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4"/>
  </p:notesMasterIdLst>
  <p:sldIdLst>
    <p:sldId id="256" r:id="rId2"/>
    <p:sldId id="313"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618" r:id="rId17"/>
    <p:sldId id="619" r:id="rId18"/>
    <p:sldId id="620" r:id="rId19"/>
    <p:sldId id="617" r:id="rId20"/>
    <p:sldId id="272" r:id="rId21"/>
    <p:sldId id="273" r:id="rId22"/>
    <p:sldId id="274" r:id="rId23"/>
    <p:sldId id="616" r:id="rId24"/>
    <p:sldId id="275" r:id="rId25"/>
    <p:sldId id="277" r:id="rId26"/>
    <p:sldId id="278" r:id="rId27"/>
    <p:sldId id="279" r:id="rId28"/>
    <p:sldId id="280" r:id="rId29"/>
    <p:sldId id="281" r:id="rId30"/>
    <p:sldId id="283" r:id="rId31"/>
    <p:sldId id="284" r:id="rId32"/>
    <p:sldId id="285" r:id="rId33"/>
    <p:sldId id="287" r:id="rId34"/>
    <p:sldId id="621" r:id="rId35"/>
    <p:sldId id="290" r:id="rId36"/>
    <p:sldId id="291" r:id="rId37"/>
    <p:sldId id="292" r:id="rId38"/>
    <p:sldId id="293" r:id="rId39"/>
    <p:sldId id="294" r:id="rId40"/>
    <p:sldId id="295" r:id="rId41"/>
    <p:sldId id="296" r:id="rId42"/>
    <p:sldId id="297" r:id="rId43"/>
    <p:sldId id="641" r:id="rId44"/>
    <p:sldId id="642" r:id="rId45"/>
    <p:sldId id="298" r:id="rId46"/>
    <p:sldId id="299" r:id="rId47"/>
    <p:sldId id="301" r:id="rId48"/>
    <p:sldId id="300" r:id="rId49"/>
    <p:sldId id="302" r:id="rId50"/>
    <p:sldId id="303" r:id="rId51"/>
    <p:sldId id="304" r:id="rId52"/>
    <p:sldId id="305" r:id="rId53"/>
    <p:sldId id="306" r:id="rId54"/>
    <p:sldId id="307" r:id="rId55"/>
    <p:sldId id="308" r:id="rId56"/>
    <p:sldId id="309" r:id="rId57"/>
    <p:sldId id="310" r:id="rId58"/>
    <p:sldId id="311" r:id="rId59"/>
    <p:sldId id="312"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6" r:id="rId81"/>
    <p:sldId id="334" r:id="rId82"/>
    <p:sldId id="337" r:id="rId83"/>
    <p:sldId id="390" r:id="rId84"/>
    <p:sldId id="383" r:id="rId85"/>
    <p:sldId id="384" r:id="rId86"/>
    <p:sldId id="391" r:id="rId87"/>
    <p:sldId id="385" r:id="rId88"/>
    <p:sldId id="386" r:id="rId89"/>
    <p:sldId id="387" r:id="rId90"/>
    <p:sldId id="338" r:id="rId91"/>
    <p:sldId id="388" r:id="rId92"/>
    <p:sldId id="339" r:id="rId93"/>
    <p:sldId id="340" r:id="rId94"/>
    <p:sldId id="341" r:id="rId95"/>
    <p:sldId id="389" r:id="rId96"/>
    <p:sldId id="342" r:id="rId97"/>
    <p:sldId id="343" r:id="rId98"/>
    <p:sldId id="344" r:id="rId99"/>
    <p:sldId id="345" r:id="rId100"/>
    <p:sldId id="347"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623" r:id="rId116"/>
    <p:sldId id="624" r:id="rId117"/>
    <p:sldId id="625" r:id="rId118"/>
    <p:sldId id="628" r:id="rId119"/>
    <p:sldId id="627" r:id="rId120"/>
    <p:sldId id="629" r:id="rId121"/>
    <p:sldId id="630" r:id="rId122"/>
    <p:sldId id="631" r:id="rId123"/>
    <p:sldId id="632" r:id="rId124"/>
    <p:sldId id="633" r:id="rId125"/>
    <p:sldId id="634" r:id="rId126"/>
    <p:sldId id="635"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80" r:id="rId144"/>
    <p:sldId id="381" r:id="rId145"/>
    <p:sldId id="382" r:id="rId146"/>
    <p:sldId id="440" r:id="rId147"/>
    <p:sldId id="392" r:id="rId148"/>
    <p:sldId id="393" r:id="rId149"/>
    <p:sldId id="395" r:id="rId150"/>
    <p:sldId id="394" r:id="rId151"/>
    <p:sldId id="421" r:id="rId152"/>
    <p:sldId id="397" r:id="rId153"/>
    <p:sldId id="396" r:id="rId154"/>
    <p:sldId id="398" r:id="rId155"/>
    <p:sldId id="399" r:id="rId156"/>
    <p:sldId id="400" r:id="rId157"/>
    <p:sldId id="401" r:id="rId158"/>
    <p:sldId id="402" r:id="rId159"/>
    <p:sldId id="403" r:id="rId160"/>
    <p:sldId id="404" r:id="rId161"/>
    <p:sldId id="405" r:id="rId162"/>
    <p:sldId id="406" r:id="rId163"/>
    <p:sldId id="414" r:id="rId164"/>
    <p:sldId id="415" r:id="rId165"/>
    <p:sldId id="416" r:id="rId166"/>
    <p:sldId id="417" r:id="rId167"/>
    <p:sldId id="407" r:id="rId168"/>
    <p:sldId id="408" r:id="rId169"/>
    <p:sldId id="409" r:id="rId170"/>
    <p:sldId id="410" r:id="rId171"/>
    <p:sldId id="411" r:id="rId172"/>
    <p:sldId id="412" r:id="rId173"/>
    <p:sldId id="413" r:id="rId174"/>
    <p:sldId id="419" r:id="rId175"/>
    <p:sldId id="420" r:id="rId176"/>
    <p:sldId id="494" r:id="rId177"/>
    <p:sldId id="495" r:id="rId178"/>
    <p:sldId id="496" r:id="rId179"/>
    <p:sldId id="497" r:id="rId180"/>
    <p:sldId id="422" r:id="rId181"/>
    <p:sldId id="423" r:id="rId182"/>
    <p:sldId id="424" r:id="rId183"/>
    <p:sldId id="425" r:id="rId184"/>
    <p:sldId id="426" r:id="rId185"/>
    <p:sldId id="427" r:id="rId186"/>
    <p:sldId id="428" r:id="rId187"/>
    <p:sldId id="429" r:id="rId188"/>
    <p:sldId id="430" r:id="rId189"/>
    <p:sldId id="431" r:id="rId190"/>
    <p:sldId id="432" r:id="rId191"/>
    <p:sldId id="433" r:id="rId192"/>
    <p:sldId id="434" r:id="rId193"/>
    <p:sldId id="435" r:id="rId194"/>
    <p:sldId id="436" r:id="rId195"/>
    <p:sldId id="437" r:id="rId196"/>
    <p:sldId id="438" r:id="rId197"/>
    <p:sldId id="439" r:id="rId198"/>
    <p:sldId id="480" r:id="rId199"/>
    <p:sldId id="493" r:id="rId200"/>
    <p:sldId id="481" r:id="rId201"/>
    <p:sldId id="482" r:id="rId202"/>
    <p:sldId id="483" r:id="rId203"/>
    <p:sldId id="484" r:id="rId204"/>
    <p:sldId id="485" r:id="rId205"/>
    <p:sldId id="486" r:id="rId206"/>
    <p:sldId id="487" r:id="rId207"/>
    <p:sldId id="489" r:id="rId208"/>
    <p:sldId id="491" r:id="rId209"/>
    <p:sldId id="492" r:id="rId210"/>
    <p:sldId id="441" r:id="rId211"/>
    <p:sldId id="442" r:id="rId212"/>
    <p:sldId id="443" r:id="rId213"/>
    <p:sldId id="444" r:id="rId214"/>
    <p:sldId id="445" r:id="rId215"/>
    <p:sldId id="446" r:id="rId216"/>
    <p:sldId id="447" r:id="rId217"/>
    <p:sldId id="448" r:id="rId218"/>
    <p:sldId id="449" r:id="rId219"/>
    <p:sldId id="450" r:id="rId220"/>
    <p:sldId id="452" r:id="rId221"/>
    <p:sldId id="453" r:id="rId222"/>
    <p:sldId id="454" r:id="rId223"/>
    <p:sldId id="455" r:id="rId224"/>
    <p:sldId id="461" r:id="rId225"/>
    <p:sldId id="462" r:id="rId226"/>
    <p:sldId id="463" r:id="rId227"/>
    <p:sldId id="464" r:id="rId228"/>
    <p:sldId id="465" r:id="rId229"/>
    <p:sldId id="460" r:id="rId230"/>
    <p:sldId id="466" r:id="rId231"/>
    <p:sldId id="467" r:id="rId232"/>
    <p:sldId id="468" r:id="rId233"/>
    <p:sldId id="469" r:id="rId234"/>
    <p:sldId id="470" r:id="rId235"/>
    <p:sldId id="471" r:id="rId236"/>
    <p:sldId id="472" r:id="rId237"/>
    <p:sldId id="473" r:id="rId238"/>
    <p:sldId id="474" r:id="rId239"/>
    <p:sldId id="475" r:id="rId240"/>
    <p:sldId id="476" r:id="rId241"/>
    <p:sldId id="477" r:id="rId242"/>
    <p:sldId id="478" r:id="rId243"/>
    <p:sldId id="479" r:id="rId244"/>
    <p:sldId id="503" r:id="rId245"/>
    <p:sldId id="505" r:id="rId246"/>
    <p:sldId id="506" r:id="rId247"/>
    <p:sldId id="507" r:id="rId248"/>
    <p:sldId id="500" r:id="rId249"/>
    <p:sldId id="501" r:id="rId250"/>
    <p:sldId id="502" r:id="rId251"/>
    <p:sldId id="508" r:id="rId252"/>
    <p:sldId id="509" r:id="rId253"/>
    <p:sldId id="510" r:id="rId254"/>
    <p:sldId id="514" r:id="rId255"/>
    <p:sldId id="511" r:id="rId256"/>
    <p:sldId id="512" r:id="rId257"/>
    <p:sldId id="515" r:id="rId258"/>
    <p:sldId id="516" r:id="rId259"/>
    <p:sldId id="517" r:id="rId260"/>
    <p:sldId id="546" r:id="rId261"/>
    <p:sldId id="547" r:id="rId262"/>
    <p:sldId id="519" r:id="rId263"/>
    <p:sldId id="520" r:id="rId264"/>
    <p:sldId id="521" r:id="rId265"/>
    <p:sldId id="522" r:id="rId266"/>
    <p:sldId id="523" r:id="rId267"/>
    <p:sldId id="524" r:id="rId268"/>
    <p:sldId id="526" r:id="rId269"/>
    <p:sldId id="527" r:id="rId270"/>
    <p:sldId id="528" r:id="rId271"/>
    <p:sldId id="529" r:id="rId272"/>
    <p:sldId id="530" r:id="rId273"/>
    <p:sldId id="498" r:id="rId274"/>
    <p:sldId id="499" r:id="rId275"/>
    <p:sldId id="543" r:id="rId276"/>
    <p:sldId id="533" r:id="rId277"/>
    <p:sldId id="534" r:id="rId278"/>
    <p:sldId id="535" r:id="rId279"/>
    <p:sldId id="536" r:id="rId280"/>
    <p:sldId id="537" r:id="rId281"/>
    <p:sldId id="538" r:id="rId282"/>
    <p:sldId id="539" r:id="rId283"/>
    <p:sldId id="540" r:id="rId284"/>
    <p:sldId id="541" r:id="rId285"/>
    <p:sldId id="542" r:id="rId286"/>
    <p:sldId id="636" r:id="rId287"/>
    <p:sldId id="548" r:id="rId288"/>
    <p:sldId id="549" r:id="rId289"/>
    <p:sldId id="550" r:id="rId290"/>
    <p:sldId id="551" r:id="rId291"/>
    <p:sldId id="552" r:id="rId292"/>
    <p:sldId id="553" r:id="rId293"/>
    <p:sldId id="554" r:id="rId294"/>
    <p:sldId id="555" r:id="rId295"/>
    <p:sldId id="556" r:id="rId296"/>
    <p:sldId id="557" r:id="rId297"/>
    <p:sldId id="558" r:id="rId298"/>
    <p:sldId id="559" r:id="rId299"/>
    <p:sldId id="560" r:id="rId300"/>
    <p:sldId id="594" r:id="rId301"/>
    <p:sldId id="561" r:id="rId302"/>
    <p:sldId id="562" r:id="rId303"/>
    <p:sldId id="563" r:id="rId304"/>
    <p:sldId id="564" r:id="rId305"/>
    <p:sldId id="600" r:id="rId306"/>
    <p:sldId id="601" r:id="rId307"/>
    <p:sldId id="565" r:id="rId308"/>
    <p:sldId id="567" r:id="rId309"/>
    <p:sldId id="568" r:id="rId310"/>
    <p:sldId id="569" r:id="rId311"/>
    <p:sldId id="639" r:id="rId312"/>
    <p:sldId id="640" r:id="rId313"/>
    <p:sldId id="638" r:id="rId314"/>
    <p:sldId id="570" r:id="rId315"/>
    <p:sldId id="583" r:id="rId316"/>
    <p:sldId id="584" r:id="rId317"/>
    <p:sldId id="585" r:id="rId318"/>
    <p:sldId id="587" r:id="rId319"/>
    <p:sldId id="586" r:id="rId320"/>
    <p:sldId id="591" r:id="rId321"/>
    <p:sldId id="589" r:id="rId322"/>
    <p:sldId id="592" r:id="rId323"/>
    <p:sldId id="593" r:id="rId324"/>
    <p:sldId id="582" r:id="rId325"/>
    <p:sldId id="572" r:id="rId326"/>
    <p:sldId id="573" r:id="rId327"/>
    <p:sldId id="574" r:id="rId328"/>
    <p:sldId id="575" r:id="rId329"/>
    <p:sldId id="576" r:id="rId330"/>
    <p:sldId id="577" r:id="rId331"/>
    <p:sldId id="578" r:id="rId332"/>
    <p:sldId id="579" r:id="rId333"/>
    <p:sldId id="580" r:id="rId334"/>
    <p:sldId id="599" r:id="rId335"/>
    <p:sldId id="581" r:id="rId336"/>
    <p:sldId id="595" r:id="rId337"/>
    <p:sldId id="596" r:id="rId338"/>
    <p:sldId id="597" r:id="rId339"/>
    <p:sldId id="598" r:id="rId340"/>
    <p:sldId id="602" r:id="rId341"/>
    <p:sldId id="603" r:id="rId342"/>
    <p:sldId id="604" r:id="rId343"/>
    <p:sldId id="605" r:id="rId344"/>
    <p:sldId id="609" r:id="rId345"/>
    <p:sldId id="610" r:id="rId346"/>
    <p:sldId id="611" r:id="rId347"/>
    <p:sldId id="612" r:id="rId348"/>
    <p:sldId id="607" r:id="rId349"/>
    <p:sldId id="608" r:id="rId350"/>
    <p:sldId id="613" r:id="rId351"/>
    <p:sldId id="614" r:id="rId352"/>
    <p:sldId id="615" r:id="rId3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theme" Target="theme/theme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viewProps" Target="viewProps.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tableStyles" Target="tableStyles.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22956-0177-4B58-AF27-008C6C222CAC}" type="datetimeFigureOut">
              <a:rPr lang="en-US" smtClean="0"/>
              <a:pPr/>
              <a:t>6/11/2021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F0349-1189-4032-84BD-EB99E1D29D27}" type="slidenum">
              <a:rPr lang="en-US" smtClean="0"/>
              <a:pPr/>
              <a:t>‹#›</a:t>
            </a:fld>
            <a:endParaRPr lang="en-US"/>
          </a:p>
        </p:txBody>
      </p:sp>
    </p:spTree>
    <p:extLst>
      <p:ext uri="{BB962C8B-B14F-4D97-AF65-F5344CB8AC3E}">
        <p14:creationId xmlns:p14="http://schemas.microsoft.com/office/powerpoint/2010/main" val="4447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E91EB-A37B-4C40-B02B-9014EF58EB27}" type="slidenum">
              <a:rPr lang="en-US" smtClean="0"/>
              <a:pPr/>
              <a:t>256</a:t>
            </a:fld>
            <a:endParaRPr lang="en-US"/>
          </a:p>
        </p:txBody>
      </p:sp>
    </p:spTree>
    <p:extLst>
      <p:ext uri="{BB962C8B-B14F-4D97-AF65-F5344CB8AC3E}">
        <p14:creationId xmlns:p14="http://schemas.microsoft.com/office/powerpoint/2010/main" val="171139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D85B4D6-AE44-4E88-B33D-1D13E76451FC}" type="slidenum">
              <a:rPr lang="en-US" sz="1200" smtClean="0"/>
              <a:pPr/>
              <a:t>262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B91C67FB-0805-4089-A1BF-C7D1453AFF18}" type="slidenum">
              <a:rPr lang="en-US" sz="1200" smtClean="0"/>
              <a:pPr/>
              <a:t>264</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C89C3C1-0C84-41D9-AEF4-CA7558332A87}" type="slidenum">
              <a:rPr lang="en-US" sz="1200" smtClean="0"/>
              <a:pPr/>
              <a:t>268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ECB9E9-6009-4613-B311-0771693728FA}" type="slidenum">
              <a:rPr lang="ar-IQ" smtClean="0"/>
              <a:pPr eaLnBrk="1" hangingPunct="1"/>
              <a:t>317</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F27B67-C344-4986-9085-683C9760F5CF}" type="slidenum">
              <a:rPr lang="ar-IQ" smtClean="0"/>
              <a:pPr eaLnBrk="1" hangingPunct="1"/>
              <a:t>319</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8C92AB-4B4A-4B5D-BC24-B542C8CD8825}" type="slidenum">
              <a:rPr lang="ar-IQ" smtClean="0"/>
              <a:pPr eaLnBrk="1" hangingPunct="1"/>
              <a:t>320</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0C20F1-8C7E-42E4-BA03-09A1371F6AE9}" type="slidenum">
              <a:rPr lang="ar-IQ" smtClean="0"/>
              <a:pPr eaLnBrk="1" hangingPunct="1"/>
              <a:t>321</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55B80E-C577-467E-88D7-ED90C026289C}" type="slidenum">
              <a:rPr lang="ar-IQ" smtClean="0"/>
              <a:pPr eaLnBrk="1" hangingPunct="1"/>
              <a:t>322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1" indent="0" algn="ctr">
              <a:buNone/>
              <a:defRPr>
                <a:solidFill>
                  <a:schemeClr val="tx1">
                    <a:tint val="75000"/>
                  </a:schemeClr>
                </a:solidFill>
              </a:defRPr>
            </a:lvl3pPr>
            <a:lvl4pPr marL="1371091" indent="0" algn="ctr">
              <a:buNone/>
              <a:defRPr>
                <a:solidFill>
                  <a:schemeClr val="tx1">
                    <a:tint val="75000"/>
                  </a:schemeClr>
                </a:solidFill>
              </a:defRPr>
            </a:lvl4pPr>
            <a:lvl5pPr marL="1828122" indent="0" algn="ctr">
              <a:buNone/>
              <a:defRPr>
                <a:solidFill>
                  <a:schemeClr val="tx1">
                    <a:tint val="75000"/>
                  </a:schemeClr>
                </a:solidFill>
              </a:defRPr>
            </a:lvl5pPr>
            <a:lvl6pPr marL="2285151" indent="0" algn="ctr">
              <a:buNone/>
              <a:defRPr>
                <a:solidFill>
                  <a:schemeClr val="tx1">
                    <a:tint val="75000"/>
                  </a:schemeClr>
                </a:solidFill>
              </a:defRPr>
            </a:lvl6pPr>
            <a:lvl7pPr marL="2742183" indent="0" algn="ctr">
              <a:buNone/>
              <a:defRPr>
                <a:solidFill>
                  <a:schemeClr val="tx1">
                    <a:tint val="75000"/>
                  </a:schemeClr>
                </a:solidFill>
              </a:defRPr>
            </a:lvl7pPr>
            <a:lvl8pPr marL="3199213" indent="0" algn="ctr">
              <a:buNone/>
              <a:defRPr>
                <a:solidFill>
                  <a:schemeClr val="tx1">
                    <a:tint val="75000"/>
                  </a:schemeClr>
                </a:solidFill>
              </a:defRPr>
            </a:lvl8pPr>
            <a:lvl9pPr marL="36562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7652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373464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8" y="303216"/>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91" y="303216"/>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3509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5032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1" indent="0">
              <a:buNone/>
              <a:defRPr sz="1600">
                <a:solidFill>
                  <a:schemeClr val="tx1">
                    <a:tint val="75000"/>
                  </a:schemeClr>
                </a:solidFill>
              </a:defRPr>
            </a:lvl3pPr>
            <a:lvl4pPr marL="1371091" indent="0">
              <a:buNone/>
              <a:defRPr sz="1400">
                <a:solidFill>
                  <a:schemeClr val="tx1">
                    <a:tint val="75000"/>
                  </a:schemeClr>
                </a:solidFill>
              </a:defRPr>
            </a:lvl4pPr>
            <a:lvl5pPr marL="1828122" indent="0">
              <a:buNone/>
              <a:defRPr sz="1400">
                <a:solidFill>
                  <a:schemeClr val="tx1">
                    <a:tint val="75000"/>
                  </a:schemeClr>
                </a:solidFill>
              </a:defRPr>
            </a:lvl5pPr>
            <a:lvl6pPr marL="2285151" indent="0">
              <a:buNone/>
              <a:defRPr sz="1400">
                <a:solidFill>
                  <a:schemeClr val="tx1">
                    <a:tint val="75000"/>
                  </a:schemeClr>
                </a:solidFill>
              </a:defRPr>
            </a:lvl6pPr>
            <a:lvl7pPr marL="2742183" indent="0">
              <a:buNone/>
              <a:defRPr sz="1400">
                <a:solidFill>
                  <a:schemeClr val="tx1">
                    <a:tint val="75000"/>
                  </a:schemeClr>
                </a:solidFill>
              </a:defRPr>
            </a:lvl7pPr>
            <a:lvl8pPr marL="3199213" indent="0">
              <a:buNone/>
              <a:defRPr sz="1400">
                <a:solidFill>
                  <a:schemeClr val="tx1">
                    <a:tint val="75000"/>
                  </a:schemeClr>
                </a:solidFill>
              </a:defRPr>
            </a:lvl8pPr>
            <a:lvl9pPr marL="365624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46123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91"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8"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60293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91170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108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8312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38075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032" indent="0">
              <a:buNone/>
              <a:defRPr sz="2800"/>
            </a:lvl2pPr>
            <a:lvl3pPr marL="914061" indent="0">
              <a:buNone/>
              <a:defRPr sz="2400"/>
            </a:lvl3pPr>
            <a:lvl4pPr marL="1371091" indent="0">
              <a:buNone/>
              <a:defRPr sz="2000"/>
            </a:lvl4pPr>
            <a:lvl5pPr marL="1828122" indent="0">
              <a:buNone/>
              <a:defRPr sz="2000"/>
            </a:lvl5pPr>
            <a:lvl6pPr marL="2285151" indent="0">
              <a:buNone/>
              <a:defRPr sz="2000"/>
            </a:lvl6pPr>
            <a:lvl7pPr marL="2742183" indent="0">
              <a:buNone/>
              <a:defRPr sz="2000"/>
            </a:lvl7pPr>
            <a:lvl8pPr marL="3199213" indent="0">
              <a:buNone/>
              <a:defRPr sz="2000"/>
            </a:lvl8pPr>
            <a:lvl9pPr marL="3656244"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6/11/2021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9943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8"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678" y="1600778"/>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676" y="6357038"/>
            <a:ext cx="2133554" cy="364206"/>
          </a:xfrm>
          <a:prstGeom prst="rect">
            <a:avLst/>
          </a:prstGeom>
        </p:spPr>
        <p:txBody>
          <a:bodyPr vert="horz" lIns="91406" tIns="45703" rIns="91406" bIns="45703" rtlCol="0" anchor="ctr"/>
          <a:lstStyle>
            <a:lvl1pPr algn="l" defTabSz="914061" eaLnBrk="1" fontAlgn="auto" hangingPunct="1">
              <a:spcBef>
                <a:spcPts val="0"/>
              </a:spcBef>
              <a:spcAft>
                <a:spcPts val="0"/>
              </a:spcAft>
              <a:defRPr sz="1200">
                <a:solidFill>
                  <a:schemeClr val="tx1">
                    <a:tint val="75000"/>
                  </a:schemeClr>
                </a:solidFill>
                <a:latin typeface="+mn-lt"/>
                <a:cs typeface="+mn-cs"/>
              </a:defRPr>
            </a:lvl1pPr>
          </a:lstStyle>
          <a:p>
            <a:fld id="{BB34FDA3-B4CE-47AF-83D4-1B62BF3D3DF3}" type="datetimeFigureOut">
              <a:rPr lang="en-US" smtClean="0"/>
              <a:pPr/>
              <a:t>6/11/2021</a:t>
            </a:fld>
            <a:endParaRPr lang="en-US"/>
          </a:p>
        </p:txBody>
      </p:sp>
      <p:sp>
        <p:nvSpPr>
          <p:cNvPr id="5" name="Footer Placeholder 4"/>
          <p:cNvSpPr>
            <a:spLocks noGrp="1"/>
          </p:cNvSpPr>
          <p:nvPr>
            <p:ph type="ftr" sz="quarter" idx="3"/>
          </p:nvPr>
        </p:nvSpPr>
        <p:spPr>
          <a:xfrm>
            <a:off x="3123600" y="6357038"/>
            <a:ext cx="2896800" cy="364206"/>
          </a:xfrm>
          <a:prstGeom prst="rect">
            <a:avLst/>
          </a:prstGeom>
        </p:spPr>
        <p:txBody>
          <a:bodyPr vert="horz" lIns="91406" tIns="45703" rIns="91406" bIns="45703" rtlCol="0" anchor="ctr"/>
          <a:lstStyle>
            <a:lvl1pPr algn="ctr" defTabSz="914061"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wrap="square" lIns="91406" tIns="45703" rIns="91406" bIns="45703"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133A435-1CD0-4255-A183-F5F66DF31E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769" rtl="0" eaLnBrk="1" fontAlgn="base" hangingPunct="1">
        <a:spcBef>
          <a:spcPct val="0"/>
        </a:spcBef>
        <a:spcAft>
          <a:spcPct val="0"/>
        </a:spcAft>
        <a:defRPr sz="4400" kern="1200">
          <a:solidFill>
            <a:schemeClr val="tx1"/>
          </a:solidFill>
          <a:latin typeface="+mj-lt"/>
          <a:ea typeface="+mj-ea"/>
          <a:cs typeface="+mj-cs"/>
        </a:defRPr>
      </a:lvl1pPr>
      <a:lvl2pPr algn="ctr" defTabSz="912769" rtl="0" eaLnBrk="1" fontAlgn="base" hangingPunct="1">
        <a:spcBef>
          <a:spcPct val="0"/>
        </a:spcBef>
        <a:spcAft>
          <a:spcPct val="0"/>
        </a:spcAft>
        <a:defRPr sz="4400">
          <a:solidFill>
            <a:schemeClr val="tx1"/>
          </a:solidFill>
          <a:latin typeface="Calibri" pitchFamily="34" charset="0"/>
        </a:defRPr>
      </a:lvl2pPr>
      <a:lvl3pPr algn="ctr" defTabSz="912769" rtl="0" eaLnBrk="1" fontAlgn="base" hangingPunct="1">
        <a:spcBef>
          <a:spcPct val="0"/>
        </a:spcBef>
        <a:spcAft>
          <a:spcPct val="0"/>
        </a:spcAft>
        <a:defRPr sz="4400">
          <a:solidFill>
            <a:schemeClr val="tx1"/>
          </a:solidFill>
          <a:latin typeface="Calibri" pitchFamily="34" charset="0"/>
        </a:defRPr>
      </a:lvl3pPr>
      <a:lvl4pPr algn="ctr" defTabSz="912769" rtl="0" eaLnBrk="1" fontAlgn="base" hangingPunct="1">
        <a:spcBef>
          <a:spcPct val="0"/>
        </a:spcBef>
        <a:spcAft>
          <a:spcPct val="0"/>
        </a:spcAft>
        <a:defRPr sz="4400">
          <a:solidFill>
            <a:schemeClr val="tx1"/>
          </a:solidFill>
          <a:latin typeface="Calibri" pitchFamily="34" charset="0"/>
        </a:defRPr>
      </a:lvl4pPr>
      <a:lvl5pPr algn="ctr" defTabSz="912769" rtl="0" eaLnBrk="1" fontAlgn="base" hangingPunct="1">
        <a:spcBef>
          <a:spcPct val="0"/>
        </a:spcBef>
        <a:spcAft>
          <a:spcPct val="0"/>
        </a:spcAft>
        <a:defRPr sz="4400">
          <a:solidFill>
            <a:schemeClr val="tx1"/>
          </a:solidFill>
          <a:latin typeface="Calibri" pitchFamily="34" charset="0"/>
        </a:defRPr>
      </a:lvl5pPr>
      <a:lvl6pPr marL="400727" algn="ctr" defTabSz="912769" rtl="0" eaLnBrk="1" fontAlgn="base" hangingPunct="1">
        <a:spcBef>
          <a:spcPct val="0"/>
        </a:spcBef>
        <a:spcAft>
          <a:spcPct val="0"/>
        </a:spcAft>
        <a:defRPr sz="4400">
          <a:solidFill>
            <a:schemeClr val="tx1"/>
          </a:solidFill>
          <a:latin typeface="Calibri" pitchFamily="34" charset="0"/>
        </a:defRPr>
      </a:lvl6pPr>
      <a:lvl7pPr marL="801455" algn="ctr" defTabSz="912769" rtl="0" eaLnBrk="1" fontAlgn="base" hangingPunct="1">
        <a:spcBef>
          <a:spcPct val="0"/>
        </a:spcBef>
        <a:spcAft>
          <a:spcPct val="0"/>
        </a:spcAft>
        <a:defRPr sz="4400">
          <a:solidFill>
            <a:schemeClr val="tx1"/>
          </a:solidFill>
          <a:latin typeface="Calibri" pitchFamily="34" charset="0"/>
        </a:defRPr>
      </a:lvl7pPr>
      <a:lvl8pPr marL="1202185" algn="ctr" defTabSz="912769" rtl="0" eaLnBrk="1" fontAlgn="base" hangingPunct="1">
        <a:spcBef>
          <a:spcPct val="0"/>
        </a:spcBef>
        <a:spcAft>
          <a:spcPct val="0"/>
        </a:spcAft>
        <a:defRPr sz="4400">
          <a:solidFill>
            <a:schemeClr val="tx1"/>
          </a:solidFill>
          <a:latin typeface="Calibri" pitchFamily="34" charset="0"/>
        </a:defRPr>
      </a:lvl8pPr>
      <a:lvl9pPr marL="1602913" algn="ctr" defTabSz="912769" rtl="0" eaLnBrk="1" fontAlgn="base" hangingPunct="1">
        <a:spcBef>
          <a:spcPct val="0"/>
        </a:spcBef>
        <a:spcAft>
          <a:spcPct val="0"/>
        </a:spcAft>
        <a:defRPr sz="4400">
          <a:solidFill>
            <a:schemeClr val="tx1"/>
          </a:solidFill>
          <a:latin typeface="Calibri" pitchFamily="34" charset="0"/>
        </a:defRPr>
      </a:lvl9pPr>
    </p:titleStyle>
    <p:bodyStyle>
      <a:lvl1pPr marL="342287" indent="-342287" algn="l" defTabSz="912769"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1625" indent="-285240" algn="l" defTabSz="912769"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352" indent="-228193" algn="l" defTabSz="912769"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8739"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6515"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667"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9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2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59"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1" rtl="0" eaLnBrk="1" latinLnBrk="0" hangingPunct="1">
        <a:defRPr sz="1800" kern="1200">
          <a:solidFill>
            <a:schemeClr val="tx1"/>
          </a:solidFill>
          <a:latin typeface="+mn-lt"/>
          <a:ea typeface="+mn-ea"/>
          <a:cs typeface="+mn-cs"/>
        </a:defRPr>
      </a:lvl1pPr>
      <a:lvl2pPr marL="457032" algn="l" defTabSz="914061" rtl="0" eaLnBrk="1" latinLnBrk="0" hangingPunct="1">
        <a:defRPr sz="1800" kern="1200">
          <a:solidFill>
            <a:schemeClr val="tx1"/>
          </a:solidFill>
          <a:latin typeface="+mn-lt"/>
          <a:ea typeface="+mn-ea"/>
          <a:cs typeface="+mn-cs"/>
        </a:defRPr>
      </a:lvl2pPr>
      <a:lvl3pPr marL="914061" algn="l" defTabSz="914061" rtl="0" eaLnBrk="1" latinLnBrk="0" hangingPunct="1">
        <a:defRPr sz="1800" kern="1200">
          <a:solidFill>
            <a:schemeClr val="tx1"/>
          </a:solidFill>
          <a:latin typeface="+mn-lt"/>
          <a:ea typeface="+mn-ea"/>
          <a:cs typeface="+mn-cs"/>
        </a:defRPr>
      </a:lvl3pPr>
      <a:lvl4pPr marL="1371091" algn="l" defTabSz="914061" rtl="0" eaLnBrk="1" latinLnBrk="0" hangingPunct="1">
        <a:defRPr sz="1800" kern="1200">
          <a:solidFill>
            <a:schemeClr val="tx1"/>
          </a:solidFill>
          <a:latin typeface="+mn-lt"/>
          <a:ea typeface="+mn-ea"/>
          <a:cs typeface="+mn-cs"/>
        </a:defRPr>
      </a:lvl4pPr>
      <a:lvl5pPr marL="1828122" algn="l" defTabSz="914061" rtl="0" eaLnBrk="1" latinLnBrk="0" hangingPunct="1">
        <a:defRPr sz="1800" kern="1200">
          <a:solidFill>
            <a:schemeClr val="tx1"/>
          </a:solidFill>
          <a:latin typeface="+mn-lt"/>
          <a:ea typeface="+mn-ea"/>
          <a:cs typeface="+mn-cs"/>
        </a:defRPr>
      </a:lvl5pPr>
      <a:lvl6pPr marL="2285151" algn="l" defTabSz="914061" rtl="0" eaLnBrk="1" latinLnBrk="0" hangingPunct="1">
        <a:defRPr sz="1800" kern="1200">
          <a:solidFill>
            <a:schemeClr val="tx1"/>
          </a:solidFill>
          <a:latin typeface="+mn-lt"/>
          <a:ea typeface="+mn-ea"/>
          <a:cs typeface="+mn-cs"/>
        </a:defRPr>
      </a:lvl6pPr>
      <a:lvl7pPr marL="2742183" algn="l" defTabSz="914061" rtl="0" eaLnBrk="1" latinLnBrk="0" hangingPunct="1">
        <a:defRPr sz="1800" kern="1200">
          <a:solidFill>
            <a:schemeClr val="tx1"/>
          </a:solidFill>
          <a:latin typeface="+mn-lt"/>
          <a:ea typeface="+mn-ea"/>
          <a:cs typeface="+mn-cs"/>
        </a:defRPr>
      </a:lvl7pPr>
      <a:lvl8pPr marL="3199213" algn="l" defTabSz="914061" rtl="0" eaLnBrk="1" latinLnBrk="0" hangingPunct="1">
        <a:defRPr sz="1800" kern="1200">
          <a:solidFill>
            <a:schemeClr val="tx1"/>
          </a:solidFill>
          <a:latin typeface="+mn-lt"/>
          <a:ea typeface="+mn-ea"/>
          <a:cs typeface="+mn-cs"/>
        </a:defRPr>
      </a:lvl8pPr>
      <a:lvl9pPr marL="3656244" algn="l" defTabSz="9140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a:t>ABNORMAL MIDWIFERY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188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Cont</a:t>
            </a:r>
            <a:r>
              <a:rPr lang="en-US" i="1" dirty="0"/>
              <a:t>…</a:t>
            </a:r>
          </a:p>
        </p:txBody>
      </p:sp>
      <p:sp>
        <p:nvSpPr>
          <p:cNvPr id="3" name="Content Placeholder 2"/>
          <p:cNvSpPr>
            <a:spLocks noGrp="1"/>
          </p:cNvSpPr>
          <p:nvPr>
            <p:ph idx="1"/>
          </p:nvPr>
        </p:nvSpPr>
        <p:spPr>
          <a:xfrm>
            <a:off x="914400" y="1600778"/>
            <a:ext cx="7771927" cy="4525935"/>
          </a:xfrm>
        </p:spPr>
        <p:txBody>
          <a:bodyPr>
            <a:normAutofit fontScale="55000" lnSpcReduction="20000"/>
          </a:bodyPr>
          <a:lstStyle/>
          <a:p>
            <a:pPr marL="0" indent="0">
              <a:buNone/>
            </a:pPr>
            <a:r>
              <a:rPr lang="en-US" b="1" dirty="0"/>
              <a:t>C) </a:t>
            </a:r>
            <a:r>
              <a:rPr lang="en-US" b="1" i="1" dirty="0" err="1"/>
              <a:t>Clonic</a:t>
            </a:r>
            <a:r>
              <a:rPr lang="en-US" b="1" i="1" dirty="0"/>
              <a:t> Stage </a:t>
            </a:r>
            <a:endParaRPr lang="en-US" b="1" dirty="0"/>
          </a:p>
          <a:p>
            <a:pPr marL="0" indent="0">
              <a:buNone/>
            </a:pPr>
            <a:r>
              <a:rPr lang="en-US" dirty="0"/>
              <a:t>This stage lasts 1- 2 minutes and is marked by: </a:t>
            </a:r>
          </a:p>
          <a:p>
            <a:r>
              <a:rPr lang="en-US" dirty="0"/>
              <a:t>Violent contraction and relaxation of the muscles occur </a:t>
            </a:r>
          </a:p>
          <a:p>
            <a:r>
              <a:rPr lang="en-US" dirty="0"/>
              <a:t>Increased saliva causes "foaming" at the mouth </a:t>
            </a:r>
          </a:p>
          <a:p>
            <a:r>
              <a:rPr lang="en-US" dirty="0"/>
              <a:t>Deep noisy breathing </a:t>
            </a:r>
          </a:p>
          <a:p>
            <a:r>
              <a:rPr lang="en-US" dirty="0"/>
              <a:t>Inhalation of mucous or saliva </a:t>
            </a:r>
          </a:p>
          <a:p>
            <a:r>
              <a:rPr lang="en-US" dirty="0"/>
              <a:t>The face looks congested (filled with blood) and swollen </a:t>
            </a:r>
          </a:p>
          <a:p>
            <a:r>
              <a:rPr lang="en-US" dirty="0"/>
              <a:t>Tongue is bitten by violent action of the jaws </a:t>
            </a:r>
          </a:p>
          <a:p>
            <a:endParaRPr lang="en-US" dirty="0"/>
          </a:p>
          <a:p>
            <a:pPr marL="0" indent="0">
              <a:buNone/>
            </a:pPr>
            <a:r>
              <a:rPr lang="en-US" b="1" dirty="0"/>
              <a:t>D) </a:t>
            </a:r>
            <a:r>
              <a:rPr lang="en-US" b="1" i="1" dirty="0"/>
              <a:t>Coma stage </a:t>
            </a:r>
            <a:endParaRPr lang="en-US" b="1" dirty="0"/>
          </a:p>
          <a:p>
            <a:pPr marL="0" indent="0">
              <a:buNone/>
            </a:pPr>
            <a:r>
              <a:rPr lang="en-US" dirty="0"/>
              <a:t>This may last minutes or hours. During this time </a:t>
            </a:r>
          </a:p>
          <a:p>
            <a:r>
              <a:rPr lang="en-US" dirty="0"/>
              <a:t>There is a deep state of unconsciousness </a:t>
            </a:r>
          </a:p>
          <a:p>
            <a:r>
              <a:rPr lang="en-US" dirty="0"/>
              <a:t>Breathing is noisy and rapid </a:t>
            </a:r>
          </a:p>
          <a:p>
            <a:r>
              <a:rPr lang="en-US" dirty="0"/>
              <a:t>Cyanosis fades, but the face remains congested and swollen </a:t>
            </a:r>
          </a:p>
          <a:p>
            <a:r>
              <a:rPr lang="en-US" dirty="0"/>
              <a:t>Further fits may occur before the woman regains consciousness </a:t>
            </a:r>
          </a:p>
          <a:p>
            <a:endParaRPr lang="en-US" dirty="0"/>
          </a:p>
        </p:txBody>
      </p:sp>
    </p:spTree>
    <p:extLst>
      <p:ext uri="{BB962C8B-B14F-4D97-AF65-F5344CB8AC3E}">
        <p14:creationId xmlns:p14="http://schemas.microsoft.com/office/powerpoint/2010/main" val="2091860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classification of IUGR</a:t>
            </a:r>
          </a:p>
        </p:txBody>
      </p:sp>
      <p:sp>
        <p:nvSpPr>
          <p:cNvPr id="3" name="Content Placeholder 2"/>
          <p:cNvSpPr>
            <a:spLocks noGrp="1"/>
          </p:cNvSpPr>
          <p:nvPr>
            <p:ph idx="1"/>
          </p:nvPr>
        </p:nvSpPr>
        <p:spPr/>
        <p:txBody>
          <a:bodyPr/>
          <a:lstStyle/>
          <a:p>
            <a:pPr>
              <a:buNone/>
            </a:pPr>
            <a:r>
              <a:rPr lang="en-US" b="1" dirty="0"/>
              <a:t>ASYMETRIC GR</a:t>
            </a:r>
          </a:p>
          <a:p>
            <a:r>
              <a:rPr lang="en-US" dirty="0"/>
              <a:t>Weight is reduced out of proportion to the length and head circumference .</a:t>
            </a:r>
          </a:p>
          <a:p>
            <a:r>
              <a:rPr lang="en-US" dirty="0"/>
              <a:t>Caused by extrinsic factors</a:t>
            </a:r>
          </a:p>
          <a:p>
            <a:r>
              <a:rPr lang="en-US" dirty="0"/>
              <a:t>The head looks disproportionally large compared with the body but head circumference is usually within the normal parameters</a:t>
            </a:r>
          </a:p>
        </p:txBody>
      </p:sp>
    </p:spTree>
    <p:extLst>
      <p:ext uri="{BB962C8B-B14F-4D97-AF65-F5344CB8AC3E}">
        <p14:creationId xmlns:p14="http://schemas.microsoft.com/office/powerpoint/2010/main" val="1493538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r>
              <a:rPr lang="en-US" dirty="0" err="1"/>
              <a:t>Abd</a:t>
            </a:r>
            <a:r>
              <a:rPr lang="en-US" dirty="0"/>
              <a:t> looks scaphoid or sunken because of the liver and spleen shrinkage due to their surrender of glycogen and red blood cell mass respectively.</a:t>
            </a:r>
          </a:p>
          <a:p>
            <a:r>
              <a:rPr lang="en-US" dirty="0"/>
              <a:t>Decreased s/c  fat deposit which makes the skin loose and old appearance</a:t>
            </a:r>
          </a:p>
          <a:p>
            <a:r>
              <a:rPr lang="en-US" dirty="0" err="1"/>
              <a:t>Vernix</a:t>
            </a:r>
            <a:r>
              <a:rPr lang="en-US" dirty="0"/>
              <a:t> </a:t>
            </a:r>
            <a:r>
              <a:rPr lang="en-US" dirty="0" err="1"/>
              <a:t>caseoasa</a:t>
            </a:r>
            <a:r>
              <a:rPr lang="en-US" dirty="0"/>
              <a:t> reduced or absent</a:t>
            </a:r>
          </a:p>
          <a:p>
            <a:r>
              <a:rPr lang="en-US" dirty="0"/>
              <a:t>Appear hyperactive and hungry with  lusty cry </a:t>
            </a:r>
          </a:p>
        </p:txBody>
      </p:sp>
    </p:spTree>
    <p:extLst>
      <p:ext uri="{BB962C8B-B14F-4D97-AF65-F5344CB8AC3E}">
        <p14:creationId xmlns:p14="http://schemas.microsoft.com/office/powerpoint/2010/main" val="24548249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a:buNone/>
            </a:pPr>
            <a:r>
              <a:rPr lang="en-US" b="1" dirty="0"/>
              <a:t>SYMMETRIC GR(chronic)</a:t>
            </a:r>
          </a:p>
          <a:p>
            <a:r>
              <a:rPr lang="en-US" dirty="0"/>
              <a:t>Due to decreased growth potential of the fetus as a result of congenital/genetic defects (intrinsic)</a:t>
            </a:r>
          </a:p>
          <a:p>
            <a:r>
              <a:rPr lang="en-US" dirty="0"/>
              <a:t>Head circumference’ length and weight are all proportionally reduced for gestation.</a:t>
            </a:r>
          </a:p>
          <a:p>
            <a:endParaRPr lang="en-US" dirty="0"/>
          </a:p>
        </p:txBody>
      </p:sp>
    </p:spTree>
    <p:extLst>
      <p:ext uri="{BB962C8B-B14F-4D97-AF65-F5344CB8AC3E}">
        <p14:creationId xmlns:p14="http://schemas.microsoft.com/office/powerpoint/2010/main" val="26108710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Clinical features</a:t>
            </a:r>
            <a:r>
              <a:rPr lang="en-US" dirty="0"/>
              <a:t> </a:t>
            </a:r>
          </a:p>
        </p:txBody>
      </p:sp>
      <p:sp>
        <p:nvSpPr>
          <p:cNvPr id="3" name="Content Placeholder 2"/>
          <p:cNvSpPr>
            <a:spLocks noGrp="1"/>
          </p:cNvSpPr>
          <p:nvPr>
            <p:ph idx="1"/>
          </p:nvPr>
        </p:nvSpPr>
        <p:spPr/>
        <p:txBody>
          <a:bodyPr/>
          <a:lstStyle/>
          <a:p>
            <a:r>
              <a:rPr lang="en-US" dirty="0"/>
              <a:t>Growth of pregnancy normal until 28weeks, then reduced</a:t>
            </a:r>
          </a:p>
          <a:p>
            <a:r>
              <a:rPr lang="en-US" dirty="0"/>
              <a:t>Reduction  in amt of amniotic fluid</a:t>
            </a:r>
          </a:p>
          <a:p>
            <a:r>
              <a:rPr lang="en-US" dirty="0"/>
              <a:t>Uterine size smaller than expected</a:t>
            </a:r>
          </a:p>
          <a:p>
            <a:r>
              <a:rPr lang="en-US" dirty="0"/>
              <a:t>Maternal weight inadequate or decreasing</a:t>
            </a:r>
          </a:p>
          <a:p>
            <a:endParaRPr lang="en-US" dirty="0"/>
          </a:p>
          <a:p>
            <a:endParaRPr lang="en-US" dirty="0"/>
          </a:p>
        </p:txBody>
      </p:sp>
    </p:spTree>
    <p:extLst>
      <p:ext uri="{BB962C8B-B14F-4D97-AF65-F5344CB8AC3E}">
        <p14:creationId xmlns:p14="http://schemas.microsoft.com/office/powerpoint/2010/main" val="1559076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r>
              <a:rPr lang="en-US" dirty="0"/>
              <a:t> </a:t>
            </a:r>
          </a:p>
        </p:txBody>
      </p:sp>
      <p:sp>
        <p:nvSpPr>
          <p:cNvPr id="3" name="Content Placeholder 2"/>
          <p:cNvSpPr>
            <a:spLocks noGrp="1"/>
          </p:cNvSpPr>
          <p:nvPr>
            <p:ph idx="1"/>
          </p:nvPr>
        </p:nvSpPr>
        <p:spPr/>
        <p:txBody>
          <a:bodyPr/>
          <a:lstStyle/>
          <a:p>
            <a:pPr marL="0" indent="0">
              <a:buNone/>
            </a:pPr>
            <a:r>
              <a:rPr lang="en-US" dirty="0"/>
              <a:t>Specific investigations to rule out suspected causes</a:t>
            </a:r>
          </a:p>
          <a:p>
            <a:r>
              <a:rPr lang="en-US" dirty="0"/>
              <a:t>Serial ultrasound</a:t>
            </a:r>
          </a:p>
          <a:p>
            <a:r>
              <a:rPr lang="en-US" dirty="0"/>
              <a:t>Alpha </a:t>
            </a:r>
            <a:r>
              <a:rPr lang="en-US" dirty="0" err="1"/>
              <a:t>feto</a:t>
            </a:r>
            <a:r>
              <a:rPr lang="en-US" dirty="0"/>
              <a:t>-protein</a:t>
            </a:r>
          </a:p>
          <a:p>
            <a:endParaRPr lang="en-US" dirty="0"/>
          </a:p>
        </p:txBody>
      </p:sp>
    </p:spTree>
    <p:extLst>
      <p:ext uri="{BB962C8B-B14F-4D97-AF65-F5344CB8AC3E}">
        <p14:creationId xmlns:p14="http://schemas.microsoft.com/office/powerpoint/2010/main" val="2880653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Antenatal</a:t>
            </a:r>
            <a:r>
              <a:rPr lang="en-US" dirty="0"/>
              <a:t> </a:t>
            </a:r>
          </a:p>
        </p:txBody>
      </p:sp>
      <p:sp>
        <p:nvSpPr>
          <p:cNvPr id="3" name="Content Placeholder 2"/>
          <p:cNvSpPr>
            <a:spLocks noGrp="1"/>
          </p:cNvSpPr>
          <p:nvPr>
            <p:ph idx="1"/>
          </p:nvPr>
        </p:nvSpPr>
        <p:spPr/>
        <p:txBody>
          <a:bodyPr>
            <a:normAutofit fontScale="92500" lnSpcReduction="10000"/>
          </a:bodyPr>
          <a:lstStyle/>
          <a:p>
            <a:r>
              <a:rPr lang="en-US" dirty="0"/>
              <a:t>Manage in adequately equipped/staffed settings with emergency facilities and staffing</a:t>
            </a:r>
          </a:p>
          <a:p>
            <a:r>
              <a:rPr lang="en-US" dirty="0"/>
              <a:t>Adequate bed rest</a:t>
            </a:r>
          </a:p>
          <a:p>
            <a:r>
              <a:rPr lang="en-US" dirty="0"/>
              <a:t>Close monitoring of pregnancy</a:t>
            </a:r>
          </a:p>
          <a:p>
            <a:pPr lvl="1"/>
            <a:r>
              <a:rPr lang="en-US" dirty="0"/>
              <a:t>Check </a:t>
            </a:r>
            <a:r>
              <a:rPr lang="en-US" dirty="0" err="1"/>
              <a:t>fundal</a:t>
            </a:r>
            <a:r>
              <a:rPr lang="en-US" dirty="0"/>
              <a:t> ht, fetal size, amt of </a:t>
            </a:r>
            <a:r>
              <a:rPr lang="en-US" dirty="0" err="1"/>
              <a:t>liqour</a:t>
            </a:r>
            <a:r>
              <a:rPr lang="en-US" dirty="0"/>
              <a:t>, maternal wt and girth</a:t>
            </a:r>
          </a:p>
          <a:p>
            <a:r>
              <a:rPr lang="en-US" dirty="0"/>
              <a:t>Mother to maintain a fetal kick chart</a:t>
            </a:r>
          </a:p>
          <a:p>
            <a:r>
              <a:rPr lang="en-US" dirty="0"/>
              <a:t>Make a definite decision when and how to deliver</a:t>
            </a:r>
          </a:p>
          <a:p>
            <a:r>
              <a:rPr lang="en-US" dirty="0"/>
              <a:t>Multidisciplinary </a:t>
            </a:r>
          </a:p>
        </p:txBody>
      </p:sp>
    </p:spTree>
    <p:extLst>
      <p:ext uri="{BB962C8B-B14F-4D97-AF65-F5344CB8AC3E}">
        <p14:creationId xmlns:p14="http://schemas.microsoft.com/office/powerpoint/2010/main" val="28261082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Intrapartal</a:t>
            </a:r>
            <a:r>
              <a:rPr lang="en-US" dirty="0"/>
              <a:t> </a:t>
            </a:r>
          </a:p>
        </p:txBody>
      </p:sp>
      <p:sp>
        <p:nvSpPr>
          <p:cNvPr id="3" name="Content Placeholder 2"/>
          <p:cNvSpPr>
            <a:spLocks noGrp="1"/>
          </p:cNvSpPr>
          <p:nvPr>
            <p:ph idx="1"/>
          </p:nvPr>
        </p:nvSpPr>
        <p:spPr/>
        <p:txBody>
          <a:bodyPr/>
          <a:lstStyle/>
          <a:p>
            <a:r>
              <a:rPr lang="en-US" dirty="0"/>
              <a:t>Delivery in hospital capable of dealing with various neonatal morbidities associated with GR </a:t>
            </a:r>
            <a:r>
              <a:rPr lang="en-US" dirty="0" err="1"/>
              <a:t>eg</a:t>
            </a:r>
            <a:r>
              <a:rPr lang="en-US" dirty="0"/>
              <a:t> asphyxia, hypoglycemia., </a:t>
            </a:r>
            <a:r>
              <a:rPr lang="en-US" dirty="0" err="1"/>
              <a:t>meconium</a:t>
            </a:r>
            <a:r>
              <a:rPr lang="en-US" dirty="0"/>
              <a:t> aspiration</a:t>
            </a:r>
          </a:p>
          <a:p>
            <a:r>
              <a:rPr lang="en-US" dirty="0"/>
              <a:t>If the fetus is in great danger, deliver via c/s</a:t>
            </a:r>
          </a:p>
          <a:p>
            <a:r>
              <a:rPr lang="en-US" dirty="0"/>
              <a:t>Others by induction-do Bishop’s score</a:t>
            </a:r>
          </a:p>
          <a:p>
            <a:r>
              <a:rPr lang="en-US" dirty="0"/>
              <a:t>Fetal maturity should be weighed visa </a:t>
            </a:r>
            <a:r>
              <a:rPr lang="en-US" dirty="0" err="1"/>
              <a:t>viz</a:t>
            </a:r>
            <a:r>
              <a:rPr lang="en-US" dirty="0"/>
              <a:t> severity of IUGR</a:t>
            </a:r>
          </a:p>
          <a:p>
            <a:endParaRPr lang="en-US" dirty="0"/>
          </a:p>
        </p:txBody>
      </p:sp>
    </p:spTree>
    <p:extLst>
      <p:ext uri="{BB962C8B-B14F-4D97-AF65-F5344CB8AC3E}">
        <p14:creationId xmlns:p14="http://schemas.microsoft.com/office/powerpoint/2010/main" val="42243800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Consult </a:t>
            </a:r>
            <a:r>
              <a:rPr lang="en-US" dirty="0" err="1"/>
              <a:t>paediatrician</a:t>
            </a:r>
            <a:r>
              <a:rPr lang="en-US" dirty="0"/>
              <a:t>- prone to neonatal asphyxia, </a:t>
            </a:r>
            <a:r>
              <a:rPr lang="en-US" dirty="0" err="1"/>
              <a:t>hypoglycaemia</a:t>
            </a:r>
            <a:r>
              <a:rPr lang="en-US" dirty="0"/>
              <a:t>, cerebral </a:t>
            </a:r>
            <a:r>
              <a:rPr lang="en-US" dirty="0" err="1"/>
              <a:t>haemorrhage</a:t>
            </a:r>
            <a:endParaRPr lang="en-US" dirty="0"/>
          </a:p>
          <a:p>
            <a:r>
              <a:rPr lang="en-US" dirty="0"/>
              <a:t>Exclude congenital abnormalities</a:t>
            </a:r>
          </a:p>
          <a:p>
            <a:endParaRPr lang="en-US" dirty="0"/>
          </a:p>
        </p:txBody>
      </p:sp>
    </p:spTree>
    <p:extLst>
      <p:ext uri="{BB962C8B-B14F-4D97-AF65-F5344CB8AC3E}">
        <p14:creationId xmlns:p14="http://schemas.microsoft.com/office/powerpoint/2010/main" val="18402605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r>
              <a:rPr lang="en-US" dirty="0"/>
              <a:t> </a:t>
            </a:r>
          </a:p>
        </p:txBody>
      </p:sp>
      <p:sp>
        <p:nvSpPr>
          <p:cNvPr id="3" name="Content Placeholder 2"/>
          <p:cNvSpPr>
            <a:spLocks noGrp="1"/>
          </p:cNvSpPr>
          <p:nvPr>
            <p:ph idx="1"/>
          </p:nvPr>
        </p:nvSpPr>
        <p:spPr/>
        <p:txBody>
          <a:bodyPr/>
          <a:lstStyle/>
          <a:p>
            <a:r>
              <a:rPr lang="en-US" dirty="0"/>
              <a:t>Prenatal testing thru AFP, </a:t>
            </a:r>
            <a:r>
              <a:rPr lang="en-US" dirty="0" err="1"/>
              <a:t>karyotyping</a:t>
            </a:r>
            <a:r>
              <a:rPr lang="en-US" dirty="0"/>
              <a:t> and US</a:t>
            </a:r>
          </a:p>
          <a:p>
            <a:r>
              <a:rPr lang="en-US" dirty="0"/>
              <a:t>Pregnant women should avoid close contact with individuals known to be infected with rubella or CMV</a:t>
            </a:r>
          </a:p>
          <a:p>
            <a:r>
              <a:rPr lang="en-US" dirty="0"/>
              <a:t>Non pg women of reproductive age should be tested for rubella and if susceptible be immunized</a:t>
            </a:r>
          </a:p>
          <a:p>
            <a:r>
              <a:rPr lang="en-US" dirty="0"/>
              <a:t>Pg women to avoid alcohol/smoking</a:t>
            </a:r>
          </a:p>
          <a:p>
            <a:endParaRPr lang="en-US" dirty="0"/>
          </a:p>
        </p:txBody>
      </p:sp>
    </p:spTree>
    <p:extLst>
      <p:ext uri="{BB962C8B-B14F-4D97-AF65-F5344CB8AC3E}">
        <p14:creationId xmlns:p14="http://schemas.microsoft.com/office/powerpoint/2010/main" val="27887315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Treat HPTN, PET and chronic renal failure</a:t>
            </a:r>
          </a:p>
          <a:p>
            <a:r>
              <a:rPr lang="en-US"/>
              <a:t>Correct </a:t>
            </a:r>
            <a:r>
              <a:rPr lang="en-US" dirty="0"/>
              <a:t>maternal anemia</a:t>
            </a:r>
          </a:p>
          <a:p>
            <a:r>
              <a:rPr lang="en-US" dirty="0"/>
              <a:t>Ensure adequate maternal nutrition</a:t>
            </a:r>
          </a:p>
          <a:p>
            <a:endParaRPr lang="en-US" dirty="0"/>
          </a:p>
        </p:txBody>
      </p:sp>
    </p:spTree>
    <p:extLst>
      <p:ext uri="{BB962C8B-B14F-4D97-AF65-F5344CB8AC3E}">
        <p14:creationId xmlns:p14="http://schemas.microsoft.com/office/powerpoint/2010/main" val="369451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Diagnosis of Preeclampsia /</a:t>
            </a:r>
            <a:r>
              <a:rPr lang="en-US" b="1" dirty="0" err="1"/>
              <a:t>Eclampsia</a:t>
            </a:r>
            <a:r>
              <a:rPr lang="en-US" b="1" dirty="0"/>
              <a:t> </a:t>
            </a:r>
            <a:endParaRPr lang="en-US"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dirty="0"/>
              <a:t>History</a:t>
            </a:r>
            <a:r>
              <a:rPr lang="en-US" dirty="0"/>
              <a:t>: Mild-to-moderate preeclampsia may be asymptomatic. Many cases are detected through routine prenatal screening. </a:t>
            </a:r>
          </a:p>
          <a:p>
            <a:pPr marL="0" indent="0">
              <a:buNone/>
            </a:pPr>
            <a:r>
              <a:rPr lang="en-US" b="1" dirty="0"/>
              <a:t>Physical Examination </a:t>
            </a:r>
            <a:endParaRPr lang="en-US" dirty="0"/>
          </a:p>
          <a:p>
            <a:r>
              <a:rPr lang="en-US" dirty="0"/>
              <a:t>Increased BP compared with the patient's baseline or greater than 140/90 mm Hg </a:t>
            </a:r>
          </a:p>
          <a:p>
            <a:r>
              <a:rPr lang="en-US" dirty="0"/>
              <a:t>Altered mental status </a:t>
            </a:r>
          </a:p>
          <a:p>
            <a:r>
              <a:rPr lang="en-US" dirty="0"/>
              <a:t>Decreased vision or </a:t>
            </a:r>
            <a:r>
              <a:rPr lang="en-US" dirty="0" err="1"/>
              <a:t>scotomas</a:t>
            </a:r>
            <a:r>
              <a:rPr lang="en-US" dirty="0"/>
              <a:t> </a:t>
            </a:r>
          </a:p>
          <a:p>
            <a:r>
              <a:rPr lang="en-US" dirty="0" err="1"/>
              <a:t>Hyperreflexia</a:t>
            </a:r>
            <a:r>
              <a:rPr lang="en-US" dirty="0"/>
              <a:t> or clonus: Although deep tendon reflexes are more useful in assessing magnesium toxicity, the presence of clonus may indicate an increased risk of convulsions. </a:t>
            </a:r>
          </a:p>
          <a:p>
            <a:r>
              <a:rPr lang="en-US" dirty="0"/>
              <a:t>Seizures </a:t>
            </a:r>
          </a:p>
          <a:p>
            <a:endParaRPr lang="en-US" dirty="0"/>
          </a:p>
          <a:p>
            <a:endParaRPr lang="en-US" dirty="0"/>
          </a:p>
          <a:p>
            <a:endParaRPr lang="en-US" dirty="0"/>
          </a:p>
        </p:txBody>
      </p:sp>
    </p:spTree>
    <p:extLst>
      <p:ext uri="{BB962C8B-B14F-4D97-AF65-F5344CB8AC3E}">
        <p14:creationId xmlns:p14="http://schemas.microsoft.com/office/powerpoint/2010/main" val="2357885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IUFD-INTRAUTERINE FETAL DEATH</a:t>
            </a:r>
          </a:p>
        </p:txBody>
      </p:sp>
      <p:sp>
        <p:nvSpPr>
          <p:cNvPr id="3" name="Content Placeholder 2"/>
          <p:cNvSpPr>
            <a:spLocks noGrp="1"/>
          </p:cNvSpPr>
          <p:nvPr>
            <p:ph idx="1"/>
          </p:nvPr>
        </p:nvSpPr>
        <p:spPr/>
        <p:txBody>
          <a:bodyPr>
            <a:normAutofit fontScale="92500" lnSpcReduction="20000"/>
          </a:bodyPr>
          <a:lstStyle/>
          <a:p>
            <a:r>
              <a:rPr lang="en-US" dirty="0"/>
              <a:t>Death of the fetus in the uterus for whatever cause after 28 </a:t>
            </a:r>
            <a:r>
              <a:rPr lang="en-US" dirty="0" err="1"/>
              <a:t>wks</a:t>
            </a:r>
            <a:r>
              <a:rPr lang="en-US" dirty="0"/>
              <a:t> of </a:t>
            </a:r>
            <a:r>
              <a:rPr lang="en-US" dirty="0" err="1"/>
              <a:t>pg</a:t>
            </a:r>
            <a:endParaRPr lang="en-US" dirty="0"/>
          </a:p>
          <a:p>
            <a:pPr marL="0" indent="0">
              <a:buNone/>
            </a:pPr>
            <a:r>
              <a:rPr lang="en-US" b="1" i="1" dirty="0"/>
              <a:t>CAUSES</a:t>
            </a:r>
            <a:r>
              <a:rPr lang="en-US" dirty="0"/>
              <a:t> </a:t>
            </a:r>
          </a:p>
          <a:p>
            <a:pPr marL="0" indent="0">
              <a:buNone/>
            </a:pPr>
            <a:r>
              <a:rPr lang="en-US" dirty="0"/>
              <a:t>Maternal conditions</a:t>
            </a:r>
          </a:p>
          <a:p>
            <a:pPr lvl="1"/>
            <a:r>
              <a:rPr lang="en-US" dirty="0"/>
              <a:t>PET</a:t>
            </a:r>
          </a:p>
          <a:p>
            <a:pPr lvl="1"/>
            <a:r>
              <a:rPr lang="en-US" dirty="0"/>
              <a:t>Metabolic abnormalities DM, thyroid </a:t>
            </a:r>
            <a:r>
              <a:rPr lang="en-US" dirty="0" err="1"/>
              <a:t>dysfuntion</a:t>
            </a:r>
            <a:endParaRPr lang="en-US" dirty="0"/>
          </a:p>
          <a:p>
            <a:pPr lvl="1"/>
            <a:r>
              <a:rPr lang="en-US" dirty="0"/>
              <a:t>Syphilis</a:t>
            </a:r>
          </a:p>
          <a:p>
            <a:pPr lvl="1"/>
            <a:r>
              <a:rPr lang="en-US" dirty="0"/>
              <a:t>Rh incompatibility</a:t>
            </a:r>
          </a:p>
          <a:p>
            <a:pPr lvl="1"/>
            <a:r>
              <a:rPr lang="en-US" dirty="0"/>
              <a:t>High fever or other acute maternal illness</a:t>
            </a:r>
          </a:p>
          <a:p>
            <a:pPr lvl="1"/>
            <a:r>
              <a:rPr lang="en-US" dirty="0"/>
              <a:t>Severe </a:t>
            </a:r>
            <a:r>
              <a:rPr lang="en-US" dirty="0" err="1"/>
              <a:t>anaemia</a:t>
            </a:r>
            <a:endParaRPr lang="en-US" dirty="0"/>
          </a:p>
        </p:txBody>
      </p:sp>
    </p:spTree>
    <p:extLst>
      <p:ext uri="{BB962C8B-B14F-4D97-AF65-F5344CB8AC3E}">
        <p14:creationId xmlns:p14="http://schemas.microsoft.com/office/powerpoint/2010/main" val="10789119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a:t>
            </a:r>
          </a:p>
        </p:txBody>
      </p:sp>
      <p:sp>
        <p:nvSpPr>
          <p:cNvPr id="3" name="Content Placeholder 2"/>
          <p:cNvSpPr>
            <a:spLocks noGrp="1"/>
          </p:cNvSpPr>
          <p:nvPr>
            <p:ph idx="1"/>
          </p:nvPr>
        </p:nvSpPr>
        <p:spPr/>
        <p:txBody>
          <a:bodyPr>
            <a:normAutofit fontScale="77500" lnSpcReduction="20000"/>
          </a:bodyPr>
          <a:lstStyle/>
          <a:p>
            <a:r>
              <a:rPr lang="en-US" dirty="0"/>
              <a:t>Fetal conditions</a:t>
            </a:r>
          </a:p>
          <a:p>
            <a:pPr lvl="1"/>
            <a:r>
              <a:rPr lang="en-US" dirty="0"/>
              <a:t>Chromosomal abnormalities</a:t>
            </a:r>
          </a:p>
          <a:p>
            <a:pPr lvl="1"/>
            <a:r>
              <a:rPr lang="en-US" dirty="0"/>
              <a:t>IUGR</a:t>
            </a:r>
          </a:p>
          <a:p>
            <a:pPr lvl="1"/>
            <a:r>
              <a:rPr lang="en-US" dirty="0" err="1"/>
              <a:t>Chorioamnionitis</a:t>
            </a:r>
            <a:endParaRPr lang="en-US" dirty="0"/>
          </a:p>
          <a:p>
            <a:pPr marL="0" indent="0">
              <a:buNone/>
            </a:pPr>
            <a:r>
              <a:rPr lang="en-US" b="1" i="1" dirty="0"/>
              <a:t>FEATURE;</a:t>
            </a:r>
          </a:p>
          <a:p>
            <a:r>
              <a:rPr lang="en-US" dirty="0"/>
              <a:t>Cessation of fetal </a:t>
            </a:r>
            <a:r>
              <a:rPr lang="en-US" dirty="0" err="1"/>
              <a:t>movts</a:t>
            </a:r>
            <a:r>
              <a:rPr lang="en-US" dirty="0"/>
              <a:t> &gt;12hrs</a:t>
            </a:r>
          </a:p>
          <a:p>
            <a:r>
              <a:rPr lang="en-US" dirty="0"/>
              <a:t>Cessation of symptoms of </a:t>
            </a:r>
            <a:r>
              <a:rPr lang="en-US" dirty="0" err="1"/>
              <a:t>pg</a:t>
            </a:r>
            <a:endParaRPr lang="en-US" dirty="0"/>
          </a:p>
          <a:p>
            <a:r>
              <a:rPr lang="en-US" dirty="0"/>
              <a:t>Absence of fetal heart sounds</a:t>
            </a:r>
          </a:p>
          <a:p>
            <a:r>
              <a:rPr lang="en-US" dirty="0"/>
              <a:t>Maternal </a:t>
            </a:r>
            <a:r>
              <a:rPr lang="en-US" dirty="0" err="1"/>
              <a:t>wt</a:t>
            </a:r>
            <a:r>
              <a:rPr lang="en-US" dirty="0"/>
              <a:t> decreasing</a:t>
            </a:r>
          </a:p>
          <a:p>
            <a:r>
              <a:rPr lang="en-US" dirty="0"/>
              <a:t>Or does not </a:t>
            </a:r>
            <a:r>
              <a:rPr lang="en-US" dirty="0" err="1"/>
              <a:t>incr</a:t>
            </a:r>
            <a:r>
              <a:rPr lang="en-US" dirty="0"/>
              <a:t> with gestation</a:t>
            </a:r>
          </a:p>
          <a:p>
            <a:r>
              <a:rPr lang="en-US" dirty="0"/>
              <a:t>Failure of the uterus to grow and as days goes by, uterus is smaller in size</a:t>
            </a:r>
          </a:p>
        </p:txBody>
      </p:sp>
    </p:spTree>
    <p:extLst>
      <p:ext uri="{BB962C8B-B14F-4D97-AF65-F5344CB8AC3E}">
        <p14:creationId xmlns:p14="http://schemas.microsoft.com/office/powerpoint/2010/main" val="10010753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a:t>
            </a:r>
          </a:p>
        </p:txBody>
      </p:sp>
      <p:sp>
        <p:nvSpPr>
          <p:cNvPr id="3" name="Content Placeholder 2"/>
          <p:cNvSpPr>
            <a:spLocks noGrp="1"/>
          </p:cNvSpPr>
          <p:nvPr>
            <p:ph idx="1"/>
          </p:nvPr>
        </p:nvSpPr>
        <p:spPr/>
        <p:txBody>
          <a:bodyPr>
            <a:normAutofit lnSpcReduction="10000"/>
          </a:bodyPr>
          <a:lstStyle/>
          <a:p>
            <a:r>
              <a:rPr lang="en-US" dirty="0"/>
              <a:t>Obstetric US</a:t>
            </a:r>
          </a:p>
          <a:p>
            <a:r>
              <a:rPr lang="en-US" dirty="0"/>
              <a:t>On confirming </a:t>
            </a:r>
            <a:r>
              <a:rPr lang="en-US" dirty="0" err="1"/>
              <a:t>Dx</a:t>
            </a:r>
            <a:endParaRPr lang="en-US" dirty="0"/>
          </a:p>
          <a:p>
            <a:pPr lvl="1"/>
            <a:r>
              <a:rPr lang="en-US" dirty="0" err="1"/>
              <a:t>Hb</a:t>
            </a:r>
            <a:r>
              <a:rPr lang="en-US" dirty="0"/>
              <a:t> estimation</a:t>
            </a:r>
          </a:p>
          <a:p>
            <a:pPr lvl="1"/>
            <a:r>
              <a:rPr lang="en-US" dirty="0"/>
              <a:t>Hepatitis B</a:t>
            </a:r>
          </a:p>
          <a:p>
            <a:pPr lvl="1"/>
            <a:r>
              <a:rPr lang="en-US" dirty="0"/>
              <a:t>HIV</a:t>
            </a:r>
          </a:p>
          <a:p>
            <a:pPr lvl="1"/>
            <a:r>
              <a:rPr lang="en-US" dirty="0"/>
              <a:t>VDRL</a:t>
            </a:r>
          </a:p>
          <a:p>
            <a:pPr lvl="1"/>
            <a:r>
              <a:rPr lang="en-US" dirty="0"/>
              <a:t>BG/Rh</a:t>
            </a:r>
          </a:p>
          <a:p>
            <a:pPr lvl="1"/>
            <a:r>
              <a:rPr lang="en-US" dirty="0"/>
              <a:t>Blood urea/glucose</a:t>
            </a:r>
          </a:p>
          <a:p>
            <a:pPr lvl="1"/>
            <a:r>
              <a:rPr lang="en-US" dirty="0"/>
              <a:t>Serum fibrinogen/platelet count</a:t>
            </a:r>
          </a:p>
        </p:txBody>
      </p:sp>
    </p:spTree>
    <p:extLst>
      <p:ext uri="{BB962C8B-B14F-4D97-AF65-F5344CB8AC3E}">
        <p14:creationId xmlns:p14="http://schemas.microsoft.com/office/powerpoint/2010/main" val="33155118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a:bodyPr>
          <a:lstStyle/>
          <a:p>
            <a:r>
              <a:rPr lang="en-US" dirty="0"/>
              <a:t>Psychological </a:t>
            </a:r>
            <a:r>
              <a:rPr lang="en-US" dirty="0" err="1"/>
              <a:t>counselling</a:t>
            </a:r>
            <a:endParaRPr lang="en-US" dirty="0"/>
          </a:p>
          <a:p>
            <a:r>
              <a:rPr lang="en-US" dirty="0"/>
              <a:t>Upon confirming </a:t>
            </a:r>
            <a:r>
              <a:rPr lang="en-US" dirty="0" err="1"/>
              <a:t>Dx</a:t>
            </a:r>
            <a:r>
              <a:rPr lang="en-US" dirty="0"/>
              <a:t> explain to the mother</a:t>
            </a:r>
          </a:p>
          <a:p>
            <a:r>
              <a:rPr lang="en-US" dirty="0"/>
              <a:t>X match 3 unit of fresh blood</a:t>
            </a:r>
          </a:p>
          <a:p>
            <a:r>
              <a:rPr lang="en-US" dirty="0"/>
              <a:t>Avoid ARM-</a:t>
            </a:r>
            <a:r>
              <a:rPr lang="en-US" dirty="0" err="1"/>
              <a:t>unneccessary</a:t>
            </a:r>
            <a:r>
              <a:rPr lang="en-US" dirty="0"/>
              <a:t> </a:t>
            </a:r>
            <a:r>
              <a:rPr lang="en-US" dirty="0" err="1"/>
              <a:t>infxn</a:t>
            </a:r>
            <a:r>
              <a:rPr lang="en-US" dirty="0"/>
              <a:t> +c/s</a:t>
            </a:r>
          </a:p>
          <a:p>
            <a:r>
              <a:rPr lang="en-US" dirty="0"/>
              <a:t>If not delivered after 12hrs of induction STOP-give 1 days rest then start induction again. If 2</a:t>
            </a:r>
            <a:r>
              <a:rPr lang="en-US" baseline="30000" dirty="0"/>
              <a:t>nd</a:t>
            </a:r>
            <a:r>
              <a:rPr lang="en-US" dirty="0"/>
              <a:t> attempt fails consult</a:t>
            </a:r>
          </a:p>
          <a:p>
            <a:r>
              <a:rPr lang="en-US" dirty="0"/>
              <a:t>Treat cause</a:t>
            </a:r>
          </a:p>
        </p:txBody>
      </p:sp>
    </p:spTree>
    <p:extLst>
      <p:ext uri="{BB962C8B-B14F-4D97-AF65-F5344CB8AC3E}">
        <p14:creationId xmlns:p14="http://schemas.microsoft.com/office/powerpoint/2010/main" val="1972025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Postpartum…</a:t>
            </a:r>
          </a:p>
        </p:txBody>
      </p:sp>
      <p:sp>
        <p:nvSpPr>
          <p:cNvPr id="3" name="Content Placeholder 2"/>
          <p:cNvSpPr>
            <a:spLocks noGrp="1"/>
          </p:cNvSpPr>
          <p:nvPr>
            <p:ph idx="1"/>
          </p:nvPr>
        </p:nvSpPr>
        <p:spPr/>
        <p:txBody>
          <a:bodyPr/>
          <a:lstStyle/>
          <a:p>
            <a:r>
              <a:rPr lang="en-US" dirty="0"/>
              <a:t>Examine fetus for congenital </a:t>
            </a:r>
            <a:r>
              <a:rPr lang="en-US" dirty="0" err="1"/>
              <a:t>malformn</a:t>
            </a:r>
            <a:endParaRPr lang="en-US" dirty="0"/>
          </a:p>
          <a:p>
            <a:r>
              <a:rPr lang="en-US" dirty="0"/>
              <a:t>Examine placenta</a:t>
            </a:r>
          </a:p>
          <a:p>
            <a:r>
              <a:rPr lang="en-US" dirty="0"/>
              <a:t>Examine cord</a:t>
            </a:r>
          </a:p>
          <a:p>
            <a:r>
              <a:rPr lang="en-US" dirty="0"/>
              <a:t>Examine mother for </a:t>
            </a:r>
            <a:r>
              <a:rPr lang="en-US" dirty="0" err="1"/>
              <a:t>infxn</a:t>
            </a:r>
            <a:endParaRPr lang="en-US" dirty="0"/>
          </a:p>
          <a:p>
            <a:pPr marL="0" indent="0">
              <a:buNone/>
            </a:pPr>
            <a:r>
              <a:rPr lang="en-US" b="1" i="1" dirty="0"/>
              <a:t>Prevention…</a:t>
            </a:r>
          </a:p>
          <a:p>
            <a:r>
              <a:rPr lang="en-US" dirty="0"/>
              <a:t>As for IUGR</a:t>
            </a:r>
          </a:p>
        </p:txBody>
      </p:sp>
    </p:spTree>
    <p:extLst>
      <p:ext uri="{BB962C8B-B14F-4D97-AF65-F5344CB8AC3E}">
        <p14:creationId xmlns:p14="http://schemas.microsoft.com/office/powerpoint/2010/main" val="35709644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HIV/AIDS IN PREGNANCY</a:t>
            </a:r>
          </a:p>
        </p:txBody>
      </p:sp>
      <p:sp>
        <p:nvSpPr>
          <p:cNvPr id="3" name="Content Placeholder 2"/>
          <p:cNvSpPr>
            <a:spLocks noGrp="1"/>
          </p:cNvSpPr>
          <p:nvPr>
            <p:ph idx="1"/>
          </p:nvPr>
        </p:nvSpPr>
        <p:spPr/>
        <p:txBody>
          <a:bodyPr>
            <a:normAutofit fontScale="92500" lnSpcReduction="20000"/>
          </a:bodyPr>
          <a:lstStyle/>
          <a:p>
            <a:r>
              <a:rPr lang="en-US" b="1" dirty="0"/>
              <a:t>HIV</a:t>
            </a:r>
            <a:r>
              <a:rPr lang="en-US" dirty="0"/>
              <a:t>: stands for Human Immunodeficiency Virus, the virus that causes AIDS. Clients with HIV infection do not have symptoms. However, they can still pass HIV to others. </a:t>
            </a:r>
          </a:p>
          <a:p>
            <a:r>
              <a:rPr lang="en-US" b="1" dirty="0"/>
              <a:t>AIDS</a:t>
            </a:r>
            <a:r>
              <a:rPr lang="en-US" dirty="0"/>
              <a:t>: stands for Acquired Immunodeficiency Syndrome. Clients have physical signs and symptoms of HIV infection that come as a result of weakened immune system. Progression of HIV depends on type of virus and specific characteristics of person, including general health, nutritional and immune status </a:t>
            </a:r>
          </a:p>
        </p:txBody>
      </p:sp>
    </p:spTree>
    <p:extLst>
      <p:ext uri="{BB962C8B-B14F-4D97-AF65-F5344CB8AC3E}">
        <p14:creationId xmlns:p14="http://schemas.microsoft.com/office/powerpoint/2010/main" val="1022401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Effect of HIV on pregnancy </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HIV/ AIDS may have the following effects on pregnancy </a:t>
            </a:r>
          </a:p>
          <a:p>
            <a:pPr marL="0" indent="0">
              <a:buNone/>
            </a:pPr>
            <a:r>
              <a:rPr lang="en-US" dirty="0"/>
              <a:t>Maternal </a:t>
            </a:r>
          </a:p>
          <a:p>
            <a:pPr marL="0" indent="0">
              <a:buNone/>
            </a:pPr>
            <a:r>
              <a:rPr lang="en-US" dirty="0"/>
              <a:t>1. Spontaneous Miscarriage </a:t>
            </a:r>
          </a:p>
          <a:p>
            <a:pPr marL="0" indent="0">
              <a:buNone/>
            </a:pPr>
            <a:r>
              <a:rPr lang="en-US" dirty="0"/>
              <a:t>2. Low weight gain/ may experience weight loss </a:t>
            </a:r>
          </a:p>
          <a:p>
            <a:pPr marL="0" indent="0">
              <a:buNone/>
            </a:pPr>
            <a:r>
              <a:rPr lang="en-US" dirty="0"/>
              <a:t>3. Frequent infections especially UTI and RTI </a:t>
            </a:r>
          </a:p>
          <a:p>
            <a:pPr marL="0" indent="0">
              <a:buNone/>
            </a:pPr>
            <a:r>
              <a:rPr lang="en-US" dirty="0"/>
              <a:t>4. </a:t>
            </a:r>
            <a:r>
              <a:rPr lang="en-US" dirty="0" err="1"/>
              <a:t>Anaemia</a:t>
            </a:r>
            <a:r>
              <a:rPr lang="en-US" dirty="0"/>
              <a:t> (common) </a:t>
            </a:r>
          </a:p>
          <a:p>
            <a:pPr marL="0" indent="0">
              <a:buNone/>
            </a:pPr>
            <a:r>
              <a:rPr lang="en-US" dirty="0"/>
              <a:t>5. APH in 3rd trimester/ placental abruption </a:t>
            </a:r>
          </a:p>
          <a:p>
            <a:pPr marL="0" indent="0">
              <a:buNone/>
            </a:pPr>
            <a:r>
              <a:rPr lang="en-US" dirty="0"/>
              <a:t>6. Greater likelihood of PPH reported </a:t>
            </a:r>
          </a:p>
          <a:p>
            <a:pPr marL="0" indent="0">
              <a:buNone/>
            </a:pPr>
            <a:r>
              <a:rPr lang="en-US" dirty="0"/>
              <a:t>7. High risk of maternal mortality </a:t>
            </a:r>
          </a:p>
          <a:p>
            <a:pPr marL="0" indent="0">
              <a:buNone/>
            </a:pPr>
            <a:r>
              <a:rPr lang="en-US" dirty="0"/>
              <a:t>8. Preterm PROM </a:t>
            </a:r>
          </a:p>
          <a:p>
            <a:pPr marL="0" indent="0">
              <a:buNone/>
            </a:pPr>
            <a:r>
              <a:rPr lang="en-US" dirty="0"/>
              <a:t>9. </a:t>
            </a:r>
            <a:r>
              <a:rPr lang="en-US" dirty="0" err="1"/>
              <a:t>Chorioamnionitis</a:t>
            </a:r>
            <a:r>
              <a:rPr lang="en-US" dirty="0"/>
              <a:t> </a:t>
            </a:r>
          </a:p>
        </p:txBody>
      </p:sp>
    </p:spTree>
    <p:extLst>
      <p:ext uri="{BB962C8B-B14F-4D97-AF65-F5344CB8AC3E}">
        <p14:creationId xmlns:p14="http://schemas.microsoft.com/office/powerpoint/2010/main" val="40075138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dirty="0"/>
              <a:t>Baby </a:t>
            </a:r>
          </a:p>
          <a:p>
            <a:pPr marL="0" indent="0">
              <a:buNone/>
            </a:pPr>
            <a:r>
              <a:rPr lang="en-US" dirty="0"/>
              <a:t>1. Preterm delivery </a:t>
            </a:r>
          </a:p>
          <a:p>
            <a:pPr marL="0" indent="0">
              <a:buNone/>
            </a:pPr>
            <a:r>
              <a:rPr lang="en-US" dirty="0"/>
              <a:t>2. Low birth weight/ IUGR </a:t>
            </a:r>
          </a:p>
          <a:p>
            <a:pPr marL="0" indent="0">
              <a:buNone/>
            </a:pPr>
            <a:r>
              <a:rPr lang="en-US" dirty="0"/>
              <a:t>3. Increased IUFD and still births </a:t>
            </a:r>
          </a:p>
          <a:p>
            <a:pPr marL="0" indent="0">
              <a:buNone/>
            </a:pPr>
            <a:r>
              <a:rPr lang="en-US" dirty="0"/>
              <a:t>4. Low </a:t>
            </a:r>
            <a:r>
              <a:rPr lang="en-US" dirty="0" err="1"/>
              <a:t>apgar</a:t>
            </a:r>
            <a:r>
              <a:rPr lang="en-US" dirty="0"/>
              <a:t> scores at 5 minutes </a:t>
            </a:r>
          </a:p>
          <a:p>
            <a:pPr marL="0" indent="0">
              <a:buNone/>
            </a:pPr>
            <a:r>
              <a:rPr lang="en-US" dirty="0"/>
              <a:t>5. High infant mortality rates </a:t>
            </a:r>
          </a:p>
          <a:p>
            <a:endParaRPr lang="en-US" dirty="0"/>
          </a:p>
        </p:txBody>
      </p:sp>
    </p:spTree>
    <p:extLst>
      <p:ext uri="{BB962C8B-B14F-4D97-AF65-F5344CB8AC3E}">
        <p14:creationId xmlns:p14="http://schemas.microsoft.com/office/powerpoint/2010/main" val="5073815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Risk factors for MTCT </a:t>
            </a:r>
            <a:endParaRPr lang="en-US" dirty="0"/>
          </a:p>
          <a:p>
            <a:pPr marL="0" indent="0">
              <a:buNone/>
            </a:pPr>
            <a:r>
              <a:rPr lang="en-US" dirty="0"/>
              <a:t>The most important risk factor for MTCT is the amount of HIV in the mother's blood. This is known as the viral load. The viral is usually high in case of: </a:t>
            </a:r>
          </a:p>
          <a:p>
            <a:r>
              <a:rPr lang="en-US" dirty="0"/>
              <a:t>Recent HIV infection </a:t>
            </a:r>
          </a:p>
          <a:p>
            <a:r>
              <a:rPr lang="en-US" dirty="0"/>
              <a:t>Advanced AIDS </a:t>
            </a:r>
          </a:p>
          <a:p>
            <a:endParaRPr lang="en-US" dirty="0"/>
          </a:p>
          <a:p>
            <a:pPr marL="0" indent="0">
              <a:buNone/>
            </a:pPr>
            <a:r>
              <a:rPr lang="en-US" b="1" dirty="0"/>
              <a:t>Maternal Risk factors for MTCT during pregnancy </a:t>
            </a:r>
            <a:endParaRPr lang="en-US" dirty="0"/>
          </a:p>
          <a:p>
            <a:r>
              <a:rPr lang="en-US" dirty="0"/>
              <a:t>High maternal viral load (new infection or advanced AIDS) </a:t>
            </a:r>
          </a:p>
          <a:p>
            <a:r>
              <a:rPr lang="en-US" dirty="0"/>
              <a:t> Low CD4 count </a:t>
            </a:r>
          </a:p>
          <a:p>
            <a:r>
              <a:rPr lang="en-US" dirty="0"/>
              <a:t>Placental Infections e.g. Malaria </a:t>
            </a:r>
          </a:p>
          <a:p>
            <a:r>
              <a:rPr lang="en-US" dirty="0" err="1"/>
              <a:t>Anaemia</a:t>
            </a:r>
            <a:r>
              <a:rPr lang="en-US" dirty="0"/>
              <a:t> </a:t>
            </a:r>
          </a:p>
          <a:p>
            <a:r>
              <a:rPr lang="en-US" dirty="0"/>
              <a:t>Sexually transmitted infections (STIs) especially the ulcerative ones </a:t>
            </a:r>
          </a:p>
          <a:p>
            <a:r>
              <a:rPr lang="en-US" dirty="0"/>
              <a:t>Unprotected sex </a:t>
            </a:r>
          </a:p>
          <a:p>
            <a:r>
              <a:rPr lang="en-US" dirty="0"/>
              <a:t>Multiple sexual partners </a:t>
            </a:r>
          </a:p>
          <a:p>
            <a:r>
              <a:rPr lang="en-US" dirty="0"/>
              <a:t>Smoking </a:t>
            </a:r>
          </a:p>
        </p:txBody>
      </p:sp>
    </p:spTree>
    <p:extLst>
      <p:ext uri="{BB962C8B-B14F-4D97-AF65-F5344CB8AC3E}">
        <p14:creationId xmlns:p14="http://schemas.microsoft.com/office/powerpoint/2010/main" val="10065303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Maternal Risk factors for MTCT during </a:t>
            </a:r>
            <a:r>
              <a:rPr lang="en-US" b="1" dirty="0" err="1"/>
              <a:t>labour</a:t>
            </a:r>
            <a:r>
              <a:rPr lang="en-US" b="1" dirty="0"/>
              <a:t> and delivery </a:t>
            </a:r>
            <a:endParaRPr lang="en-US" dirty="0"/>
          </a:p>
          <a:p>
            <a:r>
              <a:rPr lang="en-US" dirty="0"/>
              <a:t>High maternal viral load (new infection or advanced AIDS) </a:t>
            </a:r>
          </a:p>
          <a:p>
            <a:r>
              <a:rPr lang="en-US" dirty="0"/>
              <a:t>Rupture of membranes for more than 4 hours </a:t>
            </a:r>
          </a:p>
          <a:p>
            <a:r>
              <a:rPr lang="en-US" dirty="0"/>
              <a:t>Instrumental delivery </a:t>
            </a:r>
          </a:p>
          <a:p>
            <a:r>
              <a:rPr lang="en-US" dirty="0"/>
              <a:t>Episiotomy </a:t>
            </a:r>
          </a:p>
          <a:p>
            <a:r>
              <a:rPr lang="en-US" dirty="0"/>
              <a:t>APH or </a:t>
            </a:r>
            <a:r>
              <a:rPr lang="en-US" dirty="0" err="1"/>
              <a:t>Intrapartum</a:t>
            </a:r>
            <a:r>
              <a:rPr lang="en-US" dirty="0"/>
              <a:t> </a:t>
            </a:r>
            <a:r>
              <a:rPr lang="en-US" dirty="0" err="1"/>
              <a:t>haemorrhage</a:t>
            </a:r>
            <a:r>
              <a:rPr lang="en-US" dirty="0"/>
              <a:t> </a:t>
            </a:r>
          </a:p>
          <a:p>
            <a:r>
              <a:rPr lang="en-US" dirty="0" err="1"/>
              <a:t>Chorioamnionitis</a:t>
            </a:r>
            <a:r>
              <a:rPr lang="en-US" dirty="0"/>
              <a:t> </a:t>
            </a:r>
          </a:p>
          <a:p>
            <a:r>
              <a:rPr lang="en-US" dirty="0"/>
              <a:t>Vaginal delivery </a:t>
            </a:r>
          </a:p>
          <a:p>
            <a:r>
              <a:rPr lang="en-US" dirty="0"/>
              <a:t>External cephalic version </a:t>
            </a:r>
          </a:p>
          <a:p>
            <a:endParaRPr lang="en-US" dirty="0"/>
          </a:p>
          <a:p>
            <a:pPr marL="0" indent="0">
              <a:buNone/>
            </a:pPr>
            <a:r>
              <a:rPr lang="en-US" b="1" dirty="0"/>
              <a:t>Infant Risk factors for MTCT </a:t>
            </a:r>
            <a:endParaRPr lang="en-US" dirty="0"/>
          </a:p>
          <a:p>
            <a:r>
              <a:rPr lang="en-US" dirty="0"/>
              <a:t>Premature delivery </a:t>
            </a:r>
          </a:p>
          <a:p>
            <a:r>
              <a:rPr lang="en-US" dirty="0"/>
              <a:t>Low birth weight </a:t>
            </a:r>
          </a:p>
          <a:p>
            <a:r>
              <a:rPr lang="en-US" dirty="0"/>
              <a:t>Breaks in the skin or mucous membranes ((e.g. thrush or sores) </a:t>
            </a:r>
          </a:p>
        </p:txBody>
      </p:sp>
    </p:spTree>
    <p:extLst>
      <p:ext uri="{BB962C8B-B14F-4D97-AF65-F5344CB8AC3E}">
        <p14:creationId xmlns:p14="http://schemas.microsoft.com/office/powerpoint/2010/main" val="349715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Cont</a:t>
            </a:r>
            <a:r>
              <a:rPr lang="en-US" i="1" dirty="0"/>
              <a:t>…</a:t>
            </a:r>
          </a:p>
        </p:txBody>
      </p:sp>
      <p:sp>
        <p:nvSpPr>
          <p:cNvPr id="3" name="Content Placeholder 2"/>
          <p:cNvSpPr>
            <a:spLocks noGrp="1"/>
          </p:cNvSpPr>
          <p:nvPr>
            <p:ph idx="1"/>
          </p:nvPr>
        </p:nvSpPr>
        <p:spPr>
          <a:xfrm>
            <a:off x="1066800" y="1295400"/>
            <a:ext cx="7619527" cy="4648201"/>
          </a:xfrm>
        </p:spPr>
        <p:txBody>
          <a:bodyPr>
            <a:normAutofit fontScale="92500" lnSpcReduction="10000"/>
          </a:bodyPr>
          <a:lstStyle/>
          <a:p>
            <a:pPr marL="0" indent="0">
              <a:buNone/>
            </a:pPr>
            <a:r>
              <a:rPr lang="en-US" b="1" dirty="0"/>
              <a:t>Investigations: </a:t>
            </a:r>
            <a:endParaRPr lang="en-US" dirty="0"/>
          </a:p>
          <a:p>
            <a:pPr marL="0" indent="0">
              <a:buNone/>
            </a:pPr>
            <a:r>
              <a:rPr lang="en-US" b="1" dirty="0"/>
              <a:t>Laboratory Studies </a:t>
            </a:r>
            <a:endParaRPr lang="en-US" dirty="0"/>
          </a:p>
          <a:p>
            <a:r>
              <a:rPr lang="en-US" dirty="0"/>
              <a:t>CBC count and peripheral smear </a:t>
            </a:r>
          </a:p>
          <a:p>
            <a:r>
              <a:rPr lang="en-US" dirty="0"/>
              <a:t>Liver function tests</a:t>
            </a:r>
          </a:p>
          <a:p>
            <a:r>
              <a:rPr lang="en-US" dirty="0"/>
              <a:t>Serum </a:t>
            </a:r>
            <a:r>
              <a:rPr lang="en-US" dirty="0" err="1"/>
              <a:t>creatinine</a:t>
            </a:r>
            <a:r>
              <a:rPr lang="en-US" dirty="0"/>
              <a:t> level</a:t>
            </a:r>
          </a:p>
          <a:p>
            <a:r>
              <a:rPr lang="en-US" dirty="0"/>
              <a:t>Urinalysis - Proteinuria suggestive of preeclampsia is greater than or equal to 1+ protein on urine dipstick or 300 mg/L or more on urine dipstick. </a:t>
            </a:r>
          </a:p>
          <a:p>
            <a:endParaRPr lang="en-US" dirty="0"/>
          </a:p>
          <a:p>
            <a:endParaRPr lang="en-US" dirty="0"/>
          </a:p>
        </p:txBody>
      </p:sp>
    </p:spTree>
    <p:extLst>
      <p:ext uri="{BB962C8B-B14F-4D97-AF65-F5344CB8AC3E}">
        <p14:creationId xmlns:p14="http://schemas.microsoft.com/office/powerpoint/2010/main" val="11428045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a:t>
            </a:r>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b="1" dirty="0"/>
              <a:t>1. Preconception care </a:t>
            </a:r>
            <a:endParaRPr lang="en-US" dirty="0"/>
          </a:p>
          <a:p>
            <a:pPr marL="0" indent="0">
              <a:buNone/>
            </a:pPr>
            <a:r>
              <a:rPr lang="en-US" dirty="0"/>
              <a:t>• Knowledge of HIV status to make informed choices </a:t>
            </a:r>
          </a:p>
          <a:p>
            <a:pPr marL="0" indent="0">
              <a:buNone/>
            </a:pPr>
            <a:r>
              <a:rPr lang="en-US" dirty="0"/>
              <a:t>• Partner involvement </a:t>
            </a:r>
          </a:p>
          <a:p>
            <a:pPr marL="0" indent="0">
              <a:buNone/>
            </a:pPr>
            <a:r>
              <a:rPr lang="en-US" dirty="0"/>
              <a:t>• Good nutrition </a:t>
            </a:r>
          </a:p>
          <a:p>
            <a:pPr marL="0" indent="0">
              <a:buNone/>
            </a:pPr>
            <a:r>
              <a:rPr lang="en-US" dirty="0"/>
              <a:t>• Provision of Comprehensive Post Rape Care services </a:t>
            </a:r>
          </a:p>
          <a:p>
            <a:pPr marL="0" indent="0">
              <a:buNone/>
            </a:pPr>
            <a:r>
              <a:rPr lang="en-US" dirty="0"/>
              <a:t>• STI screening and management </a:t>
            </a:r>
          </a:p>
          <a:p>
            <a:pPr marL="0" indent="0">
              <a:buNone/>
            </a:pPr>
            <a:r>
              <a:rPr lang="en-US" dirty="0"/>
              <a:t>• Contraception to prevent unintended pregnancies </a:t>
            </a:r>
          </a:p>
          <a:p>
            <a:pPr marL="0" indent="0">
              <a:buNone/>
            </a:pPr>
            <a:r>
              <a:rPr lang="en-US" dirty="0"/>
              <a:t>• Life style and </a:t>
            </a:r>
            <a:r>
              <a:rPr lang="en-US" dirty="0" err="1"/>
              <a:t>behaviour</a:t>
            </a:r>
            <a:r>
              <a:rPr lang="en-US" dirty="0"/>
              <a:t> change </a:t>
            </a:r>
          </a:p>
          <a:p>
            <a:pPr marL="0" indent="0">
              <a:buNone/>
            </a:pPr>
            <a:r>
              <a:rPr lang="en-US" dirty="0"/>
              <a:t>• ART for those who are eligible </a:t>
            </a:r>
          </a:p>
        </p:txBody>
      </p:sp>
    </p:spTree>
    <p:extLst>
      <p:ext uri="{BB962C8B-B14F-4D97-AF65-F5344CB8AC3E}">
        <p14:creationId xmlns:p14="http://schemas.microsoft.com/office/powerpoint/2010/main" val="20539298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533400" y="1676400"/>
            <a:ext cx="8229600" cy="4525963"/>
          </a:xfrm>
        </p:spPr>
        <p:txBody>
          <a:bodyPr>
            <a:normAutofit fontScale="62500" lnSpcReduction="20000"/>
          </a:bodyPr>
          <a:lstStyle/>
          <a:p>
            <a:pPr marL="0" indent="0">
              <a:buNone/>
            </a:pPr>
            <a:r>
              <a:rPr lang="en-US" b="1" dirty="0"/>
              <a:t>2. Antenatal care;</a:t>
            </a:r>
          </a:p>
          <a:p>
            <a:pPr marL="0" indent="0">
              <a:buNone/>
            </a:pPr>
            <a:r>
              <a:rPr lang="en-US" dirty="0"/>
              <a:t>Assessment. This includes taking a complete history and physical examination. </a:t>
            </a:r>
          </a:p>
          <a:p>
            <a:pPr marL="0" indent="0">
              <a:buNone/>
            </a:pPr>
            <a:r>
              <a:rPr lang="en-US" dirty="0"/>
              <a:t>• Antenatal profile including HIV testing for those who do not know their status </a:t>
            </a:r>
          </a:p>
          <a:p>
            <a:pPr marL="0" indent="0">
              <a:buNone/>
            </a:pPr>
            <a:r>
              <a:rPr lang="en-US" dirty="0"/>
              <a:t>• Laboratory investigations including full blood count (FBC), CD4 count, viral load, and Hepatitis B and C screening </a:t>
            </a:r>
          </a:p>
          <a:p>
            <a:pPr marL="0" indent="0">
              <a:buNone/>
            </a:pPr>
            <a:r>
              <a:rPr lang="en-US" dirty="0"/>
              <a:t>• TB screening should be done and the positive clients referred for treatment </a:t>
            </a:r>
          </a:p>
          <a:p>
            <a:pPr marL="0" indent="0">
              <a:buNone/>
            </a:pPr>
            <a:r>
              <a:rPr lang="en-US" dirty="0"/>
              <a:t> Prophylactic treatment should include </a:t>
            </a:r>
          </a:p>
          <a:p>
            <a:pPr marL="0" indent="0">
              <a:buNone/>
            </a:pPr>
            <a:r>
              <a:rPr lang="en-US" dirty="0"/>
              <a:t>• Iron and </a:t>
            </a:r>
            <a:r>
              <a:rPr lang="en-US" dirty="0" err="1"/>
              <a:t>folate</a:t>
            </a:r>
            <a:r>
              <a:rPr lang="en-US" dirty="0"/>
              <a:t> </a:t>
            </a:r>
          </a:p>
          <a:p>
            <a:pPr marL="0" indent="0">
              <a:buNone/>
            </a:pPr>
            <a:r>
              <a:rPr lang="en-US" dirty="0"/>
              <a:t>• Multivitamin supplementation </a:t>
            </a:r>
          </a:p>
          <a:p>
            <a:pPr marL="0" indent="0">
              <a:buNone/>
            </a:pPr>
            <a:r>
              <a:rPr lang="en-US" dirty="0"/>
              <a:t>• TT immunization </a:t>
            </a:r>
          </a:p>
          <a:p>
            <a:pPr marL="0" indent="0">
              <a:buNone/>
            </a:pPr>
            <a:r>
              <a:rPr lang="en-US" dirty="0"/>
              <a:t>• Malaria prophylaxis (only for those who are HIV negative) </a:t>
            </a:r>
          </a:p>
          <a:p>
            <a:pPr marL="0" indent="0">
              <a:buNone/>
            </a:pPr>
            <a:r>
              <a:rPr lang="en-US" dirty="0"/>
              <a:t>• Co-</a:t>
            </a:r>
            <a:r>
              <a:rPr lang="en-US" dirty="0" err="1"/>
              <a:t>trimoxazole</a:t>
            </a:r>
            <a:r>
              <a:rPr lang="en-US" dirty="0"/>
              <a:t> prophylaxis </a:t>
            </a:r>
          </a:p>
          <a:p>
            <a:pPr marL="0" indent="0">
              <a:buNone/>
            </a:pPr>
            <a:r>
              <a:rPr lang="en-US" dirty="0"/>
              <a:t>• Antiretroviral treatment or prophylaxis </a:t>
            </a:r>
          </a:p>
          <a:p>
            <a:endParaRPr lang="en-US" dirty="0"/>
          </a:p>
        </p:txBody>
      </p:sp>
    </p:spTree>
    <p:extLst>
      <p:ext uri="{BB962C8B-B14F-4D97-AF65-F5344CB8AC3E}">
        <p14:creationId xmlns:p14="http://schemas.microsoft.com/office/powerpoint/2010/main" val="16663987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3. Use of ARVs in Pregnancy </a:t>
            </a:r>
            <a:endParaRPr lang="en-US" dirty="0"/>
          </a:p>
          <a:p>
            <a:r>
              <a:rPr lang="en-US" b="1" dirty="0"/>
              <a:t>ARV therapy (ART): </a:t>
            </a:r>
            <a:r>
              <a:rPr lang="en-US" dirty="0"/>
              <a:t>This is the long-term use of antiretroviral drugs to treat maternal HIV and for PMTCT </a:t>
            </a:r>
          </a:p>
          <a:p>
            <a:r>
              <a:rPr lang="en-US" b="1" dirty="0"/>
              <a:t>ARV prophylaxis: </a:t>
            </a:r>
            <a:r>
              <a:rPr lang="en-US" dirty="0"/>
              <a:t>Is the short-term use of antiretroviral drugs to reduce HIV transmission from mother-to-child </a:t>
            </a:r>
          </a:p>
          <a:p>
            <a:pPr marL="0" indent="0">
              <a:buNone/>
            </a:pPr>
            <a:r>
              <a:rPr lang="en-US" b="1" dirty="0"/>
              <a:t>MOH guidelines for ARV prophylaxis in HIV +</a:t>
            </a:r>
            <a:r>
              <a:rPr lang="en-US" b="1" dirty="0" err="1"/>
              <a:t>ve</a:t>
            </a:r>
            <a:r>
              <a:rPr lang="en-US" b="1" dirty="0"/>
              <a:t> women in WHO stage 1 or 2, or CD4 count over 350 </a:t>
            </a:r>
            <a:endParaRPr lang="en-US" dirty="0"/>
          </a:p>
          <a:p>
            <a:pPr marL="0" indent="0">
              <a:buNone/>
            </a:pPr>
            <a:r>
              <a:rPr lang="en-US" dirty="0"/>
              <a:t>• Start </a:t>
            </a:r>
            <a:r>
              <a:rPr lang="en-US" dirty="0" err="1"/>
              <a:t>Zidovudine</a:t>
            </a:r>
            <a:r>
              <a:rPr lang="en-US" dirty="0"/>
              <a:t> (AZT) at 14 weeks of pregnancy or first contact thereafter and continue in </a:t>
            </a:r>
            <a:r>
              <a:rPr lang="en-US" dirty="0" err="1"/>
              <a:t>labour</a:t>
            </a:r>
            <a:r>
              <a:rPr lang="en-US" dirty="0"/>
              <a:t> </a:t>
            </a:r>
          </a:p>
          <a:p>
            <a:pPr marL="0" indent="0">
              <a:buNone/>
            </a:pPr>
            <a:r>
              <a:rPr lang="en-US" dirty="0"/>
              <a:t>• Give single dose </a:t>
            </a:r>
            <a:r>
              <a:rPr lang="en-US" dirty="0" err="1"/>
              <a:t>Nevirapine</a:t>
            </a:r>
            <a:r>
              <a:rPr lang="en-US" dirty="0"/>
              <a:t> (</a:t>
            </a:r>
            <a:r>
              <a:rPr lang="en-US" dirty="0" err="1"/>
              <a:t>sdNVP</a:t>
            </a:r>
            <a:r>
              <a:rPr lang="en-US" dirty="0"/>
              <a:t>) at onset of </a:t>
            </a:r>
            <a:r>
              <a:rPr lang="en-US" dirty="0" err="1"/>
              <a:t>labour</a:t>
            </a:r>
            <a:r>
              <a:rPr lang="en-US" dirty="0"/>
              <a:t> </a:t>
            </a:r>
          </a:p>
          <a:p>
            <a:pPr marL="0" indent="0">
              <a:buNone/>
            </a:pPr>
            <a:r>
              <a:rPr lang="en-US" dirty="0"/>
              <a:t>• Start Lamivudine (3TC) in </a:t>
            </a:r>
            <a:r>
              <a:rPr lang="en-US" dirty="0" err="1"/>
              <a:t>labour</a:t>
            </a:r>
            <a:r>
              <a:rPr lang="en-US" dirty="0"/>
              <a:t> </a:t>
            </a:r>
          </a:p>
          <a:p>
            <a:pPr marL="0" indent="0">
              <a:buNone/>
            </a:pPr>
            <a:r>
              <a:rPr lang="en-US" dirty="0"/>
              <a:t>• Continue AZT and 3TC for 1 week after delivery </a:t>
            </a:r>
          </a:p>
          <a:p>
            <a:pPr marL="0" indent="0">
              <a:buNone/>
            </a:pPr>
            <a:r>
              <a:rPr lang="en-US" dirty="0"/>
              <a:t>• HIV +</a:t>
            </a:r>
            <a:r>
              <a:rPr lang="en-US" dirty="0" err="1"/>
              <a:t>ve</a:t>
            </a:r>
            <a:r>
              <a:rPr lang="en-US" dirty="0"/>
              <a:t> women presenting for the first time at 38 weeks and not eligible for HAART should be offered ARV prophylaxis during </a:t>
            </a:r>
            <a:r>
              <a:rPr lang="en-US" dirty="0" err="1"/>
              <a:t>labour</a:t>
            </a:r>
            <a:r>
              <a:rPr lang="en-US" dirty="0"/>
              <a:t> and up to 1 week post pa </a:t>
            </a:r>
          </a:p>
        </p:txBody>
      </p:sp>
    </p:spTree>
    <p:extLst>
      <p:ext uri="{BB962C8B-B14F-4D97-AF65-F5344CB8AC3E}">
        <p14:creationId xmlns:p14="http://schemas.microsoft.com/office/powerpoint/2010/main" val="25163463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ARV prophylaxis in pregnancy </a:t>
            </a:r>
            <a:r>
              <a:rPr lang="en-US" i="1" dirty="0"/>
              <a:t>New recommendations (WHO 2009) </a:t>
            </a:r>
            <a:endParaRPr lang="en-US" dirty="0"/>
          </a:p>
          <a:p>
            <a:pPr marL="0" indent="0">
              <a:buNone/>
            </a:pPr>
            <a:r>
              <a:rPr lang="en-US" i="1" dirty="0"/>
              <a:t>Mother </a:t>
            </a:r>
            <a:endParaRPr lang="en-US" dirty="0"/>
          </a:p>
          <a:p>
            <a:r>
              <a:rPr lang="en-US" b="1" dirty="0"/>
              <a:t>Antenatal: </a:t>
            </a:r>
            <a:r>
              <a:rPr lang="en-US" dirty="0"/>
              <a:t>Start AZT from 14 weeks or immediately thereafter up to 36 weeks </a:t>
            </a:r>
          </a:p>
          <a:p>
            <a:r>
              <a:rPr lang="en-US" b="1" dirty="0" err="1"/>
              <a:t>Intrapartum</a:t>
            </a:r>
            <a:r>
              <a:rPr lang="en-US" b="1" dirty="0"/>
              <a:t>: </a:t>
            </a:r>
            <a:r>
              <a:rPr lang="en-US" dirty="0"/>
              <a:t>give AZT 600 mg stat (or 300mg BD) + 3TC 150mg BD + single-dose NVP 200 mg onset of </a:t>
            </a:r>
            <a:r>
              <a:rPr lang="en-US" dirty="0" err="1"/>
              <a:t>labour</a:t>
            </a:r>
            <a:r>
              <a:rPr lang="en-US" dirty="0"/>
              <a:t> </a:t>
            </a:r>
          </a:p>
          <a:p>
            <a:r>
              <a:rPr lang="en-US" b="1" dirty="0"/>
              <a:t>Post partum: </a:t>
            </a:r>
            <a:r>
              <a:rPr lang="en-US" dirty="0"/>
              <a:t>Give AZT 300mg BD +3TC 150mg BD for seven days </a:t>
            </a:r>
          </a:p>
          <a:p>
            <a:endParaRPr lang="en-US" dirty="0"/>
          </a:p>
          <a:p>
            <a:pPr marL="0" indent="0">
              <a:buNone/>
            </a:pPr>
            <a:r>
              <a:rPr lang="en-US" i="1" dirty="0"/>
              <a:t>Baby </a:t>
            </a:r>
            <a:endParaRPr lang="en-US" dirty="0"/>
          </a:p>
          <a:p>
            <a:r>
              <a:rPr lang="en-US" dirty="0"/>
              <a:t>• </a:t>
            </a:r>
            <a:r>
              <a:rPr lang="en-US" b="1" dirty="0"/>
              <a:t>Breastfeeding infant: </a:t>
            </a:r>
            <a:r>
              <a:rPr lang="en-US" dirty="0"/>
              <a:t>Daily NVP from birth until one week after exposure to breast milk has ended. </a:t>
            </a:r>
          </a:p>
          <a:p>
            <a:r>
              <a:rPr lang="en-US" dirty="0"/>
              <a:t>• </a:t>
            </a:r>
            <a:r>
              <a:rPr lang="en-US" b="1" dirty="0"/>
              <a:t>Non-breastfeeding infant: </a:t>
            </a:r>
            <a:r>
              <a:rPr lang="en-US" dirty="0"/>
              <a:t>NVP daily for 6 weeks </a:t>
            </a:r>
          </a:p>
        </p:txBody>
      </p:sp>
    </p:spTree>
    <p:extLst>
      <p:ext uri="{BB962C8B-B14F-4D97-AF65-F5344CB8AC3E}">
        <p14:creationId xmlns:p14="http://schemas.microsoft.com/office/powerpoint/2010/main" val="3889134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endParaRPr lang="en-US" dirty="0"/>
          </a:p>
          <a:p>
            <a:pPr marL="0" indent="0">
              <a:buNone/>
            </a:pPr>
            <a:r>
              <a:rPr lang="en-US" b="1" dirty="0"/>
              <a:t>4. </a:t>
            </a:r>
            <a:r>
              <a:rPr lang="en-US" b="1" dirty="0" err="1"/>
              <a:t>Intrapartum</a:t>
            </a:r>
            <a:r>
              <a:rPr lang="en-US" b="1" dirty="0"/>
              <a:t> Care </a:t>
            </a:r>
            <a:endParaRPr lang="en-US" dirty="0"/>
          </a:p>
          <a:p>
            <a:r>
              <a:rPr lang="en-US" dirty="0"/>
              <a:t>Use universal precautions for all patients</a:t>
            </a:r>
          </a:p>
          <a:p>
            <a:r>
              <a:rPr lang="en-US" dirty="0"/>
              <a:t>Minimize vaginal examination </a:t>
            </a:r>
          </a:p>
          <a:p>
            <a:r>
              <a:rPr lang="en-US" dirty="0"/>
              <a:t>Use of the </a:t>
            </a:r>
            <a:r>
              <a:rPr lang="en-US" dirty="0" err="1"/>
              <a:t>partograph</a:t>
            </a:r>
            <a:endParaRPr lang="en-US" dirty="0"/>
          </a:p>
          <a:p>
            <a:r>
              <a:rPr lang="en-US" dirty="0"/>
              <a:t>Avoid artificial rupture of membranes unless necessary </a:t>
            </a:r>
          </a:p>
          <a:p>
            <a:r>
              <a:rPr lang="en-US" dirty="0"/>
              <a:t>Avoid unnecessary trauma during delivery. </a:t>
            </a:r>
          </a:p>
          <a:p>
            <a:pPr marL="0" indent="0">
              <a:buNone/>
            </a:pPr>
            <a:r>
              <a:rPr lang="en-US" dirty="0"/>
              <a:t>o Avoid invasive procedures, such as using scalp electrodes or scalp sampling </a:t>
            </a:r>
          </a:p>
          <a:p>
            <a:pPr marL="0" indent="0">
              <a:buNone/>
            </a:pPr>
            <a:r>
              <a:rPr lang="en-US" dirty="0"/>
              <a:t>o Avoid routine episiotomy </a:t>
            </a:r>
          </a:p>
          <a:p>
            <a:pPr marL="0" indent="0">
              <a:buNone/>
            </a:pPr>
            <a:r>
              <a:rPr lang="en-US" dirty="0"/>
              <a:t>o Minimize the use of forceps or vacuum extractors </a:t>
            </a:r>
          </a:p>
          <a:p>
            <a:pPr marL="0" indent="0">
              <a:buNone/>
            </a:pPr>
            <a:r>
              <a:rPr lang="en-US" dirty="0"/>
              <a:t>Minimize risk of postpartum </a:t>
            </a:r>
            <a:r>
              <a:rPr lang="en-US" dirty="0" err="1"/>
              <a:t>haemorrhage</a:t>
            </a:r>
            <a:r>
              <a:rPr lang="en-US" dirty="0"/>
              <a:t> through: </a:t>
            </a:r>
          </a:p>
          <a:p>
            <a:pPr marL="0" indent="0">
              <a:buNone/>
            </a:pPr>
            <a:r>
              <a:rPr lang="en-US" dirty="0"/>
              <a:t>o Active management of the third stage of </a:t>
            </a:r>
            <a:r>
              <a:rPr lang="en-US" dirty="0" err="1"/>
              <a:t>labour</a:t>
            </a:r>
            <a:r>
              <a:rPr lang="en-US" dirty="0"/>
              <a:t> </a:t>
            </a:r>
          </a:p>
          <a:p>
            <a:pPr marL="0" indent="0">
              <a:buNone/>
            </a:pPr>
            <a:r>
              <a:rPr lang="en-US" dirty="0"/>
              <a:t>o Carefully remove all products of conception </a:t>
            </a:r>
          </a:p>
          <a:p>
            <a:pPr marL="0" indent="0">
              <a:buNone/>
            </a:pPr>
            <a:r>
              <a:rPr lang="en-US" dirty="0"/>
              <a:t>o Carefully repair genital tract lacerations and tears </a:t>
            </a:r>
          </a:p>
          <a:p>
            <a:endParaRPr lang="en-US" dirty="0"/>
          </a:p>
        </p:txBody>
      </p:sp>
    </p:spTree>
    <p:extLst>
      <p:ext uri="{BB962C8B-B14F-4D97-AF65-F5344CB8AC3E}">
        <p14:creationId xmlns:p14="http://schemas.microsoft.com/office/powerpoint/2010/main" val="5038042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5. Postpartum Care </a:t>
            </a:r>
            <a:endParaRPr lang="en-US" dirty="0"/>
          </a:p>
          <a:p>
            <a:pPr marL="0" indent="0">
              <a:buNone/>
            </a:pPr>
            <a:r>
              <a:rPr lang="en-US" dirty="0"/>
              <a:t>Specific postpartum care includes </a:t>
            </a:r>
          </a:p>
          <a:p>
            <a:pPr marL="0" indent="0">
              <a:buNone/>
            </a:pPr>
            <a:r>
              <a:rPr lang="en-US" dirty="0"/>
              <a:t>• Ongoing treatment, care and support for new HIV-positive mother, including referral for ARV therapy if eligible </a:t>
            </a:r>
          </a:p>
          <a:p>
            <a:pPr marL="0" indent="0">
              <a:buNone/>
            </a:pPr>
            <a:r>
              <a:rPr lang="en-US" dirty="0"/>
              <a:t>• EID for HIV exposed infants </a:t>
            </a:r>
          </a:p>
          <a:p>
            <a:pPr marL="0" indent="0">
              <a:buNone/>
            </a:pPr>
            <a:r>
              <a:rPr lang="en-US" dirty="0"/>
              <a:t>• Educate on personal hygiene to prevent contamination of baby with maternal blood and other secretions </a:t>
            </a:r>
          </a:p>
          <a:p>
            <a:pPr marL="0" indent="0">
              <a:buNone/>
            </a:pPr>
            <a:r>
              <a:rPr lang="en-US" dirty="0"/>
              <a:t>• Nutritional </a:t>
            </a:r>
            <a:r>
              <a:rPr lang="en-US" dirty="0" err="1"/>
              <a:t>counselling</a:t>
            </a:r>
            <a:r>
              <a:rPr lang="en-US" dirty="0"/>
              <a:t> and support for both </a:t>
            </a:r>
          </a:p>
          <a:p>
            <a:pPr marL="0" indent="0">
              <a:buNone/>
            </a:pPr>
            <a:r>
              <a:rPr lang="en-US" dirty="0"/>
              <a:t>• Early detection and seeking care for HIV-related conditions, including TB and malaria. </a:t>
            </a:r>
          </a:p>
          <a:p>
            <a:pPr marL="0" indent="0">
              <a:buNone/>
            </a:pPr>
            <a:r>
              <a:rPr lang="en-US" dirty="0"/>
              <a:t>• Family planning options including dual protection </a:t>
            </a:r>
          </a:p>
          <a:p>
            <a:pPr marL="0" indent="0">
              <a:buNone/>
            </a:pPr>
            <a:r>
              <a:rPr lang="en-US" dirty="0"/>
              <a:t>• Advice on breast care depending on her feeding option </a:t>
            </a:r>
          </a:p>
          <a:p>
            <a:pPr marL="0" indent="0">
              <a:buNone/>
            </a:pPr>
            <a:r>
              <a:rPr lang="en-US" dirty="0"/>
              <a:t>• Discuss partner CT </a:t>
            </a:r>
          </a:p>
          <a:p>
            <a:pPr marL="0" indent="0">
              <a:buNone/>
            </a:pPr>
            <a:r>
              <a:rPr lang="en-US" dirty="0"/>
              <a:t>• Cervical cancer screening at 6 weeks </a:t>
            </a:r>
          </a:p>
          <a:p>
            <a:endParaRPr lang="en-US" dirty="0"/>
          </a:p>
        </p:txBody>
      </p:sp>
    </p:spTree>
    <p:extLst>
      <p:ext uri="{BB962C8B-B14F-4D97-AF65-F5344CB8AC3E}">
        <p14:creationId xmlns:p14="http://schemas.microsoft.com/office/powerpoint/2010/main" val="1653109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6. Neonatal care </a:t>
            </a:r>
            <a:endParaRPr lang="en-US" dirty="0"/>
          </a:p>
          <a:p>
            <a:r>
              <a:rPr lang="en-US" dirty="0"/>
              <a:t>Wipe the mouth and nostrils with gauze at delivery of the head. </a:t>
            </a:r>
          </a:p>
          <a:p>
            <a:r>
              <a:rPr lang="en-US" dirty="0"/>
              <a:t>Clamp and cut cord immediately after birth and avoid milking the cord. Cover with gauze before cutting the cord </a:t>
            </a:r>
          </a:p>
          <a:p>
            <a:r>
              <a:rPr lang="en-US" dirty="0"/>
              <a:t>Avoid suctioning unless there is a meconium or excess secretions. If you must suction, use low pressure or bulb suction. </a:t>
            </a:r>
          </a:p>
          <a:p>
            <a:r>
              <a:rPr lang="en-US" dirty="0"/>
              <a:t>Avoid beating or turning baby upside down </a:t>
            </a:r>
          </a:p>
          <a:p>
            <a:r>
              <a:rPr lang="en-US" dirty="0"/>
              <a:t>Wipe baby dry with particular attention to the mucous membranes. Feed the baby within one hour to avoid infection. </a:t>
            </a:r>
          </a:p>
          <a:p>
            <a:r>
              <a:rPr lang="en-US" dirty="0"/>
              <a:t>Umbilical cord requires good hygiene; the mother should be instructed on how to clean the cord as per the recommended guidelines </a:t>
            </a:r>
          </a:p>
          <a:p>
            <a:r>
              <a:rPr lang="en-US" dirty="0"/>
              <a:t>Prophylaxis for all HIV exposed infants is recommended</a:t>
            </a:r>
          </a:p>
          <a:p>
            <a:r>
              <a:rPr lang="en-US" dirty="0"/>
              <a:t> All HIV exposed infants are given </a:t>
            </a:r>
            <a:r>
              <a:rPr lang="en-US" dirty="0" err="1"/>
              <a:t>cotrimoxazole</a:t>
            </a:r>
            <a:r>
              <a:rPr lang="en-US" dirty="0"/>
              <a:t> prophylaxis starting from 6 weeks. </a:t>
            </a:r>
          </a:p>
        </p:txBody>
      </p:sp>
    </p:spTree>
    <p:extLst>
      <p:ext uri="{BB962C8B-B14F-4D97-AF65-F5344CB8AC3E}">
        <p14:creationId xmlns:p14="http://schemas.microsoft.com/office/powerpoint/2010/main" val="33077256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Abnormal </a:t>
            </a:r>
            <a:r>
              <a:rPr lang="en-US" b="1" i="1" dirty="0" err="1"/>
              <a:t>labour</a:t>
            </a:r>
            <a:endParaRPr lang="en-US" b="1" i="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err="1"/>
              <a:t>Malpresentation</a:t>
            </a:r>
            <a:r>
              <a:rPr lang="en-US" b="1" dirty="0"/>
              <a:t> </a:t>
            </a:r>
            <a:endParaRPr lang="en-US" dirty="0"/>
          </a:p>
          <a:p>
            <a:r>
              <a:rPr lang="en-US" dirty="0" err="1"/>
              <a:t>Malpresentations</a:t>
            </a:r>
            <a:r>
              <a:rPr lang="en-US" dirty="0"/>
              <a:t> are all presentations of the </a:t>
            </a:r>
            <a:r>
              <a:rPr lang="en-US" dirty="0" err="1"/>
              <a:t>foetus</a:t>
            </a:r>
            <a:r>
              <a:rPr lang="en-US" dirty="0"/>
              <a:t> other than vertex. </a:t>
            </a:r>
          </a:p>
          <a:p>
            <a:pPr marL="0" indent="0">
              <a:buNone/>
            </a:pPr>
            <a:r>
              <a:rPr lang="en-US" dirty="0"/>
              <a:t>They may occur in the following instances </a:t>
            </a:r>
          </a:p>
          <a:p>
            <a:pPr marL="0" indent="0">
              <a:buNone/>
            </a:pPr>
            <a:r>
              <a:rPr lang="en-US" dirty="0"/>
              <a:t>1. Breech presentation </a:t>
            </a:r>
          </a:p>
          <a:p>
            <a:pPr marL="0" indent="0">
              <a:buNone/>
            </a:pPr>
            <a:r>
              <a:rPr lang="en-US" dirty="0"/>
              <a:t>2. Compound presentation </a:t>
            </a:r>
          </a:p>
          <a:p>
            <a:pPr marL="0" indent="0">
              <a:buNone/>
            </a:pPr>
            <a:r>
              <a:rPr lang="en-US" dirty="0"/>
              <a:t>3. Transverse lie and shoulder presentation</a:t>
            </a:r>
          </a:p>
          <a:p>
            <a:pPr marL="0" indent="0">
              <a:buNone/>
            </a:pPr>
            <a:r>
              <a:rPr lang="en-US" dirty="0"/>
              <a:t>4. Face presentation</a:t>
            </a:r>
          </a:p>
          <a:p>
            <a:pPr marL="0" indent="0">
              <a:buNone/>
            </a:pPr>
            <a:r>
              <a:rPr lang="en-US" dirty="0"/>
              <a:t>5. Brow presentation</a:t>
            </a:r>
          </a:p>
          <a:p>
            <a:pPr marL="0" indent="0">
              <a:buNone/>
            </a:pPr>
            <a:r>
              <a:rPr lang="en-US" dirty="0"/>
              <a:t>6.Occipital posterior position</a:t>
            </a:r>
          </a:p>
          <a:p>
            <a:endParaRPr lang="en-US" dirty="0"/>
          </a:p>
        </p:txBody>
      </p:sp>
    </p:spTree>
    <p:extLst>
      <p:ext uri="{BB962C8B-B14F-4D97-AF65-F5344CB8AC3E}">
        <p14:creationId xmlns:p14="http://schemas.microsoft.com/office/powerpoint/2010/main" val="29793120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Face Presentation</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Face presentation occurs when the head has complete extension, and the occiput is in contact with its spine. </a:t>
            </a:r>
          </a:p>
          <a:p>
            <a:pPr marL="0" indent="0">
              <a:buNone/>
            </a:pPr>
            <a:r>
              <a:rPr lang="en-US" dirty="0"/>
              <a:t>Primary face presentation is when the face presents before </a:t>
            </a:r>
            <a:r>
              <a:rPr lang="en-US" dirty="0" err="1"/>
              <a:t>labour</a:t>
            </a:r>
            <a:r>
              <a:rPr lang="en-US" dirty="0"/>
              <a:t>.  secondary face presentation is used when the face presents during </a:t>
            </a:r>
            <a:r>
              <a:rPr lang="en-US" dirty="0" err="1"/>
              <a:t>labour</a:t>
            </a:r>
            <a:r>
              <a:rPr lang="en-US" dirty="0"/>
              <a:t>. </a:t>
            </a:r>
          </a:p>
          <a:p>
            <a:pPr marL="0" indent="0">
              <a:buNone/>
            </a:pPr>
            <a:r>
              <a:rPr lang="en-US" dirty="0"/>
              <a:t>The denominator is the </a:t>
            </a:r>
            <a:r>
              <a:rPr lang="en-US" dirty="0" err="1"/>
              <a:t>mento</a:t>
            </a:r>
            <a:r>
              <a:rPr lang="en-US" dirty="0"/>
              <a:t>, the presenting diameters are the </a:t>
            </a:r>
            <a:r>
              <a:rPr lang="en-US" dirty="0" err="1"/>
              <a:t>submento</a:t>
            </a:r>
            <a:r>
              <a:rPr lang="en-US" dirty="0"/>
              <a:t> </a:t>
            </a:r>
            <a:r>
              <a:rPr lang="en-US" dirty="0" err="1"/>
              <a:t>bregmatic</a:t>
            </a:r>
            <a:r>
              <a:rPr lang="en-US" dirty="0"/>
              <a:t> (9.5cm) and the bi-temporal (8.2cm).</a:t>
            </a:r>
          </a:p>
          <a:p>
            <a:pPr marL="0" indent="0">
              <a:buNone/>
            </a:pPr>
            <a:r>
              <a:rPr lang="en-US" dirty="0"/>
              <a:t>There are six positions in a face presentation, namely: </a:t>
            </a:r>
          </a:p>
          <a:p>
            <a:pPr lvl="0"/>
            <a:r>
              <a:rPr lang="en-US" dirty="0"/>
              <a:t>Right </a:t>
            </a:r>
            <a:r>
              <a:rPr lang="en-US" dirty="0" err="1"/>
              <a:t>mento</a:t>
            </a:r>
            <a:r>
              <a:rPr lang="en-US" dirty="0"/>
              <a:t>-posterior</a:t>
            </a:r>
          </a:p>
          <a:p>
            <a:pPr lvl="0"/>
            <a:r>
              <a:rPr lang="en-US" dirty="0"/>
              <a:t>Left </a:t>
            </a:r>
            <a:r>
              <a:rPr lang="en-US" dirty="0" err="1"/>
              <a:t>mento</a:t>
            </a:r>
            <a:r>
              <a:rPr lang="en-US" dirty="0"/>
              <a:t>-posterior</a:t>
            </a:r>
          </a:p>
          <a:p>
            <a:pPr lvl="0"/>
            <a:r>
              <a:rPr lang="en-US" dirty="0"/>
              <a:t>Right </a:t>
            </a:r>
            <a:r>
              <a:rPr lang="en-US" dirty="0" err="1"/>
              <a:t>mento</a:t>
            </a:r>
            <a:r>
              <a:rPr lang="en-US" dirty="0"/>
              <a:t>-lateral</a:t>
            </a:r>
          </a:p>
          <a:p>
            <a:pPr lvl="0"/>
            <a:r>
              <a:rPr lang="en-US" dirty="0"/>
              <a:t>Left </a:t>
            </a:r>
            <a:r>
              <a:rPr lang="en-US" dirty="0" err="1"/>
              <a:t>mento</a:t>
            </a:r>
            <a:r>
              <a:rPr lang="en-US" dirty="0"/>
              <a:t>-lateral</a:t>
            </a:r>
          </a:p>
          <a:p>
            <a:pPr lvl="0"/>
            <a:r>
              <a:rPr lang="en-US" dirty="0"/>
              <a:t>Right </a:t>
            </a:r>
            <a:r>
              <a:rPr lang="en-US" dirty="0" err="1"/>
              <a:t>mento</a:t>
            </a:r>
            <a:r>
              <a:rPr lang="en-US" dirty="0"/>
              <a:t>-anterior</a:t>
            </a:r>
          </a:p>
          <a:p>
            <a:pPr lvl="0"/>
            <a:r>
              <a:rPr lang="en-US" dirty="0"/>
              <a:t>Left </a:t>
            </a:r>
            <a:r>
              <a:rPr lang="en-US" dirty="0" err="1"/>
              <a:t>mento</a:t>
            </a:r>
            <a:r>
              <a:rPr lang="en-US" dirty="0"/>
              <a:t>-anterior</a:t>
            </a:r>
          </a:p>
          <a:p>
            <a:endParaRPr lang="en-US" dirty="0"/>
          </a:p>
        </p:txBody>
      </p:sp>
    </p:spTree>
    <p:extLst>
      <p:ext uri="{BB962C8B-B14F-4D97-AF65-F5344CB8AC3E}">
        <p14:creationId xmlns:p14="http://schemas.microsoft.com/office/powerpoint/2010/main" val="3961972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Face presentation"/>
          <p:cNvPicPr>
            <a:picLocks noGrp="1"/>
          </p:cNvPicPr>
          <p:nvPr>
            <p:ph idx="1"/>
          </p:nvPr>
        </p:nvPicPr>
        <p:blipFill>
          <a:blip r:embed="rId2"/>
          <a:srcRect/>
          <a:stretch>
            <a:fillRect/>
          </a:stretch>
        </p:blipFill>
        <p:spPr bwMode="auto">
          <a:xfrm>
            <a:off x="762000" y="914400"/>
            <a:ext cx="8077200" cy="5181600"/>
          </a:xfrm>
          <a:prstGeom prst="rect">
            <a:avLst/>
          </a:prstGeom>
          <a:noFill/>
          <a:ln w="9525">
            <a:noFill/>
            <a:miter lim="800000"/>
            <a:headEnd/>
            <a:tailEnd/>
          </a:ln>
        </p:spPr>
      </p:pic>
    </p:spTree>
    <p:extLst>
      <p:ext uri="{BB962C8B-B14F-4D97-AF65-F5344CB8AC3E}">
        <p14:creationId xmlns:p14="http://schemas.microsoft.com/office/powerpoint/2010/main" val="256588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a:bodyPr>
          <a:lstStyle/>
          <a:p>
            <a:pPr marL="0" indent="0">
              <a:buNone/>
            </a:pPr>
            <a:r>
              <a:rPr lang="en-US" b="1" dirty="0"/>
              <a:t>Ultrasonography: </a:t>
            </a:r>
            <a:endParaRPr lang="en-US" dirty="0"/>
          </a:p>
          <a:p>
            <a:r>
              <a:rPr lang="en-US" dirty="0"/>
              <a:t>This is used to assess the status of the </a:t>
            </a:r>
            <a:r>
              <a:rPr lang="en-US" dirty="0" err="1"/>
              <a:t>foetus</a:t>
            </a:r>
            <a:r>
              <a:rPr lang="en-US" dirty="0"/>
              <a:t> as well as to evaluate for growth restriction (typically asymmetrical IUGR). Aside from </a:t>
            </a:r>
            <a:r>
              <a:rPr lang="en-US" dirty="0" err="1"/>
              <a:t>transabdominal</a:t>
            </a:r>
            <a:r>
              <a:rPr lang="en-US" dirty="0"/>
              <a:t> ultrasonography, umbilical artery Doppler ultrasonography should be performed to assess blood flow. </a:t>
            </a:r>
          </a:p>
        </p:txBody>
      </p:sp>
    </p:spTree>
    <p:extLst>
      <p:ext uri="{BB962C8B-B14F-4D97-AF65-F5344CB8AC3E}">
        <p14:creationId xmlns:p14="http://schemas.microsoft.com/office/powerpoint/2010/main" val="8858267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Causes of Face Presentation </a:t>
            </a:r>
            <a:br>
              <a:rPr lang="en-US" b="1" i="1" dirty="0"/>
            </a:br>
            <a:endParaRPr lang="en-US" b="1" i="1" dirty="0"/>
          </a:p>
        </p:txBody>
      </p:sp>
      <p:sp>
        <p:nvSpPr>
          <p:cNvPr id="3" name="Content Placeholder 2"/>
          <p:cNvSpPr>
            <a:spLocks noGrp="1"/>
          </p:cNvSpPr>
          <p:nvPr>
            <p:ph idx="1"/>
          </p:nvPr>
        </p:nvSpPr>
        <p:spPr/>
        <p:txBody>
          <a:bodyPr/>
          <a:lstStyle/>
          <a:p>
            <a:r>
              <a:rPr lang="en-US" b="1" dirty="0"/>
              <a:t>Anterior Obliquity of the Uterus</a:t>
            </a:r>
          </a:p>
          <a:p>
            <a:r>
              <a:rPr lang="en-US" b="1" dirty="0"/>
              <a:t>Contracted Pelvis</a:t>
            </a:r>
            <a:r>
              <a:rPr lang="en-US" dirty="0"/>
              <a:t> </a:t>
            </a:r>
          </a:p>
          <a:p>
            <a:r>
              <a:rPr lang="en-US" b="1" dirty="0" err="1"/>
              <a:t>Polyhydramnios</a:t>
            </a:r>
            <a:r>
              <a:rPr lang="en-US" dirty="0"/>
              <a:t> </a:t>
            </a:r>
          </a:p>
          <a:p>
            <a:r>
              <a:rPr lang="en-US" b="1" dirty="0"/>
              <a:t>Congenital Abnormality</a:t>
            </a:r>
            <a:r>
              <a:rPr lang="en-US" dirty="0"/>
              <a:t> </a:t>
            </a:r>
          </a:p>
          <a:p>
            <a:endParaRPr lang="en-US" dirty="0"/>
          </a:p>
        </p:txBody>
      </p:sp>
    </p:spTree>
    <p:extLst>
      <p:ext uri="{BB962C8B-B14F-4D97-AF65-F5344CB8AC3E}">
        <p14:creationId xmlns:p14="http://schemas.microsoft.com/office/powerpoint/2010/main" val="33122570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Abdominal and Per Vaginal Diagnosis</a:t>
            </a:r>
            <a:endParaRPr lang="en-US" dirty="0"/>
          </a:p>
        </p:txBody>
      </p:sp>
      <p:sp>
        <p:nvSpPr>
          <p:cNvPr id="3" name="Content Placeholder 2"/>
          <p:cNvSpPr>
            <a:spLocks noGrp="1"/>
          </p:cNvSpPr>
          <p:nvPr>
            <p:ph idx="1"/>
          </p:nvPr>
        </p:nvSpPr>
        <p:spPr/>
        <p:txBody>
          <a:bodyPr/>
          <a:lstStyle/>
          <a:p>
            <a:pPr marL="0" indent="0">
              <a:buNone/>
            </a:pPr>
            <a:r>
              <a:rPr lang="en-US" dirty="0"/>
              <a:t>The diagnosis is usually made in </a:t>
            </a:r>
            <a:r>
              <a:rPr lang="en-US" dirty="0" err="1"/>
              <a:t>labour</a:t>
            </a:r>
            <a:r>
              <a:rPr lang="en-US" dirty="0"/>
              <a:t>. During an abdominal examination check for the following features:</a:t>
            </a:r>
          </a:p>
          <a:p>
            <a:pPr lvl="0"/>
            <a:r>
              <a:rPr lang="en-US" dirty="0"/>
              <a:t>The shape of the </a:t>
            </a:r>
            <a:r>
              <a:rPr lang="en-US" dirty="0" err="1"/>
              <a:t>foetal</a:t>
            </a:r>
            <a:r>
              <a:rPr lang="en-US" dirty="0"/>
              <a:t> spine is an s-shape.</a:t>
            </a:r>
          </a:p>
          <a:p>
            <a:r>
              <a:rPr lang="en-US" dirty="0"/>
              <a:t>The round occiput is prominent and may be </a:t>
            </a:r>
            <a:r>
              <a:rPr lang="en-US" dirty="0" err="1"/>
              <a:t>ballottable</a:t>
            </a:r>
            <a:r>
              <a:rPr lang="en-US" dirty="0"/>
              <a:t> when the position is </a:t>
            </a:r>
            <a:r>
              <a:rPr lang="en-US" dirty="0" err="1"/>
              <a:t>mento</a:t>
            </a:r>
            <a:r>
              <a:rPr lang="en-US" dirty="0"/>
              <a:t>-posterior and a deep groove can be felt between it and the back.</a:t>
            </a:r>
          </a:p>
        </p:txBody>
      </p:sp>
    </p:spTree>
    <p:extLst>
      <p:ext uri="{BB962C8B-B14F-4D97-AF65-F5344CB8AC3E}">
        <p14:creationId xmlns:p14="http://schemas.microsoft.com/office/powerpoint/2010/main" val="37426768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lvl="0"/>
            <a:r>
              <a:rPr lang="en-US" dirty="0"/>
              <a:t>The presenting part is usually high, soft and irregular</a:t>
            </a:r>
          </a:p>
          <a:p>
            <a:pPr lvl="0"/>
            <a:r>
              <a:rPr lang="en-US" dirty="0"/>
              <a:t>On V.E; In a sufficiently dilated cervix you may feel orbital ridges, eyes, nose and mouth</a:t>
            </a:r>
          </a:p>
          <a:p>
            <a:pPr lvl="0"/>
            <a:r>
              <a:rPr lang="en-US" dirty="0"/>
              <a:t>The mouth may be open with hard gums</a:t>
            </a:r>
          </a:p>
          <a:p>
            <a:pPr lvl="0"/>
            <a:r>
              <a:rPr lang="en-US" dirty="0"/>
              <a:t>The </a:t>
            </a:r>
            <a:r>
              <a:rPr lang="en-US" dirty="0" err="1"/>
              <a:t>foetus</a:t>
            </a:r>
            <a:r>
              <a:rPr lang="en-US" dirty="0"/>
              <a:t> may suck the examining finger</a:t>
            </a:r>
          </a:p>
          <a:p>
            <a:pPr lvl="0"/>
            <a:r>
              <a:rPr lang="en-US" dirty="0"/>
              <a:t>In progressive </a:t>
            </a:r>
            <a:r>
              <a:rPr lang="en-US" dirty="0" err="1"/>
              <a:t>labour</a:t>
            </a:r>
            <a:r>
              <a:rPr lang="en-US" dirty="0"/>
              <a:t>, the face becomes </a:t>
            </a:r>
            <a:r>
              <a:rPr lang="en-US" dirty="0" err="1"/>
              <a:t>oedematous</a:t>
            </a:r>
            <a:r>
              <a:rPr lang="en-US" dirty="0"/>
              <a:t> and is difficult to distinguish it from a breech presentation</a:t>
            </a:r>
          </a:p>
          <a:p>
            <a:pPr lvl="0"/>
            <a:r>
              <a:rPr lang="en-US" dirty="0"/>
              <a:t>To determine the </a:t>
            </a:r>
            <a:r>
              <a:rPr lang="en-US" dirty="0" err="1"/>
              <a:t>mentum</a:t>
            </a:r>
            <a:r>
              <a:rPr lang="en-US" dirty="0"/>
              <a:t>, you must locate it, and if it is posterior, you should decide whether it is lower than the </a:t>
            </a:r>
            <a:r>
              <a:rPr lang="en-US" dirty="0" err="1"/>
              <a:t>sinciput</a:t>
            </a:r>
            <a:r>
              <a:rPr lang="en-US" dirty="0"/>
              <a:t> in order to rotate forward and advance</a:t>
            </a:r>
          </a:p>
          <a:p>
            <a:r>
              <a:rPr lang="en-US" dirty="0"/>
              <a:t>The orbit ridges determine the position either on the left or right oblique of the pelvis brim</a:t>
            </a:r>
          </a:p>
        </p:txBody>
      </p:sp>
    </p:spTree>
    <p:extLst>
      <p:ext uri="{BB962C8B-B14F-4D97-AF65-F5344CB8AC3E}">
        <p14:creationId xmlns:p14="http://schemas.microsoft.com/office/powerpoint/2010/main" val="41267404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 of Left </a:t>
            </a:r>
            <a:r>
              <a:rPr lang="en-US" b="1" dirty="0" err="1"/>
              <a:t>Mento</a:t>
            </a:r>
            <a:r>
              <a:rPr lang="en-US" b="1" dirty="0"/>
              <a:t>-Anterior Position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face presentation, you will be substituting occiput with the chin. Instead of flexion you will maintain </a:t>
            </a:r>
            <a:r>
              <a:rPr lang="en-US" dirty="0" err="1"/>
              <a:t>deflexion</a:t>
            </a:r>
            <a:r>
              <a:rPr lang="en-US" dirty="0"/>
              <a:t> and instead of extension you will maintain flexion. </a:t>
            </a:r>
          </a:p>
          <a:p>
            <a:pPr lvl="0"/>
            <a:r>
              <a:rPr lang="en-US" dirty="0"/>
              <a:t>Lie is longitudinal</a:t>
            </a:r>
          </a:p>
          <a:p>
            <a:pPr lvl="0"/>
            <a:r>
              <a:rPr lang="en-US" dirty="0"/>
              <a:t>Attitude is one of extension of the head and the back</a:t>
            </a:r>
          </a:p>
          <a:p>
            <a:pPr lvl="0"/>
            <a:r>
              <a:rPr lang="en-US" dirty="0"/>
              <a:t>The presentation is face</a:t>
            </a:r>
          </a:p>
          <a:p>
            <a:pPr lvl="0"/>
            <a:r>
              <a:rPr lang="en-US" dirty="0"/>
              <a:t>The position is left </a:t>
            </a:r>
            <a:r>
              <a:rPr lang="en-US" dirty="0" err="1"/>
              <a:t>mento</a:t>
            </a:r>
            <a:r>
              <a:rPr lang="en-US" dirty="0"/>
              <a:t> anterior. In a left </a:t>
            </a:r>
            <a:r>
              <a:rPr lang="en-US" dirty="0" err="1"/>
              <a:t>mento</a:t>
            </a:r>
            <a:r>
              <a:rPr lang="en-US" dirty="0"/>
              <a:t> anterior position the orbital ridges will be in the left oblique diameter of the pelvis</a:t>
            </a:r>
          </a:p>
          <a:p>
            <a:pPr lvl="0"/>
            <a:r>
              <a:rPr lang="en-US" dirty="0"/>
              <a:t>The denominator is the </a:t>
            </a:r>
            <a:r>
              <a:rPr lang="en-US" dirty="0" err="1"/>
              <a:t>mentum</a:t>
            </a:r>
            <a:endParaRPr lang="en-US" dirty="0"/>
          </a:p>
          <a:p>
            <a:pPr lvl="0"/>
            <a:r>
              <a:rPr lang="en-US" dirty="0"/>
              <a:t>The presenting part is the left molar bone</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3758114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Extension</a:t>
            </a:r>
            <a:r>
              <a:rPr lang="en-US" dirty="0"/>
              <a:t> </a:t>
            </a:r>
          </a:p>
          <a:p>
            <a:r>
              <a:rPr lang="en-US" dirty="0"/>
              <a:t>Descent takes place throughout and with increasing extension and thus the </a:t>
            </a:r>
            <a:r>
              <a:rPr lang="en-US" dirty="0" err="1"/>
              <a:t>mentum</a:t>
            </a:r>
            <a:r>
              <a:rPr lang="en-US" dirty="0"/>
              <a:t> becomes the leading part</a:t>
            </a:r>
          </a:p>
          <a:p>
            <a:pPr marL="0" indent="0">
              <a:buNone/>
            </a:pPr>
            <a:r>
              <a:rPr lang="en-US" b="1" dirty="0"/>
              <a:t> </a:t>
            </a:r>
            <a:endParaRPr lang="en-US" dirty="0"/>
          </a:p>
          <a:p>
            <a:pPr marL="0" indent="0">
              <a:buNone/>
            </a:pPr>
            <a:r>
              <a:rPr lang="en-US" b="1" dirty="0"/>
              <a:t>Internal Rotation of the Head</a:t>
            </a:r>
            <a:r>
              <a:rPr lang="en-US" dirty="0"/>
              <a:t> </a:t>
            </a:r>
          </a:p>
          <a:p>
            <a:r>
              <a:rPr lang="en-US" dirty="0"/>
              <a:t>This occurs when the chin reaches the pelvis floor and rotates forwards 1/8 of a circle. The chin escapes under the </a:t>
            </a:r>
            <a:r>
              <a:rPr lang="en-US" dirty="0" err="1"/>
              <a:t>symphysis</a:t>
            </a:r>
            <a:r>
              <a:rPr lang="en-US" dirty="0"/>
              <a:t> pubis. When this takes place and the </a:t>
            </a:r>
            <a:r>
              <a:rPr lang="en-US" dirty="0" err="1"/>
              <a:t>sinciput</a:t>
            </a:r>
            <a:r>
              <a:rPr lang="en-US" dirty="0"/>
              <a:t>, vertex and occiput sweep the perineum, the head is born.</a:t>
            </a:r>
          </a:p>
          <a:p>
            <a:pPr marL="0" indent="0">
              <a:buNone/>
            </a:pPr>
            <a:r>
              <a:rPr lang="en-US" b="1" dirty="0"/>
              <a:t> </a:t>
            </a:r>
            <a:endParaRPr lang="en-US" dirty="0"/>
          </a:p>
          <a:p>
            <a:pPr marL="0" indent="0">
              <a:buNone/>
            </a:pPr>
            <a:r>
              <a:rPr lang="en-US" b="1" dirty="0"/>
              <a:t>Restitution</a:t>
            </a:r>
            <a:r>
              <a:rPr lang="en-US" dirty="0"/>
              <a:t> </a:t>
            </a:r>
          </a:p>
          <a:p>
            <a:r>
              <a:rPr lang="en-US" dirty="0"/>
              <a:t>This occurs when the chin turns 1/8 of a circle to the mother’s left.</a:t>
            </a:r>
          </a:p>
          <a:p>
            <a:endParaRPr lang="en-US" dirty="0"/>
          </a:p>
        </p:txBody>
      </p:sp>
    </p:spTree>
    <p:extLst>
      <p:ext uri="{BB962C8B-B14F-4D97-AF65-F5344CB8AC3E}">
        <p14:creationId xmlns:p14="http://schemas.microsoft.com/office/powerpoint/2010/main" val="121345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Internal Rotation of Shoulders</a:t>
            </a:r>
            <a:r>
              <a:rPr lang="en-US" dirty="0"/>
              <a:t> </a:t>
            </a:r>
          </a:p>
          <a:p>
            <a:r>
              <a:rPr lang="en-US" dirty="0"/>
              <a:t>The shoulders enter the pelvis in the left oblique diameter and the anterior shoulder reaches the pelvis floor first and rotates forward 1/8 of a circle along the right side of </a:t>
            </a:r>
            <a:br>
              <a:rPr lang="en-US" dirty="0"/>
            </a:br>
            <a:r>
              <a:rPr lang="en-US" dirty="0"/>
              <a:t>the pelvis.</a:t>
            </a:r>
            <a:r>
              <a:rPr lang="en-US" b="1" dirty="0"/>
              <a:t> </a:t>
            </a:r>
            <a:endParaRPr lang="en-US" dirty="0"/>
          </a:p>
          <a:p>
            <a:pPr marL="0" indent="0">
              <a:buNone/>
            </a:pPr>
            <a:r>
              <a:rPr lang="en-US" b="1" dirty="0"/>
              <a:t>External Rotation of the Head</a:t>
            </a:r>
            <a:r>
              <a:rPr lang="en-US" dirty="0"/>
              <a:t> </a:t>
            </a:r>
          </a:p>
          <a:p>
            <a:r>
              <a:rPr lang="en-US" dirty="0"/>
              <a:t>This occurs simultaneously and the chin moves a further 1/8 of a circle to the left.</a:t>
            </a:r>
            <a:r>
              <a:rPr lang="en-US" b="1" dirty="0"/>
              <a:t> </a:t>
            </a:r>
            <a:endParaRPr lang="en-US" dirty="0"/>
          </a:p>
          <a:p>
            <a:pPr marL="0" indent="0">
              <a:buNone/>
            </a:pPr>
            <a:r>
              <a:rPr lang="en-US" b="1" dirty="0"/>
              <a:t>Lateral Flexion</a:t>
            </a:r>
            <a:r>
              <a:rPr lang="en-US" dirty="0"/>
              <a:t> </a:t>
            </a:r>
          </a:p>
          <a:p>
            <a:r>
              <a:rPr lang="en-US" dirty="0"/>
              <a:t>The anterior shoulder escapes under the </a:t>
            </a:r>
            <a:r>
              <a:rPr lang="en-US" dirty="0" err="1"/>
              <a:t>symphysis</a:t>
            </a:r>
            <a:r>
              <a:rPr lang="en-US" dirty="0"/>
              <a:t> pubis, the posterior shoulder sweeps the perineum and the body is born by a movement of lateral flexion.</a:t>
            </a:r>
          </a:p>
          <a:p>
            <a:endParaRPr lang="en-US" dirty="0"/>
          </a:p>
        </p:txBody>
      </p:sp>
    </p:spTree>
    <p:extLst>
      <p:ext uri="{BB962C8B-B14F-4D97-AF65-F5344CB8AC3E}">
        <p14:creationId xmlns:p14="http://schemas.microsoft.com/office/powerpoint/2010/main" val="2383987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Prolonged </a:t>
            </a:r>
            <a:r>
              <a:rPr lang="en-US" b="1" dirty="0" err="1"/>
              <a:t>Labour</a:t>
            </a:r>
            <a:r>
              <a:rPr lang="en-US" dirty="0"/>
              <a:t> </a:t>
            </a:r>
          </a:p>
          <a:p>
            <a:r>
              <a:rPr lang="en-US" dirty="0" err="1"/>
              <a:t>Labour</a:t>
            </a:r>
            <a:r>
              <a:rPr lang="en-US" dirty="0"/>
              <a:t> is often prolonged due to ineffective uterine contraction caused by an ill-fitting presenting part. The facial bones do not </a:t>
            </a:r>
            <a:r>
              <a:rPr lang="en-US" dirty="0" err="1"/>
              <a:t>mould</a:t>
            </a:r>
            <a:r>
              <a:rPr lang="en-US" dirty="0"/>
              <a:t> and in order to enable the </a:t>
            </a:r>
            <a:r>
              <a:rPr lang="en-US" dirty="0" err="1"/>
              <a:t>mentum</a:t>
            </a:r>
            <a:r>
              <a:rPr lang="en-US" dirty="0"/>
              <a:t> reach the pelvic floor and rotate forwards, the shoulders must enter the pelvic cavity at the same time as the head.</a:t>
            </a:r>
          </a:p>
          <a:p>
            <a:r>
              <a:rPr lang="en-US" dirty="0"/>
              <a:t>With good uterine contractions, descent and rotation of the head occurs and </a:t>
            </a:r>
            <a:r>
              <a:rPr lang="en-US" dirty="0" err="1"/>
              <a:t>labour</a:t>
            </a:r>
            <a:r>
              <a:rPr lang="en-US" dirty="0"/>
              <a:t> progresses through to a spontaneous delivery</a:t>
            </a:r>
            <a:r>
              <a:rPr lang="en-US" b="1" dirty="0"/>
              <a:t> </a:t>
            </a:r>
            <a:endParaRPr lang="en-US" dirty="0"/>
          </a:p>
          <a:p>
            <a:pPr marL="0" indent="0">
              <a:buNone/>
            </a:pPr>
            <a:r>
              <a:rPr lang="en-US" b="1" dirty="0" err="1"/>
              <a:t>Mento</a:t>
            </a:r>
            <a:r>
              <a:rPr lang="en-US" b="1" dirty="0"/>
              <a:t>-Posterior Position</a:t>
            </a:r>
            <a:r>
              <a:rPr lang="en-US" dirty="0"/>
              <a:t> </a:t>
            </a:r>
          </a:p>
          <a:p>
            <a:r>
              <a:rPr lang="en-US" dirty="0"/>
              <a:t>When the head is completely extended with an effective contraction, the </a:t>
            </a:r>
            <a:r>
              <a:rPr lang="en-US" dirty="0" err="1"/>
              <a:t>mentum</a:t>
            </a:r>
            <a:r>
              <a:rPr lang="en-US" dirty="0"/>
              <a:t> reaches the pelvic floor first and will rotate forwards and  the position becomes anterior.</a:t>
            </a:r>
          </a:p>
        </p:txBody>
      </p:sp>
    </p:spTree>
    <p:extLst>
      <p:ext uri="{BB962C8B-B14F-4D97-AF65-F5344CB8AC3E}">
        <p14:creationId xmlns:p14="http://schemas.microsoft.com/office/powerpoint/2010/main" val="40810440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Persistent </a:t>
            </a:r>
            <a:r>
              <a:rPr lang="en-US" b="1" dirty="0" err="1"/>
              <a:t>Mento</a:t>
            </a:r>
            <a:r>
              <a:rPr lang="en-US" b="1" dirty="0"/>
              <a:t>-Posterior Position</a:t>
            </a:r>
            <a:r>
              <a:rPr lang="en-US" dirty="0"/>
              <a:t> </a:t>
            </a:r>
          </a:p>
          <a:p>
            <a:r>
              <a:rPr lang="en-US" dirty="0"/>
              <a:t>The head is incompletely extended, the </a:t>
            </a:r>
            <a:r>
              <a:rPr lang="en-US" dirty="0" err="1"/>
              <a:t>sinciput</a:t>
            </a:r>
            <a:r>
              <a:rPr lang="en-US" dirty="0"/>
              <a:t> reaches the pelvic floor first and rotates forwards 1/8 of a circle, which brings the chin into the hollow of the sacrum. Further mechanism is prohibited, which results in impacted face. In order for further descent, both head and chest have to be accommodated in the pelvis.</a:t>
            </a:r>
          </a:p>
        </p:txBody>
      </p:sp>
    </p:spTree>
    <p:extLst>
      <p:ext uri="{BB962C8B-B14F-4D97-AF65-F5344CB8AC3E}">
        <p14:creationId xmlns:p14="http://schemas.microsoft.com/office/powerpoint/2010/main" val="1270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Management of </a:t>
            </a:r>
            <a:r>
              <a:rPr lang="en-US" b="1" dirty="0" err="1"/>
              <a:t>Labour</a:t>
            </a:r>
            <a:r>
              <a:rPr lang="en-US" b="1" dirty="0"/>
              <a:t> in Face Presentation</a:t>
            </a:r>
            <a:r>
              <a:rPr lang="en-US" dirty="0"/>
              <a:t> </a:t>
            </a:r>
          </a:p>
          <a:p>
            <a:r>
              <a:rPr lang="en-US" dirty="0"/>
              <a:t>Upon diagnosing the condition the first action you must take is to inform the doctor about the face presentation. Routine maternal and </a:t>
            </a:r>
            <a:r>
              <a:rPr lang="en-US" dirty="0" err="1"/>
              <a:t>foetal</a:t>
            </a:r>
            <a:r>
              <a:rPr lang="en-US" dirty="0"/>
              <a:t> condition observations are done as in normal </a:t>
            </a:r>
            <a:r>
              <a:rPr lang="en-US" dirty="0" err="1"/>
              <a:t>labour</a:t>
            </a:r>
            <a:r>
              <a:rPr lang="en-US" dirty="0"/>
              <a:t> (maternal pulse, </a:t>
            </a:r>
            <a:r>
              <a:rPr lang="en-US" dirty="0" err="1"/>
              <a:t>foetal</a:t>
            </a:r>
            <a:r>
              <a:rPr lang="en-US" dirty="0"/>
              <a:t> heart rate and contraction) half hourly. Blood pressure and temperature is done two hourly. Empty the urinary bladder every two hours.</a:t>
            </a:r>
          </a:p>
        </p:txBody>
      </p:sp>
    </p:spTree>
    <p:extLst>
      <p:ext uri="{BB962C8B-B14F-4D97-AF65-F5344CB8AC3E}">
        <p14:creationId xmlns:p14="http://schemas.microsoft.com/office/powerpoint/2010/main" val="13144261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r>
              <a:rPr lang="en-US" dirty="0"/>
              <a:t>Vaginal examination to determine cervical dilation and descent of the head, is done every four hours to monitor progress of </a:t>
            </a:r>
            <a:r>
              <a:rPr lang="en-US" dirty="0" err="1"/>
              <a:t>labour</a:t>
            </a:r>
            <a:r>
              <a:rPr lang="en-US" dirty="0"/>
              <a:t>. </a:t>
            </a:r>
          </a:p>
          <a:p>
            <a:r>
              <a:rPr lang="en-US" dirty="0"/>
              <a:t>Take care not to injure the </a:t>
            </a:r>
            <a:r>
              <a:rPr lang="en-US" dirty="0" err="1"/>
              <a:t>foetal</a:t>
            </a:r>
            <a:r>
              <a:rPr lang="en-US" dirty="0"/>
              <a:t> eyes. In </a:t>
            </a:r>
            <a:r>
              <a:rPr lang="en-US" dirty="0" err="1"/>
              <a:t>mento</a:t>
            </a:r>
            <a:r>
              <a:rPr lang="en-US" dirty="0"/>
              <a:t>-posterior positions, the midwife should note whether the </a:t>
            </a:r>
            <a:r>
              <a:rPr lang="en-US" dirty="0" err="1"/>
              <a:t>mentum</a:t>
            </a:r>
            <a:r>
              <a:rPr lang="en-US" dirty="0"/>
              <a:t> is lower than the </a:t>
            </a:r>
            <a:r>
              <a:rPr lang="en-US" dirty="0" err="1"/>
              <a:t>sinciput</a:t>
            </a:r>
            <a:r>
              <a:rPr lang="en-US" dirty="0"/>
              <a:t> since rotation and descent depends on this. </a:t>
            </a:r>
          </a:p>
          <a:p>
            <a:r>
              <a:rPr lang="en-US" dirty="0"/>
              <a:t>If the head remains high despite good uterine contractions, the mother is prepared for caesarean section.</a:t>
            </a:r>
          </a:p>
          <a:p>
            <a:endParaRPr lang="en-US" dirty="0"/>
          </a:p>
        </p:txBody>
      </p:sp>
    </p:spTree>
    <p:extLst>
      <p:ext uri="{BB962C8B-B14F-4D97-AF65-F5344CB8AC3E}">
        <p14:creationId xmlns:p14="http://schemas.microsoft.com/office/powerpoint/2010/main" val="236942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patients with pre-</a:t>
            </a:r>
            <a:r>
              <a:rPr lang="en-US" b="1" i="1" dirty="0" err="1"/>
              <a:t>eclampsia</a:t>
            </a:r>
            <a:r>
              <a:rPr lang="en-US" b="1" i="1" dirty="0"/>
              <a:t> /</a:t>
            </a:r>
            <a:r>
              <a:rPr lang="en-US" b="1" i="1" dirty="0" err="1"/>
              <a:t>eclampsia</a:t>
            </a:r>
            <a:r>
              <a:rPr lang="en-US" b="1" i="1" dirty="0"/>
              <a:t>. </a:t>
            </a:r>
            <a:endParaRPr lang="en-US" i="1" dirty="0"/>
          </a:p>
        </p:txBody>
      </p:sp>
      <p:sp>
        <p:nvSpPr>
          <p:cNvPr id="3" name="Content Placeholder 2"/>
          <p:cNvSpPr>
            <a:spLocks noGrp="1"/>
          </p:cNvSpPr>
          <p:nvPr>
            <p:ph idx="1"/>
          </p:nvPr>
        </p:nvSpPr>
        <p:spPr>
          <a:xfrm>
            <a:off x="1066800" y="1600779"/>
            <a:ext cx="7619527" cy="4342822"/>
          </a:xfrm>
        </p:spPr>
        <p:txBody>
          <a:bodyPr>
            <a:normAutofit fontScale="70000" lnSpcReduction="20000"/>
          </a:bodyPr>
          <a:lstStyle/>
          <a:p>
            <a:pPr marL="0" indent="0">
              <a:buNone/>
            </a:pPr>
            <a:r>
              <a:rPr lang="en-US" sz="9600" b="1" dirty="0"/>
              <a:t>General principles: </a:t>
            </a:r>
            <a:endParaRPr lang="en-US" sz="9600" dirty="0"/>
          </a:p>
          <a:p>
            <a:r>
              <a:rPr lang="en-US" sz="6400" dirty="0"/>
              <a:t>BP control</a:t>
            </a:r>
          </a:p>
          <a:p>
            <a:r>
              <a:rPr lang="en-US" sz="6400" dirty="0"/>
              <a:t>Control of seizures</a:t>
            </a:r>
          </a:p>
          <a:p>
            <a:r>
              <a:rPr lang="en-US" sz="6400" dirty="0"/>
              <a:t>Fluid management</a:t>
            </a:r>
          </a:p>
          <a:p>
            <a:endParaRPr lang="en-US" dirty="0"/>
          </a:p>
          <a:p>
            <a:endParaRPr lang="en-US" dirty="0"/>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840643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Management of 2</a:t>
            </a:r>
            <a:r>
              <a:rPr lang="en-US" b="1" baseline="30000" dirty="0"/>
              <a:t>nd</a:t>
            </a:r>
            <a:r>
              <a:rPr lang="en-US" b="1" dirty="0"/>
              <a:t> stage of </a:t>
            </a:r>
            <a:r>
              <a:rPr lang="en-US" b="1" dirty="0" err="1"/>
              <a:t>Labour</a:t>
            </a:r>
            <a:r>
              <a:rPr lang="en-US" b="1" dirty="0"/>
              <a:t> in Face Presentation</a:t>
            </a:r>
            <a:endParaRPr lang="en-US" dirty="0"/>
          </a:p>
          <a:p>
            <a:pPr marL="0" indent="0">
              <a:buNone/>
            </a:pPr>
            <a:r>
              <a:rPr lang="en-US" b="1" dirty="0"/>
              <a:t>Face extends to the Perineum</a:t>
            </a:r>
            <a:r>
              <a:rPr lang="en-US" dirty="0"/>
              <a:t> </a:t>
            </a:r>
          </a:p>
          <a:p>
            <a:r>
              <a:rPr lang="en-US" dirty="0"/>
              <a:t>When the face extends to the perineum, give episiotomy to prevent extensive perineum tear.</a:t>
            </a:r>
            <a:r>
              <a:rPr lang="en-US" b="1" dirty="0"/>
              <a:t> </a:t>
            </a:r>
            <a:endParaRPr lang="en-US" dirty="0"/>
          </a:p>
          <a:p>
            <a:pPr marL="0" indent="0">
              <a:buNone/>
            </a:pPr>
            <a:r>
              <a:rPr lang="en-US" b="1" dirty="0"/>
              <a:t>Face appears at the Vulva</a:t>
            </a:r>
            <a:r>
              <a:rPr lang="en-US" dirty="0"/>
              <a:t> </a:t>
            </a:r>
          </a:p>
          <a:p>
            <a:r>
              <a:rPr lang="en-US" dirty="0"/>
              <a:t>When the face appears at the vulva, maintain extension by holding back the </a:t>
            </a:r>
            <a:r>
              <a:rPr lang="en-US" dirty="0" err="1"/>
              <a:t>sinciput</a:t>
            </a:r>
            <a:r>
              <a:rPr lang="en-US" dirty="0"/>
              <a:t> until the chin is delivered.</a:t>
            </a:r>
          </a:p>
          <a:p>
            <a:endParaRPr lang="en-US" dirty="0"/>
          </a:p>
        </p:txBody>
      </p:sp>
    </p:spTree>
    <p:extLst>
      <p:ext uri="{BB962C8B-B14F-4D97-AF65-F5344CB8AC3E}">
        <p14:creationId xmlns:p14="http://schemas.microsoft.com/office/powerpoint/2010/main" val="8507738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8_innerEl" descr="The baby"/>
          <p:cNvPicPr>
            <a:picLocks noGrp="1"/>
          </p:cNvPicPr>
          <p:nvPr>
            <p:ph idx="1"/>
          </p:nvPr>
        </p:nvPicPr>
        <p:blipFill>
          <a:blip r:embed="rId2"/>
          <a:srcRect/>
          <a:stretch>
            <a:fillRect/>
          </a:stretch>
        </p:blipFill>
        <p:spPr bwMode="auto">
          <a:xfrm>
            <a:off x="1371600" y="1371600"/>
            <a:ext cx="6324600" cy="5334000"/>
          </a:xfrm>
          <a:prstGeom prst="rect">
            <a:avLst/>
          </a:prstGeom>
          <a:noFill/>
          <a:ln w="9525">
            <a:noFill/>
            <a:miter lim="800000"/>
            <a:headEnd/>
            <a:tailEnd/>
          </a:ln>
        </p:spPr>
      </p:pic>
    </p:spTree>
    <p:extLst>
      <p:ext uri="{BB962C8B-B14F-4D97-AF65-F5344CB8AC3E}">
        <p14:creationId xmlns:p14="http://schemas.microsoft.com/office/powerpoint/2010/main" val="39477777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0" indent="0">
              <a:buNone/>
            </a:pPr>
            <a:r>
              <a:rPr lang="en-US" b="1" dirty="0"/>
              <a:t>Chin has been delivered</a:t>
            </a:r>
            <a:r>
              <a:rPr lang="en-US" dirty="0"/>
              <a:t> </a:t>
            </a:r>
          </a:p>
          <a:p>
            <a:r>
              <a:rPr lang="en-US" dirty="0"/>
              <a:t>Once the chin has been delivered allow the occiput to sweep the perineum. In this way the </a:t>
            </a:r>
            <a:r>
              <a:rPr lang="en-US" dirty="0" err="1"/>
              <a:t>submento</a:t>
            </a:r>
            <a:r>
              <a:rPr lang="en-US" dirty="0"/>
              <a:t>-vertical diameter (11.5cm) distends the vaginal orifice, instead of the </a:t>
            </a:r>
            <a:r>
              <a:rPr lang="en-US" dirty="0" err="1"/>
              <a:t>mento</a:t>
            </a:r>
            <a:r>
              <a:rPr lang="en-US" dirty="0"/>
              <a:t> vertical diameter (13.5cm)</a:t>
            </a:r>
          </a:p>
        </p:txBody>
      </p:sp>
      <p:pic>
        <p:nvPicPr>
          <p:cNvPr id="5" name="ia_el_19_innerEl" descr="The baby"/>
          <p:cNvPicPr>
            <a:picLocks noGrp="1"/>
          </p:cNvPicPr>
          <p:nvPr>
            <p:ph sz="half" idx="2"/>
          </p:nvPr>
        </p:nvPicPr>
        <p:blipFill>
          <a:blip r:embed="rId2"/>
          <a:stretch>
            <a:fillRect/>
          </a:stretch>
        </p:blipFill>
        <p:spPr bwMode="auto">
          <a:xfrm>
            <a:off x="6834187" y="3213100"/>
            <a:ext cx="1905000" cy="2095500"/>
          </a:xfrm>
          <a:prstGeom prst="rect">
            <a:avLst/>
          </a:prstGeom>
          <a:noFill/>
          <a:ln w="9525">
            <a:noFill/>
            <a:miter lim="800000"/>
            <a:headEnd/>
            <a:tailEnd/>
          </a:ln>
        </p:spPr>
      </p:pic>
    </p:spTree>
    <p:extLst>
      <p:ext uri="{BB962C8B-B14F-4D97-AF65-F5344CB8AC3E}">
        <p14:creationId xmlns:p14="http://schemas.microsoft.com/office/powerpoint/2010/main" val="12672147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a:bodyPr>
          <a:lstStyle/>
          <a:p>
            <a:pPr marL="0" indent="0">
              <a:buNone/>
            </a:pPr>
            <a:r>
              <a:rPr lang="en-US" b="1" dirty="0"/>
              <a:t>Head is flexed completely</a:t>
            </a:r>
            <a:r>
              <a:rPr lang="en-US" dirty="0"/>
              <a:t> </a:t>
            </a:r>
          </a:p>
          <a:p>
            <a:r>
              <a:rPr lang="en-US" dirty="0"/>
              <a:t>The head is flexed completely and it is delivered.</a:t>
            </a:r>
          </a:p>
          <a:p>
            <a:r>
              <a:rPr lang="en-US" dirty="0"/>
              <a:t>Inform the doctor if the head does not descend in the second stage. In a </a:t>
            </a:r>
            <a:r>
              <a:rPr lang="en-US" dirty="0" err="1"/>
              <a:t>mento</a:t>
            </a:r>
            <a:r>
              <a:rPr lang="en-US" dirty="0"/>
              <a:t>-anterior position, it may be possible to deliver the baby using forceps. </a:t>
            </a:r>
          </a:p>
          <a:p>
            <a:r>
              <a:rPr lang="en-US" dirty="0"/>
              <a:t>If the head becomes impacted, or there is any suspicion of disproportion, a caesarean section will be necessary.</a:t>
            </a:r>
          </a:p>
          <a:p>
            <a:endParaRPr lang="en-US" dirty="0"/>
          </a:p>
        </p:txBody>
      </p:sp>
    </p:spTree>
    <p:extLst>
      <p:ext uri="{BB962C8B-B14F-4D97-AF65-F5344CB8AC3E}">
        <p14:creationId xmlns:p14="http://schemas.microsoft.com/office/powerpoint/2010/main" val="15583270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1_innerEl" descr="The head delivered"/>
          <p:cNvPicPr>
            <a:picLocks noGrp="1"/>
          </p:cNvPicPr>
          <p:nvPr>
            <p:ph idx="1"/>
          </p:nvPr>
        </p:nvPicPr>
        <p:blipFill>
          <a:blip r:embed="rId2"/>
          <a:stretch>
            <a:fillRect/>
          </a:stretch>
        </p:blipFill>
        <p:spPr bwMode="auto">
          <a:xfrm>
            <a:off x="3619500" y="2815431"/>
            <a:ext cx="1905000" cy="2095500"/>
          </a:xfrm>
          <a:prstGeom prst="rect">
            <a:avLst/>
          </a:prstGeom>
          <a:noFill/>
          <a:ln w="9525">
            <a:noFill/>
            <a:miter lim="800000"/>
            <a:headEnd/>
            <a:tailEnd/>
          </a:ln>
        </p:spPr>
      </p:pic>
    </p:spTree>
    <p:extLst>
      <p:ext uri="{BB962C8B-B14F-4D97-AF65-F5344CB8AC3E}">
        <p14:creationId xmlns:p14="http://schemas.microsoft.com/office/powerpoint/2010/main" val="25726698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complications</a:t>
            </a:r>
          </a:p>
        </p:txBody>
      </p:sp>
      <p:sp>
        <p:nvSpPr>
          <p:cNvPr id="3" name="Content Placeholder 2"/>
          <p:cNvSpPr>
            <a:spLocks noGrp="1"/>
          </p:cNvSpPr>
          <p:nvPr>
            <p:ph idx="1"/>
          </p:nvPr>
        </p:nvSpPr>
        <p:spPr/>
        <p:txBody>
          <a:bodyPr>
            <a:normAutofit/>
          </a:bodyPr>
          <a:lstStyle/>
          <a:p>
            <a:r>
              <a:rPr lang="en-US" b="1" dirty="0"/>
              <a:t>Obstructed </a:t>
            </a:r>
            <a:r>
              <a:rPr lang="en-US" b="1" dirty="0" err="1"/>
              <a:t>Labour</a:t>
            </a:r>
            <a:r>
              <a:rPr lang="en-US" dirty="0"/>
              <a:t> </a:t>
            </a:r>
          </a:p>
          <a:p>
            <a:r>
              <a:rPr lang="en-US" b="1" dirty="0"/>
              <a:t>Cord Prolapse</a:t>
            </a:r>
          </a:p>
          <a:p>
            <a:r>
              <a:rPr lang="en-US" b="1" dirty="0"/>
              <a:t>Facial Bruising</a:t>
            </a:r>
            <a:r>
              <a:rPr lang="en-US" dirty="0"/>
              <a:t> </a:t>
            </a:r>
          </a:p>
          <a:p>
            <a:r>
              <a:rPr lang="en-US" b="1" dirty="0"/>
              <a:t>Cerebral </a:t>
            </a:r>
            <a:r>
              <a:rPr lang="en-US" b="1" dirty="0" err="1"/>
              <a:t>Haemorrhage</a:t>
            </a:r>
            <a:r>
              <a:rPr lang="en-US"/>
              <a:t> </a:t>
            </a:r>
          </a:p>
          <a:p>
            <a:r>
              <a:rPr lang="en-US" b="1"/>
              <a:t>Maternal </a:t>
            </a:r>
            <a:r>
              <a:rPr lang="en-US" b="1" dirty="0"/>
              <a:t>Trauma</a:t>
            </a:r>
            <a:r>
              <a:rPr lang="en-US" dirty="0"/>
              <a:t>  </a:t>
            </a:r>
          </a:p>
          <a:p>
            <a:pPr marL="0" indent="0">
              <a:buNone/>
            </a:pPr>
            <a:endParaRPr lang="en-US" dirty="0"/>
          </a:p>
        </p:txBody>
      </p:sp>
    </p:spTree>
    <p:extLst>
      <p:ext uri="{BB962C8B-B14F-4D97-AF65-F5344CB8AC3E}">
        <p14:creationId xmlns:p14="http://schemas.microsoft.com/office/powerpoint/2010/main" val="26184606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Assignment…</a:t>
            </a:r>
          </a:p>
        </p:txBody>
      </p:sp>
      <p:sp>
        <p:nvSpPr>
          <p:cNvPr id="3" name="Content Placeholder 2"/>
          <p:cNvSpPr>
            <a:spLocks noGrp="1"/>
          </p:cNvSpPr>
          <p:nvPr>
            <p:ph idx="1"/>
          </p:nvPr>
        </p:nvSpPr>
        <p:spPr/>
        <p:txBody>
          <a:bodyPr>
            <a:normAutofit fontScale="92500" lnSpcReduction="20000"/>
          </a:bodyPr>
          <a:lstStyle/>
          <a:p>
            <a:r>
              <a:rPr lang="en-US" dirty="0"/>
              <a:t>Read and Write notes on; brow presentation, shoulder presentation, unstable lie and compound presentation using the following headings-</a:t>
            </a:r>
          </a:p>
          <a:p>
            <a:pPr>
              <a:buFont typeface="Wingdings" pitchFamily="2" charset="2"/>
              <a:buChar char="Ø"/>
            </a:pPr>
            <a:r>
              <a:rPr lang="en-US" dirty="0"/>
              <a:t>Causes</a:t>
            </a:r>
          </a:p>
          <a:p>
            <a:pPr>
              <a:buFont typeface="Wingdings" pitchFamily="2" charset="2"/>
              <a:buChar char="Ø"/>
            </a:pPr>
            <a:r>
              <a:rPr lang="en-US" dirty="0"/>
              <a:t>Diagnosis; antenatal and </a:t>
            </a:r>
            <a:r>
              <a:rPr lang="en-US" dirty="0" err="1"/>
              <a:t>labour</a:t>
            </a:r>
            <a:endParaRPr lang="en-US" dirty="0"/>
          </a:p>
          <a:p>
            <a:pPr>
              <a:buFont typeface="Wingdings" pitchFamily="2" charset="2"/>
              <a:buChar char="Ø"/>
            </a:pPr>
            <a:r>
              <a:rPr lang="en-US" dirty="0"/>
              <a:t>Mechanism of </a:t>
            </a:r>
            <a:r>
              <a:rPr lang="en-US" dirty="0" err="1"/>
              <a:t>labour</a:t>
            </a:r>
            <a:r>
              <a:rPr lang="en-US" dirty="0"/>
              <a:t> (where applicable)</a:t>
            </a:r>
          </a:p>
          <a:p>
            <a:pPr>
              <a:buFont typeface="Wingdings" pitchFamily="2" charset="2"/>
              <a:buChar char="Ø"/>
            </a:pPr>
            <a:r>
              <a:rPr lang="en-US" dirty="0"/>
              <a:t>Management </a:t>
            </a:r>
          </a:p>
          <a:p>
            <a:pPr>
              <a:buFont typeface="Wingdings" pitchFamily="2" charset="2"/>
              <a:buChar char="Ø"/>
            </a:pPr>
            <a:r>
              <a:rPr lang="en-US" dirty="0"/>
              <a:t>Possible outcome</a:t>
            </a:r>
          </a:p>
          <a:p>
            <a:pPr>
              <a:buFont typeface="Wingdings" pitchFamily="2" charset="2"/>
              <a:buChar char="Ø"/>
            </a:pPr>
            <a:r>
              <a:rPr lang="en-US" dirty="0"/>
              <a:t>complications</a:t>
            </a:r>
          </a:p>
        </p:txBody>
      </p:sp>
    </p:spTree>
    <p:extLst>
      <p:ext uri="{BB962C8B-B14F-4D97-AF65-F5344CB8AC3E}">
        <p14:creationId xmlns:p14="http://schemas.microsoft.com/office/powerpoint/2010/main" val="6541210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Breech presentation</a:t>
            </a:r>
          </a:p>
        </p:txBody>
      </p:sp>
      <p:sp>
        <p:nvSpPr>
          <p:cNvPr id="3" name="Content Placeholder 2"/>
          <p:cNvSpPr>
            <a:spLocks noGrp="1"/>
          </p:cNvSpPr>
          <p:nvPr>
            <p:ph idx="1"/>
          </p:nvPr>
        </p:nvSpPr>
        <p:spPr/>
        <p:txBody>
          <a:bodyPr>
            <a:normAutofit/>
          </a:bodyPr>
          <a:lstStyle/>
          <a:p>
            <a:pPr marL="0" indent="0">
              <a:buNone/>
            </a:pPr>
            <a:r>
              <a:rPr lang="en-US" dirty="0"/>
              <a:t>In breech presentation, the </a:t>
            </a:r>
            <a:r>
              <a:rPr lang="en-US" dirty="0" err="1"/>
              <a:t>foetus</a:t>
            </a:r>
            <a:r>
              <a:rPr lang="en-US" dirty="0"/>
              <a:t> lies with the buttocks in the lower pole of the uterus, after 34 weeks of pregnancy. </a:t>
            </a:r>
          </a:p>
          <a:p>
            <a:pPr marL="0" indent="0">
              <a:buNone/>
            </a:pPr>
            <a:r>
              <a:rPr lang="en-US" dirty="0"/>
              <a:t>The presenting diameter is the </a:t>
            </a:r>
            <a:r>
              <a:rPr lang="en-US" dirty="0" err="1"/>
              <a:t>bitrochanteric</a:t>
            </a:r>
            <a:r>
              <a:rPr lang="en-US" dirty="0"/>
              <a:t> (10cm) and the denominator is the sacrum.</a:t>
            </a:r>
          </a:p>
        </p:txBody>
      </p:sp>
    </p:spTree>
    <p:extLst>
      <p:ext uri="{BB962C8B-B14F-4D97-AF65-F5344CB8AC3E}">
        <p14:creationId xmlns:p14="http://schemas.microsoft.com/office/powerpoint/2010/main" val="12988593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Classification of breech</a:t>
            </a:r>
          </a:p>
        </p:txBody>
      </p:sp>
      <p:sp>
        <p:nvSpPr>
          <p:cNvPr id="3" name="Content Placeholder 2"/>
          <p:cNvSpPr>
            <a:spLocks noGrp="1"/>
          </p:cNvSpPr>
          <p:nvPr>
            <p:ph idx="1"/>
          </p:nvPr>
        </p:nvSpPr>
        <p:spPr/>
        <p:txBody>
          <a:bodyPr>
            <a:normAutofit fontScale="92500" lnSpcReduction="20000"/>
          </a:bodyPr>
          <a:lstStyle/>
          <a:p>
            <a:r>
              <a:rPr lang="en-US" b="1" i="1" dirty="0"/>
              <a:t>Complete breech;</a:t>
            </a:r>
            <a:r>
              <a:rPr lang="en-US" dirty="0"/>
              <a:t> the buttocks presents with the feet and legs flexed on the thighs and the thighs flexed on the abdomen.</a:t>
            </a:r>
          </a:p>
          <a:p>
            <a:pPr lvl="0"/>
            <a:r>
              <a:rPr lang="en-US" b="1" i="1" dirty="0"/>
              <a:t>Frank breech;</a:t>
            </a:r>
            <a:r>
              <a:rPr lang="en-US" dirty="0"/>
              <a:t> the buttocks present with the hips flexed and the legs extended against the abdomen and chest; this is the most common type of breech presentation.</a:t>
            </a:r>
          </a:p>
          <a:p>
            <a:pPr lvl="0"/>
            <a:r>
              <a:rPr lang="en-US" b="1" i="1" dirty="0"/>
              <a:t>Footling breech;</a:t>
            </a:r>
            <a:r>
              <a:rPr lang="en-US" dirty="0"/>
              <a:t> one or both feet present due to the fact that neither hips are fully flexed</a:t>
            </a:r>
            <a:endParaRPr lang="en-US" b="1" i="1" dirty="0"/>
          </a:p>
          <a:p>
            <a:r>
              <a:rPr lang="en-US" b="1" i="1" dirty="0"/>
              <a:t>Knee presentation;</a:t>
            </a:r>
            <a:r>
              <a:rPr lang="en-US" dirty="0"/>
              <a:t> rare and presents with one or both hips extended with the knees flexed</a:t>
            </a:r>
          </a:p>
        </p:txBody>
      </p:sp>
    </p:spTree>
    <p:extLst>
      <p:ext uri="{BB962C8B-B14F-4D97-AF65-F5344CB8AC3E}">
        <p14:creationId xmlns:p14="http://schemas.microsoft.com/office/powerpoint/2010/main" val="39948117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breech presentation</a:t>
            </a:r>
          </a:p>
        </p:txBody>
      </p:sp>
      <p:sp>
        <p:nvSpPr>
          <p:cNvPr id="3" name="Content Placeholder 2"/>
          <p:cNvSpPr>
            <a:spLocks noGrp="1"/>
          </p:cNvSpPr>
          <p:nvPr>
            <p:ph idx="1"/>
          </p:nvPr>
        </p:nvSpPr>
        <p:spPr/>
        <p:txBody>
          <a:bodyPr>
            <a:normAutofit lnSpcReduction="10000"/>
          </a:bodyPr>
          <a:lstStyle/>
          <a:p>
            <a:r>
              <a:rPr lang="en-US" dirty="0"/>
              <a:t>Extended legs</a:t>
            </a:r>
          </a:p>
          <a:p>
            <a:r>
              <a:rPr lang="en-US" dirty="0"/>
              <a:t>Pre-term </a:t>
            </a:r>
            <a:r>
              <a:rPr lang="en-US" dirty="0" err="1"/>
              <a:t>labour</a:t>
            </a:r>
            <a:endParaRPr lang="en-US" dirty="0"/>
          </a:p>
          <a:p>
            <a:r>
              <a:rPr lang="en-US" dirty="0"/>
              <a:t>Multiple pregnancy</a:t>
            </a:r>
          </a:p>
          <a:p>
            <a:r>
              <a:rPr lang="en-US" dirty="0" err="1"/>
              <a:t>Polyhydramnious</a:t>
            </a:r>
            <a:endParaRPr lang="en-US" dirty="0"/>
          </a:p>
          <a:p>
            <a:r>
              <a:rPr lang="en-US" dirty="0"/>
              <a:t>Hydrocephaly</a:t>
            </a:r>
          </a:p>
          <a:p>
            <a:r>
              <a:rPr lang="en-US" dirty="0"/>
              <a:t>Uterine abnormalities such as septum or a fibroid</a:t>
            </a:r>
          </a:p>
          <a:p>
            <a:r>
              <a:rPr lang="en-US" dirty="0"/>
              <a:t>Placenta </a:t>
            </a:r>
            <a:r>
              <a:rPr lang="en-US" dirty="0" err="1"/>
              <a:t>previa</a:t>
            </a:r>
            <a:endParaRPr lang="en-US" dirty="0"/>
          </a:p>
        </p:txBody>
      </p:sp>
    </p:spTree>
    <p:extLst>
      <p:ext uri="{BB962C8B-B14F-4D97-AF65-F5344CB8AC3E}">
        <p14:creationId xmlns:p14="http://schemas.microsoft.com/office/powerpoint/2010/main" val="157599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762000" y="1143000"/>
            <a:ext cx="7924327" cy="4983713"/>
          </a:xfrm>
        </p:spPr>
        <p:txBody>
          <a:bodyPr>
            <a:normAutofit/>
          </a:bodyPr>
          <a:lstStyle/>
          <a:p>
            <a:r>
              <a:rPr lang="en-US" b="1" dirty="0"/>
              <a:t>Medication</a:t>
            </a:r>
          </a:p>
          <a:p>
            <a:pPr marL="0" indent="0">
              <a:buNone/>
            </a:pPr>
            <a:r>
              <a:rPr lang="en-US" dirty="0"/>
              <a:t>Anticonvulsants: </a:t>
            </a:r>
          </a:p>
          <a:p>
            <a:r>
              <a:rPr lang="en-US" dirty="0"/>
              <a:t>Magnesium </a:t>
            </a:r>
            <a:r>
              <a:rPr lang="en-US" dirty="0" err="1"/>
              <a:t>sulphate</a:t>
            </a:r>
            <a:r>
              <a:rPr lang="en-US" dirty="0"/>
              <a:t>:</a:t>
            </a:r>
          </a:p>
          <a:p>
            <a:r>
              <a:rPr lang="en-US" dirty="0"/>
              <a:t>Phenytoin:</a:t>
            </a:r>
          </a:p>
          <a:p>
            <a:pPr marL="0" indent="0">
              <a:buNone/>
            </a:pPr>
            <a:r>
              <a:rPr lang="en-US" dirty="0" err="1"/>
              <a:t>Antihypertensives</a:t>
            </a:r>
            <a:endParaRPr lang="en-US" dirty="0"/>
          </a:p>
          <a:p>
            <a:r>
              <a:rPr lang="en-US" dirty="0"/>
              <a:t>Hydralazine (</a:t>
            </a:r>
            <a:r>
              <a:rPr lang="en-US" dirty="0" err="1"/>
              <a:t>Apresoline</a:t>
            </a:r>
            <a:r>
              <a:rPr lang="en-US" dirty="0"/>
              <a:t>)</a:t>
            </a:r>
          </a:p>
          <a:p>
            <a:r>
              <a:rPr lang="en-US" dirty="0"/>
              <a:t>Labetalol</a:t>
            </a:r>
          </a:p>
          <a:p>
            <a:r>
              <a:rPr lang="en-US" dirty="0" err="1"/>
              <a:t>Nifedipine</a:t>
            </a:r>
            <a:endParaRPr lang="en-US" dirty="0"/>
          </a:p>
        </p:txBody>
      </p:sp>
    </p:spTree>
    <p:extLst>
      <p:ext uri="{BB962C8B-B14F-4D97-AF65-F5344CB8AC3E}">
        <p14:creationId xmlns:p14="http://schemas.microsoft.com/office/powerpoint/2010/main" val="8967570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breech</a:t>
            </a:r>
          </a:p>
        </p:txBody>
      </p:sp>
      <p:sp>
        <p:nvSpPr>
          <p:cNvPr id="3" name="Content Placeholder 2"/>
          <p:cNvSpPr>
            <a:spLocks noGrp="1"/>
          </p:cNvSpPr>
          <p:nvPr>
            <p:ph idx="1"/>
          </p:nvPr>
        </p:nvSpPr>
        <p:spPr/>
        <p:txBody>
          <a:bodyPr>
            <a:normAutofit fontScale="77500" lnSpcReduction="20000"/>
          </a:bodyPr>
          <a:lstStyle/>
          <a:p>
            <a:pPr lvl="0"/>
            <a:r>
              <a:rPr lang="en-US" dirty="0"/>
              <a:t>Previous history of breech, though this is not conclusive</a:t>
            </a:r>
          </a:p>
          <a:p>
            <a:pPr lvl="0"/>
            <a:r>
              <a:rPr lang="en-US" dirty="0"/>
              <a:t>On palpation at the fundus, a round, hard, </a:t>
            </a:r>
            <a:r>
              <a:rPr lang="en-US" dirty="0" err="1"/>
              <a:t>ballotable</a:t>
            </a:r>
            <a:r>
              <a:rPr lang="en-US" dirty="0"/>
              <a:t> mass is palpated</a:t>
            </a:r>
          </a:p>
          <a:p>
            <a:pPr lvl="0"/>
            <a:r>
              <a:rPr lang="en-US" dirty="0"/>
              <a:t>On auscultation, the </a:t>
            </a:r>
            <a:r>
              <a:rPr lang="en-US" dirty="0" err="1"/>
              <a:t>foetal</a:t>
            </a:r>
            <a:r>
              <a:rPr lang="en-US" dirty="0"/>
              <a:t> heart is heard above the level of the umbilicus</a:t>
            </a:r>
          </a:p>
          <a:p>
            <a:r>
              <a:rPr lang="en-US" dirty="0"/>
              <a:t>The </a:t>
            </a:r>
            <a:r>
              <a:rPr lang="en-US" dirty="0" err="1"/>
              <a:t>bitrochanteric</a:t>
            </a:r>
            <a:r>
              <a:rPr lang="en-US" dirty="0"/>
              <a:t> diameter (10cm) enters in the left oblique diameter of the pelvic brim. The sacrum points to the left </a:t>
            </a:r>
            <a:r>
              <a:rPr lang="en-US" dirty="0" err="1"/>
              <a:t>ilio-pectineal</a:t>
            </a:r>
            <a:r>
              <a:rPr lang="en-US" dirty="0"/>
              <a:t> eminence.</a:t>
            </a:r>
          </a:p>
          <a:p>
            <a:pPr marL="0" lvl="0" indent="0">
              <a:buNone/>
            </a:pP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4997851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Types of breech birth</a:t>
            </a:r>
          </a:p>
        </p:txBody>
      </p:sp>
      <p:sp>
        <p:nvSpPr>
          <p:cNvPr id="3" name="Content Placeholder 2"/>
          <p:cNvSpPr>
            <a:spLocks noGrp="1"/>
          </p:cNvSpPr>
          <p:nvPr>
            <p:ph idx="1"/>
          </p:nvPr>
        </p:nvSpPr>
        <p:spPr/>
        <p:txBody>
          <a:bodyPr>
            <a:normAutofit fontScale="92500"/>
          </a:bodyPr>
          <a:lstStyle/>
          <a:p>
            <a:r>
              <a:rPr lang="en-US" b="1" i="1" dirty="0"/>
              <a:t>Spontaneous; </a:t>
            </a:r>
            <a:r>
              <a:rPr lang="en-US" dirty="0"/>
              <a:t>occurs with little assistance from the attendant</a:t>
            </a:r>
          </a:p>
          <a:p>
            <a:r>
              <a:rPr lang="en-US" b="1" i="1" dirty="0"/>
              <a:t>Assisted breech; </a:t>
            </a:r>
            <a:r>
              <a:rPr lang="en-US" dirty="0"/>
              <a:t>the buttocks are born spontaneously, but some assistance is necessary for the birth of extended legs, arms and the head</a:t>
            </a:r>
          </a:p>
          <a:p>
            <a:r>
              <a:rPr lang="en-US" b="1" i="1" dirty="0"/>
              <a:t>Breech extraction;</a:t>
            </a:r>
            <a:r>
              <a:rPr lang="en-US" dirty="0"/>
              <a:t> this birth involves manipulating the fetal body by an experienced attendant in order to hasten the birth of  baby in emergency situation </a:t>
            </a:r>
            <a:endParaRPr lang="en-US" b="1" i="1" dirty="0"/>
          </a:p>
        </p:txBody>
      </p:sp>
    </p:spTree>
    <p:extLst>
      <p:ext uri="{BB962C8B-B14F-4D97-AF65-F5344CB8AC3E}">
        <p14:creationId xmlns:p14="http://schemas.microsoft.com/office/powerpoint/2010/main" val="17399542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Mechanism of </a:t>
            </a:r>
            <a:r>
              <a:rPr lang="en-US" b="1" i="1" dirty="0" err="1"/>
              <a:t>Labour</a:t>
            </a:r>
            <a:r>
              <a:rPr lang="en-US" b="1" i="1" dirty="0"/>
              <a:t> in a Left </a:t>
            </a:r>
            <a:r>
              <a:rPr lang="en-US" b="1" i="1" dirty="0" err="1"/>
              <a:t>Sacro</a:t>
            </a:r>
            <a:r>
              <a:rPr lang="en-US" b="1" i="1" dirty="0"/>
              <a:t> Anterior (LSA) Position</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90875" y="3182144"/>
            <a:ext cx="27622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6040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Mechanism of </a:t>
            </a:r>
            <a:r>
              <a:rPr lang="en-US" b="1" i="1" dirty="0" err="1"/>
              <a:t>labour</a:t>
            </a:r>
            <a:endParaRPr lang="en-US" b="1" i="1" dirty="0"/>
          </a:p>
        </p:txBody>
      </p:sp>
      <p:sp>
        <p:nvSpPr>
          <p:cNvPr id="3" name="Content Placeholder 2"/>
          <p:cNvSpPr>
            <a:spLocks noGrp="1"/>
          </p:cNvSpPr>
          <p:nvPr>
            <p:ph idx="1"/>
          </p:nvPr>
        </p:nvSpPr>
        <p:spPr/>
        <p:txBody>
          <a:bodyPr>
            <a:normAutofit fontScale="77500" lnSpcReduction="20000"/>
          </a:bodyPr>
          <a:lstStyle/>
          <a:p>
            <a:pPr lvl="0"/>
            <a:r>
              <a:rPr lang="en-US" dirty="0"/>
              <a:t>Prepare the equipment for delivery</a:t>
            </a:r>
          </a:p>
          <a:p>
            <a:pPr lvl="0"/>
            <a:r>
              <a:rPr lang="en-US" dirty="0"/>
              <a:t>Prepare resuscitation trolley and drugs in case of an asphyxiated baby</a:t>
            </a:r>
          </a:p>
          <a:p>
            <a:r>
              <a:rPr lang="en-US" dirty="0"/>
              <a:t>Inform the obstetrician and </a:t>
            </a:r>
            <a:r>
              <a:rPr lang="en-US" dirty="0" err="1"/>
              <a:t>paediatrician</a:t>
            </a:r>
            <a:endParaRPr lang="en-US" dirty="0"/>
          </a:p>
          <a:p>
            <a:pPr marL="0" indent="0">
              <a:buNone/>
            </a:pPr>
            <a:r>
              <a:rPr lang="en-US" b="1" dirty="0"/>
              <a:t>Descent </a:t>
            </a:r>
            <a:endParaRPr lang="en-US" dirty="0"/>
          </a:p>
          <a:p>
            <a:r>
              <a:rPr lang="en-US" dirty="0"/>
              <a:t>This takes place with increasing compaction due to increased flexion of limbs. </a:t>
            </a:r>
          </a:p>
          <a:p>
            <a:pPr marL="0" indent="0">
              <a:buNone/>
            </a:pPr>
            <a:r>
              <a:rPr lang="en-US" b="1" dirty="0"/>
              <a:t>Internal Rotation of the Buttocks</a:t>
            </a:r>
            <a:r>
              <a:rPr lang="en-US" dirty="0"/>
              <a:t> </a:t>
            </a:r>
          </a:p>
          <a:p>
            <a:r>
              <a:rPr lang="en-US" dirty="0"/>
              <a:t>The anterior buttock reaches the pelvic floor first and rotates one eighth of a circle forwards along the right side of pelvis. The </a:t>
            </a:r>
            <a:r>
              <a:rPr lang="en-US" dirty="0" err="1"/>
              <a:t>bitrochanteric</a:t>
            </a:r>
            <a:r>
              <a:rPr lang="en-US" dirty="0"/>
              <a:t> diameter is now in the </a:t>
            </a:r>
            <a:br>
              <a:rPr lang="en-US" dirty="0"/>
            </a:br>
            <a:r>
              <a:rPr lang="en-US" dirty="0" err="1"/>
              <a:t>antero</a:t>
            </a:r>
            <a:r>
              <a:rPr lang="en-US" dirty="0"/>
              <a:t>-posterior diameter of the outlet.</a:t>
            </a:r>
          </a:p>
          <a:p>
            <a:endParaRPr lang="en-US" dirty="0"/>
          </a:p>
        </p:txBody>
      </p:sp>
    </p:spTree>
    <p:extLst>
      <p:ext uri="{BB962C8B-B14F-4D97-AF65-F5344CB8AC3E}">
        <p14:creationId xmlns:p14="http://schemas.microsoft.com/office/powerpoint/2010/main" val="35076072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pPr marL="0" indent="0">
              <a:buNone/>
            </a:pPr>
            <a:r>
              <a:rPr lang="en-US" b="1" dirty="0"/>
              <a:t>Lateral Flexion of the Body</a:t>
            </a:r>
            <a:r>
              <a:rPr lang="en-US" dirty="0"/>
              <a:t> </a:t>
            </a:r>
          </a:p>
          <a:p>
            <a:r>
              <a:rPr lang="en-US" dirty="0"/>
              <a:t>The anterior buttock escapes under the </a:t>
            </a:r>
            <a:r>
              <a:rPr lang="en-US" dirty="0" err="1"/>
              <a:t>symphysis</a:t>
            </a:r>
            <a:r>
              <a:rPr lang="en-US" dirty="0"/>
              <a:t> pubis. The posterior buttock sweeps the perineum and the buttocks are born by a movement of lateral flexion. </a:t>
            </a:r>
          </a:p>
          <a:p>
            <a:pPr marL="0" indent="0">
              <a:buNone/>
            </a:pPr>
            <a:r>
              <a:rPr lang="en-US" b="1" dirty="0"/>
              <a:t>Restitution of the Buttock</a:t>
            </a:r>
            <a:r>
              <a:rPr lang="en-US" dirty="0"/>
              <a:t> </a:t>
            </a:r>
          </a:p>
          <a:p>
            <a:r>
              <a:rPr lang="en-US" dirty="0"/>
              <a:t>The anterior buttock turns slightly to the patient’s right side. </a:t>
            </a:r>
          </a:p>
          <a:p>
            <a:endParaRPr lang="en-US" dirty="0"/>
          </a:p>
        </p:txBody>
      </p:sp>
    </p:spTree>
    <p:extLst>
      <p:ext uri="{BB962C8B-B14F-4D97-AF65-F5344CB8AC3E}">
        <p14:creationId xmlns:p14="http://schemas.microsoft.com/office/powerpoint/2010/main" val="11002395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Internal Rotation of the Shoulders</a:t>
            </a:r>
            <a:r>
              <a:rPr lang="en-US" dirty="0"/>
              <a:t> </a:t>
            </a:r>
          </a:p>
          <a:p>
            <a:r>
              <a:rPr lang="en-US" dirty="0"/>
              <a:t>The shoulders enter in the same oblique diameter of the brim as the buttocks. The anterior shoulder rotates forwards one eighth of a circle along the right side of the pelvis and escapes under the </a:t>
            </a:r>
            <a:r>
              <a:rPr lang="en-US" dirty="0" err="1"/>
              <a:t>symphysis</a:t>
            </a:r>
            <a:r>
              <a:rPr lang="en-US" dirty="0"/>
              <a:t> pubis. The posterior shoulder sweeps the perineum and the shoulders are born.</a:t>
            </a:r>
          </a:p>
          <a:p>
            <a:endParaRPr lang="en-US" dirty="0"/>
          </a:p>
        </p:txBody>
      </p:sp>
    </p:spTree>
    <p:extLst>
      <p:ext uri="{BB962C8B-B14F-4D97-AF65-F5344CB8AC3E}">
        <p14:creationId xmlns:p14="http://schemas.microsoft.com/office/powerpoint/2010/main" val="22811720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Internal Rotation of the Head</a:t>
            </a:r>
            <a:r>
              <a:rPr lang="en-US" dirty="0"/>
              <a:t> </a:t>
            </a:r>
          </a:p>
          <a:p>
            <a:r>
              <a:rPr lang="en-US" dirty="0"/>
              <a:t>The head enters in the transverse diameter of the pelvic brim. The occiput rotates along the left or right side of the pelvis. The sub-occipital region (nape of the neck) impinges under surface of the </a:t>
            </a:r>
            <a:r>
              <a:rPr lang="en-US" dirty="0" err="1"/>
              <a:t>symphysis</a:t>
            </a:r>
            <a:r>
              <a:rPr lang="en-US" dirty="0"/>
              <a:t> pubis.</a:t>
            </a:r>
          </a:p>
          <a:p>
            <a:pPr marL="0" indent="0">
              <a:buNone/>
            </a:pPr>
            <a:r>
              <a:rPr lang="en-US" b="1" dirty="0"/>
              <a:t>External Rotation of the Body</a:t>
            </a:r>
            <a:r>
              <a:rPr lang="en-US" dirty="0"/>
              <a:t> </a:t>
            </a:r>
          </a:p>
          <a:p>
            <a:r>
              <a:rPr lang="en-US" dirty="0"/>
              <a:t>The body turns so that the back is uppermost, a movement which accompanies internal rotation </a:t>
            </a:r>
            <a:br>
              <a:rPr lang="en-US" dirty="0"/>
            </a:br>
            <a:r>
              <a:rPr lang="en-US" dirty="0"/>
              <a:t>of the head.</a:t>
            </a:r>
          </a:p>
          <a:p>
            <a:endParaRPr lang="en-US" dirty="0"/>
          </a:p>
        </p:txBody>
      </p:sp>
    </p:spTree>
    <p:extLst>
      <p:ext uri="{BB962C8B-B14F-4D97-AF65-F5344CB8AC3E}">
        <p14:creationId xmlns:p14="http://schemas.microsoft.com/office/powerpoint/2010/main" val="20770428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Birth of the Head</a:t>
            </a:r>
            <a:r>
              <a:rPr lang="en-US" dirty="0"/>
              <a:t> </a:t>
            </a:r>
          </a:p>
          <a:p>
            <a:r>
              <a:rPr lang="en-US" dirty="0"/>
              <a:t>The chin, face and </a:t>
            </a:r>
            <a:r>
              <a:rPr lang="en-US" dirty="0" err="1"/>
              <a:t>sinciput</a:t>
            </a:r>
            <a:r>
              <a:rPr lang="en-US" dirty="0"/>
              <a:t> sweep the perineum and the head is born in flexed attitude.</a:t>
            </a:r>
          </a:p>
        </p:txBody>
      </p:sp>
    </p:spTree>
    <p:extLst>
      <p:ext uri="{BB962C8B-B14F-4D97-AF65-F5344CB8AC3E}">
        <p14:creationId xmlns:p14="http://schemas.microsoft.com/office/powerpoint/2010/main" val="7435314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complete breech</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following procedure should be followed when delivering the complete breech:</a:t>
            </a:r>
          </a:p>
          <a:p>
            <a:pPr lvl="0"/>
            <a:r>
              <a:rPr lang="en-US" dirty="0"/>
              <a:t>Mother’s buttocks are positioned at the edge of the bed to allow the baby to hang and apply supra-pubic pressure to the head if required</a:t>
            </a:r>
          </a:p>
          <a:p>
            <a:pPr lvl="0"/>
            <a:r>
              <a:rPr lang="en-US" dirty="0"/>
              <a:t>Give episiotomy when the buttocks extend the perineum, to avoid compression of a </a:t>
            </a:r>
            <a:r>
              <a:rPr lang="en-US" dirty="0" err="1"/>
              <a:t>moulded</a:t>
            </a:r>
            <a:r>
              <a:rPr lang="en-US" dirty="0"/>
              <a:t> head</a:t>
            </a:r>
          </a:p>
          <a:p>
            <a:pPr lvl="0"/>
            <a:r>
              <a:rPr lang="en-US" dirty="0"/>
              <a:t>The buttocks should be expelled by an aided bearing down effort of the mother</a:t>
            </a:r>
          </a:p>
          <a:p>
            <a:pPr lvl="0"/>
            <a:r>
              <a:rPr lang="en-US" dirty="0"/>
              <a:t>With the same contraction the baby is born up to the umbilicus</a:t>
            </a:r>
          </a:p>
          <a:p>
            <a:endParaRPr lang="en-US" dirty="0"/>
          </a:p>
        </p:txBody>
      </p:sp>
    </p:spTree>
    <p:extLst>
      <p:ext uri="{BB962C8B-B14F-4D97-AF65-F5344CB8AC3E}">
        <p14:creationId xmlns:p14="http://schemas.microsoft.com/office/powerpoint/2010/main" val="21845537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lvl="0"/>
            <a:r>
              <a:rPr lang="en-US" dirty="0"/>
              <a:t>Pull a loop of cord to prevent traction of the cord. The cord should be handled gently to avoid inducing spasm and should be nipped under the pubic arch to avoid anoxia</a:t>
            </a:r>
          </a:p>
          <a:p>
            <a:pPr lvl="0"/>
            <a:r>
              <a:rPr lang="en-US" dirty="0"/>
              <a:t>Check if elbows are on the chest as is the case with complete breech</a:t>
            </a:r>
          </a:p>
          <a:p>
            <a:pPr lvl="0"/>
            <a:r>
              <a:rPr lang="en-US" dirty="0"/>
              <a:t>The midwife can assist the expulsion of the shoulder by wrapping a small towel around the baby's hips as it is slippery and loses heat</a:t>
            </a:r>
          </a:p>
          <a:p>
            <a:pPr lvl="0"/>
            <a:r>
              <a:rPr lang="en-US" dirty="0"/>
              <a:t>Hold the baby by the iliac crest to avoid crushing of liver and spleen</a:t>
            </a:r>
          </a:p>
          <a:p>
            <a:endParaRPr lang="en-US" dirty="0"/>
          </a:p>
        </p:txBody>
      </p:sp>
    </p:spTree>
    <p:extLst>
      <p:ext uri="{BB962C8B-B14F-4D97-AF65-F5344CB8AC3E}">
        <p14:creationId xmlns:p14="http://schemas.microsoft.com/office/powerpoint/2010/main" val="180349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Magnesium </a:t>
            </a:r>
            <a:r>
              <a:rPr lang="en-US" b="1" i="1" dirty="0" err="1"/>
              <a:t>sulphate</a:t>
            </a:r>
            <a:r>
              <a:rPr lang="en-US" b="1" i="1" dirty="0"/>
              <a:t> dosage</a:t>
            </a:r>
          </a:p>
        </p:txBody>
      </p:sp>
      <p:sp>
        <p:nvSpPr>
          <p:cNvPr id="3" name="Content Placeholder 2"/>
          <p:cNvSpPr>
            <a:spLocks noGrp="1"/>
          </p:cNvSpPr>
          <p:nvPr>
            <p:ph idx="1"/>
          </p:nvPr>
        </p:nvSpPr>
        <p:spPr>
          <a:xfrm>
            <a:off x="914400" y="1600778"/>
            <a:ext cx="7771927" cy="4525935"/>
          </a:xfrm>
        </p:spPr>
        <p:txBody>
          <a:bodyPr/>
          <a:lstStyle/>
          <a:p>
            <a:r>
              <a:rPr lang="en-US" dirty="0"/>
              <a:t>Loading dose: IV 4g 20% solution slowly over 15 mins10 g 50% IM(5g in each buttock with 1 ml 2% lignocaine</a:t>
            </a:r>
          </a:p>
          <a:p>
            <a:r>
              <a:rPr lang="en-US" dirty="0"/>
              <a:t>Then </a:t>
            </a:r>
            <a:r>
              <a:rPr lang="en-US" dirty="0" err="1"/>
              <a:t>maintainance</a:t>
            </a:r>
            <a:r>
              <a:rPr lang="en-US" dirty="0"/>
              <a:t> dose: 5g IM 4 hourly</a:t>
            </a:r>
          </a:p>
          <a:p>
            <a:r>
              <a:rPr lang="en-US" dirty="0"/>
              <a:t>NB- IV </a:t>
            </a:r>
            <a:r>
              <a:rPr lang="en-US" dirty="0" err="1"/>
              <a:t>maintainance</a:t>
            </a:r>
            <a:r>
              <a:rPr lang="en-US" dirty="0"/>
              <a:t> dose of 1g 20% per hour in 24 hours should only be applied if IV pump is available to avoid toxicity and complications</a:t>
            </a:r>
          </a:p>
        </p:txBody>
      </p:sp>
    </p:spTree>
    <p:extLst>
      <p:ext uri="{BB962C8B-B14F-4D97-AF65-F5344CB8AC3E}">
        <p14:creationId xmlns:p14="http://schemas.microsoft.com/office/powerpoint/2010/main" val="28198854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procedure continues:</a:t>
            </a:r>
          </a:p>
          <a:p>
            <a:pPr lvl="0"/>
            <a:r>
              <a:rPr lang="en-US" dirty="0"/>
              <a:t>While the uterus is contracting and the </a:t>
            </a:r>
            <a:br>
              <a:rPr lang="en-US" dirty="0"/>
            </a:br>
            <a:r>
              <a:rPr lang="en-US" dirty="0"/>
              <a:t>woman pushing, the anterior shoulder </a:t>
            </a:r>
            <a:br>
              <a:rPr lang="en-US" dirty="0"/>
            </a:br>
            <a:r>
              <a:rPr lang="en-US" dirty="0"/>
              <a:t>escapes under the </a:t>
            </a:r>
            <a:r>
              <a:rPr lang="en-US" dirty="0" err="1"/>
              <a:t>symphysis</a:t>
            </a:r>
            <a:r>
              <a:rPr lang="en-US" dirty="0"/>
              <a:t> pubis</a:t>
            </a:r>
          </a:p>
          <a:p>
            <a:pPr lvl="0"/>
            <a:r>
              <a:rPr lang="en-US" dirty="0"/>
              <a:t>Elevate the buttocks to allow the posterior </a:t>
            </a:r>
            <a:br>
              <a:rPr lang="en-US" dirty="0"/>
            </a:br>
            <a:r>
              <a:rPr lang="en-US" dirty="0"/>
              <a:t>shoulder to sweep the perineum</a:t>
            </a:r>
          </a:p>
          <a:p>
            <a:pPr lvl="0"/>
            <a:r>
              <a:rPr lang="en-US" dirty="0"/>
              <a:t>The back should be in the uppermost position </a:t>
            </a:r>
            <a:br>
              <a:rPr lang="en-US" dirty="0"/>
            </a:br>
            <a:r>
              <a:rPr lang="en-US" dirty="0"/>
              <a:t>until the shoulders are born</a:t>
            </a:r>
          </a:p>
          <a:p>
            <a:pPr lvl="0"/>
            <a:r>
              <a:rPr lang="en-US" dirty="0"/>
              <a:t>As soon as the shoulders are born, let the </a:t>
            </a:r>
            <a:br>
              <a:rPr lang="en-US" dirty="0"/>
            </a:br>
            <a:r>
              <a:rPr lang="en-US" dirty="0"/>
              <a:t>baby hang by its weight for one or two minutes</a:t>
            </a:r>
          </a:p>
          <a:p>
            <a:endParaRPr lang="en-US" dirty="0"/>
          </a:p>
        </p:txBody>
      </p:sp>
    </p:spTree>
    <p:extLst>
      <p:ext uri="{BB962C8B-B14F-4D97-AF65-F5344CB8AC3E}">
        <p14:creationId xmlns:p14="http://schemas.microsoft.com/office/powerpoint/2010/main" val="15785718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birth of the after-coming head</a:t>
            </a:r>
          </a:p>
        </p:txBody>
      </p:sp>
      <p:sp>
        <p:nvSpPr>
          <p:cNvPr id="3" name="Content Placeholder 2"/>
          <p:cNvSpPr>
            <a:spLocks noGrp="1"/>
          </p:cNvSpPr>
          <p:nvPr>
            <p:ph idx="1"/>
          </p:nvPr>
        </p:nvSpPr>
        <p:spPr/>
        <p:txBody>
          <a:bodyPr>
            <a:normAutofit fontScale="92500" lnSpcReduction="20000"/>
          </a:bodyPr>
          <a:lstStyle/>
          <a:p>
            <a:pPr lvl="0"/>
            <a:r>
              <a:rPr lang="en-US" b="1" i="1" dirty="0"/>
              <a:t>Burns </a:t>
            </a:r>
            <a:r>
              <a:rPr lang="en-US" b="1" i="1" dirty="0" err="1"/>
              <a:t>marshall</a:t>
            </a:r>
            <a:r>
              <a:rPr lang="en-US" b="1" i="1" dirty="0"/>
              <a:t> </a:t>
            </a:r>
            <a:r>
              <a:rPr lang="en-US" b="1" i="1" dirty="0" err="1"/>
              <a:t>manoeuvre;</a:t>
            </a:r>
            <a:r>
              <a:rPr lang="en-US" dirty="0" err="1"/>
              <a:t>When</a:t>
            </a:r>
            <a:r>
              <a:rPr lang="en-US" dirty="0"/>
              <a:t> the hairline appears, grasp the baby by the feet and hold the stretch, applying sufficient traction to prevent fracture of the neck</a:t>
            </a:r>
          </a:p>
          <a:p>
            <a:pPr lvl="0"/>
            <a:r>
              <a:rPr lang="en-US" dirty="0"/>
              <a:t>Move the feet through an arch of 180° until the mouth and nose are free at the vulva</a:t>
            </a:r>
          </a:p>
          <a:p>
            <a:pPr lvl="0"/>
            <a:r>
              <a:rPr lang="en-US" dirty="0"/>
              <a:t>At this stage, ask the mother to pant through an open mouth, 'breathing out the head'. One or two minutes should elapse to allow slow delivery of the vault of the head to prevent a </a:t>
            </a:r>
            <a:r>
              <a:rPr lang="en-US" dirty="0" err="1"/>
              <a:t>tentorial</a:t>
            </a:r>
            <a:r>
              <a:rPr lang="en-US" dirty="0"/>
              <a:t> tear</a:t>
            </a:r>
          </a:p>
          <a:p>
            <a:endParaRPr lang="en-US" dirty="0"/>
          </a:p>
        </p:txBody>
      </p:sp>
    </p:spTree>
    <p:extLst>
      <p:ext uri="{BB962C8B-B14F-4D97-AF65-F5344CB8AC3E}">
        <p14:creationId xmlns:p14="http://schemas.microsoft.com/office/powerpoint/2010/main" val="511994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5_innerEl" descr="Delivery of the head (The Burns Marshall method)"/>
          <p:cNvPicPr>
            <a:picLocks noGrp="1"/>
          </p:cNvPicPr>
          <p:nvPr>
            <p:ph idx="1"/>
          </p:nvPr>
        </p:nvPicPr>
        <p:blipFill>
          <a:blip r:embed="rId2"/>
          <a:srcRect/>
          <a:stretch>
            <a:fillRect/>
          </a:stretch>
        </p:blipFill>
        <p:spPr bwMode="auto">
          <a:xfrm>
            <a:off x="1219200" y="1524000"/>
            <a:ext cx="6629400" cy="5029200"/>
          </a:xfrm>
          <a:prstGeom prst="rect">
            <a:avLst/>
          </a:prstGeom>
          <a:noFill/>
          <a:ln w="9525">
            <a:noFill/>
            <a:miter lim="800000"/>
            <a:headEnd/>
            <a:tailEnd/>
          </a:ln>
        </p:spPr>
      </p:pic>
    </p:spTree>
    <p:extLst>
      <p:ext uri="{BB962C8B-B14F-4D97-AF65-F5344CB8AC3E}">
        <p14:creationId xmlns:p14="http://schemas.microsoft.com/office/powerpoint/2010/main" val="7025638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err="1"/>
              <a:t>Mauriceau-Smellie-Veit</a:t>
            </a:r>
            <a:r>
              <a:rPr lang="en-US" b="1" i="1" dirty="0"/>
              <a:t> </a:t>
            </a:r>
            <a:r>
              <a:rPr lang="en-US" b="1" i="1" dirty="0" err="1"/>
              <a:t>Manoeuvre</a:t>
            </a:r>
            <a:r>
              <a:rPr lang="en-US" b="1" i="1" dirty="0"/>
              <a:t> (jaw flexion and shoulder traction).</a:t>
            </a:r>
          </a:p>
          <a:p>
            <a:pPr marL="0" indent="0">
              <a:buNone/>
            </a:pPr>
            <a:r>
              <a:rPr lang="en-US" dirty="0"/>
              <a:t>The following procedure should be followed when delivering the extended head:</a:t>
            </a:r>
          </a:p>
          <a:p>
            <a:pPr lvl="0"/>
            <a:r>
              <a:rPr lang="en-US" dirty="0"/>
              <a:t>Position hands and fingers to extract extended head</a:t>
            </a:r>
          </a:p>
          <a:p>
            <a:pPr lvl="0"/>
            <a:r>
              <a:rPr lang="en-US" dirty="0"/>
              <a:t>Put the baby astride your left arm with the palm supporting the chest</a:t>
            </a:r>
          </a:p>
          <a:p>
            <a:pPr lvl="0"/>
            <a:r>
              <a:rPr lang="en-US" dirty="0"/>
              <a:t>First and third finger of left hand should </a:t>
            </a:r>
            <a:br>
              <a:rPr lang="en-US" dirty="0"/>
            </a:br>
            <a:r>
              <a:rPr lang="en-US" dirty="0"/>
              <a:t>be placed on the malar bones to flex the head, middle finger in the mouth well back </a:t>
            </a:r>
            <a:br>
              <a:rPr lang="en-US" dirty="0"/>
            </a:br>
            <a:r>
              <a:rPr lang="en-US" dirty="0"/>
              <a:t>to aid flexion</a:t>
            </a:r>
          </a:p>
          <a:p>
            <a:pPr lvl="0"/>
            <a:r>
              <a:rPr lang="en-US" dirty="0"/>
              <a:t>First and second right hand fingers should be hooked over the shoulders pulling moderately in a downwards direction</a:t>
            </a:r>
          </a:p>
          <a:p>
            <a:endParaRPr lang="en-US" dirty="0"/>
          </a:p>
        </p:txBody>
      </p:sp>
    </p:spTree>
    <p:extLst>
      <p:ext uri="{BB962C8B-B14F-4D97-AF65-F5344CB8AC3E}">
        <p14:creationId xmlns:p14="http://schemas.microsoft.com/office/powerpoint/2010/main" val="24136836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Delivery of the extended head (Mauriceau-Smellie-Veit Manoeuvre)"/>
          <p:cNvPicPr>
            <a:picLocks noGrp="1"/>
          </p:cNvPicPr>
          <p:nvPr>
            <p:ph idx="1"/>
          </p:nvPr>
        </p:nvPicPr>
        <p:blipFill>
          <a:blip r:embed="rId2"/>
          <a:srcRect/>
          <a:stretch>
            <a:fillRect/>
          </a:stretch>
        </p:blipFill>
        <p:spPr bwMode="auto">
          <a:xfrm>
            <a:off x="838200" y="228600"/>
            <a:ext cx="7543800" cy="6324600"/>
          </a:xfrm>
          <a:prstGeom prst="rect">
            <a:avLst/>
          </a:prstGeom>
          <a:noFill/>
          <a:ln w="9525">
            <a:noFill/>
            <a:miter lim="800000"/>
            <a:headEnd/>
            <a:tailEnd/>
          </a:ln>
        </p:spPr>
      </p:pic>
    </p:spTree>
    <p:extLst>
      <p:ext uri="{BB962C8B-B14F-4D97-AF65-F5344CB8AC3E}">
        <p14:creationId xmlns:p14="http://schemas.microsoft.com/office/powerpoint/2010/main" val="25992376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lvl="0"/>
            <a:r>
              <a:rPr lang="en-US" dirty="0"/>
              <a:t>Controlled traction is exerted in a downwards direction as the head descends in the curved birth canal. Traction continues until the sub occiput area appears before the appearance of the nape of the neck. Upward traction at this level will inflict fracture of the neck</a:t>
            </a:r>
          </a:p>
          <a:p>
            <a:pPr lvl="0"/>
            <a:r>
              <a:rPr lang="en-US" dirty="0"/>
              <a:t>Instruct the mother to pant</a:t>
            </a:r>
          </a:p>
          <a:p>
            <a:pPr lvl="0"/>
            <a:r>
              <a:rPr lang="en-US" dirty="0"/>
              <a:t>Exert traction in upward direction to allow for the birth of the head. Nose and mouth are free. Your intervention will clear the airway</a:t>
            </a:r>
          </a:p>
          <a:p>
            <a:r>
              <a:rPr lang="en-US" dirty="0"/>
              <a:t>The Vault is delivered slowly</a:t>
            </a:r>
          </a:p>
        </p:txBody>
      </p:sp>
    </p:spTree>
    <p:extLst>
      <p:ext uri="{BB962C8B-B14F-4D97-AF65-F5344CB8AC3E}">
        <p14:creationId xmlns:p14="http://schemas.microsoft.com/office/powerpoint/2010/main" val="36190444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Delay in the Birth of the Head</a:t>
            </a:r>
            <a:endParaRPr lang="en-US" dirty="0"/>
          </a:p>
          <a:p>
            <a:r>
              <a:rPr lang="en-US" b="1" i="1" dirty="0"/>
              <a:t>Forceps birth; </a:t>
            </a:r>
            <a:r>
              <a:rPr lang="en-US" dirty="0"/>
              <a:t>If an insufficiently dilated cervix holds up the head, the baby will make gasping movements. You should mop the vaginal wall in contact with the baby’s face and inserting two fingers make a channel through which you can meet the baby.</a:t>
            </a:r>
          </a:p>
          <a:p>
            <a:r>
              <a:rPr lang="en-US" dirty="0"/>
              <a:t>If the head is arrested high in the cavity, disproportion may exist. </a:t>
            </a:r>
            <a:r>
              <a:rPr lang="en-US" dirty="0" err="1"/>
              <a:t>Suprapubic</a:t>
            </a:r>
            <a:r>
              <a:rPr lang="en-US" dirty="0"/>
              <a:t> pressure may help, but application of forceps is necessary.</a:t>
            </a:r>
          </a:p>
        </p:txBody>
      </p:sp>
    </p:spTree>
    <p:extLst>
      <p:ext uri="{BB962C8B-B14F-4D97-AF65-F5344CB8AC3E}">
        <p14:creationId xmlns:p14="http://schemas.microsoft.com/office/powerpoint/2010/main" val="9486852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extended legs</a:t>
            </a:r>
          </a:p>
        </p:txBody>
      </p:sp>
      <p:sp>
        <p:nvSpPr>
          <p:cNvPr id="3" name="Content Placeholder 2"/>
          <p:cNvSpPr>
            <a:spLocks noGrp="1"/>
          </p:cNvSpPr>
          <p:nvPr>
            <p:ph idx="1"/>
          </p:nvPr>
        </p:nvSpPr>
        <p:spPr/>
        <p:txBody>
          <a:bodyPr>
            <a:normAutofit fontScale="92500" lnSpcReduction="20000"/>
          </a:bodyPr>
          <a:lstStyle/>
          <a:p>
            <a:pPr lvl="0"/>
            <a:r>
              <a:rPr lang="en-US" dirty="0"/>
              <a:t>Apply downward traction until popliteal fossae appear at the vulva</a:t>
            </a:r>
          </a:p>
          <a:p>
            <a:pPr lvl="0"/>
            <a:r>
              <a:rPr lang="en-US" dirty="0"/>
              <a:t>An episiotomy is made when the buttocks extend </a:t>
            </a:r>
            <a:br>
              <a:rPr lang="en-US" dirty="0"/>
            </a:br>
            <a:r>
              <a:rPr lang="en-US" dirty="0"/>
              <a:t>the perineum</a:t>
            </a:r>
          </a:p>
          <a:p>
            <a:pPr lvl="0"/>
            <a:r>
              <a:rPr lang="en-US" dirty="0"/>
              <a:t>Pressure is applied at the popliteal fossae with abduction of the thigh</a:t>
            </a:r>
          </a:p>
          <a:p>
            <a:pPr lvl="0"/>
            <a:r>
              <a:rPr lang="en-US" dirty="0"/>
              <a:t>The knee will flex and this will aid extraction of the feet and avoid fractures of lower limbs</a:t>
            </a:r>
          </a:p>
          <a:p>
            <a:pPr lvl="0"/>
            <a:r>
              <a:rPr lang="en-US" dirty="0"/>
              <a:t>The foot will be swept over the baby’s abdomen and the feet are born</a:t>
            </a:r>
          </a:p>
          <a:p>
            <a:endParaRPr lang="en-US" dirty="0"/>
          </a:p>
        </p:txBody>
      </p:sp>
    </p:spTree>
    <p:extLst>
      <p:ext uri="{BB962C8B-B14F-4D97-AF65-F5344CB8AC3E}">
        <p14:creationId xmlns:p14="http://schemas.microsoft.com/office/powerpoint/2010/main" val="36558355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lstStyle/>
          <a:p>
            <a:pPr lvl="0"/>
            <a:r>
              <a:rPr lang="en-US" dirty="0"/>
              <a:t>You should now wait until the baby is delivered up to the umbilicus, pull a loop of cord</a:t>
            </a:r>
          </a:p>
          <a:p>
            <a:pPr lvl="0"/>
            <a:r>
              <a:rPr lang="en-US" dirty="0"/>
              <a:t>Feel for the elbow at the chest, which should not be felt with extended hands</a:t>
            </a:r>
          </a:p>
          <a:p>
            <a:endParaRPr lang="en-US" dirty="0"/>
          </a:p>
        </p:txBody>
      </p:sp>
      <p:sp>
        <p:nvSpPr>
          <p:cNvPr id="4" name="Content Placeholder 3"/>
          <p:cNvSpPr>
            <a:spLocks noGrp="1"/>
          </p:cNvSpPr>
          <p:nvPr>
            <p:ph sz="half" idx="2"/>
          </p:nvPr>
        </p:nvSpPr>
        <p:spPr/>
        <p:txBody>
          <a:bodyPr/>
          <a:lstStyle/>
          <a:p>
            <a:pPr lvl="0"/>
            <a:endParaRPr lang="en-US" dirty="0"/>
          </a:p>
          <a:p>
            <a:endParaRPr lang="en-US" dirty="0"/>
          </a:p>
        </p:txBody>
      </p:sp>
      <p:pic>
        <p:nvPicPr>
          <p:cNvPr id="5" name="ia_el_25_innerEl" descr="Management of the extended legs"/>
          <p:cNvPicPr/>
          <p:nvPr/>
        </p:nvPicPr>
        <p:blipFill>
          <a:blip r:embed="rId2"/>
          <a:srcRect/>
          <a:stretch>
            <a:fillRect/>
          </a:stretch>
        </p:blipFill>
        <p:spPr bwMode="auto">
          <a:xfrm>
            <a:off x="5105400" y="1600200"/>
            <a:ext cx="3505200" cy="4953000"/>
          </a:xfrm>
          <a:prstGeom prst="rect">
            <a:avLst/>
          </a:prstGeom>
          <a:noFill/>
          <a:ln w="9525">
            <a:noFill/>
            <a:miter lim="800000"/>
            <a:headEnd/>
            <a:tailEnd/>
          </a:ln>
        </p:spPr>
      </p:pic>
    </p:spTree>
    <p:extLst>
      <p:ext uri="{BB962C8B-B14F-4D97-AF65-F5344CB8AC3E}">
        <p14:creationId xmlns:p14="http://schemas.microsoft.com/office/powerpoint/2010/main" val="39214634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b="1" i="1" dirty="0" err="1"/>
              <a:t>Lovset</a:t>
            </a:r>
            <a:r>
              <a:rPr lang="en-US" b="1" i="1" dirty="0"/>
              <a:t> </a:t>
            </a:r>
            <a:r>
              <a:rPr lang="en-US" b="1" i="1" dirty="0" err="1"/>
              <a:t>manoeurvre</a:t>
            </a:r>
            <a:r>
              <a:rPr lang="en-US" b="1" i="1" dirty="0"/>
              <a:t>;( delivery of </a:t>
            </a:r>
            <a:r>
              <a:rPr lang="en-US" b="1" i="1" dirty="0" err="1"/>
              <a:t>extented</a:t>
            </a:r>
            <a:r>
              <a:rPr lang="en-US" b="1" i="1" dirty="0"/>
              <a:t> hands)</a:t>
            </a:r>
            <a:r>
              <a:rPr lang="en-US" dirty="0"/>
              <a:t>This is a combination of rotation and downward traction to deliver the arms whatever position they are in. The direction of rotation must always bring the back uppermost. </a:t>
            </a:r>
          </a:p>
          <a:p>
            <a:r>
              <a:rPr lang="en-US" dirty="0"/>
              <a:t>When the baby’s umbilicus is born and shoulders are in </a:t>
            </a:r>
            <a:r>
              <a:rPr lang="en-US" dirty="0" err="1"/>
              <a:t>antero</a:t>
            </a:r>
            <a:r>
              <a:rPr lang="en-US" dirty="0"/>
              <a:t>-posterior diameter, grasp the baby by the iliac crest applying downward traction until the axilla is visible. </a:t>
            </a:r>
          </a:p>
          <a:p>
            <a:r>
              <a:rPr lang="en-US" dirty="0"/>
              <a:t>Rotate the baby through half a circle 180° anticlockwise. One arm which is now anterior is delivered. Rotate the baby back 180° clockwise and the second shoulder is delivered in a similar manner.</a:t>
            </a:r>
          </a:p>
        </p:txBody>
      </p:sp>
    </p:spTree>
    <p:extLst>
      <p:ext uri="{BB962C8B-B14F-4D97-AF65-F5344CB8AC3E}">
        <p14:creationId xmlns:p14="http://schemas.microsoft.com/office/powerpoint/2010/main" val="422673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dirty="0"/>
              <a:t>If unable to give loading dose can give loading dose IM only</a:t>
            </a:r>
          </a:p>
          <a:p>
            <a:r>
              <a:rPr lang="en-US" dirty="0"/>
              <a:t>If convulsion recurs give additional 2-4g IV over 10-15 minutes( give lower dose{2g} if woman is small and/or weigh less than 70kgs)</a:t>
            </a:r>
          </a:p>
          <a:p>
            <a:pPr marL="0" indent="0">
              <a:buNone/>
            </a:pPr>
            <a:r>
              <a:rPr lang="en-US" dirty="0"/>
              <a:t>NB- If dilution required for </a:t>
            </a:r>
            <a:r>
              <a:rPr lang="en-US" dirty="0" err="1"/>
              <a:t>i.v</a:t>
            </a:r>
            <a:r>
              <a:rPr lang="en-US" dirty="0"/>
              <a:t> route use normal saline NOT LIGNOCAINE</a:t>
            </a:r>
          </a:p>
          <a:p>
            <a:r>
              <a:rPr lang="en-US" dirty="0"/>
              <a:t>Monitor vital signs</a:t>
            </a:r>
          </a:p>
          <a:p>
            <a:r>
              <a:rPr lang="en-US" dirty="0"/>
              <a:t>Check 4 hourly prior to next mgso4 dose;</a:t>
            </a:r>
          </a:p>
          <a:p>
            <a:pPr>
              <a:buFont typeface="Wingdings" pitchFamily="2" charset="2"/>
              <a:buChar char="Ø"/>
            </a:pPr>
            <a:r>
              <a:rPr lang="en-US" dirty="0"/>
              <a:t>conscious level</a:t>
            </a:r>
          </a:p>
          <a:p>
            <a:pPr>
              <a:buFont typeface="Wingdings" pitchFamily="2" charset="2"/>
              <a:buChar char="Ø"/>
            </a:pPr>
            <a:r>
              <a:rPr lang="en-US" dirty="0"/>
              <a:t>Patella reflex</a:t>
            </a:r>
          </a:p>
          <a:p>
            <a:pPr>
              <a:buFont typeface="Wingdings" pitchFamily="2" charset="2"/>
              <a:buChar char="Ø"/>
            </a:pPr>
            <a:r>
              <a:rPr lang="en-US" dirty="0"/>
              <a:t>Urine output</a:t>
            </a:r>
          </a:p>
        </p:txBody>
      </p:sp>
    </p:spTree>
    <p:extLst>
      <p:ext uri="{BB962C8B-B14F-4D97-AF65-F5344CB8AC3E}">
        <p14:creationId xmlns:p14="http://schemas.microsoft.com/office/powerpoint/2010/main" val="41891153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Take hold of the baby</a:t>
            </a:r>
            <a:r>
              <a:rPr lang="en-US" dirty="0"/>
              <a:t> </a:t>
            </a:r>
          </a:p>
          <a:p>
            <a:r>
              <a:rPr lang="en-US" dirty="0"/>
              <a:t>The position of the baby is Left </a:t>
            </a:r>
            <a:r>
              <a:rPr lang="en-US" dirty="0" err="1"/>
              <a:t>Sacro</a:t>
            </a:r>
            <a:r>
              <a:rPr lang="en-US" dirty="0"/>
              <a:t>-Anterior. During a contraction when the umbilicus is born and the shoulders are in the </a:t>
            </a:r>
            <a:r>
              <a:rPr lang="en-US" dirty="0" err="1"/>
              <a:t>anteroposterior</a:t>
            </a:r>
            <a:r>
              <a:rPr lang="en-US" dirty="0"/>
              <a:t> diameter, grasp the baby at the </a:t>
            </a:r>
            <a:r>
              <a:rPr lang="en-US" dirty="0" err="1"/>
              <a:t>illiac</a:t>
            </a:r>
            <a:r>
              <a:rPr lang="en-US" dirty="0"/>
              <a:t> crest with the thumbs over the sacrum. A small towel should be wrapped around the baby’s waist to prevent it from being slippery.</a:t>
            </a:r>
          </a:p>
        </p:txBody>
      </p:sp>
      <p:pic>
        <p:nvPicPr>
          <p:cNvPr id="5" name="ia_el_26_innerEl" descr="Grasping the baby at the iliac crest with the back uppermost"/>
          <p:cNvPicPr>
            <a:picLocks noGrp="1"/>
          </p:cNvPicPr>
          <p:nvPr>
            <p:ph sz="half" idx="2"/>
          </p:nvPr>
        </p:nvPicPr>
        <p:blipFill>
          <a:blip r:embed="rId2"/>
          <a:stretch>
            <a:fillRect/>
          </a:stretch>
        </p:blipFill>
        <p:spPr bwMode="auto">
          <a:xfrm>
            <a:off x="6834187" y="2832100"/>
            <a:ext cx="1905000" cy="2857500"/>
          </a:xfrm>
          <a:prstGeom prst="rect">
            <a:avLst/>
          </a:prstGeom>
          <a:noFill/>
          <a:ln w="9525">
            <a:noFill/>
            <a:miter lim="800000"/>
            <a:headEnd/>
            <a:tailEnd/>
          </a:ln>
        </p:spPr>
      </p:pic>
    </p:spTree>
    <p:extLst>
      <p:ext uri="{BB962C8B-B14F-4D97-AF65-F5344CB8AC3E}">
        <p14:creationId xmlns:p14="http://schemas.microsoft.com/office/powerpoint/2010/main" val="32724150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Rotate the baby</a:t>
            </a:r>
            <a:r>
              <a:rPr lang="en-US" dirty="0"/>
              <a:t> </a:t>
            </a:r>
          </a:p>
          <a:p>
            <a:r>
              <a:rPr lang="en-US" dirty="0"/>
              <a:t>Rotate the baby through half a circle, 180° anti-clockwise, (starting by turning the back upper most) while applying downwards traction until the axillar is visible. The hand that was posterior now becomes anterior, this movement sweeps the arm </a:t>
            </a:r>
            <a:r>
              <a:rPr lang="en-US" dirty="0" err="1"/>
              <a:t>infront</a:t>
            </a:r>
            <a:r>
              <a:rPr lang="en-US" dirty="0"/>
              <a:t> of the face and also allows the shoulders to enter the pelvis in the transverse diameter.</a:t>
            </a:r>
          </a:p>
        </p:txBody>
      </p:sp>
      <p:pic>
        <p:nvPicPr>
          <p:cNvPr id="5" name="ia_el_27_innerEl" descr="Rotating the baby anti-clockwise"/>
          <p:cNvPicPr>
            <a:picLocks noGrp="1"/>
          </p:cNvPicPr>
          <p:nvPr>
            <p:ph sz="half" idx="2"/>
          </p:nvPr>
        </p:nvPicPr>
        <p:blipFill>
          <a:blip r:embed="rId2"/>
          <a:srcRect/>
          <a:stretch>
            <a:fillRect/>
          </a:stretch>
        </p:blipFill>
        <p:spPr bwMode="auto">
          <a:xfrm>
            <a:off x="4724400" y="1600200"/>
            <a:ext cx="3810000" cy="5029200"/>
          </a:xfrm>
          <a:prstGeom prst="rect">
            <a:avLst/>
          </a:prstGeom>
          <a:noFill/>
          <a:ln w="9525">
            <a:noFill/>
            <a:miter lim="800000"/>
            <a:headEnd/>
            <a:tailEnd/>
          </a:ln>
        </p:spPr>
      </p:pic>
    </p:spTree>
    <p:extLst>
      <p:ext uri="{BB962C8B-B14F-4D97-AF65-F5344CB8AC3E}">
        <p14:creationId xmlns:p14="http://schemas.microsoft.com/office/powerpoint/2010/main" val="32583650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lnSpcReduction="10000"/>
          </a:bodyPr>
          <a:lstStyle/>
          <a:p>
            <a:pPr marL="0" indent="0">
              <a:buNone/>
            </a:pPr>
            <a:r>
              <a:rPr lang="en-US" b="1" dirty="0"/>
              <a:t>Deliver the anterior arm</a:t>
            </a:r>
            <a:r>
              <a:rPr lang="en-US" dirty="0"/>
              <a:t> </a:t>
            </a:r>
          </a:p>
          <a:p>
            <a:r>
              <a:rPr lang="en-US" dirty="0"/>
              <a:t>The arm that was previously posterior is now anterior. With the two first fingers of</a:t>
            </a:r>
            <a:br>
              <a:rPr lang="en-US" dirty="0"/>
            </a:br>
            <a:r>
              <a:rPr lang="en-US" dirty="0"/>
              <a:t>your left hand (which is at the baby's back) splint the baby's </a:t>
            </a:r>
            <a:r>
              <a:rPr lang="en-US" dirty="0" err="1"/>
              <a:t>humerous</a:t>
            </a:r>
            <a:r>
              <a:rPr lang="en-US" dirty="0"/>
              <a:t> to avoid breaking it.</a:t>
            </a:r>
          </a:p>
          <a:p>
            <a:r>
              <a:rPr lang="en-US" dirty="0"/>
              <a:t>The elbow is drawn downwards and delivered under the pubic arch. Wait for the next contraction.</a:t>
            </a:r>
          </a:p>
        </p:txBody>
      </p:sp>
      <p:pic>
        <p:nvPicPr>
          <p:cNvPr id="5" name="ia_el_28_innerEl" descr="Delivery of the anterior arm"/>
          <p:cNvPicPr>
            <a:picLocks noGrp="1"/>
          </p:cNvPicPr>
          <p:nvPr>
            <p:ph sz="half" idx="2"/>
          </p:nvPr>
        </p:nvPicPr>
        <p:blipFill>
          <a:blip r:embed="rId2"/>
          <a:stretch>
            <a:fillRect/>
          </a:stretch>
        </p:blipFill>
        <p:spPr bwMode="auto">
          <a:xfrm>
            <a:off x="6834187" y="2832100"/>
            <a:ext cx="1905000" cy="2857500"/>
          </a:xfrm>
          <a:prstGeom prst="rect">
            <a:avLst/>
          </a:prstGeom>
          <a:noFill/>
          <a:ln w="9525">
            <a:noFill/>
            <a:miter lim="800000"/>
            <a:headEnd/>
            <a:tailEnd/>
          </a:ln>
        </p:spPr>
      </p:pic>
    </p:spTree>
    <p:extLst>
      <p:ext uri="{BB962C8B-B14F-4D97-AF65-F5344CB8AC3E}">
        <p14:creationId xmlns:p14="http://schemas.microsoft.com/office/powerpoint/2010/main" val="27514241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a:bodyPr>
          <a:lstStyle/>
          <a:p>
            <a:pPr marL="0" indent="0">
              <a:buNone/>
            </a:pPr>
            <a:r>
              <a:rPr lang="en-US" b="1" dirty="0"/>
              <a:t>Rotate the baby again</a:t>
            </a:r>
            <a:r>
              <a:rPr lang="en-US" dirty="0"/>
              <a:t> </a:t>
            </a:r>
          </a:p>
          <a:p>
            <a:r>
              <a:rPr lang="en-US" dirty="0"/>
              <a:t>Rotating the body half circle clockwise, make anterior arm posterior. Using the right hand, splint the </a:t>
            </a:r>
            <a:r>
              <a:rPr lang="en-US" dirty="0" err="1"/>
              <a:t>humerous</a:t>
            </a:r>
            <a:r>
              <a:rPr lang="en-US" dirty="0"/>
              <a:t>, draw it downwards and deliver it under the pubic arch.</a:t>
            </a:r>
          </a:p>
          <a:p>
            <a:r>
              <a:rPr lang="en-US" dirty="0"/>
              <a:t>Repeat the next side and deliver the other hand.</a:t>
            </a:r>
          </a:p>
        </p:txBody>
      </p:sp>
      <p:pic>
        <p:nvPicPr>
          <p:cNvPr id="5" name="ia_el_29_innerEl" descr="Rotate the body a half circle clockwise"/>
          <p:cNvPicPr>
            <a:picLocks noGrp="1"/>
          </p:cNvPicPr>
          <p:nvPr>
            <p:ph sz="half" idx="2"/>
          </p:nvPr>
        </p:nvPicPr>
        <p:blipFill>
          <a:blip r:embed="rId2"/>
          <a:srcRect/>
          <a:stretch>
            <a:fillRect/>
          </a:stretch>
        </p:blipFill>
        <p:spPr bwMode="auto">
          <a:xfrm>
            <a:off x="5105400" y="1371600"/>
            <a:ext cx="3200400" cy="4876800"/>
          </a:xfrm>
          <a:prstGeom prst="rect">
            <a:avLst/>
          </a:prstGeom>
          <a:noFill/>
          <a:ln w="9525">
            <a:noFill/>
            <a:miter lim="800000"/>
            <a:headEnd/>
            <a:tailEnd/>
          </a:ln>
        </p:spPr>
      </p:pic>
    </p:spTree>
    <p:extLst>
      <p:ext uri="{BB962C8B-B14F-4D97-AF65-F5344CB8AC3E}">
        <p14:creationId xmlns:p14="http://schemas.microsoft.com/office/powerpoint/2010/main" val="38018770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pPr marL="0" indent="0">
              <a:buNone/>
            </a:pPr>
            <a:r>
              <a:rPr lang="en-US" b="1" dirty="0"/>
              <a:t>Causes of Delayed Breech</a:t>
            </a:r>
            <a:r>
              <a:rPr lang="en-US" dirty="0"/>
              <a:t> </a:t>
            </a:r>
          </a:p>
          <a:p>
            <a:pPr lvl="0"/>
            <a:r>
              <a:rPr lang="en-US" dirty="0"/>
              <a:t>Delay in the first stage due to a large baby, a small pelvis or weak contractions in which case a caesarean section is done</a:t>
            </a:r>
          </a:p>
          <a:p>
            <a:pPr lvl="0"/>
            <a:r>
              <a:rPr lang="en-US" dirty="0"/>
              <a:t>Delay during the second stage is usually caused by extended legs</a:t>
            </a:r>
          </a:p>
          <a:p>
            <a:endParaRPr lang="en-US" dirty="0"/>
          </a:p>
        </p:txBody>
      </p:sp>
    </p:spTree>
    <p:extLst>
      <p:ext uri="{BB962C8B-B14F-4D97-AF65-F5344CB8AC3E}">
        <p14:creationId xmlns:p14="http://schemas.microsoft.com/office/powerpoint/2010/main" val="23192269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complication</a:t>
            </a:r>
          </a:p>
        </p:txBody>
      </p:sp>
      <p:sp>
        <p:nvSpPr>
          <p:cNvPr id="3" name="Content Placeholder 2"/>
          <p:cNvSpPr>
            <a:spLocks noGrp="1"/>
          </p:cNvSpPr>
          <p:nvPr>
            <p:ph idx="1"/>
          </p:nvPr>
        </p:nvSpPr>
        <p:spPr/>
        <p:txBody>
          <a:bodyPr/>
          <a:lstStyle/>
          <a:p>
            <a:r>
              <a:rPr lang="en-US" dirty="0"/>
              <a:t>Risk to the skull</a:t>
            </a:r>
          </a:p>
          <a:p>
            <a:r>
              <a:rPr lang="en-US" dirty="0"/>
              <a:t>Intracranial </a:t>
            </a:r>
            <a:r>
              <a:rPr lang="en-US" dirty="0" err="1"/>
              <a:t>haemorrhage</a:t>
            </a:r>
            <a:endParaRPr lang="en-US" dirty="0"/>
          </a:p>
          <a:p>
            <a:r>
              <a:rPr lang="en-US" dirty="0"/>
              <a:t>Hypoxia</a:t>
            </a:r>
          </a:p>
          <a:p>
            <a:r>
              <a:rPr lang="en-US" dirty="0"/>
              <a:t>Cord compression</a:t>
            </a:r>
          </a:p>
          <a:p>
            <a:r>
              <a:rPr lang="en-US" dirty="0"/>
              <a:t>injuries</a:t>
            </a:r>
          </a:p>
        </p:txBody>
      </p:sp>
    </p:spTree>
    <p:extLst>
      <p:ext uri="{BB962C8B-B14F-4D97-AF65-F5344CB8AC3E}">
        <p14:creationId xmlns:p14="http://schemas.microsoft.com/office/powerpoint/2010/main" val="20186542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Version</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This is turning the </a:t>
            </a:r>
            <a:r>
              <a:rPr lang="en-US" dirty="0" err="1"/>
              <a:t>foetus</a:t>
            </a:r>
            <a:r>
              <a:rPr lang="en-US" dirty="0"/>
              <a:t> from an undesirable position to a desirable position. The two types of version are external version and </a:t>
            </a:r>
            <a:r>
              <a:rPr lang="en-US" dirty="0" err="1"/>
              <a:t>pondalic</a:t>
            </a:r>
            <a:r>
              <a:rPr lang="en-US" dirty="0"/>
              <a:t> (or internal) version.</a:t>
            </a:r>
          </a:p>
          <a:p>
            <a:pPr marL="0" indent="0">
              <a:buNone/>
            </a:pPr>
            <a:r>
              <a:rPr lang="en-US" b="1" dirty="0"/>
              <a:t>External Version</a:t>
            </a:r>
            <a:endParaRPr lang="en-US" dirty="0"/>
          </a:p>
          <a:p>
            <a:r>
              <a:rPr lang="en-US" dirty="0"/>
              <a:t>This is the external manipulation of the </a:t>
            </a:r>
            <a:r>
              <a:rPr lang="en-US" dirty="0" err="1"/>
              <a:t>foetus</a:t>
            </a:r>
            <a:r>
              <a:rPr lang="en-US" dirty="0"/>
              <a:t> through the abdomen and the uterine walls, used to correct </a:t>
            </a:r>
            <a:r>
              <a:rPr lang="en-US" dirty="0" err="1"/>
              <a:t>malpresentation</a:t>
            </a:r>
            <a:r>
              <a:rPr lang="en-US" dirty="0"/>
              <a:t>. The procedure is successful when done a month before term. </a:t>
            </a:r>
          </a:p>
          <a:p>
            <a:r>
              <a:rPr lang="en-US" dirty="0"/>
              <a:t>External version is contraindicated in the case of antepartum </a:t>
            </a:r>
            <a:r>
              <a:rPr lang="en-US" dirty="0" err="1"/>
              <a:t>haemorrhage</a:t>
            </a:r>
            <a:r>
              <a:rPr lang="en-US" dirty="0"/>
              <a:t>, high blood pressure, rhesus negative mother, previous scars and twin pregnancy.</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1028063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Preparation</a:t>
            </a:r>
          </a:p>
        </p:txBody>
      </p:sp>
      <p:sp>
        <p:nvSpPr>
          <p:cNvPr id="3" name="Content Placeholder 2"/>
          <p:cNvSpPr>
            <a:spLocks noGrp="1"/>
          </p:cNvSpPr>
          <p:nvPr>
            <p:ph idx="1"/>
          </p:nvPr>
        </p:nvSpPr>
        <p:spPr/>
        <p:txBody>
          <a:bodyPr>
            <a:normAutofit fontScale="92500" lnSpcReduction="10000"/>
          </a:bodyPr>
          <a:lstStyle/>
          <a:p>
            <a:r>
              <a:rPr lang="en-US" dirty="0"/>
              <a:t>Reassure the mother by explaining the procedure</a:t>
            </a:r>
          </a:p>
          <a:p>
            <a:pPr lvl="0"/>
            <a:r>
              <a:rPr lang="en-US" dirty="0"/>
              <a:t>Make sure the bladder is empty</a:t>
            </a:r>
          </a:p>
          <a:p>
            <a:pPr lvl="0"/>
            <a:r>
              <a:rPr lang="en-US" dirty="0"/>
              <a:t>The mother lies with partial flexion of the thighs to relax her abdominal muscles</a:t>
            </a:r>
          </a:p>
          <a:p>
            <a:pPr lvl="0"/>
            <a:r>
              <a:rPr lang="en-US" dirty="0"/>
              <a:t>Sprinkle powder on her abdomen to prevent friction during the movement</a:t>
            </a:r>
          </a:p>
          <a:p>
            <a:r>
              <a:rPr lang="en-US" dirty="0"/>
              <a:t>Engage the mother in conversation during the procedure to divert her attention so as to be relaxed.</a:t>
            </a:r>
          </a:p>
        </p:txBody>
      </p:sp>
    </p:spTree>
    <p:extLst>
      <p:ext uri="{BB962C8B-B14F-4D97-AF65-F5344CB8AC3E}">
        <p14:creationId xmlns:p14="http://schemas.microsoft.com/office/powerpoint/2010/main" val="10449771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pic>
        <p:nvPicPr>
          <p:cNvPr id="4" name="ia_el_42_innerEl" descr="Illustration showing how to make the foetus do a forward somersault"/>
          <p:cNvPicPr>
            <a:picLocks noGrp="1"/>
          </p:cNvPicPr>
          <p:nvPr>
            <p:ph idx="1"/>
          </p:nvPr>
        </p:nvPicPr>
        <p:blipFill>
          <a:blip r:embed="rId2"/>
          <a:srcRect/>
          <a:stretch>
            <a:fillRect/>
          </a:stretch>
        </p:blipFill>
        <p:spPr bwMode="auto">
          <a:xfrm>
            <a:off x="1828800" y="1676400"/>
            <a:ext cx="4953000" cy="4800600"/>
          </a:xfrm>
          <a:prstGeom prst="rect">
            <a:avLst/>
          </a:prstGeom>
          <a:noFill/>
          <a:ln w="9525">
            <a:noFill/>
            <a:miter lim="800000"/>
            <a:headEnd/>
            <a:tailEnd/>
          </a:ln>
        </p:spPr>
      </p:pic>
    </p:spTree>
    <p:extLst>
      <p:ext uri="{BB962C8B-B14F-4D97-AF65-F5344CB8AC3E}">
        <p14:creationId xmlns:p14="http://schemas.microsoft.com/office/powerpoint/2010/main" val="39434197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Pondalic</a:t>
            </a:r>
            <a:r>
              <a:rPr lang="en-US" b="1" i="1" dirty="0"/>
              <a:t> Version</a:t>
            </a:r>
            <a:endParaRPr lang="en-US" i="1" dirty="0"/>
          </a:p>
        </p:txBody>
      </p:sp>
      <p:sp>
        <p:nvSpPr>
          <p:cNvPr id="3" name="Content Placeholder 2"/>
          <p:cNvSpPr>
            <a:spLocks noGrp="1"/>
          </p:cNvSpPr>
          <p:nvPr>
            <p:ph idx="1"/>
          </p:nvPr>
        </p:nvSpPr>
        <p:spPr/>
        <p:txBody>
          <a:bodyPr>
            <a:normAutofit fontScale="85000" lnSpcReduction="10000"/>
          </a:bodyPr>
          <a:lstStyle/>
          <a:p>
            <a:r>
              <a:rPr lang="en-US" dirty="0"/>
              <a:t>This is a </a:t>
            </a:r>
            <a:r>
              <a:rPr lang="en-US" dirty="0" err="1"/>
              <a:t>manoeuvre</a:t>
            </a:r>
            <a:r>
              <a:rPr lang="en-US" dirty="0"/>
              <a:t> designed to change any existing presentation to breech presentation. It is also known as internal version. This </a:t>
            </a:r>
            <a:r>
              <a:rPr lang="en-US" dirty="0" err="1"/>
              <a:t>manoeuvre</a:t>
            </a:r>
            <a:r>
              <a:rPr lang="en-US" dirty="0"/>
              <a:t> is useful in delivery of delayed or transverse second twin. It is now never used in any other circumstances.</a:t>
            </a:r>
          </a:p>
          <a:p>
            <a:r>
              <a:rPr lang="en-US" dirty="0"/>
              <a:t>While the cervical </a:t>
            </a:r>
            <a:r>
              <a:rPr lang="en-US" dirty="0" err="1"/>
              <a:t>os</a:t>
            </a:r>
            <a:r>
              <a:rPr lang="en-US" dirty="0"/>
              <a:t> is fully dilated, the whole hand is introduced high in the uterus. The baby’s feet are grasped and pulled in the direction of the birth canal. The other hand helps to turn the </a:t>
            </a:r>
            <a:r>
              <a:rPr lang="en-US" dirty="0" err="1"/>
              <a:t>foetus</a:t>
            </a:r>
            <a:r>
              <a:rPr lang="en-US" dirty="0"/>
              <a:t> by pushing the head up at the fundus. The version is followed by breech extraction.</a:t>
            </a:r>
          </a:p>
        </p:txBody>
      </p:sp>
    </p:spTree>
    <p:extLst>
      <p:ext uri="{BB962C8B-B14F-4D97-AF65-F5344CB8AC3E}">
        <p14:creationId xmlns:p14="http://schemas.microsoft.com/office/powerpoint/2010/main" val="85652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600778"/>
            <a:ext cx="7695727" cy="4525935"/>
          </a:xfrm>
        </p:spPr>
        <p:txBody>
          <a:bodyPr/>
          <a:lstStyle/>
          <a:p>
            <a:r>
              <a:rPr lang="en-US" dirty="0"/>
              <a:t>NB- Do not give the next dose of mgso4 if:</a:t>
            </a:r>
          </a:p>
          <a:p>
            <a:pPr>
              <a:buFont typeface="Wingdings" pitchFamily="2" charset="2"/>
              <a:buChar char="Ø"/>
            </a:pPr>
            <a:r>
              <a:rPr lang="en-US" dirty="0"/>
              <a:t>Absent knee jerk</a:t>
            </a:r>
          </a:p>
          <a:p>
            <a:pPr>
              <a:buFont typeface="Wingdings" pitchFamily="2" charset="2"/>
              <a:buChar char="Ø"/>
            </a:pPr>
            <a:r>
              <a:rPr lang="en-US" dirty="0"/>
              <a:t>Urine output less than 100mls in last 4 </a:t>
            </a:r>
            <a:r>
              <a:rPr lang="en-US" dirty="0" err="1"/>
              <a:t>hrs</a:t>
            </a:r>
            <a:endParaRPr lang="en-US" dirty="0"/>
          </a:p>
          <a:p>
            <a:pPr>
              <a:buFont typeface="Wingdings" pitchFamily="2" charset="2"/>
              <a:buChar char="Ø"/>
            </a:pPr>
            <a:r>
              <a:rPr lang="en-US" dirty="0"/>
              <a:t>Respiratory rate less than 16 breaths per minute</a:t>
            </a:r>
          </a:p>
          <a:p>
            <a:pPr marL="0" indent="0">
              <a:buNone/>
            </a:pPr>
            <a:r>
              <a:rPr lang="en-US" dirty="0"/>
              <a:t>If respiratory rate less than 16 breaths/minute stop mgso4 and calcium </a:t>
            </a:r>
            <a:r>
              <a:rPr lang="en-US" dirty="0" err="1"/>
              <a:t>gluconate</a:t>
            </a:r>
            <a:r>
              <a:rPr lang="en-US" dirty="0"/>
              <a:t> (10%) 1g iv over 10 minutes</a:t>
            </a:r>
          </a:p>
        </p:txBody>
      </p:sp>
    </p:spTree>
    <p:extLst>
      <p:ext uri="{BB962C8B-B14F-4D97-AF65-F5344CB8AC3E}">
        <p14:creationId xmlns:p14="http://schemas.microsoft.com/office/powerpoint/2010/main" val="31341232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Occipito</a:t>
            </a:r>
            <a:r>
              <a:rPr lang="en-US" b="1" i="1" dirty="0"/>
              <a:t> Posterior Position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err="1"/>
              <a:t>Occipito</a:t>
            </a:r>
            <a:r>
              <a:rPr lang="en-US" dirty="0"/>
              <a:t> posterior position is a malposition of the occiput. In this position, the vertex presents but it occupies the posterior position instead of the anterior. The </a:t>
            </a:r>
            <a:r>
              <a:rPr lang="en-US" dirty="0" err="1"/>
              <a:t>occipito</a:t>
            </a:r>
            <a:r>
              <a:rPr lang="en-US" dirty="0"/>
              <a:t> posterior position can be either left or right.</a:t>
            </a:r>
          </a:p>
          <a:p>
            <a:r>
              <a:rPr lang="en-US" dirty="0"/>
              <a:t> The cause is not clear but it is associated with abnormalities of the pelvis </a:t>
            </a:r>
            <a:r>
              <a:rPr lang="en-US" dirty="0" err="1"/>
              <a:t>eg</a:t>
            </a:r>
            <a:r>
              <a:rPr lang="en-US" dirty="0"/>
              <a:t> android and anthropoid pelvis</a:t>
            </a:r>
          </a:p>
        </p:txBody>
      </p:sp>
    </p:spTree>
    <p:extLst>
      <p:ext uri="{BB962C8B-B14F-4D97-AF65-F5344CB8AC3E}">
        <p14:creationId xmlns:p14="http://schemas.microsoft.com/office/powerpoint/2010/main" val="118741717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Right/left OPP</a:t>
            </a:r>
          </a:p>
        </p:txBody>
      </p:sp>
      <p:pic>
        <p:nvPicPr>
          <p:cNvPr id="4" name="ia_el_13_innerEl" descr="Comparison of right and left occipito posterior"/>
          <p:cNvPicPr>
            <a:picLocks noGrp="1"/>
          </p:cNvPicPr>
          <p:nvPr>
            <p:ph idx="1"/>
          </p:nvPr>
        </p:nvPicPr>
        <p:blipFill>
          <a:blip r:embed="rId2"/>
          <a:stretch>
            <a:fillRect/>
          </a:stretch>
        </p:blipFill>
        <p:spPr bwMode="auto">
          <a:xfrm>
            <a:off x="3143250" y="2910681"/>
            <a:ext cx="2857500" cy="1905000"/>
          </a:xfrm>
          <a:prstGeom prst="rect">
            <a:avLst/>
          </a:prstGeom>
          <a:noFill/>
          <a:ln w="9525">
            <a:noFill/>
            <a:miter lim="800000"/>
            <a:headEnd/>
            <a:tailEnd/>
          </a:ln>
        </p:spPr>
      </p:pic>
    </p:spTree>
    <p:extLst>
      <p:ext uri="{BB962C8B-B14F-4D97-AF65-F5344CB8AC3E}">
        <p14:creationId xmlns:p14="http://schemas.microsoft.com/office/powerpoint/2010/main" val="23108957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Diagnosis of </a:t>
            </a:r>
            <a:r>
              <a:rPr lang="en-US" b="1" i="1" dirty="0" err="1"/>
              <a:t>Occipito</a:t>
            </a:r>
            <a:r>
              <a:rPr lang="en-US" b="1" i="1" dirty="0"/>
              <a:t> Posterior Position</a:t>
            </a:r>
            <a:r>
              <a:rPr lang="en-US" i="1" dirty="0"/>
              <a:t>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On inspection</a:t>
            </a:r>
            <a:r>
              <a:rPr lang="en-US" dirty="0"/>
              <a:t> of the abdomen you will notice a saucer shaped depression at or below the umbilicus. The unengaged head will outline the bladder as if it is a full bladder.</a:t>
            </a:r>
          </a:p>
          <a:p>
            <a:r>
              <a:rPr lang="en-US" b="1" dirty="0"/>
              <a:t>On palpation </a:t>
            </a:r>
            <a:r>
              <a:rPr lang="en-US" dirty="0"/>
              <a:t>the head is high, as the engaged diameter of 11.5cm cannot enter the brim until flexion takes place. The head feels large and the occiput and </a:t>
            </a:r>
            <a:r>
              <a:rPr lang="en-US" dirty="0" err="1"/>
              <a:t>sinciput</a:t>
            </a:r>
            <a:r>
              <a:rPr lang="en-US" dirty="0"/>
              <a:t> are on the same level. The back is difficult to palpate. Limbs are felt on both sides of the abdomen.</a:t>
            </a:r>
          </a:p>
        </p:txBody>
      </p:sp>
    </p:spTree>
    <p:extLst>
      <p:ext uri="{BB962C8B-B14F-4D97-AF65-F5344CB8AC3E}">
        <p14:creationId xmlns:p14="http://schemas.microsoft.com/office/powerpoint/2010/main" val="236774561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r>
              <a:rPr lang="en-US" b="1" dirty="0"/>
              <a:t>On auscultation</a:t>
            </a:r>
            <a:r>
              <a:rPr lang="en-US" dirty="0"/>
              <a:t> the </a:t>
            </a:r>
            <a:r>
              <a:rPr lang="en-US" dirty="0" err="1"/>
              <a:t>foetal</a:t>
            </a:r>
            <a:r>
              <a:rPr lang="en-US" dirty="0"/>
              <a:t> heart is heard on the right flank. It could also be heard at the umbilicus, either at the middle line or slightly to the left.</a:t>
            </a:r>
          </a:p>
          <a:p>
            <a:r>
              <a:rPr lang="en-US" b="1" dirty="0"/>
              <a:t>During </a:t>
            </a:r>
            <a:r>
              <a:rPr lang="en-US" b="1" dirty="0" err="1"/>
              <a:t>labour</a:t>
            </a:r>
            <a:r>
              <a:rPr lang="en-US" dirty="0"/>
              <a:t> the mother may complain of severe backache. You may note a slow descent of the presenting part in spite of good contractions. Early rupture of membrane may occur. </a:t>
            </a:r>
          </a:p>
          <a:p>
            <a:r>
              <a:rPr lang="en-US" b="1" dirty="0"/>
              <a:t>On vaginal examination</a:t>
            </a:r>
            <a:r>
              <a:rPr lang="en-US" dirty="0"/>
              <a:t> the diagnosis can be confirmed on feeling the anterior </a:t>
            </a:r>
            <a:r>
              <a:rPr lang="en-US" dirty="0" err="1"/>
              <a:t>fontanelle</a:t>
            </a:r>
            <a:r>
              <a:rPr lang="en-US" dirty="0"/>
              <a:t> to the left anterior in ROP. </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6372424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t>
            </a:r>
            <a:r>
              <a:rPr lang="en-US" b="1" i="1" dirty="0" err="1"/>
              <a:t>Labour</a:t>
            </a:r>
            <a:r>
              <a:rPr lang="en-US" b="1" i="1" dirty="0"/>
              <a:t> in the </a:t>
            </a:r>
            <a:r>
              <a:rPr lang="en-US" b="1" i="1" dirty="0" err="1"/>
              <a:t>Occipito</a:t>
            </a:r>
            <a:r>
              <a:rPr lang="en-US" b="1" i="1" dirty="0"/>
              <a:t> Posterior Position</a:t>
            </a:r>
            <a:r>
              <a:rPr lang="en-US" dirty="0"/>
              <a:t>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In the </a:t>
            </a:r>
            <a:r>
              <a:rPr lang="en-US" dirty="0" err="1"/>
              <a:t>occipito</a:t>
            </a:r>
            <a:r>
              <a:rPr lang="en-US" dirty="0"/>
              <a:t> posterior position you should expect prolonged, painful </a:t>
            </a:r>
            <a:r>
              <a:rPr lang="en-US" dirty="0" err="1"/>
              <a:t>labour</a:t>
            </a:r>
            <a:r>
              <a:rPr lang="en-US" dirty="0"/>
              <a:t> due to poor fitting of the presenting part, which does not stimulate good contractions.</a:t>
            </a:r>
          </a:p>
          <a:p>
            <a:r>
              <a:rPr lang="en-US" b="1" dirty="0"/>
              <a:t>First Stage of </a:t>
            </a:r>
            <a:r>
              <a:rPr lang="en-US" b="1" dirty="0" err="1"/>
              <a:t>Labour</a:t>
            </a:r>
            <a:endParaRPr lang="en-US" b="1" dirty="0"/>
          </a:p>
          <a:p>
            <a:r>
              <a:rPr lang="en-US" dirty="0"/>
              <a:t>The mother may experience severe backache. You should give a back massage and encourage the mother to remain mobile as long as she can and to adopt what ever position that is most comfortable to her. Most women find the all-fours position most comfortable, pain relieving and is also believed to aid in the rotation of the </a:t>
            </a:r>
            <a:r>
              <a:rPr lang="en-US" dirty="0" err="1"/>
              <a:t>foetal</a:t>
            </a:r>
            <a:r>
              <a:rPr lang="en-US" dirty="0"/>
              <a:t> head. </a:t>
            </a:r>
            <a:r>
              <a:rPr lang="en-US" dirty="0" err="1"/>
              <a:t>Labour</a:t>
            </a:r>
            <a:r>
              <a:rPr lang="en-US" dirty="0"/>
              <a:t> is prolonged with </a:t>
            </a:r>
            <a:r>
              <a:rPr lang="en-US" dirty="0" err="1"/>
              <a:t>incoordinate</a:t>
            </a:r>
            <a:r>
              <a:rPr lang="en-US" dirty="0"/>
              <a:t> uterine action. Give intravenous fluid to ensure that the mother is not dehydrated.</a:t>
            </a:r>
          </a:p>
        </p:txBody>
      </p:sp>
    </p:spTree>
    <p:extLst>
      <p:ext uri="{BB962C8B-B14F-4D97-AF65-F5344CB8AC3E}">
        <p14:creationId xmlns:p14="http://schemas.microsoft.com/office/powerpoint/2010/main" val="18179216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Uterine action should be regulated by the use of </a:t>
            </a:r>
            <a:r>
              <a:rPr lang="en-US" dirty="0" err="1"/>
              <a:t>syntocinon</a:t>
            </a:r>
            <a:r>
              <a:rPr lang="en-US" dirty="0"/>
              <a:t>. </a:t>
            </a:r>
          </a:p>
          <a:p>
            <a:r>
              <a:rPr lang="en-US" dirty="0"/>
              <a:t>Keep accurate records by plotting half-hourly observations of the </a:t>
            </a:r>
            <a:r>
              <a:rPr lang="en-US" dirty="0" err="1"/>
              <a:t>foetal</a:t>
            </a:r>
            <a:r>
              <a:rPr lang="en-US" dirty="0"/>
              <a:t> heart, contractions every four hours, and blood pressure in the </a:t>
            </a:r>
            <a:r>
              <a:rPr lang="en-US" dirty="0" err="1"/>
              <a:t>partograph</a:t>
            </a:r>
            <a:r>
              <a:rPr lang="en-US" dirty="0"/>
              <a:t>.</a:t>
            </a:r>
          </a:p>
          <a:p>
            <a:r>
              <a:rPr lang="en-US" dirty="0"/>
              <a:t> The mother may have the urge of early pushing due to the occiput pressing on the rectum. You should discourage her from pushing at this stage as this will cause the cervix to be </a:t>
            </a:r>
            <a:r>
              <a:rPr lang="en-US" dirty="0" err="1"/>
              <a:t>oedematous</a:t>
            </a:r>
            <a:r>
              <a:rPr lang="en-US" dirty="0"/>
              <a:t> and delay the onset of the second stage. </a:t>
            </a:r>
          </a:p>
          <a:p>
            <a:r>
              <a:rPr lang="en-US" dirty="0"/>
              <a:t>Encourage her to change her position and use breathing techniques, as these will control the urge of early pushing</a:t>
            </a:r>
          </a:p>
        </p:txBody>
      </p:sp>
    </p:spTree>
    <p:extLst>
      <p:ext uri="{BB962C8B-B14F-4D97-AF65-F5344CB8AC3E}">
        <p14:creationId xmlns:p14="http://schemas.microsoft.com/office/powerpoint/2010/main" val="409708993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Second Stage of </a:t>
            </a:r>
            <a:r>
              <a:rPr lang="en-US" b="1" i="1" dirty="0" err="1"/>
              <a:t>Labour</a:t>
            </a:r>
            <a:endParaRPr lang="en-US" i="1" dirty="0"/>
          </a:p>
        </p:txBody>
      </p:sp>
      <p:sp>
        <p:nvSpPr>
          <p:cNvPr id="3" name="Content Placeholder 2"/>
          <p:cNvSpPr>
            <a:spLocks noGrp="1"/>
          </p:cNvSpPr>
          <p:nvPr>
            <p:ph idx="1"/>
          </p:nvPr>
        </p:nvSpPr>
        <p:spPr/>
        <p:txBody>
          <a:bodyPr/>
          <a:lstStyle/>
          <a:p>
            <a:pPr marL="0" indent="0">
              <a:buNone/>
            </a:pPr>
            <a:r>
              <a:rPr lang="en-US" dirty="0"/>
              <a:t>The second stage should be confirmed by vaginal examination as the caput may be seen at the vulva with the anterior lip of the cervix. During </a:t>
            </a:r>
            <a:r>
              <a:rPr lang="en-US" dirty="0" err="1"/>
              <a:t>labour</a:t>
            </a:r>
            <a:r>
              <a:rPr lang="en-US" dirty="0"/>
              <a:t>, one of the following may occur: </a:t>
            </a:r>
          </a:p>
          <a:p>
            <a:pPr lvl="0"/>
            <a:r>
              <a:rPr lang="en-US" dirty="0"/>
              <a:t>Long internal rotation</a:t>
            </a:r>
          </a:p>
          <a:p>
            <a:pPr lvl="0"/>
            <a:r>
              <a:rPr lang="en-US" dirty="0"/>
              <a:t>Short internal rotation</a:t>
            </a:r>
          </a:p>
          <a:p>
            <a:pPr lvl="0"/>
            <a:r>
              <a:rPr lang="en-US" dirty="0"/>
              <a:t>Deep transverse arrest</a:t>
            </a:r>
          </a:p>
          <a:p>
            <a:endParaRPr lang="en-US" dirty="0"/>
          </a:p>
        </p:txBody>
      </p:sp>
    </p:spTree>
    <p:extLst>
      <p:ext uri="{BB962C8B-B14F-4D97-AF65-F5344CB8AC3E}">
        <p14:creationId xmlns:p14="http://schemas.microsoft.com/office/powerpoint/2010/main" val="7264436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Long Internal Rotation</a:t>
            </a:r>
            <a:r>
              <a:rPr lang="en-US" dirty="0"/>
              <a:t> </a:t>
            </a:r>
          </a:p>
          <a:p>
            <a:r>
              <a:rPr lang="en-US" dirty="0"/>
              <a:t>This is where the head turns 3/8 of a circle in 90% of cases and the baby is born as in occiput anterior. </a:t>
            </a:r>
          </a:p>
          <a:p>
            <a:pPr marL="0" indent="0">
              <a:buNone/>
            </a:pPr>
            <a:r>
              <a:rPr lang="en-US" b="1" dirty="0"/>
              <a:t>Characteristics of Long Internal Rotation</a:t>
            </a:r>
            <a:r>
              <a:rPr lang="en-US" dirty="0"/>
              <a:t> </a:t>
            </a:r>
          </a:p>
          <a:p>
            <a:pPr lvl="0"/>
            <a:r>
              <a:rPr lang="en-US" dirty="0"/>
              <a:t>The lie is longitudinal</a:t>
            </a:r>
          </a:p>
          <a:p>
            <a:pPr lvl="0"/>
            <a:r>
              <a:rPr lang="en-US" dirty="0"/>
              <a:t>The attitude is one of </a:t>
            </a:r>
            <a:r>
              <a:rPr lang="en-US" dirty="0" err="1"/>
              <a:t>deflexion</a:t>
            </a:r>
            <a:endParaRPr lang="en-US" dirty="0"/>
          </a:p>
          <a:p>
            <a:pPr lvl="0"/>
            <a:r>
              <a:rPr lang="en-US" dirty="0"/>
              <a:t>The presentation is vertex</a:t>
            </a:r>
          </a:p>
          <a:p>
            <a:pPr lvl="0"/>
            <a:r>
              <a:rPr lang="en-US" dirty="0"/>
              <a:t>The presenting part is the middle or anterior area of the left </a:t>
            </a:r>
            <a:r>
              <a:rPr lang="en-US" dirty="0" err="1"/>
              <a:t>pariental</a:t>
            </a:r>
            <a:r>
              <a:rPr lang="en-US" dirty="0"/>
              <a:t> bone</a:t>
            </a:r>
          </a:p>
          <a:p>
            <a:pPr lvl="0"/>
            <a:r>
              <a:rPr lang="en-US" dirty="0"/>
              <a:t>The position is right </a:t>
            </a:r>
            <a:r>
              <a:rPr lang="en-US" dirty="0" err="1"/>
              <a:t>occipito</a:t>
            </a:r>
            <a:r>
              <a:rPr lang="en-US" dirty="0"/>
              <a:t> posterior</a:t>
            </a:r>
          </a:p>
          <a:p>
            <a:pPr lvl="0"/>
            <a:r>
              <a:rPr lang="en-US" dirty="0"/>
              <a:t>The denominator is the occiput</a:t>
            </a:r>
          </a:p>
          <a:p>
            <a:pPr lvl="0"/>
            <a:r>
              <a:rPr lang="en-US" dirty="0"/>
              <a:t>The </a:t>
            </a:r>
            <a:r>
              <a:rPr lang="en-US" dirty="0" err="1"/>
              <a:t>occipito</a:t>
            </a:r>
            <a:r>
              <a:rPr lang="en-US" dirty="0"/>
              <a:t> frontal diameter 11.5cm lies in the right oblique diameter of the pelvic brim</a:t>
            </a:r>
          </a:p>
          <a:p>
            <a:endParaRPr lang="en-US" dirty="0"/>
          </a:p>
        </p:txBody>
      </p:sp>
    </p:spTree>
    <p:extLst>
      <p:ext uri="{BB962C8B-B14F-4D97-AF65-F5344CB8AC3E}">
        <p14:creationId xmlns:p14="http://schemas.microsoft.com/office/powerpoint/2010/main" val="30345018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lvl="0"/>
            <a:r>
              <a:rPr lang="en-US" dirty="0"/>
              <a:t>The occiput points at the right sacroiliac joints and the </a:t>
            </a:r>
            <a:r>
              <a:rPr lang="en-US" dirty="0" err="1"/>
              <a:t>sinciput</a:t>
            </a:r>
            <a:r>
              <a:rPr lang="en-US" dirty="0"/>
              <a:t> points at the left </a:t>
            </a:r>
            <a:r>
              <a:rPr lang="en-US" dirty="0" err="1"/>
              <a:t>iliopectineal</a:t>
            </a:r>
            <a:r>
              <a:rPr lang="en-US" dirty="0"/>
              <a:t> eminence</a:t>
            </a:r>
          </a:p>
          <a:p>
            <a:pPr lvl="0"/>
            <a:r>
              <a:rPr lang="en-US" dirty="0"/>
              <a:t>There is increased flexion and descent takes place the  head  reaches the pelvic floor</a:t>
            </a:r>
          </a:p>
          <a:p>
            <a:pPr lvl="0"/>
            <a:r>
              <a:rPr lang="en-US" dirty="0"/>
              <a:t>Internal rotation of the head occurs which rotates 3/8 of a circle on the right side of the pelvis while the shoulder rotates 2/8 of a circle on the same side</a:t>
            </a:r>
          </a:p>
          <a:p>
            <a:pPr lvl="0"/>
            <a:r>
              <a:rPr lang="en-US" dirty="0"/>
              <a:t>The head crowns occiput escapes under the </a:t>
            </a:r>
            <a:r>
              <a:rPr lang="en-US" dirty="0" err="1"/>
              <a:t>sympysis</a:t>
            </a:r>
            <a:r>
              <a:rPr lang="en-US" dirty="0"/>
              <a:t> pubis</a:t>
            </a:r>
          </a:p>
          <a:p>
            <a:pPr lvl="0"/>
            <a:r>
              <a:rPr lang="en-US" dirty="0"/>
              <a:t>The </a:t>
            </a:r>
            <a:r>
              <a:rPr lang="en-US" dirty="0" err="1"/>
              <a:t>sinciput</a:t>
            </a:r>
            <a:r>
              <a:rPr lang="en-US" dirty="0"/>
              <a:t>, face and chin sweep the perineum, the head is born by extension</a:t>
            </a:r>
          </a:p>
          <a:p>
            <a:pPr lvl="0"/>
            <a:r>
              <a:rPr lang="en-US" dirty="0"/>
              <a:t>Restitution where the occiput turns 1/8 to the right, undoes the twist at the neck and realigns itself with the shoulder</a:t>
            </a:r>
          </a:p>
          <a:p>
            <a:endParaRPr lang="en-US" dirty="0"/>
          </a:p>
        </p:txBody>
      </p:sp>
    </p:spTree>
    <p:extLst>
      <p:ext uri="{BB962C8B-B14F-4D97-AF65-F5344CB8AC3E}">
        <p14:creationId xmlns:p14="http://schemas.microsoft.com/office/powerpoint/2010/main" val="26863870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lvl="0"/>
            <a:r>
              <a:rPr lang="en-US" dirty="0"/>
              <a:t>Internal rotation of the shoulders. The shoulder enters in the same oblique diameter of the pelvis. Anterior shoulder reaches the pelvic floor and rotates 1/8 of a circle forward and lies under the </a:t>
            </a:r>
            <a:r>
              <a:rPr lang="en-US" dirty="0" err="1"/>
              <a:t>symphysis</a:t>
            </a:r>
            <a:r>
              <a:rPr lang="en-US" dirty="0"/>
              <a:t> pubis</a:t>
            </a:r>
          </a:p>
          <a:p>
            <a:pPr lvl="0"/>
            <a:r>
              <a:rPr lang="en-US" dirty="0"/>
              <a:t>External rotation of the head accompanies the internal rotation of the shoulder</a:t>
            </a:r>
          </a:p>
          <a:p>
            <a:pPr lvl="0"/>
            <a:r>
              <a:rPr lang="en-US" dirty="0"/>
              <a:t>Anterior shoulder escapes under the </a:t>
            </a:r>
            <a:r>
              <a:rPr lang="en-US" dirty="0" err="1"/>
              <a:t>symphysis</a:t>
            </a:r>
            <a:r>
              <a:rPr lang="en-US" dirty="0"/>
              <a:t> pubis, while the posterior shoulder sweeps the perineum</a:t>
            </a:r>
          </a:p>
          <a:p>
            <a:pPr lvl="0"/>
            <a:r>
              <a:rPr lang="en-US" dirty="0"/>
              <a:t>The body is born by movement of lateral flexion</a:t>
            </a:r>
          </a:p>
          <a:p>
            <a:endParaRPr lang="en-US" dirty="0"/>
          </a:p>
        </p:txBody>
      </p:sp>
    </p:spTree>
    <p:extLst>
      <p:ext uri="{BB962C8B-B14F-4D97-AF65-F5344CB8AC3E}">
        <p14:creationId xmlns:p14="http://schemas.microsoft.com/office/powerpoint/2010/main" val="320390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28600"/>
            <a:ext cx="8077200"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7008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Short Rotation</a:t>
            </a:r>
            <a:r>
              <a:rPr lang="en-US" dirty="0"/>
              <a:t> </a:t>
            </a:r>
          </a:p>
          <a:p>
            <a:r>
              <a:rPr lang="en-US" dirty="0"/>
              <a:t>In cases of short rotation or persistent occiput posterior position, the occiput fails to rotate forward. It persists with the same position. The </a:t>
            </a:r>
            <a:r>
              <a:rPr lang="en-US" dirty="0" err="1"/>
              <a:t>sinciput</a:t>
            </a:r>
            <a:r>
              <a:rPr lang="en-US" dirty="0"/>
              <a:t> reaches the pelvic floor and rotates forwards, while the occiput sinks in the hollow of the sacrum. </a:t>
            </a:r>
          </a:p>
          <a:p>
            <a:r>
              <a:rPr lang="en-US" dirty="0"/>
              <a:t>The baby is born face to pubis.</a:t>
            </a:r>
          </a:p>
        </p:txBody>
      </p:sp>
    </p:spTree>
    <p:extLst>
      <p:ext uri="{BB962C8B-B14F-4D97-AF65-F5344CB8AC3E}">
        <p14:creationId xmlns:p14="http://schemas.microsoft.com/office/powerpoint/2010/main" val="42363654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r>
              <a:rPr lang="en-US" dirty="0"/>
              <a:t>Give an episiotomy when necessary:</a:t>
            </a:r>
          </a:p>
          <a:p>
            <a:r>
              <a:rPr lang="en-US" dirty="0"/>
              <a:t>You should watch for signs of buttonhole tear due to the large presenting diameter.</a:t>
            </a:r>
            <a:br>
              <a:rPr lang="en-US" dirty="0"/>
            </a:br>
            <a:r>
              <a:rPr lang="en-US" dirty="0"/>
              <a:t>A buttonhole tear is a rupture at the </a:t>
            </a:r>
            <a:r>
              <a:rPr lang="en-US" dirty="0" err="1"/>
              <a:t>centre</a:t>
            </a:r>
            <a:r>
              <a:rPr lang="en-US" dirty="0"/>
              <a:t> of the perineum. </a:t>
            </a:r>
          </a:p>
          <a:p>
            <a:r>
              <a:rPr lang="en-US" dirty="0"/>
              <a:t>If you failed to diagnose this earlier you may be extending the head thinking it is a vertex delivery, until you see the hairless forehead escaping under the pubis arch. You should then flex the head towards the </a:t>
            </a:r>
            <a:r>
              <a:rPr lang="en-US" dirty="0" err="1"/>
              <a:t>symphysis</a:t>
            </a:r>
            <a:r>
              <a:rPr lang="en-US" dirty="0"/>
              <a:t> pubis.</a:t>
            </a:r>
          </a:p>
        </p:txBody>
      </p:sp>
    </p:spTree>
    <p:extLst>
      <p:ext uri="{BB962C8B-B14F-4D97-AF65-F5344CB8AC3E}">
        <p14:creationId xmlns:p14="http://schemas.microsoft.com/office/powerpoint/2010/main" val="291352158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7_innerEl" descr="Management of Face to Pubis Delivery"/>
          <p:cNvPicPr>
            <a:picLocks noGrp="1"/>
          </p:cNvPicPr>
          <p:nvPr>
            <p:ph idx="1"/>
          </p:nvPr>
        </p:nvPicPr>
        <p:blipFill>
          <a:blip r:embed="rId2"/>
          <a:srcRect/>
          <a:stretch>
            <a:fillRect/>
          </a:stretch>
        </p:blipFill>
        <p:spPr bwMode="auto">
          <a:xfrm>
            <a:off x="228600" y="152400"/>
            <a:ext cx="8686800" cy="6553200"/>
          </a:xfrm>
          <a:prstGeom prst="rect">
            <a:avLst/>
          </a:prstGeom>
          <a:noFill/>
          <a:ln w="9525">
            <a:noFill/>
            <a:miter lim="800000"/>
            <a:headEnd/>
            <a:tailEnd/>
          </a:ln>
        </p:spPr>
      </p:pic>
    </p:spTree>
    <p:extLst>
      <p:ext uri="{BB962C8B-B14F-4D97-AF65-F5344CB8AC3E}">
        <p14:creationId xmlns:p14="http://schemas.microsoft.com/office/powerpoint/2010/main" val="6247119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Deep Transverse Arrest</a:t>
            </a:r>
            <a:r>
              <a:rPr lang="en-US" dirty="0"/>
              <a:t> </a:t>
            </a:r>
          </a:p>
          <a:p>
            <a:r>
              <a:rPr lang="en-US" dirty="0"/>
              <a:t>This is where the occiput fails to rotate forward. This forces the </a:t>
            </a:r>
            <a:r>
              <a:rPr lang="en-US" dirty="0" err="1"/>
              <a:t>sinciput</a:t>
            </a:r>
            <a:r>
              <a:rPr lang="en-US" dirty="0"/>
              <a:t> to reach the pelvic floor first and rotate forwards. The occiput then goes into the hollow of the sacrum, which results in the face to pubis delivery. At first there is good flexion. </a:t>
            </a:r>
          </a:p>
          <a:p>
            <a:r>
              <a:rPr lang="en-US" dirty="0"/>
              <a:t>The </a:t>
            </a:r>
            <a:r>
              <a:rPr lang="en-US" dirty="0" err="1"/>
              <a:t>occipit</a:t>
            </a:r>
            <a:r>
              <a:rPr lang="en-US" dirty="0"/>
              <a:t> reaches the pelvic floor and begins to rotate but flexion is not maintained. The </a:t>
            </a:r>
            <a:r>
              <a:rPr lang="en-US" dirty="0" err="1"/>
              <a:t>occipito</a:t>
            </a:r>
            <a:r>
              <a:rPr lang="en-US" dirty="0"/>
              <a:t> frontal diameter is caught by the </a:t>
            </a:r>
            <a:r>
              <a:rPr lang="en-US" dirty="0" err="1"/>
              <a:t>bispinious</a:t>
            </a:r>
            <a:r>
              <a:rPr lang="en-US" dirty="0"/>
              <a:t> diameter of the outlet. </a:t>
            </a:r>
          </a:p>
          <a:p>
            <a:r>
              <a:rPr lang="en-US" dirty="0"/>
              <a:t>This arrest may be due to poor contractions, a straight sacrum or prominent </a:t>
            </a:r>
            <a:r>
              <a:rPr lang="en-US" dirty="0" err="1"/>
              <a:t>ischial</a:t>
            </a:r>
            <a:r>
              <a:rPr lang="en-US" dirty="0"/>
              <a:t> spines.</a:t>
            </a:r>
          </a:p>
        </p:txBody>
      </p:sp>
    </p:spTree>
    <p:extLst>
      <p:ext uri="{BB962C8B-B14F-4D97-AF65-F5344CB8AC3E}">
        <p14:creationId xmlns:p14="http://schemas.microsoft.com/office/powerpoint/2010/main" val="36942460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On vaginal examination the sagittal suture is on the transverse diameter of the pelvis and both anterior and posterior fontanels are palpable. The head is caught at the </a:t>
            </a:r>
            <a:r>
              <a:rPr lang="en-US" dirty="0" err="1"/>
              <a:t>ischial</a:t>
            </a:r>
            <a:r>
              <a:rPr lang="en-US" dirty="0"/>
              <a:t> spines.</a:t>
            </a:r>
          </a:p>
        </p:txBody>
      </p:sp>
    </p:spTree>
    <p:extLst>
      <p:ext uri="{BB962C8B-B14F-4D97-AF65-F5344CB8AC3E}">
        <p14:creationId xmlns:p14="http://schemas.microsoft.com/office/powerpoint/2010/main" val="307534047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r>
              <a:rPr lang="en-US" b="1" dirty="0"/>
              <a:t>Management of Deep Transverse Arrest</a:t>
            </a:r>
            <a:r>
              <a:rPr lang="en-US" dirty="0"/>
              <a:t> </a:t>
            </a:r>
          </a:p>
          <a:p>
            <a:r>
              <a:rPr lang="en-US" dirty="0"/>
              <a:t>Reassure the mother while explaining the position of her </a:t>
            </a:r>
            <a:r>
              <a:rPr lang="en-US" dirty="0" err="1"/>
              <a:t>labour</a:t>
            </a:r>
            <a:r>
              <a:rPr lang="en-US" dirty="0"/>
              <a:t>. Take her consent for the operative procedures which will be necessary. Inform the doctor of her situation.</a:t>
            </a:r>
          </a:p>
          <a:p>
            <a:r>
              <a:rPr lang="en-US" dirty="0"/>
              <a:t> Encourage her to breathe slowly and change her position to discourage pushing. When the doctor arrives, administer analgesics. A vacuum extraction may be performed or the head may be rotated with forceps and the baby delivered. </a:t>
            </a:r>
          </a:p>
          <a:p>
            <a:r>
              <a:rPr lang="en-US" dirty="0"/>
              <a:t>Aftercare is the same as in operative manipulation.</a:t>
            </a:r>
          </a:p>
        </p:txBody>
      </p:sp>
    </p:spTree>
    <p:extLst>
      <p:ext uri="{BB962C8B-B14F-4D97-AF65-F5344CB8AC3E}">
        <p14:creationId xmlns:p14="http://schemas.microsoft.com/office/powerpoint/2010/main" val="293760844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Conversion to Face or Brow</a:t>
            </a:r>
            <a:r>
              <a:rPr lang="en-US" dirty="0"/>
              <a:t> </a:t>
            </a:r>
          </a:p>
          <a:p>
            <a:r>
              <a:rPr lang="en-US" dirty="0"/>
              <a:t>At the onset of </a:t>
            </a:r>
            <a:r>
              <a:rPr lang="en-US" dirty="0" err="1"/>
              <a:t>labour</a:t>
            </a:r>
            <a:r>
              <a:rPr lang="en-US" dirty="0"/>
              <a:t> with a deflexed head, an extension may occur instead of flexion. When there is complete extension, the baby will be born as face presentation but when there is incomplete extension (this is </a:t>
            </a:r>
            <a:r>
              <a:rPr lang="en-US" dirty="0" err="1"/>
              <a:t>refered</a:t>
            </a:r>
            <a:r>
              <a:rPr lang="en-US" dirty="0"/>
              <a:t> to as ’military attitude‘), the presenting part turns to brow. A delivery by caesarean section is recommended.</a:t>
            </a:r>
          </a:p>
        </p:txBody>
      </p:sp>
    </p:spTree>
    <p:extLst>
      <p:ext uri="{BB962C8B-B14F-4D97-AF65-F5344CB8AC3E}">
        <p14:creationId xmlns:p14="http://schemas.microsoft.com/office/powerpoint/2010/main" val="40602961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Complications of OPP</a:t>
            </a:r>
          </a:p>
        </p:txBody>
      </p:sp>
      <p:sp>
        <p:nvSpPr>
          <p:cNvPr id="3" name="Content Placeholder 2"/>
          <p:cNvSpPr>
            <a:spLocks noGrp="1"/>
          </p:cNvSpPr>
          <p:nvPr>
            <p:ph idx="1"/>
          </p:nvPr>
        </p:nvSpPr>
        <p:spPr/>
        <p:txBody>
          <a:bodyPr>
            <a:normAutofit fontScale="77500" lnSpcReduction="20000"/>
          </a:bodyPr>
          <a:lstStyle/>
          <a:p>
            <a:pPr lvl="0"/>
            <a:r>
              <a:rPr lang="en-US" dirty="0"/>
              <a:t>Obstructed </a:t>
            </a:r>
            <a:r>
              <a:rPr lang="en-US" dirty="0" err="1"/>
              <a:t>labour</a:t>
            </a:r>
            <a:r>
              <a:rPr lang="en-US" dirty="0"/>
              <a:t>, as a result of deflexed or partially extended head that is impacted in the pelvis</a:t>
            </a:r>
          </a:p>
          <a:p>
            <a:pPr lvl="0"/>
            <a:r>
              <a:rPr lang="en-US" dirty="0"/>
              <a:t>Maternal trauma, as a result of prolonged </a:t>
            </a:r>
            <a:r>
              <a:rPr lang="en-US" dirty="0" err="1"/>
              <a:t>labour</a:t>
            </a:r>
            <a:r>
              <a:rPr lang="en-US" dirty="0"/>
              <a:t>, or instrumental delivery causing perineum tears. In undiagnosed OPP, instrumental delivery may cause third degree tears</a:t>
            </a:r>
          </a:p>
          <a:p>
            <a:pPr lvl="0"/>
            <a:r>
              <a:rPr lang="en-US" dirty="0"/>
              <a:t>Neonatal trauma to the baby, if forceps or </a:t>
            </a:r>
            <a:r>
              <a:rPr lang="en-US" dirty="0" err="1"/>
              <a:t>ventous</a:t>
            </a:r>
            <a:r>
              <a:rPr lang="en-US" dirty="0"/>
              <a:t> vacuum extraction are used</a:t>
            </a:r>
          </a:p>
          <a:p>
            <a:pPr lvl="0"/>
            <a:r>
              <a:rPr lang="en-US" dirty="0"/>
              <a:t>Cord prolapse which may cause hypoxia, that may result in stillbirth</a:t>
            </a:r>
          </a:p>
          <a:p>
            <a:pPr lvl="0"/>
            <a:r>
              <a:rPr lang="en-US" dirty="0"/>
              <a:t>Cerebral </a:t>
            </a:r>
            <a:r>
              <a:rPr lang="en-US" dirty="0" err="1"/>
              <a:t>haemorrhage</a:t>
            </a:r>
            <a:r>
              <a:rPr lang="en-US" dirty="0"/>
              <a:t>, due to the compression of a large presenting part</a:t>
            </a:r>
          </a:p>
          <a:p>
            <a:pPr lvl="0"/>
            <a:r>
              <a:rPr lang="en-US" dirty="0"/>
              <a:t>Asphyxia, leading to brain damage</a:t>
            </a:r>
          </a:p>
          <a:p>
            <a:endParaRPr lang="en-US" dirty="0"/>
          </a:p>
        </p:txBody>
      </p:sp>
    </p:spTree>
    <p:extLst>
      <p:ext uri="{BB962C8B-B14F-4D97-AF65-F5344CB8AC3E}">
        <p14:creationId xmlns:p14="http://schemas.microsoft.com/office/powerpoint/2010/main" val="204756756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SHOULDER DYSTOCIA </a:t>
            </a:r>
            <a:endParaRPr lang="en-US" i="1" dirty="0"/>
          </a:p>
        </p:txBody>
      </p:sp>
      <p:sp>
        <p:nvSpPr>
          <p:cNvPr id="3" name="Content Placeholder 2"/>
          <p:cNvSpPr>
            <a:spLocks noGrp="1"/>
          </p:cNvSpPr>
          <p:nvPr>
            <p:ph idx="1"/>
          </p:nvPr>
        </p:nvSpPr>
        <p:spPr/>
        <p:txBody>
          <a:bodyPr>
            <a:normAutofit fontScale="62500" lnSpcReduction="20000"/>
          </a:bodyPr>
          <a:lstStyle/>
          <a:p>
            <a:r>
              <a:rPr lang="en-US" dirty="0"/>
              <a:t>This describes the Impaction of the anterior shoulder against the </a:t>
            </a:r>
            <a:r>
              <a:rPr lang="en-US" dirty="0" err="1"/>
              <a:t>symphysis</a:t>
            </a:r>
            <a:r>
              <a:rPr lang="en-US" dirty="0"/>
              <a:t> pubis after delivery of the fetal head. </a:t>
            </a:r>
          </a:p>
          <a:p>
            <a:pPr marL="0" indent="0">
              <a:buNone/>
            </a:pPr>
            <a:r>
              <a:rPr lang="en-US" b="1" dirty="0"/>
              <a:t>Risk factors </a:t>
            </a:r>
            <a:endParaRPr lang="en-US" dirty="0"/>
          </a:p>
          <a:p>
            <a:r>
              <a:rPr lang="en-US" dirty="0"/>
              <a:t>The single most common risk factor for shoulder dystocia is the use of a vacuum extractor or forceps during delivery. They may be classified as follows:</a:t>
            </a:r>
          </a:p>
          <a:p>
            <a:pPr marL="0" indent="0">
              <a:buNone/>
            </a:pPr>
            <a:r>
              <a:rPr lang="en-US" dirty="0"/>
              <a:t> </a:t>
            </a:r>
            <a:r>
              <a:rPr lang="en-US" b="1" dirty="0"/>
              <a:t>Maternal </a:t>
            </a:r>
            <a:r>
              <a:rPr lang="en-US" dirty="0"/>
              <a:t>	</a:t>
            </a:r>
          </a:p>
          <a:p>
            <a:r>
              <a:rPr lang="en-US" dirty="0"/>
              <a:t>Abnormal pelvic anatomy </a:t>
            </a:r>
          </a:p>
          <a:p>
            <a:r>
              <a:rPr lang="en-US" dirty="0"/>
              <a:t>Gestational diabetes </a:t>
            </a:r>
          </a:p>
          <a:p>
            <a:r>
              <a:rPr lang="en-US" dirty="0"/>
              <a:t>Post-dates pregnancy </a:t>
            </a:r>
          </a:p>
          <a:p>
            <a:r>
              <a:rPr lang="en-US" dirty="0"/>
              <a:t>Previous shoulder dystocia </a:t>
            </a:r>
          </a:p>
          <a:p>
            <a:r>
              <a:rPr lang="en-US" dirty="0"/>
              <a:t>Short stature </a:t>
            </a:r>
          </a:p>
          <a:p>
            <a:r>
              <a:rPr lang="en-US" dirty="0"/>
              <a:t>High pre pregnancy weight and increased weight gain </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712810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467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Learning objectives</a:t>
            </a:r>
          </a:p>
        </p:txBody>
      </p:sp>
      <p:sp>
        <p:nvSpPr>
          <p:cNvPr id="3" name="Content Placeholder 2"/>
          <p:cNvSpPr>
            <a:spLocks noGrp="1"/>
          </p:cNvSpPr>
          <p:nvPr>
            <p:ph idx="1"/>
          </p:nvPr>
        </p:nvSpPr>
        <p:spPr/>
        <p:txBody>
          <a:bodyPr/>
          <a:lstStyle/>
          <a:p>
            <a:r>
              <a:rPr lang="en-US" dirty="0"/>
              <a:t>Identify, manage and refer patient with obstetric and medical condition associated with pregnancy, </a:t>
            </a:r>
            <a:r>
              <a:rPr lang="en-US" dirty="0" err="1"/>
              <a:t>labour</a:t>
            </a:r>
            <a:r>
              <a:rPr lang="en-US" dirty="0"/>
              <a:t> and </a:t>
            </a:r>
            <a:r>
              <a:rPr lang="en-US" dirty="0" err="1"/>
              <a:t>puerperium</a:t>
            </a:r>
            <a:r>
              <a:rPr lang="en-US" dirty="0"/>
              <a:t> </a:t>
            </a:r>
          </a:p>
          <a:p>
            <a:r>
              <a:rPr lang="en-US" dirty="0"/>
              <a:t>Identify and appropriately manage patient with obstetrics emergencies</a:t>
            </a:r>
          </a:p>
        </p:txBody>
      </p:sp>
    </p:spTree>
    <p:extLst>
      <p:ext uri="{BB962C8B-B14F-4D97-AF65-F5344CB8AC3E}">
        <p14:creationId xmlns:p14="http://schemas.microsoft.com/office/powerpoint/2010/main" val="294926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Definitive Management</a:t>
            </a:r>
            <a:endParaRPr lang="en-US" i="1" dirty="0"/>
          </a:p>
        </p:txBody>
      </p:sp>
      <p:sp>
        <p:nvSpPr>
          <p:cNvPr id="3" name="Content Placeholder 2"/>
          <p:cNvSpPr>
            <a:spLocks noGrp="1"/>
          </p:cNvSpPr>
          <p:nvPr>
            <p:ph idx="1"/>
          </p:nvPr>
        </p:nvSpPr>
        <p:spPr>
          <a:xfrm>
            <a:off x="858982" y="1600778"/>
            <a:ext cx="7827345" cy="4525935"/>
          </a:xfrm>
        </p:spPr>
        <p:txBody>
          <a:bodyPr>
            <a:normAutofit fontScale="70000" lnSpcReduction="20000"/>
          </a:bodyPr>
          <a:lstStyle/>
          <a:p>
            <a:pPr marL="0" indent="0">
              <a:buNone/>
            </a:pPr>
            <a:r>
              <a:rPr lang="en-US" b="1" dirty="0"/>
              <a:t>a) Mild Pre-</a:t>
            </a:r>
            <a:r>
              <a:rPr lang="en-US" b="1" dirty="0" err="1"/>
              <a:t>eclampsia</a:t>
            </a:r>
            <a:r>
              <a:rPr lang="en-US" b="1" dirty="0"/>
              <a:t> </a:t>
            </a:r>
            <a:r>
              <a:rPr lang="en-US" dirty="0"/>
              <a:t>e.g. with BP 140/90 </a:t>
            </a:r>
          </a:p>
          <a:p>
            <a:r>
              <a:rPr lang="en-US" dirty="0"/>
              <a:t>Establish if the mother can rest at home </a:t>
            </a:r>
          </a:p>
          <a:p>
            <a:r>
              <a:rPr lang="en-US" dirty="0"/>
              <a:t>Advise patient and relatives on importance of bed rest </a:t>
            </a:r>
          </a:p>
          <a:p>
            <a:r>
              <a:rPr lang="en-US" dirty="0"/>
              <a:t>Give oral </a:t>
            </a:r>
            <a:r>
              <a:rPr lang="en-US" dirty="0" err="1"/>
              <a:t>antihypertensives</a:t>
            </a:r>
            <a:r>
              <a:rPr lang="en-US" dirty="0"/>
              <a:t> (alpha methyl dope 250mg three times daily) Maintain diastolic BP at 90-100 mmHg </a:t>
            </a:r>
          </a:p>
          <a:p>
            <a:r>
              <a:rPr lang="en-US" dirty="0"/>
              <a:t>Monitor maternal and </a:t>
            </a:r>
            <a:r>
              <a:rPr lang="en-US" dirty="0" err="1"/>
              <a:t>foetal</a:t>
            </a:r>
            <a:r>
              <a:rPr lang="en-US" dirty="0"/>
              <a:t> condition weekly </a:t>
            </a:r>
          </a:p>
          <a:p>
            <a:r>
              <a:rPr lang="en-US" dirty="0"/>
              <a:t>Admit if coming too far away from hospital, </a:t>
            </a:r>
          </a:p>
          <a:p>
            <a:r>
              <a:rPr lang="en-US" dirty="0"/>
              <a:t>Advise on worsening signs of the condition, and the need to report if any signs of severe pre-</a:t>
            </a:r>
            <a:r>
              <a:rPr lang="en-US" dirty="0" err="1"/>
              <a:t>eclampsia</a:t>
            </a:r>
            <a:r>
              <a:rPr lang="en-US" dirty="0"/>
              <a:t> are present </a:t>
            </a:r>
          </a:p>
          <a:p>
            <a:r>
              <a:rPr lang="en-US" dirty="0"/>
              <a:t>Advise mother to take a diet, which is rich in protein, </a:t>
            </a:r>
            <a:r>
              <a:rPr lang="en-US" dirty="0" err="1"/>
              <a:t>fibre</a:t>
            </a:r>
            <a:r>
              <a:rPr lang="en-US" dirty="0"/>
              <a:t> and vitamins but low in carbohydrate and salt </a:t>
            </a:r>
          </a:p>
          <a:p>
            <a:r>
              <a:rPr lang="en-US" dirty="0"/>
              <a:t>If the mother shows no improvement and facilities /skills to manage severe </a:t>
            </a:r>
            <a:r>
              <a:rPr lang="en-US" dirty="0" err="1"/>
              <a:t>eclampsia</a:t>
            </a:r>
            <a:r>
              <a:rPr lang="en-US" dirty="0"/>
              <a:t> are lacking, refer to higher level </a:t>
            </a:r>
          </a:p>
          <a:p>
            <a:endParaRPr lang="en-US" dirty="0"/>
          </a:p>
        </p:txBody>
      </p:sp>
    </p:spTree>
    <p:extLst>
      <p:ext uri="{BB962C8B-B14F-4D97-AF65-F5344CB8AC3E}">
        <p14:creationId xmlns:p14="http://schemas.microsoft.com/office/powerpoint/2010/main" val="7207787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Fetal </a:t>
            </a:r>
            <a:r>
              <a:rPr lang="en-US" dirty="0"/>
              <a:t>	</a:t>
            </a:r>
          </a:p>
          <a:p>
            <a:r>
              <a:rPr lang="en-US" dirty="0"/>
              <a:t>Suspected </a:t>
            </a:r>
            <a:r>
              <a:rPr lang="en-US" dirty="0" err="1"/>
              <a:t>macrosomia</a:t>
            </a:r>
            <a:r>
              <a:rPr lang="en-US" dirty="0"/>
              <a:t> </a:t>
            </a:r>
          </a:p>
          <a:p>
            <a:pPr marL="0" indent="0">
              <a:buNone/>
            </a:pPr>
            <a:r>
              <a:rPr lang="en-US" b="1" dirty="0"/>
              <a:t>Labor related </a:t>
            </a:r>
            <a:r>
              <a:rPr lang="en-US" dirty="0"/>
              <a:t>	</a:t>
            </a:r>
          </a:p>
          <a:p>
            <a:endParaRPr lang="en-US" dirty="0"/>
          </a:p>
          <a:p>
            <a:r>
              <a:rPr lang="en-US" dirty="0"/>
              <a:t>Assisted vaginal delivery (forceps or vacuum) </a:t>
            </a:r>
          </a:p>
          <a:p>
            <a:r>
              <a:rPr lang="en-US" dirty="0"/>
              <a:t>Protracted active phase of first-stage labor </a:t>
            </a:r>
          </a:p>
          <a:p>
            <a:r>
              <a:rPr lang="en-US" dirty="0"/>
              <a:t>Protracted second-stage labor </a:t>
            </a:r>
          </a:p>
          <a:p>
            <a:r>
              <a:rPr lang="en-US" dirty="0"/>
              <a:t>Prior shoulder dystocia </a:t>
            </a:r>
          </a:p>
          <a:p>
            <a:pPr marL="0" indent="0">
              <a:buNone/>
            </a:pPr>
            <a:r>
              <a:rPr lang="en-US" dirty="0"/>
              <a:t>	</a:t>
            </a:r>
          </a:p>
          <a:p>
            <a:endParaRPr lang="en-US" dirty="0"/>
          </a:p>
        </p:txBody>
      </p:sp>
    </p:spTree>
    <p:extLst>
      <p:ext uri="{BB962C8B-B14F-4D97-AF65-F5344CB8AC3E}">
        <p14:creationId xmlns:p14="http://schemas.microsoft.com/office/powerpoint/2010/main" val="12902349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following signs are indicative of possible shoulder dystocia </a:t>
            </a:r>
          </a:p>
          <a:p>
            <a:r>
              <a:rPr lang="en-US" dirty="0"/>
              <a:t>The shoulders fail to deliver shortly after the </a:t>
            </a:r>
            <a:r>
              <a:rPr lang="en-US" dirty="0" err="1"/>
              <a:t>foetal</a:t>
            </a:r>
            <a:r>
              <a:rPr lang="en-US" dirty="0"/>
              <a:t> head. </a:t>
            </a:r>
          </a:p>
          <a:p>
            <a:r>
              <a:rPr lang="en-US" dirty="0"/>
              <a:t>The fetal head retracts against perineum </a:t>
            </a:r>
            <a:r>
              <a:rPr lang="en-US" b="1" i="1" dirty="0"/>
              <a:t>(“turtle sign”) </a:t>
            </a:r>
            <a:endParaRPr lang="en-US" dirty="0"/>
          </a:p>
          <a:p>
            <a:r>
              <a:rPr lang="en-US" dirty="0"/>
              <a:t>The face of the baby becomes erythematous, red and puffy - indicative of facial flushing. </a:t>
            </a:r>
          </a:p>
          <a:p>
            <a:r>
              <a:rPr lang="en-US" dirty="0"/>
              <a:t>Gentle traction does not effect delivery </a:t>
            </a:r>
          </a:p>
          <a:p>
            <a:endParaRPr lang="en-US" dirty="0"/>
          </a:p>
        </p:txBody>
      </p:sp>
    </p:spTree>
    <p:extLst>
      <p:ext uri="{BB962C8B-B14F-4D97-AF65-F5344CB8AC3E}">
        <p14:creationId xmlns:p14="http://schemas.microsoft.com/office/powerpoint/2010/main" val="2455625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Shoulder dystocia is an obstetrical emergency, with </a:t>
            </a:r>
            <a:r>
              <a:rPr lang="en-US" dirty="0" err="1"/>
              <a:t>foetal</a:t>
            </a:r>
            <a:r>
              <a:rPr lang="en-US" dirty="0"/>
              <a:t> demise occurring within about 5 minutes if the infant is not delivered, due to compression of the umbilical cord within the birth canal.</a:t>
            </a:r>
          </a:p>
          <a:p>
            <a:pPr marL="0" indent="0">
              <a:buNone/>
            </a:pPr>
            <a:r>
              <a:rPr lang="en-US" dirty="0"/>
              <a:t>A common treatment algorithm is </a:t>
            </a:r>
            <a:r>
              <a:rPr lang="en-US" b="1" dirty="0"/>
              <a:t>ALARMER</a:t>
            </a:r>
            <a:r>
              <a:rPr lang="en-US" dirty="0"/>
              <a:t>; which stands for: </a:t>
            </a:r>
          </a:p>
          <a:p>
            <a:r>
              <a:rPr lang="en-US" b="1" dirty="0"/>
              <a:t>A</a:t>
            </a:r>
            <a:r>
              <a:rPr lang="en-US" dirty="0"/>
              <a:t>sk for help. This involves requesting the help of an obstetrician, a </a:t>
            </a:r>
            <a:r>
              <a:rPr lang="en-US" dirty="0" err="1"/>
              <a:t>paediatrician</a:t>
            </a:r>
            <a:r>
              <a:rPr lang="en-US" dirty="0"/>
              <a:t> for subsequent resuscitation of the infant and </a:t>
            </a:r>
            <a:r>
              <a:rPr lang="en-US" dirty="0" err="1"/>
              <a:t>anaesthesia</a:t>
            </a:r>
            <a:r>
              <a:rPr lang="en-US" dirty="0"/>
              <a:t> in case if surgical intervention. </a:t>
            </a:r>
          </a:p>
          <a:p>
            <a:r>
              <a:rPr lang="en-US" b="1" dirty="0"/>
              <a:t>L</a:t>
            </a:r>
            <a:r>
              <a:rPr lang="en-US" dirty="0"/>
              <a:t>eg hyper flexion (</a:t>
            </a:r>
            <a:r>
              <a:rPr lang="en-US" dirty="0" err="1"/>
              <a:t>McRobert’s</a:t>
            </a:r>
            <a:r>
              <a:rPr lang="en-US" dirty="0"/>
              <a:t> </a:t>
            </a:r>
            <a:r>
              <a:rPr lang="en-US" dirty="0" err="1"/>
              <a:t>manoeuvre</a:t>
            </a:r>
            <a:r>
              <a:rPr lang="en-US" dirty="0"/>
              <a:t>) </a:t>
            </a:r>
          </a:p>
          <a:p>
            <a:r>
              <a:rPr lang="en-US" b="1" dirty="0"/>
              <a:t>A</a:t>
            </a:r>
            <a:r>
              <a:rPr lang="en-US" dirty="0"/>
              <a:t>nterior shoulder </a:t>
            </a:r>
            <a:r>
              <a:rPr lang="en-US" dirty="0" err="1"/>
              <a:t>disimpaction</a:t>
            </a:r>
            <a:r>
              <a:rPr lang="en-US" dirty="0"/>
              <a:t> (apply </a:t>
            </a:r>
            <a:r>
              <a:rPr lang="en-US" dirty="0" err="1"/>
              <a:t>suprapubic</a:t>
            </a:r>
            <a:r>
              <a:rPr lang="en-US" dirty="0"/>
              <a:t> pressure) </a:t>
            </a:r>
          </a:p>
          <a:p>
            <a:r>
              <a:rPr lang="en-US" b="1" dirty="0"/>
              <a:t>R</a:t>
            </a:r>
            <a:r>
              <a:rPr lang="en-US" dirty="0"/>
              <a:t>ubin </a:t>
            </a:r>
            <a:r>
              <a:rPr lang="en-US" dirty="0" err="1"/>
              <a:t>manoeuvre</a:t>
            </a:r>
            <a:r>
              <a:rPr lang="en-US" dirty="0"/>
              <a:t> </a:t>
            </a:r>
          </a:p>
          <a:p>
            <a:r>
              <a:rPr lang="en-US" b="1" dirty="0"/>
              <a:t>M</a:t>
            </a:r>
            <a:r>
              <a:rPr lang="en-US" dirty="0"/>
              <a:t>anual delivery of posterior arm </a:t>
            </a:r>
          </a:p>
          <a:p>
            <a:r>
              <a:rPr lang="en-US" b="1" dirty="0"/>
              <a:t>E</a:t>
            </a:r>
            <a:r>
              <a:rPr lang="en-US" dirty="0"/>
              <a:t>pisiotomy </a:t>
            </a:r>
          </a:p>
          <a:p>
            <a:r>
              <a:rPr lang="en-US" b="1" dirty="0"/>
              <a:t>R</a:t>
            </a:r>
            <a:r>
              <a:rPr lang="en-US" dirty="0"/>
              <a:t>oll over on all fours (Gaskin </a:t>
            </a:r>
            <a:r>
              <a:rPr lang="en-US" dirty="0" err="1"/>
              <a:t>Manoeuvre</a:t>
            </a:r>
            <a:r>
              <a:rPr lang="en-US" dirty="0"/>
              <a:t>) </a:t>
            </a:r>
          </a:p>
          <a:p>
            <a:endParaRPr lang="en-US" dirty="0"/>
          </a:p>
        </p:txBody>
      </p:sp>
    </p:spTree>
    <p:extLst>
      <p:ext uri="{BB962C8B-B14F-4D97-AF65-F5344CB8AC3E}">
        <p14:creationId xmlns:p14="http://schemas.microsoft.com/office/powerpoint/2010/main" val="14646205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Also commonly used is the</a:t>
            </a:r>
            <a:r>
              <a:rPr lang="en-US" i="1" dirty="0"/>
              <a:t> </a:t>
            </a:r>
            <a:r>
              <a:rPr lang="en-US" b="1" i="1" dirty="0"/>
              <a:t>HELPERR Mnemonic.</a:t>
            </a:r>
            <a:endParaRPr lang="en-US" i="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H Call for help. </a:t>
            </a:r>
            <a:r>
              <a:rPr lang="en-US" dirty="0"/>
              <a:t>	</a:t>
            </a:r>
          </a:p>
          <a:p>
            <a:r>
              <a:rPr lang="en-US" dirty="0"/>
              <a:t>Requesting the appropriate personnel to respond with necessary equipment to the labor and delivery unit. 	</a:t>
            </a:r>
          </a:p>
          <a:p>
            <a:pPr marL="0" indent="0">
              <a:buNone/>
            </a:pPr>
            <a:r>
              <a:rPr lang="en-US" b="1" dirty="0"/>
              <a:t>E Evaluate for episiotomy. </a:t>
            </a:r>
            <a:r>
              <a:rPr lang="en-US" dirty="0"/>
              <a:t>	</a:t>
            </a:r>
          </a:p>
          <a:p>
            <a:r>
              <a:rPr lang="en-US" dirty="0"/>
              <a:t>Shoulder dystocia is a bony impaction, so episiotomy alone will not release the shoulder. Because most cases of shoulder dystocia can be relieved with the </a:t>
            </a:r>
            <a:r>
              <a:rPr lang="en-US" dirty="0" err="1"/>
              <a:t>McRobert's</a:t>
            </a:r>
            <a:r>
              <a:rPr lang="en-US" dirty="0"/>
              <a:t> maneuver and </a:t>
            </a:r>
            <a:r>
              <a:rPr lang="en-US" dirty="0" err="1"/>
              <a:t>suprapubic</a:t>
            </a:r>
            <a:r>
              <a:rPr lang="en-US" dirty="0"/>
              <a:t> pressure 	</a:t>
            </a:r>
          </a:p>
          <a:p>
            <a:pPr marL="0" indent="0">
              <a:buNone/>
            </a:pPr>
            <a:r>
              <a:rPr lang="en-US" b="1" dirty="0"/>
              <a:t>L Legs (the </a:t>
            </a:r>
            <a:r>
              <a:rPr lang="en-US" b="1" dirty="0" err="1"/>
              <a:t>McRobert's</a:t>
            </a:r>
            <a:r>
              <a:rPr lang="en-US" b="1" dirty="0"/>
              <a:t> maneuver) </a:t>
            </a:r>
            <a:r>
              <a:rPr lang="en-US" dirty="0"/>
              <a:t>	</a:t>
            </a:r>
          </a:p>
          <a:p>
            <a:r>
              <a:rPr lang="en-US" dirty="0"/>
              <a:t>This procedure involves flexing and abducting the maternal hips, positioning the maternal thighs up onto the maternal abdomen. 	</a:t>
            </a:r>
          </a:p>
          <a:p>
            <a:pPr marL="0" indent="0">
              <a:buNone/>
            </a:pPr>
            <a:r>
              <a:rPr lang="en-US" dirty="0"/>
              <a:t>	</a:t>
            </a:r>
          </a:p>
          <a:p>
            <a:endParaRPr lang="en-US" dirty="0"/>
          </a:p>
        </p:txBody>
      </p:sp>
    </p:spTree>
    <p:extLst>
      <p:ext uri="{BB962C8B-B14F-4D97-AF65-F5344CB8AC3E}">
        <p14:creationId xmlns:p14="http://schemas.microsoft.com/office/powerpoint/2010/main" val="40886646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a:bodyPr>
          <a:lstStyle/>
          <a:p>
            <a:pPr marL="0" indent="0">
              <a:buNone/>
            </a:pPr>
            <a:r>
              <a:rPr lang="en-US" b="1" dirty="0"/>
              <a:t>P </a:t>
            </a:r>
            <a:r>
              <a:rPr lang="en-US" b="1" dirty="0" err="1"/>
              <a:t>Suprapubic</a:t>
            </a:r>
            <a:r>
              <a:rPr lang="en-US" b="1" dirty="0"/>
              <a:t> pressure </a:t>
            </a:r>
            <a:r>
              <a:rPr lang="en-US" dirty="0"/>
              <a:t>	</a:t>
            </a:r>
          </a:p>
          <a:p>
            <a:r>
              <a:rPr lang="en-US" dirty="0"/>
              <a:t>The hand of an assistant should be placed </a:t>
            </a:r>
            <a:r>
              <a:rPr lang="en-US" dirty="0" err="1"/>
              <a:t>suprapubically</a:t>
            </a:r>
            <a:r>
              <a:rPr lang="en-US" dirty="0"/>
              <a:t> over the fetal anterior shoulder, applying pressure in a cardiopulmonary resuscitation style with a downward and lateral motion on the posterior aspect of the fetal shoulder. The aim is to adduct the anterior shoulder. 	</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18623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027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E Enter maneuvers (internal rotation) </a:t>
            </a:r>
            <a:r>
              <a:rPr lang="en-US" dirty="0"/>
              <a:t>	</a:t>
            </a:r>
          </a:p>
          <a:p>
            <a:r>
              <a:rPr lang="en-US" dirty="0"/>
              <a:t>These maneuvers attempt to manipulate the fetus to rotate the anterior shoulder into an oblique plane and under the maternal </a:t>
            </a:r>
            <a:r>
              <a:rPr lang="en-US" dirty="0" err="1"/>
              <a:t>symphysis</a:t>
            </a:r>
            <a:r>
              <a:rPr lang="en-US" dirty="0"/>
              <a:t>. </a:t>
            </a:r>
          </a:p>
          <a:p>
            <a:r>
              <a:rPr lang="en-US" b="1" dirty="0"/>
              <a:t>Rubin maneuver</a:t>
            </a:r>
            <a:r>
              <a:rPr lang="en-US" dirty="0"/>
              <a:t>, the anterior shoulder should be approached from behind and the scapula adducted and rotated to oblique position. If this fails, the </a:t>
            </a:r>
          </a:p>
          <a:p>
            <a:r>
              <a:rPr lang="en-US" b="1" dirty="0"/>
              <a:t>Woodscrew maneuver (Enter II</a:t>
            </a:r>
            <a:r>
              <a:rPr lang="en-US" dirty="0"/>
              <a:t>) may be applied. In this case the posterior shoulder is approached from the front and gently rotated towards the </a:t>
            </a:r>
            <a:r>
              <a:rPr lang="en-US" dirty="0" err="1"/>
              <a:t>symphysis</a:t>
            </a:r>
            <a:r>
              <a:rPr lang="en-US" dirty="0"/>
              <a:t> pubis. When this fails, the</a:t>
            </a:r>
          </a:p>
          <a:p>
            <a:r>
              <a:rPr lang="en-US" dirty="0"/>
              <a:t> </a:t>
            </a:r>
            <a:r>
              <a:rPr lang="en-US" b="1" dirty="0"/>
              <a:t>Reverse woodscrew maneuver (Enter III) </a:t>
            </a:r>
            <a:r>
              <a:rPr lang="en-US" dirty="0"/>
              <a:t>may be applied; In this instance the posterior shoulder is approached from behind and rotated I the opposite direction from Rubin or woodscrew maneuvers. These maneuvers can be difficult to perform when the anterior shoulder is wedged beneath the </a:t>
            </a:r>
            <a:r>
              <a:rPr lang="en-US" dirty="0" err="1"/>
              <a:t>symphysis</a:t>
            </a:r>
            <a:r>
              <a:rPr lang="en-US" dirty="0"/>
              <a:t>. At times, it is necessary to push the fetus up into the pelvis slightly to accomplish the maneuvers. 	</a:t>
            </a:r>
          </a:p>
          <a:p>
            <a:endParaRPr lang="en-US" dirty="0"/>
          </a:p>
        </p:txBody>
      </p:sp>
    </p:spTree>
    <p:extLst>
      <p:ext uri="{BB962C8B-B14F-4D97-AF65-F5344CB8AC3E}">
        <p14:creationId xmlns:p14="http://schemas.microsoft.com/office/powerpoint/2010/main" val="113229368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R </a:t>
            </a:r>
            <a:r>
              <a:rPr lang="en-US" dirty="0"/>
              <a:t> </a:t>
            </a:r>
            <a:r>
              <a:rPr lang="en-US" b="1" dirty="0"/>
              <a:t>Remove the posterior arm. </a:t>
            </a:r>
            <a:r>
              <a:rPr lang="en-US" dirty="0"/>
              <a:t>	</a:t>
            </a:r>
          </a:p>
          <a:p>
            <a:r>
              <a:rPr lang="en-US" dirty="0"/>
              <a:t>Removing the posterior arm from the birth canal also shortens the </a:t>
            </a:r>
            <a:r>
              <a:rPr lang="en-US" dirty="0" err="1"/>
              <a:t>bisacromial</a:t>
            </a:r>
            <a:r>
              <a:rPr lang="en-US" dirty="0"/>
              <a:t> diameter, allowing the fetus to drop into the sacral hollow, freeing the impaction. The elbow then should be flexed and the forearm delivered in a sweeping motion over the fetal anterior chest wall. Grasping and pulling directly on the fetal arm may fracture the </a:t>
            </a:r>
            <a:r>
              <a:rPr lang="en-US" dirty="0" err="1"/>
              <a:t>humerus</a:t>
            </a:r>
            <a:r>
              <a:rPr lang="en-US" dirty="0"/>
              <a:t>. 	</a:t>
            </a:r>
          </a:p>
          <a:p>
            <a:endParaRPr lang="en-US" dirty="0"/>
          </a:p>
        </p:txBody>
      </p:sp>
    </p:spTree>
    <p:extLst>
      <p:ext uri="{BB962C8B-B14F-4D97-AF65-F5344CB8AC3E}">
        <p14:creationId xmlns:p14="http://schemas.microsoft.com/office/powerpoint/2010/main" val="224242933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fontScale="92500"/>
          </a:bodyPr>
          <a:lstStyle/>
          <a:p>
            <a:pPr marL="0" indent="0">
              <a:buNone/>
            </a:pPr>
            <a:r>
              <a:rPr lang="en-US" b="1" dirty="0"/>
              <a:t>R </a:t>
            </a:r>
            <a:r>
              <a:rPr lang="en-US" dirty="0"/>
              <a:t> </a:t>
            </a:r>
            <a:r>
              <a:rPr lang="en-US" b="1" dirty="0"/>
              <a:t>Roll the patient. </a:t>
            </a:r>
            <a:r>
              <a:rPr lang="en-US" dirty="0"/>
              <a:t>	</a:t>
            </a:r>
          </a:p>
          <a:p>
            <a:r>
              <a:rPr lang="en-US" dirty="0"/>
              <a:t>The patient rolls from her existing position to the all-fours position. This usually increases the pelvic diameters. Often, the shoulder will dislodge during the act of turning, In addition, once the position change is completed, gravitational forces may aid in the </a:t>
            </a:r>
            <a:r>
              <a:rPr lang="en-US" dirty="0" err="1"/>
              <a:t>disimpaction</a:t>
            </a:r>
            <a:r>
              <a:rPr lang="en-US" dirty="0"/>
              <a:t> of the fetal shoulders. 	</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19725" y="2803700"/>
            <a:ext cx="4733925" cy="291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9499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Manoeuvres</a:t>
            </a:r>
            <a:r>
              <a:rPr lang="en-US" b="1" dirty="0"/>
              <a:t> of Last Resort for Shoulder Dystocia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Deliberate clavicle fracture </a:t>
            </a:r>
            <a:r>
              <a:rPr lang="en-US" dirty="0"/>
              <a:t>	</a:t>
            </a:r>
          </a:p>
          <a:p>
            <a:r>
              <a:rPr lang="en-US" dirty="0"/>
              <a:t>Direct upward pressure on the mid-portion of the fetal clavicle; reduces the shoulder-to-shoulder distance. 	</a:t>
            </a:r>
          </a:p>
          <a:p>
            <a:pPr marL="0" indent="0">
              <a:buNone/>
            </a:pPr>
            <a:r>
              <a:rPr lang="en-US" b="1" dirty="0" err="1"/>
              <a:t>Zavanelli</a:t>
            </a:r>
            <a:r>
              <a:rPr lang="en-US" b="1" dirty="0"/>
              <a:t> maneuver </a:t>
            </a:r>
            <a:r>
              <a:rPr lang="en-US" dirty="0"/>
              <a:t>	</a:t>
            </a:r>
          </a:p>
          <a:p>
            <a:r>
              <a:rPr lang="en-US" dirty="0"/>
              <a:t>Cephalic replacement followed by cesarean delivery; involves rotating the fetal head into a direct occiput anterior position, then flexing and pushing the vertex back into the birth canal, while holding continuous upward pressure until cesarean delivery is accomplished.</a:t>
            </a:r>
          </a:p>
          <a:p>
            <a:pPr marL="0" indent="0">
              <a:buNone/>
            </a:pPr>
            <a:r>
              <a:rPr lang="en-US" dirty="0"/>
              <a:t>	</a:t>
            </a:r>
          </a:p>
          <a:p>
            <a:endParaRPr lang="en-US" dirty="0"/>
          </a:p>
        </p:txBody>
      </p:sp>
    </p:spTree>
    <p:extLst>
      <p:ext uri="{BB962C8B-B14F-4D97-AF65-F5344CB8AC3E}">
        <p14:creationId xmlns:p14="http://schemas.microsoft.com/office/powerpoint/2010/main" val="255988682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Shoulder dystocia</a:t>
            </a:r>
            <a:endParaRPr lang="en-US" i="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Maternal </a:t>
            </a:r>
            <a:r>
              <a:rPr lang="en-US" dirty="0"/>
              <a:t>	</a:t>
            </a:r>
          </a:p>
          <a:p>
            <a:r>
              <a:rPr lang="en-US" dirty="0"/>
              <a:t>Postpartum hemorrhage –commonest (11%) 	</a:t>
            </a:r>
          </a:p>
          <a:p>
            <a:r>
              <a:rPr lang="en-US" dirty="0" err="1"/>
              <a:t>Rectovaginal</a:t>
            </a:r>
            <a:r>
              <a:rPr lang="en-US" dirty="0"/>
              <a:t> fistula 	</a:t>
            </a:r>
          </a:p>
          <a:p>
            <a:r>
              <a:rPr lang="en-US" dirty="0" err="1"/>
              <a:t>Symphyseal</a:t>
            </a:r>
            <a:r>
              <a:rPr lang="en-US" dirty="0"/>
              <a:t> separation or diathesis, with or without transient femoral neuropathy 	</a:t>
            </a:r>
          </a:p>
          <a:p>
            <a:r>
              <a:rPr lang="en-US" dirty="0"/>
              <a:t>Third- or fourth-degree episiotomy or tear with anal sphincter damage Uterine rupture </a:t>
            </a:r>
          </a:p>
          <a:p>
            <a:r>
              <a:rPr lang="en-US" dirty="0"/>
              <a:t>Soft tissue injuries 	</a:t>
            </a:r>
          </a:p>
          <a:p>
            <a:pPr marL="0" indent="0">
              <a:buNone/>
            </a:pPr>
            <a:r>
              <a:rPr lang="en-US" b="1" dirty="0"/>
              <a:t>Fetal </a:t>
            </a:r>
            <a:r>
              <a:rPr lang="en-US" dirty="0"/>
              <a:t>	</a:t>
            </a:r>
          </a:p>
          <a:p>
            <a:r>
              <a:rPr lang="en-US" dirty="0"/>
              <a:t>Brachial plexus palsy- commonest 3-15% 	</a:t>
            </a:r>
          </a:p>
          <a:p>
            <a:r>
              <a:rPr lang="en-US" dirty="0"/>
              <a:t>Clavicle fracture 	</a:t>
            </a:r>
          </a:p>
          <a:p>
            <a:r>
              <a:rPr lang="en-US" dirty="0"/>
              <a:t>Fetal death 	</a:t>
            </a:r>
          </a:p>
          <a:p>
            <a:r>
              <a:rPr lang="en-US" dirty="0"/>
              <a:t>Fetal hypoxia, with or without permanent neurologic damage 	</a:t>
            </a:r>
          </a:p>
          <a:p>
            <a:r>
              <a:rPr lang="en-US" dirty="0"/>
              <a:t>Fracture of the </a:t>
            </a:r>
            <a:r>
              <a:rPr lang="en-US" dirty="0" err="1"/>
              <a:t>humerus</a:t>
            </a:r>
            <a:r>
              <a:rPr lang="en-US" dirty="0"/>
              <a:t> 	</a:t>
            </a:r>
          </a:p>
          <a:p>
            <a:endParaRPr lang="en-US" dirty="0"/>
          </a:p>
        </p:txBody>
      </p:sp>
    </p:spTree>
    <p:extLst>
      <p:ext uri="{BB962C8B-B14F-4D97-AF65-F5344CB8AC3E}">
        <p14:creationId xmlns:p14="http://schemas.microsoft.com/office/powerpoint/2010/main" val="2956717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b) Severe Pre-</a:t>
            </a:r>
            <a:r>
              <a:rPr lang="en-US" b="1" dirty="0" err="1"/>
              <a:t>eclampsia</a:t>
            </a:r>
            <a:r>
              <a:rPr lang="en-US" b="1" dirty="0"/>
              <a:t> </a:t>
            </a:r>
            <a:r>
              <a:rPr lang="en-US" dirty="0"/>
              <a:t>e.g. BP diastolic &gt; 100 mmHg </a:t>
            </a:r>
          </a:p>
          <a:p>
            <a:r>
              <a:rPr lang="en-US" dirty="0"/>
              <a:t>Admit patient </a:t>
            </a:r>
          </a:p>
          <a:p>
            <a:r>
              <a:rPr lang="en-US" dirty="0"/>
              <a:t>Nurse in a quiet semi dark room </a:t>
            </a:r>
          </a:p>
          <a:p>
            <a:r>
              <a:rPr lang="en-US" dirty="0"/>
              <a:t>Monitor vital signs every 15- 30 minutes </a:t>
            </a:r>
          </a:p>
          <a:p>
            <a:r>
              <a:rPr lang="en-US" dirty="0"/>
              <a:t>Start MgSO4 regime </a:t>
            </a:r>
          </a:p>
          <a:p>
            <a:r>
              <a:rPr lang="en-US" dirty="0"/>
              <a:t>Consider timing and mode of delivery </a:t>
            </a:r>
          </a:p>
          <a:p>
            <a:r>
              <a:rPr lang="en-US" dirty="0"/>
              <a:t>Closely monitor fluid intake and urine output </a:t>
            </a:r>
          </a:p>
          <a:p>
            <a:r>
              <a:rPr lang="en-US" dirty="0"/>
              <a:t>Do blood chemistry (liver enzymes and </a:t>
            </a:r>
            <a:r>
              <a:rPr lang="en-US" dirty="0" err="1"/>
              <a:t>creatinine</a:t>
            </a:r>
            <a:r>
              <a:rPr lang="en-US" dirty="0"/>
              <a:t>) </a:t>
            </a:r>
          </a:p>
          <a:p>
            <a:r>
              <a:rPr lang="en-US" dirty="0"/>
              <a:t>If the diastolic blood pressure is 110 mm Hg or more, start antihypertensive drugs, e.g. Hydralazine 5 mg IV slowly every 5 minutes until blood pressure is lowered. Repeat hourly as needed or give hydralazine 12.5mg IM every 2 hours as needed </a:t>
            </a:r>
          </a:p>
          <a:p>
            <a:r>
              <a:rPr lang="en-US" dirty="0"/>
              <a:t>If hydralazine is not available, give </a:t>
            </a:r>
            <a:r>
              <a:rPr lang="en-US" dirty="0" err="1"/>
              <a:t>Labetolol</a:t>
            </a:r>
            <a:r>
              <a:rPr lang="en-US" dirty="0"/>
              <a:t> or </a:t>
            </a:r>
            <a:r>
              <a:rPr lang="en-US" dirty="0" err="1"/>
              <a:t>nifedipine</a:t>
            </a:r>
            <a:r>
              <a:rPr lang="en-US" dirty="0"/>
              <a:t> </a:t>
            </a:r>
          </a:p>
          <a:p>
            <a:r>
              <a:rPr lang="en-US" dirty="0"/>
              <a:t>If no improvement, refer to comprehensive </a:t>
            </a:r>
            <a:r>
              <a:rPr lang="en-US" dirty="0" err="1"/>
              <a:t>centre</a:t>
            </a:r>
            <a:r>
              <a:rPr lang="en-US" dirty="0"/>
              <a:t> accompanied by trained nurse </a:t>
            </a:r>
          </a:p>
          <a:p>
            <a:endParaRPr lang="en-US" dirty="0"/>
          </a:p>
        </p:txBody>
      </p:sp>
    </p:spTree>
    <p:extLst>
      <p:ext uri="{BB962C8B-B14F-4D97-AF65-F5344CB8AC3E}">
        <p14:creationId xmlns:p14="http://schemas.microsoft.com/office/powerpoint/2010/main" val="9203685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PROLONGED LABOUR </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Definition of prolonged </a:t>
            </a:r>
            <a:r>
              <a:rPr lang="en-US" b="1" dirty="0" err="1"/>
              <a:t>labour</a:t>
            </a:r>
            <a:r>
              <a:rPr lang="en-US" b="1" dirty="0"/>
              <a:t> </a:t>
            </a:r>
            <a:endParaRPr lang="en-US" dirty="0"/>
          </a:p>
          <a:p>
            <a:r>
              <a:rPr lang="en-US" dirty="0"/>
              <a:t>Prolonged </a:t>
            </a:r>
            <a:r>
              <a:rPr lang="en-US" dirty="0" err="1"/>
              <a:t>labour</a:t>
            </a:r>
            <a:r>
              <a:rPr lang="en-US" dirty="0"/>
              <a:t> is active </a:t>
            </a:r>
            <a:r>
              <a:rPr lang="en-US" dirty="0" err="1"/>
              <a:t>labour</a:t>
            </a:r>
            <a:r>
              <a:rPr lang="en-US" dirty="0"/>
              <a:t> with regular uterine contractions and progressive cervical dilatation, which lasts for more than 12 hours in both multiparas and </a:t>
            </a:r>
            <a:r>
              <a:rPr lang="en-US" dirty="0" err="1"/>
              <a:t>primigravidas</a:t>
            </a:r>
            <a:r>
              <a:rPr lang="en-US" dirty="0"/>
              <a:t>. </a:t>
            </a:r>
          </a:p>
          <a:p>
            <a:pPr marL="0" indent="0">
              <a:buNone/>
            </a:pPr>
            <a:r>
              <a:rPr lang="en-US" b="1" dirty="0"/>
              <a:t>Causes of Prolonged </a:t>
            </a:r>
            <a:r>
              <a:rPr lang="en-US" b="1" dirty="0" err="1"/>
              <a:t>Labour</a:t>
            </a:r>
            <a:r>
              <a:rPr lang="en-US" b="1" dirty="0"/>
              <a:t> </a:t>
            </a:r>
            <a:endParaRPr lang="en-US" dirty="0"/>
          </a:p>
          <a:p>
            <a:r>
              <a:rPr lang="en-US" dirty="0"/>
              <a:t>It is usual to describe this as due to the three "Ps": </a:t>
            </a:r>
          </a:p>
          <a:p>
            <a:pPr marL="0" indent="0">
              <a:buNone/>
            </a:pPr>
            <a:r>
              <a:rPr lang="en-US" b="1" dirty="0"/>
              <a:t>Powers: </a:t>
            </a:r>
            <a:r>
              <a:rPr lang="en-US" dirty="0"/>
              <a:t>poor or uncoordinated uterine action </a:t>
            </a:r>
          </a:p>
          <a:p>
            <a:pPr marL="0" indent="0">
              <a:buNone/>
            </a:pPr>
            <a:r>
              <a:rPr lang="en-US" b="1" dirty="0"/>
              <a:t>Passenger: </a:t>
            </a:r>
            <a:r>
              <a:rPr lang="en-US" dirty="0"/>
              <a:t>fetal head too large or position abnormal </a:t>
            </a:r>
          </a:p>
          <a:p>
            <a:pPr marL="0" indent="0">
              <a:buNone/>
            </a:pPr>
            <a:r>
              <a:rPr lang="en-US" b="1" dirty="0"/>
              <a:t>Passage: </a:t>
            </a:r>
            <a:r>
              <a:rPr lang="en-US" dirty="0"/>
              <a:t>pelvis abnormal, or tumor or obstruction in pelvis or birth canal. </a:t>
            </a:r>
          </a:p>
          <a:p>
            <a:endParaRPr lang="en-US" dirty="0"/>
          </a:p>
        </p:txBody>
      </p:sp>
    </p:spTree>
    <p:extLst>
      <p:ext uri="{BB962C8B-B14F-4D97-AF65-F5344CB8AC3E}">
        <p14:creationId xmlns:p14="http://schemas.microsoft.com/office/powerpoint/2010/main" val="15454392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Diagnosis of Prolonged </a:t>
            </a:r>
            <a:r>
              <a:rPr lang="en-US" b="1" dirty="0" err="1"/>
              <a:t>Labour</a:t>
            </a:r>
            <a:r>
              <a:rPr lang="en-US" b="1" dirty="0"/>
              <a:t> </a:t>
            </a:r>
            <a:endParaRPr lang="en-US" dirty="0"/>
          </a:p>
          <a:p>
            <a:r>
              <a:rPr lang="en-US" dirty="0"/>
              <a:t>Findings from history and physical examination or as interpreted from the </a:t>
            </a:r>
            <a:r>
              <a:rPr lang="en-US" dirty="0" err="1"/>
              <a:t>partograph</a:t>
            </a:r>
            <a:r>
              <a:rPr lang="en-US" dirty="0"/>
              <a:t> that is correctly charted will guide in the diagnosis of prolonged </a:t>
            </a:r>
            <a:r>
              <a:rPr lang="en-US" dirty="0" err="1"/>
              <a:t>labour</a:t>
            </a:r>
            <a:r>
              <a:rPr lang="en-US" dirty="0"/>
              <a:t>. </a:t>
            </a:r>
          </a:p>
          <a:p>
            <a:pPr marL="0" indent="0">
              <a:buNone/>
            </a:pPr>
            <a:r>
              <a:rPr lang="en-US" b="1" dirty="0"/>
              <a:t>History </a:t>
            </a:r>
            <a:endParaRPr lang="en-US" dirty="0"/>
          </a:p>
          <a:p>
            <a:r>
              <a:rPr lang="en-US" dirty="0"/>
              <a:t>At what time did the contractions begin? </a:t>
            </a:r>
          </a:p>
          <a:p>
            <a:r>
              <a:rPr lang="en-US" dirty="0"/>
              <a:t>How frequent are the contractions? </a:t>
            </a:r>
          </a:p>
          <a:p>
            <a:r>
              <a:rPr lang="en-US" dirty="0"/>
              <a:t>When did the membranes (water) break? </a:t>
            </a:r>
          </a:p>
          <a:p>
            <a:endParaRPr lang="en-US" dirty="0"/>
          </a:p>
        </p:txBody>
      </p:sp>
    </p:spTree>
    <p:extLst>
      <p:ext uri="{BB962C8B-B14F-4D97-AF65-F5344CB8AC3E}">
        <p14:creationId xmlns:p14="http://schemas.microsoft.com/office/powerpoint/2010/main" val="13651696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Examination </a:t>
            </a:r>
            <a:endParaRPr lang="en-US" dirty="0"/>
          </a:p>
          <a:p>
            <a:r>
              <a:rPr lang="en-US" dirty="0"/>
              <a:t>The frequency, duration and intensity of the contractions </a:t>
            </a:r>
          </a:p>
          <a:p>
            <a:r>
              <a:rPr lang="en-US" dirty="0"/>
              <a:t>Determine the </a:t>
            </a:r>
            <a:r>
              <a:rPr lang="en-US" dirty="0" err="1"/>
              <a:t>foetal</a:t>
            </a:r>
            <a:r>
              <a:rPr lang="en-US" dirty="0"/>
              <a:t> position and identify any evidence of </a:t>
            </a:r>
            <a:r>
              <a:rPr lang="en-US" dirty="0" err="1"/>
              <a:t>cephalopelvic</a:t>
            </a:r>
            <a:r>
              <a:rPr lang="en-US" dirty="0"/>
              <a:t> disproportion and /or </a:t>
            </a:r>
            <a:r>
              <a:rPr lang="en-US" dirty="0" err="1"/>
              <a:t>foetal</a:t>
            </a:r>
            <a:r>
              <a:rPr lang="en-US" dirty="0"/>
              <a:t> malposition </a:t>
            </a:r>
          </a:p>
          <a:p>
            <a:r>
              <a:rPr lang="en-US" dirty="0"/>
              <a:t>Evaluate </a:t>
            </a:r>
            <a:r>
              <a:rPr lang="en-US" dirty="0" err="1"/>
              <a:t>foetal</a:t>
            </a:r>
            <a:r>
              <a:rPr lang="en-US" dirty="0"/>
              <a:t> heart rate </a:t>
            </a:r>
          </a:p>
          <a:p>
            <a:r>
              <a:rPr lang="en-US" dirty="0"/>
              <a:t>Determine whether the mother’s bladder is full. Encourage the woman to empty the bladder frequently. If not able to pass urine then catheterize </a:t>
            </a:r>
          </a:p>
          <a:p>
            <a:r>
              <a:rPr lang="en-US" dirty="0"/>
              <a:t>Inspect the external genitalia to determine the presence of liquid and /or blood </a:t>
            </a:r>
          </a:p>
          <a:p>
            <a:r>
              <a:rPr lang="en-US" dirty="0"/>
              <a:t>Vaginal exam with sterile gloves every four hours (or at a different frequency when indicated. </a:t>
            </a:r>
          </a:p>
          <a:p>
            <a:endParaRPr lang="en-US" dirty="0"/>
          </a:p>
        </p:txBody>
      </p:sp>
    </p:spTree>
    <p:extLst>
      <p:ext uri="{BB962C8B-B14F-4D97-AF65-F5344CB8AC3E}">
        <p14:creationId xmlns:p14="http://schemas.microsoft.com/office/powerpoint/2010/main" val="167080458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Laboratory investigations </a:t>
            </a:r>
            <a:endParaRPr lang="en-US" dirty="0"/>
          </a:p>
          <a:p>
            <a:r>
              <a:rPr lang="en-US" dirty="0"/>
              <a:t>Blood grouping and cross match two units </a:t>
            </a:r>
          </a:p>
          <a:p>
            <a:r>
              <a:rPr lang="en-US" dirty="0"/>
              <a:t>Urine for albumin, sugar, acetone </a:t>
            </a:r>
          </a:p>
          <a:p>
            <a:pPr marL="0" indent="0">
              <a:buNone/>
            </a:pPr>
            <a:r>
              <a:rPr lang="en-US" b="1" dirty="0"/>
              <a:t>Management of Prolonged </a:t>
            </a:r>
            <a:r>
              <a:rPr lang="en-US" b="1" dirty="0" err="1"/>
              <a:t>labour</a:t>
            </a:r>
            <a:r>
              <a:rPr lang="en-US" b="1" dirty="0"/>
              <a:t> </a:t>
            </a:r>
            <a:endParaRPr lang="en-US" dirty="0"/>
          </a:p>
          <a:p>
            <a:r>
              <a:rPr lang="en-US" dirty="0"/>
              <a:t>Monitor maternal vital signs: Temperature 2-4 hourly, Pulse ½ hourly, Respirations 4 hourly </a:t>
            </a:r>
          </a:p>
          <a:p>
            <a:r>
              <a:rPr lang="en-US" dirty="0"/>
              <a:t>Monitor </a:t>
            </a:r>
            <a:r>
              <a:rPr lang="en-US" dirty="0" err="1"/>
              <a:t>foetal</a:t>
            </a:r>
            <a:r>
              <a:rPr lang="en-US" dirty="0"/>
              <a:t> heart rate ½ hourly </a:t>
            </a:r>
          </a:p>
          <a:p>
            <a:r>
              <a:rPr lang="en-US" dirty="0"/>
              <a:t>Measure the urine volume every 2-4 hours (encourage mother to void regularly) </a:t>
            </a:r>
          </a:p>
          <a:p>
            <a:r>
              <a:rPr lang="en-US" dirty="0"/>
              <a:t>Start I.V fluid (NS OR ringers lactate) </a:t>
            </a:r>
          </a:p>
          <a:p>
            <a:r>
              <a:rPr lang="en-US" dirty="0"/>
              <a:t>Start broad spectrum antibiotics </a:t>
            </a:r>
          </a:p>
          <a:p>
            <a:r>
              <a:rPr lang="en-US" dirty="0"/>
              <a:t>Oxygen by mask </a:t>
            </a:r>
          </a:p>
          <a:p>
            <a:endParaRPr lang="en-US" dirty="0"/>
          </a:p>
        </p:txBody>
      </p:sp>
    </p:spTree>
    <p:extLst>
      <p:ext uri="{BB962C8B-B14F-4D97-AF65-F5344CB8AC3E}">
        <p14:creationId xmlns:p14="http://schemas.microsoft.com/office/powerpoint/2010/main" val="120585034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First choice antibiotics: </a:t>
            </a:r>
          </a:p>
          <a:p>
            <a:r>
              <a:rPr lang="en-US" dirty="0"/>
              <a:t>IV Ampicillin 500mg 6 hourly for 3 days </a:t>
            </a:r>
          </a:p>
          <a:p>
            <a:r>
              <a:rPr lang="en-US" dirty="0"/>
              <a:t>IV Gentamicin 80 mg 8 hourly for 7 days </a:t>
            </a:r>
          </a:p>
          <a:p>
            <a:r>
              <a:rPr lang="en-US" dirty="0"/>
              <a:t>Followed by Amoxicillin 500mg oral 8 hourly for 7 days </a:t>
            </a:r>
          </a:p>
          <a:p>
            <a:pPr marL="0" indent="0">
              <a:buNone/>
            </a:pPr>
            <a:r>
              <a:rPr lang="en-US" dirty="0"/>
              <a:t>Second choice line antibiotics </a:t>
            </a:r>
          </a:p>
          <a:p>
            <a:r>
              <a:rPr lang="en-US" dirty="0"/>
              <a:t>IV second generation Cephalosporin </a:t>
            </a:r>
          </a:p>
          <a:p>
            <a:r>
              <a:rPr lang="en-US" dirty="0"/>
              <a:t>IV amoxicillin/</a:t>
            </a:r>
            <a:r>
              <a:rPr lang="en-US" dirty="0" err="1"/>
              <a:t>clavulanic</a:t>
            </a:r>
            <a:r>
              <a:rPr lang="en-US" dirty="0"/>
              <a:t> acid 1.2g stat dose followed by oral preparation </a:t>
            </a:r>
          </a:p>
          <a:p>
            <a:endParaRPr lang="en-US" dirty="0"/>
          </a:p>
        </p:txBody>
      </p:sp>
    </p:spTree>
    <p:extLst>
      <p:ext uri="{BB962C8B-B14F-4D97-AF65-F5344CB8AC3E}">
        <p14:creationId xmlns:p14="http://schemas.microsoft.com/office/powerpoint/2010/main" val="282247699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Second stage </a:t>
            </a:r>
            <a:endParaRPr lang="en-US" dirty="0"/>
          </a:p>
          <a:p>
            <a:r>
              <a:rPr lang="en-US" dirty="0"/>
              <a:t>Maternal expulsive efforts increase fetal risk by reducing the delivery of oxygen to the placenta. While spontaneous maternal “pushing” should be allowed, prolonged effort and holding the breath should not be encouraged. If </a:t>
            </a:r>
            <a:r>
              <a:rPr lang="en-US" dirty="0" err="1"/>
              <a:t>malpresentation</a:t>
            </a:r>
            <a:r>
              <a:rPr lang="en-US" dirty="0"/>
              <a:t> and obvious </a:t>
            </a:r>
            <a:r>
              <a:rPr lang="en-US" b="1" dirty="0"/>
              <a:t>obstruction have been ruled out</a:t>
            </a:r>
            <a:r>
              <a:rPr lang="en-US" dirty="0"/>
              <a:t>, labor should be augmented with oxytocin. </a:t>
            </a:r>
          </a:p>
          <a:p>
            <a:r>
              <a:rPr lang="en-US" dirty="0"/>
              <a:t>If there is </a:t>
            </a:r>
            <a:r>
              <a:rPr lang="en-US" b="1" dirty="0"/>
              <a:t>no descent after augmentation </a:t>
            </a:r>
            <a:r>
              <a:rPr lang="en-US" dirty="0"/>
              <a:t>and: </a:t>
            </a:r>
          </a:p>
          <a:p>
            <a:r>
              <a:rPr lang="en-US" dirty="0"/>
              <a:t>If the </a:t>
            </a:r>
            <a:r>
              <a:rPr lang="en-US" b="1" dirty="0"/>
              <a:t>head is not more than 1/5 above </a:t>
            </a:r>
            <a:r>
              <a:rPr lang="en-US" dirty="0"/>
              <a:t>the </a:t>
            </a:r>
            <a:r>
              <a:rPr lang="en-US" dirty="0" err="1"/>
              <a:t>symphysis</a:t>
            </a:r>
            <a:r>
              <a:rPr lang="en-US" dirty="0"/>
              <a:t> pubis or the leading bony edge of the fetal </a:t>
            </a:r>
            <a:r>
              <a:rPr lang="en-US" b="1" dirty="0"/>
              <a:t>head is at the 0 station</a:t>
            </a:r>
            <a:r>
              <a:rPr lang="en-US" dirty="0"/>
              <a:t>, delivery should be by vacuum extraction or forceps </a:t>
            </a:r>
          </a:p>
          <a:p>
            <a:pPr marL="0" indent="0">
              <a:buNone/>
            </a:pPr>
            <a:endParaRPr lang="en-US" dirty="0"/>
          </a:p>
          <a:p>
            <a:endParaRPr lang="en-US" dirty="0"/>
          </a:p>
        </p:txBody>
      </p:sp>
    </p:spTree>
    <p:extLst>
      <p:ext uri="{BB962C8B-B14F-4D97-AF65-F5344CB8AC3E}">
        <p14:creationId xmlns:p14="http://schemas.microsoft.com/office/powerpoint/2010/main" val="318602119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If the head is </a:t>
            </a:r>
            <a:r>
              <a:rPr lang="en-US" b="1" dirty="0"/>
              <a:t>between 1/5 and 3/5 </a:t>
            </a:r>
            <a:r>
              <a:rPr lang="en-US" dirty="0"/>
              <a:t>above the </a:t>
            </a:r>
            <a:r>
              <a:rPr lang="en-US" dirty="0" err="1"/>
              <a:t>symphysis</a:t>
            </a:r>
            <a:r>
              <a:rPr lang="en-US" dirty="0"/>
              <a:t> pubis or the leading bony edge of the fetal </a:t>
            </a:r>
            <a:r>
              <a:rPr lang="en-US" b="1" dirty="0"/>
              <a:t>head is between 0 station and -2 station</a:t>
            </a:r>
            <a:r>
              <a:rPr lang="en-US" dirty="0"/>
              <a:t>, and birth is taking place in a facility where safe caesarean section is not possible, delivery should be by vacuum extraction and </a:t>
            </a:r>
            <a:r>
              <a:rPr lang="en-US" dirty="0" err="1"/>
              <a:t>symphysiotomy</a:t>
            </a:r>
            <a:r>
              <a:rPr lang="en-US" dirty="0"/>
              <a:t> </a:t>
            </a:r>
          </a:p>
          <a:p>
            <a:r>
              <a:rPr lang="en-US" dirty="0"/>
              <a:t>If the service </a:t>
            </a:r>
            <a:r>
              <a:rPr lang="en-US" b="1" dirty="0"/>
              <a:t>provider is not proficient in </a:t>
            </a:r>
            <a:r>
              <a:rPr lang="en-US" b="1" dirty="0" err="1"/>
              <a:t>symphysiotomy</a:t>
            </a:r>
            <a:r>
              <a:rPr lang="en-US" dirty="0"/>
              <a:t>, immediate referral is required for delivery by caesarean section </a:t>
            </a:r>
          </a:p>
          <a:p>
            <a:r>
              <a:rPr lang="en-US" dirty="0"/>
              <a:t>If the head is </a:t>
            </a:r>
            <a:r>
              <a:rPr lang="en-US" b="1" dirty="0"/>
              <a:t>more than 3/5 above </a:t>
            </a:r>
            <a:r>
              <a:rPr lang="en-US" dirty="0"/>
              <a:t>the </a:t>
            </a:r>
            <a:r>
              <a:rPr lang="en-US" dirty="0" err="1"/>
              <a:t>symphysis</a:t>
            </a:r>
            <a:r>
              <a:rPr lang="en-US" dirty="0"/>
              <a:t> pubis or the leading bony edge of the fetal </a:t>
            </a:r>
            <a:r>
              <a:rPr lang="en-US" b="1" dirty="0"/>
              <a:t>head is above -2 station</a:t>
            </a:r>
            <a:r>
              <a:rPr lang="en-US" dirty="0"/>
              <a:t>, delivery must be by caesarean section. </a:t>
            </a:r>
          </a:p>
          <a:p>
            <a:r>
              <a:rPr lang="en-US" dirty="0"/>
              <a:t>If the woman arrived very late and the </a:t>
            </a:r>
            <a:r>
              <a:rPr lang="en-US" dirty="0" err="1"/>
              <a:t>foetus</a:t>
            </a:r>
            <a:r>
              <a:rPr lang="en-US" dirty="0"/>
              <a:t> is dead, do destructive obstetric procedure. </a:t>
            </a:r>
          </a:p>
          <a:p>
            <a:endParaRPr lang="en-US" dirty="0"/>
          </a:p>
        </p:txBody>
      </p:sp>
    </p:spTree>
    <p:extLst>
      <p:ext uri="{BB962C8B-B14F-4D97-AF65-F5344CB8AC3E}">
        <p14:creationId xmlns:p14="http://schemas.microsoft.com/office/powerpoint/2010/main" val="49669788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OBSTRUCTED LABOUR </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Obstructed </a:t>
            </a:r>
            <a:r>
              <a:rPr lang="en-US" dirty="0" err="1"/>
              <a:t>labour</a:t>
            </a:r>
            <a:r>
              <a:rPr lang="en-US" dirty="0"/>
              <a:t> means that, in spite of strong uterine contraction, the </a:t>
            </a:r>
            <a:r>
              <a:rPr lang="en-US" dirty="0" err="1"/>
              <a:t>foetus</a:t>
            </a:r>
            <a:r>
              <a:rPr lang="en-US" dirty="0"/>
              <a:t> cannot descend because of mechanical factors. Obstruction usually occurs at the brim, but it may occur in the mid cavity or pelvic outlet. </a:t>
            </a:r>
          </a:p>
          <a:p>
            <a:r>
              <a:rPr lang="en-US" b="1" dirty="0"/>
              <a:t>Definition of </a:t>
            </a:r>
            <a:r>
              <a:rPr lang="en-US" b="1" dirty="0" err="1"/>
              <a:t>Cephalopelvic</a:t>
            </a:r>
            <a:r>
              <a:rPr lang="en-US" b="1" dirty="0"/>
              <a:t> Disproportion (CPD)</a:t>
            </a:r>
            <a:r>
              <a:rPr lang="en-US" dirty="0"/>
              <a:t>: This occurs when </a:t>
            </a:r>
            <a:r>
              <a:rPr lang="en-US" dirty="0" err="1"/>
              <a:t>foetal</a:t>
            </a:r>
            <a:r>
              <a:rPr lang="en-US" dirty="0"/>
              <a:t> head is large in comparison with the pelvis. </a:t>
            </a:r>
            <a:r>
              <a:rPr lang="en-US" dirty="0" err="1"/>
              <a:t>Cephalopelvic</a:t>
            </a:r>
            <a:r>
              <a:rPr lang="en-US" dirty="0"/>
              <a:t> disproportion may be due to a small pelvis with a normal sized head, or a normal pelvis with a large </a:t>
            </a:r>
            <a:r>
              <a:rPr lang="en-US" dirty="0" err="1"/>
              <a:t>foetus</a:t>
            </a:r>
            <a:r>
              <a:rPr lang="en-US" dirty="0"/>
              <a:t> or a combination of a large baby and small pelvis. This means it is difficult or impossible for the </a:t>
            </a:r>
            <a:r>
              <a:rPr lang="en-US" dirty="0" err="1"/>
              <a:t>foetus</a:t>
            </a:r>
            <a:r>
              <a:rPr lang="en-US" dirty="0"/>
              <a:t> to pass safely through the pelvis. </a:t>
            </a:r>
          </a:p>
        </p:txBody>
      </p:sp>
    </p:spTree>
    <p:extLst>
      <p:ext uri="{BB962C8B-B14F-4D97-AF65-F5344CB8AC3E}">
        <p14:creationId xmlns:p14="http://schemas.microsoft.com/office/powerpoint/2010/main" val="302875698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Cephalopelvic</a:t>
            </a:r>
            <a:r>
              <a:rPr lang="en-US" dirty="0"/>
              <a:t> disproportion may be: </a:t>
            </a:r>
          </a:p>
          <a:p>
            <a:r>
              <a:rPr lang="en-US" b="1" dirty="0"/>
              <a:t>Margina</a:t>
            </a:r>
            <a:r>
              <a:rPr lang="en-US" dirty="0"/>
              <a:t>l </a:t>
            </a:r>
            <a:r>
              <a:rPr lang="en-US" b="1" dirty="0"/>
              <a:t>CPD, </a:t>
            </a:r>
            <a:r>
              <a:rPr lang="en-US" dirty="0"/>
              <a:t>which means that the problem may be overcome during </a:t>
            </a:r>
            <a:r>
              <a:rPr lang="en-US" dirty="0" err="1"/>
              <a:t>labour</a:t>
            </a:r>
            <a:r>
              <a:rPr lang="en-US" dirty="0"/>
              <a:t>. The relaxation of the pelvic joints and </a:t>
            </a:r>
            <a:r>
              <a:rPr lang="en-US" dirty="0" err="1"/>
              <a:t>moulding</a:t>
            </a:r>
            <a:r>
              <a:rPr lang="en-US" dirty="0"/>
              <a:t> of the </a:t>
            </a:r>
            <a:r>
              <a:rPr lang="en-US" dirty="0" err="1"/>
              <a:t>foetal</a:t>
            </a:r>
            <a:r>
              <a:rPr lang="en-US" dirty="0"/>
              <a:t> skull may enable vaginal delivery. Half of these patients will need an operative delivery. </a:t>
            </a:r>
          </a:p>
          <a:p>
            <a:endParaRPr lang="en-US" dirty="0"/>
          </a:p>
          <a:p>
            <a:r>
              <a:rPr lang="en-US" b="1" dirty="0"/>
              <a:t>True CPD</a:t>
            </a:r>
            <a:r>
              <a:rPr lang="en-US" dirty="0"/>
              <a:t>: This means the pelvis is small or abnormally shaped and/or </a:t>
            </a:r>
            <a:r>
              <a:rPr lang="en-US" dirty="0" err="1"/>
              <a:t>foetus</a:t>
            </a:r>
            <a:r>
              <a:rPr lang="en-US" dirty="0"/>
              <a:t> is unusually large or abnormal e.g. hydrocephalus. Operative delivery will be needed. </a:t>
            </a:r>
          </a:p>
          <a:p>
            <a:endParaRPr lang="en-US" dirty="0"/>
          </a:p>
        </p:txBody>
      </p:sp>
    </p:spTree>
    <p:extLst>
      <p:ext uri="{BB962C8B-B14F-4D97-AF65-F5344CB8AC3E}">
        <p14:creationId xmlns:p14="http://schemas.microsoft.com/office/powerpoint/2010/main" val="199774951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obstructed </a:t>
            </a:r>
            <a:r>
              <a:rPr lang="en-US" b="1" i="1" dirty="0" err="1"/>
              <a:t>labour</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a:t>Common </a:t>
            </a:r>
            <a:r>
              <a:rPr lang="en-US" dirty="0"/>
              <a:t>factors predisposing to obstructed </a:t>
            </a:r>
            <a:r>
              <a:rPr lang="en-US" dirty="0" err="1"/>
              <a:t>labour</a:t>
            </a:r>
            <a:r>
              <a:rPr lang="en-US" dirty="0"/>
              <a:t> include: </a:t>
            </a:r>
          </a:p>
          <a:p>
            <a:r>
              <a:rPr lang="en-US" dirty="0" err="1"/>
              <a:t>Cephalopelvic</a:t>
            </a:r>
            <a:r>
              <a:rPr lang="en-US" dirty="0"/>
              <a:t> disproportion </a:t>
            </a:r>
          </a:p>
          <a:p>
            <a:r>
              <a:rPr lang="en-US" dirty="0" err="1"/>
              <a:t>Foetal</a:t>
            </a:r>
            <a:r>
              <a:rPr lang="en-US" dirty="0"/>
              <a:t> </a:t>
            </a:r>
            <a:r>
              <a:rPr lang="en-US" dirty="0" err="1"/>
              <a:t>macrosomia</a:t>
            </a:r>
            <a:r>
              <a:rPr lang="en-US" dirty="0"/>
              <a:t> e.g. in poorly controlled diabetes mellitus in pregnancy </a:t>
            </a:r>
          </a:p>
          <a:p>
            <a:r>
              <a:rPr lang="en-US" dirty="0" err="1"/>
              <a:t>Malpresentation</a:t>
            </a:r>
            <a:r>
              <a:rPr lang="en-US" dirty="0"/>
              <a:t> e.g. brow, shoulder, face with </a:t>
            </a:r>
            <a:r>
              <a:rPr lang="en-US" dirty="0" err="1"/>
              <a:t>mentoposterior</a:t>
            </a:r>
            <a:r>
              <a:rPr lang="en-US" dirty="0"/>
              <a:t>, breech </a:t>
            </a:r>
          </a:p>
          <a:p>
            <a:r>
              <a:rPr lang="en-US" dirty="0" err="1"/>
              <a:t>Foetal</a:t>
            </a:r>
            <a:r>
              <a:rPr lang="en-US" dirty="0"/>
              <a:t> abnormalities e.g. hydrocephalus </a:t>
            </a:r>
          </a:p>
          <a:p>
            <a:r>
              <a:rPr lang="en-US" dirty="0"/>
              <a:t>Multiple gestation with locked twins </a:t>
            </a:r>
          </a:p>
          <a:p>
            <a:r>
              <a:rPr lang="en-US" dirty="0"/>
              <a:t>Abnormalities of the reproductive tract e.g. pelvic </a:t>
            </a:r>
            <a:r>
              <a:rPr lang="en-US" dirty="0" err="1"/>
              <a:t>tumour</a:t>
            </a:r>
            <a:r>
              <a:rPr lang="en-US" dirty="0"/>
              <a:t>, cervical or vaginal stenosis, tight perineum and FGM/FGC scar. </a:t>
            </a:r>
          </a:p>
          <a:p>
            <a:r>
              <a:rPr lang="en-US" dirty="0"/>
              <a:t>Underdeveloped pelvis e.g. adolescent pregnancy </a:t>
            </a:r>
          </a:p>
          <a:p>
            <a:r>
              <a:rPr lang="en-US" dirty="0"/>
              <a:t>Childhood malnutrition leading to contracted pelvis </a:t>
            </a:r>
          </a:p>
          <a:p>
            <a:endParaRPr lang="en-US" dirty="0"/>
          </a:p>
        </p:txBody>
      </p:sp>
    </p:spTree>
    <p:extLst>
      <p:ext uri="{BB962C8B-B14F-4D97-AF65-F5344CB8AC3E}">
        <p14:creationId xmlns:p14="http://schemas.microsoft.com/office/powerpoint/2010/main" val="202495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pPr marL="0" indent="0">
              <a:buNone/>
            </a:pPr>
            <a:r>
              <a:rPr lang="en-US" b="1" i="1" dirty="0"/>
              <a:t>Management </a:t>
            </a:r>
            <a:r>
              <a:rPr lang="en-US" b="1" dirty="0"/>
              <a:t>of </a:t>
            </a:r>
            <a:r>
              <a:rPr lang="en-US" b="1" i="1" dirty="0" err="1"/>
              <a:t>eclampsia</a:t>
            </a:r>
            <a:r>
              <a:rPr lang="en-US" b="1" i="1" dirty="0"/>
              <a:t>: </a:t>
            </a:r>
            <a:endParaRPr lang="en-US" dirty="0"/>
          </a:p>
          <a:p>
            <a:r>
              <a:rPr lang="en-US" dirty="0"/>
              <a:t>Call for help </a:t>
            </a:r>
          </a:p>
          <a:p>
            <a:r>
              <a:rPr lang="en-US" dirty="0"/>
              <a:t>Maintain open airway </a:t>
            </a:r>
          </a:p>
          <a:p>
            <a:r>
              <a:rPr lang="en-US" dirty="0"/>
              <a:t>Control fits </a:t>
            </a:r>
          </a:p>
          <a:p>
            <a:r>
              <a:rPr lang="en-US" dirty="0"/>
              <a:t>Control the blood pressure and monitor quarter hourly </a:t>
            </a:r>
          </a:p>
          <a:p>
            <a:r>
              <a:rPr lang="en-US" dirty="0"/>
              <a:t>Start IV line but restrict fluid intake to avoid pulmonary and cerebral </a:t>
            </a:r>
            <a:r>
              <a:rPr lang="en-US" dirty="0" err="1"/>
              <a:t>oedema</a:t>
            </a:r>
            <a:r>
              <a:rPr lang="en-US" dirty="0"/>
              <a:t>. Maximum of 30 drops per minute. </a:t>
            </a:r>
          </a:p>
          <a:p>
            <a:r>
              <a:rPr lang="en-US" dirty="0" err="1"/>
              <a:t>Catheterise</a:t>
            </a:r>
            <a:r>
              <a:rPr lang="en-US" dirty="0"/>
              <a:t>, and closely monitor fluid intake and urine output </a:t>
            </a:r>
          </a:p>
          <a:p>
            <a:endParaRPr lang="en-US" dirty="0"/>
          </a:p>
        </p:txBody>
      </p:sp>
    </p:spTree>
    <p:extLst>
      <p:ext uri="{BB962C8B-B14F-4D97-AF65-F5344CB8AC3E}">
        <p14:creationId xmlns:p14="http://schemas.microsoft.com/office/powerpoint/2010/main" val="3990393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Early signs</a:t>
            </a:r>
          </a:p>
        </p:txBody>
      </p:sp>
      <p:sp>
        <p:nvSpPr>
          <p:cNvPr id="3" name="Content Placeholder 2"/>
          <p:cNvSpPr>
            <a:spLocks noGrp="1"/>
          </p:cNvSpPr>
          <p:nvPr>
            <p:ph idx="1"/>
          </p:nvPr>
        </p:nvSpPr>
        <p:spPr/>
        <p:txBody>
          <a:bodyPr/>
          <a:lstStyle/>
          <a:p>
            <a:r>
              <a:rPr lang="en-US" dirty="0"/>
              <a:t>Presenting part does not enter pelvic brim despite good uterine contractions-exclude loaded rectum, full bladder, excessive </a:t>
            </a:r>
            <a:r>
              <a:rPr lang="en-US" dirty="0" err="1"/>
              <a:t>liqour</a:t>
            </a:r>
            <a:r>
              <a:rPr lang="en-US" dirty="0"/>
              <a:t> volume</a:t>
            </a:r>
          </a:p>
          <a:p>
            <a:r>
              <a:rPr lang="en-US" dirty="0"/>
              <a:t>Dilatation of the cervix is slow</a:t>
            </a:r>
          </a:p>
          <a:p>
            <a:r>
              <a:rPr lang="en-US" dirty="0"/>
              <a:t>Early rupture of membranes and formation of large elongate sac of </a:t>
            </a:r>
            <a:r>
              <a:rPr lang="en-US" dirty="0" err="1"/>
              <a:t>forewaters</a:t>
            </a:r>
            <a:endParaRPr lang="en-US" dirty="0"/>
          </a:p>
        </p:txBody>
      </p:sp>
    </p:spTree>
    <p:extLst>
      <p:ext uri="{BB962C8B-B14F-4D97-AF65-F5344CB8AC3E}">
        <p14:creationId xmlns:p14="http://schemas.microsoft.com/office/powerpoint/2010/main" val="253480836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Later signs</a:t>
            </a:r>
          </a:p>
        </p:txBody>
      </p:sp>
      <p:sp>
        <p:nvSpPr>
          <p:cNvPr id="3" name="Content Placeholder 2"/>
          <p:cNvSpPr>
            <a:spLocks noGrp="1"/>
          </p:cNvSpPr>
          <p:nvPr>
            <p:ph idx="1"/>
          </p:nvPr>
        </p:nvSpPr>
        <p:spPr/>
        <p:txBody>
          <a:bodyPr>
            <a:normAutofit fontScale="92500" lnSpcReduction="10000"/>
          </a:bodyPr>
          <a:lstStyle/>
          <a:p>
            <a:r>
              <a:rPr lang="en-US" dirty="0"/>
              <a:t>Dehydration</a:t>
            </a:r>
          </a:p>
          <a:p>
            <a:r>
              <a:rPr lang="en-US" dirty="0"/>
              <a:t>Maternal exhaustion</a:t>
            </a:r>
          </a:p>
          <a:p>
            <a:r>
              <a:rPr lang="en-US" dirty="0"/>
              <a:t>Ketosis</a:t>
            </a:r>
          </a:p>
          <a:p>
            <a:r>
              <a:rPr lang="en-US" dirty="0"/>
              <a:t>Pyrexia</a:t>
            </a:r>
          </a:p>
          <a:p>
            <a:r>
              <a:rPr lang="en-US" dirty="0"/>
              <a:t>Tachycardia</a:t>
            </a:r>
          </a:p>
          <a:p>
            <a:r>
              <a:rPr lang="en-US" dirty="0"/>
              <a:t>Tenderness of the uterus</a:t>
            </a:r>
          </a:p>
          <a:p>
            <a:r>
              <a:rPr lang="en-US" dirty="0"/>
              <a:t>Poor urinary output</a:t>
            </a:r>
          </a:p>
          <a:p>
            <a:r>
              <a:rPr lang="en-US" dirty="0"/>
              <a:t>Presenting part is high and feels wedged and immovable</a:t>
            </a:r>
          </a:p>
        </p:txBody>
      </p:sp>
    </p:spTree>
    <p:extLst>
      <p:ext uri="{BB962C8B-B14F-4D97-AF65-F5344CB8AC3E}">
        <p14:creationId xmlns:p14="http://schemas.microsoft.com/office/powerpoint/2010/main" val="394164431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Contd.</a:t>
            </a:r>
          </a:p>
        </p:txBody>
      </p:sp>
      <p:sp>
        <p:nvSpPr>
          <p:cNvPr id="3" name="Content Placeholder 2"/>
          <p:cNvSpPr>
            <a:spLocks noGrp="1"/>
          </p:cNvSpPr>
          <p:nvPr>
            <p:ph idx="1"/>
          </p:nvPr>
        </p:nvSpPr>
        <p:spPr/>
        <p:txBody>
          <a:bodyPr>
            <a:normAutofit lnSpcReduction="10000"/>
          </a:bodyPr>
          <a:lstStyle/>
          <a:p>
            <a:r>
              <a:rPr lang="en-US" dirty="0" err="1"/>
              <a:t>Haematuria</a:t>
            </a:r>
            <a:endParaRPr lang="en-US" dirty="0"/>
          </a:p>
          <a:p>
            <a:r>
              <a:rPr lang="en-US" dirty="0"/>
              <a:t>Fetal distress</a:t>
            </a:r>
          </a:p>
          <a:p>
            <a:r>
              <a:rPr lang="en-US" dirty="0"/>
              <a:t>Formation of </a:t>
            </a:r>
            <a:r>
              <a:rPr lang="en-US" dirty="0" err="1"/>
              <a:t>Bandl’s</a:t>
            </a:r>
            <a:r>
              <a:rPr lang="en-US" dirty="0"/>
              <a:t> ring and presenting part is high</a:t>
            </a:r>
          </a:p>
          <a:p>
            <a:r>
              <a:rPr lang="en-US" dirty="0"/>
              <a:t>Uterine exhaustion especially in </a:t>
            </a:r>
            <a:r>
              <a:rPr lang="en-US" dirty="0" err="1"/>
              <a:t>primi</a:t>
            </a:r>
            <a:endParaRPr lang="en-US" dirty="0"/>
          </a:p>
          <a:p>
            <a:r>
              <a:rPr lang="en-US" dirty="0"/>
              <a:t>VE-hot and dry</a:t>
            </a:r>
          </a:p>
          <a:p>
            <a:r>
              <a:rPr lang="en-US" dirty="0"/>
              <a:t>Bladder may be full and displaced upwards</a:t>
            </a:r>
          </a:p>
          <a:p>
            <a:r>
              <a:rPr lang="en-US" dirty="0"/>
              <a:t>Lack of progress/prolonged labor</a:t>
            </a:r>
          </a:p>
          <a:p>
            <a:endParaRPr lang="en-US" dirty="0"/>
          </a:p>
        </p:txBody>
      </p:sp>
    </p:spTree>
    <p:extLst>
      <p:ext uri="{BB962C8B-B14F-4D97-AF65-F5344CB8AC3E}">
        <p14:creationId xmlns:p14="http://schemas.microsoft.com/office/powerpoint/2010/main" val="429353285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antenatal</a:t>
            </a:r>
          </a:p>
        </p:txBody>
      </p:sp>
      <p:sp>
        <p:nvSpPr>
          <p:cNvPr id="3" name="Content Placeholder 2"/>
          <p:cNvSpPr>
            <a:spLocks noGrp="1"/>
          </p:cNvSpPr>
          <p:nvPr>
            <p:ph idx="1"/>
          </p:nvPr>
        </p:nvSpPr>
        <p:spPr/>
        <p:txBody>
          <a:bodyPr>
            <a:normAutofit fontScale="92500" lnSpcReduction="20000"/>
          </a:bodyPr>
          <a:lstStyle/>
          <a:p>
            <a:r>
              <a:rPr lang="en-US" dirty="0"/>
              <a:t>Anticipate during antenatal period by carrying out thorough assessments</a:t>
            </a:r>
          </a:p>
          <a:p>
            <a:pPr lvl="1"/>
            <a:r>
              <a:rPr lang="en-US" dirty="0"/>
              <a:t>Short stature</a:t>
            </a:r>
          </a:p>
          <a:p>
            <a:pPr lvl="1"/>
            <a:r>
              <a:rPr lang="en-US" dirty="0"/>
              <a:t>Previous history of difficulty or obstructed labor, fresh still birth, neonatal asphyxia</a:t>
            </a:r>
          </a:p>
          <a:p>
            <a:pPr lvl="1"/>
            <a:r>
              <a:rPr lang="en-US" dirty="0"/>
              <a:t>Abdominal examination to rule out any </a:t>
            </a:r>
            <a:r>
              <a:rPr lang="en-US" dirty="0" err="1"/>
              <a:t>malpresentation</a:t>
            </a:r>
            <a:r>
              <a:rPr lang="en-US" dirty="0"/>
              <a:t>/features of CPD, big baby</a:t>
            </a:r>
          </a:p>
          <a:p>
            <a:pPr lvl="1"/>
            <a:r>
              <a:rPr lang="en-US" dirty="0"/>
              <a:t>Imaging studies</a:t>
            </a:r>
          </a:p>
          <a:p>
            <a:pPr lvl="1"/>
            <a:r>
              <a:rPr lang="en-US" dirty="0"/>
              <a:t>Findings on routine VE during early and late pg</a:t>
            </a:r>
          </a:p>
          <a:p>
            <a:r>
              <a:rPr lang="en-US" dirty="0"/>
              <a:t>Make appropriate referral and arrange for c/s</a:t>
            </a:r>
          </a:p>
          <a:p>
            <a:r>
              <a:rPr lang="en-US" dirty="0"/>
              <a:t>Consider trial of labor for others</a:t>
            </a:r>
          </a:p>
        </p:txBody>
      </p:sp>
    </p:spTree>
    <p:extLst>
      <p:ext uri="{BB962C8B-B14F-4D97-AF65-F5344CB8AC3E}">
        <p14:creationId xmlns:p14="http://schemas.microsoft.com/office/powerpoint/2010/main" val="76702569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Intrapartum</a:t>
            </a:r>
            <a:r>
              <a:rPr lang="en-US" b="1" i="1" dirty="0"/>
              <a:t> </a:t>
            </a:r>
            <a:r>
              <a:rPr lang="en-US" b="1" i="1" dirty="0" err="1"/>
              <a:t>mnx</a:t>
            </a:r>
            <a:endParaRPr lang="en-US" b="1" i="1" dirty="0"/>
          </a:p>
        </p:txBody>
      </p:sp>
      <p:sp>
        <p:nvSpPr>
          <p:cNvPr id="3" name="Content Placeholder 2"/>
          <p:cNvSpPr>
            <a:spLocks noGrp="1"/>
          </p:cNvSpPr>
          <p:nvPr>
            <p:ph idx="1"/>
          </p:nvPr>
        </p:nvSpPr>
        <p:spPr/>
        <p:txBody>
          <a:bodyPr>
            <a:normAutofit fontScale="85000" lnSpcReduction="20000"/>
          </a:bodyPr>
          <a:lstStyle/>
          <a:p>
            <a:r>
              <a:rPr lang="en-US" b="1" dirty="0" err="1"/>
              <a:t>Partograph</a:t>
            </a:r>
            <a:r>
              <a:rPr lang="en-US" b="1" dirty="0"/>
              <a:t> reading </a:t>
            </a:r>
            <a:endParaRPr lang="en-US" dirty="0"/>
          </a:p>
          <a:p>
            <a:pPr marL="0" indent="0">
              <a:buNone/>
            </a:pPr>
            <a:r>
              <a:rPr lang="en-US" dirty="0"/>
              <a:t>Examination of the </a:t>
            </a:r>
            <a:r>
              <a:rPr lang="en-US" dirty="0" err="1"/>
              <a:t>partograph</a:t>
            </a:r>
            <a:r>
              <a:rPr lang="en-US" dirty="0"/>
              <a:t> may reveal: </a:t>
            </a:r>
          </a:p>
          <a:p>
            <a:r>
              <a:rPr lang="en-US" dirty="0" err="1"/>
              <a:t>Foetal</a:t>
            </a:r>
            <a:r>
              <a:rPr lang="en-US" dirty="0"/>
              <a:t> heart rate of more than 160/minute or less than 120/minute indicating </a:t>
            </a:r>
            <a:r>
              <a:rPr lang="en-US" dirty="0" err="1"/>
              <a:t>foetal</a:t>
            </a:r>
            <a:r>
              <a:rPr lang="en-US" dirty="0"/>
              <a:t> distress  </a:t>
            </a:r>
          </a:p>
          <a:p>
            <a:r>
              <a:rPr lang="en-US" dirty="0"/>
              <a:t>Foul smelling meconium-stained liquor </a:t>
            </a:r>
          </a:p>
          <a:p>
            <a:r>
              <a:rPr lang="en-US" dirty="0"/>
              <a:t>Severe </a:t>
            </a:r>
            <a:r>
              <a:rPr lang="en-US" dirty="0" err="1"/>
              <a:t>moulding</a:t>
            </a:r>
            <a:r>
              <a:rPr lang="en-US" dirty="0"/>
              <a:t> </a:t>
            </a:r>
          </a:p>
          <a:p>
            <a:r>
              <a:rPr lang="en-US" dirty="0"/>
              <a:t>Severe caput formation </a:t>
            </a:r>
          </a:p>
          <a:p>
            <a:r>
              <a:rPr lang="en-US" dirty="0"/>
              <a:t>The rate of cervical dilatation slow or remains static in spite of strong contraction </a:t>
            </a:r>
          </a:p>
          <a:p>
            <a:r>
              <a:rPr lang="en-US" dirty="0"/>
              <a:t>Maternal tachycardia and pyrexia </a:t>
            </a:r>
          </a:p>
          <a:p>
            <a:r>
              <a:rPr lang="en-US" dirty="0"/>
              <a:t>Scanty urine with </a:t>
            </a:r>
            <a:r>
              <a:rPr lang="en-US" dirty="0" err="1"/>
              <a:t>ketonuria</a:t>
            </a:r>
            <a:r>
              <a:rPr lang="en-US" dirty="0"/>
              <a:t>. </a:t>
            </a:r>
          </a:p>
          <a:p>
            <a:endParaRPr lang="en-US" dirty="0"/>
          </a:p>
        </p:txBody>
      </p:sp>
    </p:spTree>
    <p:extLst>
      <p:ext uri="{BB962C8B-B14F-4D97-AF65-F5344CB8AC3E}">
        <p14:creationId xmlns:p14="http://schemas.microsoft.com/office/powerpoint/2010/main" val="121033750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b="1" dirty="0"/>
              <a:t>a) Resuscitation of the Mother </a:t>
            </a:r>
            <a:endParaRPr lang="en-US" dirty="0"/>
          </a:p>
          <a:p>
            <a:r>
              <a:rPr lang="en-US" b="1" i="1" dirty="0"/>
              <a:t>Perform a rapid assessment of the airway, breathing and circulation and manage as appropriate. </a:t>
            </a:r>
            <a:endParaRPr lang="en-US" dirty="0"/>
          </a:p>
          <a:p>
            <a:pPr marL="0" indent="0">
              <a:buNone/>
            </a:pPr>
            <a:r>
              <a:rPr lang="en-US" b="1" dirty="0"/>
              <a:t>b) Rehydrate the patient </a:t>
            </a:r>
            <a:endParaRPr lang="en-US" dirty="0"/>
          </a:p>
          <a:p>
            <a:r>
              <a:rPr lang="en-US" dirty="0"/>
              <a:t>If the woman is in shock give IV fluids e.g. normal saline. Run 1 </a:t>
            </a:r>
            <a:r>
              <a:rPr lang="en-US" dirty="0" err="1"/>
              <a:t>litre</a:t>
            </a:r>
            <a:r>
              <a:rPr lang="en-US" dirty="0"/>
              <a:t> in the first 15 minutes or as quickly as possible. If the woman is mainly starved and exhausted, give 1-2 </a:t>
            </a:r>
            <a:r>
              <a:rPr lang="en-US" dirty="0" err="1"/>
              <a:t>litres</a:t>
            </a:r>
            <a:r>
              <a:rPr lang="en-US" dirty="0"/>
              <a:t> 5 or 10% dextrose in 6 hours. </a:t>
            </a:r>
          </a:p>
          <a:p>
            <a:pPr marL="0" indent="0">
              <a:buNone/>
            </a:pPr>
            <a:r>
              <a:rPr lang="en-US" b="1" dirty="0"/>
              <a:t>c) Catheterize </a:t>
            </a:r>
            <a:endParaRPr lang="en-US" dirty="0"/>
          </a:p>
          <a:p>
            <a:r>
              <a:rPr lang="en-US" dirty="0"/>
              <a:t>monitor urine output. </a:t>
            </a:r>
          </a:p>
        </p:txBody>
      </p:sp>
    </p:spTree>
    <p:extLst>
      <p:ext uri="{BB962C8B-B14F-4D97-AF65-F5344CB8AC3E}">
        <p14:creationId xmlns:p14="http://schemas.microsoft.com/office/powerpoint/2010/main" val="296285061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endParaRPr lang="en-US" dirty="0"/>
          </a:p>
          <a:p>
            <a:pPr marL="0" indent="0">
              <a:buNone/>
            </a:pPr>
            <a:r>
              <a:rPr lang="en-US" b="1" dirty="0"/>
              <a:t>d) Give antibiotics </a:t>
            </a:r>
            <a:endParaRPr lang="en-US" dirty="0"/>
          </a:p>
          <a:p>
            <a:r>
              <a:rPr lang="en-US" dirty="0"/>
              <a:t>Ampicillin 2 g every 6 hours, </a:t>
            </a:r>
            <a:r>
              <a:rPr lang="en-US" b="1" dirty="0"/>
              <a:t>and </a:t>
            </a:r>
            <a:endParaRPr lang="en-US" dirty="0"/>
          </a:p>
          <a:p>
            <a:r>
              <a:rPr lang="en-US" dirty="0"/>
              <a:t>Gentamicin 5 mg/body weight IV every 24 hours. </a:t>
            </a:r>
          </a:p>
          <a:p>
            <a:r>
              <a:rPr lang="en-US" dirty="0"/>
              <a:t>If the woman is delivered by caesarean section, continue antibiotics </a:t>
            </a:r>
            <a:r>
              <a:rPr lang="en-US" b="1" dirty="0"/>
              <a:t>and </a:t>
            </a:r>
            <a:r>
              <a:rPr lang="en-US" dirty="0"/>
              <a:t>give Metronidazole 500 mg IV every 8 hours until the woman is fever-free for 48 hours. </a:t>
            </a:r>
          </a:p>
          <a:p>
            <a:pPr marL="0" indent="0">
              <a:buNone/>
            </a:pPr>
            <a:r>
              <a:rPr lang="en-US" b="1" dirty="0"/>
              <a:t>(e.) Deliver the baby </a:t>
            </a:r>
            <a:endParaRPr lang="en-US" dirty="0"/>
          </a:p>
          <a:p>
            <a:r>
              <a:rPr lang="en-US" b="1" dirty="0"/>
              <a:t> </a:t>
            </a:r>
            <a:r>
              <a:rPr lang="en-US" dirty="0"/>
              <a:t>If </a:t>
            </a:r>
            <a:r>
              <a:rPr lang="en-US" b="1" dirty="0" err="1"/>
              <a:t>cephalo</a:t>
            </a:r>
            <a:r>
              <a:rPr lang="en-US" b="1" dirty="0"/>
              <a:t> -pelvic disproportion is confirmed</a:t>
            </a:r>
            <a:r>
              <a:rPr lang="en-US" dirty="0"/>
              <a:t>, delivery should be by caesarean section </a:t>
            </a:r>
          </a:p>
          <a:p>
            <a:r>
              <a:rPr lang="en-US" dirty="0"/>
              <a:t>If the </a:t>
            </a:r>
            <a:r>
              <a:rPr lang="en-US" b="1" dirty="0"/>
              <a:t>fetus is dead</a:t>
            </a:r>
            <a:r>
              <a:rPr lang="en-US" dirty="0"/>
              <a:t>: - delivery should be by craniotomy - if this is not possible, delivery should be by caesarean section. </a:t>
            </a:r>
          </a:p>
          <a:p>
            <a:endParaRPr lang="en-US" dirty="0"/>
          </a:p>
        </p:txBody>
      </p:sp>
    </p:spTree>
    <p:extLst>
      <p:ext uri="{BB962C8B-B14F-4D97-AF65-F5344CB8AC3E}">
        <p14:creationId xmlns:p14="http://schemas.microsoft.com/office/powerpoint/2010/main" val="183821768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Maternal complications</a:t>
            </a:r>
          </a:p>
        </p:txBody>
      </p:sp>
      <p:sp>
        <p:nvSpPr>
          <p:cNvPr id="3" name="Content Placeholder 2"/>
          <p:cNvSpPr>
            <a:spLocks noGrp="1"/>
          </p:cNvSpPr>
          <p:nvPr>
            <p:ph idx="1"/>
          </p:nvPr>
        </p:nvSpPr>
        <p:spPr/>
        <p:txBody>
          <a:bodyPr>
            <a:normAutofit lnSpcReduction="10000"/>
          </a:bodyPr>
          <a:lstStyle/>
          <a:p>
            <a:r>
              <a:rPr lang="en-US" dirty="0"/>
              <a:t>Maternal death </a:t>
            </a:r>
          </a:p>
          <a:p>
            <a:r>
              <a:rPr lang="en-US" dirty="0" err="1"/>
              <a:t>Chorioamnionitis</a:t>
            </a:r>
            <a:r>
              <a:rPr lang="en-US" dirty="0"/>
              <a:t> </a:t>
            </a:r>
          </a:p>
          <a:p>
            <a:r>
              <a:rPr lang="en-US" dirty="0"/>
              <a:t>Uterine rupture </a:t>
            </a:r>
          </a:p>
          <a:p>
            <a:r>
              <a:rPr lang="en-US" dirty="0"/>
              <a:t>Obstetric fistula </a:t>
            </a:r>
          </a:p>
          <a:p>
            <a:r>
              <a:rPr lang="en-US" dirty="0"/>
              <a:t>Puerperal sepsis </a:t>
            </a:r>
          </a:p>
          <a:p>
            <a:r>
              <a:rPr lang="en-US" dirty="0"/>
              <a:t>Neurological injury e.g. foot drop </a:t>
            </a:r>
          </a:p>
          <a:p>
            <a:r>
              <a:rPr lang="en-US" dirty="0"/>
              <a:t>Spontaneous </a:t>
            </a:r>
            <a:r>
              <a:rPr lang="en-US" dirty="0" err="1"/>
              <a:t>symphysiotomy</a:t>
            </a:r>
            <a:r>
              <a:rPr lang="en-US" dirty="0"/>
              <a:t> and/or </a:t>
            </a:r>
            <a:r>
              <a:rPr lang="en-US" dirty="0" err="1"/>
              <a:t>osteitis</a:t>
            </a:r>
            <a:r>
              <a:rPr lang="en-US" dirty="0"/>
              <a:t> pubis </a:t>
            </a:r>
          </a:p>
          <a:p>
            <a:endParaRPr lang="en-US" dirty="0"/>
          </a:p>
        </p:txBody>
      </p:sp>
    </p:spTree>
    <p:extLst>
      <p:ext uri="{BB962C8B-B14F-4D97-AF65-F5344CB8AC3E}">
        <p14:creationId xmlns:p14="http://schemas.microsoft.com/office/powerpoint/2010/main" val="255527386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Foetal</a:t>
            </a:r>
            <a:r>
              <a:rPr lang="en-US" b="1" i="1" dirty="0"/>
              <a:t> complications</a:t>
            </a:r>
            <a:endParaRPr lang="en-US" i="1" dirty="0"/>
          </a:p>
        </p:txBody>
      </p:sp>
      <p:sp>
        <p:nvSpPr>
          <p:cNvPr id="3" name="Content Placeholder 2"/>
          <p:cNvSpPr>
            <a:spLocks noGrp="1"/>
          </p:cNvSpPr>
          <p:nvPr>
            <p:ph idx="1"/>
          </p:nvPr>
        </p:nvSpPr>
        <p:spPr/>
        <p:txBody>
          <a:bodyPr/>
          <a:lstStyle/>
          <a:p>
            <a:r>
              <a:rPr lang="en-US" dirty="0"/>
              <a:t>Intrauterine </a:t>
            </a:r>
            <a:r>
              <a:rPr lang="en-US" dirty="0" err="1"/>
              <a:t>foetal</a:t>
            </a:r>
            <a:r>
              <a:rPr lang="en-US" dirty="0"/>
              <a:t> death </a:t>
            </a:r>
          </a:p>
          <a:p>
            <a:r>
              <a:rPr lang="en-US" dirty="0" err="1"/>
              <a:t>Foetal</a:t>
            </a:r>
            <a:r>
              <a:rPr lang="en-US" dirty="0"/>
              <a:t> distress </a:t>
            </a:r>
          </a:p>
          <a:p>
            <a:r>
              <a:rPr lang="en-US" dirty="0" err="1"/>
              <a:t>Foetal</a:t>
            </a:r>
            <a:r>
              <a:rPr lang="en-US" dirty="0"/>
              <a:t> injury </a:t>
            </a:r>
          </a:p>
          <a:p>
            <a:r>
              <a:rPr lang="en-US" dirty="0"/>
              <a:t>Birth asphyxia </a:t>
            </a:r>
          </a:p>
          <a:p>
            <a:r>
              <a:rPr lang="en-US" dirty="0"/>
              <a:t>Neonatal sepsis </a:t>
            </a:r>
          </a:p>
          <a:p>
            <a:endParaRPr lang="en-US" dirty="0"/>
          </a:p>
        </p:txBody>
      </p:sp>
    </p:spTree>
    <p:extLst>
      <p:ext uri="{BB962C8B-B14F-4D97-AF65-F5344CB8AC3E}">
        <p14:creationId xmlns:p14="http://schemas.microsoft.com/office/powerpoint/2010/main" val="205571224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p>
        </p:txBody>
      </p:sp>
      <p:sp>
        <p:nvSpPr>
          <p:cNvPr id="3" name="Content Placeholder 2"/>
          <p:cNvSpPr>
            <a:spLocks noGrp="1"/>
          </p:cNvSpPr>
          <p:nvPr>
            <p:ph idx="1"/>
          </p:nvPr>
        </p:nvSpPr>
        <p:spPr/>
        <p:txBody>
          <a:bodyPr>
            <a:normAutofit fontScale="77500" lnSpcReduction="20000"/>
          </a:bodyPr>
          <a:lstStyle/>
          <a:p>
            <a:pPr lvl="0"/>
            <a:r>
              <a:rPr lang="en-US" dirty="0"/>
              <a:t>Good prenatal care to detect mothers at risk</a:t>
            </a:r>
          </a:p>
          <a:p>
            <a:pPr lvl="0"/>
            <a:r>
              <a:rPr lang="en-US" dirty="0"/>
              <a:t>Clinical and radiological investigations of pelvis adequacy if necessary during the prenatal period</a:t>
            </a:r>
          </a:p>
          <a:p>
            <a:pPr lvl="0"/>
            <a:r>
              <a:rPr lang="en-US" dirty="0"/>
              <a:t>Good </a:t>
            </a:r>
            <a:r>
              <a:rPr lang="en-US" dirty="0" err="1"/>
              <a:t>partographing</a:t>
            </a:r>
            <a:r>
              <a:rPr lang="en-US" dirty="0"/>
              <a:t>  during </a:t>
            </a:r>
            <a:r>
              <a:rPr lang="en-US" dirty="0" err="1"/>
              <a:t>labour</a:t>
            </a:r>
            <a:endParaRPr lang="en-US" dirty="0"/>
          </a:p>
          <a:p>
            <a:r>
              <a:rPr lang="en-US" dirty="0"/>
              <a:t>All mothers who have had a previous caesarean section should have a hospital delivery</a:t>
            </a:r>
          </a:p>
          <a:p>
            <a:pPr lvl="0"/>
            <a:r>
              <a:rPr lang="en-US" dirty="0"/>
              <a:t>Discourage home deliveries, especially of </a:t>
            </a:r>
            <a:r>
              <a:rPr lang="en-US" dirty="0" err="1"/>
              <a:t>primigravidae</a:t>
            </a:r>
            <a:r>
              <a:rPr lang="en-US" dirty="0"/>
              <a:t> and grand multiparous</a:t>
            </a:r>
          </a:p>
          <a:p>
            <a:r>
              <a:rPr lang="en-US" dirty="0"/>
              <a:t>Provide health education to the community on the risks of too early or too late pregnancies</a:t>
            </a:r>
          </a:p>
          <a:p>
            <a:r>
              <a:rPr lang="en-US" dirty="0"/>
              <a:t>Advise pregnant mothers on the importance of a well balanced diet</a:t>
            </a:r>
          </a:p>
        </p:txBody>
      </p:sp>
    </p:spTree>
    <p:extLst>
      <p:ext uri="{BB962C8B-B14F-4D97-AF65-F5344CB8AC3E}">
        <p14:creationId xmlns:p14="http://schemas.microsoft.com/office/powerpoint/2010/main" val="24628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76200"/>
            <a:ext cx="8228649" cy="990600"/>
          </a:xfrm>
        </p:spPr>
        <p:txBody>
          <a:bodyPr/>
          <a:lstStyle/>
          <a:p>
            <a:r>
              <a:rPr lang="en-US" b="1" dirty="0" err="1"/>
              <a:t>Cont</a:t>
            </a:r>
            <a:r>
              <a:rPr lang="en-US" b="1" dirty="0"/>
              <a:t>…</a:t>
            </a:r>
          </a:p>
        </p:txBody>
      </p:sp>
      <p:sp>
        <p:nvSpPr>
          <p:cNvPr id="3" name="Content Placeholder 2"/>
          <p:cNvSpPr>
            <a:spLocks noGrp="1"/>
          </p:cNvSpPr>
          <p:nvPr>
            <p:ph idx="1"/>
          </p:nvPr>
        </p:nvSpPr>
        <p:spPr>
          <a:xfrm>
            <a:off x="762000" y="1143000"/>
            <a:ext cx="7924327" cy="4983713"/>
          </a:xfrm>
        </p:spPr>
        <p:txBody>
          <a:bodyPr>
            <a:normAutofit fontScale="77500" lnSpcReduction="20000"/>
          </a:bodyPr>
          <a:lstStyle/>
          <a:p>
            <a:pPr marL="0" indent="0">
              <a:buNone/>
            </a:pPr>
            <a:r>
              <a:rPr lang="en-US" b="1" dirty="0"/>
              <a:t>Delivery </a:t>
            </a:r>
            <a:endParaRPr lang="en-US" dirty="0"/>
          </a:p>
          <a:p>
            <a:r>
              <a:rPr lang="en-US" dirty="0"/>
              <a:t>Delivery is the definitive treatment for antepartum preeclampsia. </a:t>
            </a:r>
          </a:p>
          <a:p>
            <a:r>
              <a:rPr lang="en-US" dirty="0"/>
              <a:t>Patients with mild preeclampsia are often induced after 37 weeks' gestation. Prior to this, the immature </a:t>
            </a:r>
            <a:r>
              <a:rPr lang="en-US" dirty="0" err="1"/>
              <a:t>foetus</a:t>
            </a:r>
            <a:r>
              <a:rPr lang="en-US" dirty="0"/>
              <a:t> is treated with expectant management with corticosteroids to accelerate lung maturity in preparation for early delivery. </a:t>
            </a:r>
          </a:p>
          <a:p>
            <a:r>
              <a:rPr lang="en-US" dirty="0"/>
              <a:t>In patients with severe preeclampsia, induction of delivery should be considered after 34 weeks' gestation. In these cases, the severity of disease must be weighed against the risks of prematurity. </a:t>
            </a:r>
          </a:p>
          <a:p>
            <a:r>
              <a:rPr lang="en-US" dirty="0" err="1"/>
              <a:t>Eclampsia</a:t>
            </a:r>
            <a:r>
              <a:rPr lang="en-US" dirty="0"/>
              <a:t> is common after delivery and has occurred up to 6 weeks after delivery. Patients at risk for </a:t>
            </a:r>
            <a:r>
              <a:rPr lang="en-US" dirty="0" err="1"/>
              <a:t>eclampsia</a:t>
            </a:r>
            <a:r>
              <a:rPr lang="en-US" dirty="0"/>
              <a:t> should be carefully monitored postpartum. </a:t>
            </a:r>
          </a:p>
          <a:p>
            <a:endParaRPr lang="en-US" dirty="0"/>
          </a:p>
        </p:txBody>
      </p:sp>
    </p:spTree>
    <p:extLst>
      <p:ext uri="{BB962C8B-B14F-4D97-AF65-F5344CB8AC3E}">
        <p14:creationId xmlns:p14="http://schemas.microsoft.com/office/powerpoint/2010/main" val="70849994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RUPTURE OF THE UTERUS</a:t>
            </a:r>
            <a:endParaRPr lang="en-US" i="1" dirty="0"/>
          </a:p>
        </p:txBody>
      </p:sp>
      <p:sp>
        <p:nvSpPr>
          <p:cNvPr id="3" name="Content Placeholder 2"/>
          <p:cNvSpPr>
            <a:spLocks noGrp="1"/>
          </p:cNvSpPr>
          <p:nvPr>
            <p:ph idx="1"/>
          </p:nvPr>
        </p:nvSpPr>
        <p:spPr/>
        <p:txBody>
          <a:bodyPr>
            <a:normAutofit/>
          </a:bodyPr>
          <a:lstStyle/>
          <a:p>
            <a:r>
              <a:rPr lang="en-US" dirty="0"/>
              <a:t>Rupture of the uterus is defined as a complete separation or tear in the wall of the uterus with or without expulsion of the </a:t>
            </a:r>
            <a:r>
              <a:rPr lang="en-US" dirty="0" err="1"/>
              <a:t>foetus</a:t>
            </a:r>
            <a:r>
              <a:rPr lang="en-US" dirty="0"/>
              <a:t>. </a:t>
            </a:r>
          </a:p>
          <a:p>
            <a:r>
              <a:rPr lang="en-US" dirty="0"/>
              <a:t>It may be complete when the visceral peritoneum is involved </a:t>
            </a:r>
          </a:p>
          <a:p>
            <a:r>
              <a:rPr lang="en-US" dirty="0"/>
              <a:t>Incomplete when the visceral peritoneum is intact. </a:t>
            </a:r>
          </a:p>
        </p:txBody>
      </p:sp>
    </p:spTree>
    <p:extLst>
      <p:ext uri="{BB962C8B-B14F-4D97-AF65-F5344CB8AC3E}">
        <p14:creationId xmlns:p14="http://schemas.microsoft.com/office/powerpoint/2010/main" val="370712842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Predisposing factors for uterine rupture</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Neglected obstructed </a:t>
            </a:r>
            <a:r>
              <a:rPr lang="en-US" dirty="0" err="1"/>
              <a:t>labour</a:t>
            </a:r>
            <a:r>
              <a:rPr lang="en-US" dirty="0"/>
              <a:t> </a:t>
            </a:r>
          </a:p>
          <a:p>
            <a:r>
              <a:rPr lang="en-US" dirty="0"/>
              <a:t>Previous operations on the uterus ( e.g. caesarean section, myomectomy, previous uterine rupture) </a:t>
            </a:r>
          </a:p>
          <a:p>
            <a:r>
              <a:rPr lang="en-US" dirty="0"/>
              <a:t>Obstetric </a:t>
            </a:r>
            <a:r>
              <a:rPr lang="en-US" dirty="0" err="1"/>
              <a:t>manoeuvres</a:t>
            </a:r>
            <a:r>
              <a:rPr lang="en-US" dirty="0"/>
              <a:t> on the uterus (e.g. external cephalic version, breech extraction, internal </a:t>
            </a:r>
            <a:r>
              <a:rPr lang="en-US" dirty="0" err="1"/>
              <a:t>podalic</a:t>
            </a:r>
            <a:r>
              <a:rPr lang="en-US" dirty="0"/>
              <a:t> version) </a:t>
            </a:r>
          </a:p>
          <a:p>
            <a:r>
              <a:rPr lang="en-US" dirty="0"/>
              <a:t>Harmful obstetric practice e.g. Application of fundal pressure </a:t>
            </a:r>
          </a:p>
          <a:p>
            <a:r>
              <a:rPr lang="en-US" dirty="0"/>
              <a:t>High parity </a:t>
            </a:r>
          </a:p>
          <a:p>
            <a:r>
              <a:rPr lang="en-US" dirty="0"/>
              <a:t>Multiple pregnancies </a:t>
            </a:r>
          </a:p>
          <a:p>
            <a:r>
              <a:rPr lang="en-US" dirty="0"/>
              <a:t>Large </a:t>
            </a:r>
            <a:r>
              <a:rPr lang="en-US" dirty="0" err="1"/>
              <a:t>foetus</a:t>
            </a:r>
            <a:r>
              <a:rPr lang="en-US" dirty="0"/>
              <a:t> </a:t>
            </a:r>
          </a:p>
          <a:p>
            <a:endParaRPr lang="en-US" dirty="0"/>
          </a:p>
        </p:txBody>
      </p:sp>
    </p:spTree>
    <p:extLst>
      <p:ext uri="{BB962C8B-B14F-4D97-AF65-F5344CB8AC3E}">
        <p14:creationId xmlns:p14="http://schemas.microsoft.com/office/powerpoint/2010/main" val="160907406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ruptured uterus</a:t>
            </a:r>
            <a:endParaRPr lang="en-US" i="1" dirty="0"/>
          </a:p>
        </p:txBody>
      </p:sp>
      <p:sp>
        <p:nvSpPr>
          <p:cNvPr id="3" name="Content Placeholder 2"/>
          <p:cNvSpPr>
            <a:spLocks noGrp="1"/>
          </p:cNvSpPr>
          <p:nvPr>
            <p:ph idx="1"/>
          </p:nvPr>
        </p:nvSpPr>
        <p:spPr/>
        <p:txBody>
          <a:bodyPr>
            <a:normAutofit fontScale="55000" lnSpcReduction="20000"/>
          </a:bodyPr>
          <a:lstStyle/>
          <a:p>
            <a:endParaRPr lang="en-US" dirty="0"/>
          </a:p>
          <a:p>
            <a:r>
              <a:rPr lang="en-US" dirty="0"/>
              <a:t>A patient with ruptured uterus may present with hemorrhagic or neurogenic shock from bleeding or vasovagal stimulation, respectively. </a:t>
            </a:r>
          </a:p>
          <a:p>
            <a:pPr marL="0" indent="0">
              <a:buNone/>
            </a:pPr>
            <a:r>
              <a:rPr lang="en-US" b="1" dirty="0"/>
              <a:t>History </a:t>
            </a:r>
            <a:endParaRPr lang="en-US" dirty="0"/>
          </a:p>
          <a:p>
            <a:r>
              <a:rPr lang="en-US" dirty="0"/>
              <a:t>During history taking, explore the presence of risk factors listed above. </a:t>
            </a:r>
          </a:p>
          <a:p>
            <a:pPr marL="0" indent="0">
              <a:buNone/>
            </a:pPr>
            <a:r>
              <a:rPr lang="en-US" dirty="0"/>
              <a:t>Suspect rupture of the uterus if the following signs and symptoms are present: </a:t>
            </a:r>
          </a:p>
          <a:p>
            <a:pPr marL="0" indent="0">
              <a:buNone/>
            </a:pPr>
            <a:r>
              <a:rPr lang="en-US" dirty="0"/>
              <a:t>• Shock</a:t>
            </a:r>
          </a:p>
          <a:p>
            <a:pPr marL="0" indent="0">
              <a:buNone/>
            </a:pPr>
            <a:r>
              <a:rPr lang="en-US" dirty="0"/>
              <a:t>• Abdominal distension/free fluid</a:t>
            </a:r>
          </a:p>
          <a:p>
            <a:pPr marL="0" indent="0">
              <a:buNone/>
            </a:pPr>
            <a:r>
              <a:rPr lang="en-US" dirty="0"/>
              <a:t>• Abnormal uterine contour (</a:t>
            </a:r>
            <a:r>
              <a:rPr lang="en-US" dirty="0" err="1"/>
              <a:t>Bandl’s</a:t>
            </a:r>
            <a:r>
              <a:rPr lang="en-US" dirty="0"/>
              <a:t> ring) </a:t>
            </a:r>
          </a:p>
          <a:p>
            <a:pPr marL="0" indent="0">
              <a:buNone/>
            </a:pPr>
            <a:r>
              <a:rPr lang="en-US" dirty="0"/>
              <a:t>• Tender abdomen</a:t>
            </a:r>
          </a:p>
          <a:p>
            <a:pPr marL="0" indent="0">
              <a:buNone/>
            </a:pPr>
            <a:r>
              <a:rPr lang="en-US" dirty="0"/>
              <a:t>• Easily palpable fetal parts or dislodged presenting part</a:t>
            </a:r>
          </a:p>
          <a:p>
            <a:r>
              <a:rPr lang="en-US" dirty="0"/>
              <a:t>Absent fetal movements and fetal heart sounds </a:t>
            </a:r>
          </a:p>
          <a:p>
            <a:pPr marL="0" indent="0">
              <a:buNone/>
            </a:pPr>
            <a:r>
              <a:rPr lang="en-US" dirty="0"/>
              <a:t>• Rapid maternal pulse. </a:t>
            </a:r>
          </a:p>
          <a:p>
            <a:pPr marL="0" indent="0">
              <a:buNone/>
            </a:pPr>
            <a:r>
              <a:rPr lang="en-US" dirty="0"/>
              <a:t>• Speculum vaginal examination may reveal vaginal bleeding.. </a:t>
            </a:r>
          </a:p>
          <a:p>
            <a:pPr marL="0" indent="0">
              <a:buNone/>
            </a:pPr>
            <a:r>
              <a:rPr lang="en-US" dirty="0"/>
              <a:t> </a:t>
            </a:r>
          </a:p>
          <a:p>
            <a:endParaRPr lang="en-US" dirty="0"/>
          </a:p>
        </p:txBody>
      </p:sp>
    </p:spTree>
    <p:extLst>
      <p:ext uri="{BB962C8B-B14F-4D97-AF65-F5344CB8AC3E}">
        <p14:creationId xmlns:p14="http://schemas.microsoft.com/office/powerpoint/2010/main" val="78983397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Blood for grouping and cross matching </a:t>
            </a:r>
          </a:p>
          <a:p>
            <a:r>
              <a:rPr lang="en-US" dirty="0"/>
              <a:t>Urinalysis for </a:t>
            </a:r>
            <a:r>
              <a:rPr lang="en-US" dirty="0" err="1"/>
              <a:t>Haematuria</a:t>
            </a:r>
            <a:r>
              <a:rPr lang="en-US" dirty="0"/>
              <a:t>, protein, sugar and acetone. </a:t>
            </a:r>
          </a:p>
          <a:p>
            <a:endParaRPr lang="en-US" dirty="0"/>
          </a:p>
          <a:p>
            <a:pPr marL="0" indent="0">
              <a:buNone/>
            </a:pPr>
            <a:r>
              <a:rPr lang="en-US" b="1" i="1" dirty="0"/>
              <a:t>Differential Diagnosis </a:t>
            </a:r>
            <a:endParaRPr lang="en-US" dirty="0"/>
          </a:p>
          <a:p>
            <a:r>
              <a:rPr lang="en-US" dirty="0"/>
              <a:t>Placenta </a:t>
            </a:r>
            <a:r>
              <a:rPr lang="en-US" dirty="0" err="1"/>
              <a:t>praevia</a:t>
            </a:r>
            <a:r>
              <a:rPr lang="en-US" dirty="0"/>
              <a:t> </a:t>
            </a:r>
          </a:p>
          <a:p>
            <a:r>
              <a:rPr lang="en-US" dirty="0" err="1"/>
              <a:t>Abruptio</a:t>
            </a:r>
            <a:r>
              <a:rPr lang="en-US" dirty="0"/>
              <a:t> placentae </a:t>
            </a:r>
          </a:p>
          <a:p>
            <a:r>
              <a:rPr lang="en-US" dirty="0"/>
              <a:t>Extra uterine pregnancy </a:t>
            </a:r>
          </a:p>
          <a:p>
            <a:r>
              <a:rPr lang="en-US" dirty="0"/>
              <a:t>Ruptured spleen or liver </a:t>
            </a:r>
          </a:p>
          <a:p>
            <a:r>
              <a:rPr lang="en-US" dirty="0"/>
              <a:t>Acute abdomen in pregnancy. </a:t>
            </a:r>
          </a:p>
          <a:p>
            <a:endParaRPr lang="en-US" dirty="0"/>
          </a:p>
        </p:txBody>
      </p:sp>
    </p:spTree>
    <p:extLst>
      <p:ext uri="{BB962C8B-B14F-4D97-AF65-F5344CB8AC3E}">
        <p14:creationId xmlns:p14="http://schemas.microsoft.com/office/powerpoint/2010/main" val="137409571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ruptured uterus</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a) Emergency Treatment </a:t>
            </a:r>
            <a:endParaRPr lang="en-US" dirty="0"/>
          </a:p>
          <a:p>
            <a:r>
              <a:rPr lang="en-US" dirty="0"/>
              <a:t>Start resuscitation. </a:t>
            </a:r>
          </a:p>
          <a:p>
            <a:r>
              <a:rPr lang="en-US" dirty="0"/>
              <a:t>Set up IV line with a wide bore </a:t>
            </a:r>
            <a:r>
              <a:rPr lang="en-US" dirty="0" err="1"/>
              <a:t>branula</a:t>
            </a:r>
            <a:r>
              <a:rPr lang="en-US" dirty="0"/>
              <a:t> and start Ringer’s lactate solution or normal saline </a:t>
            </a:r>
          </a:p>
          <a:p>
            <a:r>
              <a:rPr lang="en-US" dirty="0"/>
              <a:t>Give oxygen by face mask </a:t>
            </a:r>
          </a:p>
          <a:p>
            <a:r>
              <a:rPr lang="en-US" dirty="0"/>
              <a:t>Transfuse blood </a:t>
            </a:r>
          </a:p>
          <a:p>
            <a:r>
              <a:rPr lang="en-US" dirty="0" err="1"/>
              <a:t>Catheterise</a:t>
            </a:r>
            <a:r>
              <a:rPr lang="en-US" dirty="0"/>
              <a:t> for continuous bladder drainage </a:t>
            </a:r>
          </a:p>
          <a:p>
            <a:r>
              <a:rPr lang="en-US" dirty="0"/>
              <a:t>Provide loading dose of parenteral antibiotics </a:t>
            </a:r>
          </a:p>
          <a:p>
            <a:r>
              <a:rPr lang="en-US" dirty="0"/>
              <a:t>Monitor vital signs </a:t>
            </a:r>
          </a:p>
          <a:p>
            <a:endParaRPr lang="en-US" dirty="0"/>
          </a:p>
        </p:txBody>
      </p:sp>
    </p:spTree>
    <p:extLst>
      <p:ext uri="{BB962C8B-B14F-4D97-AF65-F5344CB8AC3E}">
        <p14:creationId xmlns:p14="http://schemas.microsoft.com/office/powerpoint/2010/main" val="14312795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CORD PRESENTATION AND CORD PROLAPSE</a:t>
            </a:r>
            <a:endParaRPr lang="en-US" i="1" dirty="0"/>
          </a:p>
        </p:txBody>
      </p:sp>
      <p:sp>
        <p:nvSpPr>
          <p:cNvPr id="3" name="Content Placeholder 2"/>
          <p:cNvSpPr>
            <a:spLocks noGrp="1"/>
          </p:cNvSpPr>
          <p:nvPr>
            <p:ph idx="1"/>
          </p:nvPr>
        </p:nvSpPr>
        <p:spPr/>
        <p:txBody>
          <a:bodyPr/>
          <a:lstStyle/>
          <a:p>
            <a:r>
              <a:rPr lang="en-US" i="1" dirty="0"/>
              <a:t>Cord prolapse </a:t>
            </a:r>
            <a:r>
              <a:rPr lang="en-US" dirty="0"/>
              <a:t>is when the cord lies in front of the presenting part of the baby </a:t>
            </a:r>
            <a:r>
              <a:rPr lang="en-US" b="1" dirty="0"/>
              <a:t>after </a:t>
            </a:r>
            <a:r>
              <a:rPr lang="en-US" dirty="0"/>
              <a:t>the membranes have ruptured. </a:t>
            </a:r>
          </a:p>
          <a:p>
            <a:r>
              <a:rPr lang="en-US" i="1" dirty="0"/>
              <a:t>Cord presentation </a:t>
            </a:r>
            <a:r>
              <a:rPr lang="en-US" dirty="0"/>
              <a:t>is when the cord lies in front of the presenting part of the baby </a:t>
            </a:r>
            <a:r>
              <a:rPr lang="en-US" b="1" dirty="0"/>
              <a:t>before </a:t>
            </a:r>
            <a:r>
              <a:rPr lang="en-US" dirty="0"/>
              <a:t>the membranes have ruptured.</a:t>
            </a:r>
          </a:p>
        </p:txBody>
      </p:sp>
    </p:spTree>
    <p:extLst>
      <p:ext uri="{BB962C8B-B14F-4D97-AF65-F5344CB8AC3E}">
        <p14:creationId xmlns:p14="http://schemas.microsoft.com/office/powerpoint/2010/main" val="263875406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467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0262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Diagnosis of cord presentation and cord prolapse is made on: </a:t>
            </a:r>
            <a:endParaRPr lang="en-US" dirty="0"/>
          </a:p>
          <a:p>
            <a:r>
              <a:rPr lang="en-US" dirty="0"/>
              <a:t>Vaginal examination by palpating cord under the intact membranes (cord presentation) </a:t>
            </a:r>
          </a:p>
          <a:p>
            <a:r>
              <a:rPr lang="en-US" dirty="0"/>
              <a:t>Vaginal examination after rupture of the membranes reveals loops of the cord in the birth canal (cord prolapse). </a:t>
            </a:r>
          </a:p>
          <a:p>
            <a:endParaRPr lang="en-US" dirty="0"/>
          </a:p>
        </p:txBody>
      </p:sp>
    </p:spTree>
    <p:extLst>
      <p:ext uri="{BB962C8B-B14F-4D97-AF65-F5344CB8AC3E}">
        <p14:creationId xmlns:p14="http://schemas.microsoft.com/office/powerpoint/2010/main" val="196366185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Potential predisposing risk factors include:</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High or ill fitting presenting part</a:t>
            </a:r>
          </a:p>
          <a:p>
            <a:r>
              <a:rPr lang="en-US" dirty="0"/>
              <a:t>Premature rupture of the amniotic sac </a:t>
            </a:r>
          </a:p>
          <a:p>
            <a:r>
              <a:rPr lang="en-US" dirty="0" err="1"/>
              <a:t>Polyhydramnios</a:t>
            </a:r>
            <a:endParaRPr lang="en-US" dirty="0"/>
          </a:p>
          <a:p>
            <a:r>
              <a:rPr lang="en-US" dirty="0"/>
              <a:t>Long umbilical cord </a:t>
            </a:r>
          </a:p>
          <a:p>
            <a:r>
              <a:rPr lang="en-US" dirty="0" err="1"/>
              <a:t>Foetal</a:t>
            </a:r>
            <a:r>
              <a:rPr lang="en-US" dirty="0"/>
              <a:t> </a:t>
            </a:r>
            <a:r>
              <a:rPr lang="en-US" dirty="0" err="1"/>
              <a:t>malpresentationi.e</a:t>
            </a:r>
            <a:r>
              <a:rPr lang="en-US" dirty="0"/>
              <a:t> in breech</a:t>
            </a:r>
          </a:p>
          <a:p>
            <a:r>
              <a:rPr lang="en-US" dirty="0" err="1"/>
              <a:t>Multiparity</a:t>
            </a:r>
            <a:r>
              <a:rPr lang="en-US" dirty="0"/>
              <a:t> </a:t>
            </a:r>
          </a:p>
          <a:p>
            <a:r>
              <a:rPr lang="en-US" dirty="0"/>
              <a:t>Multiple gestation </a:t>
            </a:r>
          </a:p>
          <a:p>
            <a:pPr marL="0" indent="0">
              <a:buNone/>
            </a:pPr>
            <a:r>
              <a:rPr lang="en-US" b="1" dirty="0"/>
              <a:t>Differential Diagnosis </a:t>
            </a:r>
            <a:endParaRPr lang="en-US" dirty="0"/>
          </a:p>
          <a:p>
            <a:r>
              <a:rPr lang="en-US" dirty="0" err="1"/>
              <a:t>Foetal</a:t>
            </a:r>
            <a:r>
              <a:rPr lang="en-US" dirty="0"/>
              <a:t> membranes </a:t>
            </a:r>
          </a:p>
          <a:p>
            <a:r>
              <a:rPr lang="en-US" dirty="0"/>
              <a:t>Footling breech or compound presentations. </a:t>
            </a:r>
          </a:p>
          <a:p>
            <a:endParaRPr lang="en-US" dirty="0"/>
          </a:p>
          <a:p>
            <a:endParaRPr lang="en-US" dirty="0"/>
          </a:p>
        </p:txBody>
      </p:sp>
    </p:spTree>
    <p:extLst>
      <p:ext uri="{BB962C8B-B14F-4D97-AF65-F5344CB8AC3E}">
        <p14:creationId xmlns:p14="http://schemas.microsoft.com/office/powerpoint/2010/main" val="296200207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cord prolapse and cord presentation</a:t>
            </a:r>
            <a:endParaRPr lang="en-US" i="1" dirty="0"/>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a:t>Emergency Treatment </a:t>
            </a:r>
            <a:endParaRPr lang="en-US" dirty="0"/>
          </a:p>
          <a:p>
            <a:r>
              <a:rPr lang="en-US" dirty="0"/>
              <a:t>The aim of management is to deliver the </a:t>
            </a:r>
            <a:r>
              <a:rPr lang="en-US" dirty="0" err="1"/>
              <a:t>foetus</a:t>
            </a:r>
            <a:r>
              <a:rPr lang="en-US" dirty="0"/>
              <a:t> as quickly as possible before hypoxia and death occurs due to cord compression. </a:t>
            </a:r>
          </a:p>
          <a:p>
            <a:r>
              <a:rPr lang="en-US" dirty="0"/>
              <a:t> Remove pressure by elevating the buttocks or putting patient in knee chest or exaggerated left lateral position </a:t>
            </a:r>
          </a:p>
          <a:p>
            <a:r>
              <a:rPr lang="en-US" dirty="0"/>
              <a:t> Give oxygen to the mother by mask </a:t>
            </a:r>
          </a:p>
          <a:p>
            <a:r>
              <a:rPr lang="en-US" dirty="0"/>
              <a:t> Establish IV line with 5% dextrose </a:t>
            </a:r>
          </a:p>
          <a:p>
            <a:r>
              <a:rPr lang="en-US" dirty="0"/>
              <a:t> Monitor the </a:t>
            </a:r>
            <a:r>
              <a:rPr lang="en-US" dirty="0" err="1"/>
              <a:t>foetal</a:t>
            </a:r>
            <a:r>
              <a:rPr lang="en-US" dirty="0"/>
              <a:t> heart appropriately, every 5 minutes </a:t>
            </a:r>
          </a:p>
          <a:p>
            <a:r>
              <a:rPr lang="en-US" dirty="0"/>
              <a:t> Counsel mother on the condition of the </a:t>
            </a:r>
            <a:r>
              <a:rPr lang="en-US" dirty="0" err="1"/>
              <a:t>foetus</a:t>
            </a:r>
            <a:r>
              <a:rPr lang="en-US" dirty="0"/>
              <a:t>. </a:t>
            </a:r>
          </a:p>
          <a:p>
            <a:endParaRPr lang="en-US" dirty="0"/>
          </a:p>
        </p:txBody>
      </p:sp>
    </p:spTree>
    <p:extLst>
      <p:ext uri="{BB962C8B-B14F-4D97-AF65-F5344CB8AC3E}">
        <p14:creationId xmlns:p14="http://schemas.microsoft.com/office/powerpoint/2010/main" val="290106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Management of fitting patient: </a:t>
            </a:r>
            <a:endParaRPr lang="en-US"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a:t>Patient should be put in semi prone position </a:t>
            </a:r>
          </a:p>
          <a:p>
            <a:r>
              <a:rPr lang="en-US" dirty="0"/>
              <a:t>Tight fitting dresses around the neck should be loosened or removed </a:t>
            </a:r>
          </a:p>
          <a:p>
            <a:r>
              <a:rPr lang="en-US" dirty="0"/>
              <a:t>No attempt should be made to insert any instrument into the mouth </a:t>
            </a:r>
          </a:p>
          <a:p>
            <a:r>
              <a:rPr lang="en-US" dirty="0"/>
              <a:t>Administer magnesium </a:t>
            </a:r>
            <a:r>
              <a:rPr lang="en-US" dirty="0" err="1"/>
              <a:t>sulphate</a:t>
            </a:r>
            <a:r>
              <a:rPr lang="en-US" dirty="0"/>
              <a:t> (or diazepam) as per regime to control fits </a:t>
            </a:r>
          </a:p>
          <a:p>
            <a:r>
              <a:rPr lang="en-US" dirty="0"/>
              <a:t>Aspirate secretions from the mouth and nostrils as necessary </a:t>
            </a:r>
          </a:p>
          <a:p>
            <a:r>
              <a:rPr lang="en-US" dirty="0"/>
              <a:t>Give Oxygen continuously during fit and for 5 minutes after each fit (if available) </a:t>
            </a:r>
          </a:p>
          <a:p>
            <a:r>
              <a:rPr lang="en-US" dirty="0"/>
              <a:t>Fitting should be allowed to complete its course without restraining the patient </a:t>
            </a:r>
          </a:p>
          <a:p>
            <a:r>
              <a:rPr lang="en-US" dirty="0"/>
              <a:t>Privacy and dignity of patient must be observed - pull screens around her </a:t>
            </a:r>
          </a:p>
          <a:p>
            <a:endParaRPr lang="en-US" dirty="0"/>
          </a:p>
        </p:txBody>
      </p:sp>
    </p:spTree>
    <p:extLst>
      <p:ext uri="{BB962C8B-B14F-4D97-AF65-F5344CB8AC3E}">
        <p14:creationId xmlns:p14="http://schemas.microsoft.com/office/powerpoint/2010/main" val="2665711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Knee-chest position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96200" cy="486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09355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r>
              <a:rPr lang="en-US" b="1" dirty="0"/>
              <a:t>If the cord is pulsating and patient is in first stage of </a:t>
            </a:r>
            <a:r>
              <a:rPr lang="en-US" b="1" dirty="0" err="1"/>
              <a:t>labour</a:t>
            </a:r>
            <a:r>
              <a:rPr lang="en-US" dirty="0"/>
              <a:t>: </a:t>
            </a:r>
          </a:p>
          <a:p>
            <a:pPr marL="0" indent="0">
              <a:buNone/>
            </a:pPr>
            <a:r>
              <a:rPr lang="en-US" dirty="0"/>
              <a:t>• Replace the cord into the vagina. </a:t>
            </a:r>
          </a:p>
          <a:p>
            <a:pPr marL="0" indent="0">
              <a:buNone/>
            </a:pPr>
            <a:r>
              <a:rPr lang="en-US" dirty="0"/>
              <a:t>• Transfer the mother to a healthcare facility capable of providing comprehensive emergency obstetric care for urgent caesarean section. </a:t>
            </a:r>
          </a:p>
          <a:p>
            <a:pPr marL="0" indent="0">
              <a:buNone/>
            </a:pPr>
            <a:r>
              <a:rPr lang="en-US" dirty="0"/>
              <a:t>• Carry a delivery kit during transfer and maintain knee chest position during transfer. </a:t>
            </a:r>
          </a:p>
          <a:p>
            <a:endParaRPr lang="en-US" dirty="0"/>
          </a:p>
        </p:txBody>
      </p:sp>
    </p:spTree>
    <p:extLst>
      <p:ext uri="{BB962C8B-B14F-4D97-AF65-F5344CB8AC3E}">
        <p14:creationId xmlns:p14="http://schemas.microsoft.com/office/powerpoint/2010/main" val="20442509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If the cord is pulsating and patient is in second stage of </a:t>
            </a:r>
            <a:r>
              <a:rPr lang="en-US" b="1" dirty="0" err="1"/>
              <a:t>labour</a:t>
            </a:r>
            <a:r>
              <a:rPr lang="en-US" b="1" dirty="0"/>
              <a:t>: </a:t>
            </a:r>
            <a:endParaRPr lang="en-US" dirty="0"/>
          </a:p>
          <a:p>
            <a:r>
              <a:rPr lang="en-US" dirty="0"/>
              <a:t>Rule out </a:t>
            </a:r>
            <a:r>
              <a:rPr lang="en-US" dirty="0" err="1"/>
              <a:t>cephalopelvic</a:t>
            </a:r>
            <a:r>
              <a:rPr lang="en-US" dirty="0"/>
              <a:t> disproportion and other </a:t>
            </a:r>
            <a:r>
              <a:rPr lang="en-US" dirty="0" err="1"/>
              <a:t>malpresentations</a:t>
            </a:r>
            <a:r>
              <a:rPr lang="en-US" dirty="0"/>
              <a:t> </a:t>
            </a:r>
          </a:p>
          <a:p>
            <a:r>
              <a:rPr lang="en-US" dirty="0"/>
              <a:t>If in doubt about pelvic capacity, perform caesarean section </a:t>
            </a:r>
          </a:p>
          <a:p>
            <a:r>
              <a:rPr lang="en-US" dirty="0"/>
              <a:t>If pelvis and presentation are normal, deliver by assisted vacuum extraction. </a:t>
            </a:r>
          </a:p>
          <a:p>
            <a:pPr marL="0" indent="0">
              <a:buNone/>
            </a:pPr>
            <a:r>
              <a:rPr lang="en-US" b="1" dirty="0"/>
              <a:t>If the cord is not pulsating and patient is in first or second stage of </a:t>
            </a:r>
            <a:r>
              <a:rPr lang="en-US" b="1" dirty="0" err="1"/>
              <a:t>labour</a:t>
            </a:r>
            <a:r>
              <a:rPr lang="en-US" b="1" dirty="0"/>
              <a:t>: </a:t>
            </a:r>
            <a:endParaRPr lang="en-US" dirty="0"/>
          </a:p>
          <a:p>
            <a:r>
              <a:rPr lang="en-US" dirty="0"/>
              <a:t>Rule out any contraindication to vaginal delivery (e.g. CPD, mal-presentation) </a:t>
            </a:r>
          </a:p>
          <a:p>
            <a:r>
              <a:rPr lang="en-US" dirty="0"/>
              <a:t>Allow </a:t>
            </a:r>
            <a:r>
              <a:rPr lang="en-US" dirty="0" err="1"/>
              <a:t>labour</a:t>
            </a:r>
            <a:r>
              <a:rPr lang="en-US" dirty="0"/>
              <a:t> to progress. </a:t>
            </a:r>
          </a:p>
          <a:p>
            <a:endParaRPr lang="en-US" dirty="0"/>
          </a:p>
        </p:txBody>
      </p:sp>
    </p:spTree>
    <p:extLst>
      <p:ext uri="{BB962C8B-B14F-4D97-AF65-F5344CB8AC3E}">
        <p14:creationId xmlns:p14="http://schemas.microsoft.com/office/powerpoint/2010/main" val="42718941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Precautions to take in order to avoid complications</a:t>
            </a:r>
            <a:endParaRPr lang="en-US" i="1" dirty="0"/>
          </a:p>
        </p:txBody>
      </p:sp>
      <p:sp>
        <p:nvSpPr>
          <p:cNvPr id="3" name="Content Placeholder 2"/>
          <p:cNvSpPr>
            <a:spLocks noGrp="1"/>
          </p:cNvSpPr>
          <p:nvPr>
            <p:ph idx="1"/>
          </p:nvPr>
        </p:nvSpPr>
        <p:spPr/>
        <p:txBody>
          <a:bodyPr>
            <a:normAutofit fontScale="92500" lnSpcReduction="20000"/>
          </a:bodyPr>
          <a:lstStyle/>
          <a:p>
            <a:endParaRPr lang="en-US" dirty="0"/>
          </a:p>
          <a:p>
            <a:pPr marL="0" indent="0">
              <a:buNone/>
            </a:pPr>
            <a:r>
              <a:rPr lang="en-US" dirty="0"/>
              <a:t>Apply any of the following principles prior to definitive management: </a:t>
            </a:r>
          </a:p>
          <a:p>
            <a:r>
              <a:rPr lang="en-US" dirty="0"/>
              <a:t>Avoid iatrogenic cord prolapse (correct skill for artificial rupture of membranes –ARM ) </a:t>
            </a:r>
          </a:p>
          <a:p>
            <a:r>
              <a:rPr lang="en-US" dirty="0"/>
              <a:t>Remove pressure from the cord </a:t>
            </a:r>
          </a:p>
          <a:p>
            <a:r>
              <a:rPr lang="en-US" dirty="0"/>
              <a:t>Keep the cord warm </a:t>
            </a:r>
          </a:p>
          <a:p>
            <a:r>
              <a:rPr lang="en-US" dirty="0"/>
              <a:t>Refer promptly </a:t>
            </a:r>
          </a:p>
          <a:p>
            <a:r>
              <a:rPr lang="en-US" dirty="0"/>
              <a:t>Deliver quickly </a:t>
            </a:r>
          </a:p>
          <a:p>
            <a:r>
              <a:rPr lang="en-US" dirty="0"/>
              <a:t>Be prepared for neonatal resuscitation. </a:t>
            </a:r>
          </a:p>
          <a:p>
            <a:endParaRPr lang="en-US" dirty="0"/>
          </a:p>
        </p:txBody>
      </p:sp>
    </p:spTree>
    <p:extLst>
      <p:ext uri="{BB962C8B-B14F-4D97-AF65-F5344CB8AC3E}">
        <p14:creationId xmlns:p14="http://schemas.microsoft.com/office/powerpoint/2010/main" val="63420042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Trial of </a:t>
            </a:r>
            <a:r>
              <a:rPr lang="en-US" b="1" i="1" dirty="0" err="1"/>
              <a:t>Labour</a:t>
            </a:r>
            <a:endParaRPr lang="en-US" i="1" dirty="0"/>
          </a:p>
        </p:txBody>
      </p:sp>
      <p:sp>
        <p:nvSpPr>
          <p:cNvPr id="3" name="Content Placeholder 2"/>
          <p:cNvSpPr>
            <a:spLocks noGrp="1"/>
          </p:cNvSpPr>
          <p:nvPr>
            <p:ph idx="1"/>
          </p:nvPr>
        </p:nvSpPr>
        <p:spPr/>
        <p:txBody>
          <a:bodyPr>
            <a:normAutofit fontScale="77500" lnSpcReduction="20000"/>
          </a:bodyPr>
          <a:lstStyle/>
          <a:p>
            <a:r>
              <a:rPr lang="en-US" dirty="0"/>
              <a:t>Trial of </a:t>
            </a:r>
            <a:r>
              <a:rPr lang="en-US" dirty="0" err="1"/>
              <a:t>labour</a:t>
            </a:r>
            <a:r>
              <a:rPr lang="en-US" dirty="0"/>
              <a:t> is a test of </a:t>
            </a:r>
            <a:r>
              <a:rPr lang="en-US" dirty="0" err="1"/>
              <a:t>labour</a:t>
            </a:r>
            <a:r>
              <a:rPr lang="en-US" dirty="0"/>
              <a:t> conducted where there is a minor or moderate degree of </a:t>
            </a:r>
            <a:r>
              <a:rPr lang="en-US" dirty="0" err="1"/>
              <a:t>Cephalopelvic</a:t>
            </a:r>
            <a:r>
              <a:rPr lang="en-US" dirty="0"/>
              <a:t> Disproportion (CPD) in which it is difficult to decide whether delivery per vagina is possible. </a:t>
            </a:r>
          </a:p>
          <a:p>
            <a:pPr marL="0" indent="0">
              <a:buNone/>
            </a:pPr>
            <a:r>
              <a:rPr lang="en-US" b="1" dirty="0"/>
              <a:t>Factors influencing good prognosis</a:t>
            </a:r>
            <a:endParaRPr lang="en-US" dirty="0"/>
          </a:p>
          <a:p>
            <a:r>
              <a:rPr lang="en-US" dirty="0"/>
              <a:t> Strength of the uterine contractions</a:t>
            </a:r>
          </a:p>
          <a:p>
            <a:pPr lvl="0"/>
            <a:r>
              <a:rPr lang="en-US" dirty="0"/>
              <a:t>Flexion of the head</a:t>
            </a:r>
          </a:p>
          <a:p>
            <a:pPr lvl="0"/>
            <a:r>
              <a:rPr lang="en-US" dirty="0"/>
              <a:t>Degree of </a:t>
            </a:r>
            <a:r>
              <a:rPr lang="en-US" dirty="0" err="1"/>
              <a:t>moulding</a:t>
            </a:r>
            <a:r>
              <a:rPr lang="en-US" dirty="0"/>
              <a:t> of the </a:t>
            </a:r>
            <a:r>
              <a:rPr lang="en-US" dirty="0" err="1"/>
              <a:t>foetal</a:t>
            </a:r>
            <a:r>
              <a:rPr lang="en-US" dirty="0"/>
              <a:t> head, that is, reduced engaging diameters</a:t>
            </a:r>
          </a:p>
          <a:p>
            <a:pPr lvl="0"/>
            <a:r>
              <a:rPr lang="en-US" dirty="0"/>
              <a:t>The giving of pelvic joints. In pregnancy, the joints of the pelvis are relaxed and separate by half to one </a:t>
            </a:r>
            <a:r>
              <a:rPr lang="en-US" dirty="0" err="1"/>
              <a:t>centimetre</a:t>
            </a:r>
            <a:endParaRPr lang="en-US" dirty="0"/>
          </a:p>
          <a:p>
            <a:pPr lvl="0"/>
            <a:r>
              <a:rPr lang="en-US" dirty="0"/>
              <a:t>Maternal courage</a:t>
            </a:r>
          </a:p>
          <a:p>
            <a:endParaRPr lang="en-US" dirty="0"/>
          </a:p>
        </p:txBody>
      </p:sp>
    </p:spTree>
    <p:extLst>
      <p:ext uri="{BB962C8B-B14F-4D97-AF65-F5344CB8AC3E}">
        <p14:creationId xmlns:p14="http://schemas.microsoft.com/office/powerpoint/2010/main" val="288545733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Factors influencing poor prognosis</a:t>
            </a:r>
            <a:endParaRPr lang="en-US" dirty="0"/>
          </a:p>
          <a:p>
            <a:r>
              <a:rPr lang="en-US" dirty="0"/>
              <a:t>Early rupture of membrane which may be accompanied by prolapsed cord</a:t>
            </a:r>
          </a:p>
          <a:p>
            <a:pPr lvl="0"/>
            <a:r>
              <a:rPr lang="en-US" dirty="0"/>
              <a:t>Poor </a:t>
            </a:r>
            <a:r>
              <a:rPr lang="en-US" dirty="0" err="1"/>
              <a:t>moulding</a:t>
            </a:r>
            <a:r>
              <a:rPr lang="en-US" dirty="0"/>
              <a:t> of the head</a:t>
            </a:r>
          </a:p>
          <a:p>
            <a:pPr lvl="0"/>
            <a:r>
              <a:rPr lang="en-US" dirty="0"/>
              <a:t>Maternal or </a:t>
            </a:r>
            <a:r>
              <a:rPr lang="en-US" dirty="0" err="1"/>
              <a:t>foetal</a:t>
            </a:r>
            <a:r>
              <a:rPr lang="en-US" dirty="0"/>
              <a:t> distress which will necessitate intervention on trial of vaginal delivery</a:t>
            </a:r>
          </a:p>
          <a:p>
            <a:pPr marL="0" indent="0">
              <a:buNone/>
            </a:pPr>
            <a:r>
              <a:rPr lang="en-US" b="1" dirty="0"/>
              <a:t>Contraindications for trial of </a:t>
            </a:r>
            <a:r>
              <a:rPr lang="en-US" b="1" dirty="0" err="1"/>
              <a:t>labour</a:t>
            </a:r>
            <a:endParaRPr lang="en-US" dirty="0"/>
          </a:p>
          <a:p>
            <a:r>
              <a:rPr lang="en-US" dirty="0"/>
              <a:t>Grossly contracted pelvis</a:t>
            </a:r>
          </a:p>
          <a:p>
            <a:pPr lvl="0"/>
            <a:r>
              <a:rPr lang="en-US" dirty="0"/>
              <a:t>Medical or obstetrical complications</a:t>
            </a:r>
          </a:p>
          <a:p>
            <a:pPr lvl="0"/>
            <a:r>
              <a:rPr lang="en-US" dirty="0" err="1"/>
              <a:t>Malpresentations</a:t>
            </a:r>
            <a:r>
              <a:rPr lang="en-US" dirty="0"/>
              <a:t>, for example, breech</a:t>
            </a:r>
          </a:p>
          <a:p>
            <a:pPr lvl="0"/>
            <a:r>
              <a:rPr lang="en-US" dirty="0"/>
              <a:t>Elderly </a:t>
            </a:r>
            <a:r>
              <a:rPr lang="en-US" dirty="0" err="1"/>
              <a:t>primigravida</a:t>
            </a:r>
            <a:endParaRPr lang="en-US" dirty="0"/>
          </a:p>
          <a:p>
            <a:pPr lvl="0"/>
            <a:r>
              <a:rPr lang="en-US" dirty="0"/>
              <a:t>Cases where trial of </a:t>
            </a:r>
            <a:r>
              <a:rPr lang="en-US" dirty="0" err="1"/>
              <a:t>labour</a:t>
            </a:r>
            <a:r>
              <a:rPr lang="en-US" dirty="0"/>
              <a:t> failed before</a:t>
            </a:r>
          </a:p>
          <a:p>
            <a:pPr lvl="0"/>
            <a:r>
              <a:rPr lang="en-US" dirty="0"/>
              <a:t>Cases of two previous caesarean sections</a:t>
            </a:r>
            <a:r>
              <a:rPr lang="en-US" b="1" i="1" dirty="0"/>
              <a:t> </a:t>
            </a:r>
            <a:endParaRPr lang="en-US" dirty="0"/>
          </a:p>
          <a:p>
            <a:endParaRPr lang="en-US" dirty="0"/>
          </a:p>
        </p:txBody>
      </p:sp>
    </p:spTree>
    <p:extLst>
      <p:ext uri="{BB962C8B-B14F-4D97-AF65-F5344CB8AC3E}">
        <p14:creationId xmlns:p14="http://schemas.microsoft.com/office/powerpoint/2010/main" val="29489398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Trial of </a:t>
            </a:r>
            <a:r>
              <a:rPr lang="en-US" b="1" i="1" dirty="0" err="1"/>
              <a:t>Labour</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Explain the situation to the mother and prepare her for possible operative intervention. Assess patient carefully on admission to ascertain the following:</a:t>
            </a:r>
          </a:p>
          <a:p>
            <a:pPr lvl="0"/>
            <a:r>
              <a:rPr lang="en-US" dirty="0"/>
              <a:t>Whether the mother is in established </a:t>
            </a:r>
            <a:r>
              <a:rPr lang="en-US" dirty="0" err="1"/>
              <a:t>labour</a:t>
            </a:r>
            <a:endParaRPr lang="en-US" dirty="0"/>
          </a:p>
          <a:p>
            <a:pPr lvl="0"/>
            <a:r>
              <a:rPr lang="en-US" dirty="0"/>
              <a:t>Presentation of </a:t>
            </a:r>
            <a:r>
              <a:rPr lang="en-US" dirty="0" err="1"/>
              <a:t>foetus</a:t>
            </a:r>
            <a:endParaRPr lang="en-US" dirty="0"/>
          </a:p>
          <a:p>
            <a:pPr lvl="0"/>
            <a:r>
              <a:rPr lang="en-US" dirty="0"/>
              <a:t>Check for flexion of the head</a:t>
            </a:r>
          </a:p>
          <a:p>
            <a:pPr lvl="0"/>
            <a:r>
              <a:rPr lang="en-US" dirty="0"/>
              <a:t>State of </a:t>
            </a:r>
            <a:r>
              <a:rPr lang="en-US" dirty="0" err="1"/>
              <a:t>foetal</a:t>
            </a:r>
            <a:r>
              <a:rPr lang="en-US" dirty="0"/>
              <a:t> heart, that is, rate, rhythm and volume</a:t>
            </a:r>
          </a:p>
          <a:p>
            <a:pPr lvl="0"/>
            <a:r>
              <a:rPr lang="en-US" dirty="0"/>
              <a:t>General condition of mother physically and emotionally</a:t>
            </a:r>
          </a:p>
          <a:p>
            <a:pPr lvl="0"/>
            <a:r>
              <a:rPr lang="en-US" dirty="0"/>
              <a:t>Confine the mother to bed to prevent early rupture of membranes</a:t>
            </a:r>
          </a:p>
          <a:p>
            <a:pPr lvl="0"/>
            <a:r>
              <a:rPr lang="en-US" dirty="0"/>
              <a:t>Close observations of temperature and blood pressure every four hours</a:t>
            </a:r>
          </a:p>
          <a:p>
            <a:pPr lvl="0"/>
            <a:r>
              <a:rPr lang="en-US" dirty="0"/>
              <a:t>Observe </a:t>
            </a:r>
            <a:r>
              <a:rPr lang="en-US" dirty="0" err="1"/>
              <a:t>foetal</a:t>
            </a:r>
            <a:r>
              <a:rPr lang="en-US" dirty="0"/>
              <a:t> heart rate and maternal pulse quarterly to half hourly</a:t>
            </a:r>
          </a:p>
          <a:p>
            <a:endParaRPr lang="en-US" dirty="0"/>
          </a:p>
        </p:txBody>
      </p:sp>
    </p:spTree>
    <p:extLst>
      <p:ext uri="{BB962C8B-B14F-4D97-AF65-F5344CB8AC3E}">
        <p14:creationId xmlns:p14="http://schemas.microsoft.com/office/powerpoint/2010/main" val="284777613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Undesirable Factors in Trial of </a:t>
            </a:r>
            <a:r>
              <a:rPr lang="en-US" b="1" i="1" dirty="0" err="1"/>
              <a:t>Labour</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Rupture of membranes</a:t>
            </a:r>
          </a:p>
          <a:p>
            <a:pPr lvl="0"/>
            <a:r>
              <a:rPr lang="en-US" dirty="0" err="1"/>
              <a:t>Colour</a:t>
            </a:r>
            <a:r>
              <a:rPr lang="en-US" dirty="0"/>
              <a:t> of liquor is meconium-stained</a:t>
            </a:r>
          </a:p>
          <a:p>
            <a:pPr lvl="0"/>
            <a:r>
              <a:rPr lang="en-US" dirty="0"/>
              <a:t>Uterine action is abnormal</a:t>
            </a:r>
          </a:p>
          <a:p>
            <a:pPr lvl="0"/>
            <a:r>
              <a:rPr lang="en-US" dirty="0"/>
              <a:t>Abnormal presentation, where there is a change from vertex to brow</a:t>
            </a:r>
          </a:p>
          <a:p>
            <a:pPr lvl="0"/>
            <a:r>
              <a:rPr lang="en-US" dirty="0"/>
              <a:t>When the presenting part fails to descend in spite of good uterine contraction</a:t>
            </a:r>
          </a:p>
          <a:p>
            <a:pPr lvl="0"/>
            <a:r>
              <a:rPr lang="en-US" dirty="0"/>
              <a:t>When there are signs of </a:t>
            </a:r>
            <a:r>
              <a:rPr lang="en-US" dirty="0" err="1"/>
              <a:t>foetal</a:t>
            </a:r>
            <a:r>
              <a:rPr lang="en-US" dirty="0"/>
              <a:t> or maternal distress</a:t>
            </a:r>
          </a:p>
          <a:p>
            <a:pPr marL="0" lvl="0" indent="0">
              <a:buNone/>
            </a:pPr>
            <a:r>
              <a:rPr lang="en-US" b="1" i="1" dirty="0" err="1"/>
              <a:t>Nb</a:t>
            </a:r>
            <a:r>
              <a:rPr lang="en-US" b="1" i="1" dirty="0"/>
              <a:t>…</a:t>
            </a:r>
            <a:r>
              <a:rPr lang="en-US" dirty="0"/>
              <a:t>Trial of </a:t>
            </a:r>
            <a:r>
              <a:rPr lang="en-US" dirty="0" err="1"/>
              <a:t>labour</a:t>
            </a:r>
            <a:r>
              <a:rPr lang="en-US" dirty="0"/>
              <a:t> may result in spontaneous vaginal delivery, assisted vaginal delivery by either forceps or vacuum, or caesarean section due to complications.</a:t>
            </a:r>
          </a:p>
          <a:p>
            <a:endParaRPr lang="en-US" dirty="0"/>
          </a:p>
        </p:txBody>
      </p:sp>
    </p:spTree>
    <p:extLst>
      <p:ext uri="{BB962C8B-B14F-4D97-AF65-F5344CB8AC3E}">
        <p14:creationId xmlns:p14="http://schemas.microsoft.com/office/powerpoint/2010/main" val="343728148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Trial of Scar: Vaginal Birth After Caesarean Section </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Trial of scar is a test of </a:t>
            </a:r>
            <a:r>
              <a:rPr lang="en-US" dirty="0" err="1"/>
              <a:t>labour</a:t>
            </a:r>
            <a:r>
              <a:rPr lang="en-US" dirty="0"/>
              <a:t> for a woman with a previous caesarean section scar, where no recurrent indication is present</a:t>
            </a:r>
          </a:p>
          <a:p>
            <a:pPr marL="0" indent="0">
              <a:buNone/>
            </a:pPr>
            <a:r>
              <a:rPr lang="en-US" b="1" dirty="0"/>
              <a:t>The Main Contraindications to Trial of Scar</a:t>
            </a:r>
            <a:r>
              <a:rPr lang="en-US" dirty="0"/>
              <a:t> </a:t>
            </a:r>
          </a:p>
          <a:p>
            <a:r>
              <a:rPr lang="en-US" dirty="0" err="1"/>
              <a:t>cephalopelvic</a:t>
            </a:r>
            <a:r>
              <a:rPr lang="en-US" dirty="0"/>
              <a:t> disproportion</a:t>
            </a:r>
          </a:p>
          <a:p>
            <a:pPr lvl="0"/>
            <a:r>
              <a:rPr lang="en-US" dirty="0"/>
              <a:t>Classical type of caesarean section</a:t>
            </a:r>
          </a:p>
          <a:p>
            <a:pPr lvl="0"/>
            <a:r>
              <a:rPr lang="en-US" dirty="0" err="1"/>
              <a:t>Malpresentation</a:t>
            </a:r>
            <a:r>
              <a:rPr lang="en-US" dirty="0"/>
              <a:t>, for example; breech</a:t>
            </a:r>
          </a:p>
          <a:p>
            <a:pPr lvl="0"/>
            <a:r>
              <a:rPr lang="en-US" dirty="0"/>
              <a:t>Two previous caesarean section scars, regardless of the causes</a:t>
            </a:r>
          </a:p>
          <a:p>
            <a:pPr lvl="0"/>
            <a:r>
              <a:rPr lang="en-US" dirty="0"/>
              <a:t>Where the previous scar wound did not heal with the first intension</a:t>
            </a:r>
          </a:p>
          <a:p>
            <a:pPr lvl="0"/>
            <a:r>
              <a:rPr lang="en-US" dirty="0"/>
              <a:t>Where pregnancy occurs within six months of a caesarean section</a:t>
            </a:r>
          </a:p>
          <a:p>
            <a:pPr lvl="0"/>
            <a:r>
              <a:rPr lang="en-US" dirty="0"/>
              <a:t>Where there is over-distension due to multiple pregnancy or </a:t>
            </a:r>
            <a:r>
              <a:rPr lang="en-US" dirty="0" err="1"/>
              <a:t>hydromnious</a:t>
            </a:r>
            <a:endParaRPr lang="en-US" dirty="0"/>
          </a:p>
          <a:p>
            <a:r>
              <a:rPr lang="en-US" dirty="0"/>
              <a:t>Multiparty</a:t>
            </a:r>
          </a:p>
        </p:txBody>
      </p:sp>
    </p:spTree>
    <p:extLst>
      <p:ext uri="{BB962C8B-B14F-4D97-AF65-F5344CB8AC3E}">
        <p14:creationId xmlns:p14="http://schemas.microsoft.com/office/powerpoint/2010/main" val="103289937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dirty="0"/>
              <a:t>…</a:t>
            </a:r>
          </a:p>
        </p:txBody>
      </p:sp>
      <p:sp>
        <p:nvSpPr>
          <p:cNvPr id="3" name="Content Placeholder 2"/>
          <p:cNvSpPr>
            <a:spLocks noGrp="1"/>
          </p:cNvSpPr>
          <p:nvPr>
            <p:ph idx="1"/>
          </p:nvPr>
        </p:nvSpPr>
        <p:spPr/>
        <p:txBody>
          <a:bodyPr/>
          <a:lstStyle/>
          <a:p>
            <a:pPr marL="0" indent="0">
              <a:buNone/>
            </a:pPr>
            <a:r>
              <a:rPr lang="en-US" dirty="0"/>
              <a:t>The management of this mother is as for trial of </a:t>
            </a:r>
            <a:r>
              <a:rPr lang="en-US" dirty="0" err="1"/>
              <a:t>labour</a:t>
            </a:r>
            <a:r>
              <a:rPr lang="en-US" dirty="0"/>
              <a:t> with the addition of these few points below:</a:t>
            </a:r>
          </a:p>
          <a:p>
            <a:pPr lvl="0"/>
            <a:r>
              <a:rPr lang="en-US" dirty="0"/>
              <a:t>Palpate abdomen gently</a:t>
            </a:r>
          </a:p>
          <a:p>
            <a:pPr lvl="0"/>
            <a:r>
              <a:rPr lang="en-US" dirty="0"/>
              <a:t>Check for any tenderness over the scar</a:t>
            </a:r>
          </a:p>
          <a:p>
            <a:pPr lvl="0"/>
            <a:r>
              <a:rPr lang="en-US" dirty="0"/>
              <a:t>Observe for any signs of impending rupture of the uterus</a:t>
            </a:r>
          </a:p>
          <a:p>
            <a:r>
              <a:rPr lang="en-US" dirty="0"/>
              <a:t>Report any constant pain in abdomen</a:t>
            </a:r>
          </a:p>
        </p:txBody>
      </p:sp>
    </p:spTree>
    <p:extLst>
      <p:ext uri="{BB962C8B-B14F-4D97-AF65-F5344CB8AC3E}">
        <p14:creationId xmlns:p14="http://schemas.microsoft.com/office/powerpoint/2010/main" val="244722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143000"/>
            <a:ext cx="7848127" cy="4983713"/>
          </a:xfrm>
        </p:spPr>
        <p:txBody>
          <a:bodyPr>
            <a:normAutofit fontScale="85000" lnSpcReduction="10000"/>
          </a:bodyPr>
          <a:lstStyle/>
          <a:p>
            <a:pPr marL="0" indent="0">
              <a:buNone/>
            </a:pPr>
            <a:r>
              <a:rPr lang="en-US" b="1" dirty="0"/>
              <a:t>Postnatal care: </a:t>
            </a:r>
            <a:endParaRPr lang="en-US" dirty="0"/>
          </a:p>
          <a:p>
            <a:r>
              <a:rPr lang="en-US" dirty="0"/>
              <a:t>Continue anticonvulsive therapy for 24 hours after delivery or last convulsion, whichever occurs last. </a:t>
            </a:r>
          </a:p>
          <a:p>
            <a:r>
              <a:rPr lang="en-US" dirty="0"/>
              <a:t>Continue antihypertensive therapy as long as the diastolic pressure is 110 mmHg or more. </a:t>
            </a:r>
          </a:p>
          <a:p>
            <a:r>
              <a:rPr lang="en-US" dirty="0"/>
              <a:t>Continue to monitor urine output. If urine output is less than 500 ml in 24 hours, limit the amount of fluid intake to 500 </a:t>
            </a:r>
            <a:r>
              <a:rPr lang="en-US" dirty="0" err="1"/>
              <a:t>mls</a:t>
            </a:r>
            <a:r>
              <a:rPr lang="en-US" dirty="0"/>
              <a:t> per 24 hour + an amount equal to the amount of urine passed </a:t>
            </a:r>
          </a:p>
          <a:p>
            <a:r>
              <a:rPr lang="en-US" dirty="0"/>
              <a:t>Watch carefully for the development of pulmonary </a:t>
            </a:r>
            <a:r>
              <a:rPr lang="en-US" dirty="0" err="1"/>
              <a:t>oedema</a:t>
            </a:r>
            <a:r>
              <a:rPr lang="en-US" dirty="0"/>
              <a:t>, which often occurs after delivery. </a:t>
            </a:r>
          </a:p>
          <a:p>
            <a:endParaRPr lang="en-US" dirty="0"/>
          </a:p>
          <a:p>
            <a:endParaRPr lang="en-US" dirty="0"/>
          </a:p>
          <a:p>
            <a:endParaRPr lang="en-US" dirty="0"/>
          </a:p>
        </p:txBody>
      </p:sp>
    </p:spTree>
    <p:extLst>
      <p:ext uri="{BB962C8B-B14F-4D97-AF65-F5344CB8AC3E}">
        <p14:creationId xmlns:p14="http://schemas.microsoft.com/office/powerpoint/2010/main" val="296185724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Educating the Patient on Avoiding Unnecessary Caesarean Birth</a:t>
            </a:r>
            <a:r>
              <a:rPr lang="en-US" dirty="0"/>
              <a:t> </a:t>
            </a:r>
          </a:p>
          <a:p>
            <a:r>
              <a:rPr lang="en-US" dirty="0"/>
              <a:t>Many other women have a caesarean section due to a series of events, which leads to an inevitable section seen as necessary at that particular time. </a:t>
            </a:r>
          </a:p>
          <a:p>
            <a:r>
              <a:rPr lang="en-US" dirty="0"/>
              <a:t>Some mothers insist on the operation if the month coincides with the previous month of birth of other children, so as to have the same birthdays for their babies.</a:t>
            </a:r>
          </a:p>
          <a:p>
            <a:r>
              <a:rPr lang="en-US" dirty="0"/>
              <a:t> Others prefer not to push and go through the whole process of enlarging the birth canal. If these women were well informed, they might see the sense of preventing a caesarean section. </a:t>
            </a:r>
          </a:p>
          <a:p>
            <a:r>
              <a:rPr lang="en-US" dirty="0"/>
              <a:t>Additional contributing factors to the decision to have a caesarean section include mismanagement of the </a:t>
            </a:r>
            <a:r>
              <a:rPr lang="en-US" dirty="0" err="1"/>
              <a:t>syntocinon</a:t>
            </a:r>
            <a:r>
              <a:rPr lang="en-US" dirty="0"/>
              <a:t> drip, choice of obstetrician and/or hospital policy.</a:t>
            </a:r>
          </a:p>
        </p:txBody>
      </p:sp>
    </p:spTree>
    <p:extLst>
      <p:ext uri="{BB962C8B-B14F-4D97-AF65-F5344CB8AC3E}">
        <p14:creationId xmlns:p14="http://schemas.microsoft.com/office/powerpoint/2010/main" val="265321039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AMNIOTIC FLUID EMBOLISM</a:t>
            </a:r>
          </a:p>
        </p:txBody>
      </p:sp>
      <p:sp>
        <p:nvSpPr>
          <p:cNvPr id="3" name="Content Placeholder 2"/>
          <p:cNvSpPr>
            <a:spLocks noGrp="1"/>
          </p:cNvSpPr>
          <p:nvPr>
            <p:ph idx="1"/>
          </p:nvPr>
        </p:nvSpPr>
        <p:spPr/>
        <p:txBody>
          <a:bodyPr/>
          <a:lstStyle/>
          <a:p>
            <a:pPr marL="0" indent="0">
              <a:buNone/>
            </a:pPr>
            <a:r>
              <a:rPr lang="en-US" dirty="0"/>
              <a:t>It is a serious obstetric emergency whereby amniotic fluid enters the maternal circulation  via the sinuses at the placental site thus forming an emboli which obstruct pulmonary arterioles or alveoli or capillaries. In response they trigger anaphylactic response. There must be an opening into maternal circulation and increased in intrauterine pressure to force the fluid into circulation</a:t>
            </a:r>
          </a:p>
          <a:p>
            <a:pPr marL="0" indent="0">
              <a:buNone/>
            </a:pPr>
            <a:endParaRPr lang="en-US" dirty="0"/>
          </a:p>
        </p:txBody>
      </p:sp>
    </p:spTree>
    <p:extLst>
      <p:ext uri="{BB962C8B-B14F-4D97-AF65-F5344CB8AC3E}">
        <p14:creationId xmlns:p14="http://schemas.microsoft.com/office/powerpoint/2010/main" val="344072726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Body responses in two ways.</a:t>
            </a:r>
          </a:p>
          <a:p>
            <a:pPr marL="514350" indent="-514350">
              <a:buFont typeface="+mj-lt"/>
              <a:buAutoNum type="arabicPeriod"/>
            </a:pPr>
            <a:r>
              <a:rPr lang="en-US" dirty="0"/>
              <a:t>Pulmonary vasospasm because of hypoxia hypotension and pulmonary edema</a:t>
            </a:r>
          </a:p>
          <a:p>
            <a:pPr marL="514350" indent="-514350">
              <a:buFont typeface="+mj-lt"/>
              <a:buAutoNum type="arabicPeriod"/>
            </a:pPr>
            <a:r>
              <a:rPr lang="en-US" dirty="0"/>
              <a:t>Development left ventricular failure</a:t>
            </a:r>
          </a:p>
          <a:p>
            <a:pPr marL="0" indent="0">
              <a:buNone/>
            </a:pPr>
            <a:r>
              <a:rPr lang="en-US" u="sng" dirty="0"/>
              <a:t>Causes not known – precipitating factors </a:t>
            </a:r>
          </a:p>
          <a:p>
            <a:r>
              <a:rPr lang="en-US" dirty="0"/>
              <a:t>Rapid or precipitate </a:t>
            </a:r>
            <a:r>
              <a:rPr lang="en-US" dirty="0" err="1"/>
              <a:t>labour</a:t>
            </a:r>
            <a:r>
              <a:rPr lang="en-US" dirty="0"/>
              <a:t> where strong uterine contractions  forces amniotic fluid into maternal circulation</a:t>
            </a:r>
          </a:p>
          <a:p>
            <a:r>
              <a:rPr lang="en-US" dirty="0"/>
              <a:t>Multi-parity- associated with strong and rapid </a:t>
            </a:r>
            <a:r>
              <a:rPr lang="en-US" dirty="0" err="1"/>
              <a:t>contrations</a:t>
            </a:r>
            <a:endParaRPr lang="en-US" dirty="0"/>
          </a:p>
          <a:p>
            <a:r>
              <a:rPr lang="en-US" dirty="0"/>
              <a:t>Overstimulation of the uterus as a result of excessive use of cytotoxic drugs</a:t>
            </a:r>
          </a:p>
          <a:p>
            <a:r>
              <a:rPr lang="en-US" dirty="0"/>
              <a:t>Uterine trauma </a:t>
            </a:r>
            <a:r>
              <a:rPr lang="en-US" dirty="0" err="1"/>
              <a:t>eg</a:t>
            </a:r>
            <a:r>
              <a:rPr lang="en-US" dirty="0"/>
              <a:t> raptured uterus ,</a:t>
            </a:r>
            <a:r>
              <a:rPr lang="en-US" dirty="0" err="1"/>
              <a:t>CS,manual</a:t>
            </a:r>
            <a:r>
              <a:rPr lang="en-US" dirty="0"/>
              <a:t> removal of placenta</a:t>
            </a:r>
          </a:p>
          <a:p>
            <a:r>
              <a:rPr lang="en-US" dirty="0"/>
              <a:t>Multi-</a:t>
            </a:r>
            <a:r>
              <a:rPr lang="en-US" dirty="0" err="1"/>
              <a:t>pregnacy</a:t>
            </a:r>
            <a:endParaRPr lang="en-US" dirty="0"/>
          </a:p>
          <a:p>
            <a:r>
              <a:rPr lang="en-US" dirty="0"/>
              <a:t>Poly </a:t>
            </a:r>
            <a:r>
              <a:rPr lang="en-US" dirty="0" err="1"/>
              <a:t>hydromnous</a:t>
            </a:r>
            <a:endParaRPr lang="en-US" dirty="0"/>
          </a:p>
          <a:p>
            <a:pPr marL="0" indent="0">
              <a:buNone/>
            </a:pPr>
            <a:endParaRPr lang="en-US" dirty="0"/>
          </a:p>
        </p:txBody>
      </p:sp>
    </p:spTree>
    <p:extLst>
      <p:ext uri="{BB962C8B-B14F-4D97-AF65-F5344CB8AC3E}">
        <p14:creationId xmlns:p14="http://schemas.microsoft.com/office/powerpoint/2010/main" val="237972438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PROGNOSIS: </a:t>
            </a:r>
            <a:r>
              <a:rPr lang="en-US" b="1" dirty="0" err="1"/>
              <a:t>Motality</a:t>
            </a:r>
            <a:r>
              <a:rPr lang="en-US" b="1" dirty="0"/>
              <a:t> rate is 80% with 20% dying within the first hour.</a:t>
            </a:r>
          </a:p>
          <a:p>
            <a:pPr marL="0" indent="0">
              <a:buNone/>
            </a:pPr>
            <a:r>
              <a:rPr lang="en-US" dirty="0"/>
              <a:t>Complications</a:t>
            </a:r>
          </a:p>
          <a:p>
            <a:r>
              <a:rPr lang="en-US" dirty="0"/>
              <a:t>PPH- </a:t>
            </a:r>
            <a:r>
              <a:rPr lang="en-US" dirty="0" err="1"/>
              <a:t>hypofibrinogenemia</a:t>
            </a:r>
            <a:endParaRPr lang="en-US" dirty="0"/>
          </a:p>
          <a:p>
            <a:r>
              <a:rPr lang="en-US" dirty="0"/>
              <a:t>ARF – excessive blood loss</a:t>
            </a:r>
          </a:p>
          <a:p>
            <a:r>
              <a:rPr lang="en-US" dirty="0"/>
              <a:t>DIC- due to presence of amniotic fluid</a:t>
            </a:r>
          </a:p>
          <a:p>
            <a:r>
              <a:rPr lang="en-US" dirty="0"/>
              <a:t>Cardiac arrest</a:t>
            </a:r>
          </a:p>
          <a:p>
            <a:pPr marL="0" indent="0">
              <a:buNone/>
            </a:pPr>
            <a:r>
              <a:rPr lang="en-US" b="1" dirty="0"/>
              <a:t> </a:t>
            </a:r>
          </a:p>
        </p:txBody>
      </p:sp>
    </p:spTree>
    <p:extLst>
      <p:ext uri="{BB962C8B-B14F-4D97-AF65-F5344CB8AC3E}">
        <p14:creationId xmlns:p14="http://schemas.microsoft.com/office/powerpoint/2010/main" val="31856880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Pathology</a:t>
            </a:r>
          </a:p>
          <a:p>
            <a:pPr marL="0" indent="0">
              <a:buNone/>
            </a:pPr>
            <a:r>
              <a:rPr lang="en-US" dirty="0"/>
              <a:t>Amniotic fluid enters maternal circulation through utero- placental site. </a:t>
            </a:r>
            <a:r>
              <a:rPr lang="en-US" dirty="0" err="1"/>
              <a:t>Amntionic</a:t>
            </a:r>
            <a:r>
              <a:rPr lang="en-US" dirty="0"/>
              <a:t> fluid is rich in </a:t>
            </a:r>
            <a:r>
              <a:rPr lang="en-US" dirty="0" err="1"/>
              <a:t>thromboplastin</a:t>
            </a:r>
            <a:r>
              <a:rPr lang="en-US" dirty="0"/>
              <a:t> which utilizes fibrinogen from blood causing disseminated intravascular coagulation ,coagulation disorder and depletion of fibrinogen( </a:t>
            </a:r>
            <a:r>
              <a:rPr lang="en-US" dirty="0" err="1"/>
              <a:t>hypofibrinogenemia</a:t>
            </a:r>
            <a:r>
              <a:rPr lang="en-US" dirty="0"/>
              <a:t>) with resultant bleeding.</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1632502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a:t>
            </a:r>
          </a:p>
        </p:txBody>
      </p:sp>
      <p:sp>
        <p:nvSpPr>
          <p:cNvPr id="3" name="Content Placeholder 2"/>
          <p:cNvSpPr>
            <a:spLocks noGrp="1"/>
          </p:cNvSpPr>
          <p:nvPr>
            <p:ph idx="1"/>
          </p:nvPr>
        </p:nvSpPr>
        <p:spPr/>
        <p:txBody>
          <a:bodyPr>
            <a:normAutofit fontScale="70000" lnSpcReduction="20000"/>
          </a:bodyPr>
          <a:lstStyle/>
          <a:p>
            <a:r>
              <a:rPr lang="en-US" dirty="0"/>
              <a:t>Sudden onset of respiratory distress</a:t>
            </a:r>
          </a:p>
          <a:p>
            <a:r>
              <a:rPr lang="en-US" dirty="0"/>
              <a:t>Severe dyspnea , cyanosis</a:t>
            </a:r>
          </a:p>
          <a:p>
            <a:r>
              <a:rPr lang="en-US" dirty="0"/>
              <a:t>Labored breathing</a:t>
            </a:r>
          </a:p>
          <a:p>
            <a:r>
              <a:rPr lang="en-US" dirty="0"/>
              <a:t>Hypotension, shock</a:t>
            </a:r>
          </a:p>
          <a:p>
            <a:r>
              <a:rPr lang="en-US" dirty="0"/>
              <a:t>Sudden collapse</a:t>
            </a:r>
          </a:p>
          <a:p>
            <a:r>
              <a:rPr lang="en-US" dirty="0"/>
              <a:t>Chest pain </a:t>
            </a:r>
          </a:p>
          <a:p>
            <a:r>
              <a:rPr lang="en-US" dirty="0"/>
              <a:t>Tachycardia</a:t>
            </a:r>
          </a:p>
          <a:p>
            <a:r>
              <a:rPr lang="en-US" dirty="0"/>
              <a:t>Pulmonary edema</a:t>
            </a:r>
          </a:p>
          <a:p>
            <a:r>
              <a:rPr lang="en-US" dirty="0"/>
              <a:t>Fetal distress</a:t>
            </a:r>
          </a:p>
          <a:p>
            <a:r>
              <a:rPr lang="en-US" dirty="0"/>
              <a:t>Maternal anxiety</a:t>
            </a:r>
          </a:p>
          <a:p>
            <a:r>
              <a:rPr lang="en-US" dirty="0"/>
              <a:t>Shivering and shivering</a:t>
            </a:r>
          </a:p>
          <a:p>
            <a:r>
              <a:rPr lang="en-US" dirty="0"/>
              <a:t>Hemorrhage due to DIC</a:t>
            </a:r>
          </a:p>
          <a:p>
            <a:r>
              <a:rPr lang="en-US" dirty="0"/>
              <a:t>She may go into convulsion and cardiac arrest</a:t>
            </a:r>
          </a:p>
          <a:p>
            <a:endParaRPr lang="en-US" dirty="0"/>
          </a:p>
          <a:p>
            <a:endParaRPr lang="en-US" dirty="0"/>
          </a:p>
        </p:txBody>
      </p:sp>
    </p:spTree>
    <p:extLst>
      <p:ext uri="{BB962C8B-B14F-4D97-AF65-F5344CB8AC3E}">
        <p14:creationId xmlns:p14="http://schemas.microsoft.com/office/powerpoint/2010/main" val="157158190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t>Mgt</a:t>
            </a:r>
            <a:endParaRPr lang="en-US" b="1" i="1" dirty="0"/>
          </a:p>
        </p:txBody>
      </p:sp>
      <p:sp>
        <p:nvSpPr>
          <p:cNvPr id="3" name="Content Placeholder 2"/>
          <p:cNvSpPr>
            <a:spLocks noGrp="1"/>
          </p:cNvSpPr>
          <p:nvPr>
            <p:ph idx="1"/>
          </p:nvPr>
        </p:nvSpPr>
        <p:spPr/>
        <p:txBody>
          <a:bodyPr>
            <a:normAutofit fontScale="70000" lnSpcReduction="20000"/>
          </a:bodyPr>
          <a:lstStyle/>
          <a:p>
            <a:r>
              <a:rPr lang="en-US" dirty="0"/>
              <a:t>Call emergency team </a:t>
            </a:r>
          </a:p>
          <a:p>
            <a:r>
              <a:rPr lang="en-US" dirty="0"/>
              <a:t>Prop up the </a:t>
            </a:r>
            <a:r>
              <a:rPr lang="en-US" dirty="0" err="1"/>
              <a:t>pt</a:t>
            </a:r>
            <a:endParaRPr lang="en-US" dirty="0"/>
          </a:p>
          <a:p>
            <a:r>
              <a:rPr lang="en-US" dirty="0"/>
              <a:t>Give 4L/min of oxygen</a:t>
            </a:r>
          </a:p>
          <a:p>
            <a:r>
              <a:rPr lang="en-US" dirty="0"/>
              <a:t>Rx shock with iv fluids</a:t>
            </a:r>
          </a:p>
          <a:p>
            <a:r>
              <a:rPr lang="en-US" dirty="0"/>
              <a:t>Take blood for GXM</a:t>
            </a:r>
          </a:p>
          <a:p>
            <a:r>
              <a:rPr lang="en-US" dirty="0"/>
              <a:t>Sedate or give GA to reduce anxiety or stop uterine contractions</a:t>
            </a:r>
          </a:p>
          <a:p>
            <a:r>
              <a:rPr lang="en-US" dirty="0"/>
              <a:t>Give hydrocortisone to counteract effects of </a:t>
            </a:r>
            <a:r>
              <a:rPr lang="en-US" dirty="0" err="1"/>
              <a:t>amniontic</a:t>
            </a:r>
            <a:r>
              <a:rPr lang="en-US" dirty="0"/>
              <a:t> fluid</a:t>
            </a:r>
          </a:p>
          <a:p>
            <a:r>
              <a:rPr lang="en-US" dirty="0"/>
              <a:t>Give IV 250 aminophylline to reduce bronchospasm </a:t>
            </a:r>
          </a:p>
          <a:p>
            <a:r>
              <a:rPr lang="en-US" dirty="0"/>
              <a:t>Blood transfusion as soon as possible with fresh blood if not available plasma is given</a:t>
            </a:r>
          </a:p>
          <a:p>
            <a:r>
              <a:rPr lang="en-US" dirty="0"/>
              <a:t>Delivery is done by CS / </a:t>
            </a:r>
            <a:r>
              <a:rPr lang="en-US" dirty="0" err="1"/>
              <a:t>vaccum</a:t>
            </a:r>
            <a:r>
              <a:rPr lang="en-US" dirty="0"/>
              <a:t> extraction as soon as possible</a:t>
            </a:r>
          </a:p>
          <a:p>
            <a:r>
              <a:rPr lang="en-US" dirty="0"/>
              <a:t>Monitor FHR</a:t>
            </a:r>
          </a:p>
          <a:p>
            <a:r>
              <a:rPr lang="en-US" dirty="0"/>
              <a:t>Resuscitation equipment should be ready incase of cardiac arrest</a:t>
            </a:r>
          </a:p>
          <a:p>
            <a:endParaRPr lang="en-US" dirty="0"/>
          </a:p>
          <a:p>
            <a:pPr marL="0" indent="0">
              <a:buNone/>
            </a:pPr>
            <a:endParaRPr lang="en-US" dirty="0"/>
          </a:p>
        </p:txBody>
      </p:sp>
    </p:spTree>
    <p:extLst>
      <p:ext uri="{BB962C8B-B14F-4D97-AF65-F5344CB8AC3E}">
        <p14:creationId xmlns:p14="http://schemas.microsoft.com/office/powerpoint/2010/main" val="219101237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Hypotonic Uterine Action</a:t>
            </a:r>
            <a:endParaRPr lang="en-US" i="1" dirty="0"/>
          </a:p>
        </p:txBody>
      </p:sp>
      <p:sp>
        <p:nvSpPr>
          <p:cNvPr id="3" name="Content Placeholder 2"/>
          <p:cNvSpPr>
            <a:spLocks noGrp="1"/>
          </p:cNvSpPr>
          <p:nvPr>
            <p:ph idx="1"/>
          </p:nvPr>
        </p:nvSpPr>
        <p:spPr/>
        <p:txBody>
          <a:bodyPr>
            <a:normAutofit fontScale="70000" lnSpcReduction="20000"/>
          </a:bodyPr>
          <a:lstStyle/>
          <a:p>
            <a:r>
              <a:rPr lang="en-US" dirty="0"/>
              <a:t>This is poor tone in the uterine muscle </a:t>
            </a:r>
            <a:r>
              <a:rPr lang="en-US" dirty="0" err="1"/>
              <a:t>fibres</a:t>
            </a:r>
            <a:r>
              <a:rPr lang="en-US" dirty="0"/>
              <a:t> which results from weak/short contractions. The contractions are infrequent and cause less pain.</a:t>
            </a:r>
          </a:p>
          <a:p>
            <a:pPr marL="0" indent="0">
              <a:buNone/>
            </a:pPr>
            <a:r>
              <a:rPr lang="en-US" dirty="0"/>
              <a:t>There are two types of </a:t>
            </a:r>
            <a:r>
              <a:rPr lang="en-US" dirty="0" err="1"/>
              <a:t>hypotonia</a:t>
            </a:r>
            <a:r>
              <a:rPr lang="en-US" dirty="0"/>
              <a:t>;</a:t>
            </a:r>
          </a:p>
          <a:p>
            <a:pPr>
              <a:buFont typeface="Wingdings" pitchFamily="2" charset="2"/>
              <a:buChar char="Ø"/>
            </a:pPr>
            <a:r>
              <a:rPr lang="en-US" dirty="0"/>
              <a:t> Primary </a:t>
            </a:r>
            <a:r>
              <a:rPr lang="en-US" dirty="0" err="1"/>
              <a:t>hypotonia</a:t>
            </a:r>
            <a:r>
              <a:rPr lang="en-US" dirty="0"/>
              <a:t> starts at the onset of </a:t>
            </a:r>
            <a:r>
              <a:rPr lang="en-US" dirty="0" err="1"/>
              <a:t>labour</a:t>
            </a:r>
            <a:r>
              <a:rPr lang="en-US" dirty="0"/>
              <a:t>. The cause is unknown and it is common in </a:t>
            </a:r>
            <a:r>
              <a:rPr lang="en-US" dirty="0" err="1"/>
              <a:t>primigravida</a:t>
            </a:r>
            <a:r>
              <a:rPr lang="en-US" dirty="0"/>
              <a:t>.</a:t>
            </a:r>
          </a:p>
          <a:p>
            <a:pPr>
              <a:buFont typeface="Wingdings" pitchFamily="2" charset="2"/>
              <a:buChar char="Ø"/>
            </a:pPr>
            <a:r>
              <a:rPr lang="en-US" dirty="0"/>
              <a:t> Secondary </a:t>
            </a:r>
            <a:r>
              <a:rPr lang="en-US" dirty="0" err="1"/>
              <a:t>hypotonia</a:t>
            </a:r>
            <a:r>
              <a:rPr lang="en-US" dirty="0"/>
              <a:t> occurs when </a:t>
            </a:r>
            <a:r>
              <a:rPr lang="en-US" dirty="0" err="1"/>
              <a:t>labour</a:t>
            </a:r>
            <a:r>
              <a:rPr lang="en-US" dirty="0"/>
              <a:t> has already been established. The uterus is exhausted and contractions slow down, due to:</a:t>
            </a:r>
          </a:p>
          <a:p>
            <a:pPr lvl="0"/>
            <a:r>
              <a:rPr lang="en-US" dirty="0"/>
              <a:t>Retained second twin</a:t>
            </a:r>
          </a:p>
          <a:p>
            <a:pPr lvl="0"/>
            <a:r>
              <a:rPr lang="en-US" dirty="0" err="1"/>
              <a:t>Cephalopelvic</a:t>
            </a:r>
            <a:r>
              <a:rPr lang="en-US" dirty="0"/>
              <a:t> disproportion</a:t>
            </a:r>
          </a:p>
          <a:p>
            <a:pPr lvl="0"/>
            <a:r>
              <a:rPr lang="en-US" dirty="0" err="1"/>
              <a:t>Malpresentation</a:t>
            </a:r>
            <a:r>
              <a:rPr lang="en-US" dirty="0"/>
              <a:t> or malposition</a:t>
            </a:r>
          </a:p>
          <a:p>
            <a:pPr lvl="0"/>
            <a:r>
              <a:rPr lang="en-US" dirty="0"/>
              <a:t>Effect after epidural </a:t>
            </a:r>
            <a:r>
              <a:rPr lang="en-US" dirty="0" err="1"/>
              <a:t>anaesthesia</a:t>
            </a:r>
            <a:endParaRPr lang="en-US" dirty="0"/>
          </a:p>
          <a:p>
            <a:endParaRPr lang="en-US" dirty="0"/>
          </a:p>
        </p:txBody>
      </p:sp>
    </p:spTree>
    <p:extLst>
      <p:ext uri="{BB962C8B-B14F-4D97-AF65-F5344CB8AC3E}">
        <p14:creationId xmlns:p14="http://schemas.microsoft.com/office/powerpoint/2010/main" val="187472252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Mnx</a:t>
            </a:r>
            <a:r>
              <a:rPr lang="en-US" b="1" i="1" dirty="0"/>
              <a:t>…</a:t>
            </a:r>
          </a:p>
        </p:txBody>
      </p:sp>
      <p:sp>
        <p:nvSpPr>
          <p:cNvPr id="3" name="Content Placeholder 2"/>
          <p:cNvSpPr>
            <a:spLocks noGrp="1"/>
          </p:cNvSpPr>
          <p:nvPr>
            <p:ph idx="1"/>
          </p:nvPr>
        </p:nvSpPr>
        <p:spPr/>
        <p:txBody>
          <a:bodyPr>
            <a:normAutofit fontScale="70000" lnSpcReduction="20000"/>
          </a:bodyPr>
          <a:lstStyle/>
          <a:p>
            <a:r>
              <a:rPr lang="en-US" dirty="0"/>
              <a:t>Admit and Reassure </a:t>
            </a:r>
          </a:p>
          <a:p>
            <a:r>
              <a:rPr lang="en-US" dirty="0"/>
              <a:t>You should perform an abdominal and pelvic exam to exclude </a:t>
            </a:r>
            <a:r>
              <a:rPr lang="en-US" dirty="0" err="1"/>
              <a:t>cephalopelvic</a:t>
            </a:r>
            <a:r>
              <a:rPr lang="en-US" dirty="0"/>
              <a:t> disproportion. Determine the cause of OPP. If this is present she should be prepared for a caesarean section.</a:t>
            </a:r>
          </a:p>
          <a:p>
            <a:r>
              <a:rPr lang="en-US" dirty="0"/>
              <a:t>If there are no uterine contractions, these should be stimulated by administering an enema or repeat administration if it had been given previously.</a:t>
            </a:r>
          </a:p>
          <a:p>
            <a:pPr marL="0" indent="0">
              <a:buNone/>
            </a:pPr>
            <a:r>
              <a:rPr lang="en-US" dirty="0"/>
              <a:t>You should check on the following factors:</a:t>
            </a:r>
          </a:p>
          <a:p>
            <a:pPr lvl="0"/>
            <a:r>
              <a:rPr lang="en-US" dirty="0"/>
              <a:t>Frequency, strength and duration of the contractions</a:t>
            </a:r>
          </a:p>
          <a:p>
            <a:pPr lvl="0"/>
            <a:r>
              <a:rPr lang="en-US" dirty="0"/>
              <a:t>Vital signs, that is, maternal pulse and BP and general condition</a:t>
            </a:r>
          </a:p>
          <a:p>
            <a:pPr lvl="0"/>
            <a:r>
              <a:rPr lang="en-US" dirty="0" err="1"/>
              <a:t>Foetal</a:t>
            </a:r>
            <a:r>
              <a:rPr lang="en-US" dirty="0"/>
              <a:t> heart rates</a:t>
            </a:r>
          </a:p>
          <a:p>
            <a:pPr lvl="0"/>
            <a:r>
              <a:rPr lang="en-US" dirty="0"/>
              <a:t>Descent of the presenting part</a:t>
            </a:r>
          </a:p>
          <a:p>
            <a:endParaRPr lang="en-US" dirty="0"/>
          </a:p>
        </p:txBody>
      </p:sp>
    </p:spTree>
    <p:extLst>
      <p:ext uri="{BB962C8B-B14F-4D97-AF65-F5344CB8AC3E}">
        <p14:creationId xmlns:p14="http://schemas.microsoft.com/office/powerpoint/2010/main" val="245214240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A vaginal examination</a:t>
            </a:r>
          </a:p>
          <a:p>
            <a:r>
              <a:rPr lang="en-US" dirty="0"/>
              <a:t> The urine is tested every two hours for sugar, acetone and albumin. If there is </a:t>
            </a:r>
            <a:r>
              <a:rPr lang="en-US" dirty="0" err="1"/>
              <a:t>foetal</a:t>
            </a:r>
            <a:r>
              <a:rPr lang="en-US" dirty="0"/>
              <a:t> or maternal distress in the first stage of </a:t>
            </a:r>
            <a:r>
              <a:rPr lang="en-US" dirty="0" err="1"/>
              <a:t>labour</a:t>
            </a:r>
            <a:r>
              <a:rPr lang="en-US" dirty="0"/>
              <a:t>, the mother is prepared for caesarean section. However, if the mother is in the second stage or nearing second stage and contracting and dilating well, the delivery can be assisted by vacuum extraction.</a:t>
            </a:r>
          </a:p>
          <a:p>
            <a:r>
              <a:rPr lang="en-US" dirty="0"/>
              <a:t>The possibility of post partum </a:t>
            </a:r>
            <a:r>
              <a:rPr lang="en-US" dirty="0" err="1"/>
              <a:t>haemorrhage</a:t>
            </a:r>
            <a:r>
              <a:rPr lang="en-US" dirty="0"/>
              <a:t> should be kept in mind Hence AMSTEL</a:t>
            </a:r>
          </a:p>
          <a:p>
            <a:pPr marL="0" indent="0">
              <a:buNone/>
            </a:pPr>
            <a:r>
              <a:rPr lang="en-US" b="1" dirty="0"/>
              <a:t>NB… read and make notes on </a:t>
            </a:r>
            <a:r>
              <a:rPr lang="en-US" b="1" dirty="0" err="1"/>
              <a:t>incoordinate</a:t>
            </a:r>
            <a:r>
              <a:rPr lang="en-US" b="1" dirty="0"/>
              <a:t> uterine action, hypertonic lower uterine , colicky uterus/spurious uterus and cervical </a:t>
            </a:r>
            <a:r>
              <a:rPr lang="en-US" b="1" dirty="0" err="1"/>
              <a:t>distocia</a:t>
            </a:r>
            <a:endParaRPr lang="en-US" dirty="0"/>
          </a:p>
          <a:p>
            <a:endParaRPr lang="en-US" dirty="0"/>
          </a:p>
        </p:txBody>
      </p:sp>
    </p:spTree>
    <p:extLst>
      <p:ext uri="{BB962C8B-B14F-4D97-AF65-F5344CB8AC3E}">
        <p14:creationId xmlns:p14="http://schemas.microsoft.com/office/powerpoint/2010/main" val="342270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r>
              <a:rPr lang="en-US" dirty="0"/>
              <a:t>Life threatening complications can still occur after delivery. Monitor carefully until the patient is clearly recovering. </a:t>
            </a:r>
          </a:p>
          <a:p>
            <a:r>
              <a:rPr lang="en-US" dirty="0"/>
              <a:t>Consider referral of women who have: </a:t>
            </a:r>
          </a:p>
          <a:p>
            <a:pPr>
              <a:buFontTx/>
              <a:buChar char="-"/>
            </a:pPr>
            <a:r>
              <a:rPr lang="en-US" dirty="0"/>
              <a:t>Oliguria (less than 500 ml urine output in 24 hours) that persists for 48 hours after delivery</a:t>
            </a:r>
          </a:p>
          <a:p>
            <a:pPr>
              <a:buFontTx/>
              <a:buChar char="-"/>
            </a:pPr>
            <a:r>
              <a:rPr lang="en-US" dirty="0"/>
              <a:t>Coagulation failure (e.g. coagulopathy or </a:t>
            </a:r>
            <a:r>
              <a:rPr lang="en-US" dirty="0" err="1"/>
              <a:t>haemolysis</a:t>
            </a:r>
            <a:r>
              <a:rPr lang="en-US" dirty="0"/>
              <a:t>, elevated liver enzymes and low platelets (HELLP) syndrome) </a:t>
            </a:r>
          </a:p>
          <a:p>
            <a:pPr marL="0" indent="0">
              <a:buNone/>
            </a:pPr>
            <a:r>
              <a:rPr lang="en-US" dirty="0"/>
              <a:t>- Persistent coma lasting more than 24 hours after convulsion.</a:t>
            </a:r>
          </a:p>
        </p:txBody>
      </p:sp>
    </p:spTree>
    <p:extLst>
      <p:ext uri="{BB962C8B-B14F-4D97-AF65-F5344CB8AC3E}">
        <p14:creationId xmlns:p14="http://schemas.microsoft.com/office/powerpoint/2010/main" val="23005112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Precipitate </a:t>
            </a:r>
            <a:r>
              <a:rPr lang="en-US" b="1" dirty="0" err="1"/>
              <a:t>Labour</a:t>
            </a:r>
            <a:r>
              <a:rPr lang="en-US" b="1" dirty="0"/>
              <a:t>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contractions are strong and frequent from the onset of </a:t>
            </a:r>
            <a:r>
              <a:rPr lang="en-US" dirty="0" err="1"/>
              <a:t>labour</a:t>
            </a:r>
            <a:r>
              <a:rPr lang="en-US" dirty="0"/>
              <a:t>. This results in an abnormally rapid progress of </a:t>
            </a:r>
            <a:r>
              <a:rPr lang="en-US" dirty="0" err="1"/>
              <a:t>labour</a:t>
            </a:r>
            <a:r>
              <a:rPr lang="en-US" dirty="0"/>
              <a:t> and delivery may occur within an hour to three hours from the onset of </a:t>
            </a:r>
            <a:r>
              <a:rPr lang="en-US" dirty="0" err="1"/>
              <a:t>labour</a:t>
            </a:r>
            <a:r>
              <a:rPr lang="en-US" dirty="0"/>
              <a:t>.</a:t>
            </a:r>
          </a:p>
          <a:p>
            <a:r>
              <a:rPr lang="en-US" dirty="0"/>
              <a:t> </a:t>
            </a:r>
            <a:r>
              <a:rPr lang="en-US" b="1" i="1" dirty="0"/>
              <a:t>Remember: Precipitate </a:t>
            </a:r>
            <a:r>
              <a:rPr lang="en-US" b="1" i="1" dirty="0" err="1"/>
              <a:t>labour</a:t>
            </a:r>
            <a:r>
              <a:rPr lang="en-US" b="1" i="1" dirty="0"/>
              <a:t> tends to recur. Therefore, with future pregnancies the mother needs to be admitted early into hospital for safe delivery.</a:t>
            </a:r>
            <a:endParaRPr lang="en-US" dirty="0"/>
          </a:p>
          <a:p>
            <a:pPr marL="0" indent="0">
              <a:buNone/>
            </a:pPr>
            <a:r>
              <a:rPr lang="en-US" b="1" dirty="0"/>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69076499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a:t>Maternal complications </a:t>
            </a:r>
            <a:endParaRPr lang="en-US" dirty="0"/>
          </a:p>
          <a:p>
            <a:r>
              <a:rPr lang="en-US" dirty="0"/>
              <a:t>cervical and </a:t>
            </a:r>
            <a:r>
              <a:rPr lang="en-US" dirty="0" err="1"/>
              <a:t>perenial</a:t>
            </a:r>
            <a:r>
              <a:rPr lang="en-US" dirty="0"/>
              <a:t> lacerations. </a:t>
            </a:r>
          </a:p>
          <a:p>
            <a:r>
              <a:rPr lang="en-US" dirty="0"/>
              <a:t>The uterus may fail to contract during the third stage of </a:t>
            </a:r>
            <a:r>
              <a:rPr lang="en-US" dirty="0" err="1"/>
              <a:t>labour</a:t>
            </a:r>
            <a:r>
              <a:rPr lang="en-US" dirty="0"/>
              <a:t>, leading to a retained placenta. </a:t>
            </a:r>
          </a:p>
          <a:p>
            <a:r>
              <a:rPr lang="en-US" dirty="0"/>
              <a:t>Post partum </a:t>
            </a:r>
            <a:r>
              <a:rPr lang="en-US" dirty="0" err="1"/>
              <a:t>haemorrhage</a:t>
            </a:r>
            <a:r>
              <a:rPr lang="en-US" dirty="0"/>
              <a:t>,</a:t>
            </a:r>
          </a:p>
          <a:p>
            <a:r>
              <a:rPr lang="en-US" dirty="0"/>
              <a:t> uterine inversion, </a:t>
            </a:r>
          </a:p>
          <a:p>
            <a:r>
              <a:rPr lang="en-US" dirty="0"/>
              <a:t>shock and collapse may occur due to sudden relief of pressure.</a:t>
            </a:r>
          </a:p>
          <a:p>
            <a:pPr marL="0" indent="0">
              <a:buNone/>
            </a:pPr>
            <a:r>
              <a:rPr lang="en-US" b="1" i="1" dirty="0" err="1"/>
              <a:t>Foetal</a:t>
            </a:r>
            <a:r>
              <a:rPr lang="en-US" b="1" i="1" dirty="0"/>
              <a:t> complications </a:t>
            </a:r>
            <a:endParaRPr lang="en-US" dirty="0"/>
          </a:p>
          <a:p>
            <a:r>
              <a:rPr lang="en-US" dirty="0"/>
              <a:t> </a:t>
            </a:r>
            <a:r>
              <a:rPr lang="en-US" dirty="0" err="1"/>
              <a:t>foetal</a:t>
            </a:r>
            <a:r>
              <a:rPr lang="en-US" dirty="0"/>
              <a:t> hypoxia</a:t>
            </a:r>
          </a:p>
          <a:p>
            <a:r>
              <a:rPr lang="en-US" dirty="0"/>
              <a:t>intracranial </a:t>
            </a:r>
            <a:r>
              <a:rPr lang="en-US" dirty="0" err="1"/>
              <a:t>haemorrhage</a:t>
            </a:r>
            <a:r>
              <a:rPr lang="en-US" dirty="0"/>
              <a:t>. </a:t>
            </a:r>
          </a:p>
          <a:p>
            <a:r>
              <a:rPr lang="en-US" dirty="0"/>
              <a:t>Asphyxia</a:t>
            </a:r>
          </a:p>
        </p:txBody>
      </p:sp>
    </p:spTree>
    <p:extLst>
      <p:ext uri="{BB962C8B-B14F-4D97-AF65-F5344CB8AC3E}">
        <p14:creationId xmlns:p14="http://schemas.microsoft.com/office/powerpoint/2010/main" val="221781035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228600"/>
            <a:ext cx="8153400" cy="990600"/>
          </a:xfrm>
        </p:spPr>
        <p:txBody>
          <a:bodyPr/>
          <a:lstStyle/>
          <a:p>
            <a:pPr eaLnBrk="1" hangingPunct="1"/>
            <a:r>
              <a:rPr lang="en-US" b="1" i="1" dirty="0"/>
              <a:t>Preterm labor</a:t>
            </a:r>
          </a:p>
        </p:txBody>
      </p:sp>
      <p:sp>
        <p:nvSpPr>
          <p:cNvPr id="12291" name="Rectangle 3"/>
          <p:cNvSpPr>
            <a:spLocks noGrp="1" noChangeArrowheads="1"/>
          </p:cNvSpPr>
          <p:nvPr>
            <p:ph idx="1"/>
          </p:nvPr>
        </p:nvSpPr>
        <p:spPr>
          <a:xfrm>
            <a:off x="612775" y="1600200"/>
            <a:ext cx="8153400" cy="4495800"/>
          </a:xfrm>
        </p:spPr>
        <p:txBody>
          <a:bodyPr>
            <a:normAutofit/>
          </a:bodyPr>
          <a:lstStyle/>
          <a:p>
            <a:pPr eaLnBrk="1" hangingPunct="1"/>
            <a:r>
              <a:rPr lang="en-US" dirty="0"/>
              <a:t>Definition: regular contractions and cervical change prior to 37 </a:t>
            </a:r>
            <a:r>
              <a:rPr lang="en-US" dirty="0" err="1"/>
              <a:t>wks</a:t>
            </a:r>
            <a:r>
              <a:rPr lang="en-US" dirty="0"/>
              <a:t> and after 28wks</a:t>
            </a:r>
          </a:p>
          <a:p>
            <a:pPr marL="0" indent="0" eaLnBrk="1" hangingPunct="1">
              <a:buNone/>
            </a:pPr>
            <a:r>
              <a:rPr lang="en-US" b="1" i="1" dirty="0"/>
              <a:t>Classifications</a:t>
            </a:r>
            <a:r>
              <a:rPr lang="en-US" dirty="0"/>
              <a:t> </a:t>
            </a:r>
          </a:p>
          <a:p>
            <a:r>
              <a:rPr lang="en-US" dirty="0"/>
              <a:t>extremely preterm (&lt;28 weeks)</a:t>
            </a:r>
          </a:p>
          <a:p>
            <a:r>
              <a:rPr lang="en-US" dirty="0"/>
              <a:t>very preterm (28 to &lt;32 weeks)</a:t>
            </a:r>
          </a:p>
          <a:p>
            <a:r>
              <a:rPr lang="en-US" dirty="0"/>
              <a:t>moderate to late preterm (32 to &lt;37 weeks).</a:t>
            </a:r>
          </a:p>
        </p:txBody>
      </p:sp>
    </p:spTree>
    <p:extLst>
      <p:ext uri="{BB962C8B-B14F-4D97-AF65-F5344CB8AC3E}">
        <p14:creationId xmlns:p14="http://schemas.microsoft.com/office/powerpoint/2010/main" val="309203706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b="1" i="1" dirty="0"/>
              <a:t>Risks Factors Of Preterm Labor</a:t>
            </a:r>
          </a:p>
        </p:txBody>
      </p:sp>
      <p:sp>
        <p:nvSpPr>
          <p:cNvPr id="14339" name="Content Placeholder 2"/>
          <p:cNvSpPr>
            <a:spLocks noGrp="1"/>
          </p:cNvSpPr>
          <p:nvPr>
            <p:ph idx="1"/>
          </p:nvPr>
        </p:nvSpPr>
        <p:spPr>
          <a:xfrm>
            <a:off x="612775" y="1600200"/>
            <a:ext cx="8153400" cy="4495800"/>
          </a:xfrm>
        </p:spPr>
        <p:txBody>
          <a:bodyPr>
            <a:normAutofit fontScale="92500" lnSpcReduction="20000"/>
          </a:bodyPr>
          <a:lstStyle/>
          <a:p>
            <a:r>
              <a:rPr lang="en-US" dirty="0"/>
              <a:t>Smoking</a:t>
            </a:r>
          </a:p>
          <a:p>
            <a:r>
              <a:rPr lang="en-US" dirty="0"/>
              <a:t>Not getting good prenatal care</a:t>
            </a:r>
          </a:p>
          <a:p>
            <a:r>
              <a:rPr lang="en-US" dirty="0"/>
              <a:t>Drinking alcohol or use of drug abuse</a:t>
            </a:r>
          </a:p>
          <a:p>
            <a:r>
              <a:rPr lang="en-US" dirty="0"/>
              <a:t>Having health conditions, such as high blood pressure, preeclampsia, diabetes, blood clotting disorders, or infections</a:t>
            </a:r>
          </a:p>
          <a:p>
            <a:r>
              <a:rPr lang="en-US" dirty="0"/>
              <a:t>Being pregnant with a baby that has certain birth defects</a:t>
            </a:r>
          </a:p>
          <a:p>
            <a:r>
              <a:rPr lang="en-US" dirty="0"/>
              <a:t>Multiple pregnancies</a:t>
            </a:r>
          </a:p>
          <a:p>
            <a:r>
              <a:rPr lang="en-US" dirty="0"/>
              <a:t>A family or personal history of premature labor</a:t>
            </a:r>
          </a:p>
          <a:p>
            <a:endParaRPr lang="en-US" dirty="0"/>
          </a:p>
        </p:txBody>
      </p:sp>
    </p:spTree>
    <p:extLst>
      <p:ext uri="{BB962C8B-B14F-4D97-AF65-F5344CB8AC3E}">
        <p14:creationId xmlns:p14="http://schemas.microsoft.com/office/powerpoint/2010/main" val="222942954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lstStyle/>
          <a:p>
            <a:pPr eaLnBrk="1" hangingPunct="1"/>
            <a:r>
              <a:rPr lang="en-US" b="1" i="1" dirty="0"/>
              <a:t>Preterm labor causes</a:t>
            </a:r>
          </a:p>
        </p:txBody>
      </p:sp>
      <p:sp>
        <p:nvSpPr>
          <p:cNvPr id="16387" name="Rectangle 3"/>
          <p:cNvSpPr>
            <a:spLocks noGrp="1" noChangeArrowheads="1"/>
          </p:cNvSpPr>
          <p:nvPr>
            <p:ph idx="1"/>
          </p:nvPr>
        </p:nvSpPr>
        <p:spPr>
          <a:xfrm>
            <a:off x="612775" y="1600200"/>
            <a:ext cx="8153400" cy="4495800"/>
          </a:xfrm>
        </p:spPr>
        <p:txBody>
          <a:bodyPr>
            <a:normAutofit lnSpcReduction="10000"/>
          </a:bodyPr>
          <a:lstStyle/>
          <a:p>
            <a:pPr eaLnBrk="1" hangingPunct="1"/>
            <a:r>
              <a:rPr lang="en-US"/>
              <a:t>4 basic causes</a:t>
            </a:r>
          </a:p>
          <a:p>
            <a:pPr lvl="1" eaLnBrk="1" hangingPunct="1"/>
            <a:r>
              <a:rPr lang="en-US"/>
              <a:t>infection</a:t>
            </a:r>
          </a:p>
          <a:p>
            <a:pPr lvl="1" eaLnBrk="1" hangingPunct="1"/>
            <a:r>
              <a:rPr lang="en-US"/>
              <a:t>bleeding/abruption/thrombophilia</a:t>
            </a:r>
          </a:p>
          <a:p>
            <a:pPr lvl="1" eaLnBrk="1" hangingPunct="1"/>
            <a:r>
              <a:rPr lang="en-US"/>
              <a:t>incompetent cervix</a:t>
            </a:r>
          </a:p>
          <a:p>
            <a:pPr lvl="1" eaLnBrk="1" hangingPunct="1"/>
            <a:r>
              <a:rPr lang="en-US"/>
              <a:t>Multiple gestation</a:t>
            </a:r>
          </a:p>
          <a:p>
            <a:pPr eaLnBrk="1" hangingPunct="1"/>
            <a:r>
              <a:rPr lang="en-US"/>
              <a:t>Note that the first two are also most common causes of PPROM</a:t>
            </a:r>
          </a:p>
          <a:p>
            <a:pPr eaLnBrk="1" hangingPunct="1"/>
            <a:r>
              <a:rPr lang="en-US"/>
              <a:t>These causes can be classified as spontaneous or elective</a:t>
            </a:r>
          </a:p>
          <a:p>
            <a:pPr lvl="1" eaLnBrk="1" hangingPunct="1"/>
            <a:endParaRPr lang="en-US"/>
          </a:p>
        </p:txBody>
      </p:sp>
    </p:spTree>
    <p:extLst>
      <p:ext uri="{BB962C8B-B14F-4D97-AF65-F5344CB8AC3E}">
        <p14:creationId xmlns:p14="http://schemas.microsoft.com/office/powerpoint/2010/main" val="254023244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b="1" i="1" dirty="0"/>
              <a:t>Causes</a:t>
            </a:r>
            <a:r>
              <a:rPr lang="en-US" dirty="0"/>
              <a:t> </a:t>
            </a:r>
          </a:p>
        </p:txBody>
      </p:sp>
      <p:sp>
        <p:nvSpPr>
          <p:cNvPr id="7171" name="Content Placeholder 4"/>
          <p:cNvSpPr>
            <a:spLocks noGrp="1"/>
          </p:cNvSpPr>
          <p:nvPr>
            <p:ph sz="half" idx="1"/>
          </p:nvPr>
        </p:nvSpPr>
        <p:spPr>
          <a:xfrm>
            <a:off x="609600" y="1589088"/>
            <a:ext cx="3886200" cy="4572000"/>
          </a:xfrm>
        </p:spPr>
        <p:txBody>
          <a:bodyPr>
            <a:normAutofit fontScale="92500" lnSpcReduction="10000"/>
          </a:bodyPr>
          <a:lstStyle/>
          <a:p>
            <a:pPr marL="320040" indent="-320040" eaLnBrk="1" fontAlgn="auto" hangingPunct="1">
              <a:spcAft>
                <a:spcPts val="0"/>
              </a:spcAft>
              <a:buFontTx/>
              <a:buNone/>
              <a:defRPr/>
            </a:pPr>
            <a:r>
              <a:rPr lang="en-US" b="1"/>
              <a:t>Spontaneous causes</a:t>
            </a:r>
          </a:p>
          <a:p>
            <a:pPr marL="320040" indent="-320040" eaLnBrk="1" fontAlgn="auto" hangingPunct="1">
              <a:spcAft>
                <a:spcPts val="0"/>
              </a:spcAft>
              <a:buFont typeface="Wingdings"/>
              <a:buChar char=""/>
              <a:defRPr/>
            </a:pPr>
            <a:r>
              <a:rPr lang="en-US"/>
              <a:t>Multiple gestation</a:t>
            </a:r>
          </a:p>
          <a:p>
            <a:pPr marL="320040" indent="-320040" eaLnBrk="1" fontAlgn="auto" hangingPunct="1">
              <a:spcAft>
                <a:spcPts val="0"/>
              </a:spcAft>
              <a:buFont typeface="Wingdings"/>
              <a:buChar char=""/>
              <a:defRPr/>
            </a:pPr>
            <a:r>
              <a:rPr lang="en-US"/>
              <a:t>Macrosomia</a:t>
            </a:r>
          </a:p>
          <a:p>
            <a:pPr marL="320040" indent="-320040" eaLnBrk="1" fontAlgn="auto" hangingPunct="1">
              <a:spcAft>
                <a:spcPts val="0"/>
              </a:spcAft>
              <a:buFont typeface="Wingdings"/>
              <a:buChar char=""/>
              <a:defRPr/>
            </a:pPr>
            <a:r>
              <a:rPr lang="en-US"/>
              <a:t>PROM(infxns)</a:t>
            </a:r>
          </a:p>
          <a:p>
            <a:pPr marL="320040" indent="-320040" eaLnBrk="1" fontAlgn="auto" hangingPunct="1">
              <a:spcAft>
                <a:spcPts val="0"/>
              </a:spcAft>
              <a:buFont typeface="Wingdings"/>
              <a:buChar char=""/>
              <a:defRPr/>
            </a:pPr>
            <a:r>
              <a:rPr lang="en-US"/>
              <a:t>Short stature</a:t>
            </a:r>
          </a:p>
          <a:p>
            <a:pPr marL="320040" indent="-320040" eaLnBrk="1" fontAlgn="auto" hangingPunct="1">
              <a:spcAft>
                <a:spcPts val="0"/>
              </a:spcAft>
              <a:buFont typeface="Wingdings"/>
              <a:buChar char=""/>
              <a:defRPr/>
            </a:pPr>
            <a:r>
              <a:rPr lang="en-US"/>
              <a:t>Maternal age/parity</a:t>
            </a:r>
          </a:p>
          <a:p>
            <a:pPr marL="320040" indent="-320040" eaLnBrk="1" fontAlgn="auto" hangingPunct="1">
              <a:spcAft>
                <a:spcPts val="0"/>
              </a:spcAft>
              <a:buFont typeface="Wingdings"/>
              <a:buChar char=""/>
              <a:defRPr/>
            </a:pPr>
            <a:r>
              <a:rPr lang="en-US"/>
              <a:t>Cervical incompetence</a:t>
            </a:r>
          </a:p>
          <a:p>
            <a:pPr marL="320040" indent="-320040" eaLnBrk="1" fontAlgn="auto" hangingPunct="1">
              <a:spcAft>
                <a:spcPts val="0"/>
              </a:spcAft>
              <a:buFont typeface="Wingdings"/>
              <a:buChar char=""/>
              <a:defRPr/>
            </a:pPr>
            <a:r>
              <a:rPr lang="en-US"/>
              <a:t>Poor social circumstances</a:t>
            </a:r>
          </a:p>
          <a:p>
            <a:pPr marL="320040" indent="-320040" eaLnBrk="1" fontAlgn="auto" hangingPunct="1">
              <a:spcAft>
                <a:spcPts val="0"/>
              </a:spcAft>
              <a:buFont typeface="Wingdings"/>
              <a:buChar char=""/>
              <a:defRPr/>
            </a:pPr>
            <a:r>
              <a:rPr lang="en-US"/>
              <a:t>hyperpyrexia</a:t>
            </a:r>
          </a:p>
        </p:txBody>
      </p:sp>
      <p:sp>
        <p:nvSpPr>
          <p:cNvPr id="7172" name="Content Placeholder 5"/>
          <p:cNvSpPr>
            <a:spLocks noGrp="1"/>
          </p:cNvSpPr>
          <p:nvPr>
            <p:ph sz="half" idx="2"/>
          </p:nvPr>
        </p:nvSpPr>
        <p:spPr>
          <a:xfrm>
            <a:off x="4845050" y="1589088"/>
            <a:ext cx="3886200" cy="4572000"/>
          </a:xfrm>
        </p:spPr>
        <p:txBody>
          <a:bodyPr>
            <a:normAutofit fontScale="92500" lnSpcReduction="10000"/>
          </a:bodyPr>
          <a:lstStyle/>
          <a:p>
            <a:pPr marL="320040" indent="-320040" eaLnBrk="1" fontAlgn="auto" hangingPunct="1">
              <a:spcAft>
                <a:spcPts val="0"/>
              </a:spcAft>
              <a:buFontTx/>
              <a:buNone/>
              <a:defRPr/>
            </a:pPr>
            <a:r>
              <a:rPr lang="en-US" b="1"/>
              <a:t>Elective causes </a:t>
            </a:r>
          </a:p>
          <a:p>
            <a:pPr marL="320040" indent="-320040" eaLnBrk="1" fontAlgn="auto" hangingPunct="1">
              <a:spcAft>
                <a:spcPts val="0"/>
              </a:spcAft>
              <a:buFont typeface="Wingdings"/>
              <a:buChar char=""/>
              <a:defRPr/>
            </a:pPr>
            <a:r>
              <a:rPr lang="en-US"/>
              <a:t>PIH/PET/</a:t>
            </a:r>
          </a:p>
          <a:p>
            <a:pPr marL="320040" indent="-320040" eaLnBrk="1" fontAlgn="auto" hangingPunct="1">
              <a:spcAft>
                <a:spcPts val="0"/>
              </a:spcAft>
              <a:buFont typeface="Wingdings"/>
              <a:buChar char=""/>
              <a:defRPr/>
            </a:pPr>
            <a:r>
              <a:rPr lang="en-US"/>
              <a:t>Maternal diseases</a:t>
            </a:r>
          </a:p>
          <a:p>
            <a:pPr marL="320040" indent="-320040" eaLnBrk="1" fontAlgn="auto" hangingPunct="1">
              <a:spcAft>
                <a:spcPts val="0"/>
              </a:spcAft>
              <a:buFont typeface="Wingdings"/>
              <a:buChar char=""/>
              <a:defRPr/>
            </a:pPr>
            <a:r>
              <a:rPr lang="en-US"/>
              <a:t>PP, PA</a:t>
            </a:r>
          </a:p>
          <a:p>
            <a:pPr marL="320040" indent="-320040" eaLnBrk="1" fontAlgn="auto" hangingPunct="1">
              <a:spcAft>
                <a:spcPts val="0"/>
              </a:spcAft>
              <a:buFont typeface="Wingdings"/>
              <a:buChar char=""/>
              <a:defRPr/>
            </a:pPr>
            <a:r>
              <a:rPr lang="en-US"/>
              <a:t>IUGR</a:t>
            </a:r>
          </a:p>
          <a:p>
            <a:pPr marL="320040" indent="-320040" eaLnBrk="1" fontAlgn="auto" hangingPunct="1">
              <a:spcAft>
                <a:spcPts val="0"/>
              </a:spcAft>
              <a:buFont typeface="Wingdings"/>
              <a:buChar char=""/>
              <a:defRPr/>
            </a:pPr>
            <a:r>
              <a:rPr lang="en-US"/>
              <a:t>Rh incompatibility</a:t>
            </a:r>
          </a:p>
          <a:p>
            <a:pPr marL="320040" indent="-320040" eaLnBrk="1" fontAlgn="auto" hangingPunct="1">
              <a:spcAft>
                <a:spcPts val="0"/>
              </a:spcAft>
              <a:buFont typeface="Wingdings"/>
              <a:buChar char=""/>
              <a:defRPr/>
            </a:pPr>
            <a:r>
              <a:rPr lang="en-US"/>
              <a:t>Congenital abnormalities</a:t>
            </a:r>
          </a:p>
          <a:p>
            <a:pPr marL="320040" indent="-320040" eaLnBrk="1" fontAlgn="auto" hangingPunct="1">
              <a:spcAft>
                <a:spcPts val="0"/>
              </a:spcAft>
              <a:buFont typeface="Wingdings"/>
              <a:buChar char=""/>
              <a:defRPr/>
            </a:pPr>
            <a:r>
              <a:rPr lang="en-US"/>
              <a:t>Fetal infxns</a:t>
            </a:r>
          </a:p>
          <a:p>
            <a:pPr marL="320040" indent="-320040" eaLnBrk="1" fontAlgn="auto" hangingPunct="1">
              <a:spcAft>
                <a:spcPts val="0"/>
              </a:spcAft>
              <a:buFont typeface="Wingdings"/>
              <a:buChar char=""/>
              <a:defRPr/>
            </a:pPr>
            <a:endParaRPr lang="en-US"/>
          </a:p>
        </p:txBody>
      </p:sp>
    </p:spTree>
    <p:extLst>
      <p:ext uri="{BB962C8B-B14F-4D97-AF65-F5344CB8AC3E}">
        <p14:creationId xmlns:p14="http://schemas.microsoft.com/office/powerpoint/2010/main" val="23654591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12775" y="228600"/>
            <a:ext cx="8153400" cy="990600"/>
          </a:xfrm>
        </p:spPr>
        <p:txBody>
          <a:bodyPr/>
          <a:lstStyle/>
          <a:p>
            <a:pPr eaLnBrk="1" hangingPunct="1"/>
            <a:r>
              <a:rPr lang="en-US" b="1" i="1" dirty="0" err="1"/>
              <a:t>Dx</a:t>
            </a:r>
            <a:r>
              <a:rPr lang="en-US" b="1" i="1" dirty="0"/>
              <a:t> </a:t>
            </a:r>
          </a:p>
        </p:txBody>
      </p:sp>
      <p:sp>
        <p:nvSpPr>
          <p:cNvPr id="18435" name="Content Placeholder 5"/>
          <p:cNvSpPr>
            <a:spLocks noGrp="1"/>
          </p:cNvSpPr>
          <p:nvPr>
            <p:ph idx="1"/>
          </p:nvPr>
        </p:nvSpPr>
        <p:spPr>
          <a:xfrm>
            <a:off x="612775" y="1600200"/>
            <a:ext cx="8153400" cy="4495800"/>
          </a:xfrm>
        </p:spPr>
        <p:txBody>
          <a:bodyPr/>
          <a:lstStyle/>
          <a:p>
            <a:pPr eaLnBrk="1" hangingPunct="1"/>
            <a:r>
              <a:rPr lang="en-US"/>
              <a:t>Hx-LMP, EDD</a:t>
            </a:r>
          </a:p>
          <a:p>
            <a:pPr eaLnBrk="1" hangingPunct="1"/>
            <a:r>
              <a:rPr lang="en-US"/>
              <a:t>Hx of painful uterine contractions occurring after every 10 minutes</a:t>
            </a:r>
          </a:p>
          <a:p>
            <a:pPr eaLnBrk="1" hangingPunct="1"/>
            <a:r>
              <a:rPr lang="en-US"/>
              <a:t>Evidence of cervical dilatation and effacement</a:t>
            </a:r>
          </a:p>
          <a:p>
            <a:pPr eaLnBrk="1" hangingPunct="1"/>
            <a:r>
              <a:rPr lang="en-US"/>
              <a:t>US</a:t>
            </a:r>
          </a:p>
        </p:txBody>
      </p:sp>
    </p:spTree>
    <p:extLst>
      <p:ext uri="{BB962C8B-B14F-4D97-AF65-F5344CB8AC3E}">
        <p14:creationId xmlns:p14="http://schemas.microsoft.com/office/powerpoint/2010/main" val="180240298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b="1" i="1" dirty="0" err="1"/>
              <a:t>DDx</a:t>
            </a:r>
            <a:endParaRPr lang="en-US" b="1" i="1" dirty="0"/>
          </a:p>
        </p:txBody>
      </p:sp>
      <p:sp>
        <p:nvSpPr>
          <p:cNvPr id="19459" name="Content Placeholder 2"/>
          <p:cNvSpPr>
            <a:spLocks noGrp="1"/>
          </p:cNvSpPr>
          <p:nvPr>
            <p:ph idx="1"/>
          </p:nvPr>
        </p:nvSpPr>
        <p:spPr>
          <a:xfrm>
            <a:off x="612775" y="1600200"/>
            <a:ext cx="8153400" cy="4495800"/>
          </a:xfrm>
        </p:spPr>
        <p:txBody>
          <a:bodyPr/>
          <a:lstStyle/>
          <a:p>
            <a:pPr eaLnBrk="1" hangingPunct="1"/>
            <a:r>
              <a:rPr lang="en-US"/>
              <a:t>False labor</a:t>
            </a:r>
          </a:p>
          <a:p>
            <a:pPr eaLnBrk="1" hangingPunct="1"/>
            <a:r>
              <a:rPr lang="en-US"/>
              <a:t>Braxton-Hick’s contraction</a:t>
            </a:r>
          </a:p>
          <a:p>
            <a:pPr eaLnBrk="1" hangingPunct="1"/>
            <a:r>
              <a:rPr lang="en-US"/>
              <a:t>Uterine fibroids</a:t>
            </a:r>
          </a:p>
          <a:p>
            <a:pPr eaLnBrk="1" hangingPunct="1"/>
            <a:r>
              <a:rPr lang="en-US"/>
              <a:t>Twisted ovarian tumour</a:t>
            </a:r>
          </a:p>
          <a:p>
            <a:pPr eaLnBrk="1" hangingPunct="1"/>
            <a:r>
              <a:rPr lang="en-US"/>
              <a:t>UTI</a:t>
            </a:r>
          </a:p>
        </p:txBody>
      </p:sp>
    </p:spTree>
    <p:extLst>
      <p:ext uri="{BB962C8B-B14F-4D97-AF65-F5344CB8AC3E}">
        <p14:creationId xmlns:p14="http://schemas.microsoft.com/office/powerpoint/2010/main" val="423405495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pPr eaLnBrk="1" hangingPunct="1"/>
            <a:r>
              <a:rPr lang="en-US" b="1" i="1" dirty="0"/>
              <a:t>Management</a:t>
            </a:r>
          </a:p>
        </p:txBody>
      </p:sp>
      <p:sp>
        <p:nvSpPr>
          <p:cNvPr id="11267" name="Rectangle 3"/>
          <p:cNvSpPr>
            <a:spLocks noGrp="1" noChangeArrowheads="1"/>
          </p:cNvSpPr>
          <p:nvPr>
            <p:ph idx="1"/>
          </p:nvPr>
        </p:nvSpPr>
        <p:spPr>
          <a:xfrm>
            <a:off x="0" y="2057400"/>
            <a:ext cx="9144000" cy="4114800"/>
          </a:xfrm>
        </p:spPr>
        <p:txBody>
          <a:bodyPr>
            <a:normAutofit fontScale="92500" lnSpcReduction="10000"/>
          </a:bodyPr>
          <a:lstStyle/>
          <a:p>
            <a:pPr marL="320040" indent="-320040" eaLnBrk="1" fontAlgn="auto" hangingPunct="1">
              <a:spcAft>
                <a:spcPts val="0"/>
              </a:spcAft>
              <a:buFont typeface="Wingdings"/>
              <a:buChar char=""/>
              <a:defRPr/>
            </a:pPr>
            <a:r>
              <a:rPr lang="en-US" dirty="0"/>
              <a:t>Admit and provide bed rest </a:t>
            </a:r>
          </a:p>
          <a:p>
            <a:pPr marL="320040" indent="-320040" eaLnBrk="1" fontAlgn="auto" hangingPunct="1">
              <a:spcAft>
                <a:spcPts val="0"/>
              </a:spcAft>
              <a:buFont typeface="Wingdings"/>
              <a:buChar char=""/>
              <a:defRPr/>
            </a:pPr>
            <a:r>
              <a:rPr lang="en-US" dirty="0"/>
              <a:t>Examine and confirm stage of labor</a:t>
            </a:r>
          </a:p>
          <a:p>
            <a:pPr marL="320040" indent="-320040" eaLnBrk="1" fontAlgn="auto" hangingPunct="1">
              <a:spcAft>
                <a:spcPts val="0"/>
              </a:spcAft>
              <a:buFont typeface="Wingdings"/>
              <a:buChar char=""/>
              <a:defRPr/>
            </a:pPr>
            <a:r>
              <a:rPr lang="en-US" dirty="0"/>
              <a:t>Treat underlying cause</a:t>
            </a:r>
          </a:p>
          <a:p>
            <a:pPr marL="320040" indent="-320040" eaLnBrk="1" fontAlgn="auto" hangingPunct="1">
              <a:spcAft>
                <a:spcPts val="0"/>
              </a:spcAft>
              <a:buFont typeface="Wingdings"/>
              <a:buChar char=""/>
              <a:defRPr/>
            </a:pPr>
            <a:r>
              <a:rPr lang="en-US" dirty="0"/>
              <a:t>Consider if reasonable to attempt to stop labor, </a:t>
            </a:r>
            <a:r>
              <a:rPr lang="en-US" dirty="0" err="1"/>
              <a:t>esp</a:t>
            </a:r>
            <a:r>
              <a:rPr lang="en-US" dirty="0"/>
              <a:t> if &lt;34wks</a:t>
            </a:r>
          </a:p>
          <a:p>
            <a:pPr marL="320040" indent="-320040" eaLnBrk="1" fontAlgn="auto" hangingPunct="1">
              <a:spcAft>
                <a:spcPts val="0"/>
              </a:spcAft>
              <a:buFont typeface="Wingdings"/>
              <a:buChar char=""/>
              <a:defRPr/>
            </a:pPr>
            <a:r>
              <a:rPr lang="en-US" dirty="0"/>
              <a:t>Hydrate the pt, </a:t>
            </a:r>
          </a:p>
          <a:p>
            <a:pPr marL="320040" indent="-320040" eaLnBrk="1" fontAlgn="auto" hangingPunct="1">
              <a:spcAft>
                <a:spcPts val="0"/>
              </a:spcAft>
              <a:buFont typeface="Wingdings"/>
              <a:buChar char=""/>
              <a:defRPr/>
            </a:pPr>
            <a:r>
              <a:rPr lang="en-US" dirty="0"/>
              <a:t>Provide emotional support</a:t>
            </a:r>
          </a:p>
          <a:p>
            <a:pPr marL="320040" indent="-320040" eaLnBrk="1" fontAlgn="auto" hangingPunct="1">
              <a:spcAft>
                <a:spcPts val="0"/>
              </a:spcAft>
              <a:buFont typeface="Wingdings"/>
              <a:buChar char=""/>
              <a:defRPr/>
            </a:pPr>
            <a:r>
              <a:rPr lang="en-US" dirty="0"/>
              <a:t>Discuss possible outcome with the family</a:t>
            </a:r>
          </a:p>
        </p:txBody>
      </p:sp>
    </p:spTree>
    <p:extLst>
      <p:ext uri="{BB962C8B-B14F-4D97-AF65-F5344CB8AC3E}">
        <p14:creationId xmlns:p14="http://schemas.microsoft.com/office/powerpoint/2010/main" val="351938172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b="1" i="1" dirty="0"/>
              <a:t>Contd.</a:t>
            </a:r>
          </a:p>
        </p:txBody>
      </p:sp>
      <p:sp>
        <p:nvSpPr>
          <p:cNvPr id="22531" name="Content Placeholder 2"/>
          <p:cNvSpPr>
            <a:spLocks noGrp="1"/>
          </p:cNvSpPr>
          <p:nvPr>
            <p:ph idx="1"/>
          </p:nvPr>
        </p:nvSpPr>
        <p:spPr>
          <a:xfrm>
            <a:off x="612775" y="1600200"/>
            <a:ext cx="8153400" cy="4495800"/>
          </a:xfrm>
        </p:spPr>
        <p:txBody>
          <a:bodyPr/>
          <a:lstStyle/>
          <a:p>
            <a:pPr eaLnBrk="1" hangingPunct="1"/>
            <a:r>
              <a:rPr lang="en-US"/>
              <a:t>Antibiotics</a:t>
            </a:r>
          </a:p>
          <a:p>
            <a:pPr eaLnBrk="1" hangingPunct="1"/>
            <a:r>
              <a:rPr lang="en-US"/>
              <a:t>Tocolytics-ventolin iv 10mg in 1000NS @10drops/min and incr. by 10drops every 30mins until l’pains are stopped</a:t>
            </a:r>
          </a:p>
          <a:p>
            <a:pPr eaLnBrk="1" hangingPunct="1"/>
            <a:r>
              <a:rPr lang="en-US"/>
              <a:t>Mtn maternal PR btw 100-120 atleast for 12 hrs after the last contraction</a:t>
            </a:r>
          </a:p>
          <a:p>
            <a:pPr eaLnBrk="1" hangingPunct="1"/>
            <a:r>
              <a:rPr lang="en-US"/>
              <a:t>When contractions cease start PO salbutamol 4mg tds till maturity</a:t>
            </a:r>
          </a:p>
          <a:p>
            <a:pPr eaLnBrk="1" hangingPunct="1"/>
            <a:endParaRPr lang="en-US"/>
          </a:p>
        </p:txBody>
      </p:sp>
    </p:spTree>
    <p:extLst>
      <p:ext uri="{BB962C8B-B14F-4D97-AF65-F5344CB8AC3E}">
        <p14:creationId xmlns:p14="http://schemas.microsoft.com/office/powerpoint/2010/main" val="4094522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a:bodyPr>
          <a:lstStyle/>
          <a:p>
            <a:pPr marL="0" indent="0">
              <a:buNone/>
            </a:pPr>
            <a:r>
              <a:rPr lang="en-US" b="1" dirty="0"/>
              <a:t>Complications </a:t>
            </a:r>
            <a:r>
              <a:rPr lang="en-US" dirty="0"/>
              <a:t> </a:t>
            </a:r>
          </a:p>
          <a:p>
            <a:r>
              <a:rPr lang="en-US" dirty="0" err="1"/>
              <a:t>Abruptio</a:t>
            </a:r>
            <a:r>
              <a:rPr lang="en-US" dirty="0"/>
              <a:t> placentae</a:t>
            </a:r>
          </a:p>
          <a:p>
            <a:r>
              <a:rPr lang="en-US" dirty="0"/>
              <a:t>Renal insufficiency or failure </a:t>
            </a:r>
          </a:p>
          <a:p>
            <a:r>
              <a:rPr lang="en-US" dirty="0" err="1"/>
              <a:t>Haemolysis</a:t>
            </a:r>
            <a:r>
              <a:rPr lang="en-US" dirty="0"/>
              <a:t>, elevated liver enzyme levels, and low platelet count (or HELLP syndrome) </a:t>
            </a:r>
          </a:p>
          <a:p>
            <a:r>
              <a:rPr lang="en-US" dirty="0"/>
              <a:t>Cerebral </a:t>
            </a:r>
            <a:r>
              <a:rPr lang="en-US" dirty="0" err="1"/>
              <a:t>haemorrhage</a:t>
            </a:r>
            <a:r>
              <a:rPr lang="en-US" dirty="0"/>
              <a:t> </a:t>
            </a:r>
          </a:p>
          <a:p>
            <a:r>
              <a:rPr lang="en-US" dirty="0"/>
              <a:t>Maternal death and/or </a:t>
            </a:r>
            <a:r>
              <a:rPr lang="en-US" dirty="0" err="1"/>
              <a:t>foetal</a:t>
            </a:r>
            <a:r>
              <a:rPr lang="en-US" dirty="0"/>
              <a:t> demise </a:t>
            </a:r>
          </a:p>
          <a:p>
            <a:endParaRPr lang="en-US" dirty="0"/>
          </a:p>
        </p:txBody>
      </p:sp>
    </p:spTree>
    <p:extLst>
      <p:ext uri="{BB962C8B-B14F-4D97-AF65-F5344CB8AC3E}">
        <p14:creationId xmlns:p14="http://schemas.microsoft.com/office/powerpoint/2010/main" val="363469310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b="1" i="1" dirty="0"/>
              <a:t>Contd. </a:t>
            </a:r>
          </a:p>
        </p:txBody>
      </p:sp>
      <p:sp>
        <p:nvSpPr>
          <p:cNvPr id="23555" name="Content Placeholder 2"/>
          <p:cNvSpPr>
            <a:spLocks noGrp="1"/>
          </p:cNvSpPr>
          <p:nvPr>
            <p:ph idx="1"/>
          </p:nvPr>
        </p:nvSpPr>
        <p:spPr>
          <a:xfrm>
            <a:off x="612775" y="1600200"/>
            <a:ext cx="8153400" cy="4495800"/>
          </a:xfrm>
        </p:spPr>
        <p:txBody>
          <a:bodyPr/>
          <a:lstStyle/>
          <a:p>
            <a:pPr eaLnBrk="1" hangingPunct="1"/>
            <a:r>
              <a:rPr lang="en-US"/>
              <a:t>Enhance fetal lung maturity-dexa 6mg im four doses 6hrly or betamethasone 12mg im 2 doses 12hrly if in latent phase</a:t>
            </a:r>
          </a:p>
          <a:p>
            <a:pPr eaLnBrk="1" hangingPunct="1"/>
            <a:r>
              <a:rPr lang="en-US"/>
              <a:t>Avoid VE</a:t>
            </a:r>
          </a:p>
          <a:p>
            <a:pPr eaLnBrk="1" hangingPunct="1"/>
            <a:r>
              <a:rPr lang="en-US"/>
              <a:t>If pt goes off labor discharge if no CI</a:t>
            </a:r>
          </a:p>
          <a:p>
            <a:pPr eaLnBrk="1" hangingPunct="1"/>
            <a:r>
              <a:rPr lang="en-US"/>
              <a:t>Counsel pt/partner to avoid coitus</a:t>
            </a:r>
          </a:p>
          <a:p>
            <a:pPr eaLnBrk="1" hangingPunct="1"/>
            <a:endParaRPr lang="en-US"/>
          </a:p>
        </p:txBody>
      </p:sp>
    </p:spTree>
    <p:extLst>
      <p:ext uri="{BB962C8B-B14F-4D97-AF65-F5344CB8AC3E}">
        <p14:creationId xmlns:p14="http://schemas.microsoft.com/office/powerpoint/2010/main" val="179181254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b="1" i="1" dirty="0"/>
              <a:t>Contd. </a:t>
            </a:r>
          </a:p>
        </p:txBody>
      </p:sp>
      <p:sp>
        <p:nvSpPr>
          <p:cNvPr id="24579" name="Content Placeholder 2"/>
          <p:cNvSpPr>
            <a:spLocks noGrp="1"/>
          </p:cNvSpPr>
          <p:nvPr>
            <p:ph idx="1"/>
          </p:nvPr>
        </p:nvSpPr>
        <p:spPr>
          <a:xfrm>
            <a:off x="612775" y="1600200"/>
            <a:ext cx="8153400" cy="4495800"/>
          </a:xfrm>
        </p:spPr>
        <p:txBody>
          <a:bodyPr/>
          <a:lstStyle/>
          <a:p>
            <a:pPr eaLnBrk="1" hangingPunct="1"/>
            <a:r>
              <a:rPr lang="en-US"/>
              <a:t>If a pt with pg below 34wks progresses to active labor(4cms), transfer where appropriate/deliver</a:t>
            </a:r>
          </a:p>
          <a:p>
            <a:pPr eaLnBrk="1" hangingPunct="1"/>
            <a:r>
              <a:rPr lang="en-US"/>
              <a:t>Inform paed</a:t>
            </a:r>
          </a:p>
          <a:p>
            <a:pPr eaLnBrk="1" hangingPunct="1"/>
            <a:r>
              <a:rPr lang="en-US"/>
              <a:t> manage in well staffed and fully equipped facility </a:t>
            </a:r>
          </a:p>
        </p:txBody>
      </p:sp>
    </p:spTree>
    <p:extLst>
      <p:ext uri="{BB962C8B-B14F-4D97-AF65-F5344CB8AC3E}">
        <p14:creationId xmlns:p14="http://schemas.microsoft.com/office/powerpoint/2010/main" val="236821064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b="1" i="1" dirty="0"/>
              <a:t>Prevention</a:t>
            </a:r>
            <a:r>
              <a:rPr lang="en-US" dirty="0"/>
              <a:t> </a:t>
            </a:r>
          </a:p>
        </p:txBody>
      </p:sp>
      <p:sp>
        <p:nvSpPr>
          <p:cNvPr id="20483" name="Content Placeholder 2"/>
          <p:cNvSpPr>
            <a:spLocks noGrp="1"/>
          </p:cNvSpPr>
          <p:nvPr>
            <p:ph idx="1"/>
          </p:nvPr>
        </p:nvSpPr>
        <p:spPr>
          <a:xfrm>
            <a:off x="612775" y="1752600"/>
            <a:ext cx="8153400" cy="4495800"/>
          </a:xfrm>
        </p:spPr>
        <p:txBody>
          <a:bodyPr/>
          <a:lstStyle/>
          <a:p>
            <a:pPr eaLnBrk="1" hangingPunct="1"/>
            <a:r>
              <a:rPr lang="en-US"/>
              <a:t>Careful hx and examination</a:t>
            </a:r>
          </a:p>
          <a:p>
            <a:pPr eaLnBrk="1" hangingPunct="1"/>
            <a:r>
              <a:rPr lang="en-US"/>
              <a:t>Early detection and Tx of potential causes </a:t>
            </a:r>
          </a:p>
        </p:txBody>
      </p:sp>
    </p:spTree>
    <p:extLst>
      <p:ext uri="{BB962C8B-B14F-4D97-AF65-F5344CB8AC3E}">
        <p14:creationId xmlns:p14="http://schemas.microsoft.com/office/powerpoint/2010/main" val="36779760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Premature rupture of membranes (PROM)</a:t>
            </a:r>
            <a:endParaRPr lang="en-US" i="1" dirty="0"/>
          </a:p>
        </p:txBody>
      </p:sp>
      <p:sp>
        <p:nvSpPr>
          <p:cNvPr id="3" name="Content Placeholder 2"/>
          <p:cNvSpPr>
            <a:spLocks noGrp="1"/>
          </p:cNvSpPr>
          <p:nvPr>
            <p:ph idx="1"/>
          </p:nvPr>
        </p:nvSpPr>
        <p:spPr/>
        <p:txBody>
          <a:bodyPr/>
          <a:lstStyle/>
          <a:p>
            <a:r>
              <a:rPr lang="en-US" dirty="0"/>
              <a:t>It is the rupture of the amnion and </a:t>
            </a:r>
            <a:r>
              <a:rPr lang="en-US" dirty="0" err="1"/>
              <a:t>chorion</a:t>
            </a:r>
            <a:r>
              <a:rPr lang="en-US" dirty="0"/>
              <a:t> 1 hour or more before the onset of labor. </a:t>
            </a:r>
          </a:p>
          <a:p>
            <a:pPr lvl="0"/>
            <a:r>
              <a:rPr lang="en-US" dirty="0"/>
              <a:t>If this event occurs before 37 weeks' gestation, it is referred to as preterm PROM (PPROM). </a:t>
            </a:r>
          </a:p>
          <a:p>
            <a:r>
              <a:rPr lang="en-US" dirty="0"/>
              <a:t>It becomes prolonged PPROM when ruptured longer than 12 hours before the onset of labor.</a:t>
            </a:r>
          </a:p>
        </p:txBody>
      </p:sp>
    </p:spTree>
    <p:extLst>
      <p:ext uri="{BB962C8B-B14F-4D97-AF65-F5344CB8AC3E}">
        <p14:creationId xmlns:p14="http://schemas.microsoft.com/office/powerpoint/2010/main" val="139967201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Predisposing factors</a:t>
            </a:r>
          </a:p>
        </p:txBody>
      </p:sp>
      <p:sp>
        <p:nvSpPr>
          <p:cNvPr id="3" name="Content Placeholder 2"/>
          <p:cNvSpPr>
            <a:spLocks noGrp="1"/>
          </p:cNvSpPr>
          <p:nvPr>
            <p:ph idx="1"/>
          </p:nvPr>
        </p:nvSpPr>
        <p:spPr/>
        <p:txBody>
          <a:bodyPr>
            <a:normAutofit fontScale="92500" lnSpcReduction="20000"/>
          </a:bodyPr>
          <a:lstStyle/>
          <a:p>
            <a:pPr lvl="0"/>
            <a:r>
              <a:rPr lang="en-US" dirty="0"/>
              <a:t>local amniotic membrane defect; </a:t>
            </a:r>
          </a:p>
          <a:p>
            <a:pPr lvl="0"/>
            <a:r>
              <a:rPr lang="en-US" dirty="0"/>
              <a:t>infection(including vaginal, cervical, or intra-amniotic infection)</a:t>
            </a:r>
          </a:p>
          <a:p>
            <a:pPr lvl="0"/>
            <a:r>
              <a:rPr lang="en-US" dirty="0"/>
              <a:t> history of PROM; </a:t>
            </a:r>
          </a:p>
          <a:p>
            <a:pPr lvl="0"/>
            <a:r>
              <a:rPr lang="en-US" dirty="0"/>
              <a:t>incompetent cervix; </a:t>
            </a:r>
          </a:p>
          <a:p>
            <a:pPr lvl="0"/>
            <a:r>
              <a:rPr lang="en-US" dirty="0" err="1"/>
              <a:t>hydramnios</a:t>
            </a:r>
            <a:r>
              <a:rPr lang="en-US" dirty="0"/>
              <a:t>; </a:t>
            </a:r>
          </a:p>
          <a:p>
            <a:pPr lvl="0"/>
            <a:r>
              <a:rPr lang="en-US" dirty="0"/>
              <a:t>multiple gestation; </a:t>
            </a:r>
          </a:p>
          <a:p>
            <a:pPr lvl="0"/>
            <a:r>
              <a:rPr lang="en-US" dirty="0"/>
              <a:t>trauma; </a:t>
            </a:r>
          </a:p>
          <a:p>
            <a:pPr lvl="0"/>
            <a:r>
              <a:rPr lang="en-US" dirty="0"/>
              <a:t>fetal malformations; </a:t>
            </a:r>
          </a:p>
          <a:p>
            <a:pPr lvl="0"/>
            <a:r>
              <a:rPr lang="en-US" dirty="0" err="1"/>
              <a:t>abruptio</a:t>
            </a:r>
            <a:r>
              <a:rPr lang="en-US" dirty="0"/>
              <a:t> placentae; and placenta </a:t>
            </a:r>
            <a:r>
              <a:rPr lang="en-US" dirty="0" err="1"/>
              <a:t>previa</a:t>
            </a:r>
            <a:r>
              <a:rPr lang="en-US" dirty="0"/>
              <a:t>.</a:t>
            </a:r>
          </a:p>
          <a:p>
            <a:endParaRPr lang="en-US" dirty="0"/>
          </a:p>
        </p:txBody>
      </p:sp>
    </p:spTree>
    <p:extLst>
      <p:ext uri="{BB962C8B-B14F-4D97-AF65-F5344CB8AC3E}">
        <p14:creationId xmlns:p14="http://schemas.microsoft.com/office/powerpoint/2010/main" val="210678704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Effects of PROM </a:t>
            </a:r>
          </a:p>
        </p:txBody>
      </p:sp>
      <p:sp>
        <p:nvSpPr>
          <p:cNvPr id="3" name="Content Placeholder 2"/>
          <p:cNvSpPr>
            <a:spLocks noGrp="1"/>
          </p:cNvSpPr>
          <p:nvPr>
            <p:ph idx="1"/>
          </p:nvPr>
        </p:nvSpPr>
        <p:spPr/>
        <p:txBody>
          <a:bodyPr/>
          <a:lstStyle/>
          <a:p>
            <a:pPr marL="0" indent="0">
              <a:buNone/>
            </a:pPr>
            <a:r>
              <a:rPr lang="en-US" b="1" dirty="0"/>
              <a:t>Maternal  </a:t>
            </a:r>
          </a:p>
          <a:p>
            <a:r>
              <a:rPr lang="en-US" dirty="0"/>
              <a:t>Infections; intrauterine, puerperal</a:t>
            </a:r>
          </a:p>
          <a:p>
            <a:r>
              <a:rPr lang="en-US" dirty="0"/>
              <a:t>Placenta abruption</a:t>
            </a:r>
          </a:p>
          <a:p>
            <a:r>
              <a:rPr lang="en-US" dirty="0"/>
              <a:t>Preterm delivery</a:t>
            </a:r>
          </a:p>
        </p:txBody>
      </p:sp>
    </p:spTree>
    <p:extLst>
      <p:ext uri="{BB962C8B-B14F-4D97-AF65-F5344CB8AC3E}">
        <p14:creationId xmlns:p14="http://schemas.microsoft.com/office/powerpoint/2010/main" val="44525278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flipH="1">
            <a:off x="990600" y="357188"/>
            <a:ext cx="4438650" cy="1071562"/>
          </a:xfrm>
        </p:spPr>
        <p:txBody>
          <a:bodyPr/>
          <a:lstStyle/>
          <a:p>
            <a:pPr eaLnBrk="1" hangingPunct="1"/>
            <a:r>
              <a:rPr lang="en-US" altLang="zh-CN"/>
              <a:t>Contd.</a:t>
            </a:r>
            <a:endParaRPr lang="zh-CN" altLang="en-US"/>
          </a:p>
        </p:txBody>
      </p:sp>
      <p:sp>
        <p:nvSpPr>
          <p:cNvPr id="9219" name="Rectangle 3"/>
          <p:cNvSpPr>
            <a:spLocks noGrp="1" noChangeArrowheads="1"/>
          </p:cNvSpPr>
          <p:nvPr>
            <p:ph idx="1"/>
          </p:nvPr>
        </p:nvSpPr>
        <p:spPr>
          <a:xfrm>
            <a:off x="0" y="1828800"/>
            <a:ext cx="9144000" cy="4724400"/>
          </a:xfrm>
        </p:spPr>
        <p:txBody>
          <a:bodyPr/>
          <a:lstStyle/>
          <a:p>
            <a:pPr eaLnBrk="1" hangingPunct="1">
              <a:lnSpc>
                <a:spcPct val="80000"/>
              </a:lnSpc>
              <a:buSzPct val="140000"/>
              <a:buFont typeface="Wingdings" pitchFamily="2" charset="2"/>
              <a:buNone/>
            </a:pPr>
            <a:r>
              <a:rPr lang="en-US" altLang="zh-CN" b="1" dirty="0">
                <a:solidFill>
                  <a:schemeClr val="hlink"/>
                </a:solidFill>
              </a:rPr>
              <a:t>         </a:t>
            </a:r>
            <a:r>
              <a:rPr lang="en-US" altLang="zh-CN" dirty="0">
                <a:solidFill>
                  <a:schemeClr val="hlink"/>
                </a:solidFill>
              </a:rPr>
              <a:t>Infants:</a:t>
            </a:r>
          </a:p>
          <a:p>
            <a:pPr eaLnBrk="1" hangingPunct="1">
              <a:lnSpc>
                <a:spcPct val="80000"/>
              </a:lnSpc>
              <a:buSzPct val="140000"/>
              <a:buFont typeface="Wingdings" pitchFamily="2" charset="2"/>
              <a:buNone/>
            </a:pPr>
            <a:r>
              <a:rPr lang="en-US" altLang="zh-CN" dirty="0">
                <a:solidFill>
                  <a:schemeClr val="tx2"/>
                </a:solidFill>
              </a:rPr>
              <a:t>   (1) Preterm Baby and their Complications : </a:t>
            </a:r>
          </a:p>
          <a:p>
            <a:pPr eaLnBrk="1" hangingPunct="1">
              <a:lnSpc>
                <a:spcPct val="80000"/>
              </a:lnSpc>
              <a:buSzPct val="140000"/>
              <a:buFont typeface="Wingdings" pitchFamily="2" charset="2"/>
              <a:buNone/>
            </a:pPr>
            <a:r>
              <a:rPr lang="en-US" altLang="zh-CN" dirty="0">
                <a:solidFill>
                  <a:schemeClr val="tx2"/>
                </a:solidFill>
              </a:rPr>
              <a:t>        (RDS /  Fetal and Neurologic dysfunction  </a:t>
            </a:r>
          </a:p>
          <a:p>
            <a:pPr eaLnBrk="1" hangingPunct="1">
              <a:lnSpc>
                <a:spcPct val="80000"/>
              </a:lnSpc>
              <a:buSzPct val="140000"/>
              <a:buFont typeface="Wingdings" pitchFamily="2" charset="2"/>
              <a:buNone/>
            </a:pPr>
            <a:r>
              <a:rPr lang="en-US" altLang="zh-CN" dirty="0">
                <a:solidFill>
                  <a:schemeClr val="tx2"/>
                </a:solidFill>
              </a:rPr>
              <a:t>         Intracranial  hemorrhage)</a:t>
            </a:r>
          </a:p>
          <a:p>
            <a:pPr eaLnBrk="1" hangingPunct="1">
              <a:lnSpc>
                <a:spcPct val="80000"/>
              </a:lnSpc>
              <a:buSzPct val="140000"/>
              <a:buFont typeface="Wingdings" pitchFamily="2" charset="2"/>
              <a:buNone/>
            </a:pPr>
            <a:r>
              <a:rPr lang="en-US" altLang="zh-CN" dirty="0">
                <a:solidFill>
                  <a:schemeClr val="tx2"/>
                </a:solidFill>
              </a:rPr>
              <a:t>   (2) neonatal </a:t>
            </a:r>
            <a:r>
              <a:rPr lang="en-US" altLang="zh-CN" dirty="0" err="1">
                <a:solidFill>
                  <a:schemeClr val="tx2"/>
                </a:solidFill>
              </a:rPr>
              <a:t>pneumonia、sepsis</a:t>
            </a:r>
            <a:endParaRPr lang="en-US" altLang="zh-CN" dirty="0">
              <a:solidFill>
                <a:schemeClr val="tx2"/>
              </a:solidFill>
            </a:endParaRPr>
          </a:p>
          <a:p>
            <a:pPr eaLnBrk="1" hangingPunct="1">
              <a:lnSpc>
                <a:spcPct val="80000"/>
              </a:lnSpc>
              <a:buSzPct val="140000"/>
              <a:buFont typeface="Wingdings" pitchFamily="2" charset="2"/>
              <a:buNone/>
            </a:pPr>
            <a:r>
              <a:rPr lang="en-US" altLang="zh-CN" dirty="0">
                <a:solidFill>
                  <a:schemeClr val="tx2"/>
                </a:solidFill>
              </a:rPr>
              <a:t>   (3) Pulmonary hypoplasia </a:t>
            </a:r>
          </a:p>
          <a:p>
            <a:pPr eaLnBrk="1" hangingPunct="1">
              <a:lnSpc>
                <a:spcPct val="80000"/>
              </a:lnSpc>
              <a:buSzPct val="140000"/>
              <a:buFont typeface="Wingdings" pitchFamily="2" charset="2"/>
              <a:buNone/>
            </a:pPr>
            <a:r>
              <a:rPr lang="en-US" altLang="zh-CN" dirty="0">
                <a:solidFill>
                  <a:schemeClr val="tx2"/>
                </a:solidFill>
              </a:rPr>
              <a:t>   </a:t>
            </a:r>
            <a:endParaRPr lang="zh-CN" altLang="en-US" dirty="0">
              <a:solidFill>
                <a:schemeClr val="tx2"/>
              </a:solidFill>
            </a:endParaRPr>
          </a:p>
        </p:txBody>
      </p:sp>
      <p:pic>
        <p:nvPicPr>
          <p:cNvPr id="9220" name="Picture 4" descr="C:\Program Files\Common Files\Microsoft Shared\Clipart\themes1\Bullets\BD1486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42959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b="1" dirty="0">
                <a:solidFill>
                  <a:schemeClr val="hlink"/>
                </a:solidFill>
              </a:rPr>
              <a:t>Clinical manifestation</a:t>
            </a:r>
          </a:p>
        </p:txBody>
      </p:sp>
      <p:sp>
        <p:nvSpPr>
          <p:cNvPr id="10243" name="Rectangle 3"/>
          <p:cNvSpPr>
            <a:spLocks noGrp="1" noChangeArrowheads="1"/>
          </p:cNvSpPr>
          <p:nvPr>
            <p:ph idx="1"/>
          </p:nvPr>
        </p:nvSpPr>
        <p:spPr>
          <a:xfrm>
            <a:off x="395288" y="1989138"/>
            <a:ext cx="8497887" cy="4464050"/>
          </a:xfrm>
          <a:ln>
            <a:solidFill>
              <a:schemeClr val="bg1"/>
            </a:solidFill>
            <a:miter lim="800000"/>
            <a:headEnd/>
            <a:tailEnd/>
          </a:ln>
        </p:spPr>
        <p:txBody>
          <a:bodyPr>
            <a:normAutofit fontScale="92500" lnSpcReduction="20000"/>
          </a:bodyPr>
          <a:lstStyle/>
          <a:p>
            <a:pPr eaLnBrk="1" hangingPunct="1">
              <a:buFont typeface="Wingdings" pitchFamily="2" charset="2"/>
              <a:buNone/>
            </a:pPr>
            <a:r>
              <a:rPr lang="en-US" altLang="zh-CN" b="1" dirty="0"/>
              <a:t>   1.</a:t>
            </a:r>
            <a:r>
              <a:rPr lang="en-US" altLang="zh-CN" dirty="0">
                <a:solidFill>
                  <a:schemeClr val="tx2"/>
                </a:solidFill>
              </a:rPr>
              <a:t>Fluid passing through the vagina suddenly, and then small amounts of fluid flow through the vagina </a:t>
            </a:r>
            <a:r>
              <a:rPr lang="en-US" altLang="zh-CN" dirty="0" err="1">
                <a:solidFill>
                  <a:schemeClr val="tx2"/>
                </a:solidFill>
              </a:rPr>
              <a:t>intermitently</a:t>
            </a:r>
            <a:r>
              <a:rPr lang="en-US" altLang="zh-CN" dirty="0">
                <a:solidFill>
                  <a:schemeClr val="tx2"/>
                </a:solidFill>
              </a:rPr>
              <a:t>, particularly when there’s increase of abdominal pressure (</a:t>
            </a:r>
            <a:r>
              <a:rPr lang="en-US" altLang="zh-CN" dirty="0" err="1">
                <a:solidFill>
                  <a:schemeClr val="tx2"/>
                </a:solidFill>
              </a:rPr>
              <a:t>cough,sneeze</a:t>
            </a:r>
            <a:r>
              <a:rPr lang="en-US" altLang="zh-CN" dirty="0">
                <a:solidFill>
                  <a:schemeClr val="tx2"/>
                </a:solidFill>
              </a:rPr>
              <a:t>) </a:t>
            </a:r>
          </a:p>
          <a:p>
            <a:pPr marL="0" indent="0" eaLnBrk="1" hangingPunct="1">
              <a:buNone/>
            </a:pPr>
            <a:r>
              <a:rPr lang="en-US" altLang="zh-CN" dirty="0">
                <a:solidFill>
                  <a:schemeClr val="tx2"/>
                </a:solidFill>
              </a:rPr>
              <a:t>2. Free flowing  amniotic fluid </a:t>
            </a:r>
          </a:p>
          <a:p>
            <a:pPr>
              <a:buNone/>
            </a:pPr>
            <a:r>
              <a:rPr lang="en-US" altLang="zh-CN" dirty="0">
                <a:solidFill>
                  <a:schemeClr val="tx2"/>
                </a:solidFill>
              </a:rPr>
              <a:t>   </a:t>
            </a:r>
          </a:p>
          <a:p>
            <a:pPr>
              <a:buNone/>
            </a:pPr>
            <a:r>
              <a:rPr lang="en-US" altLang="zh-CN" dirty="0">
                <a:solidFill>
                  <a:schemeClr val="tx2"/>
                </a:solidFill>
              </a:rPr>
              <a:t>3. Fever   / heart rate of mother and  </a:t>
            </a:r>
          </a:p>
          <a:p>
            <a:pPr>
              <a:buNone/>
            </a:pPr>
            <a:r>
              <a:rPr lang="en-US" altLang="zh-CN" dirty="0">
                <a:solidFill>
                  <a:schemeClr val="tx2"/>
                </a:solidFill>
              </a:rPr>
              <a:t>     infants </a:t>
            </a:r>
            <a:r>
              <a:rPr lang="en-US" altLang="zh-CN" dirty="0">
                <a:solidFill>
                  <a:schemeClr val="hlink"/>
                </a:solidFill>
              </a:rPr>
              <a:t>↑</a:t>
            </a:r>
            <a:r>
              <a:rPr lang="en-US" altLang="zh-CN" dirty="0">
                <a:solidFill>
                  <a:schemeClr val="tx2"/>
                </a:solidFill>
              </a:rPr>
              <a:t> / WBC </a:t>
            </a:r>
            <a:r>
              <a:rPr lang="en-US" altLang="zh-CN" dirty="0">
                <a:solidFill>
                  <a:schemeClr val="hlink"/>
                </a:solidFill>
              </a:rPr>
              <a:t>↑</a:t>
            </a:r>
            <a:r>
              <a:rPr lang="en-US" altLang="zh-CN" dirty="0">
                <a:solidFill>
                  <a:schemeClr val="tx2"/>
                </a:solidFill>
              </a:rPr>
              <a:t>/ Uterine </a:t>
            </a:r>
          </a:p>
          <a:p>
            <a:pPr>
              <a:buNone/>
            </a:pPr>
            <a:r>
              <a:rPr lang="en-US" altLang="zh-CN" dirty="0">
                <a:solidFill>
                  <a:schemeClr val="tx2"/>
                </a:solidFill>
              </a:rPr>
              <a:t>     tenderness  on palpation</a:t>
            </a:r>
          </a:p>
          <a:p>
            <a:pPr eaLnBrk="1" hangingPunct="1">
              <a:buFont typeface="Wingdings" pitchFamily="2" charset="2"/>
              <a:buNone/>
            </a:pPr>
            <a:r>
              <a:rPr lang="en-US" altLang="zh-CN" b="1" dirty="0"/>
              <a:t>   </a:t>
            </a:r>
            <a:endParaRPr lang="en-US" altLang="zh-CN" b="1" dirty="0">
              <a:solidFill>
                <a:schemeClr val="folHlink"/>
              </a:solidFill>
            </a:endParaRPr>
          </a:p>
        </p:txBody>
      </p:sp>
    </p:spTree>
    <p:extLst>
      <p:ext uri="{BB962C8B-B14F-4D97-AF65-F5344CB8AC3E}">
        <p14:creationId xmlns:p14="http://schemas.microsoft.com/office/powerpoint/2010/main" val="117391681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990600"/>
            <a:ext cx="7793038" cy="1143000"/>
          </a:xfrm>
        </p:spPr>
        <p:txBody>
          <a:bodyPr>
            <a:normAutofit fontScale="90000"/>
          </a:bodyPr>
          <a:lstStyle/>
          <a:p>
            <a:pPr eaLnBrk="1" hangingPunct="1"/>
            <a:r>
              <a:rPr lang="en-US" altLang="zh-CN" sz="4800" b="1" dirty="0">
                <a:solidFill>
                  <a:schemeClr val="folHlink"/>
                </a:solidFill>
              </a:rPr>
              <a:t/>
            </a:r>
            <a:br>
              <a:rPr lang="en-US" altLang="zh-CN" sz="4800" b="1" dirty="0">
                <a:solidFill>
                  <a:schemeClr val="folHlink"/>
                </a:solidFill>
              </a:rPr>
            </a:br>
            <a:r>
              <a:rPr lang="en-US" altLang="zh-CN" sz="4800" b="1" dirty="0">
                <a:solidFill>
                  <a:schemeClr val="folHlink"/>
                </a:solidFill>
              </a:rPr>
              <a:t/>
            </a:r>
            <a:br>
              <a:rPr lang="en-US" altLang="zh-CN" sz="4800" b="1" dirty="0">
                <a:solidFill>
                  <a:schemeClr val="folHlink"/>
                </a:solidFill>
              </a:rPr>
            </a:br>
            <a:r>
              <a:rPr lang="en-US" altLang="zh-CN" sz="4800" b="1" dirty="0">
                <a:solidFill>
                  <a:schemeClr val="folHlink"/>
                </a:solidFill>
              </a:rPr>
              <a:t/>
            </a:r>
            <a:br>
              <a:rPr lang="en-US" altLang="zh-CN" sz="4800" b="1" dirty="0">
                <a:solidFill>
                  <a:schemeClr val="folHlink"/>
                </a:solidFill>
              </a:rPr>
            </a:br>
            <a:r>
              <a:rPr lang="en-US" altLang="zh-CN" sz="4800" b="1" dirty="0">
                <a:solidFill>
                  <a:schemeClr val="folHlink"/>
                </a:solidFill>
              </a:rPr>
              <a:t>        </a:t>
            </a:r>
            <a:r>
              <a:rPr lang="en-US" altLang="zh-CN" sz="4800" b="1" dirty="0"/>
              <a:t>Diagnosis</a:t>
            </a:r>
            <a:br>
              <a:rPr lang="en-US" altLang="zh-CN" sz="4800" b="1" dirty="0"/>
            </a:br>
            <a:endParaRPr lang="zh-CN" altLang="en-US" sz="4800" b="1" dirty="0"/>
          </a:p>
        </p:txBody>
      </p:sp>
      <p:sp>
        <p:nvSpPr>
          <p:cNvPr id="12291" name="Rectangle 3"/>
          <p:cNvSpPr>
            <a:spLocks noGrp="1" noChangeArrowheads="1"/>
          </p:cNvSpPr>
          <p:nvPr>
            <p:ph idx="1"/>
          </p:nvPr>
        </p:nvSpPr>
        <p:spPr>
          <a:xfrm>
            <a:off x="755650" y="1700213"/>
            <a:ext cx="7702550" cy="4395787"/>
          </a:xfrm>
        </p:spPr>
        <p:txBody>
          <a:bodyPr>
            <a:normAutofit fontScale="92500" lnSpcReduction="10000"/>
          </a:bodyPr>
          <a:lstStyle/>
          <a:p>
            <a:pPr marL="609600" indent="-609600" eaLnBrk="1" hangingPunct="1">
              <a:lnSpc>
                <a:spcPct val="90000"/>
              </a:lnSpc>
              <a:buFont typeface="Wingdings" pitchFamily="2" charset="2"/>
              <a:buNone/>
            </a:pPr>
            <a:endParaRPr lang="en-US" altLang="zh-CN" sz="2800" b="1" dirty="0"/>
          </a:p>
          <a:p>
            <a:pPr marL="609600" indent="-609600" eaLnBrk="1" hangingPunct="1">
              <a:lnSpc>
                <a:spcPct val="90000"/>
              </a:lnSpc>
              <a:buFont typeface="Wingdings" pitchFamily="2" charset="2"/>
              <a:buNone/>
            </a:pPr>
            <a:r>
              <a:rPr lang="en-US" altLang="zh-CN" dirty="0">
                <a:solidFill>
                  <a:schemeClr val="tx2"/>
                </a:solidFill>
              </a:rPr>
              <a:t> </a:t>
            </a:r>
          </a:p>
          <a:p>
            <a:pPr marL="609600" indent="-609600" eaLnBrk="1" hangingPunct="1">
              <a:lnSpc>
                <a:spcPct val="90000"/>
              </a:lnSpc>
              <a:buFont typeface="+mj-lt"/>
              <a:buAutoNum type="arabicPeriod"/>
            </a:pPr>
            <a:r>
              <a:rPr lang="en-US" altLang="zh-CN" dirty="0">
                <a:solidFill>
                  <a:schemeClr val="tx2"/>
                </a:solidFill>
              </a:rPr>
              <a:t> Vaginal speculum leakage  of amniotic fluid </a:t>
            </a:r>
          </a:p>
          <a:p>
            <a:pPr marL="609600" indent="-609600" eaLnBrk="1" hangingPunct="1">
              <a:lnSpc>
                <a:spcPct val="90000"/>
              </a:lnSpc>
              <a:buFont typeface="Wingdings" pitchFamily="2" charset="2"/>
              <a:buNone/>
            </a:pPr>
            <a:r>
              <a:rPr lang="en-US" altLang="zh-CN" dirty="0">
                <a:solidFill>
                  <a:schemeClr val="tx2"/>
                </a:solidFill>
              </a:rPr>
              <a:t>(2)  PH  determination of vaginal  fluid </a:t>
            </a:r>
          </a:p>
          <a:p>
            <a:pPr marL="609600" indent="-609600" eaLnBrk="1" hangingPunct="1">
              <a:lnSpc>
                <a:spcPct val="90000"/>
              </a:lnSpc>
              <a:buFont typeface="Wingdings" pitchFamily="2" charset="2"/>
              <a:buNone/>
            </a:pPr>
            <a:r>
              <a:rPr lang="en-US" altLang="zh-CN" dirty="0">
                <a:solidFill>
                  <a:schemeClr val="tx2"/>
                </a:solidFill>
              </a:rPr>
              <a:t>(3) Reduced FH</a:t>
            </a:r>
          </a:p>
          <a:p>
            <a:pPr marL="609600" indent="-609600" eaLnBrk="1" hangingPunct="1">
              <a:lnSpc>
                <a:spcPct val="90000"/>
              </a:lnSpc>
              <a:buFont typeface="Wingdings" pitchFamily="2" charset="2"/>
              <a:buNone/>
            </a:pPr>
            <a:r>
              <a:rPr lang="en-US" altLang="zh-CN" dirty="0">
                <a:solidFill>
                  <a:schemeClr val="tx2"/>
                </a:solidFill>
              </a:rPr>
              <a:t> (4) place a vaginal pad over the vulva and examine an </a:t>
            </a:r>
            <a:r>
              <a:rPr lang="en-US" altLang="zh-CN" dirty="0" err="1">
                <a:solidFill>
                  <a:schemeClr val="tx2"/>
                </a:solidFill>
              </a:rPr>
              <a:t>hr</a:t>
            </a:r>
            <a:r>
              <a:rPr lang="en-US" altLang="zh-CN" dirty="0">
                <a:solidFill>
                  <a:schemeClr val="tx2"/>
                </a:solidFill>
              </a:rPr>
              <a:t> later visually and by </a:t>
            </a:r>
            <a:r>
              <a:rPr lang="en-US" altLang="zh-CN" dirty="0" err="1">
                <a:solidFill>
                  <a:schemeClr val="tx2"/>
                </a:solidFill>
              </a:rPr>
              <a:t>odour</a:t>
            </a:r>
            <a:endParaRPr lang="en-US" altLang="zh-CN" dirty="0">
              <a:solidFill>
                <a:schemeClr val="tx2"/>
              </a:solidFill>
            </a:endParaRPr>
          </a:p>
          <a:p>
            <a:pPr marL="609600" indent="-609600" eaLnBrk="1" hangingPunct="1">
              <a:lnSpc>
                <a:spcPct val="90000"/>
              </a:lnSpc>
              <a:buFont typeface="Wingdings" pitchFamily="2" charset="2"/>
              <a:buNone/>
            </a:pPr>
            <a:r>
              <a:rPr lang="en-US" altLang="zh-CN" dirty="0">
                <a:solidFill>
                  <a:schemeClr val="tx2"/>
                </a:solidFill>
              </a:rPr>
              <a:t>5) Ultra sound*</a:t>
            </a:r>
          </a:p>
          <a:p>
            <a:pPr marL="609600" indent="-609600" eaLnBrk="1" hangingPunct="1">
              <a:lnSpc>
                <a:spcPct val="90000"/>
              </a:lnSpc>
              <a:buFont typeface="Wingdings" pitchFamily="2" charset="2"/>
              <a:buAutoNum type="arabicParenBoth" startAt="2"/>
            </a:pPr>
            <a:endParaRPr lang="en-US" altLang="zh-CN" dirty="0">
              <a:solidFill>
                <a:schemeClr val="tx2"/>
              </a:solidFill>
            </a:endParaRPr>
          </a:p>
          <a:p>
            <a:pPr marL="609600" indent="-609600" eaLnBrk="1" hangingPunct="1">
              <a:lnSpc>
                <a:spcPct val="90000"/>
              </a:lnSpc>
              <a:buFont typeface="Wingdings" pitchFamily="2" charset="2"/>
              <a:buNone/>
            </a:pPr>
            <a:r>
              <a:rPr lang="en-US" altLang="zh-CN" sz="2400" b="1" dirty="0"/>
              <a:t>   </a:t>
            </a:r>
          </a:p>
        </p:txBody>
      </p:sp>
    </p:spTree>
    <p:extLst>
      <p:ext uri="{BB962C8B-B14F-4D97-AF65-F5344CB8AC3E}">
        <p14:creationId xmlns:p14="http://schemas.microsoft.com/office/powerpoint/2010/main" val="211299637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i="1" dirty="0" err="1"/>
              <a:t>DDx</a:t>
            </a:r>
            <a:endParaRPr lang="en-US" b="1" i="1" dirty="0"/>
          </a:p>
        </p:txBody>
      </p:sp>
      <p:sp>
        <p:nvSpPr>
          <p:cNvPr id="13315" name="Content Placeholder 2"/>
          <p:cNvSpPr>
            <a:spLocks noGrp="1"/>
          </p:cNvSpPr>
          <p:nvPr>
            <p:ph idx="1"/>
          </p:nvPr>
        </p:nvSpPr>
        <p:spPr/>
        <p:txBody>
          <a:bodyPr/>
          <a:lstStyle/>
          <a:p>
            <a:r>
              <a:rPr lang="en-US"/>
              <a:t>Excessive secretions or vaginal discharge</a:t>
            </a:r>
          </a:p>
          <a:p>
            <a:r>
              <a:rPr lang="en-US"/>
              <a:t>Urinary incontinence</a:t>
            </a:r>
          </a:p>
        </p:txBody>
      </p:sp>
    </p:spTree>
    <p:extLst>
      <p:ext uri="{BB962C8B-B14F-4D97-AF65-F5344CB8AC3E}">
        <p14:creationId xmlns:p14="http://schemas.microsoft.com/office/powerpoint/2010/main" val="120548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Prognosis/prevention</a:t>
            </a:r>
            <a:endParaRPr lang="en-US" dirty="0"/>
          </a:p>
          <a:p>
            <a:r>
              <a:rPr lang="en-US" dirty="0"/>
              <a:t>Early detection and frequent obstetric assessment and prompt management markedly improves prognosis. </a:t>
            </a:r>
          </a:p>
          <a:p>
            <a:r>
              <a:rPr lang="en-US" dirty="0"/>
              <a:t>Women at risk of preeclampsia must have pre conception care and attend ANC early and regularly </a:t>
            </a:r>
          </a:p>
          <a:p>
            <a:r>
              <a:rPr lang="en-US" dirty="0"/>
              <a:t>A history of preeclampsia increases a woman's subsequent risk of vascular disease, including hypertension, thrombosis, ischemic heart disease, myocardial infarction, and stroke. </a:t>
            </a:r>
          </a:p>
          <a:p>
            <a:endParaRPr lang="en-US" dirty="0"/>
          </a:p>
        </p:txBody>
      </p:sp>
    </p:spTree>
    <p:extLst>
      <p:ext uri="{BB962C8B-B14F-4D97-AF65-F5344CB8AC3E}">
        <p14:creationId xmlns:p14="http://schemas.microsoft.com/office/powerpoint/2010/main" val="308854582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b="1" dirty="0">
                <a:solidFill>
                  <a:schemeClr val="folHlink"/>
                </a:solidFill>
              </a:rPr>
              <a:t>        </a:t>
            </a:r>
            <a:r>
              <a:rPr lang="en-US" altLang="zh-CN" sz="4000" b="1" i="1" dirty="0"/>
              <a:t>Management</a:t>
            </a:r>
            <a:endParaRPr lang="zh-CN" altLang="en-US" sz="4000" b="1" i="1" dirty="0"/>
          </a:p>
        </p:txBody>
      </p:sp>
      <p:sp>
        <p:nvSpPr>
          <p:cNvPr id="14339" name="Rectangle 3"/>
          <p:cNvSpPr>
            <a:spLocks noGrp="1" noChangeArrowheads="1"/>
          </p:cNvSpPr>
          <p:nvPr>
            <p:ph idx="1"/>
          </p:nvPr>
        </p:nvSpPr>
        <p:spPr>
          <a:xfrm>
            <a:off x="250825" y="1557338"/>
            <a:ext cx="8893175" cy="4691062"/>
          </a:xfrm>
        </p:spPr>
        <p:txBody>
          <a:bodyPr/>
          <a:lstStyle/>
          <a:p>
            <a:pPr marL="533400" indent="-533400" eaLnBrk="1" hangingPunct="1">
              <a:lnSpc>
                <a:spcPct val="80000"/>
              </a:lnSpc>
              <a:buFont typeface="Wingdings" pitchFamily="2" charset="2"/>
              <a:buNone/>
            </a:pPr>
            <a:r>
              <a:rPr lang="en-US" altLang="zh-CN" sz="1800" b="1">
                <a:solidFill>
                  <a:schemeClr val="hlink"/>
                </a:solidFill>
              </a:rPr>
              <a:t>    </a:t>
            </a:r>
          </a:p>
          <a:p>
            <a:pPr marL="533400" indent="-533400" eaLnBrk="1" hangingPunct="1">
              <a:lnSpc>
                <a:spcPct val="80000"/>
              </a:lnSpc>
              <a:buFont typeface="Wingdings" pitchFamily="2" charset="2"/>
              <a:buNone/>
            </a:pPr>
            <a:endParaRPr lang="en-US" altLang="zh-CN" sz="2800" b="1">
              <a:solidFill>
                <a:schemeClr val="hlink"/>
              </a:solidFill>
            </a:endParaRPr>
          </a:p>
          <a:p>
            <a:pPr marL="533400" indent="-533400" eaLnBrk="1" hangingPunct="1">
              <a:lnSpc>
                <a:spcPct val="80000"/>
              </a:lnSpc>
              <a:buFont typeface="Wingdings" pitchFamily="2" charset="2"/>
              <a:buNone/>
            </a:pPr>
            <a:r>
              <a:rPr lang="en-US" altLang="zh-CN" sz="2800" b="1">
                <a:solidFill>
                  <a:schemeClr val="hlink"/>
                </a:solidFill>
              </a:rPr>
              <a:t>  PROM at term:</a:t>
            </a:r>
          </a:p>
          <a:p>
            <a:pPr marL="533400" indent="-533400" eaLnBrk="1" hangingPunct="1">
              <a:lnSpc>
                <a:spcPct val="80000"/>
              </a:lnSpc>
            </a:pPr>
            <a:r>
              <a:rPr lang="en-US" altLang="zh-CN" sz="2800" b="1">
                <a:solidFill>
                  <a:schemeClr val="tx2"/>
                </a:solidFill>
                <a:latin typeface="Times New Roman" pitchFamily="18" charset="0"/>
                <a:cs typeface="Times New Roman" pitchFamily="18" charset="0"/>
              </a:rPr>
              <a:t>Admit </a:t>
            </a:r>
          </a:p>
          <a:p>
            <a:pPr marL="533400" indent="-533400" eaLnBrk="1" hangingPunct="1">
              <a:lnSpc>
                <a:spcPct val="80000"/>
              </a:lnSpc>
            </a:pPr>
            <a:r>
              <a:rPr lang="en-US" altLang="zh-CN" sz="2800" b="1">
                <a:solidFill>
                  <a:schemeClr val="tx2"/>
                </a:solidFill>
                <a:latin typeface="Times New Roman" pitchFamily="18" charset="0"/>
                <a:cs typeface="Times New Roman" pitchFamily="18" charset="0"/>
              </a:rPr>
              <a:t>Antibx-ampicillin/amoxycillin 500mg stat im then 500mg PO qid and flaggyl 400mg tds</a:t>
            </a:r>
          </a:p>
          <a:p>
            <a:pPr marL="533400" indent="-533400" eaLnBrk="1" hangingPunct="1">
              <a:lnSpc>
                <a:spcPct val="80000"/>
              </a:lnSpc>
            </a:pPr>
            <a:r>
              <a:rPr lang="en-US" altLang="zh-CN" sz="2800" b="1">
                <a:solidFill>
                  <a:schemeClr val="tx2"/>
                </a:solidFill>
                <a:latin typeface="Times New Roman" pitchFamily="18" charset="0"/>
              </a:rPr>
              <a:t>Deliver appropriately</a:t>
            </a:r>
          </a:p>
          <a:p>
            <a:pPr marL="533400" indent="-533400" eaLnBrk="1" hangingPunct="1">
              <a:lnSpc>
                <a:spcPct val="80000"/>
              </a:lnSpc>
              <a:buFont typeface="Wingdings" pitchFamily="2" charset="2"/>
              <a:buNone/>
            </a:pPr>
            <a:endParaRPr lang="en-US" altLang="zh-CN" sz="2800" b="1">
              <a:solidFill>
                <a:schemeClr val="tx2"/>
              </a:solidFill>
              <a:latin typeface="Times New Roman" pitchFamily="18" charset="0"/>
            </a:endParaRPr>
          </a:p>
        </p:txBody>
      </p:sp>
    </p:spTree>
    <p:extLst>
      <p:ext uri="{BB962C8B-B14F-4D97-AF65-F5344CB8AC3E}">
        <p14:creationId xmlns:p14="http://schemas.microsoft.com/office/powerpoint/2010/main" val="80750134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zh-CN" b="1">
                <a:solidFill>
                  <a:schemeClr val="hlink"/>
                </a:solidFill>
              </a:rPr>
              <a:t>PROM before term:</a:t>
            </a:r>
            <a:endParaRPr lang="en-US"/>
          </a:p>
        </p:txBody>
      </p:sp>
      <p:sp>
        <p:nvSpPr>
          <p:cNvPr id="15363" name="Content Placeholder 2"/>
          <p:cNvSpPr>
            <a:spLocks noGrp="1"/>
          </p:cNvSpPr>
          <p:nvPr>
            <p:ph idx="1"/>
          </p:nvPr>
        </p:nvSpPr>
        <p:spPr/>
        <p:txBody>
          <a:bodyPr/>
          <a:lstStyle/>
          <a:p>
            <a:pPr marL="533400" indent="-533400" eaLnBrk="1" hangingPunct="1">
              <a:lnSpc>
                <a:spcPct val="80000"/>
              </a:lnSpc>
            </a:pPr>
            <a:r>
              <a:rPr lang="en-US" altLang="zh-CN" b="1" dirty="0">
                <a:solidFill>
                  <a:schemeClr val="hlink"/>
                </a:solidFill>
              </a:rPr>
              <a:t> </a:t>
            </a:r>
            <a:r>
              <a:rPr lang="en-US" altLang="zh-CN" dirty="0">
                <a:solidFill>
                  <a:schemeClr val="tx2"/>
                </a:solidFill>
              </a:rPr>
              <a:t>admit and retain till delivery</a:t>
            </a:r>
          </a:p>
          <a:p>
            <a:pPr marL="533400" indent="-533400" eaLnBrk="1" hangingPunct="1">
              <a:lnSpc>
                <a:spcPct val="80000"/>
              </a:lnSpc>
            </a:pPr>
            <a:r>
              <a:rPr lang="en-US" altLang="zh-CN" dirty="0">
                <a:solidFill>
                  <a:schemeClr val="tx2"/>
                </a:solidFill>
              </a:rPr>
              <a:t>Start on </a:t>
            </a:r>
            <a:r>
              <a:rPr lang="en-US" altLang="zh-CN" dirty="0" err="1">
                <a:solidFill>
                  <a:schemeClr val="tx2"/>
                </a:solidFill>
              </a:rPr>
              <a:t>antibx</a:t>
            </a:r>
            <a:r>
              <a:rPr lang="en-US" altLang="zh-CN" dirty="0">
                <a:solidFill>
                  <a:schemeClr val="tx2"/>
                </a:solidFill>
              </a:rPr>
              <a:t>-ampicillin 500mg Po </a:t>
            </a:r>
            <a:r>
              <a:rPr lang="en-US" altLang="zh-CN" dirty="0" err="1">
                <a:solidFill>
                  <a:schemeClr val="tx2"/>
                </a:solidFill>
              </a:rPr>
              <a:t>qid</a:t>
            </a:r>
            <a:r>
              <a:rPr lang="en-US" altLang="zh-CN" dirty="0">
                <a:solidFill>
                  <a:schemeClr val="tx2"/>
                </a:solidFill>
              </a:rPr>
              <a:t> for 1 </a:t>
            </a:r>
            <a:r>
              <a:rPr lang="en-US" altLang="zh-CN" dirty="0" err="1">
                <a:solidFill>
                  <a:schemeClr val="tx2"/>
                </a:solidFill>
              </a:rPr>
              <a:t>wk</a:t>
            </a:r>
            <a:endParaRPr lang="en-US" altLang="zh-CN" dirty="0">
              <a:solidFill>
                <a:schemeClr val="tx2"/>
              </a:solidFill>
            </a:endParaRPr>
          </a:p>
          <a:p>
            <a:pPr>
              <a:lnSpc>
                <a:spcPct val="80000"/>
              </a:lnSpc>
            </a:pPr>
            <a:r>
              <a:rPr lang="en-US" altLang="zh-CN" dirty="0">
                <a:solidFill>
                  <a:schemeClr val="tx2"/>
                </a:solidFill>
              </a:rPr>
              <a:t>Daily use of sanitary pad</a:t>
            </a:r>
          </a:p>
          <a:p>
            <a:pPr marL="533400" indent="-533400" eaLnBrk="1" hangingPunct="1">
              <a:lnSpc>
                <a:spcPct val="80000"/>
              </a:lnSpc>
            </a:pPr>
            <a:r>
              <a:rPr lang="en-US" altLang="zh-CN" dirty="0">
                <a:solidFill>
                  <a:schemeClr val="tx2"/>
                </a:solidFill>
              </a:rPr>
              <a:t>Check pad daily to:</a:t>
            </a:r>
          </a:p>
          <a:p>
            <a:pPr marL="933450" lvl="1" indent="-533400" eaLnBrk="1" hangingPunct="1">
              <a:lnSpc>
                <a:spcPct val="80000"/>
              </a:lnSpc>
            </a:pPr>
            <a:r>
              <a:rPr lang="en-US" altLang="zh-CN" dirty="0">
                <a:solidFill>
                  <a:schemeClr val="tx2"/>
                </a:solidFill>
              </a:rPr>
              <a:t>Confirm continued drainage</a:t>
            </a:r>
          </a:p>
          <a:p>
            <a:pPr marL="933450" lvl="1" indent="-533400" eaLnBrk="1" hangingPunct="1">
              <a:lnSpc>
                <a:spcPct val="80000"/>
              </a:lnSpc>
            </a:pPr>
            <a:r>
              <a:rPr lang="en-US" altLang="zh-CN" dirty="0">
                <a:solidFill>
                  <a:schemeClr val="tx2"/>
                </a:solidFill>
              </a:rPr>
              <a:t>Check the color of </a:t>
            </a:r>
            <a:r>
              <a:rPr lang="en-US" altLang="zh-CN" dirty="0" err="1">
                <a:solidFill>
                  <a:schemeClr val="tx2"/>
                </a:solidFill>
              </a:rPr>
              <a:t>liqour</a:t>
            </a:r>
            <a:r>
              <a:rPr lang="en-US" altLang="zh-CN" dirty="0">
                <a:solidFill>
                  <a:schemeClr val="tx2"/>
                </a:solidFill>
              </a:rPr>
              <a:t> </a:t>
            </a:r>
            <a:r>
              <a:rPr lang="en-US" altLang="zh-CN" dirty="0" err="1">
                <a:solidFill>
                  <a:schemeClr val="tx2"/>
                </a:solidFill>
              </a:rPr>
              <a:t>esp</a:t>
            </a:r>
            <a:r>
              <a:rPr lang="en-US" altLang="zh-CN" dirty="0">
                <a:solidFill>
                  <a:schemeClr val="tx2"/>
                </a:solidFill>
              </a:rPr>
              <a:t> for meconium</a:t>
            </a:r>
          </a:p>
          <a:p>
            <a:pPr marL="933450" lvl="1" indent="-533400" eaLnBrk="1" hangingPunct="1">
              <a:lnSpc>
                <a:spcPct val="80000"/>
              </a:lnSpc>
            </a:pPr>
            <a:r>
              <a:rPr lang="en-US" altLang="zh-CN" dirty="0">
                <a:solidFill>
                  <a:schemeClr val="tx2"/>
                </a:solidFill>
              </a:rPr>
              <a:t>Ro </a:t>
            </a:r>
            <a:r>
              <a:rPr lang="en-US" altLang="zh-CN" dirty="0" err="1">
                <a:solidFill>
                  <a:schemeClr val="tx2"/>
                </a:solidFill>
              </a:rPr>
              <a:t>chorioamnionitis</a:t>
            </a:r>
            <a:endParaRPr lang="en-US" altLang="zh-CN" dirty="0">
              <a:solidFill>
                <a:schemeClr val="tx2"/>
              </a:solidFill>
            </a:endParaRPr>
          </a:p>
          <a:p>
            <a:pPr marL="533400" indent="-533400" eaLnBrk="1" hangingPunct="1">
              <a:lnSpc>
                <a:spcPct val="80000"/>
              </a:lnSpc>
            </a:pPr>
            <a:endParaRPr lang="en-US" altLang="zh-CN" dirty="0">
              <a:solidFill>
                <a:schemeClr val="hlink"/>
              </a:solidFill>
            </a:endParaRPr>
          </a:p>
        </p:txBody>
      </p:sp>
    </p:spTree>
    <p:extLst>
      <p:ext uri="{BB962C8B-B14F-4D97-AF65-F5344CB8AC3E}">
        <p14:creationId xmlns:p14="http://schemas.microsoft.com/office/powerpoint/2010/main" val="81538931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Contd. </a:t>
            </a:r>
          </a:p>
        </p:txBody>
      </p:sp>
      <p:sp>
        <p:nvSpPr>
          <p:cNvPr id="16387" name="Content Placeholder 2"/>
          <p:cNvSpPr>
            <a:spLocks noGrp="1"/>
          </p:cNvSpPr>
          <p:nvPr>
            <p:ph idx="1"/>
          </p:nvPr>
        </p:nvSpPr>
        <p:spPr/>
        <p:txBody>
          <a:bodyPr>
            <a:normAutofit lnSpcReduction="10000"/>
          </a:bodyPr>
          <a:lstStyle/>
          <a:p>
            <a:r>
              <a:rPr lang="en-US">
                <a:solidFill>
                  <a:schemeClr val="tx2"/>
                </a:solidFill>
              </a:rPr>
              <a:t>Ruling out chorioamnionitis</a:t>
            </a:r>
          </a:p>
          <a:p>
            <a:pPr lvl="1"/>
            <a:r>
              <a:rPr lang="en-US">
                <a:solidFill>
                  <a:schemeClr val="tx2"/>
                </a:solidFill>
              </a:rPr>
              <a:t>Hrly temp and pulse chart</a:t>
            </a:r>
          </a:p>
          <a:p>
            <a:pPr lvl="1"/>
            <a:r>
              <a:rPr lang="en-US">
                <a:solidFill>
                  <a:schemeClr val="tx2"/>
                </a:solidFill>
              </a:rPr>
              <a:t>Abdominal exam –tenderness</a:t>
            </a:r>
          </a:p>
          <a:p>
            <a:pPr lvl="1"/>
            <a:r>
              <a:rPr lang="en-US">
                <a:solidFill>
                  <a:schemeClr val="tx2"/>
                </a:solidFill>
              </a:rPr>
              <a:t>Weekly total WBC-leukocytosis</a:t>
            </a:r>
          </a:p>
          <a:p>
            <a:pPr lvl="1"/>
            <a:r>
              <a:rPr lang="en-US">
                <a:solidFill>
                  <a:schemeClr val="tx2"/>
                </a:solidFill>
              </a:rPr>
              <a:t>Pads-foul smell</a:t>
            </a:r>
          </a:p>
          <a:p>
            <a:r>
              <a:rPr lang="en-US">
                <a:solidFill>
                  <a:schemeClr val="tx2"/>
                </a:solidFill>
              </a:rPr>
              <a:t>Monitor fetal heart-exclude tachycardia or other signs of fetal compromise</a:t>
            </a:r>
          </a:p>
          <a:p>
            <a:r>
              <a:rPr lang="en-US">
                <a:solidFill>
                  <a:schemeClr val="tx2"/>
                </a:solidFill>
              </a:rPr>
              <a:t>Administer dexa 6mg im qid 4 doses or betamethasone 12mg im BD 2 doses</a:t>
            </a:r>
          </a:p>
          <a:p>
            <a:endParaRPr lang="en-US">
              <a:solidFill>
                <a:schemeClr val="tx2"/>
              </a:solidFill>
            </a:endParaRPr>
          </a:p>
        </p:txBody>
      </p:sp>
    </p:spTree>
    <p:extLst>
      <p:ext uri="{BB962C8B-B14F-4D97-AF65-F5344CB8AC3E}">
        <p14:creationId xmlns:p14="http://schemas.microsoft.com/office/powerpoint/2010/main" val="301392625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Contd.</a:t>
            </a:r>
          </a:p>
        </p:txBody>
      </p:sp>
      <p:sp>
        <p:nvSpPr>
          <p:cNvPr id="17411" name="Content Placeholder 2"/>
          <p:cNvSpPr>
            <a:spLocks noGrp="1"/>
          </p:cNvSpPr>
          <p:nvPr>
            <p:ph idx="1"/>
          </p:nvPr>
        </p:nvSpPr>
        <p:spPr>
          <a:xfrm>
            <a:off x="0" y="2017713"/>
            <a:ext cx="9144000" cy="4114800"/>
          </a:xfrm>
        </p:spPr>
        <p:txBody>
          <a:bodyPr/>
          <a:lstStyle/>
          <a:p>
            <a:pPr marL="533400" indent="-533400" eaLnBrk="1" hangingPunct="1">
              <a:lnSpc>
                <a:spcPct val="80000"/>
              </a:lnSpc>
            </a:pPr>
            <a:r>
              <a:rPr lang="en-US" altLang="zh-CN" b="1">
                <a:solidFill>
                  <a:schemeClr val="folHlink"/>
                </a:solidFill>
              </a:rPr>
              <a:t> Deliver if:</a:t>
            </a:r>
            <a:endParaRPr lang="en-US" altLang="zh-CN" b="1"/>
          </a:p>
          <a:p>
            <a:pPr marL="533400" indent="-533400" eaLnBrk="1" hangingPunct="1">
              <a:lnSpc>
                <a:spcPct val="80000"/>
              </a:lnSpc>
              <a:buFont typeface="Tahoma" pitchFamily="34" charset="0"/>
              <a:buAutoNum type="arabicPeriod"/>
            </a:pPr>
            <a:r>
              <a:rPr lang="en-US" altLang="zh-CN" b="1"/>
              <a:t>  </a:t>
            </a:r>
            <a:r>
              <a:rPr lang="en-US" altLang="zh-CN" b="1">
                <a:solidFill>
                  <a:schemeClr val="tx2"/>
                </a:solidFill>
                <a:latin typeface="Times New Roman" pitchFamily="18" charset="0"/>
              </a:rPr>
              <a:t> Evidence of fetal pulmonary maturation </a:t>
            </a:r>
          </a:p>
          <a:p>
            <a:pPr marL="533400" indent="-533400" eaLnBrk="1" hangingPunct="1">
              <a:lnSpc>
                <a:spcPct val="80000"/>
              </a:lnSpc>
              <a:buFont typeface="Tahoma" pitchFamily="34" charset="0"/>
              <a:buAutoNum type="arabicPeriod"/>
            </a:pPr>
            <a:r>
              <a:rPr lang="en-US" altLang="zh-CN" b="1">
                <a:solidFill>
                  <a:schemeClr val="tx2"/>
                </a:solidFill>
                <a:latin typeface="Times New Roman" pitchFamily="18" charset="0"/>
              </a:rPr>
              <a:t>   Evidence of  intrauterine infection</a:t>
            </a:r>
          </a:p>
          <a:p>
            <a:pPr marL="533400" indent="-533400" eaLnBrk="1" hangingPunct="1">
              <a:lnSpc>
                <a:spcPct val="80000"/>
              </a:lnSpc>
              <a:buFont typeface="Tahoma" pitchFamily="34" charset="0"/>
              <a:buAutoNum type="arabicPeriod"/>
            </a:pPr>
            <a:r>
              <a:rPr lang="en-US" altLang="zh-CN" b="1">
                <a:solidFill>
                  <a:schemeClr val="tx2"/>
                </a:solidFill>
                <a:latin typeface="Times New Roman" pitchFamily="18" charset="0"/>
              </a:rPr>
              <a:t>IUFD-don’t give steroids</a:t>
            </a:r>
          </a:p>
          <a:p>
            <a:pPr marL="533400" indent="-533400" eaLnBrk="1" hangingPunct="1">
              <a:lnSpc>
                <a:spcPct val="80000"/>
              </a:lnSpc>
            </a:pPr>
            <a:r>
              <a:rPr lang="en-US" altLang="zh-CN" b="1">
                <a:solidFill>
                  <a:schemeClr val="tx2"/>
                </a:solidFill>
                <a:latin typeface="Times New Roman" pitchFamily="18" charset="0"/>
              </a:rPr>
              <a:t> Delivery  is by induction unless there’s CI</a:t>
            </a:r>
          </a:p>
          <a:p>
            <a:pPr marL="533400" indent="-533400" eaLnBrk="1" hangingPunct="1">
              <a:lnSpc>
                <a:spcPct val="80000"/>
              </a:lnSpc>
            </a:pPr>
            <a:r>
              <a:rPr lang="en-US" b="1">
                <a:solidFill>
                  <a:schemeClr val="tx2"/>
                </a:solidFill>
                <a:latin typeface="Times New Roman" pitchFamily="18" charset="0"/>
              </a:rPr>
              <a:t>Aim at maintaining pg to term unless there’s complication then deliver by induction </a:t>
            </a:r>
            <a:endParaRPr lang="en-US"/>
          </a:p>
        </p:txBody>
      </p:sp>
    </p:spTree>
    <p:extLst>
      <p:ext uri="{BB962C8B-B14F-4D97-AF65-F5344CB8AC3E}">
        <p14:creationId xmlns:p14="http://schemas.microsoft.com/office/powerpoint/2010/main" val="244308919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a:t>NB:</a:t>
            </a:r>
          </a:p>
        </p:txBody>
      </p:sp>
      <p:sp>
        <p:nvSpPr>
          <p:cNvPr id="18435" name="Rectangle 3"/>
          <p:cNvSpPr>
            <a:spLocks noGrp="1" noChangeArrowheads="1"/>
          </p:cNvSpPr>
          <p:nvPr>
            <p:ph idx="1"/>
          </p:nvPr>
        </p:nvSpPr>
        <p:spPr/>
        <p:txBody>
          <a:bodyPr/>
          <a:lstStyle/>
          <a:p>
            <a:pPr eaLnBrk="1" hangingPunct="1">
              <a:buFont typeface="Wingdings" pitchFamily="2" charset="2"/>
              <a:buNone/>
            </a:pPr>
            <a:r>
              <a:rPr lang="en-US" altLang="zh-CN" sz="2800" b="1">
                <a:solidFill>
                  <a:schemeClr val="folHlink"/>
                </a:solidFill>
                <a:latin typeface="Times New Roman" pitchFamily="18" charset="0"/>
              </a:rPr>
              <a:t>      Expectant therapy</a:t>
            </a:r>
          </a:p>
          <a:p>
            <a:pPr eaLnBrk="1" hangingPunct="1">
              <a:buFont typeface="Wingdings" pitchFamily="2" charset="2"/>
              <a:buNone/>
            </a:pPr>
            <a:r>
              <a:rPr lang="en-US" altLang="zh-CN" sz="2800" b="1">
                <a:solidFill>
                  <a:schemeClr val="hlink"/>
                </a:solidFill>
                <a:latin typeface="Times New Roman" pitchFamily="18" charset="0"/>
              </a:rPr>
              <a:t>       Indication : </a:t>
            </a:r>
          </a:p>
          <a:p>
            <a:pPr eaLnBrk="1" hangingPunct="1">
              <a:buFont typeface="Wingdings" pitchFamily="2" charset="2"/>
              <a:buNone/>
            </a:pPr>
            <a:r>
              <a:rPr lang="en-US" altLang="zh-CN" sz="2800" b="1">
                <a:latin typeface="Times New Roman" pitchFamily="18" charset="0"/>
              </a:rPr>
              <a:t>       </a:t>
            </a:r>
            <a:r>
              <a:rPr lang="en-US" altLang="zh-CN" sz="2800" b="1">
                <a:solidFill>
                  <a:schemeClr val="tx2"/>
                </a:solidFill>
                <a:latin typeface="Times New Roman" pitchFamily="18" charset="0"/>
              </a:rPr>
              <a:t>(1)  Gestation&lt;34wks</a:t>
            </a:r>
          </a:p>
          <a:p>
            <a:pPr eaLnBrk="1" hangingPunct="1">
              <a:buFont typeface="Wingdings" pitchFamily="2" charset="2"/>
              <a:buNone/>
            </a:pPr>
            <a:r>
              <a:rPr lang="en-US" altLang="zh-CN" sz="2800" b="1">
                <a:solidFill>
                  <a:schemeClr val="tx2"/>
                </a:solidFill>
                <a:latin typeface="Times New Roman" pitchFamily="18" charset="0"/>
              </a:rPr>
              <a:t>       (2) Without evidence of intrauterine infection</a:t>
            </a:r>
            <a:r>
              <a:rPr lang="en-US" altLang="zh-CN" sz="2800" b="1">
                <a:latin typeface="Times New Roman" pitchFamily="18" charset="0"/>
              </a:rPr>
              <a:t> </a:t>
            </a:r>
          </a:p>
          <a:p>
            <a:pPr eaLnBrk="1" hangingPunct="1">
              <a:buFont typeface="Wingdings" pitchFamily="2" charset="2"/>
              <a:buNone/>
            </a:pPr>
            <a:r>
              <a:rPr lang="en-US" altLang="zh-CN" sz="2800" b="1">
                <a:solidFill>
                  <a:schemeClr val="hlink"/>
                </a:solidFill>
                <a:latin typeface="Times New Roman" pitchFamily="18" charset="0"/>
              </a:rPr>
              <a:t>       Management:</a:t>
            </a:r>
          </a:p>
          <a:p>
            <a:pPr eaLnBrk="1" hangingPunct="1">
              <a:buFont typeface="Wingdings" pitchFamily="2" charset="2"/>
              <a:buNone/>
            </a:pPr>
            <a:r>
              <a:rPr lang="en-US" altLang="zh-CN" sz="2800" b="1">
                <a:latin typeface="Times New Roman" pitchFamily="18" charset="0"/>
              </a:rPr>
              <a:t>       </a:t>
            </a:r>
            <a:r>
              <a:rPr lang="en-US" altLang="zh-CN" sz="2800" b="1">
                <a:solidFill>
                  <a:schemeClr val="tx2"/>
                </a:solidFill>
                <a:latin typeface="Times New Roman" pitchFamily="18" charset="0"/>
              </a:rPr>
              <a:t>(1)To enhance fetal pulmonary maturation</a:t>
            </a:r>
          </a:p>
          <a:p>
            <a:pPr eaLnBrk="1" hangingPunct="1">
              <a:buFont typeface="Wingdings" pitchFamily="2" charset="2"/>
              <a:buNone/>
            </a:pPr>
            <a:r>
              <a:rPr lang="en-US" altLang="zh-CN" sz="2800" b="1">
                <a:solidFill>
                  <a:schemeClr val="tx2"/>
                </a:solidFill>
                <a:latin typeface="Times New Roman" pitchFamily="18" charset="0"/>
              </a:rPr>
              <a:t>       (2) Antibiotic</a:t>
            </a:r>
          </a:p>
          <a:p>
            <a:pPr eaLnBrk="1" hangingPunct="1">
              <a:buFont typeface="Wingdings" pitchFamily="2" charset="2"/>
              <a:buNone/>
            </a:pPr>
            <a:r>
              <a:rPr lang="en-US" altLang="zh-CN" sz="2800" b="1">
                <a:solidFill>
                  <a:schemeClr val="tx2"/>
                </a:solidFill>
                <a:latin typeface="Times New Roman" pitchFamily="18" charset="0"/>
              </a:rPr>
              <a:t>       (3) Tocolytics</a:t>
            </a:r>
          </a:p>
          <a:p>
            <a:pPr eaLnBrk="1" hangingPunct="1">
              <a:buFont typeface="Wingdings" pitchFamily="2" charset="2"/>
              <a:buNone/>
            </a:pPr>
            <a:endParaRPr lang="en-US" altLang="zh-CN" sz="2800" b="1">
              <a:solidFill>
                <a:schemeClr val="tx2"/>
              </a:solidFill>
              <a:latin typeface="Times New Roman" pitchFamily="18" charset="0"/>
            </a:endParaRPr>
          </a:p>
        </p:txBody>
      </p:sp>
    </p:spTree>
    <p:extLst>
      <p:ext uri="{BB962C8B-B14F-4D97-AF65-F5344CB8AC3E}">
        <p14:creationId xmlns:p14="http://schemas.microsoft.com/office/powerpoint/2010/main" val="388536656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b="1" i="1" dirty="0"/>
              <a:t>DELAYED DELIVERY AFTER SROM OR ARM IN LABOR </a:t>
            </a:r>
          </a:p>
        </p:txBody>
      </p:sp>
      <p:sp>
        <p:nvSpPr>
          <p:cNvPr id="19459" name="Content Placeholder 2"/>
          <p:cNvSpPr>
            <a:spLocks noGrp="1"/>
          </p:cNvSpPr>
          <p:nvPr>
            <p:ph idx="1"/>
          </p:nvPr>
        </p:nvSpPr>
        <p:spPr/>
        <p:txBody>
          <a:bodyPr/>
          <a:lstStyle/>
          <a:p>
            <a:r>
              <a:rPr lang="en-US"/>
              <a:t>Antibx </a:t>
            </a:r>
          </a:p>
          <a:p>
            <a:r>
              <a:rPr lang="en-US"/>
              <a:t>Augment labor unless contraindicated</a:t>
            </a:r>
          </a:p>
          <a:p>
            <a:r>
              <a:rPr lang="en-US"/>
              <a:t>Critically assess </a:t>
            </a:r>
          </a:p>
          <a:p>
            <a:pPr lvl="1"/>
            <a:r>
              <a:rPr lang="en-US"/>
              <a:t>Give more time</a:t>
            </a:r>
          </a:p>
          <a:p>
            <a:pPr lvl="1"/>
            <a:r>
              <a:rPr lang="en-US"/>
              <a:t>Assisted delivery</a:t>
            </a:r>
          </a:p>
          <a:p>
            <a:pPr lvl="1"/>
            <a:r>
              <a:rPr lang="en-US"/>
              <a:t>c/s</a:t>
            </a:r>
          </a:p>
        </p:txBody>
      </p:sp>
    </p:spTree>
    <p:extLst>
      <p:ext uri="{BB962C8B-B14F-4D97-AF65-F5344CB8AC3E}">
        <p14:creationId xmlns:p14="http://schemas.microsoft.com/office/powerpoint/2010/main" val="348310111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b="1" i="1" dirty="0"/>
              <a:t>ABNORMAL PUERPERIUM</a:t>
            </a:r>
          </a:p>
        </p:txBody>
      </p:sp>
    </p:spTree>
    <p:extLst>
      <p:ext uri="{BB962C8B-B14F-4D97-AF65-F5344CB8AC3E}">
        <p14:creationId xmlns:p14="http://schemas.microsoft.com/office/powerpoint/2010/main" val="242131846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UTERINE INVERSION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Definition  </a:t>
            </a:r>
          </a:p>
          <a:p>
            <a:r>
              <a:rPr lang="en-US" dirty="0"/>
              <a:t>This occurs when there is prolapse of the fundus to or through the cervix so that the uterus is in effect turned inside out. It is said to happen when uterus turns inside out during delivery of the placenta.</a:t>
            </a:r>
          </a:p>
        </p:txBody>
      </p:sp>
    </p:spTree>
    <p:extLst>
      <p:ext uri="{BB962C8B-B14F-4D97-AF65-F5344CB8AC3E}">
        <p14:creationId xmlns:p14="http://schemas.microsoft.com/office/powerpoint/2010/main" val="4767289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classifications</a:t>
            </a:r>
          </a:p>
        </p:txBody>
      </p:sp>
      <p:sp>
        <p:nvSpPr>
          <p:cNvPr id="3" name="Content Placeholder 2"/>
          <p:cNvSpPr>
            <a:spLocks noGrp="1"/>
          </p:cNvSpPr>
          <p:nvPr>
            <p:ph idx="1"/>
          </p:nvPr>
        </p:nvSpPr>
        <p:spPr/>
        <p:txBody>
          <a:bodyPr>
            <a:normAutofit lnSpcReduction="10000"/>
          </a:bodyPr>
          <a:lstStyle/>
          <a:p>
            <a:r>
              <a:rPr lang="en-US" dirty="0"/>
              <a:t>First degree - the inverted fundus extends to, but not through the cervix.  </a:t>
            </a:r>
          </a:p>
          <a:p>
            <a:r>
              <a:rPr lang="en-US" dirty="0"/>
              <a:t>Second degree - the inverted fundus extends through the cervix but remains within the vagina. </a:t>
            </a:r>
          </a:p>
          <a:p>
            <a:r>
              <a:rPr lang="en-US" dirty="0"/>
              <a:t> Third degree - the inverted fundus extends outside the vagina.  </a:t>
            </a:r>
          </a:p>
          <a:p>
            <a:r>
              <a:rPr lang="en-US" dirty="0"/>
              <a:t>Total inversion - the vagina and uterus are inverted. </a:t>
            </a:r>
          </a:p>
        </p:txBody>
      </p:sp>
    </p:spTree>
    <p:extLst>
      <p:ext uri="{BB962C8B-B14F-4D97-AF65-F5344CB8AC3E}">
        <p14:creationId xmlns:p14="http://schemas.microsoft.com/office/powerpoint/2010/main" val="161986298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Precipitating factors</a:t>
            </a:r>
          </a:p>
        </p:txBody>
      </p:sp>
      <p:sp>
        <p:nvSpPr>
          <p:cNvPr id="3" name="Content Placeholder 2"/>
          <p:cNvSpPr>
            <a:spLocks noGrp="1"/>
          </p:cNvSpPr>
          <p:nvPr>
            <p:ph idx="1"/>
          </p:nvPr>
        </p:nvSpPr>
        <p:spPr/>
        <p:txBody>
          <a:bodyPr>
            <a:normAutofit fontScale="70000" lnSpcReduction="20000"/>
          </a:bodyPr>
          <a:lstStyle/>
          <a:p>
            <a:r>
              <a:rPr lang="en-US" dirty="0"/>
              <a:t> Short umbilical cord  </a:t>
            </a:r>
          </a:p>
          <a:p>
            <a:r>
              <a:rPr lang="en-US" dirty="0"/>
              <a:t>Excessive traction on the umbilical cord </a:t>
            </a:r>
          </a:p>
          <a:p>
            <a:r>
              <a:rPr lang="en-US" dirty="0"/>
              <a:t> Excessive fundal pressure</a:t>
            </a:r>
          </a:p>
          <a:p>
            <a:r>
              <a:rPr lang="en-US" dirty="0"/>
              <a:t>  Fundal implantation of the placenta </a:t>
            </a:r>
          </a:p>
          <a:p>
            <a:r>
              <a:rPr lang="en-US" dirty="0"/>
              <a:t> Retained placenta and abnormal adherence of the placenta</a:t>
            </a:r>
          </a:p>
          <a:p>
            <a:r>
              <a:rPr lang="en-US" dirty="0"/>
              <a:t> Chronic </a:t>
            </a:r>
            <a:r>
              <a:rPr lang="en-US" dirty="0" err="1"/>
              <a:t>endometritis</a:t>
            </a:r>
            <a:r>
              <a:rPr lang="en-US" dirty="0"/>
              <a:t>  </a:t>
            </a:r>
          </a:p>
          <a:p>
            <a:r>
              <a:rPr lang="en-US" dirty="0"/>
              <a:t>Vaginal births after previous caesarean section </a:t>
            </a:r>
          </a:p>
          <a:p>
            <a:r>
              <a:rPr lang="en-US" dirty="0"/>
              <a:t> Rapid or long </a:t>
            </a:r>
            <a:r>
              <a:rPr lang="en-US" dirty="0" err="1"/>
              <a:t>labours</a:t>
            </a:r>
            <a:r>
              <a:rPr lang="en-US" dirty="0"/>
              <a:t>  </a:t>
            </a:r>
          </a:p>
          <a:p>
            <a:r>
              <a:rPr lang="en-US" dirty="0"/>
              <a:t>Previous uterine inversion</a:t>
            </a:r>
          </a:p>
          <a:p>
            <a:r>
              <a:rPr lang="en-US" dirty="0"/>
              <a:t> Certain drugs such as magnesium </a:t>
            </a:r>
            <a:r>
              <a:rPr lang="en-US" dirty="0" err="1"/>
              <a:t>sulphate</a:t>
            </a:r>
            <a:r>
              <a:rPr lang="en-US" dirty="0"/>
              <a:t> (drugs promoting </a:t>
            </a:r>
            <a:r>
              <a:rPr lang="en-US" dirty="0" err="1"/>
              <a:t>tocolysis</a:t>
            </a:r>
            <a:r>
              <a:rPr lang="en-US" dirty="0"/>
              <a:t>) </a:t>
            </a:r>
          </a:p>
          <a:p>
            <a:r>
              <a:rPr lang="en-US" dirty="0"/>
              <a:t> </a:t>
            </a:r>
            <a:r>
              <a:rPr lang="en-US" dirty="0" err="1"/>
              <a:t>Unicornuate</a:t>
            </a:r>
            <a:r>
              <a:rPr lang="en-US" dirty="0"/>
              <a:t> uterus</a:t>
            </a:r>
          </a:p>
        </p:txBody>
      </p:sp>
    </p:spTree>
    <p:extLst>
      <p:ext uri="{BB962C8B-B14F-4D97-AF65-F5344CB8AC3E}">
        <p14:creationId xmlns:p14="http://schemas.microsoft.com/office/powerpoint/2010/main" val="230591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5400" b="1" dirty="0" err="1"/>
              <a:t>Anaemia</a:t>
            </a:r>
            <a:r>
              <a:rPr lang="en-US" sz="5400" b="1" dirty="0"/>
              <a:t> in Pregnancy</a:t>
            </a:r>
          </a:p>
        </p:txBody>
      </p:sp>
    </p:spTree>
    <p:extLst>
      <p:ext uri="{BB962C8B-B14F-4D97-AF65-F5344CB8AC3E}">
        <p14:creationId xmlns:p14="http://schemas.microsoft.com/office/powerpoint/2010/main" val="285660885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Presentation  </a:t>
            </a:r>
            <a:br>
              <a:rPr lang="en-US" b="1" i="1" dirty="0"/>
            </a:br>
            <a:endParaRPr lang="en-US" b="1" i="1" dirty="0"/>
          </a:p>
        </p:txBody>
      </p:sp>
      <p:sp>
        <p:nvSpPr>
          <p:cNvPr id="3" name="Content Placeholder 2"/>
          <p:cNvSpPr>
            <a:spLocks noGrp="1"/>
          </p:cNvSpPr>
          <p:nvPr>
            <p:ph idx="1"/>
          </p:nvPr>
        </p:nvSpPr>
        <p:spPr/>
        <p:txBody>
          <a:bodyPr/>
          <a:lstStyle/>
          <a:p>
            <a:pPr marL="0" indent="0">
              <a:buNone/>
            </a:pPr>
            <a:r>
              <a:rPr lang="en-US" dirty="0"/>
              <a:t>Uterine inversion may present: </a:t>
            </a:r>
          </a:p>
          <a:p>
            <a:r>
              <a:rPr lang="en-US" dirty="0"/>
              <a:t> Acutely - within 24 hours of delivery  </a:t>
            </a:r>
          </a:p>
          <a:p>
            <a:r>
              <a:rPr lang="en-US" dirty="0"/>
              <a:t>Sub acutely - over 24 hours and up to the 30th postpartum day </a:t>
            </a:r>
          </a:p>
          <a:p>
            <a:r>
              <a:rPr lang="en-US" dirty="0"/>
              <a:t>Chronic - more than 30 days after delivery </a:t>
            </a:r>
          </a:p>
          <a:p>
            <a:pPr marL="0" indent="0">
              <a:buNone/>
            </a:pPr>
            <a:r>
              <a:rPr lang="en-US" b="1" i="1" dirty="0" err="1"/>
              <a:t>Nb</a:t>
            </a:r>
            <a:r>
              <a:rPr lang="en-US" b="1" i="1" dirty="0"/>
              <a:t>…</a:t>
            </a:r>
          </a:p>
          <a:p>
            <a:pPr marL="0" indent="0">
              <a:buNone/>
            </a:pPr>
            <a:r>
              <a:rPr lang="en-US" dirty="0"/>
              <a:t>It presents most often with symptoms of a post-partum </a:t>
            </a:r>
            <a:r>
              <a:rPr lang="en-US" dirty="0" err="1"/>
              <a:t>haemorrhage</a:t>
            </a:r>
            <a:r>
              <a:rPr lang="en-US" dirty="0"/>
              <a:t>. </a:t>
            </a:r>
          </a:p>
        </p:txBody>
      </p:sp>
    </p:spTree>
    <p:extLst>
      <p:ext uri="{BB962C8B-B14F-4D97-AF65-F5344CB8AC3E}">
        <p14:creationId xmlns:p14="http://schemas.microsoft.com/office/powerpoint/2010/main" val="330329607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dirty="0"/>
              <a:t>The classic presentation is of:  </a:t>
            </a:r>
          </a:p>
          <a:p>
            <a:r>
              <a:rPr lang="en-US" dirty="0"/>
              <a:t> Post-partum </a:t>
            </a:r>
            <a:r>
              <a:rPr lang="en-US" dirty="0" err="1"/>
              <a:t>haemorrhage</a:t>
            </a:r>
            <a:r>
              <a:rPr lang="en-US" dirty="0"/>
              <a:t>  </a:t>
            </a:r>
          </a:p>
          <a:p>
            <a:r>
              <a:rPr lang="en-US" dirty="0"/>
              <a:t> Sudden appearance of a vaginal mass</a:t>
            </a:r>
          </a:p>
          <a:p>
            <a:r>
              <a:rPr lang="en-US" dirty="0"/>
              <a:t>  Cardiovascular collapse (varying degrees) </a:t>
            </a:r>
          </a:p>
          <a:p>
            <a:r>
              <a:rPr lang="en-US" dirty="0"/>
              <a:t>Pain in the lower abdomen, </a:t>
            </a:r>
          </a:p>
          <a:p>
            <a:r>
              <a:rPr lang="en-US" dirty="0"/>
              <a:t>a Sensation of vaginal fullness  with a desire to bear down after delivery of the placenta </a:t>
            </a:r>
          </a:p>
        </p:txBody>
      </p:sp>
    </p:spTree>
    <p:extLst>
      <p:ext uri="{BB962C8B-B14F-4D97-AF65-F5344CB8AC3E}">
        <p14:creationId xmlns:p14="http://schemas.microsoft.com/office/powerpoint/2010/main" val="2001392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fontScale="70000" lnSpcReduction="20000"/>
          </a:bodyPr>
          <a:lstStyle/>
          <a:p>
            <a:r>
              <a:rPr lang="en-US" dirty="0"/>
              <a:t> Get help. This should include the most experienced </a:t>
            </a:r>
            <a:r>
              <a:rPr lang="en-US" dirty="0" err="1"/>
              <a:t>anaesthetic</a:t>
            </a:r>
            <a:r>
              <a:rPr lang="en-US" dirty="0"/>
              <a:t> help available.  </a:t>
            </a:r>
          </a:p>
          <a:p>
            <a:r>
              <a:rPr lang="en-US" dirty="0"/>
              <a:t>Give </a:t>
            </a:r>
            <a:r>
              <a:rPr lang="en-US" dirty="0" err="1"/>
              <a:t>pethidine</a:t>
            </a:r>
            <a:r>
              <a:rPr lang="en-US" dirty="0"/>
              <a:t> 1 mg/kg body </a:t>
            </a:r>
            <a:r>
              <a:rPr lang="en-US" dirty="0" err="1"/>
              <a:t>wt</a:t>
            </a:r>
            <a:r>
              <a:rPr lang="en-US" dirty="0"/>
              <a:t>  (not more than 100 mg) IM/IV slowly or morphine 0.1 mg/kg IM </a:t>
            </a:r>
          </a:p>
          <a:p>
            <a:r>
              <a:rPr lang="en-US" dirty="0"/>
              <a:t> Secure further intravenous access with large bore cannula and commence fluids.</a:t>
            </a:r>
          </a:p>
          <a:p>
            <a:r>
              <a:rPr lang="en-US" dirty="0"/>
              <a:t> Resuscitation is usually started with crystalloids such as normal saline or Hartmann's solution  </a:t>
            </a:r>
          </a:p>
          <a:p>
            <a:r>
              <a:rPr lang="en-US" dirty="0"/>
              <a:t> Thoroughly cleanse the inverted area with antiseptic solution  Insert a urinary catheter. </a:t>
            </a:r>
          </a:p>
          <a:p>
            <a:r>
              <a:rPr lang="en-US" dirty="0"/>
              <a:t> Administer </a:t>
            </a:r>
            <a:r>
              <a:rPr lang="en-US" dirty="0" err="1"/>
              <a:t>tocolytics</a:t>
            </a:r>
            <a:r>
              <a:rPr lang="en-US" dirty="0"/>
              <a:t> to allow uterine relaxation. For example:</a:t>
            </a:r>
          </a:p>
          <a:p>
            <a:pPr marL="0" indent="0">
              <a:buNone/>
            </a:pPr>
            <a:r>
              <a:rPr lang="en-US" dirty="0"/>
              <a:t>  o Nitroglycerin (0.25-0.5 mg) intravenously over 2 minutes OR</a:t>
            </a:r>
          </a:p>
          <a:p>
            <a:pPr marL="0" indent="0">
              <a:buNone/>
            </a:pPr>
            <a:r>
              <a:rPr lang="en-US" dirty="0"/>
              <a:t> o </a:t>
            </a:r>
            <a:r>
              <a:rPr lang="en-US" dirty="0" err="1"/>
              <a:t>Terbutaline</a:t>
            </a:r>
            <a:r>
              <a:rPr lang="en-US" dirty="0"/>
              <a:t> 0.1-0.25 mg slowly intravenously OR</a:t>
            </a:r>
          </a:p>
          <a:p>
            <a:pPr marL="0" indent="0">
              <a:buNone/>
            </a:pPr>
            <a:r>
              <a:rPr lang="en-US" dirty="0"/>
              <a:t> o Magnesium </a:t>
            </a:r>
            <a:r>
              <a:rPr lang="en-US" dirty="0" err="1"/>
              <a:t>sulphate</a:t>
            </a:r>
            <a:r>
              <a:rPr lang="en-US" dirty="0"/>
              <a:t> 4-6 g intravenously over 20 minutes </a:t>
            </a:r>
          </a:p>
        </p:txBody>
      </p:sp>
    </p:spTree>
    <p:extLst>
      <p:ext uri="{BB962C8B-B14F-4D97-AF65-F5344CB8AC3E}">
        <p14:creationId xmlns:p14="http://schemas.microsoft.com/office/powerpoint/2010/main" val="18839733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Attempt prompt replacement of the uterus. </a:t>
            </a:r>
          </a:p>
          <a:p>
            <a:r>
              <a:rPr lang="en-US" dirty="0"/>
              <a:t>This is best done manually and quickly as delay can render replacement progressively more difficult.</a:t>
            </a:r>
          </a:p>
          <a:p>
            <a:r>
              <a:rPr lang="en-US" dirty="0"/>
              <a:t> Grasp the uterine fundus and push it through the cervix in the direction of the umbilicus to its normal anatomic position while </a:t>
            </a:r>
            <a:r>
              <a:rPr lang="en-US" dirty="0" err="1"/>
              <a:t>stabilising</a:t>
            </a:r>
            <a:r>
              <a:rPr lang="en-US" dirty="0"/>
              <a:t> with the other hand is important that the part of the uterus that came out last (part closest to the cervix) goes in first.</a:t>
            </a:r>
          </a:p>
          <a:p>
            <a:r>
              <a:rPr lang="en-US" dirty="0"/>
              <a:t> If this fails then a general </a:t>
            </a:r>
            <a:r>
              <a:rPr lang="en-US" dirty="0" err="1"/>
              <a:t>anaesthetic</a:t>
            </a:r>
            <a:r>
              <a:rPr lang="en-US" dirty="0"/>
              <a:t> is usually required.   If manual correction fails proceed to hydrostatic correction </a:t>
            </a:r>
          </a:p>
          <a:p>
            <a:r>
              <a:rPr lang="en-US" dirty="0"/>
              <a:t> DO not give any oxytocic drugs until inversion is corrected  </a:t>
            </a:r>
          </a:p>
        </p:txBody>
      </p:sp>
    </p:spTree>
    <p:extLst>
      <p:ext uri="{BB962C8B-B14F-4D97-AF65-F5344CB8AC3E}">
        <p14:creationId xmlns:p14="http://schemas.microsoft.com/office/powerpoint/2010/main" val="184128222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r>
              <a:rPr lang="en-US" dirty="0"/>
              <a:t>If bleeding continues, assess clotting status using bedside clotting test. Failure of a clot to form after 7 minutes or a soft clot that breaks down easily suggests coagulopathy  </a:t>
            </a:r>
          </a:p>
          <a:p>
            <a:r>
              <a:rPr lang="en-US" dirty="0"/>
              <a:t>Give a single dose of prophylactic antibiotics after correcting the inverted uterus o Ampicillin 2 g IV plus Metronidazole 500mg IV or o </a:t>
            </a:r>
            <a:r>
              <a:rPr lang="en-US" dirty="0" err="1"/>
              <a:t>Cefazolin</a:t>
            </a:r>
            <a:r>
              <a:rPr lang="en-US" dirty="0"/>
              <a:t> 1 g IV plus Metronidazole 500mg IV  If there are signs of infection (fever, foul smelling vaginal discharge) give antibiotics as for </a:t>
            </a:r>
            <a:r>
              <a:rPr lang="en-US" dirty="0" err="1"/>
              <a:t>metritis</a:t>
            </a:r>
            <a:r>
              <a:rPr lang="en-US" dirty="0"/>
              <a:t>.  </a:t>
            </a:r>
          </a:p>
          <a:p>
            <a:r>
              <a:rPr lang="en-US" dirty="0"/>
              <a:t> If necrosis is suspected, perform vaginal hysterectomy </a:t>
            </a:r>
          </a:p>
          <a:p>
            <a:endParaRPr lang="en-US" dirty="0"/>
          </a:p>
        </p:txBody>
      </p:sp>
    </p:spTree>
    <p:extLst>
      <p:ext uri="{BB962C8B-B14F-4D97-AF65-F5344CB8AC3E}">
        <p14:creationId xmlns:p14="http://schemas.microsoft.com/office/powerpoint/2010/main" val="428942359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t>Hydrostatic repositioning   </a:t>
            </a:r>
          </a:p>
        </p:txBody>
      </p:sp>
      <p:sp>
        <p:nvSpPr>
          <p:cNvPr id="3" name="Content Placeholder 2"/>
          <p:cNvSpPr>
            <a:spLocks noGrp="1"/>
          </p:cNvSpPr>
          <p:nvPr>
            <p:ph idx="1"/>
          </p:nvPr>
        </p:nvSpPr>
        <p:spPr/>
        <p:txBody>
          <a:bodyPr>
            <a:normAutofit fontScale="70000" lnSpcReduction="20000"/>
          </a:bodyPr>
          <a:lstStyle/>
          <a:p>
            <a:r>
              <a:rPr lang="en-US" dirty="0"/>
              <a:t>Exclude uterine rupture first </a:t>
            </a:r>
          </a:p>
          <a:p>
            <a:r>
              <a:rPr lang="en-US" dirty="0"/>
              <a:t> Place the patient in deep </a:t>
            </a:r>
            <a:r>
              <a:rPr lang="en-US" dirty="0" err="1"/>
              <a:t>Trendelenburg</a:t>
            </a:r>
            <a:r>
              <a:rPr lang="en-US" dirty="0"/>
              <a:t> position  Infuse warm saline into the vaginal posterior fornix via a rubber tube (or ordinary IV administration set) held 1-2 </a:t>
            </a:r>
            <a:r>
              <a:rPr lang="en-US" dirty="0" err="1"/>
              <a:t>metres</a:t>
            </a:r>
            <a:r>
              <a:rPr lang="en-US" dirty="0"/>
              <a:t> above the patient while an assistant blocks the vaginal orifice</a:t>
            </a:r>
          </a:p>
          <a:p>
            <a:r>
              <a:rPr lang="en-US" dirty="0"/>
              <a:t> It may be easier to do this by attaching the IV giving set to a silicone venous cup inserted into the vagina as this gives a better seal   (The water distends the posterior fornix leading to increase in the circumference of the orifice which in turn relieves cervical constriction hence correcting the inversion)  </a:t>
            </a:r>
          </a:p>
          <a:p>
            <a:r>
              <a:rPr lang="en-US" dirty="0"/>
              <a:t>If hydrostatic correction is not successful, try manual repositioning under general </a:t>
            </a:r>
            <a:r>
              <a:rPr lang="en-US" dirty="0" err="1"/>
              <a:t>anaesthesia</a:t>
            </a:r>
            <a:r>
              <a:rPr lang="en-US" dirty="0"/>
              <a:t> </a:t>
            </a:r>
          </a:p>
        </p:txBody>
      </p:sp>
    </p:spTree>
    <p:extLst>
      <p:ext uri="{BB962C8B-B14F-4D97-AF65-F5344CB8AC3E}">
        <p14:creationId xmlns:p14="http://schemas.microsoft.com/office/powerpoint/2010/main" val="230726002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Surgery   </a:t>
            </a:r>
          </a:p>
        </p:txBody>
      </p:sp>
      <p:sp>
        <p:nvSpPr>
          <p:cNvPr id="3" name="Content Placeholder 2"/>
          <p:cNvSpPr>
            <a:spLocks noGrp="1"/>
          </p:cNvSpPr>
          <p:nvPr>
            <p:ph idx="1"/>
          </p:nvPr>
        </p:nvSpPr>
        <p:spPr/>
        <p:txBody>
          <a:bodyPr>
            <a:normAutofit lnSpcReduction="10000"/>
          </a:bodyPr>
          <a:lstStyle/>
          <a:p>
            <a:r>
              <a:rPr lang="en-US" dirty="0"/>
              <a:t>If above techniques do not work, it is necessary to use Surgery  Perform </a:t>
            </a:r>
            <a:r>
              <a:rPr lang="en-US" dirty="0" err="1"/>
              <a:t>laparatomy</a:t>
            </a:r>
            <a:r>
              <a:rPr lang="en-US" dirty="0"/>
              <a:t> and reposition the uterus either by</a:t>
            </a:r>
          </a:p>
          <a:p>
            <a:pPr marL="0" indent="0">
              <a:buNone/>
            </a:pPr>
            <a:r>
              <a:rPr lang="en-US" dirty="0"/>
              <a:t>  o Pulling from above using Allis’ forceps placed in the dimple of the inverted uterus and gentle gradual upward traction (Huntington’s procedure) Or </a:t>
            </a:r>
          </a:p>
          <a:p>
            <a:pPr marL="0" indent="0">
              <a:buNone/>
            </a:pPr>
            <a:r>
              <a:rPr lang="en-US" dirty="0"/>
              <a:t>o Cut the cervical ring posteriorly using a longitudinal incision first (</a:t>
            </a:r>
            <a:r>
              <a:rPr lang="en-US" dirty="0" err="1"/>
              <a:t>Haultain’s</a:t>
            </a:r>
            <a:r>
              <a:rPr lang="en-US" dirty="0"/>
              <a:t> technique) </a:t>
            </a:r>
          </a:p>
        </p:txBody>
      </p:sp>
    </p:spTree>
    <p:extLst>
      <p:ext uri="{BB962C8B-B14F-4D97-AF65-F5344CB8AC3E}">
        <p14:creationId xmlns:p14="http://schemas.microsoft.com/office/powerpoint/2010/main" val="229031185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After repositioning  </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If placenta is still attached remove it manually After correction  </a:t>
            </a:r>
          </a:p>
          <a:p>
            <a:r>
              <a:rPr lang="en-US" dirty="0"/>
              <a:t>Maintain bimanual uterine compression and massage until the uterus is well contracted and bleeding has stopped  </a:t>
            </a:r>
          </a:p>
          <a:p>
            <a:r>
              <a:rPr lang="en-US" dirty="0"/>
              <a:t> Administer oxytocin 20 units in 500 </a:t>
            </a:r>
            <a:r>
              <a:rPr lang="en-US" dirty="0" err="1"/>
              <a:t>mls</a:t>
            </a:r>
            <a:r>
              <a:rPr lang="en-US" dirty="0"/>
              <a:t> IV fluids at 10 drops per minute to keep the uterus contracted. Increase to 60 drops per minute in case of </a:t>
            </a:r>
            <a:r>
              <a:rPr lang="en-US" dirty="0" err="1"/>
              <a:t>haemorrhage</a:t>
            </a:r>
            <a:r>
              <a:rPr lang="en-US" dirty="0"/>
              <a:t>.  </a:t>
            </a:r>
          </a:p>
          <a:p>
            <a:r>
              <a:rPr lang="en-US" dirty="0"/>
              <a:t>Give antibiotics to prevent infection(if not already commenced)  </a:t>
            </a:r>
          </a:p>
          <a:p>
            <a:r>
              <a:rPr lang="en-US" dirty="0"/>
              <a:t>Monitor closely after replacement to avoid re-inversion. </a:t>
            </a:r>
          </a:p>
        </p:txBody>
      </p:sp>
    </p:spTree>
    <p:extLst>
      <p:ext uri="{BB962C8B-B14F-4D97-AF65-F5344CB8AC3E}">
        <p14:creationId xmlns:p14="http://schemas.microsoft.com/office/powerpoint/2010/main" val="298887645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Differential diagnosis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Prolapse of a uterine </a:t>
            </a:r>
            <a:r>
              <a:rPr lang="en-US" dirty="0" err="1"/>
              <a:t>tumour</a:t>
            </a:r>
            <a:endParaRPr lang="en-US" dirty="0"/>
          </a:p>
          <a:p>
            <a:r>
              <a:rPr lang="en-US" dirty="0"/>
              <a:t>  Gestational trophoblastic disease</a:t>
            </a:r>
          </a:p>
          <a:p>
            <a:r>
              <a:rPr lang="en-US" dirty="0"/>
              <a:t>  Occult genital tract </a:t>
            </a:r>
            <a:r>
              <a:rPr lang="en-US"/>
              <a:t>disease  </a:t>
            </a:r>
          </a:p>
          <a:p>
            <a:r>
              <a:rPr lang="en-US"/>
              <a:t>Marked </a:t>
            </a:r>
            <a:r>
              <a:rPr lang="en-US" dirty="0"/>
              <a:t>uterine </a:t>
            </a:r>
            <a:r>
              <a:rPr lang="en-US" dirty="0" err="1"/>
              <a:t>atony</a:t>
            </a:r>
            <a:r>
              <a:rPr lang="en-US" dirty="0"/>
              <a:t>  </a:t>
            </a:r>
          </a:p>
          <a:p>
            <a:r>
              <a:rPr lang="en-US" dirty="0"/>
              <a:t>Undiagnosed second twin </a:t>
            </a:r>
          </a:p>
        </p:txBody>
      </p:sp>
    </p:spTree>
    <p:extLst>
      <p:ext uri="{BB962C8B-B14F-4D97-AF65-F5344CB8AC3E}">
        <p14:creationId xmlns:p14="http://schemas.microsoft.com/office/powerpoint/2010/main" val="37913407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 partum haemorrage</a:t>
            </a:r>
          </a:p>
        </p:txBody>
      </p:sp>
      <p:sp>
        <p:nvSpPr>
          <p:cNvPr id="3" name="Content Placeholder 2"/>
          <p:cNvSpPr>
            <a:spLocks noGrp="1"/>
          </p:cNvSpPr>
          <p:nvPr>
            <p:ph idx="1"/>
          </p:nvPr>
        </p:nvSpPr>
        <p:spPr/>
        <p:txBody>
          <a:bodyPr>
            <a:normAutofit fontScale="92500" lnSpcReduction="20000"/>
          </a:bodyPr>
          <a:lstStyle/>
          <a:p>
            <a:pPr>
              <a:buNone/>
            </a:pPr>
            <a:r>
              <a:rPr lang="en-US" dirty="0"/>
              <a:t>Definition   </a:t>
            </a:r>
          </a:p>
          <a:p>
            <a:r>
              <a:rPr lang="en-US" dirty="0"/>
              <a:t>This is blood loss in excess of 500mls following vaginal delivery or 1000mls following caesarean section.</a:t>
            </a:r>
          </a:p>
          <a:p>
            <a:pPr>
              <a:buNone/>
            </a:pPr>
            <a:r>
              <a:rPr lang="en-US" dirty="0"/>
              <a:t>Types of Postpartum </a:t>
            </a:r>
            <a:r>
              <a:rPr lang="en-US" dirty="0" err="1"/>
              <a:t>haemorrhage</a:t>
            </a:r>
            <a:r>
              <a:rPr lang="en-US" dirty="0"/>
              <a:t>  </a:t>
            </a:r>
          </a:p>
          <a:p>
            <a:r>
              <a:rPr lang="en-US" dirty="0"/>
              <a:t>Primary PPH: Excessive vaginal bleeding within 24 hours of childbirth</a:t>
            </a:r>
          </a:p>
          <a:p>
            <a:r>
              <a:rPr lang="en-US" dirty="0"/>
              <a:t> Secondary PPH: Excessive vaginal bleeding 24 hours following childbirth until 6 weeks after childbirth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 </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p:txBody>
          <a:bodyPr>
            <a:normAutofit/>
          </a:bodyPr>
          <a:lstStyle/>
          <a:p>
            <a:r>
              <a:rPr lang="en-US" dirty="0"/>
              <a:t>Preeclampsia is clinically defined by hypertension and proteinuria, with or without pathologic </a:t>
            </a:r>
            <a:r>
              <a:rPr lang="en-US" dirty="0" err="1"/>
              <a:t>oedema</a:t>
            </a:r>
            <a:r>
              <a:rPr lang="en-US" dirty="0"/>
              <a:t>. </a:t>
            </a:r>
          </a:p>
          <a:p>
            <a:pPr marL="0" indent="0">
              <a:buNone/>
            </a:pPr>
            <a:r>
              <a:rPr lang="en-US" dirty="0"/>
              <a:t> </a:t>
            </a:r>
          </a:p>
        </p:txBody>
      </p:sp>
    </p:spTree>
    <p:extLst>
      <p:ext uri="{BB962C8B-B14F-4D97-AF65-F5344CB8AC3E}">
        <p14:creationId xmlns:p14="http://schemas.microsoft.com/office/powerpoint/2010/main" val="278214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Definition of </a:t>
            </a:r>
            <a:r>
              <a:rPr lang="en-US" b="1" dirty="0" err="1"/>
              <a:t>anaemia</a:t>
            </a:r>
            <a:r>
              <a:rPr lang="en-US" b="1" dirty="0"/>
              <a:t> </a:t>
            </a:r>
            <a:endParaRPr lang="en-US" dirty="0"/>
          </a:p>
          <a:p>
            <a:r>
              <a:rPr lang="en-US" dirty="0" err="1"/>
              <a:t>Anaemia</a:t>
            </a:r>
            <a:r>
              <a:rPr lang="en-US" dirty="0"/>
              <a:t> is a disorder </a:t>
            </a:r>
            <a:r>
              <a:rPr lang="en-US" dirty="0" err="1"/>
              <a:t>characterised</a:t>
            </a:r>
            <a:r>
              <a:rPr lang="en-US" dirty="0"/>
              <a:t> by blood </a:t>
            </a:r>
            <a:r>
              <a:rPr lang="en-US" dirty="0" err="1"/>
              <a:t>haemoglobin</a:t>
            </a:r>
            <a:r>
              <a:rPr lang="en-US" dirty="0"/>
              <a:t> concentration lower than the defined normal level and it is usually associated with decrease in circulating mass of red blood cells.</a:t>
            </a:r>
          </a:p>
        </p:txBody>
      </p:sp>
    </p:spTree>
    <p:extLst>
      <p:ext uri="{BB962C8B-B14F-4D97-AF65-F5344CB8AC3E}">
        <p14:creationId xmlns:p14="http://schemas.microsoft.com/office/powerpoint/2010/main" val="63665746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post partum hemorrhage</a:t>
            </a:r>
          </a:p>
        </p:txBody>
      </p:sp>
      <p:sp>
        <p:nvSpPr>
          <p:cNvPr id="3" name="Content Placeholder 2"/>
          <p:cNvSpPr>
            <a:spLocks noGrp="1"/>
          </p:cNvSpPr>
          <p:nvPr>
            <p:ph idx="1"/>
          </p:nvPr>
        </p:nvSpPr>
        <p:spPr/>
        <p:txBody>
          <a:bodyPr/>
          <a:lstStyle/>
          <a:p>
            <a:pPr marL="0" indent="0">
              <a:buNone/>
            </a:pPr>
            <a:r>
              <a:rPr lang="en-US" dirty="0"/>
              <a:t>This usually occurs 24 hours after delivery or up to six weeks post delivery. The mother may present with retention of a placenta piece/products of conception, blood clots or puerperal sepsis, especially due to caesarean section. There may be low grade fever, lochia is usually heavier than normal and bright red in </a:t>
            </a:r>
            <a:r>
              <a:rPr lang="en-US" dirty="0" err="1"/>
              <a:t>colour</a:t>
            </a:r>
            <a:r>
              <a:rPr lang="en-US" dirty="0"/>
              <a:t>. Sub involution is present.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8802860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PPH</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534400"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b="1" i="1" dirty="0"/>
              <a:t>Uterine </a:t>
            </a:r>
            <a:r>
              <a:rPr lang="en-US" b="1" i="1" dirty="0" err="1"/>
              <a:t>Atony</a:t>
            </a:r>
            <a:r>
              <a:rPr lang="en-US" b="1" i="1" dirty="0"/>
              <a:t>; </a:t>
            </a:r>
            <a:r>
              <a:rPr lang="en-US" dirty="0"/>
              <a:t>This is when the uterus fails to contract adequately. </a:t>
            </a:r>
          </a:p>
          <a:p>
            <a:pPr marL="514350" indent="-514350">
              <a:buNone/>
            </a:pPr>
            <a:r>
              <a:rPr lang="en-US" dirty="0"/>
              <a:t>Predisposing factors to uterine </a:t>
            </a:r>
            <a:r>
              <a:rPr lang="en-US" dirty="0" err="1"/>
              <a:t>atony</a:t>
            </a:r>
            <a:r>
              <a:rPr lang="en-US" dirty="0"/>
              <a:t>: </a:t>
            </a:r>
          </a:p>
          <a:p>
            <a:r>
              <a:rPr lang="en-US" dirty="0"/>
              <a:t> Retained placenta,</a:t>
            </a:r>
          </a:p>
          <a:p>
            <a:r>
              <a:rPr lang="en-US" dirty="0"/>
              <a:t> placental fragments, tissue/membranes, blood clots  </a:t>
            </a:r>
          </a:p>
          <a:p>
            <a:r>
              <a:rPr lang="en-US" dirty="0" err="1"/>
              <a:t>Overdistention</a:t>
            </a:r>
            <a:r>
              <a:rPr lang="en-US" dirty="0"/>
              <a:t> of the uterus due to multiple gestation, excess amniotic fluid or a large baby.  </a:t>
            </a:r>
          </a:p>
          <a:p>
            <a:r>
              <a:rPr lang="en-US" dirty="0"/>
              <a:t>High parity. </a:t>
            </a:r>
          </a:p>
          <a:p>
            <a:r>
              <a:rPr lang="en-US" dirty="0"/>
              <a:t>  Prolonged </a:t>
            </a:r>
            <a:r>
              <a:rPr lang="en-US" dirty="0" err="1"/>
              <a:t>labour</a:t>
            </a:r>
            <a:r>
              <a:rPr lang="en-US" dirty="0"/>
              <a:t>  Induction or augmentation of </a:t>
            </a:r>
            <a:r>
              <a:rPr lang="en-US" dirty="0" err="1"/>
              <a:t>labour</a:t>
            </a:r>
            <a:r>
              <a:rPr lang="en-US" dirty="0"/>
              <a:t>  </a:t>
            </a:r>
          </a:p>
          <a:p>
            <a:r>
              <a:rPr lang="en-US" dirty="0"/>
              <a:t>Precipitous </a:t>
            </a:r>
            <a:r>
              <a:rPr lang="en-US" dirty="0" err="1"/>
              <a:t>labour</a:t>
            </a:r>
            <a:r>
              <a:rPr lang="en-US" dirty="0"/>
              <a:t> (</a:t>
            </a:r>
            <a:r>
              <a:rPr lang="en-US" dirty="0" err="1"/>
              <a:t>labour</a:t>
            </a:r>
            <a:r>
              <a:rPr lang="en-US" dirty="0"/>
              <a:t> lasting less than 3 hours) </a:t>
            </a:r>
          </a:p>
          <a:p>
            <a:r>
              <a:rPr lang="en-US" dirty="0"/>
              <a:t> Full bladder</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p:txBody>
          <a:bodyPr>
            <a:normAutofit fontScale="85000" lnSpcReduction="20000"/>
          </a:bodyPr>
          <a:lstStyle/>
          <a:p>
            <a:pPr>
              <a:buNone/>
            </a:pPr>
            <a:r>
              <a:rPr lang="en-US" dirty="0"/>
              <a:t>2</a:t>
            </a:r>
            <a:r>
              <a:rPr lang="en-US" b="1" dirty="0"/>
              <a:t>. Trauma</a:t>
            </a:r>
            <a:r>
              <a:rPr lang="en-US" dirty="0"/>
              <a:t> to the perineum, vagina, cervix or uterus is the second most frequent cause of PPH. Unrepaired or poorly repaired episiotomies or tears can also cause severe bleeding.  </a:t>
            </a:r>
          </a:p>
          <a:p>
            <a:pPr>
              <a:buNone/>
            </a:pPr>
            <a:r>
              <a:rPr lang="en-US" dirty="0"/>
              <a:t>3.</a:t>
            </a:r>
            <a:r>
              <a:rPr lang="en-US" b="1" dirty="0"/>
              <a:t> Tissue</a:t>
            </a:r>
            <a:r>
              <a:rPr lang="en-US" dirty="0"/>
              <a:t> Retained placenta,  This is defined as failure to deliver the placenta within 30 minutes of childbirth. </a:t>
            </a:r>
          </a:p>
          <a:p>
            <a:pPr>
              <a:buNone/>
            </a:pPr>
            <a:r>
              <a:rPr lang="en-US" dirty="0"/>
              <a:t>Predisposing factors to tissue retention include:  Previous C/S </a:t>
            </a:r>
          </a:p>
          <a:p>
            <a:r>
              <a:rPr lang="en-US" dirty="0"/>
              <a:t> Previous history of retained placenta </a:t>
            </a:r>
          </a:p>
          <a:p>
            <a:r>
              <a:rPr lang="en-US" dirty="0"/>
              <a:t> Previous dilatation and curettage </a:t>
            </a:r>
          </a:p>
          <a:p>
            <a:r>
              <a:rPr lang="en-US" dirty="0"/>
              <a:t> Previous placenta </a:t>
            </a:r>
            <a:r>
              <a:rPr lang="en-US" dirty="0" err="1"/>
              <a:t>praevia</a:t>
            </a:r>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p:txBody>
          <a:bodyPr>
            <a:normAutofit fontScale="77500" lnSpcReduction="20000"/>
          </a:bodyPr>
          <a:lstStyle/>
          <a:p>
            <a:pPr>
              <a:buNone/>
            </a:pPr>
            <a:r>
              <a:rPr lang="en-US" dirty="0"/>
              <a:t>4.</a:t>
            </a:r>
            <a:r>
              <a:rPr lang="en-US" b="1" dirty="0"/>
              <a:t> Thrombin</a:t>
            </a:r>
            <a:r>
              <a:rPr lang="en-US" dirty="0"/>
              <a:t> When the blood fails to clot despite the routine interventions, a coagulation disorder should be suspected.   </a:t>
            </a:r>
          </a:p>
          <a:p>
            <a:pPr marL="0" indent="0">
              <a:buNone/>
            </a:pPr>
            <a:r>
              <a:rPr lang="en-US" dirty="0"/>
              <a:t>Predisposing factors for disseminated intravascular coagulation include:</a:t>
            </a:r>
          </a:p>
          <a:p>
            <a:r>
              <a:rPr lang="en-US" dirty="0"/>
              <a:t>  Severe pre-</a:t>
            </a:r>
            <a:r>
              <a:rPr lang="en-US" dirty="0" err="1"/>
              <a:t>eclampsia</a:t>
            </a:r>
            <a:r>
              <a:rPr lang="en-US" dirty="0"/>
              <a:t>,  </a:t>
            </a:r>
          </a:p>
          <a:p>
            <a:r>
              <a:rPr lang="en-US" dirty="0"/>
              <a:t> Placenta abruption,  </a:t>
            </a:r>
          </a:p>
          <a:p>
            <a:r>
              <a:rPr lang="en-US" dirty="0"/>
              <a:t> Intrauterine </a:t>
            </a:r>
            <a:r>
              <a:rPr lang="en-US" dirty="0" err="1"/>
              <a:t>foetal</a:t>
            </a:r>
            <a:r>
              <a:rPr lang="en-US" dirty="0"/>
              <a:t> death  </a:t>
            </a:r>
          </a:p>
          <a:p>
            <a:r>
              <a:rPr lang="en-US" dirty="0"/>
              <a:t> Amniotic fluid embolism. </a:t>
            </a:r>
          </a:p>
          <a:p>
            <a:r>
              <a:rPr lang="en-US" dirty="0"/>
              <a:t> Excessive bleeding can deplete coagulation factors and promote further bleeding.  </a:t>
            </a:r>
          </a:p>
          <a:p>
            <a:r>
              <a:rPr lang="en-US" dirty="0"/>
              <a:t> Infection   </a:t>
            </a:r>
          </a:p>
          <a:p>
            <a:r>
              <a:rPr lang="en-US" dirty="0"/>
              <a:t>Genetic factors</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Predisposing factors</a:t>
            </a:r>
          </a:p>
        </p:txBody>
      </p:sp>
      <p:sp>
        <p:nvSpPr>
          <p:cNvPr id="3" name="Content Placeholder 2"/>
          <p:cNvSpPr>
            <a:spLocks noGrp="1"/>
          </p:cNvSpPr>
          <p:nvPr>
            <p:ph idx="1"/>
          </p:nvPr>
        </p:nvSpPr>
        <p:spPr/>
        <p:txBody>
          <a:bodyPr>
            <a:normAutofit fontScale="70000" lnSpcReduction="20000"/>
          </a:bodyPr>
          <a:lstStyle/>
          <a:p>
            <a:pPr lvl="0"/>
            <a:r>
              <a:rPr lang="en-US" dirty="0"/>
              <a:t>Grand multipara, that is, high parity of more than five children and advanced age</a:t>
            </a:r>
          </a:p>
          <a:p>
            <a:pPr lvl="0"/>
            <a:r>
              <a:rPr lang="en-US" dirty="0"/>
              <a:t>Precipitate </a:t>
            </a:r>
            <a:r>
              <a:rPr lang="en-US" dirty="0" err="1"/>
              <a:t>labour</a:t>
            </a:r>
            <a:r>
              <a:rPr lang="en-US" dirty="0"/>
              <a:t>, that is, rapidly progressing </a:t>
            </a:r>
            <a:r>
              <a:rPr lang="en-US" dirty="0" err="1"/>
              <a:t>labour</a:t>
            </a:r>
            <a:endParaRPr lang="en-US" dirty="0"/>
          </a:p>
          <a:p>
            <a:pPr lvl="0"/>
            <a:r>
              <a:rPr lang="en-US" dirty="0"/>
              <a:t>Over distension of the uterus resulting from </a:t>
            </a:r>
            <a:r>
              <a:rPr lang="en-US" dirty="0" err="1"/>
              <a:t>polyhydramnios</a:t>
            </a:r>
            <a:r>
              <a:rPr lang="en-US" dirty="0"/>
              <a:t>, multiple pregnancy or overly large infant</a:t>
            </a:r>
          </a:p>
          <a:p>
            <a:pPr lvl="0"/>
            <a:r>
              <a:rPr lang="en-US" dirty="0"/>
              <a:t>Previous history of PPH</a:t>
            </a:r>
          </a:p>
          <a:p>
            <a:pPr lvl="0"/>
            <a:r>
              <a:rPr lang="en-US" dirty="0"/>
              <a:t>Blood clotting/coagulation disorders and disseminated intravascular coagulation</a:t>
            </a:r>
          </a:p>
          <a:p>
            <a:pPr lvl="0"/>
            <a:r>
              <a:rPr lang="en-US" dirty="0"/>
              <a:t>Preeclampsia and </a:t>
            </a:r>
            <a:r>
              <a:rPr lang="en-US" dirty="0" err="1"/>
              <a:t>eclampsia</a:t>
            </a:r>
            <a:endParaRPr lang="en-US" dirty="0"/>
          </a:p>
          <a:p>
            <a:pPr lvl="0"/>
            <a:r>
              <a:rPr lang="en-US" dirty="0"/>
              <a:t>Heavy sedative medication during </a:t>
            </a:r>
            <a:r>
              <a:rPr lang="en-US" dirty="0" err="1"/>
              <a:t>labour</a:t>
            </a:r>
            <a:r>
              <a:rPr lang="en-US" dirty="0"/>
              <a:t> or general </a:t>
            </a:r>
            <a:r>
              <a:rPr lang="en-US" dirty="0" err="1"/>
              <a:t>anaesthesia</a:t>
            </a:r>
            <a:endParaRPr lang="en-US" dirty="0"/>
          </a:p>
          <a:p>
            <a:pPr lvl="0"/>
            <a:r>
              <a:rPr lang="en-US" dirty="0"/>
              <a:t>APH</a:t>
            </a:r>
          </a:p>
          <a:p>
            <a:pPr lvl="0"/>
            <a:r>
              <a:rPr lang="en-US" dirty="0" err="1"/>
              <a:t>Anaemia</a:t>
            </a:r>
            <a:r>
              <a:rPr lang="en-US" dirty="0"/>
              <a:t> in pregnancy</a:t>
            </a:r>
          </a:p>
          <a:p>
            <a:endParaRPr lang="en-US" dirty="0"/>
          </a:p>
        </p:txBody>
      </p:sp>
    </p:spTree>
    <p:extLst>
      <p:ext uri="{BB962C8B-B14F-4D97-AF65-F5344CB8AC3E}">
        <p14:creationId xmlns:p14="http://schemas.microsoft.com/office/powerpoint/2010/main" val="131660857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of PPH</a:t>
            </a:r>
          </a:p>
        </p:txBody>
      </p:sp>
      <p:sp>
        <p:nvSpPr>
          <p:cNvPr id="3" name="Content Placeholder 2"/>
          <p:cNvSpPr>
            <a:spLocks noGrp="1"/>
          </p:cNvSpPr>
          <p:nvPr>
            <p:ph idx="1"/>
          </p:nvPr>
        </p:nvSpPr>
        <p:spPr/>
        <p:txBody>
          <a:bodyPr>
            <a:normAutofit fontScale="92500" lnSpcReduction="20000"/>
          </a:bodyPr>
          <a:lstStyle/>
          <a:p>
            <a:r>
              <a:rPr lang="en-US" dirty="0"/>
              <a:t> There is an escape of blood through the vagina. </a:t>
            </a:r>
          </a:p>
          <a:p>
            <a:r>
              <a:rPr lang="en-US" dirty="0"/>
              <a:t> There is an abnormally high fundus and the uterus feels larger and softer than normal. </a:t>
            </a:r>
          </a:p>
          <a:p>
            <a:r>
              <a:rPr lang="en-US" dirty="0"/>
              <a:t>  The patient becomes shocked especially with </a:t>
            </a:r>
            <a:br>
              <a:rPr lang="en-US" dirty="0"/>
            </a:br>
            <a:r>
              <a:rPr lang="en-US" dirty="0"/>
              <a:t>concealed </a:t>
            </a:r>
            <a:r>
              <a:rPr lang="en-US" dirty="0" err="1"/>
              <a:t>haemorrhage</a:t>
            </a:r>
            <a:r>
              <a:rPr lang="en-US" dirty="0"/>
              <a:t>. </a:t>
            </a:r>
          </a:p>
          <a:p>
            <a:r>
              <a:rPr lang="en-US" dirty="0"/>
              <a:t>With excessive </a:t>
            </a:r>
            <a:r>
              <a:rPr lang="en-US" dirty="0" err="1"/>
              <a:t>haemorrhage</a:t>
            </a:r>
            <a:r>
              <a:rPr lang="en-US" dirty="0"/>
              <a:t> the blood pressure falls, the pulse rate rises, pallor and air hunger may occur. </a:t>
            </a:r>
          </a:p>
          <a:p>
            <a:r>
              <a:rPr lang="en-US" dirty="0"/>
              <a:t>Post partum necrosis of the anterior lobe of the pituitary gland is rare and occurs with low level blood pressure.</a:t>
            </a:r>
          </a:p>
          <a:p>
            <a:endParaRPr lang="en-US" dirty="0"/>
          </a:p>
        </p:txBody>
      </p:sp>
    </p:spTree>
    <p:extLst>
      <p:ext uri="{BB962C8B-B14F-4D97-AF65-F5344CB8AC3E}">
        <p14:creationId xmlns:p14="http://schemas.microsoft.com/office/powerpoint/2010/main" val="302364096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fontScale="70000" lnSpcReduction="20000"/>
          </a:bodyPr>
          <a:lstStyle/>
          <a:p>
            <a:r>
              <a:rPr lang="en-US" dirty="0"/>
              <a:t>The main principles of treatment involve arresting the bleeding, restoration of the blood volume and treatment of circulatory  failure (shock).</a:t>
            </a:r>
          </a:p>
          <a:p>
            <a:r>
              <a:rPr lang="en-US" dirty="0"/>
              <a:t>You should ascertain whether the uterus is contracted, if it is not, you should rub it to cause a contraction.</a:t>
            </a:r>
          </a:p>
          <a:p>
            <a:r>
              <a:rPr lang="en-US" dirty="0"/>
              <a:t>Incase of uterus is well contracted ,check the trauma and if the trauma is in the lower genital tract , apply pressure and repair</a:t>
            </a:r>
          </a:p>
          <a:p>
            <a:r>
              <a:rPr lang="en-US" dirty="0"/>
              <a:t>Start iv infusion of 40iu </a:t>
            </a:r>
            <a:r>
              <a:rPr lang="en-US" dirty="0" err="1"/>
              <a:t>syntocinon</a:t>
            </a:r>
            <a:r>
              <a:rPr lang="en-US" dirty="0"/>
              <a:t> in 1L of </a:t>
            </a:r>
            <a:r>
              <a:rPr lang="en-US" dirty="0" err="1"/>
              <a:t>hartmans</a:t>
            </a:r>
            <a:r>
              <a:rPr lang="en-US" dirty="0"/>
              <a:t> or NS to infuse slowly to ensure continued uterine contraction </a:t>
            </a:r>
          </a:p>
          <a:p>
            <a:r>
              <a:rPr lang="en-US" dirty="0"/>
              <a:t>Incase of raptured uterus –hysterectomy may be done</a:t>
            </a:r>
          </a:p>
          <a:p>
            <a:r>
              <a:rPr lang="en-US" dirty="0"/>
              <a:t>Incase of </a:t>
            </a:r>
            <a:r>
              <a:rPr lang="en-US" dirty="0" err="1"/>
              <a:t>hypofibrinogenemia</a:t>
            </a:r>
            <a:r>
              <a:rPr lang="en-US" dirty="0"/>
              <a:t> inform the doctor who will give human fibrinogen 4-6mg or fresh blood which contain platelets and </a:t>
            </a:r>
            <a:r>
              <a:rPr lang="en-US" dirty="0" err="1"/>
              <a:t>coagulaton</a:t>
            </a:r>
            <a:r>
              <a:rPr lang="en-US" dirty="0"/>
              <a:t> factor v and vii</a:t>
            </a:r>
          </a:p>
        </p:txBody>
      </p:sp>
    </p:spTree>
    <p:extLst>
      <p:ext uri="{BB962C8B-B14F-4D97-AF65-F5344CB8AC3E}">
        <p14:creationId xmlns:p14="http://schemas.microsoft.com/office/powerpoint/2010/main" val="288517544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Take blood for GXM</a:t>
            </a:r>
          </a:p>
          <a:p>
            <a:pPr>
              <a:buFontTx/>
              <a:buChar char="-"/>
            </a:pPr>
            <a:r>
              <a:rPr lang="en-US" dirty="0"/>
              <a:t>TPR and BP ½ </a:t>
            </a:r>
            <a:r>
              <a:rPr lang="en-US" dirty="0" err="1"/>
              <a:t>houry</a:t>
            </a:r>
            <a:endParaRPr lang="en-US" dirty="0"/>
          </a:p>
          <a:p>
            <a:pPr>
              <a:buFontTx/>
              <a:buChar char="-"/>
            </a:pPr>
            <a:r>
              <a:rPr lang="en-US" dirty="0"/>
              <a:t>Ensure bladder  is empty Reassure and keep warm to prevent shock</a:t>
            </a:r>
          </a:p>
          <a:p>
            <a:pPr>
              <a:buFontTx/>
              <a:buChar char="-"/>
            </a:pPr>
            <a:r>
              <a:rPr lang="en-US" dirty="0"/>
              <a:t>If the uterus is well contracted ensure it is empty </a:t>
            </a:r>
          </a:p>
          <a:p>
            <a:pPr>
              <a:buFontTx/>
              <a:buChar char="-"/>
            </a:pPr>
            <a:r>
              <a:rPr lang="en-US" dirty="0"/>
              <a:t>If the placenta is not delivered, deliver it by firm and gentle pressure of the fundus </a:t>
            </a:r>
          </a:p>
          <a:p>
            <a:pPr>
              <a:buFontTx/>
              <a:buChar char="-"/>
            </a:pPr>
            <a:r>
              <a:rPr lang="en-US" dirty="0"/>
              <a:t>If the </a:t>
            </a:r>
            <a:r>
              <a:rPr lang="en-US" dirty="0" err="1"/>
              <a:t>the</a:t>
            </a:r>
            <a:r>
              <a:rPr lang="en-US" dirty="0"/>
              <a:t> placenta has been delivered and bleeding continues expel clots and do bimanual palpation</a:t>
            </a:r>
          </a:p>
          <a:p>
            <a:pPr>
              <a:buFontTx/>
              <a:buChar char="-"/>
            </a:pPr>
            <a:r>
              <a:rPr lang="en-US" dirty="0"/>
              <a:t>If not  do bi manual compression and if bleeding does not stop rule out trauma , </a:t>
            </a:r>
            <a:r>
              <a:rPr lang="en-US" dirty="0" err="1"/>
              <a:t>hypofirinogenemia</a:t>
            </a:r>
            <a:r>
              <a:rPr lang="en-US" dirty="0"/>
              <a:t>, if bleeding continues do hysterectomy</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68145888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pPr marL="0" indent="0">
              <a:buNone/>
            </a:pPr>
            <a:r>
              <a:rPr lang="en-US" dirty="0"/>
              <a:t>-If the placenta is separated and is in the lower uterine segment deliver placenta by controlled cord traction ,if </a:t>
            </a:r>
            <a:r>
              <a:rPr lang="en-US" dirty="0" err="1"/>
              <a:t>unseparated</a:t>
            </a:r>
            <a:r>
              <a:rPr lang="en-US" dirty="0"/>
              <a:t> do manual removal of placenta under GA. Once delivered antibiotics and </a:t>
            </a:r>
            <a:r>
              <a:rPr lang="en-US" dirty="0" err="1"/>
              <a:t>cytotic</a:t>
            </a:r>
            <a:r>
              <a:rPr lang="en-US" dirty="0"/>
              <a:t> drugs given and placenta is delivered observe for completeness</a:t>
            </a:r>
          </a:p>
          <a:p>
            <a:pPr>
              <a:buFontTx/>
              <a:buChar char="-"/>
            </a:pPr>
            <a:r>
              <a:rPr lang="en-US" dirty="0"/>
              <a:t>Immediately blood transfusion or IV fluids are given to restore blood volume</a:t>
            </a:r>
          </a:p>
          <a:p>
            <a:pPr>
              <a:buFontTx/>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5460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Classification of </a:t>
            </a:r>
            <a:r>
              <a:rPr lang="en-US" b="1" i="1" dirty="0" err="1"/>
              <a:t>anaemia</a:t>
            </a:r>
            <a:endParaRPr lang="en-US"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dirty="0" err="1"/>
              <a:t>Anaemia</a:t>
            </a:r>
            <a:r>
              <a:rPr lang="en-US" dirty="0"/>
              <a:t> is diagnosed when the </a:t>
            </a:r>
            <a:r>
              <a:rPr lang="en-US" dirty="0" err="1"/>
              <a:t>Hb</a:t>
            </a:r>
            <a:r>
              <a:rPr lang="en-US" dirty="0"/>
              <a:t> level of pregnant women is below 10 </a:t>
            </a:r>
            <a:r>
              <a:rPr lang="en-US" dirty="0" err="1"/>
              <a:t>gm</a:t>
            </a:r>
            <a:r>
              <a:rPr lang="en-US" dirty="0"/>
              <a:t>/dl and can be grouped as follows: </a:t>
            </a:r>
          </a:p>
          <a:p>
            <a:r>
              <a:rPr lang="en-US" dirty="0"/>
              <a:t>Mild: </a:t>
            </a:r>
            <a:r>
              <a:rPr lang="en-US" dirty="0" err="1"/>
              <a:t>Hb</a:t>
            </a:r>
            <a:r>
              <a:rPr lang="en-US" dirty="0"/>
              <a:t> 8.1 – 9.9 g/dl ( mucous membranes look slightly pale) </a:t>
            </a:r>
          </a:p>
          <a:p>
            <a:r>
              <a:rPr lang="en-US" dirty="0"/>
              <a:t>Moderate: </a:t>
            </a:r>
            <a:r>
              <a:rPr lang="en-US" dirty="0" err="1"/>
              <a:t>Hb</a:t>
            </a:r>
            <a:r>
              <a:rPr lang="en-US" dirty="0"/>
              <a:t> 5.1 g – 8.0 g/ dl (mucous membranes are moderate pale) </a:t>
            </a:r>
          </a:p>
          <a:p>
            <a:r>
              <a:rPr lang="en-US" dirty="0"/>
              <a:t>Severe: </a:t>
            </a:r>
            <a:r>
              <a:rPr lang="en-US" dirty="0" err="1"/>
              <a:t>Hb</a:t>
            </a:r>
            <a:r>
              <a:rPr lang="en-US" dirty="0"/>
              <a:t> less or equal to 5 g/ dl (mucous membrane markedly pale) </a:t>
            </a:r>
          </a:p>
          <a:p>
            <a:endParaRPr lang="en-US" dirty="0"/>
          </a:p>
        </p:txBody>
      </p:sp>
    </p:spTree>
    <p:extLst>
      <p:ext uri="{BB962C8B-B14F-4D97-AF65-F5344CB8AC3E}">
        <p14:creationId xmlns:p14="http://schemas.microsoft.com/office/powerpoint/2010/main" val="177592210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Raise the foot of the bed </a:t>
            </a:r>
          </a:p>
          <a:p>
            <a:r>
              <a:rPr lang="en-US" dirty="0"/>
              <a:t>Observe ¼ to ½ hourly till the  pt. is stable</a:t>
            </a:r>
          </a:p>
          <a:p>
            <a:r>
              <a:rPr lang="en-US" dirty="0"/>
              <a:t>Uterus is palpated to check if it is well contracted </a:t>
            </a:r>
          </a:p>
          <a:p>
            <a:r>
              <a:rPr lang="en-US" dirty="0"/>
              <a:t>Input and out put chart is maintained</a:t>
            </a:r>
          </a:p>
          <a:p>
            <a:r>
              <a:rPr lang="en-US" dirty="0"/>
              <a:t>Safe retaining catheter is placed in position and left in situ for 24hours or till condition of the mother improves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23642701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4443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988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4038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343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2080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r>
              <a:rPr lang="en-US" dirty="0"/>
              <a:t>Any abnormality is reported to the doctor</a:t>
            </a:r>
          </a:p>
          <a:p>
            <a:pPr marL="0" indent="0">
              <a:buNone/>
            </a:pPr>
            <a:r>
              <a:rPr lang="en-US" b="1" dirty="0"/>
              <a:t>Complications</a:t>
            </a:r>
          </a:p>
          <a:p>
            <a:r>
              <a:rPr lang="en-US" dirty="0"/>
              <a:t>Hemorrhagic shock </a:t>
            </a:r>
          </a:p>
          <a:p>
            <a:r>
              <a:rPr lang="en-US" dirty="0"/>
              <a:t>Renal failure – Anuria due to blood loss</a:t>
            </a:r>
          </a:p>
          <a:p>
            <a:r>
              <a:rPr lang="en-US" dirty="0"/>
              <a:t>Anemia </a:t>
            </a:r>
          </a:p>
          <a:p>
            <a:r>
              <a:rPr lang="en-US" dirty="0" err="1"/>
              <a:t>Pueperial</a:t>
            </a:r>
            <a:r>
              <a:rPr lang="en-US" dirty="0"/>
              <a:t> sepsis</a:t>
            </a:r>
          </a:p>
          <a:p>
            <a:r>
              <a:rPr lang="en-US" dirty="0"/>
              <a:t>Anoxia of anterior </a:t>
            </a:r>
            <a:r>
              <a:rPr lang="en-US" dirty="0" err="1"/>
              <a:t>pituirary</a:t>
            </a:r>
            <a:r>
              <a:rPr lang="en-US" dirty="0"/>
              <a:t> gland leading to necrosis and failure</a:t>
            </a:r>
          </a:p>
          <a:p>
            <a:r>
              <a:rPr lang="en-US" dirty="0"/>
              <a:t>Premature senility</a:t>
            </a:r>
          </a:p>
          <a:p>
            <a:endParaRPr lang="en-US" dirty="0"/>
          </a:p>
        </p:txBody>
      </p:sp>
    </p:spTree>
    <p:extLst>
      <p:ext uri="{BB962C8B-B14F-4D97-AF65-F5344CB8AC3E}">
        <p14:creationId xmlns:p14="http://schemas.microsoft.com/office/powerpoint/2010/main" val="137413196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  LACERATIONS OF THE BIRTH CANAL</a:t>
            </a:r>
            <a:r>
              <a:rPr lang="en-US" dirty="0"/>
              <a:t/>
            </a:r>
            <a:br>
              <a:rPr lang="en-US" dirty="0"/>
            </a:br>
            <a:endParaRPr lang="en-US"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Classification:</a:t>
            </a:r>
            <a:endParaRPr lang="en-US" dirty="0"/>
          </a:p>
          <a:p>
            <a:pPr lvl="0"/>
            <a:r>
              <a:rPr lang="en-US" dirty="0"/>
              <a:t>Lacerations of the vagina and perineum are classified as first, second, third, or fourth degree. </a:t>
            </a:r>
          </a:p>
          <a:p>
            <a:pPr marL="0" indent="0">
              <a:buNone/>
            </a:pPr>
            <a:r>
              <a:rPr lang="en-US" b="1" dirty="0"/>
              <a:t>First-degree lacerations</a:t>
            </a:r>
            <a:endParaRPr lang="en-US" dirty="0"/>
          </a:p>
          <a:p>
            <a:pPr lvl="0"/>
            <a:r>
              <a:rPr lang="en-US" dirty="0"/>
              <a:t>It involve the </a:t>
            </a:r>
            <a:r>
              <a:rPr lang="en-US" dirty="0" err="1"/>
              <a:t>fourchette</a:t>
            </a:r>
            <a:r>
              <a:rPr lang="en-US" dirty="0"/>
              <a:t> (frenulum of labia </a:t>
            </a:r>
            <a:r>
              <a:rPr lang="en-US" dirty="0" err="1"/>
              <a:t>minora</a:t>
            </a:r>
            <a:r>
              <a:rPr lang="en-US" dirty="0"/>
              <a:t>), </a:t>
            </a:r>
            <a:r>
              <a:rPr lang="en-US" dirty="0" err="1"/>
              <a:t>perineal</a:t>
            </a:r>
            <a:r>
              <a:rPr lang="en-US" dirty="0"/>
              <a:t> skin, and vaginal mucous membrane but not the underlying fascia and muscle. </a:t>
            </a:r>
          </a:p>
          <a:p>
            <a:pPr marL="0" indent="0">
              <a:buNone/>
            </a:pPr>
            <a:r>
              <a:rPr lang="en-US" b="1" dirty="0"/>
              <a:t>Second-degree lacerations</a:t>
            </a:r>
            <a:endParaRPr lang="en-US" dirty="0"/>
          </a:p>
          <a:p>
            <a:pPr lvl="0"/>
            <a:r>
              <a:rPr lang="en-US" dirty="0"/>
              <a:t>Involves, in addition to skin and mucous membrane, the fascia and muscles of the </a:t>
            </a:r>
            <a:r>
              <a:rPr lang="en-US" dirty="0" err="1"/>
              <a:t>perineal</a:t>
            </a:r>
            <a:r>
              <a:rPr lang="en-US" dirty="0"/>
              <a:t> body but not the anal sphincter</a:t>
            </a:r>
          </a:p>
          <a:p>
            <a:pPr lvl="0"/>
            <a:r>
              <a:rPr lang="en-US" dirty="0"/>
              <a:t>These tears usually extend upward on one or both sides of the vagina, forming an irregular triangular injury.</a:t>
            </a:r>
          </a:p>
          <a:p>
            <a:endParaRPr lang="en-US" dirty="0"/>
          </a:p>
        </p:txBody>
      </p:sp>
    </p:spTree>
    <p:extLst>
      <p:ext uri="{BB962C8B-B14F-4D97-AF65-F5344CB8AC3E}">
        <p14:creationId xmlns:p14="http://schemas.microsoft.com/office/powerpoint/2010/main" val="401140281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Third-degree lacerations </a:t>
            </a:r>
            <a:endParaRPr lang="en-US" dirty="0"/>
          </a:p>
          <a:p>
            <a:pPr lvl="0"/>
            <a:r>
              <a:rPr lang="en-US" dirty="0"/>
              <a:t>Extend through the skin, mucous membrane, and </a:t>
            </a:r>
            <a:r>
              <a:rPr lang="en-US" dirty="0" err="1"/>
              <a:t>perineal</a:t>
            </a:r>
            <a:r>
              <a:rPr lang="en-US" dirty="0"/>
              <a:t> body, and involve the anal sphincter. </a:t>
            </a:r>
          </a:p>
          <a:p>
            <a:pPr marL="0" indent="0">
              <a:buNone/>
            </a:pPr>
            <a:r>
              <a:rPr lang="en-US" b="1" dirty="0"/>
              <a:t>Fourth-degree laceration </a:t>
            </a:r>
            <a:endParaRPr lang="en-US" dirty="0"/>
          </a:p>
          <a:p>
            <a:pPr lvl="0"/>
            <a:r>
              <a:rPr lang="en-US" dirty="0"/>
              <a:t>Extends through the rectal mucosa to expose the lumen of the rectum</a:t>
            </a:r>
          </a:p>
          <a:p>
            <a:pPr lvl="0"/>
            <a:r>
              <a:rPr lang="en-US" dirty="0"/>
              <a:t>Tears in the region of the urethra that may bleed profusely are also likely to occur with this type of laceration.</a:t>
            </a:r>
          </a:p>
        </p:txBody>
      </p:sp>
    </p:spTree>
    <p:extLst>
      <p:ext uri="{BB962C8B-B14F-4D97-AF65-F5344CB8AC3E}">
        <p14:creationId xmlns:p14="http://schemas.microsoft.com/office/powerpoint/2010/main" val="74281924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800" b="1" i="1" u="sng"/>
              <a:t>Treatment of 1</a:t>
            </a:r>
            <a:r>
              <a:rPr lang="en-US" sz="2800" b="1" i="1" u="sng" baseline="30000"/>
              <a:t>st</a:t>
            </a:r>
            <a:r>
              <a:rPr lang="en-US" sz="2800" b="1" i="1" u="sng"/>
              <a:t> and 2</a:t>
            </a:r>
            <a:r>
              <a:rPr lang="en-US" sz="2800" b="1" i="1" u="sng" baseline="30000"/>
              <a:t>nd</a:t>
            </a:r>
            <a:r>
              <a:rPr lang="en-US" sz="2800" b="1" i="1" u="sng"/>
              <a:t> degree tears:</a:t>
            </a:r>
          </a:p>
        </p:txBody>
      </p:sp>
      <p:sp>
        <p:nvSpPr>
          <p:cNvPr id="19459" name="Rectangle 3"/>
          <p:cNvSpPr>
            <a:spLocks noGrp="1" noChangeArrowheads="1"/>
          </p:cNvSpPr>
          <p:nvPr>
            <p:ph idx="1"/>
          </p:nvPr>
        </p:nvSpPr>
        <p:spPr>
          <a:xfrm>
            <a:off x="838200" y="1143000"/>
            <a:ext cx="7848127" cy="4983713"/>
          </a:xfrm>
        </p:spPr>
        <p:txBody>
          <a:bodyPr/>
          <a:lstStyle/>
          <a:p>
            <a:pPr eaLnBrk="1" hangingPunct="1">
              <a:lnSpc>
                <a:spcPct val="80000"/>
              </a:lnSpc>
            </a:pPr>
            <a:r>
              <a:rPr lang="en-US" sz="2000" b="1" dirty="0"/>
              <a:t>It is important to repair all </a:t>
            </a:r>
            <a:r>
              <a:rPr lang="en-US" sz="2000" b="1" dirty="0" err="1"/>
              <a:t>perineal</a:t>
            </a:r>
            <a:r>
              <a:rPr lang="en-US" sz="2000" b="1" dirty="0"/>
              <a:t> tears </a:t>
            </a:r>
          </a:p>
          <a:p>
            <a:pPr eaLnBrk="1" hangingPunct="1">
              <a:lnSpc>
                <a:spcPct val="80000"/>
              </a:lnSpc>
              <a:buFontTx/>
              <a:buNone/>
            </a:pPr>
            <a:r>
              <a:rPr lang="en-US" sz="2000" b="1" dirty="0"/>
              <a:t>immediately , to prevent any infection of the raw surface.</a:t>
            </a:r>
          </a:p>
          <a:p>
            <a:pPr eaLnBrk="1" hangingPunct="1">
              <a:lnSpc>
                <a:spcPct val="80000"/>
              </a:lnSpc>
            </a:pPr>
            <a:endParaRPr lang="en-US" sz="2000" b="1" dirty="0"/>
          </a:p>
          <a:p>
            <a:pPr eaLnBrk="1" hangingPunct="1">
              <a:lnSpc>
                <a:spcPct val="80000"/>
              </a:lnSpc>
            </a:pPr>
            <a:r>
              <a:rPr lang="en-US" sz="2000" b="1" dirty="0"/>
              <a:t>Local infiltration of the perineum with lignocaine is </a:t>
            </a:r>
          </a:p>
          <a:p>
            <a:pPr eaLnBrk="1" hangingPunct="1">
              <a:lnSpc>
                <a:spcPct val="80000"/>
              </a:lnSpc>
              <a:buFontTx/>
              <a:buNone/>
            </a:pPr>
            <a:r>
              <a:rPr lang="en-US" sz="2000" b="1" dirty="0"/>
              <a:t>required for repair.</a:t>
            </a:r>
            <a:r>
              <a:rPr lang="en-US" sz="2000" dirty="0"/>
              <a:t> </a:t>
            </a:r>
          </a:p>
          <a:p>
            <a:pPr eaLnBrk="1" hangingPunct="1">
              <a:lnSpc>
                <a:spcPct val="80000"/>
              </a:lnSpc>
            </a:pPr>
            <a:endParaRPr lang="en-US" sz="2000" b="1" dirty="0"/>
          </a:p>
          <a:p>
            <a:pPr eaLnBrk="1" hangingPunct="1">
              <a:lnSpc>
                <a:spcPct val="80000"/>
              </a:lnSpc>
            </a:pPr>
            <a:r>
              <a:rPr lang="en-US" sz="2000" b="1" dirty="0"/>
              <a:t>The vaginal epithelium is sutured from the apex of the </a:t>
            </a:r>
          </a:p>
          <a:p>
            <a:pPr eaLnBrk="1" hangingPunct="1">
              <a:lnSpc>
                <a:spcPct val="80000"/>
              </a:lnSpc>
              <a:buFontTx/>
              <a:buNone/>
            </a:pPr>
            <a:r>
              <a:rPr lang="en-US" sz="2000" b="1" dirty="0"/>
              <a:t>tear ( which must be clearly identified) down to the </a:t>
            </a:r>
            <a:r>
              <a:rPr lang="en-US" sz="2000" b="1" dirty="0" err="1"/>
              <a:t>introitus</a:t>
            </a:r>
            <a:r>
              <a:rPr lang="en-US" sz="2000" b="1" dirty="0"/>
              <a:t> </a:t>
            </a:r>
          </a:p>
          <a:p>
            <a:pPr eaLnBrk="1" hangingPunct="1">
              <a:lnSpc>
                <a:spcPct val="80000"/>
              </a:lnSpc>
              <a:buFontTx/>
              <a:buNone/>
            </a:pPr>
            <a:r>
              <a:rPr lang="en-US" sz="2000" b="1" dirty="0"/>
              <a:t>with a continuous or interrupted sutures</a:t>
            </a:r>
          </a:p>
          <a:p>
            <a:pPr eaLnBrk="1" hangingPunct="1">
              <a:lnSpc>
                <a:spcPct val="80000"/>
              </a:lnSpc>
            </a:pPr>
            <a:r>
              <a:rPr lang="en-US" sz="2000" b="1" dirty="0"/>
              <a:t>The </a:t>
            </a:r>
            <a:r>
              <a:rPr lang="en-US" sz="2000" b="1" dirty="0" err="1"/>
              <a:t>perineal</a:t>
            </a:r>
            <a:r>
              <a:rPr lang="en-US" sz="2000" b="1" dirty="0"/>
              <a:t> muscles are repaired with interrupted </a:t>
            </a:r>
          </a:p>
          <a:p>
            <a:pPr eaLnBrk="1" hangingPunct="1">
              <a:lnSpc>
                <a:spcPct val="80000"/>
              </a:lnSpc>
              <a:buFontTx/>
              <a:buNone/>
            </a:pPr>
            <a:r>
              <a:rPr lang="en-US" sz="2000" b="1" dirty="0"/>
              <a:t>sutures.</a:t>
            </a:r>
          </a:p>
          <a:p>
            <a:pPr eaLnBrk="1" hangingPunct="1">
              <a:lnSpc>
                <a:spcPct val="80000"/>
              </a:lnSpc>
            </a:pPr>
            <a:endParaRPr lang="en-US" sz="2000" b="1" dirty="0"/>
          </a:p>
          <a:p>
            <a:pPr eaLnBrk="1" hangingPunct="1">
              <a:lnSpc>
                <a:spcPct val="80000"/>
              </a:lnSpc>
            </a:pPr>
            <a:r>
              <a:rPr lang="en-US" sz="2000" b="1" dirty="0"/>
              <a:t>The skin edge are brought together without tension.</a:t>
            </a:r>
          </a:p>
          <a:p>
            <a:pPr eaLnBrk="1" hangingPunct="1">
              <a:lnSpc>
                <a:spcPct val="80000"/>
              </a:lnSpc>
            </a:pPr>
            <a:endParaRPr lang="en-US" sz="2000" b="1" dirty="0"/>
          </a:p>
        </p:txBody>
      </p:sp>
    </p:spTree>
    <p:extLst>
      <p:ext uri="{BB962C8B-B14F-4D97-AF65-F5344CB8AC3E}">
        <p14:creationId xmlns:p14="http://schemas.microsoft.com/office/powerpoint/2010/main" val="295620424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solidFill>
                  <a:srgbClr val="002060"/>
                </a:solidFill>
              </a:rPr>
              <a:t>THIRD DEGREE	FOURTH</a:t>
            </a:r>
            <a:endParaRPr lang="en-US"/>
          </a:p>
        </p:txBody>
      </p:sp>
      <p:sp>
        <p:nvSpPr>
          <p:cNvPr id="16387" name="Content Placeholder 2"/>
          <p:cNvSpPr>
            <a:spLocks noGrp="1"/>
          </p:cNvSpPr>
          <p:nvPr>
            <p:ph idx="1"/>
          </p:nvPr>
        </p:nvSpPr>
        <p:spPr/>
        <p:txBody>
          <a:bodyPr/>
          <a:lstStyle/>
          <a:p>
            <a:endParaRPr lang="en-US"/>
          </a:p>
        </p:txBody>
      </p:sp>
      <p:pic>
        <p:nvPicPr>
          <p:cNvPr id="16388" name="Picture 3" descr="ans22_thirddegreetear"/>
          <p:cNvPicPr>
            <a:picLocks noChangeAspect="1" noChangeArrowheads="1"/>
          </p:cNvPicPr>
          <p:nvPr/>
        </p:nvPicPr>
        <p:blipFill>
          <a:blip r:embed="rId2">
            <a:extLst>
              <a:ext uri="{28A0092B-C50C-407E-A947-70E740481C1C}">
                <a14:useLocalDpi xmlns:a14="http://schemas.microsoft.com/office/drawing/2010/main" val="0"/>
              </a:ext>
            </a:extLst>
          </a:blip>
          <a:srcRect l="7500" b="6799"/>
          <a:stretch>
            <a:fillRect/>
          </a:stretch>
        </p:blipFill>
        <p:spPr bwMode="auto">
          <a:xfrm>
            <a:off x="838200" y="1447800"/>
            <a:ext cx="38100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4" descr="ans22_fourthdegreetear"/>
          <p:cNvPicPr>
            <a:picLocks noChangeAspect="1" noChangeArrowheads="1"/>
          </p:cNvPicPr>
          <p:nvPr/>
        </p:nvPicPr>
        <p:blipFill>
          <a:blip r:embed="rId3">
            <a:extLst>
              <a:ext uri="{28A0092B-C50C-407E-A947-70E740481C1C}">
                <a14:useLocalDpi xmlns:a14="http://schemas.microsoft.com/office/drawing/2010/main" val="0"/>
              </a:ext>
            </a:extLst>
          </a:blip>
          <a:srcRect l="7500" r="7500" b="6667"/>
          <a:stretch>
            <a:fillRect/>
          </a:stretch>
        </p:blipFill>
        <p:spPr bwMode="auto">
          <a:xfrm>
            <a:off x="4994564" y="1447800"/>
            <a:ext cx="41148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8092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b="1" i="1" u="sng"/>
              <a:t>Treatment of 3</a:t>
            </a:r>
            <a:r>
              <a:rPr lang="en-US" sz="2800" b="1" i="1" u="sng" baseline="30000"/>
              <a:t>rd</a:t>
            </a:r>
            <a:r>
              <a:rPr lang="en-US" sz="2800" b="1" i="1" u="sng"/>
              <a:t> and 4</a:t>
            </a:r>
            <a:r>
              <a:rPr lang="en-US" sz="2800" b="1" i="1" u="sng" baseline="30000"/>
              <a:t>th</a:t>
            </a:r>
            <a:r>
              <a:rPr lang="en-US" sz="2800" b="1" i="1" u="sng"/>
              <a:t> degree tears:</a:t>
            </a:r>
          </a:p>
        </p:txBody>
      </p:sp>
      <p:sp>
        <p:nvSpPr>
          <p:cNvPr id="21507" name="Rectangle 3"/>
          <p:cNvSpPr>
            <a:spLocks noGrp="1" noChangeArrowheads="1"/>
          </p:cNvSpPr>
          <p:nvPr>
            <p:ph idx="1"/>
          </p:nvPr>
        </p:nvSpPr>
        <p:spPr>
          <a:xfrm>
            <a:off x="990600" y="1600778"/>
            <a:ext cx="7695727" cy="4525935"/>
          </a:xfrm>
        </p:spPr>
        <p:txBody>
          <a:bodyPr/>
          <a:lstStyle/>
          <a:p>
            <a:pPr eaLnBrk="1" hangingPunct="1"/>
            <a:r>
              <a:rPr lang="en-US" sz="2400" b="1" dirty="0"/>
              <a:t>The operation should be done by an experienced obstetrician in the theatre with general or epidural anesthesia.</a:t>
            </a:r>
          </a:p>
          <a:p>
            <a:pPr eaLnBrk="1" hangingPunct="1"/>
            <a:r>
              <a:rPr lang="en-US" sz="2400" b="1" dirty="0"/>
              <a:t>The anal mucosa is first repaired with fine stitches, tying the knots inside the bowel lumen</a:t>
            </a:r>
          </a:p>
          <a:p>
            <a:pPr eaLnBrk="1" hangingPunct="1"/>
            <a:r>
              <a:rPr lang="en-US" sz="2400" b="1" dirty="0"/>
              <a:t>The ends of the sphincter are found and carefully brought together with interrupted suture </a:t>
            </a:r>
          </a:p>
          <a:p>
            <a:pPr eaLnBrk="1" hangingPunct="1"/>
            <a:r>
              <a:rPr lang="en-US" sz="2400" b="1" dirty="0"/>
              <a:t>The other tissues are repaired as in 2</a:t>
            </a:r>
            <a:r>
              <a:rPr lang="en-US" sz="2400" b="1" baseline="30000" dirty="0"/>
              <a:t>nd</a:t>
            </a:r>
            <a:r>
              <a:rPr lang="en-US" sz="2400" b="1" dirty="0"/>
              <a:t> degree.</a:t>
            </a:r>
            <a:r>
              <a:rPr lang="en-US" dirty="0"/>
              <a:t> </a:t>
            </a:r>
          </a:p>
        </p:txBody>
      </p:sp>
    </p:spTree>
    <p:extLst>
      <p:ext uri="{BB962C8B-B14F-4D97-AF65-F5344CB8AC3E}">
        <p14:creationId xmlns:p14="http://schemas.microsoft.com/office/powerpoint/2010/main" val="229946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Cont</a:t>
            </a:r>
            <a:r>
              <a:rPr lang="en-US" b="1" dirty="0"/>
              <a:t>…</a:t>
            </a:r>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it-IT" b="1" dirty="0"/>
              <a:t> </a:t>
            </a:r>
            <a:r>
              <a:rPr lang="en-US" b="1" dirty="0"/>
              <a:t>Causes of </a:t>
            </a:r>
            <a:r>
              <a:rPr lang="en-US" b="1" dirty="0" err="1"/>
              <a:t>anaemia</a:t>
            </a:r>
            <a:endParaRPr lang="en-US" dirty="0"/>
          </a:p>
          <a:p>
            <a:pPr marL="514350" indent="-514350">
              <a:buAutoNum type="alphaLcParenBoth"/>
            </a:pPr>
            <a:r>
              <a:rPr lang="en-US" dirty="0"/>
              <a:t>Physiological </a:t>
            </a:r>
            <a:r>
              <a:rPr lang="en-US" dirty="0" err="1"/>
              <a:t>anaemia</a:t>
            </a:r>
            <a:r>
              <a:rPr lang="en-US" dirty="0"/>
              <a:t> </a:t>
            </a:r>
          </a:p>
          <a:p>
            <a:pPr marL="0" indent="0">
              <a:buNone/>
            </a:pPr>
            <a:r>
              <a:rPr lang="en-US" dirty="0"/>
              <a:t>(b) Dietary </a:t>
            </a:r>
            <a:r>
              <a:rPr lang="en-US" dirty="0" err="1"/>
              <a:t>caus</a:t>
            </a:r>
            <a:endParaRPr lang="en-US" dirty="0"/>
          </a:p>
          <a:p>
            <a:pPr marL="0" indent="0">
              <a:buNone/>
            </a:pPr>
            <a:r>
              <a:rPr lang="en-US" dirty="0"/>
              <a:t>(c)Obstetrical and </a:t>
            </a:r>
            <a:r>
              <a:rPr lang="en-US" dirty="0" err="1"/>
              <a:t>gynaecological</a:t>
            </a:r>
            <a:r>
              <a:rPr lang="en-US" dirty="0"/>
              <a:t> reasons </a:t>
            </a:r>
          </a:p>
          <a:p>
            <a:pPr marL="0" indent="0">
              <a:buNone/>
            </a:pPr>
            <a:r>
              <a:rPr lang="en-US" dirty="0"/>
              <a:t>(d) Non-obstetrical reasons </a:t>
            </a:r>
          </a:p>
          <a:p>
            <a:r>
              <a:rPr lang="en-US" dirty="0"/>
              <a:t>Frequent attacks of malaria </a:t>
            </a:r>
          </a:p>
          <a:p>
            <a:r>
              <a:rPr lang="en-US" dirty="0"/>
              <a:t>Dysentery </a:t>
            </a:r>
          </a:p>
          <a:p>
            <a:r>
              <a:rPr lang="en-US" dirty="0"/>
              <a:t>Hook worm infestation </a:t>
            </a:r>
          </a:p>
          <a:p>
            <a:r>
              <a:rPr lang="en-US" dirty="0"/>
              <a:t>Urinary tract infections including bilharzia </a:t>
            </a:r>
          </a:p>
          <a:p>
            <a:pPr marL="0" indent="0">
              <a:buNone/>
            </a:pPr>
            <a:r>
              <a:rPr lang="en-US" dirty="0"/>
              <a:t>(e) Chronic illness </a:t>
            </a:r>
          </a:p>
          <a:p>
            <a:r>
              <a:rPr lang="en-US" dirty="0"/>
              <a:t>Bleeding Disorders </a:t>
            </a:r>
          </a:p>
          <a:p>
            <a:r>
              <a:rPr lang="en-US" dirty="0"/>
              <a:t>Pulmonary Tuberculosis </a:t>
            </a:r>
          </a:p>
          <a:p>
            <a:r>
              <a:rPr lang="en-US" dirty="0"/>
              <a:t>Pre -existing medical conditions i.e. HIV/AIDS, sickle cell disease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644923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b="1" i="1" u="sng"/>
              <a:t>Cervical injuries:</a:t>
            </a:r>
          </a:p>
        </p:txBody>
      </p:sp>
      <p:sp>
        <p:nvSpPr>
          <p:cNvPr id="6147" name="Rectangle 3"/>
          <p:cNvSpPr>
            <a:spLocks noGrp="1" noChangeArrowheads="1"/>
          </p:cNvSpPr>
          <p:nvPr>
            <p:ph idx="1"/>
          </p:nvPr>
        </p:nvSpPr>
        <p:spPr>
          <a:xfrm>
            <a:off x="914400" y="1600778"/>
            <a:ext cx="7771927" cy="4525935"/>
          </a:xfrm>
        </p:spPr>
        <p:txBody>
          <a:bodyPr/>
          <a:lstStyle/>
          <a:p>
            <a:pPr eaLnBrk="1" hangingPunct="1">
              <a:lnSpc>
                <a:spcPct val="90000"/>
              </a:lnSpc>
            </a:pPr>
            <a:r>
              <a:rPr lang="en-US" sz="2400" dirty="0"/>
              <a:t>Bleeding which does not appear to be arising from the vagina or perineum and which continues despite a well contracted uterus, is an indication for examining the cervix to exclude cervical injury.</a:t>
            </a:r>
          </a:p>
          <a:p>
            <a:pPr eaLnBrk="1" hangingPunct="1">
              <a:lnSpc>
                <a:spcPct val="90000"/>
              </a:lnSpc>
            </a:pPr>
            <a:endParaRPr lang="en-US" sz="2400" dirty="0"/>
          </a:p>
          <a:p>
            <a:pPr eaLnBrk="1" hangingPunct="1">
              <a:lnSpc>
                <a:spcPct val="90000"/>
              </a:lnSpc>
            </a:pPr>
            <a:r>
              <a:rPr lang="en-US" sz="2400" dirty="0"/>
              <a:t> Minor cervical lacerations are extremely common but does not cause symptoms.</a:t>
            </a:r>
          </a:p>
          <a:p>
            <a:pPr eaLnBrk="1" hangingPunct="1">
              <a:lnSpc>
                <a:spcPct val="90000"/>
              </a:lnSpc>
            </a:pPr>
            <a:endParaRPr lang="en-US" sz="2400" dirty="0"/>
          </a:p>
          <a:p>
            <a:pPr eaLnBrk="1" hangingPunct="1">
              <a:lnSpc>
                <a:spcPct val="90000"/>
              </a:lnSpc>
            </a:pPr>
            <a:r>
              <a:rPr lang="en-US" sz="2400" dirty="0"/>
              <a:t>Deep lacerations and particularly those that involve the vaginal vault cause excessive bleeding and need to be managed in the theatre under anesthesia.  </a:t>
            </a:r>
          </a:p>
        </p:txBody>
      </p:sp>
    </p:spTree>
    <p:extLst>
      <p:ext uri="{BB962C8B-B14F-4D97-AF65-F5344CB8AC3E}">
        <p14:creationId xmlns:p14="http://schemas.microsoft.com/office/powerpoint/2010/main" val="381829314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b="1" i="1" u="sng"/>
              <a:t>Causes of deep cervical lacerations:</a:t>
            </a:r>
          </a:p>
        </p:txBody>
      </p:sp>
      <p:sp>
        <p:nvSpPr>
          <p:cNvPr id="7171" name="Rectangle 3"/>
          <p:cNvSpPr>
            <a:spLocks noGrp="1" noChangeArrowheads="1"/>
          </p:cNvSpPr>
          <p:nvPr>
            <p:ph idx="1"/>
          </p:nvPr>
        </p:nvSpPr>
        <p:spPr>
          <a:xfrm>
            <a:off x="838200" y="1600778"/>
            <a:ext cx="7848127" cy="4525935"/>
          </a:xfrm>
        </p:spPr>
        <p:txBody>
          <a:bodyPr/>
          <a:lstStyle/>
          <a:p>
            <a:pPr eaLnBrk="1" hangingPunct="1">
              <a:lnSpc>
                <a:spcPct val="90000"/>
              </a:lnSpc>
              <a:buFontTx/>
              <a:buNone/>
            </a:pPr>
            <a:r>
              <a:rPr lang="en-US" sz="2800" b="1" dirty="0"/>
              <a:t>1.Precipitate </a:t>
            </a:r>
            <a:r>
              <a:rPr lang="en-US" sz="2800" b="1" dirty="0" err="1"/>
              <a:t>labour</a:t>
            </a:r>
            <a:r>
              <a:rPr lang="en-US" sz="2800" b="1" dirty="0"/>
              <a:t>.</a:t>
            </a:r>
          </a:p>
          <a:p>
            <a:pPr eaLnBrk="1" hangingPunct="1">
              <a:lnSpc>
                <a:spcPct val="90000"/>
              </a:lnSpc>
              <a:buFontTx/>
              <a:buNone/>
            </a:pPr>
            <a:endParaRPr lang="en-US" sz="2800" b="1" dirty="0"/>
          </a:p>
          <a:p>
            <a:pPr eaLnBrk="1" hangingPunct="1">
              <a:lnSpc>
                <a:spcPct val="90000"/>
              </a:lnSpc>
              <a:buFontTx/>
              <a:buNone/>
            </a:pPr>
            <a:r>
              <a:rPr lang="en-US" sz="2800" b="1" dirty="0"/>
              <a:t>2.Application of forceps with the cervix </a:t>
            </a:r>
          </a:p>
          <a:p>
            <a:pPr eaLnBrk="1" hangingPunct="1">
              <a:lnSpc>
                <a:spcPct val="90000"/>
              </a:lnSpc>
              <a:buFontTx/>
              <a:buNone/>
            </a:pPr>
            <a:r>
              <a:rPr lang="en-US" sz="2800" b="1" dirty="0"/>
              <a:t>incompletely dilated.</a:t>
            </a:r>
          </a:p>
          <a:p>
            <a:pPr eaLnBrk="1" hangingPunct="1">
              <a:lnSpc>
                <a:spcPct val="90000"/>
              </a:lnSpc>
              <a:buFontTx/>
              <a:buNone/>
            </a:pPr>
            <a:endParaRPr lang="en-US" sz="2800" b="1" dirty="0"/>
          </a:p>
          <a:p>
            <a:pPr eaLnBrk="1" hangingPunct="1">
              <a:lnSpc>
                <a:spcPct val="90000"/>
              </a:lnSpc>
              <a:buFontTx/>
              <a:buNone/>
            </a:pPr>
            <a:r>
              <a:rPr lang="en-US" sz="2800" b="1" dirty="0"/>
              <a:t>3.Rapid delivery of the head in breech </a:t>
            </a:r>
          </a:p>
          <a:p>
            <a:pPr eaLnBrk="1" hangingPunct="1">
              <a:lnSpc>
                <a:spcPct val="90000"/>
              </a:lnSpc>
              <a:buFontTx/>
              <a:buNone/>
            </a:pPr>
            <a:r>
              <a:rPr lang="en-US" sz="2800" b="1" dirty="0"/>
              <a:t>presentation.</a:t>
            </a:r>
          </a:p>
          <a:p>
            <a:pPr eaLnBrk="1" hangingPunct="1">
              <a:lnSpc>
                <a:spcPct val="90000"/>
              </a:lnSpc>
              <a:buFontTx/>
              <a:buNone/>
            </a:pPr>
            <a:r>
              <a:rPr lang="en-US" sz="2800" b="1" dirty="0"/>
              <a:t> </a:t>
            </a:r>
          </a:p>
          <a:p>
            <a:pPr eaLnBrk="1" hangingPunct="1">
              <a:lnSpc>
                <a:spcPct val="90000"/>
              </a:lnSpc>
              <a:buFontTx/>
              <a:buNone/>
            </a:pPr>
            <a:r>
              <a:rPr lang="en-US" sz="2800" b="1" dirty="0"/>
              <a:t>4.A scar in the cervix may also tear.</a:t>
            </a:r>
          </a:p>
        </p:txBody>
      </p:sp>
    </p:spTree>
    <p:extLst>
      <p:ext uri="{BB962C8B-B14F-4D97-AF65-F5344CB8AC3E}">
        <p14:creationId xmlns:p14="http://schemas.microsoft.com/office/powerpoint/2010/main" val="227957005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b="1" i="1" u="sng"/>
              <a:t>Management:</a:t>
            </a:r>
          </a:p>
        </p:txBody>
      </p:sp>
      <p:sp>
        <p:nvSpPr>
          <p:cNvPr id="8195" name="Rectangle 3"/>
          <p:cNvSpPr>
            <a:spLocks noGrp="1" noChangeArrowheads="1"/>
          </p:cNvSpPr>
          <p:nvPr>
            <p:ph idx="1"/>
          </p:nvPr>
        </p:nvSpPr>
        <p:spPr>
          <a:xfrm>
            <a:off x="914400" y="1524000"/>
            <a:ext cx="6777038" cy="4497388"/>
          </a:xfrm>
        </p:spPr>
        <p:txBody>
          <a:bodyPr/>
          <a:lstStyle/>
          <a:p>
            <a:pPr eaLnBrk="1" hangingPunct="1">
              <a:lnSpc>
                <a:spcPct val="80000"/>
              </a:lnSpc>
            </a:pPr>
            <a:r>
              <a:rPr lang="en-US" sz="1800" b="1" dirty="0"/>
              <a:t>Prompt recognition of the injury and action to control </a:t>
            </a:r>
          </a:p>
          <a:p>
            <a:pPr eaLnBrk="1" hangingPunct="1">
              <a:lnSpc>
                <a:spcPct val="80000"/>
              </a:lnSpc>
              <a:buFontTx/>
              <a:buNone/>
            </a:pPr>
            <a:r>
              <a:rPr lang="en-US" sz="1800" b="1" dirty="0"/>
              <a:t>the bleeding is essential.</a:t>
            </a:r>
          </a:p>
          <a:p>
            <a:pPr eaLnBrk="1" hangingPunct="1">
              <a:lnSpc>
                <a:spcPct val="80000"/>
              </a:lnSpc>
            </a:pPr>
            <a:endParaRPr lang="en-US" sz="1800" b="1" dirty="0"/>
          </a:p>
          <a:p>
            <a:pPr eaLnBrk="1" hangingPunct="1">
              <a:lnSpc>
                <a:spcPct val="80000"/>
              </a:lnSpc>
            </a:pPr>
            <a:r>
              <a:rPr lang="en-US" sz="1800" b="1" dirty="0"/>
              <a:t>Good light for proper visualization of the tear is </a:t>
            </a:r>
          </a:p>
          <a:p>
            <a:pPr eaLnBrk="1" hangingPunct="1">
              <a:lnSpc>
                <a:spcPct val="80000"/>
              </a:lnSpc>
              <a:buFontTx/>
              <a:buNone/>
            </a:pPr>
            <a:r>
              <a:rPr lang="en-US" sz="1800" b="1" dirty="0"/>
              <a:t>    essential so the patient should be taken to the theatre and </a:t>
            </a:r>
          </a:p>
          <a:p>
            <a:pPr eaLnBrk="1" hangingPunct="1">
              <a:lnSpc>
                <a:spcPct val="80000"/>
              </a:lnSpc>
              <a:buFontTx/>
              <a:buNone/>
            </a:pPr>
            <a:r>
              <a:rPr lang="en-US" sz="1800" b="1" dirty="0"/>
              <a:t>      examined under general anesthesia.</a:t>
            </a:r>
          </a:p>
          <a:p>
            <a:pPr eaLnBrk="1" hangingPunct="1">
              <a:lnSpc>
                <a:spcPct val="80000"/>
              </a:lnSpc>
            </a:pPr>
            <a:endParaRPr lang="en-US" sz="1800" b="1" dirty="0"/>
          </a:p>
          <a:p>
            <a:pPr eaLnBrk="1" hangingPunct="1">
              <a:lnSpc>
                <a:spcPct val="80000"/>
              </a:lnSpc>
            </a:pPr>
            <a:r>
              <a:rPr lang="en-US" sz="1800" b="1" dirty="0"/>
              <a:t>By using two pairs of sponge forceps applied to the </a:t>
            </a:r>
          </a:p>
          <a:p>
            <a:pPr eaLnBrk="1" hangingPunct="1">
              <a:lnSpc>
                <a:spcPct val="80000"/>
              </a:lnSpc>
              <a:buFontTx/>
              <a:buNone/>
            </a:pPr>
            <a:r>
              <a:rPr lang="en-US" sz="1800" b="1" dirty="0"/>
              <a:t>cervix at any one time, it is possible to inspect the whole </a:t>
            </a:r>
          </a:p>
          <a:p>
            <a:pPr eaLnBrk="1" hangingPunct="1">
              <a:lnSpc>
                <a:spcPct val="80000"/>
              </a:lnSpc>
              <a:buFontTx/>
              <a:buNone/>
            </a:pPr>
            <a:r>
              <a:rPr lang="en-US" sz="1800" b="1" dirty="0"/>
              <a:t>circumference accurately.</a:t>
            </a:r>
          </a:p>
          <a:p>
            <a:pPr eaLnBrk="1" hangingPunct="1">
              <a:lnSpc>
                <a:spcPct val="80000"/>
              </a:lnSpc>
            </a:pPr>
            <a:endParaRPr lang="en-US" sz="1800" b="1" dirty="0"/>
          </a:p>
          <a:p>
            <a:pPr eaLnBrk="1" hangingPunct="1">
              <a:lnSpc>
                <a:spcPct val="80000"/>
              </a:lnSpc>
            </a:pPr>
            <a:r>
              <a:rPr lang="en-US" sz="1800" b="1" dirty="0"/>
              <a:t>Identification of the apex of the tear is essential before </a:t>
            </a:r>
          </a:p>
          <a:p>
            <a:pPr eaLnBrk="1" hangingPunct="1">
              <a:lnSpc>
                <a:spcPct val="80000"/>
              </a:lnSpc>
              <a:buFontTx/>
              <a:buNone/>
            </a:pPr>
            <a:r>
              <a:rPr lang="en-US" sz="1800" b="1" dirty="0"/>
              <a:t>commencing repair.</a:t>
            </a:r>
          </a:p>
          <a:p>
            <a:pPr eaLnBrk="1" hangingPunct="1">
              <a:lnSpc>
                <a:spcPct val="80000"/>
              </a:lnSpc>
            </a:pPr>
            <a:endParaRPr lang="en-US" sz="1800" b="1" dirty="0"/>
          </a:p>
          <a:p>
            <a:pPr eaLnBrk="1" hangingPunct="1">
              <a:lnSpc>
                <a:spcPct val="80000"/>
              </a:lnSpc>
            </a:pPr>
            <a:r>
              <a:rPr lang="en-US" sz="1800" b="1" dirty="0"/>
              <a:t>Interrupted sutures can be inserted through the whole </a:t>
            </a:r>
          </a:p>
          <a:p>
            <a:pPr eaLnBrk="1" hangingPunct="1">
              <a:lnSpc>
                <a:spcPct val="80000"/>
              </a:lnSpc>
              <a:buFontTx/>
              <a:buNone/>
            </a:pPr>
            <a:r>
              <a:rPr lang="en-US" sz="1800" b="1" dirty="0"/>
              <a:t>thickness of its wall.</a:t>
            </a:r>
          </a:p>
        </p:txBody>
      </p:sp>
    </p:spTree>
    <p:extLst>
      <p:ext uri="{BB962C8B-B14F-4D97-AF65-F5344CB8AC3E}">
        <p14:creationId xmlns:p14="http://schemas.microsoft.com/office/powerpoint/2010/main" val="215597031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i="1" dirty="0"/>
              <a:t>Repair of cervical tears</a:t>
            </a:r>
            <a:endParaRPr lang="ar-IQ" b="1" i="1" dirty="0"/>
          </a:p>
        </p:txBody>
      </p:sp>
      <p:pic>
        <p:nvPicPr>
          <p:cNvPr id="9219" name="Picture 2" descr="C:\Users\salama\Pictures\fig47cervicalteardb.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371600"/>
            <a:ext cx="7239000" cy="5334000"/>
          </a:xfrm>
          <a:noFill/>
        </p:spPr>
      </p:pic>
    </p:spTree>
    <p:extLst>
      <p:ext uri="{BB962C8B-B14F-4D97-AF65-F5344CB8AC3E}">
        <p14:creationId xmlns:p14="http://schemas.microsoft.com/office/powerpoint/2010/main" val="225637947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Puerperal Pyrexia </a:t>
            </a:r>
            <a:r>
              <a:rPr lang="en-US" i="1" dirty="0"/>
              <a:t/>
            </a:r>
            <a:br>
              <a:rPr lang="en-US" i="1" dirty="0"/>
            </a:b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pPr marL="0" indent="0">
              <a:buNone/>
            </a:pPr>
            <a:r>
              <a:rPr lang="en-US" dirty="0"/>
              <a:t>Puerperal pyrexia is a febrile condition, which presents with a temperature of 38°C and above within 14 - 21 days following childbirth or abortion. </a:t>
            </a:r>
          </a:p>
          <a:p>
            <a:pPr>
              <a:buFont typeface="Wingdings" pitchFamily="2" charset="2"/>
              <a:buChar char="Ø"/>
            </a:pPr>
            <a:r>
              <a:rPr lang="en-US" dirty="0"/>
              <a:t>Causes of puerperal pyrexia include:</a:t>
            </a:r>
          </a:p>
          <a:p>
            <a:pPr lvl="0"/>
            <a:r>
              <a:rPr lang="en-US" dirty="0"/>
              <a:t>Genital tract infection</a:t>
            </a:r>
          </a:p>
          <a:p>
            <a:pPr lvl="0"/>
            <a:r>
              <a:rPr lang="en-US" dirty="0"/>
              <a:t>Urinary tract infection</a:t>
            </a:r>
          </a:p>
          <a:p>
            <a:pPr lvl="0"/>
            <a:r>
              <a:rPr lang="en-US" dirty="0"/>
              <a:t>Breast disorders, for example, mastitis, breast engorgement or breast abscess</a:t>
            </a:r>
          </a:p>
          <a:p>
            <a:pPr lvl="0"/>
            <a:r>
              <a:rPr lang="en-US" dirty="0"/>
              <a:t>Thrombophlebitis</a:t>
            </a:r>
          </a:p>
          <a:p>
            <a:pPr lvl="0"/>
            <a:r>
              <a:rPr lang="en-US" dirty="0"/>
              <a:t>Respiratory tract infection</a:t>
            </a:r>
          </a:p>
          <a:p>
            <a:pPr lvl="0"/>
            <a:r>
              <a:rPr lang="en-US" dirty="0"/>
              <a:t>Other causes of pyrexia such as malaria</a:t>
            </a:r>
          </a:p>
          <a:p>
            <a:pPr lvl="0"/>
            <a:r>
              <a:rPr lang="en-US" dirty="0" err="1"/>
              <a:t>Vesico</a:t>
            </a:r>
            <a:r>
              <a:rPr lang="en-US" dirty="0"/>
              <a:t>-vaginal fistula</a:t>
            </a:r>
          </a:p>
          <a:p>
            <a:pPr lvl="0"/>
            <a:r>
              <a:rPr lang="en-US" dirty="0"/>
              <a:t>Recto-vaginal fistula</a:t>
            </a:r>
          </a:p>
          <a:p>
            <a:pPr lvl="0"/>
            <a:r>
              <a:rPr lang="en-US" dirty="0"/>
              <a:t>Pyrexia of unknown origin</a:t>
            </a:r>
          </a:p>
          <a:p>
            <a:endParaRPr lang="en-US" dirty="0"/>
          </a:p>
        </p:txBody>
      </p:sp>
    </p:spTree>
    <p:extLst>
      <p:ext uri="{BB962C8B-B14F-4D97-AF65-F5344CB8AC3E}">
        <p14:creationId xmlns:p14="http://schemas.microsoft.com/office/powerpoint/2010/main" val="120637433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PUERPERAL SEPSIS</a:t>
            </a:r>
            <a:endParaRPr lang="en-US" dirty="0"/>
          </a:p>
        </p:txBody>
      </p:sp>
      <p:sp>
        <p:nvSpPr>
          <p:cNvPr id="3" name="Content Placeholder 2"/>
          <p:cNvSpPr>
            <a:spLocks noGrp="1"/>
          </p:cNvSpPr>
          <p:nvPr>
            <p:ph idx="1"/>
          </p:nvPr>
        </p:nvSpPr>
        <p:spPr>
          <a:xfrm>
            <a:off x="914400" y="1600778"/>
            <a:ext cx="7771927" cy="4525935"/>
          </a:xfrm>
        </p:spPr>
        <p:txBody>
          <a:bodyPr>
            <a:normAutofit lnSpcReduction="10000"/>
          </a:bodyPr>
          <a:lstStyle/>
          <a:p>
            <a:r>
              <a:rPr lang="en-US" b="1" dirty="0"/>
              <a:t>Puerperal sepsis </a:t>
            </a:r>
            <a:r>
              <a:rPr lang="en-US" dirty="0"/>
              <a:t>is defined as infection of genital tract occurring at any time between the onset of rupture of membranes or </a:t>
            </a:r>
            <a:r>
              <a:rPr lang="en-US" dirty="0" err="1"/>
              <a:t>labour</a:t>
            </a:r>
            <a:r>
              <a:rPr lang="en-US" dirty="0"/>
              <a:t> and 6 weeks postpartum</a:t>
            </a:r>
          </a:p>
          <a:p>
            <a:r>
              <a:rPr lang="en-US" dirty="0"/>
              <a:t>The most common site of infection in puerperal sepsis is the placental bed. However infection may also occur in the cervix, vagina, perineum and the episiotomy site</a:t>
            </a:r>
            <a:r>
              <a:rPr lang="en-US" b="1" dirty="0"/>
              <a:t>. </a:t>
            </a:r>
            <a:endParaRPr lang="en-US" dirty="0"/>
          </a:p>
        </p:txBody>
      </p:sp>
    </p:spTree>
    <p:extLst>
      <p:ext uri="{BB962C8B-B14F-4D97-AF65-F5344CB8AC3E}">
        <p14:creationId xmlns:p14="http://schemas.microsoft.com/office/powerpoint/2010/main" val="411767231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Predisposing factors</a:t>
            </a:r>
            <a:endParaRPr lang="en-US" i="1"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dirty="0"/>
              <a:t>Medical/ Obstetric </a:t>
            </a:r>
          </a:p>
          <a:p>
            <a:r>
              <a:rPr lang="en-US" dirty="0" err="1"/>
              <a:t>Anaemia</a:t>
            </a:r>
            <a:r>
              <a:rPr lang="en-US" dirty="0"/>
              <a:t> </a:t>
            </a:r>
          </a:p>
          <a:p>
            <a:r>
              <a:rPr lang="en-US" dirty="0"/>
              <a:t>Prolonged rupture of the membrane </a:t>
            </a:r>
          </a:p>
          <a:p>
            <a:r>
              <a:rPr lang="en-US" dirty="0"/>
              <a:t>Prolonged </a:t>
            </a:r>
            <a:r>
              <a:rPr lang="en-US" dirty="0" err="1"/>
              <a:t>labour</a:t>
            </a:r>
            <a:r>
              <a:rPr lang="en-US" dirty="0"/>
              <a:t> </a:t>
            </a:r>
          </a:p>
          <a:p>
            <a:r>
              <a:rPr lang="en-US" dirty="0"/>
              <a:t>Retained products of conception </a:t>
            </a:r>
          </a:p>
          <a:p>
            <a:r>
              <a:rPr lang="en-US" dirty="0"/>
              <a:t>Caesarean section especially emergency C/S, </a:t>
            </a:r>
          </a:p>
          <a:p>
            <a:r>
              <a:rPr lang="en-US" dirty="0"/>
              <a:t>Assisted delivery (vacuum, forceps) </a:t>
            </a:r>
          </a:p>
          <a:p>
            <a:r>
              <a:rPr lang="en-US" dirty="0"/>
              <a:t>Post partum </a:t>
            </a:r>
            <a:r>
              <a:rPr lang="en-US" dirty="0" err="1"/>
              <a:t>Haemorrhage</a:t>
            </a:r>
            <a:r>
              <a:rPr lang="en-US" dirty="0"/>
              <a:t> </a:t>
            </a:r>
          </a:p>
          <a:p>
            <a:r>
              <a:rPr lang="en-US" dirty="0"/>
              <a:t>Twin delivery especially with manipulation of the second twin </a:t>
            </a:r>
          </a:p>
          <a:p>
            <a:r>
              <a:rPr lang="en-US" dirty="0"/>
              <a:t>Malnutrition </a:t>
            </a:r>
          </a:p>
          <a:p>
            <a:r>
              <a:rPr lang="en-US" dirty="0"/>
              <a:t>Chronic diseases (Diabetes mellitus, HIV, TB) </a:t>
            </a:r>
          </a:p>
        </p:txBody>
      </p:sp>
    </p:spTree>
    <p:extLst>
      <p:ext uri="{BB962C8B-B14F-4D97-AF65-F5344CB8AC3E}">
        <p14:creationId xmlns:p14="http://schemas.microsoft.com/office/powerpoint/2010/main" val="103996631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Health Systems </a:t>
            </a:r>
          </a:p>
          <a:p>
            <a:r>
              <a:rPr lang="en-US" dirty="0"/>
              <a:t>Poor infection prevention / control practices </a:t>
            </a:r>
          </a:p>
          <a:p>
            <a:r>
              <a:rPr lang="en-US" dirty="0"/>
              <a:t>Delivery by unskilled birth attendants e.g. TBAs </a:t>
            </a:r>
          </a:p>
          <a:p>
            <a:r>
              <a:rPr lang="en-US" dirty="0"/>
              <a:t>Poorly equipped and understaffed health facility </a:t>
            </a:r>
          </a:p>
          <a:p>
            <a:pPr marL="0" indent="0">
              <a:buNone/>
            </a:pPr>
            <a:r>
              <a:rPr lang="en-US" b="1" dirty="0"/>
              <a:t>Social </a:t>
            </a:r>
          </a:p>
          <a:p>
            <a:r>
              <a:rPr lang="en-US" dirty="0"/>
              <a:t>Poor personal hygiene </a:t>
            </a:r>
          </a:p>
          <a:p>
            <a:r>
              <a:rPr lang="en-US" dirty="0"/>
              <a:t>Low status of women, which contributes to their poor general health and deprives them of adequate medical care and resources </a:t>
            </a:r>
          </a:p>
          <a:p>
            <a:r>
              <a:rPr lang="en-US" dirty="0"/>
              <a:t>Delay in care seeking </a:t>
            </a:r>
          </a:p>
          <a:p>
            <a:r>
              <a:rPr lang="en-US" dirty="0"/>
              <a:t>Lack of knowledge about signs and symptoms of puerperal sepsis </a:t>
            </a:r>
          </a:p>
        </p:txBody>
      </p:sp>
    </p:spTree>
    <p:extLst>
      <p:ext uri="{BB962C8B-B14F-4D97-AF65-F5344CB8AC3E}">
        <p14:creationId xmlns:p14="http://schemas.microsoft.com/office/powerpoint/2010/main" val="232977429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Symptoms and signs </a:t>
            </a:r>
            <a:endParaRPr lang="en-US" i="1" dirty="0"/>
          </a:p>
        </p:txBody>
      </p:sp>
      <p:sp>
        <p:nvSpPr>
          <p:cNvPr id="3" name="Content Placeholder 2"/>
          <p:cNvSpPr>
            <a:spLocks noGrp="1"/>
          </p:cNvSpPr>
          <p:nvPr>
            <p:ph idx="1"/>
          </p:nvPr>
        </p:nvSpPr>
        <p:spPr>
          <a:xfrm>
            <a:off x="838200" y="1600778"/>
            <a:ext cx="7848127" cy="4525935"/>
          </a:xfrm>
        </p:spPr>
        <p:txBody>
          <a:bodyPr>
            <a:normAutofit fontScale="85000" lnSpcReduction="20000"/>
          </a:bodyPr>
          <a:lstStyle/>
          <a:p>
            <a:r>
              <a:rPr lang="en-US" dirty="0"/>
              <a:t>Fever (temperature of 38°C or more) </a:t>
            </a:r>
          </a:p>
          <a:p>
            <a:r>
              <a:rPr lang="en-US" dirty="0"/>
              <a:t>Chills and general malaise </a:t>
            </a:r>
          </a:p>
          <a:p>
            <a:r>
              <a:rPr lang="en-US" dirty="0"/>
              <a:t>Lower abdominal pain </a:t>
            </a:r>
          </a:p>
          <a:p>
            <a:r>
              <a:rPr lang="en-US" dirty="0"/>
              <a:t>Vomiting, </a:t>
            </a:r>
          </a:p>
          <a:p>
            <a:r>
              <a:rPr lang="en-US" dirty="0"/>
              <a:t>Headache in severe cases </a:t>
            </a:r>
          </a:p>
          <a:p>
            <a:r>
              <a:rPr lang="en-US" dirty="0"/>
              <a:t>Tender uterus </a:t>
            </a:r>
          </a:p>
          <a:p>
            <a:r>
              <a:rPr lang="en-US" dirty="0"/>
              <a:t>Sub-involution of the uterus </a:t>
            </a:r>
          </a:p>
          <a:p>
            <a:r>
              <a:rPr lang="en-US" dirty="0"/>
              <a:t>Purulent, foul-smelling lochia, </a:t>
            </a:r>
          </a:p>
          <a:p>
            <a:r>
              <a:rPr lang="en-US" dirty="0" err="1"/>
              <a:t>Perineal</a:t>
            </a:r>
            <a:r>
              <a:rPr lang="en-US" dirty="0"/>
              <a:t> pain, </a:t>
            </a:r>
          </a:p>
          <a:p>
            <a:r>
              <a:rPr lang="en-US" dirty="0"/>
              <a:t>Infected </a:t>
            </a:r>
            <a:r>
              <a:rPr lang="en-US" dirty="0" err="1"/>
              <a:t>perineal</a:t>
            </a:r>
            <a:r>
              <a:rPr lang="en-US" dirty="0"/>
              <a:t> wound </a:t>
            </a:r>
          </a:p>
        </p:txBody>
      </p:sp>
    </p:spTree>
    <p:extLst>
      <p:ext uri="{BB962C8B-B14F-4D97-AF65-F5344CB8AC3E}">
        <p14:creationId xmlns:p14="http://schemas.microsoft.com/office/powerpoint/2010/main" val="273453781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puerperal sepsis </a:t>
            </a:r>
            <a:endParaRPr lang="en-US" i="1"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a:t>Take full medical history including that of the </a:t>
            </a:r>
            <a:r>
              <a:rPr lang="en-US" dirty="0" err="1"/>
              <a:t>peripartum</a:t>
            </a:r>
            <a:r>
              <a:rPr lang="en-US" dirty="0"/>
              <a:t> period </a:t>
            </a:r>
          </a:p>
          <a:p>
            <a:r>
              <a:rPr lang="en-US" dirty="0"/>
              <a:t>Carry out a complete physical examination to include at least </a:t>
            </a:r>
          </a:p>
          <a:p>
            <a:pPr marL="0" indent="0">
              <a:buNone/>
            </a:pPr>
            <a:r>
              <a:rPr lang="en-US" dirty="0"/>
              <a:t>o Vital signs of Temperature, Pulse, RR and BP </a:t>
            </a:r>
          </a:p>
          <a:p>
            <a:pPr marL="0" indent="0">
              <a:buNone/>
            </a:pPr>
            <a:r>
              <a:rPr lang="en-US" dirty="0"/>
              <a:t>o Examination for </a:t>
            </a:r>
            <a:r>
              <a:rPr lang="en-US" dirty="0" err="1"/>
              <a:t>anaemia</a:t>
            </a:r>
            <a:r>
              <a:rPr lang="en-US" dirty="0"/>
              <a:t> </a:t>
            </a:r>
          </a:p>
          <a:p>
            <a:pPr marL="0" indent="0">
              <a:buNone/>
            </a:pPr>
            <a:r>
              <a:rPr lang="en-US" dirty="0"/>
              <a:t>o Breast inspection and palpation </a:t>
            </a:r>
          </a:p>
          <a:p>
            <a:pPr marL="0" indent="0">
              <a:buNone/>
            </a:pPr>
            <a:r>
              <a:rPr lang="en-US" dirty="0"/>
              <a:t>o Inspect and Palpate abdomen for involution of the uterus, tenderness, state of C/S wound if present </a:t>
            </a:r>
          </a:p>
          <a:p>
            <a:pPr marL="0" indent="0">
              <a:buNone/>
            </a:pPr>
            <a:r>
              <a:rPr lang="en-US" dirty="0"/>
              <a:t>o Perform bimanual pelvic exam observing the status of any tears, lacerations, and lochia </a:t>
            </a:r>
          </a:p>
        </p:txBody>
      </p:sp>
    </p:spTree>
    <p:extLst>
      <p:ext uri="{BB962C8B-B14F-4D97-AF65-F5344CB8AC3E}">
        <p14:creationId xmlns:p14="http://schemas.microsoft.com/office/powerpoint/2010/main" val="2160457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Women at risk of developing </a:t>
            </a:r>
            <a:r>
              <a:rPr lang="en-US" b="1" dirty="0" err="1"/>
              <a:t>anaemia</a:t>
            </a:r>
            <a:r>
              <a:rPr lang="en-US" b="1" dirty="0"/>
              <a:t> in pregnancy are those with:</a:t>
            </a:r>
            <a:endParaRPr lang="en-US" dirty="0"/>
          </a:p>
        </p:txBody>
      </p:sp>
      <p:sp>
        <p:nvSpPr>
          <p:cNvPr id="3" name="Content Placeholder 2"/>
          <p:cNvSpPr>
            <a:spLocks noGrp="1"/>
          </p:cNvSpPr>
          <p:nvPr>
            <p:ph idx="1"/>
          </p:nvPr>
        </p:nvSpPr>
        <p:spPr>
          <a:xfrm>
            <a:off x="914400" y="1600778"/>
            <a:ext cx="7771927" cy="4525935"/>
          </a:xfrm>
        </p:spPr>
        <p:txBody>
          <a:bodyPr>
            <a:normAutofit/>
          </a:bodyPr>
          <a:lstStyle/>
          <a:p>
            <a:r>
              <a:rPr lang="en-US" dirty="0"/>
              <a:t>Low socio economic status </a:t>
            </a:r>
          </a:p>
          <a:p>
            <a:r>
              <a:rPr lang="en-US" dirty="0"/>
              <a:t>Young </a:t>
            </a:r>
            <a:r>
              <a:rPr lang="en-US" dirty="0" err="1"/>
              <a:t>primigravida</a:t>
            </a:r>
            <a:r>
              <a:rPr lang="en-US" dirty="0"/>
              <a:t> </a:t>
            </a:r>
          </a:p>
          <a:p>
            <a:r>
              <a:rPr lang="en-US" dirty="0"/>
              <a:t>Frequent or too many pregnancies </a:t>
            </a:r>
          </a:p>
          <a:p>
            <a:r>
              <a:rPr lang="en-US" dirty="0"/>
              <a:t>Previous history of PPH </a:t>
            </a:r>
          </a:p>
          <a:p>
            <a:r>
              <a:rPr lang="en-US" dirty="0"/>
              <a:t>History of APH </a:t>
            </a:r>
          </a:p>
          <a:p>
            <a:r>
              <a:rPr lang="en-US" dirty="0"/>
              <a:t>Multiple pregnancy </a:t>
            </a:r>
          </a:p>
          <a:p>
            <a:r>
              <a:rPr lang="en-US" dirty="0"/>
              <a:t>Pregnant women in Malaria endemic areas </a:t>
            </a:r>
          </a:p>
          <a:p>
            <a:endParaRPr lang="en-US" dirty="0"/>
          </a:p>
        </p:txBody>
      </p:sp>
    </p:spTree>
    <p:extLst>
      <p:ext uri="{BB962C8B-B14F-4D97-AF65-F5344CB8AC3E}">
        <p14:creationId xmlns:p14="http://schemas.microsoft.com/office/powerpoint/2010/main" val="360518353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lstStyle/>
          <a:p>
            <a:r>
              <a:rPr lang="en-US" dirty="0"/>
              <a:t>Laboratory investigation should include </a:t>
            </a:r>
          </a:p>
          <a:p>
            <a:pPr marL="0" indent="0">
              <a:buNone/>
            </a:pPr>
            <a:r>
              <a:rPr lang="en-US" dirty="0"/>
              <a:t>o Full blood count </a:t>
            </a:r>
          </a:p>
          <a:p>
            <a:pPr marL="0" indent="0">
              <a:buNone/>
            </a:pPr>
            <a:r>
              <a:rPr lang="en-US" dirty="0"/>
              <a:t>o High vaginal swab for microscopy culture and sensitivity </a:t>
            </a:r>
          </a:p>
          <a:p>
            <a:pPr marL="0" indent="0">
              <a:buNone/>
            </a:pPr>
            <a:r>
              <a:rPr lang="en-US" dirty="0"/>
              <a:t>o Urine microscopy, culture and sensitivity </a:t>
            </a:r>
          </a:p>
          <a:p>
            <a:pPr marL="0" indent="0">
              <a:buNone/>
            </a:pPr>
            <a:r>
              <a:rPr lang="en-US" dirty="0"/>
              <a:t>o Blood culture and sensitivity </a:t>
            </a:r>
          </a:p>
        </p:txBody>
      </p:sp>
    </p:spTree>
    <p:extLst>
      <p:ext uri="{BB962C8B-B14F-4D97-AF65-F5344CB8AC3E}">
        <p14:creationId xmlns:p14="http://schemas.microsoft.com/office/powerpoint/2010/main" val="201977257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pPr lvl="0"/>
            <a:r>
              <a:rPr lang="en-US" dirty="0"/>
              <a:t>A broad spectrum antibiotic is given</a:t>
            </a:r>
          </a:p>
          <a:p>
            <a:pPr lvl="0"/>
            <a:r>
              <a:rPr lang="en-US" dirty="0"/>
              <a:t>An analgesic in case of pain, and a</a:t>
            </a:r>
          </a:p>
          <a:p>
            <a:pPr lvl="0"/>
            <a:r>
              <a:rPr lang="en-US" dirty="0"/>
              <a:t>Iron supplements is </a:t>
            </a:r>
            <a:r>
              <a:rPr lang="en-US" dirty="0" err="1"/>
              <a:t>givenIf</a:t>
            </a:r>
            <a:r>
              <a:rPr lang="en-US" dirty="0"/>
              <a:t> </a:t>
            </a:r>
            <a:r>
              <a:rPr lang="en-US" dirty="0" err="1"/>
              <a:t>haemoglobin</a:t>
            </a:r>
            <a:r>
              <a:rPr lang="en-US" dirty="0"/>
              <a:t> is below 7.4dl packed cell transfusion is recommended.</a:t>
            </a:r>
          </a:p>
          <a:p>
            <a:pPr lvl="0"/>
            <a:r>
              <a:rPr lang="en-US" dirty="0"/>
              <a:t>Fluid and electrolytes balances is maintained</a:t>
            </a:r>
          </a:p>
          <a:p>
            <a:pPr lvl="0"/>
            <a:r>
              <a:rPr lang="en-US" dirty="0"/>
              <a:t>In case of infected </a:t>
            </a:r>
            <a:r>
              <a:rPr lang="en-US" dirty="0" err="1"/>
              <a:t>perineal</a:t>
            </a:r>
            <a:r>
              <a:rPr lang="en-US" dirty="0"/>
              <a:t> wound, the stitch should be clipped to allow drainage of pus.</a:t>
            </a:r>
          </a:p>
          <a:p>
            <a:pPr lvl="0"/>
            <a:r>
              <a:rPr lang="en-US" dirty="0" err="1"/>
              <a:t>Localised</a:t>
            </a:r>
            <a:r>
              <a:rPr lang="en-US" dirty="0"/>
              <a:t> infection is treated, with hydrogen peroxide and antibiotic spray.</a:t>
            </a:r>
          </a:p>
          <a:p>
            <a:pPr lvl="0"/>
            <a:endParaRPr lang="en-US" dirty="0"/>
          </a:p>
          <a:p>
            <a:endParaRPr lang="en-US" dirty="0"/>
          </a:p>
        </p:txBody>
      </p:sp>
    </p:spTree>
    <p:extLst>
      <p:ext uri="{BB962C8B-B14F-4D97-AF65-F5344CB8AC3E}">
        <p14:creationId xmlns:p14="http://schemas.microsoft.com/office/powerpoint/2010/main" val="278695883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r>
              <a:rPr lang="en-US" dirty="0"/>
              <a:t>You should nurse the mother in a propped up position with a pillow to encourage uterine drainage of lochia..</a:t>
            </a:r>
          </a:p>
          <a:p>
            <a:r>
              <a:rPr lang="en-US" dirty="0"/>
              <a:t> Encourage the mother to eat a light nutritious diet, ensuring she takes plenty of fluids. </a:t>
            </a:r>
          </a:p>
          <a:p>
            <a:r>
              <a:rPr lang="en-US" dirty="0"/>
              <a:t>She should have vulva swabs every four hours and change of beddings frequently. </a:t>
            </a:r>
          </a:p>
          <a:p>
            <a:r>
              <a:rPr lang="en-US" dirty="0"/>
              <a:t>Vital signs every four hours and carry out a daily head to toe examination to assess her condition.</a:t>
            </a:r>
          </a:p>
          <a:p>
            <a:r>
              <a:rPr lang="en-US" b="1" dirty="0"/>
              <a:t> </a:t>
            </a:r>
            <a:endParaRPr lang="en-US" dirty="0"/>
          </a:p>
          <a:p>
            <a:endParaRPr lang="en-US" dirty="0"/>
          </a:p>
        </p:txBody>
      </p:sp>
    </p:spTree>
    <p:extLst>
      <p:ext uri="{BB962C8B-B14F-4D97-AF65-F5344CB8AC3E}">
        <p14:creationId xmlns:p14="http://schemas.microsoft.com/office/powerpoint/2010/main" val="190675683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Preventions…</a:t>
            </a:r>
          </a:p>
        </p:txBody>
      </p:sp>
      <p:sp>
        <p:nvSpPr>
          <p:cNvPr id="3" name="Content Placeholder 2"/>
          <p:cNvSpPr>
            <a:spLocks noGrp="1"/>
          </p:cNvSpPr>
          <p:nvPr>
            <p:ph idx="1"/>
          </p:nvPr>
        </p:nvSpPr>
        <p:spPr>
          <a:xfrm>
            <a:off x="685800" y="1219200"/>
            <a:ext cx="8000527" cy="4907513"/>
          </a:xfrm>
        </p:spPr>
        <p:txBody>
          <a:bodyPr>
            <a:normAutofit fontScale="92500" lnSpcReduction="10000"/>
          </a:bodyPr>
          <a:lstStyle/>
          <a:p>
            <a:r>
              <a:rPr lang="en-US" dirty="0"/>
              <a:t>Advise to eat a well balanced diet before and during pregnancy to prevent </a:t>
            </a:r>
            <a:r>
              <a:rPr lang="en-US" dirty="0" err="1"/>
              <a:t>anaemia</a:t>
            </a:r>
            <a:r>
              <a:rPr lang="en-US" dirty="0"/>
              <a:t>. </a:t>
            </a:r>
          </a:p>
          <a:p>
            <a:r>
              <a:rPr lang="en-US" dirty="0"/>
              <a:t>She should receive early and regular prenatal care and exercise moderately</a:t>
            </a:r>
          </a:p>
          <a:p>
            <a:r>
              <a:rPr lang="en-US" dirty="0"/>
              <a:t>In the hospital, ensure proper infection control and monitoring.</a:t>
            </a:r>
          </a:p>
          <a:p>
            <a:r>
              <a:rPr lang="en-US" dirty="0"/>
              <a:t> Maintain the use of the aseptic technique</a:t>
            </a:r>
          </a:p>
          <a:p>
            <a:r>
              <a:rPr lang="en-US" dirty="0"/>
              <a:t>proper management of the three stages of </a:t>
            </a:r>
            <a:r>
              <a:rPr lang="en-US" dirty="0" err="1"/>
              <a:t>labour</a:t>
            </a:r>
            <a:r>
              <a:rPr lang="en-US" dirty="0"/>
              <a:t>. </a:t>
            </a:r>
          </a:p>
          <a:p>
            <a:r>
              <a:rPr lang="en-US" dirty="0"/>
              <a:t>prevent caesarean section whenever possible. </a:t>
            </a:r>
          </a:p>
        </p:txBody>
      </p:sp>
    </p:spTree>
    <p:extLst>
      <p:ext uri="{BB962C8B-B14F-4D97-AF65-F5344CB8AC3E}">
        <p14:creationId xmlns:p14="http://schemas.microsoft.com/office/powerpoint/2010/main" val="35095580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a:t>Puerperal mental disorders</a:t>
            </a:r>
            <a:endParaRPr lang="en-US" i="1" dirty="0"/>
          </a:p>
        </p:txBody>
      </p:sp>
      <p:sp>
        <p:nvSpPr>
          <p:cNvPr id="3" name="Content Placeholder 2"/>
          <p:cNvSpPr>
            <a:spLocks noGrp="1"/>
          </p:cNvSpPr>
          <p:nvPr>
            <p:ph idx="1"/>
          </p:nvPr>
        </p:nvSpPr>
        <p:spPr>
          <a:xfrm>
            <a:off x="838200" y="1600200"/>
            <a:ext cx="7924800" cy="4525963"/>
          </a:xfrm>
        </p:spPr>
        <p:txBody>
          <a:bodyPr>
            <a:normAutofit fontScale="77500" lnSpcReduction="20000"/>
          </a:bodyPr>
          <a:lstStyle/>
          <a:p>
            <a:pPr algn="l" rtl="0" eaLnBrk="1" hangingPunct="1">
              <a:lnSpc>
                <a:spcPct val="80000"/>
              </a:lnSpc>
              <a:buFont typeface="Wingdings" pitchFamily="10" charset="2"/>
              <a:buBlip>
                <a:blip r:embed="rId2"/>
              </a:buBlip>
              <a:defRPr/>
            </a:pPr>
            <a:r>
              <a:rPr lang="en-US" sz="3600" dirty="0"/>
              <a:t>More recent evidence suggests that postpartum psychiatric illness is virtually indistinguishable from psychiatric disorders that occur at other times during a woman's life.</a:t>
            </a:r>
          </a:p>
          <a:p>
            <a:pPr algn="l" rtl="0" eaLnBrk="1" hangingPunct="1">
              <a:lnSpc>
                <a:spcPct val="80000"/>
              </a:lnSpc>
              <a:buFont typeface="Wingdings" pitchFamily="10" charset="2"/>
              <a:buBlip>
                <a:blip r:embed="rId2"/>
              </a:buBlip>
              <a:defRPr/>
            </a:pPr>
            <a:r>
              <a:rPr lang="en-US" sz="3600" dirty="0"/>
              <a:t>Types:</a:t>
            </a:r>
          </a:p>
          <a:p>
            <a:pPr lvl="1">
              <a:lnSpc>
                <a:spcPct val="80000"/>
              </a:lnSpc>
              <a:defRPr/>
            </a:pPr>
            <a:r>
              <a:rPr lang="en-US" sz="3600" b="1" i="1" dirty="0"/>
              <a:t>Postpartum blues</a:t>
            </a:r>
            <a:r>
              <a:rPr lang="en-US" sz="3600" dirty="0"/>
              <a:t>; Rapidly fluctuating mood, tearfulness, irritability, and anxiety are common symptoms.</a:t>
            </a:r>
          </a:p>
          <a:p>
            <a:pPr lvl="1">
              <a:lnSpc>
                <a:spcPct val="80000"/>
              </a:lnSpc>
              <a:defRPr/>
            </a:pPr>
            <a:r>
              <a:rPr lang="en-US" sz="3600" b="1" i="1" dirty="0"/>
              <a:t>Postpartum depression</a:t>
            </a:r>
            <a:r>
              <a:rPr lang="en-US" sz="3600" dirty="0"/>
              <a:t>; Symptoms may include depressed mood, tearfulness, inability to enjoy pleasurable activities, insomnia, fatigue, appetite disturbance, suicidal thoughts, and recurrent thoughts of death. </a:t>
            </a:r>
          </a:p>
          <a:p>
            <a:pPr lvl="1" algn="l" rtl="0" eaLnBrk="1" hangingPunct="1">
              <a:lnSpc>
                <a:spcPct val="80000"/>
              </a:lnSpc>
              <a:defRPr/>
            </a:pPr>
            <a:r>
              <a:rPr lang="en-US" sz="3600" b="1" i="1" dirty="0"/>
              <a:t>Postpartum psychosis</a:t>
            </a:r>
            <a:r>
              <a:rPr lang="en-US" sz="3600" dirty="0"/>
              <a:t>.</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249025471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Postpartum/ Puerperal Psychosis </a:t>
            </a:r>
            <a:endParaRPr lang="en-US"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marL="0" indent="0">
              <a:buNone/>
            </a:pPr>
            <a:r>
              <a:rPr lang="en-US" dirty="0"/>
              <a:t>Postpartum psychosis may be characterized by: </a:t>
            </a:r>
          </a:p>
          <a:p>
            <a:r>
              <a:rPr lang="en-US" dirty="0"/>
              <a:t>Abrupt onset of delusions or hallucinations, </a:t>
            </a:r>
          </a:p>
          <a:p>
            <a:r>
              <a:rPr lang="en-US" dirty="0"/>
              <a:t>Insomnia, paranoia, </a:t>
            </a:r>
          </a:p>
          <a:p>
            <a:r>
              <a:rPr lang="en-US" dirty="0"/>
              <a:t>Mania, </a:t>
            </a:r>
          </a:p>
          <a:p>
            <a:r>
              <a:rPr lang="en-US" dirty="0"/>
              <a:t>Abnormal preoccupation with the baby, </a:t>
            </a:r>
          </a:p>
          <a:p>
            <a:r>
              <a:rPr lang="en-US" dirty="0"/>
              <a:t>Severe depression, anxiety, despair </a:t>
            </a:r>
          </a:p>
          <a:p>
            <a:r>
              <a:rPr lang="en-US" dirty="0"/>
              <a:t>Suicidal or </a:t>
            </a:r>
            <a:r>
              <a:rPr lang="en-US" dirty="0" err="1"/>
              <a:t>infanticidal</a:t>
            </a:r>
            <a:r>
              <a:rPr lang="en-US" dirty="0"/>
              <a:t> impulses </a:t>
            </a:r>
          </a:p>
          <a:p>
            <a:r>
              <a:rPr lang="en-US" dirty="0"/>
              <a:t>Abnormal reaction towards her family members; </a:t>
            </a:r>
          </a:p>
        </p:txBody>
      </p:sp>
    </p:spTree>
    <p:extLst>
      <p:ext uri="{BB962C8B-B14F-4D97-AF65-F5344CB8AC3E}">
        <p14:creationId xmlns:p14="http://schemas.microsoft.com/office/powerpoint/2010/main" val="391858775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en-US" sz="4000" b="1" u="sng"/>
              <a:t>Puerperal psychosis treatment</a:t>
            </a:r>
            <a:r>
              <a:rPr lang="en-US" sz="4000" u="sng"/>
              <a:t> </a:t>
            </a:r>
            <a:r>
              <a:rPr lang="en-US" sz="4000"/>
              <a:t/>
            </a:r>
            <a:br>
              <a:rPr lang="en-US" sz="4000"/>
            </a:br>
            <a:endParaRPr lang="en-US" sz="4000"/>
          </a:p>
        </p:txBody>
      </p:sp>
      <p:sp>
        <p:nvSpPr>
          <p:cNvPr id="16387" name="Rectangle 3"/>
          <p:cNvSpPr>
            <a:spLocks noGrp="1" noChangeArrowheads="1"/>
          </p:cNvSpPr>
          <p:nvPr>
            <p:ph idx="1"/>
          </p:nvPr>
        </p:nvSpPr>
        <p:spPr>
          <a:xfrm>
            <a:off x="914400" y="1600778"/>
            <a:ext cx="77719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dirty="0"/>
              <a:t>Puerperal psychosis is a psychiatric emergency that typically requires inpatient treatment. </a:t>
            </a:r>
          </a:p>
          <a:p>
            <a:pPr algn="l" rtl="0" eaLnBrk="1" hangingPunct="1">
              <a:lnSpc>
                <a:spcPct val="80000"/>
              </a:lnSpc>
              <a:buFont typeface="Wingdings" pitchFamily="10" charset="2"/>
              <a:buBlip>
                <a:blip r:embed="rId2"/>
              </a:buBlip>
              <a:defRPr/>
            </a:pPr>
            <a:r>
              <a:rPr lang="en-US" sz="2800" dirty="0"/>
              <a:t>Most patients with puerperal psychosis suffer from bipolar disorder. Acute treatment includes a mood stabilizer (</a:t>
            </a:r>
            <a:r>
              <a:rPr lang="en-US" sz="2800" dirty="0" err="1"/>
              <a:t>eg</a:t>
            </a:r>
            <a:r>
              <a:rPr lang="en-US" sz="2800" dirty="0"/>
              <a:t>, lithium, </a:t>
            </a:r>
            <a:r>
              <a:rPr lang="en-US" sz="2800" dirty="0" err="1"/>
              <a:t>valproic</a:t>
            </a:r>
            <a:r>
              <a:rPr lang="en-US" sz="2800" dirty="0"/>
              <a:t> acid, carbamazepine) in combination with antipsychotic medications and benzodiazepines. </a:t>
            </a:r>
          </a:p>
          <a:p>
            <a:pPr algn="l" rtl="0" eaLnBrk="1" hangingPunct="1">
              <a:lnSpc>
                <a:spcPct val="80000"/>
              </a:lnSpc>
              <a:buFont typeface="Wingdings" pitchFamily="10" charset="2"/>
              <a:buBlip>
                <a:blip r:embed="rId2"/>
              </a:buBlip>
              <a:defRPr/>
            </a:pPr>
            <a:r>
              <a:rPr lang="en-US" sz="2800" dirty="0"/>
              <a:t>ECT (often bilateral) is tolerated well and rapidly effective. </a:t>
            </a:r>
          </a:p>
          <a:p>
            <a:pPr algn="l" rtl="0" eaLnBrk="1" hangingPunct="1">
              <a:lnSpc>
                <a:spcPct val="80000"/>
              </a:lnSpc>
              <a:buFont typeface="Wingdings" pitchFamily="10" charset="2"/>
              <a:buBlip>
                <a:blip r:embed="rId2"/>
              </a:buBlip>
              <a:defRPr/>
            </a:pPr>
            <a:r>
              <a:rPr lang="en-US" sz="2800" dirty="0"/>
              <a:t>Risk of suicide is significant in this population. </a:t>
            </a:r>
          </a:p>
          <a:p>
            <a:pPr algn="l" rtl="0" eaLnBrk="1" hangingPunct="1">
              <a:lnSpc>
                <a:spcPct val="80000"/>
              </a:lnSpc>
              <a:buFont typeface="Wingdings" pitchFamily="10" charset="2"/>
              <a:buBlip>
                <a:blip r:embed="rId2"/>
              </a:buBlip>
              <a:defRPr/>
            </a:pPr>
            <a:r>
              <a:rPr lang="en-US" sz="2800" dirty="0"/>
              <a:t>Rates of infanticide associated with untreated puerperal psychosis are as high as 4%.</a:t>
            </a:r>
          </a:p>
          <a:p>
            <a:pPr algn="l" rtl="0" eaLnBrk="1" hangingPunct="1">
              <a:lnSpc>
                <a:spcPct val="80000"/>
              </a:lnSpc>
              <a:buFont typeface="Wingdings" pitchFamily="10" charset="2"/>
              <a:buBlip>
                <a:blip r:embed="rId2"/>
              </a:buBlip>
              <a:defRPr/>
            </a:pPr>
            <a:endParaRPr lang="en-US" sz="2800" dirty="0"/>
          </a:p>
        </p:txBody>
      </p:sp>
    </p:spTree>
    <p:extLst>
      <p:ext uri="{BB962C8B-B14F-4D97-AF65-F5344CB8AC3E}">
        <p14:creationId xmlns:p14="http://schemas.microsoft.com/office/powerpoint/2010/main" val="343567558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000" b="1" u="sng"/>
              <a:t>Special concerns:</a:t>
            </a:r>
            <a:br>
              <a:rPr lang="en-US" sz="4000" b="1" u="sng"/>
            </a:br>
            <a:endParaRPr lang="en-US" sz="4000" b="1" u="sng"/>
          </a:p>
        </p:txBody>
      </p:sp>
      <p:sp>
        <p:nvSpPr>
          <p:cNvPr id="17411" name="Rectangle 3"/>
          <p:cNvSpPr>
            <a:spLocks noGrp="1" noChangeArrowheads="1"/>
          </p:cNvSpPr>
          <p:nvPr>
            <p:ph idx="1"/>
          </p:nvPr>
        </p:nvSpPr>
        <p:spPr>
          <a:xfrm>
            <a:off x="838200" y="1600778"/>
            <a:ext cx="78481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b="1" u="sng" dirty="0"/>
              <a:t>Breastfeeding and psychotropic medications</a:t>
            </a:r>
            <a:r>
              <a:rPr lang="en-US" sz="2800" u="sng" dirty="0"/>
              <a:t> </a:t>
            </a:r>
            <a:endParaRPr lang="en-US" sz="2800" dirty="0"/>
          </a:p>
          <a:p>
            <a:pPr algn="l" rtl="0" eaLnBrk="1" hangingPunct="1">
              <a:lnSpc>
                <a:spcPct val="80000"/>
              </a:lnSpc>
              <a:buFont typeface="Wingdings" pitchFamily="10" charset="2"/>
              <a:buBlip>
                <a:blip r:embed="rId2"/>
              </a:buBlip>
              <a:defRPr/>
            </a:pPr>
            <a:r>
              <a:rPr lang="en-US" sz="2800" dirty="0"/>
              <a:t>Women who plan to breastfeed must be informed that all psychotropic medications, including antidepressants, are secreted into breast milk. Concentrations in breast milk vary widely. </a:t>
            </a:r>
          </a:p>
          <a:p>
            <a:pPr algn="l" rtl="0" eaLnBrk="1" hangingPunct="1">
              <a:lnSpc>
                <a:spcPct val="80000"/>
              </a:lnSpc>
              <a:buFont typeface="Wingdings" pitchFamily="10" charset="2"/>
              <a:buBlip>
                <a:blip r:embed="rId2"/>
              </a:buBlip>
              <a:defRPr/>
            </a:pPr>
            <a:r>
              <a:rPr lang="en-US" sz="2800" dirty="0"/>
              <a:t>Data on the use of </a:t>
            </a:r>
            <a:r>
              <a:rPr lang="en-US" sz="2800" dirty="0" err="1"/>
              <a:t>tricyclic</a:t>
            </a:r>
            <a:r>
              <a:rPr lang="en-US" sz="2800" dirty="0"/>
              <a:t> antidepressants, </a:t>
            </a:r>
            <a:r>
              <a:rPr lang="en-US" sz="2800" dirty="0" err="1"/>
              <a:t>fluoxetine</a:t>
            </a:r>
            <a:r>
              <a:rPr lang="en-US" sz="2800" dirty="0"/>
              <a:t>, </a:t>
            </a:r>
            <a:r>
              <a:rPr lang="en-US" sz="2800" dirty="0" err="1"/>
              <a:t>sertraline</a:t>
            </a:r>
            <a:r>
              <a:rPr lang="en-US" sz="2800" dirty="0"/>
              <a:t>, and </a:t>
            </a:r>
            <a:r>
              <a:rPr lang="en-US" sz="2800" dirty="0" err="1"/>
              <a:t>paroxetine</a:t>
            </a:r>
            <a:r>
              <a:rPr lang="en-US" sz="2800" dirty="0"/>
              <a:t> during breastfeeding are encouraging, and serum antidepressant levels in the nursing infant are either low or undetectable. Reports of toxicity in nursing infants are rare, although the long-term effects of exposure to trace amounts of medication are not known. </a:t>
            </a:r>
          </a:p>
        </p:txBody>
      </p:sp>
    </p:spTree>
    <p:extLst>
      <p:ext uri="{BB962C8B-B14F-4D97-AF65-F5344CB8AC3E}">
        <p14:creationId xmlns:p14="http://schemas.microsoft.com/office/powerpoint/2010/main" val="292179297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a:t>Cont</a:t>
            </a:r>
            <a:r>
              <a:rPr lang="en-US" b="1" i="1" dirty="0"/>
              <a:t>…</a:t>
            </a:r>
          </a:p>
        </p:txBody>
      </p:sp>
      <p:sp>
        <p:nvSpPr>
          <p:cNvPr id="3" name="Content Placeholder 2"/>
          <p:cNvSpPr>
            <a:spLocks noGrp="1"/>
          </p:cNvSpPr>
          <p:nvPr>
            <p:ph idx="1"/>
          </p:nvPr>
        </p:nvSpPr>
        <p:spPr>
          <a:xfrm>
            <a:off x="762000" y="1219200"/>
            <a:ext cx="7924327" cy="4907513"/>
          </a:xfrm>
        </p:spPr>
        <p:txBody>
          <a:bodyPr/>
          <a:lstStyle/>
          <a:p>
            <a:pPr algn="l" rtl="0" eaLnBrk="1" hangingPunct="1">
              <a:lnSpc>
                <a:spcPct val="80000"/>
              </a:lnSpc>
              <a:buFont typeface="Wingdings" pitchFamily="10" charset="2"/>
              <a:buBlip>
                <a:blip r:embed="rId2"/>
              </a:buBlip>
              <a:defRPr/>
            </a:pPr>
            <a:r>
              <a:rPr lang="en-US" sz="3600" dirty="0"/>
              <a:t>Avoid breastfeeding in women treated with lithium because this agent is secreted at high levels in breast milk and may cause significant toxicity in the infant. </a:t>
            </a:r>
          </a:p>
          <a:p>
            <a:pPr algn="l" rtl="0" eaLnBrk="1" hangingPunct="1">
              <a:lnSpc>
                <a:spcPct val="80000"/>
              </a:lnSpc>
              <a:buFont typeface="Wingdings" pitchFamily="10" charset="2"/>
              <a:buBlip>
                <a:blip r:embed="rId2"/>
              </a:buBlip>
              <a:defRPr/>
            </a:pPr>
            <a:r>
              <a:rPr lang="en-US" sz="3600" dirty="0"/>
              <a:t>Avoid breastfeeding in premature infants or in those with hepatic insufficiency who may have difficulty metabolizing medications present in breast milk. </a:t>
            </a:r>
          </a:p>
          <a:p>
            <a:pPr>
              <a:buFont typeface="Wingdings" pitchFamily="10" charset="2"/>
              <a:buBlip>
                <a:blip r:embed="rId2"/>
              </a:buBlip>
              <a:defRPr/>
            </a:pPr>
            <a:endParaRPr lang="en-US" sz="3600" dirty="0"/>
          </a:p>
        </p:txBody>
      </p:sp>
    </p:spTree>
    <p:extLst>
      <p:ext uri="{BB962C8B-B14F-4D97-AF65-F5344CB8AC3E}">
        <p14:creationId xmlns:p14="http://schemas.microsoft.com/office/powerpoint/2010/main" val="402016887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a:t>Cont</a:t>
            </a:r>
            <a:r>
              <a:rPr lang="en-US" b="1" i="1" dirty="0"/>
              <a:t>…</a:t>
            </a:r>
          </a:p>
        </p:txBody>
      </p:sp>
      <p:sp>
        <p:nvSpPr>
          <p:cNvPr id="3" name="Content Placeholder 2"/>
          <p:cNvSpPr>
            <a:spLocks noGrp="1"/>
          </p:cNvSpPr>
          <p:nvPr>
            <p:ph idx="1"/>
          </p:nvPr>
        </p:nvSpPr>
        <p:spPr>
          <a:xfrm>
            <a:off x="914400" y="1600778"/>
            <a:ext cx="7771927" cy="4525935"/>
          </a:xfrm>
        </p:spPr>
        <p:txBody>
          <a:bodyPr/>
          <a:lstStyle/>
          <a:p>
            <a:pPr>
              <a:buFont typeface="Wingdings" pitchFamily="10" charset="2"/>
              <a:buBlip>
                <a:blip r:embed="rId2"/>
              </a:buBlip>
              <a:defRPr/>
            </a:pPr>
            <a:r>
              <a:rPr lang="en-US" dirty="0"/>
              <a:t>Children of mothers with postpartum depression are more likely than children of </a:t>
            </a:r>
            <a:r>
              <a:rPr lang="en-US" dirty="0" err="1"/>
              <a:t>nondepressed</a:t>
            </a:r>
            <a:r>
              <a:rPr lang="en-US" dirty="0"/>
              <a:t> mothers to exhibit behavioral problems (</a:t>
            </a:r>
            <a:r>
              <a:rPr lang="en-US" dirty="0" err="1"/>
              <a:t>eg</a:t>
            </a:r>
            <a:r>
              <a:rPr lang="en-US" dirty="0"/>
              <a:t>, sleep and eating difficulties, temper tantrums, hyperactivity), delays in cognitive development, emotional and social </a:t>
            </a:r>
            <a:r>
              <a:rPr lang="en-US" dirty="0" err="1"/>
              <a:t>dysregulation</a:t>
            </a:r>
            <a:r>
              <a:rPr lang="en-US" dirty="0"/>
              <a:t>, and early onset of depressive illness.</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703461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and symptoms</a:t>
            </a:r>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lvl="0"/>
            <a:r>
              <a:rPr lang="en-US" dirty="0"/>
              <a:t>Pallor of mucous membranes</a:t>
            </a:r>
          </a:p>
          <a:p>
            <a:pPr lvl="0"/>
            <a:r>
              <a:rPr lang="en-US" dirty="0"/>
              <a:t>Breathlessness</a:t>
            </a:r>
          </a:p>
          <a:p>
            <a:pPr lvl="0"/>
            <a:r>
              <a:rPr lang="en-US" dirty="0"/>
              <a:t>Dizziness</a:t>
            </a:r>
          </a:p>
          <a:p>
            <a:pPr lvl="0"/>
            <a:r>
              <a:rPr lang="en-US" dirty="0"/>
              <a:t>Fatigue and lethargy</a:t>
            </a:r>
          </a:p>
          <a:p>
            <a:pPr lvl="0"/>
            <a:r>
              <a:rPr lang="en-US" dirty="0"/>
              <a:t>Fainting attacks</a:t>
            </a:r>
          </a:p>
          <a:p>
            <a:pPr lvl="0"/>
            <a:r>
              <a:rPr lang="en-US" dirty="0"/>
              <a:t>Headaches due to lack of sufficient oxygen to brain cells</a:t>
            </a:r>
          </a:p>
          <a:p>
            <a:pPr lvl="0"/>
            <a:r>
              <a:rPr lang="en-US" dirty="0"/>
              <a:t>Anorexia and vomiting</a:t>
            </a:r>
          </a:p>
          <a:p>
            <a:pPr marL="0" indent="0">
              <a:buNone/>
            </a:pPr>
            <a:r>
              <a:rPr lang="en-US" dirty="0"/>
              <a:t> </a:t>
            </a:r>
          </a:p>
        </p:txBody>
      </p:sp>
    </p:spTree>
    <p:extLst>
      <p:ext uri="{BB962C8B-B14F-4D97-AF65-F5344CB8AC3E}">
        <p14:creationId xmlns:p14="http://schemas.microsoft.com/office/powerpoint/2010/main" val="99255288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Breast complications</a:t>
            </a:r>
          </a:p>
        </p:txBody>
      </p:sp>
      <p:sp>
        <p:nvSpPr>
          <p:cNvPr id="3" name="Content Placeholder 2"/>
          <p:cNvSpPr>
            <a:spLocks noGrp="1"/>
          </p:cNvSpPr>
          <p:nvPr>
            <p:ph idx="1"/>
          </p:nvPr>
        </p:nvSpPr>
        <p:spPr>
          <a:xfrm>
            <a:off x="990600" y="1600778"/>
            <a:ext cx="7695727" cy="4525935"/>
          </a:xfrm>
        </p:spPr>
        <p:txBody>
          <a:bodyPr>
            <a:normAutofit/>
          </a:bodyPr>
          <a:lstStyle/>
          <a:p>
            <a:pPr marL="0" indent="0">
              <a:buNone/>
            </a:pPr>
            <a:r>
              <a:rPr lang="en-US" b="1" dirty="0"/>
              <a:t>Breast Engorgement; </a:t>
            </a:r>
            <a:r>
              <a:rPr lang="en-US" dirty="0"/>
              <a:t>occurs when there is congestion as well as over accumulation of milk </a:t>
            </a:r>
          </a:p>
          <a:p>
            <a:pPr marL="0" indent="0">
              <a:buNone/>
            </a:pPr>
            <a:r>
              <a:rPr lang="en-US" b="1" dirty="0"/>
              <a:t>Diagnosis </a:t>
            </a:r>
            <a:endParaRPr lang="en-US" dirty="0"/>
          </a:p>
          <a:p>
            <a:r>
              <a:rPr lang="en-US" dirty="0"/>
              <a:t>The breasts feel hard with distended vessels. They are also warm and tender. The areola may look </a:t>
            </a:r>
            <a:r>
              <a:rPr lang="en-US" dirty="0" err="1"/>
              <a:t>oedematous</a:t>
            </a:r>
            <a:r>
              <a:rPr lang="en-US" dirty="0"/>
              <a:t> </a:t>
            </a:r>
          </a:p>
        </p:txBody>
      </p:sp>
    </p:spTree>
    <p:extLst>
      <p:ext uri="{BB962C8B-B14F-4D97-AF65-F5344CB8AC3E}">
        <p14:creationId xmlns:p14="http://schemas.microsoft.com/office/powerpoint/2010/main" val="14896564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pPr marL="0" indent="0">
              <a:buNone/>
            </a:pPr>
            <a:r>
              <a:rPr lang="en-US" b="1" dirty="0"/>
              <a:t>1. Mother is breastfeeding: </a:t>
            </a:r>
            <a:endParaRPr lang="en-US" dirty="0"/>
          </a:p>
          <a:p>
            <a:r>
              <a:rPr lang="en-US" dirty="0"/>
              <a:t>If the baby is not able to suckle encourage the woman to express the milk </a:t>
            </a:r>
          </a:p>
          <a:p>
            <a:r>
              <a:rPr lang="en-US" dirty="0"/>
              <a:t>Encourage the woman to breastfeed more frequently, using both breasts at each feeding </a:t>
            </a:r>
          </a:p>
          <a:p>
            <a:r>
              <a:rPr lang="en-US" dirty="0"/>
              <a:t>Show the woman how to hold and attach baby to breast </a:t>
            </a:r>
          </a:p>
          <a:p>
            <a:r>
              <a:rPr lang="en-US" dirty="0"/>
              <a:t>Relief measures before breastfeeding may include: </a:t>
            </a:r>
          </a:p>
          <a:p>
            <a:r>
              <a:rPr lang="en-US" dirty="0"/>
              <a:t>Applying warm/ cold compresses to the breasts just before breastfeeding, or encourage the woman to take warm shower </a:t>
            </a:r>
          </a:p>
          <a:p>
            <a:r>
              <a:rPr lang="en-US" dirty="0"/>
              <a:t>Massage the woman’s neck and back </a:t>
            </a:r>
          </a:p>
          <a:p>
            <a:endParaRPr lang="en-US" dirty="0"/>
          </a:p>
        </p:txBody>
      </p:sp>
    </p:spTree>
    <p:extLst>
      <p:ext uri="{BB962C8B-B14F-4D97-AF65-F5344CB8AC3E}">
        <p14:creationId xmlns:p14="http://schemas.microsoft.com/office/powerpoint/2010/main" val="198821861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85000" lnSpcReduction="20000"/>
          </a:bodyPr>
          <a:lstStyle/>
          <a:p>
            <a:endParaRPr lang="en-US" dirty="0"/>
          </a:p>
          <a:p>
            <a:r>
              <a:rPr lang="en-US" dirty="0"/>
              <a:t>Have the woman express some milk manually prior to breastfeeding and wet the nipple area with breast milk to help the baby latch properly and easily </a:t>
            </a:r>
          </a:p>
          <a:p>
            <a:r>
              <a:rPr lang="en-US" dirty="0"/>
              <a:t>Relief measures after feeding may include: Good support to the breast with a binder or brassier but avoid tight ones </a:t>
            </a:r>
          </a:p>
          <a:p>
            <a:r>
              <a:rPr lang="en-US" dirty="0"/>
              <a:t>Apply cold/ warm compresses to the breast between feeding to reduce swelling and pain </a:t>
            </a:r>
          </a:p>
          <a:p>
            <a:r>
              <a:rPr lang="en-US" dirty="0"/>
              <a:t>Give analgesics e.g. </a:t>
            </a:r>
            <a:r>
              <a:rPr lang="en-US" i="1" dirty="0" err="1"/>
              <a:t>Paracetamol</a:t>
            </a:r>
            <a:r>
              <a:rPr lang="en-US" i="1" dirty="0"/>
              <a:t> </a:t>
            </a:r>
            <a:r>
              <a:rPr lang="en-US" dirty="0"/>
              <a:t>500mg orally as needed </a:t>
            </a:r>
          </a:p>
          <a:p>
            <a:r>
              <a:rPr lang="en-US" dirty="0"/>
              <a:t>Follow up 3 days after initiating management to ensure response </a:t>
            </a:r>
          </a:p>
          <a:p>
            <a:endParaRPr lang="en-US" dirty="0"/>
          </a:p>
        </p:txBody>
      </p:sp>
    </p:spTree>
    <p:extLst>
      <p:ext uri="{BB962C8B-B14F-4D97-AF65-F5344CB8AC3E}">
        <p14:creationId xmlns:p14="http://schemas.microsoft.com/office/powerpoint/2010/main" val="32797513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95400"/>
            <a:ext cx="7848127" cy="4831313"/>
          </a:xfrm>
        </p:spPr>
        <p:txBody>
          <a:bodyPr>
            <a:normAutofit fontScale="77500" lnSpcReduction="20000"/>
          </a:bodyPr>
          <a:lstStyle/>
          <a:p>
            <a:pPr marL="0" indent="0">
              <a:buNone/>
            </a:pPr>
            <a:r>
              <a:rPr lang="en-US" b="1" dirty="0"/>
              <a:t>2. Mother is not breastfeeding: </a:t>
            </a:r>
            <a:endParaRPr lang="en-US" dirty="0"/>
          </a:p>
          <a:p>
            <a:r>
              <a:rPr lang="en-US" dirty="0"/>
              <a:t>Support breasts with binder or brassiere to reduce swelling and pain </a:t>
            </a:r>
          </a:p>
          <a:p>
            <a:r>
              <a:rPr lang="en-US" dirty="0"/>
              <a:t>Apply cold/warm compresses to the breasts to reduce swelling and pain </a:t>
            </a:r>
          </a:p>
          <a:p>
            <a:r>
              <a:rPr lang="en-US" dirty="0"/>
              <a:t>Express enough milk to relieve pain but avoid complete emptying as this will reduce milk production. Let her gradually reduce volume expressed </a:t>
            </a:r>
          </a:p>
          <a:p>
            <a:r>
              <a:rPr lang="en-US" dirty="0"/>
              <a:t>Give analgesic e.g. </a:t>
            </a:r>
            <a:r>
              <a:rPr lang="en-US" i="1" dirty="0" err="1"/>
              <a:t>paracetamol</a:t>
            </a:r>
            <a:r>
              <a:rPr lang="en-US" i="1" dirty="0"/>
              <a:t> </a:t>
            </a:r>
            <a:r>
              <a:rPr lang="en-US" dirty="0"/>
              <a:t>500mg orally when needed </a:t>
            </a:r>
          </a:p>
          <a:p>
            <a:r>
              <a:rPr lang="en-US" dirty="0"/>
              <a:t>Review /Follow up 3 days after initiating treatment to ensure response </a:t>
            </a:r>
          </a:p>
          <a:p>
            <a:r>
              <a:rPr lang="en-US" dirty="0"/>
              <a:t>Advise to seek care if breasts become painful, swollen and red, or if she feels ill or her temperature is &gt; 38ºC </a:t>
            </a:r>
          </a:p>
          <a:p>
            <a:endParaRPr lang="en-US" dirty="0"/>
          </a:p>
        </p:txBody>
      </p:sp>
    </p:spTree>
    <p:extLst>
      <p:ext uri="{BB962C8B-B14F-4D97-AF65-F5344CB8AC3E}">
        <p14:creationId xmlns:p14="http://schemas.microsoft.com/office/powerpoint/2010/main" val="215032218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868046"/>
          </a:xfrm>
        </p:spPr>
        <p:txBody>
          <a:bodyPr/>
          <a:lstStyle/>
          <a:p>
            <a:r>
              <a:rPr lang="en-US" b="1" i="1" dirty="0"/>
              <a:t>Sore or cracked nipples</a:t>
            </a:r>
            <a:endParaRPr lang="en-US" i="1" dirty="0"/>
          </a:p>
        </p:txBody>
      </p:sp>
      <p:sp>
        <p:nvSpPr>
          <p:cNvPr id="3" name="Content Placeholder 2"/>
          <p:cNvSpPr>
            <a:spLocks noGrp="1"/>
          </p:cNvSpPr>
          <p:nvPr>
            <p:ph idx="1"/>
          </p:nvPr>
        </p:nvSpPr>
        <p:spPr>
          <a:xfrm>
            <a:off x="838200" y="1066800"/>
            <a:ext cx="7848127" cy="5059913"/>
          </a:xfrm>
        </p:spPr>
        <p:txBody>
          <a:bodyPr>
            <a:normAutofit fontScale="62500" lnSpcReduction="20000"/>
          </a:bodyPr>
          <a:lstStyle/>
          <a:p>
            <a:pPr marL="0" indent="0">
              <a:buNone/>
            </a:pPr>
            <a:r>
              <a:rPr lang="en-US" dirty="0"/>
              <a:t>Sore nipples are caused by either the loss of the epithelium cover on a big area of the nipple or a deep, small, painful crack at either the tip or base of the nipple. </a:t>
            </a:r>
          </a:p>
          <a:p>
            <a:pPr marL="0" indent="0">
              <a:buNone/>
            </a:pPr>
            <a:r>
              <a:rPr lang="en-US" b="1" dirty="0"/>
              <a:t>Diagnosis </a:t>
            </a:r>
            <a:endParaRPr lang="en-US" dirty="0"/>
          </a:p>
          <a:p>
            <a:r>
              <a:rPr lang="en-US" dirty="0"/>
              <a:t>Mother reports pain on breastfeeding </a:t>
            </a:r>
          </a:p>
          <a:p>
            <a:r>
              <a:rPr lang="en-US" dirty="0"/>
              <a:t>Cracks may be seen on nipples </a:t>
            </a:r>
          </a:p>
          <a:p>
            <a:endParaRPr lang="en-US" dirty="0"/>
          </a:p>
          <a:p>
            <a:r>
              <a:rPr lang="en-US" b="1" dirty="0"/>
              <a:t>Management </a:t>
            </a:r>
            <a:endParaRPr lang="en-US" dirty="0"/>
          </a:p>
          <a:p>
            <a:r>
              <a:rPr lang="en-US" dirty="0"/>
              <a:t>Counsel on personal hygiene and how to keep the nipples clean </a:t>
            </a:r>
          </a:p>
          <a:p>
            <a:r>
              <a:rPr lang="en-US" dirty="0"/>
              <a:t>Express the milk from the affected breast to prevent engorgement </a:t>
            </a:r>
          </a:p>
          <a:p>
            <a:r>
              <a:rPr lang="en-US" dirty="0"/>
              <a:t>Show mother how to position and attach baby </a:t>
            </a:r>
          </a:p>
          <a:p>
            <a:r>
              <a:rPr lang="en-US" dirty="0"/>
              <a:t>Apply milk on the cracks and encourage exposure to air or sunshine if possible </a:t>
            </a:r>
          </a:p>
          <a:p>
            <a:r>
              <a:rPr lang="en-US" dirty="0"/>
              <a:t>Continue breastfeeding both breasts </a:t>
            </a:r>
          </a:p>
          <a:p>
            <a:r>
              <a:rPr lang="en-US" dirty="0"/>
              <a:t>Check for oral thrush in baby </a:t>
            </a:r>
          </a:p>
          <a:p>
            <a:endParaRPr lang="en-US" dirty="0"/>
          </a:p>
        </p:txBody>
      </p:sp>
    </p:spTree>
    <p:extLst>
      <p:ext uri="{BB962C8B-B14F-4D97-AF65-F5344CB8AC3E}">
        <p14:creationId xmlns:p14="http://schemas.microsoft.com/office/powerpoint/2010/main" val="6800809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 Mastitis</a:t>
            </a:r>
            <a:endParaRPr lang="en-US" i="1" dirty="0"/>
          </a:p>
        </p:txBody>
      </p:sp>
      <p:sp>
        <p:nvSpPr>
          <p:cNvPr id="3" name="Content Placeholder 2"/>
          <p:cNvSpPr>
            <a:spLocks noGrp="1"/>
          </p:cNvSpPr>
          <p:nvPr>
            <p:ph idx="1"/>
          </p:nvPr>
        </p:nvSpPr>
        <p:spPr>
          <a:xfrm>
            <a:off x="762000" y="1143000"/>
            <a:ext cx="7924327" cy="4983713"/>
          </a:xfrm>
        </p:spPr>
        <p:txBody>
          <a:bodyPr>
            <a:normAutofit fontScale="92500" lnSpcReduction="10000"/>
          </a:bodyPr>
          <a:lstStyle/>
          <a:p>
            <a:pPr marL="0" indent="0">
              <a:buNone/>
            </a:pPr>
            <a:r>
              <a:rPr lang="en-US" b="1" dirty="0"/>
              <a:t>Definition; </a:t>
            </a:r>
            <a:r>
              <a:rPr lang="en-US" dirty="0"/>
              <a:t>inflammation of the breast. </a:t>
            </a:r>
          </a:p>
          <a:p>
            <a:pPr marL="0" indent="0">
              <a:buNone/>
            </a:pPr>
            <a:r>
              <a:rPr lang="en-US" b="1" i="1" dirty="0"/>
              <a:t>CAUSATIVE </a:t>
            </a:r>
            <a:r>
              <a:rPr lang="en-US" b="1" i="1" dirty="0" err="1"/>
              <a:t>ORGANISM;</a:t>
            </a:r>
            <a:r>
              <a:rPr lang="en-US" dirty="0" err="1"/>
              <a:t>haemolytic</a:t>
            </a:r>
            <a:r>
              <a:rPr lang="en-US" dirty="0"/>
              <a:t> streptococcus organisms and staphylococcus </a:t>
            </a:r>
            <a:r>
              <a:rPr lang="en-US" dirty="0" err="1"/>
              <a:t>aureus</a:t>
            </a:r>
            <a:r>
              <a:rPr lang="en-US" dirty="0"/>
              <a:t>. The usual route for transmission of organisms to the mother’s breast is from the:</a:t>
            </a:r>
          </a:p>
          <a:p>
            <a:pPr lvl="0"/>
            <a:r>
              <a:rPr lang="en-US" dirty="0" err="1"/>
              <a:t>Nasopharynx</a:t>
            </a:r>
            <a:r>
              <a:rPr lang="en-US" dirty="0"/>
              <a:t> of her infant</a:t>
            </a:r>
          </a:p>
          <a:p>
            <a:pPr lvl="0"/>
            <a:r>
              <a:rPr lang="en-US" dirty="0"/>
              <a:t>The patient’s hands</a:t>
            </a:r>
          </a:p>
          <a:p>
            <a:pPr lvl="0"/>
            <a:r>
              <a:rPr lang="en-US" dirty="0"/>
              <a:t>Nursery personnel in contact with the infant</a:t>
            </a:r>
          </a:p>
          <a:p>
            <a:pPr lvl="0"/>
            <a:r>
              <a:rPr lang="en-US" dirty="0"/>
              <a:t>Skin infection of the baby</a:t>
            </a:r>
          </a:p>
          <a:p>
            <a:pPr lvl="0"/>
            <a:r>
              <a:rPr lang="en-US" dirty="0"/>
              <a:t>The umbilical cord</a:t>
            </a:r>
          </a:p>
          <a:p>
            <a:endParaRPr lang="en-US" dirty="0"/>
          </a:p>
        </p:txBody>
      </p:sp>
    </p:spTree>
    <p:extLst>
      <p:ext uri="{BB962C8B-B14F-4D97-AF65-F5344CB8AC3E}">
        <p14:creationId xmlns:p14="http://schemas.microsoft.com/office/powerpoint/2010/main" val="17822532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and symptoms</a:t>
            </a:r>
          </a:p>
        </p:txBody>
      </p:sp>
      <p:sp>
        <p:nvSpPr>
          <p:cNvPr id="3" name="Content Placeholder 2"/>
          <p:cNvSpPr>
            <a:spLocks noGrp="1"/>
          </p:cNvSpPr>
          <p:nvPr>
            <p:ph idx="1"/>
          </p:nvPr>
        </p:nvSpPr>
        <p:spPr>
          <a:xfrm>
            <a:off x="990600" y="1219200"/>
            <a:ext cx="7695727" cy="4907513"/>
          </a:xfrm>
        </p:spPr>
        <p:txBody>
          <a:bodyPr>
            <a:normAutofit fontScale="77500" lnSpcReduction="20000"/>
          </a:bodyPr>
          <a:lstStyle/>
          <a:p>
            <a:r>
              <a:rPr lang="en-US" dirty="0"/>
              <a:t>acute pain and tenderness in the breast</a:t>
            </a:r>
          </a:p>
          <a:p>
            <a:pPr lvl="0"/>
            <a:r>
              <a:rPr lang="en-US" dirty="0"/>
              <a:t>General malaise </a:t>
            </a:r>
            <a:r>
              <a:rPr lang="en-US" dirty="0" err="1"/>
              <a:t>characterised</a:t>
            </a:r>
            <a:r>
              <a:rPr lang="en-US" dirty="0"/>
              <a:t> by a chilly sensation,</a:t>
            </a:r>
            <a:br>
              <a:rPr lang="en-US" dirty="0"/>
            </a:br>
            <a:r>
              <a:rPr lang="en-US" dirty="0"/>
              <a:t>followed by rise of temperature to 40°C with increased </a:t>
            </a:r>
            <a:br>
              <a:rPr lang="en-US" dirty="0"/>
            </a:br>
            <a:r>
              <a:rPr lang="en-US" dirty="0"/>
              <a:t>pulse rate</a:t>
            </a:r>
          </a:p>
          <a:p>
            <a:pPr lvl="0"/>
            <a:r>
              <a:rPr lang="en-US" dirty="0"/>
              <a:t>On inspection, the breast appears reddened and hard</a:t>
            </a:r>
          </a:p>
          <a:p>
            <a:pPr lvl="0"/>
            <a:r>
              <a:rPr lang="en-US" dirty="0"/>
              <a:t>The inflammation may be </a:t>
            </a:r>
            <a:r>
              <a:rPr lang="en-US" dirty="0" err="1"/>
              <a:t>generalised</a:t>
            </a:r>
            <a:r>
              <a:rPr lang="en-US" dirty="0"/>
              <a:t>, confined to a lobe or a local area</a:t>
            </a:r>
          </a:p>
          <a:p>
            <a:pPr lvl="0"/>
            <a:r>
              <a:rPr lang="en-US" dirty="0"/>
              <a:t>There are indurations, tenderness and erythema of the involved area</a:t>
            </a:r>
          </a:p>
          <a:p>
            <a:pPr lvl="0"/>
            <a:r>
              <a:rPr lang="en-US" dirty="0"/>
              <a:t>Mastitis is usually unilateral, in advanced cases there </a:t>
            </a:r>
            <a:br>
              <a:rPr lang="en-US" dirty="0"/>
            </a:br>
            <a:r>
              <a:rPr lang="en-US" dirty="0"/>
              <a:t>maybe local abscess formation</a:t>
            </a:r>
          </a:p>
          <a:p>
            <a:endParaRPr lang="en-US" dirty="0"/>
          </a:p>
        </p:txBody>
      </p:sp>
    </p:spTree>
    <p:extLst>
      <p:ext uri="{BB962C8B-B14F-4D97-AF65-F5344CB8AC3E}">
        <p14:creationId xmlns:p14="http://schemas.microsoft.com/office/powerpoint/2010/main" val="144920029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r>
              <a:rPr lang="en-US" dirty="0"/>
              <a:t>Treat with antibiotics e.g. </a:t>
            </a:r>
            <a:r>
              <a:rPr lang="en-US" dirty="0" err="1"/>
              <a:t>Cloxacillin</a:t>
            </a:r>
            <a:r>
              <a:rPr lang="en-US" dirty="0"/>
              <a:t> 500mg every six hours for 5-10 days Or Erythromycin 500mg every six hours for 5 – 10 days </a:t>
            </a:r>
          </a:p>
          <a:p>
            <a:r>
              <a:rPr lang="en-US" dirty="0"/>
              <a:t>Analgesics e.g. </a:t>
            </a:r>
            <a:r>
              <a:rPr lang="en-US" dirty="0" err="1"/>
              <a:t>Paracetamol</a:t>
            </a:r>
            <a:r>
              <a:rPr lang="en-US" dirty="0"/>
              <a:t> 500mg orally as needed </a:t>
            </a:r>
          </a:p>
          <a:p>
            <a:r>
              <a:rPr lang="en-US" dirty="0"/>
              <a:t>Encourage the woman to: </a:t>
            </a:r>
          </a:p>
          <a:p>
            <a:r>
              <a:rPr lang="en-US" dirty="0"/>
              <a:t>Continue breastfeeding on the unaffected side </a:t>
            </a:r>
          </a:p>
          <a:p>
            <a:r>
              <a:rPr lang="en-US" dirty="0"/>
              <a:t>Support breast with brassiere </a:t>
            </a:r>
          </a:p>
          <a:p>
            <a:r>
              <a:rPr lang="en-US" dirty="0"/>
              <a:t>Apply cold/ warm compresses to the breast between feeds to reduce swelling and pain </a:t>
            </a:r>
          </a:p>
          <a:p>
            <a:r>
              <a:rPr lang="en-US" dirty="0"/>
              <a:t>Express the milk from affected side several times a day and discard </a:t>
            </a:r>
          </a:p>
          <a:p>
            <a:r>
              <a:rPr lang="en-US" dirty="0"/>
              <a:t>Follow up three days later to ensure response.</a:t>
            </a:r>
          </a:p>
        </p:txBody>
      </p:sp>
    </p:spTree>
    <p:extLst>
      <p:ext uri="{BB962C8B-B14F-4D97-AF65-F5344CB8AC3E}">
        <p14:creationId xmlns:p14="http://schemas.microsoft.com/office/powerpoint/2010/main" val="238647269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Breast Abscess</a:t>
            </a:r>
            <a:endParaRPr lang="en-US"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Definition; </a:t>
            </a:r>
            <a:r>
              <a:rPr lang="en-US" dirty="0"/>
              <a:t>localized collection of pus in the breast. </a:t>
            </a:r>
          </a:p>
          <a:p>
            <a:pPr marL="0" indent="0">
              <a:buNone/>
            </a:pPr>
            <a:r>
              <a:rPr lang="en-US" b="1" dirty="0"/>
              <a:t>Management </a:t>
            </a:r>
            <a:endParaRPr lang="en-US" dirty="0"/>
          </a:p>
          <a:p>
            <a:r>
              <a:rPr lang="en-US" dirty="0"/>
              <a:t>Treat with antibiotics as in mastitis </a:t>
            </a:r>
          </a:p>
          <a:p>
            <a:r>
              <a:rPr lang="en-US" dirty="0"/>
              <a:t>Drain the abscess </a:t>
            </a:r>
          </a:p>
          <a:p>
            <a:r>
              <a:rPr lang="en-US" dirty="0"/>
              <a:t>General </a:t>
            </a:r>
            <a:r>
              <a:rPr lang="en-US" dirty="0" err="1"/>
              <a:t>anaesthesia</a:t>
            </a:r>
            <a:r>
              <a:rPr lang="en-US" dirty="0"/>
              <a:t> e.g. Ketamine is usually required; you may also use Local </a:t>
            </a:r>
            <a:r>
              <a:rPr lang="en-US" dirty="0" err="1"/>
              <a:t>anaesthetic</a:t>
            </a:r>
            <a:r>
              <a:rPr lang="en-US" dirty="0"/>
              <a:t> spray</a:t>
            </a:r>
          </a:p>
          <a:p>
            <a:r>
              <a:rPr lang="en-US" dirty="0"/>
              <a:t>Make the incision radially extending from near the alveolar margin towards the periphery of the breast to avoid injury to the milk ducts </a:t>
            </a:r>
          </a:p>
          <a:p>
            <a:r>
              <a:rPr lang="en-US" dirty="0"/>
              <a:t>Wearing sterile gloves and use a finger or tissue forceps to break up the pockets of pus </a:t>
            </a:r>
          </a:p>
          <a:p>
            <a:r>
              <a:rPr lang="en-US" dirty="0"/>
              <a:t>After draining the pus loosely pack the cavity with gauze </a:t>
            </a:r>
          </a:p>
          <a:p>
            <a:pPr marL="0" indent="0">
              <a:buNone/>
            </a:pPr>
            <a:r>
              <a:rPr lang="en-US" dirty="0"/>
              <a:t> </a:t>
            </a:r>
          </a:p>
          <a:p>
            <a:endParaRPr lang="en-US" dirty="0"/>
          </a:p>
        </p:txBody>
      </p:sp>
    </p:spTree>
    <p:extLst>
      <p:ext uri="{BB962C8B-B14F-4D97-AF65-F5344CB8AC3E}">
        <p14:creationId xmlns:p14="http://schemas.microsoft.com/office/powerpoint/2010/main" val="332620220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62500" lnSpcReduction="20000"/>
          </a:bodyPr>
          <a:lstStyle/>
          <a:p>
            <a:r>
              <a:rPr lang="en-US" dirty="0"/>
              <a:t>Remove the gauze pack after 24 hours and replace it with a small gauze pack </a:t>
            </a:r>
          </a:p>
          <a:p>
            <a:r>
              <a:rPr lang="en-US" dirty="0"/>
              <a:t>If there is still pus in the cavity place a small gauze pack in the cavity and bring the edge out</a:t>
            </a:r>
          </a:p>
          <a:p>
            <a:r>
              <a:rPr lang="en-US" dirty="0"/>
              <a:t>through the wound as a wick to facilitate drainage of any remaining pus </a:t>
            </a:r>
          </a:p>
          <a:p>
            <a:pPr marL="0" indent="0">
              <a:buNone/>
            </a:pPr>
            <a:r>
              <a:rPr lang="en-US" dirty="0"/>
              <a:t>Encourage the woman to: </a:t>
            </a:r>
          </a:p>
          <a:p>
            <a:r>
              <a:rPr lang="en-US" dirty="0"/>
              <a:t>Continue breastfeeding even when there is a collection of pus </a:t>
            </a:r>
          </a:p>
          <a:p>
            <a:r>
              <a:rPr lang="en-US" dirty="0"/>
              <a:t>Support breast with a binder or brassiere </a:t>
            </a:r>
          </a:p>
          <a:p>
            <a:r>
              <a:rPr lang="en-US" dirty="0"/>
              <a:t>Apply cold/ warm compresses to the breast between feeds to reduce swelling and pain </a:t>
            </a:r>
          </a:p>
          <a:p>
            <a:r>
              <a:rPr lang="en-US" dirty="0"/>
              <a:t>Give analgesics e.g. </a:t>
            </a:r>
            <a:r>
              <a:rPr lang="en-US" dirty="0" err="1"/>
              <a:t>Paracetamol</a:t>
            </a:r>
            <a:r>
              <a:rPr lang="en-US" dirty="0"/>
              <a:t> 500mg orally 8hrly for 7 days </a:t>
            </a:r>
          </a:p>
          <a:p>
            <a:r>
              <a:rPr lang="en-US" dirty="0"/>
              <a:t>Follow up 3 days after initiating management to ensure response </a:t>
            </a:r>
          </a:p>
          <a:p>
            <a:r>
              <a:rPr lang="en-US" dirty="0"/>
              <a:t>Educate the mothers on the importance of emptying the breasts </a:t>
            </a:r>
          </a:p>
          <a:p>
            <a:endParaRPr lang="en-US" dirty="0"/>
          </a:p>
        </p:txBody>
      </p:sp>
    </p:spTree>
    <p:extLst>
      <p:ext uri="{BB962C8B-B14F-4D97-AF65-F5344CB8AC3E}">
        <p14:creationId xmlns:p14="http://schemas.microsoft.com/office/powerpoint/2010/main" val="302486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Effects of </a:t>
            </a:r>
            <a:r>
              <a:rPr lang="en-US" b="1" dirty="0" err="1"/>
              <a:t>anaemia</a:t>
            </a:r>
            <a:r>
              <a:rPr lang="en-US" b="1" dirty="0"/>
              <a:t> in pregnancy </a:t>
            </a:r>
            <a:endParaRPr lang="en-US" dirty="0"/>
          </a:p>
        </p:txBody>
      </p:sp>
      <p:sp>
        <p:nvSpPr>
          <p:cNvPr id="3" name="Content Placeholder 2"/>
          <p:cNvSpPr>
            <a:spLocks noGrp="1"/>
          </p:cNvSpPr>
          <p:nvPr>
            <p:ph idx="1"/>
          </p:nvPr>
        </p:nvSpPr>
        <p:spPr>
          <a:xfrm>
            <a:off x="685800" y="1143000"/>
            <a:ext cx="8000527" cy="4983713"/>
          </a:xfrm>
        </p:spPr>
        <p:txBody>
          <a:bodyPr/>
          <a:lstStyle/>
          <a:p>
            <a:pPr marL="0" indent="0">
              <a:buNone/>
            </a:pPr>
            <a:endParaRPr lang="en-US" sz="2400" dirty="0"/>
          </a:p>
          <a:p>
            <a:r>
              <a:rPr lang="en-US" sz="2400" b="1" i="1" dirty="0"/>
              <a:t>Maternal effects;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7" y="2057401"/>
            <a:ext cx="8977745" cy="480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329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Venous Thrombosis</a:t>
            </a:r>
            <a:r>
              <a:rPr lang="en-US" dirty="0"/>
              <a:t/>
            </a:r>
            <a:br>
              <a:rPr lang="en-US" dirty="0"/>
            </a:br>
            <a:endParaRPr lang="en-US" dirty="0"/>
          </a:p>
        </p:txBody>
      </p:sp>
      <p:sp>
        <p:nvSpPr>
          <p:cNvPr id="3" name="Content Placeholder 2"/>
          <p:cNvSpPr>
            <a:spLocks noGrp="1"/>
          </p:cNvSpPr>
          <p:nvPr>
            <p:ph idx="1"/>
          </p:nvPr>
        </p:nvSpPr>
        <p:spPr>
          <a:xfrm>
            <a:off x="838200" y="990600"/>
            <a:ext cx="7848127" cy="5136113"/>
          </a:xfrm>
        </p:spPr>
        <p:txBody>
          <a:bodyPr>
            <a:normAutofit fontScale="92500" lnSpcReduction="20000"/>
          </a:bodyPr>
          <a:lstStyle/>
          <a:p>
            <a:r>
              <a:rPr lang="en-US" dirty="0"/>
              <a:t>This refers to the formation of clots in the veins, usually in the lower limbs. Puerperal mothers are prone to venous thrombosis. </a:t>
            </a:r>
          </a:p>
          <a:p>
            <a:r>
              <a:rPr lang="en-US" dirty="0"/>
              <a:t>Puerperal mothers who have had a caesarean section often </a:t>
            </a:r>
            <a:r>
              <a:rPr lang="en-US" dirty="0" err="1"/>
              <a:t>haemorrhage</a:t>
            </a:r>
            <a:r>
              <a:rPr lang="en-US" dirty="0"/>
              <a:t> and after a difficult delivery it may take a longer time for her to move around. </a:t>
            </a:r>
          </a:p>
          <a:p>
            <a:r>
              <a:rPr lang="en-US" dirty="0"/>
              <a:t>Another possible cause of the condition is varicosity, which may occur during delivery due to injury or inflammation. Mothers over 35 years and those with high parity are also at high risk.</a:t>
            </a:r>
          </a:p>
        </p:txBody>
      </p:sp>
    </p:spTree>
    <p:extLst>
      <p:ext uri="{BB962C8B-B14F-4D97-AF65-F5344CB8AC3E}">
        <p14:creationId xmlns:p14="http://schemas.microsoft.com/office/powerpoint/2010/main" val="65366327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92500" lnSpcReduction="10000"/>
          </a:bodyPr>
          <a:lstStyle/>
          <a:p>
            <a:pPr marL="0" indent="0">
              <a:buNone/>
            </a:pPr>
            <a:r>
              <a:rPr lang="en-US" b="1" dirty="0"/>
              <a:t>Prophylaxis</a:t>
            </a:r>
            <a:endParaRPr lang="en-US" dirty="0"/>
          </a:p>
          <a:p>
            <a:r>
              <a:rPr lang="en-US" dirty="0"/>
              <a:t>During pregnancy you should ensure that pregnant mothers with </a:t>
            </a:r>
            <a:r>
              <a:rPr lang="en-US" dirty="0" err="1"/>
              <a:t>thrombo</a:t>
            </a:r>
            <a:r>
              <a:rPr lang="en-US" dirty="0"/>
              <a:t>-embolic disorders are not given </a:t>
            </a:r>
            <a:r>
              <a:rPr lang="en-US" dirty="0" err="1"/>
              <a:t>oestrogen</a:t>
            </a:r>
            <a:r>
              <a:rPr lang="en-US" dirty="0"/>
              <a:t> preparations and are encouraged to do exercise. </a:t>
            </a:r>
          </a:p>
          <a:p>
            <a:r>
              <a:rPr lang="en-US" dirty="0"/>
              <a:t>Pregnant women with marked varicose veins should wear embolic stockings or crepe bandage. Mothers at a high risk of developing thrombosis or pulmonary embolism should be given a low dose of heparin 5,000 units subcutaneous.</a:t>
            </a:r>
          </a:p>
        </p:txBody>
      </p:sp>
    </p:spTree>
    <p:extLst>
      <p:ext uri="{BB962C8B-B14F-4D97-AF65-F5344CB8AC3E}">
        <p14:creationId xmlns:p14="http://schemas.microsoft.com/office/powerpoint/2010/main" val="217340067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i="1" dirty="0"/>
              <a:t>End…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1072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pPr marL="0" indent="0">
              <a:buNone/>
            </a:pPr>
            <a:r>
              <a:rPr lang="en-US" b="1" dirty="0"/>
              <a:t>Effects of </a:t>
            </a:r>
            <a:r>
              <a:rPr lang="en-US" b="1" dirty="0" err="1"/>
              <a:t>anaemia</a:t>
            </a:r>
            <a:r>
              <a:rPr lang="en-US" b="1" dirty="0"/>
              <a:t> on </a:t>
            </a:r>
            <a:r>
              <a:rPr lang="en-US" b="1" dirty="0" err="1"/>
              <a:t>foetus</a:t>
            </a:r>
            <a:r>
              <a:rPr lang="en-US" b="1" dirty="0"/>
              <a:t> / neonate include: </a:t>
            </a:r>
            <a:endParaRPr lang="en-US" dirty="0"/>
          </a:p>
          <a:p>
            <a:pPr marL="0" indent="0">
              <a:buNone/>
            </a:pPr>
            <a:r>
              <a:rPr lang="en-US" dirty="0"/>
              <a:t>- Prematurity </a:t>
            </a:r>
          </a:p>
          <a:p>
            <a:pPr marL="0" indent="0">
              <a:buNone/>
            </a:pPr>
            <a:r>
              <a:rPr lang="en-US" dirty="0"/>
              <a:t>- Intra uterine growth retardation (IUGR) </a:t>
            </a:r>
          </a:p>
          <a:p>
            <a:pPr marL="0" indent="0">
              <a:buNone/>
            </a:pPr>
            <a:r>
              <a:rPr lang="en-US" dirty="0"/>
              <a:t>- </a:t>
            </a:r>
            <a:r>
              <a:rPr lang="en-US" dirty="0" err="1"/>
              <a:t>Foetal</a:t>
            </a:r>
            <a:r>
              <a:rPr lang="en-US" dirty="0"/>
              <a:t> malformations esp. in </a:t>
            </a:r>
            <a:r>
              <a:rPr lang="en-US" dirty="0" err="1"/>
              <a:t>folate</a:t>
            </a:r>
            <a:r>
              <a:rPr lang="en-US" dirty="0"/>
              <a:t> deficiency. </a:t>
            </a:r>
          </a:p>
          <a:p>
            <a:pPr marL="0" indent="0">
              <a:buNone/>
            </a:pPr>
            <a:r>
              <a:rPr lang="en-US" dirty="0"/>
              <a:t>- Intra uterine </a:t>
            </a:r>
            <a:r>
              <a:rPr lang="en-US" dirty="0" err="1"/>
              <a:t>foetal</a:t>
            </a:r>
            <a:r>
              <a:rPr lang="en-US" dirty="0"/>
              <a:t> death (IUFD) </a:t>
            </a:r>
          </a:p>
          <a:p>
            <a:pPr marL="0" indent="0">
              <a:buNone/>
            </a:pPr>
            <a:r>
              <a:rPr lang="en-US" dirty="0"/>
              <a:t>- </a:t>
            </a:r>
            <a:r>
              <a:rPr lang="en-US" dirty="0" err="1"/>
              <a:t>Foetal</a:t>
            </a:r>
            <a:r>
              <a:rPr lang="en-US" dirty="0"/>
              <a:t> distress </a:t>
            </a:r>
          </a:p>
          <a:p>
            <a:pPr marL="0" indent="0">
              <a:buNone/>
            </a:pPr>
            <a:r>
              <a:rPr lang="en-US" dirty="0"/>
              <a:t>- Asphyxia at birth and/or cerebral damage </a:t>
            </a:r>
          </a:p>
          <a:p>
            <a:pPr marL="0" indent="0">
              <a:buNone/>
            </a:pPr>
            <a:r>
              <a:rPr lang="en-US" dirty="0"/>
              <a:t>- Meconium aspiration </a:t>
            </a:r>
          </a:p>
          <a:p>
            <a:pPr marL="0" indent="0">
              <a:buNone/>
            </a:pPr>
            <a:r>
              <a:rPr lang="en-US" dirty="0"/>
              <a:t>- Low birth weight </a:t>
            </a:r>
          </a:p>
          <a:p>
            <a:pPr marL="0" indent="0">
              <a:buNone/>
            </a:pPr>
            <a:r>
              <a:rPr lang="en-US" dirty="0"/>
              <a:t>- Still births (may be fresh or macerated) </a:t>
            </a:r>
          </a:p>
          <a:p>
            <a:endParaRPr lang="en-US" dirty="0"/>
          </a:p>
        </p:txBody>
      </p:sp>
    </p:spTree>
    <p:extLst>
      <p:ext uri="{BB962C8B-B14F-4D97-AF65-F5344CB8AC3E}">
        <p14:creationId xmlns:p14="http://schemas.microsoft.com/office/powerpoint/2010/main" val="350203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fontScale="77500" lnSpcReduction="20000"/>
          </a:bodyPr>
          <a:lstStyle/>
          <a:p>
            <a:pPr marL="0" indent="0">
              <a:buNone/>
            </a:pPr>
            <a:r>
              <a:rPr lang="en-US" b="1" dirty="0"/>
              <a:t>Diagnosis of </a:t>
            </a:r>
            <a:r>
              <a:rPr lang="en-US" b="1" dirty="0" err="1"/>
              <a:t>anaemia</a:t>
            </a:r>
            <a:r>
              <a:rPr lang="en-US" b="1" dirty="0"/>
              <a:t> </a:t>
            </a:r>
            <a:endParaRPr lang="en-US" dirty="0"/>
          </a:p>
          <a:p>
            <a:r>
              <a:rPr lang="en-US" dirty="0"/>
              <a:t>A comprehensive history and physical examination is imperative to rule out the underlying causes of </a:t>
            </a:r>
            <a:r>
              <a:rPr lang="en-US" dirty="0" err="1"/>
              <a:t>anaemia</a:t>
            </a:r>
            <a:r>
              <a:rPr lang="en-US" dirty="0"/>
              <a:t>, and to detect any complications that may have occurred. Basic laboratory work up should include the following: </a:t>
            </a:r>
          </a:p>
          <a:p>
            <a:pPr marL="0" indent="0">
              <a:buNone/>
            </a:pPr>
            <a:r>
              <a:rPr lang="en-US" dirty="0"/>
              <a:t>1. </a:t>
            </a:r>
            <a:r>
              <a:rPr lang="en-US" dirty="0" err="1"/>
              <a:t>Haemoglobin</a:t>
            </a:r>
            <a:r>
              <a:rPr lang="en-US" dirty="0"/>
              <a:t> and </a:t>
            </a:r>
            <a:r>
              <a:rPr lang="en-US" dirty="0" err="1"/>
              <a:t>haematocrit</a:t>
            </a:r>
            <a:r>
              <a:rPr lang="en-US" dirty="0"/>
              <a:t> Estimation (to know degree of </a:t>
            </a:r>
            <a:r>
              <a:rPr lang="en-US" dirty="0" err="1"/>
              <a:t>anaemia</a:t>
            </a:r>
            <a:r>
              <a:rPr lang="en-US" dirty="0"/>
              <a:t>) </a:t>
            </a:r>
          </a:p>
          <a:p>
            <a:pPr marL="0" indent="0">
              <a:buNone/>
            </a:pPr>
            <a:r>
              <a:rPr lang="en-US" dirty="0"/>
              <a:t>2. Full blood count and peripheral blood film (to know the type of </a:t>
            </a:r>
            <a:r>
              <a:rPr lang="en-US" dirty="0" err="1"/>
              <a:t>anaemia</a:t>
            </a:r>
            <a:r>
              <a:rPr lang="en-US" dirty="0"/>
              <a:t>) </a:t>
            </a:r>
          </a:p>
          <a:p>
            <a:pPr marL="0" indent="0">
              <a:buNone/>
            </a:pPr>
            <a:r>
              <a:rPr lang="en-US" dirty="0"/>
              <a:t>3. Stool examination for ova and cysts, Blood Slide or RDTs for malaria diagnosis, urinalysis / microscopy </a:t>
            </a:r>
            <a:r>
              <a:rPr lang="en-US" dirty="0" err="1"/>
              <a:t>etc</a:t>
            </a:r>
            <a:r>
              <a:rPr lang="en-US" dirty="0"/>
              <a:t> (to know the cause of </a:t>
            </a:r>
            <a:r>
              <a:rPr lang="en-US" dirty="0" err="1"/>
              <a:t>anaemia</a:t>
            </a:r>
            <a:r>
              <a:rPr lang="en-US" dirty="0"/>
              <a:t>) </a:t>
            </a:r>
          </a:p>
          <a:p>
            <a:pPr marL="0" indent="0">
              <a:buNone/>
            </a:pPr>
            <a:r>
              <a:rPr lang="en-US" dirty="0"/>
              <a:t>4. Blood group and Rhesus factor determination </a:t>
            </a:r>
          </a:p>
          <a:p>
            <a:pPr marL="0" indent="0">
              <a:buNone/>
            </a:pPr>
            <a:endParaRPr lang="en-US" dirty="0"/>
          </a:p>
          <a:p>
            <a:endParaRPr lang="en-US" dirty="0"/>
          </a:p>
        </p:txBody>
      </p:sp>
    </p:spTree>
    <p:extLst>
      <p:ext uri="{BB962C8B-B14F-4D97-AF65-F5344CB8AC3E}">
        <p14:creationId xmlns:p14="http://schemas.microsoft.com/office/powerpoint/2010/main" val="926553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a:t>
            </a:r>
            <a:r>
              <a:rPr lang="en-US" b="1" dirty="0" err="1"/>
              <a:t>anaemia</a:t>
            </a:r>
            <a:r>
              <a:rPr lang="en-US" b="1" dirty="0"/>
              <a:t> during pregnancy and </a:t>
            </a:r>
            <a:r>
              <a:rPr lang="en-US" b="1" dirty="0" err="1"/>
              <a:t>labour</a:t>
            </a:r>
            <a:endParaRPr lang="en-US" dirty="0"/>
          </a:p>
        </p:txBody>
      </p:sp>
      <p:sp>
        <p:nvSpPr>
          <p:cNvPr id="3" name="Content Placeholder 2"/>
          <p:cNvSpPr>
            <a:spLocks noGrp="1"/>
          </p:cNvSpPr>
          <p:nvPr>
            <p:ph idx="1"/>
          </p:nvPr>
        </p:nvSpPr>
        <p:spPr>
          <a:xfrm>
            <a:off x="838200" y="1600778"/>
            <a:ext cx="7848127" cy="4525935"/>
          </a:xfrm>
        </p:spPr>
        <p:txBody>
          <a:bodyPr>
            <a:normAutofit fontScale="62500" lnSpcReduction="20000"/>
          </a:bodyPr>
          <a:lstStyle/>
          <a:p>
            <a:pPr marL="0" indent="0">
              <a:buNone/>
            </a:pPr>
            <a:r>
              <a:rPr lang="en-US" b="1" dirty="0"/>
              <a:t>General treatment of </a:t>
            </a:r>
            <a:r>
              <a:rPr lang="en-US" b="1" dirty="0" err="1"/>
              <a:t>anaemia</a:t>
            </a:r>
            <a:r>
              <a:rPr lang="en-US" b="1" dirty="0"/>
              <a:t> during pregnancy </a:t>
            </a:r>
            <a:endParaRPr lang="en-US" dirty="0"/>
          </a:p>
          <a:p>
            <a:r>
              <a:rPr lang="en-US" dirty="0"/>
              <a:t>Prescribe ferrous </a:t>
            </a:r>
            <a:r>
              <a:rPr lang="en-US" dirty="0" err="1"/>
              <a:t>sulphate</a:t>
            </a:r>
            <a:r>
              <a:rPr lang="en-US" dirty="0"/>
              <a:t> or ferrous </a:t>
            </a:r>
            <a:r>
              <a:rPr lang="en-US" dirty="0" err="1"/>
              <a:t>fumerate</a:t>
            </a:r>
            <a:r>
              <a:rPr lang="en-US" dirty="0"/>
              <a:t> 200 mg PLUS folic acid 5mg by mouth once daily for 6 months during pregnancy. Continue for 3 months postpartum. </a:t>
            </a:r>
          </a:p>
          <a:p>
            <a:r>
              <a:rPr lang="en-US" dirty="0"/>
              <a:t>Where </a:t>
            </a:r>
            <a:r>
              <a:rPr lang="en-US" i="1" dirty="0"/>
              <a:t>hookworm is endemic </a:t>
            </a:r>
            <a:r>
              <a:rPr lang="en-US" dirty="0"/>
              <a:t>(prevalence of 20% or more), give: </a:t>
            </a:r>
          </a:p>
          <a:p>
            <a:pPr marL="0" indent="0">
              <a:buNone/>
            </a:pPr>
            <a:r>
              <a:rPr lang="en-US" dirty="0"/>
              <a:t>- </a:t>
            </a:r>
            <a:r>
              <a:rPr lang="en-US" dirty="0" err="1"/>
              <a:t>Albendazole</a:t>
            </a:r>
            <a:r>
              <a:rPr lang="en-US" dirty="0"/>
              <a:t> 400 mg by mouth once; </a:t>
            </a:r>
          </a:p>
          <a:p>
            <a:pPr marL="0" indent="0">
              <a:buNone/>
            </a:pPr>
            <a:r>
              <a:rPr lang="en-US" dirty="0"/>
              <a:t>- Or </a:t>
            </a:r>
            <a:r>
              <a:rPr lang="en-US" dirty="0" err="1"/>
              <a:t>mebendazole</a:t>
            </a:r>
            <a:r>
              <a:rPr lang="en-US" dirty="0"/>
              <a:t> 500 mg by mouth once or 100 mg two times per day for 3 days; </a:t>
            </a:r>
          </a:p>
          <a:p>
            <a:pPr marL="0" indent="0">
              <a:buNone/>
            </a:pPr>
            <a:r>
              <a:rPr lang="en-US" dirty="0"/>
              <a:t>- Or </a:t>
            </a:r>
            <a:r>
              <a:rPr lang="en-US" dirty="0" err="1"/>
              <a:t>levamisole</a:t>
            </a:r>
            <a:r>
              <a:rPr lang="en-US" dirty="0"/>
              <a:t> 2.5 mg/kg body weight by mouth once daily for 3 days; </a:t>
            </a:r>
          </a:p>
          <a:p>
            <a:pPr marL="0" indent="0">
              <a:buNone/>
            </a:pPr>
            <a:r>
              <a:rPr lang="en-US" dirty="0"/>
              <a:t>- Or </a:t>
            </a:r>
            <a:r>
              <a:rPr lang="en-US" dirty="0" err="1"/>
              <a:t>pyrantel</a:t>
            </a:r>
            <a:r>
              <a:rPr lang="en-US" dirty="0"/>
              <a:t> 1Omg/kg body weight by mouth once daily for 3 days; </a:t>
            </a:r>
          </a:p>
          <a:p>
            <a:r>
              <a:rPr lang="en-US" dirty="0"/>
              <a:t>Treat any underlying cause of </a:t>
            </a:r>
            <a:r>
              <a:rPr lang="en-US" dirty="0" err="1"/>
              <a:t>anaemia</a:t>
            </a:r>
            <a:r>
              <a:rPr lang="en-US" dirty="0"/>
              <a:t> as appropriate </a:t>
            </a:r>
          </a:p>
          <a:p>
            <a:r>
              <a:rPr lang="en-US" b="1" i="1" dirty="0"/>
              <a:t>Mild </a:t>
            </a:r>
            <a:r>
              <a:rPr lang="en-US" b="1" i="1" dirty="0" err="1"/>
              <a:t>anaemia</a:t>
            </a:r>
            <a:r>
              <a:rPr lang="en-US" b="1" i="1" dirty="0"/>
              <a:t> </a:t>
            </a:r>
            <a:r>
              <a:rPr lang="en-US" dirty="0"/>
              <a:t>is to be treated by administration of oral iron and </a:t>
            </a:r>
            <a:r>
              <a:rPr lang="en-US" dirty="0" err="1"/>
              <a:t>folate</a:t>
            </a:r>
            <a:r>
              <a:rPr lang="en-US" dirty="0"/>
              <a:t>. </a:t>
            </a:r>
          </a:p>
          <a:p>
            <a:r>
              <a:rPr lang="en-US" b="1" i="1" dirty="0"/>
              <a:t>Moderate </a:t>
            </a:r>
            <a:r>
              <a:rPr lang="en-US" b="1" i="1" dirty="0" err="1"/>
              <a:t>anaemia</a:t>
            </a:r>
            <a:r>
              <a:rPr lang="en-US" b="1" i="1" dirty="0"/>
              <a:t> </a:t>
            </a:r>
            <a:r>
              <a:rPr lang="en-US" dirty="0"/>
              <a:t>may need parental iron therapy. If detected after 36 weeks, she may need a blood transfusion.</a:t>
            </a:r>
          </a:p>
          <a:p>
            <a:endParaRPr lang="en-US" dirty="0"/>
          </a:p>
        </p:txBody>
      </p:sp>
    </p:spTree>
    <p:extLst>
      <p:ext uri="{BB962C8B-B14F-4D97-AF65-F5344CB8AC3E}">
        <p14:creationId xmlns:p14="http://schemas.microsoft.com/office/powerpoint/2010/main" val="4219840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143000"/>
            <a:ext cx="7848127" cy="4983713"/>
          </a:xfrm>
        </p:spPr>
        <p:txBody>
          <a:bodyPr>
            <a:normAutofit fontScale="70000" lnSpcReduction="20000"/>
          </a:bodyPr>
          <a:lstStyle/>
          <a:p>
            <a:pPr marL="0" indent="0">
              <a:buNone/>
            </a:pPr>
            <a:r>
              <a:rPr lang="en-US" b="1" i="1" dirty="0"/>
              <a:t>Severe cases of </a:t>
            </a:r>
            <a:r>
              <a:rPr lang="en-US" b="1" i="1" dirty="0" err="1"/>
              <a:t>anaemia</a:t>
            </a:r>
            <a:r>
              <a:rPr lang="en-US" b="1" i="1" dirty="0"/>
              <a:t> </a:t>
            </a:r>
            <a:r>
              <a:rPr lang="en-US" dirty="0"/>
              <a:t>should be managed as follows: </a:t>
            </a:r>
          </a:p>
          <a:p>
            <a:r>
              <a:rPr lang="en-US" dirty="0"/>
              <a:t>Admit to the hospital for close supervision and intensive treatment. </a:t>
            </a:r>
          </a:p>
          <a:p>
            <a:r>
              <a:rPr lang="en-US" dirty="0"/>
              <a:t>Investigate for the other causes of </a:t>
            </a:r>
            <a:r>
              <a:rPr lang="en-US" dirty="0" err="1"/>
              <a:t>anaemia</a:t>
            </a:r>
            <a:r>
              <a:rPr lang="en-US" dirty="0"/>
              <a:t> and treat appropriately. </a:t>
            </a:r>
          </a:p>
          <a:p>
            <a:r>
              <a:rPr lang="en-US" dirty="0"/>
              <a:t>Transfuse using packed red cells. Administer a diuretic (e.g. </a:t>
            </a:r>
            <a:r>
              <a:rPr lang="en-US" dirty="0" err="1"/>
              <a:t>frusemide</a:t>
            </a:r>
            <a:r>
              <a:rPr lang="en-US" dirty="0"/>
              <a:t> 40mg IV) with each unit of blood. </a:t>
            </a:r>
          </a:p>
          <a:p>
            <a:r>
              <a:rPr lang="en-US" dirty="0"/>
              <a:t>If the woman is in heart failure, transfuse as above slowly, maintain a strict fluid balance chart and manage the congestive cardiac failure. </a:t>
            </a:r>
          </a:p>
          <a:p>
            <a:r>
              <a:rPr lang="en-US" dirty="0"/>
              <a:t>Thereafter maintain on iron 120mg plus </a:t>
            </a:r>
            <a:r>
              <a:rPr lang="en-US" dirty="0" err="1"/>
              <a:t>folate</a:t>
            </a:r>
            <a:r>
              <a:rPr lang="en-US" dirty="0"/>
              <a:t> 400mcg orally once a day for six months during pregnancy and until 3 months post partum </a:t>
            </a:r>
          </a:p>
          <a:p>
            <a:r>
              <a:rPr lang="en-US" dirty="0"/>
              <a:t>In case of caesarean section, avoid the use of spinal </a:t>
            </a:r>
            <a:r>
              <a:rPr lang="en-US" dirty="0" err="1"/>
              <a:t>anaesthesia</a:t>
            </a:r>
            <a:r>
              <a:rPr lang="en-US" dirty="0"/>
              <a:t> in women with severe </a:t>
            </a:r>
            <a:r>
              <a:rPr lang="en-US" dirty="0" err="1"/>
              <a:t>anaemia</a:t>
            </a:r>
            <a:r>
              <a:rPr lang="en-US" dirty="0"/>
              <a:t>, </a:t>
            </a:r>
            <a:r>
              <a:rPr lang="en-US" dirty="0" err="1"/>
              <a:t>haemorrhage</a:t>
            </a:r>
            <a:r>
              <a:rPr lang="en-US" dirty="0"/>
              <a:t> and coagulation disorders. </a:t>
            </a:r>
          </a:p>
          <a:p>
            <a:endParaRPr lang="en-US" dirty="0"/>
          </a:p>
        </p:txBody>
      </p:sp>
    </p:spTree>
    <p:extLst>
      <p:ext uri="{BB962C8B-B14F-4D97-AF65-F5344CB8AC3E}">
        <p14:creationId xmlns:p14="http://schemas.microsoft.com/office/powerpoint/2010/main" val="37056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for pre-</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a:xfrm>
            <a:off x="762000" y="1600778"/>
            <a:ext cx="7924327" cy="4525935"/>
          </a:xfrm>
        </p:spPr>
        <p:txBody>
          <a:bodyPr>
            <a:normAutofit fontScale="47500" lnSpcReduction="20000"/>
          </a:bodyPr>
          <a:lstStyle/>
          <a:p>
            <a:endParaRPr lang="en-US" dirty="0"/>
          </a:p>
          <a:p>
            <a:pPr marL="0" indent="0">
              <a:buNone/>
            </a:pPr>
            <a:r>
              <a:rPr lang="en-US" dirty="0"/>
              <a:t>Pregnancy-associated risk factors</a:t>
            </a:r>
          </a:p>
          <a:p>
            <a:r>
              <a:rPr lang="en-US" dirty="0" err="1"/>
              <a:t>Hydatidiform</a:t>
            </a:r>
            <a:r>
              <a:rPr lang="en-US" dirty="0"/>
              <a:t> mole </a:t>
            </a:r>
          </a:p>
          <a:p>
            <a:r>
              <a:rPr lang="en-US" dirty="0"/>
              <a:t>Multiple pregnancy</a:t>
            </a:r>
          </a:p>
          <a:p>
            <a:r>
              <a:rPr lang="en-US" dirty="0"/>
              <a:t> Urinary tract infection </a:t>
            </a:r>
          </a:p>
          <a:p>
            <a:pPr marL="0" indent="0">
              <a:buNone/>
            </a:pPr>
            <a:r>
              <a:rPr lang="en-US" dirty="0"/>
              <a:t>Maternal-specific risk factors </a:t>
            </a:r>
          </a:p>
          <a:p>
            <a:r>
              <a:rPr lang="en-US" dirty="0"/>
              <a:t>Extremes of age (maternal age &lt;20 and&gt;35 </a:t>
            </a:r>
            <a:r>
              <a:rPr lang="en-US" dirty="0" err="1"/>
              <a:t>yrs</a:t>
            </a:r>
            <a:r>
              <a:rPr lang="en-US" dirty="0"/>
              <a:t>) </a:t>
            </a:r>
          </a:p>
          <a:p>
            <a:r>
              <a:rPr lang="en-US" dirty="0"/>
              <a:t>Black race: (In the United States, the incidence of preeclampsia is 1.8% among white women and 3% in African Americans). </a:t>
            </a:r>
          </a:p>
          <a:p>
            <a:r>
              <a:rPr lang="en-US" dirty="0"/>
              <a:t>Family history of preeclampsia </a:t>
            </a:r>
          </a:p>
          <a:p>
            <a:r>
              <a:rPr lang="en-US" dirty="0" err="1"/>
              <a:t>Nulliparity</a:t>
            </a:r>
            <a:r>
              <a:rPr lang="en-US" dirty="0"/>
              <a:t> (more common in </a:t>
            </a:r>
            <a:r>
              <a:rPr lang="en-US" dirty="0" err="1"/>
              <a:t>primigravidae</a:t>
            </a:r>
            <a:r>
              <a:rPr lang="en-US" dirty="0"/>
              <a:t>) </a:t>
            </a:r>
          </a:p>
          <a:p>
            <a:r>
              <a:rPr lang="en-US" dirty="0"/>
              <a:t>Preeclampsia in a previous pregnancy  </a:t>
            </a:r>
          </a:p>
          <a:p>
            <a:r>
              <a:rPr lang="en-US" dirty="0"/>
              <a:t> Diabetes </a:t>
            </a:r>
          </a:p>
          <a:p>
            <a:r>
              <a:rPr lang="en-US" dirty="0"/>
              <a:t> Obesity: Body weight is strongly correlated with progressively increased risk, ranging from 4.3% for women with a BMI &lt;20 kg/m to 13.3% in those with a BMI &gt;35 kg/m. </a:t>
            </a:r>
          </a:p>
          <a:p>
            <a:r>
              <a:rPr lang="en-US" dirty="0"/>
              <a:t>Chronic hypertension </a:t>
            </a:r>
          </a:p>
          <a:p>
            <a:r>
              <a:rPr lang="en-US" dirty="0"/>
              <a:t>Renal disease </a:t>
            </a:r>
          </a:p>
          <a:p>
            <a:endParaRPr lang="en-US" dirty="0"/>
          </a:p>
        </p:txBody>
      </p:sp>
    </p:spTree>
    <p:extLst>
      <p:ext uri="{BB962C8B-B14F-4D97-AF65-F5344CB8AC3E}">
        <p14:creationId xmlns:p14="http://schemas.microsoft.com/office/powerpoint/2010/main" val="13460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i="1" dirty="0" err="1"/>
              <a:t>Cont</a:t>
            </a:r>
            <a:r>
              <a:rPr lang="en-US" i="1" dirty="0"/>
              <a:t>…</a:t>
            </a:r>
          </a:p>
        </p:txBody>
      </p:sp>
      <p:sp>
        <p:nvSpPr>
          <p:cNvPr id="3" name="Content Placeholder 2"/>
          <p:cNvSpPr>
            <a:spLocks noGrp="1"/>
          </p:cNvSpPr>
          <p:nvPr>
            <p:ph idx="1"/>
          </p:nvPr>
        </p:nvSpPr>
        <p:spPr>
          <a:xfrm>
            <a:off x="838200" y="1143000"/>
            <a:ext cx="7848127" cy="4983713"/>
          </a:xfrm>
        </p:spPr>
        <p:txBody>
          <a:bodyPr>
            <a:normAutofit fontScale="62500" lnSpcReduction="20000"/>
          </a:bodyPr>
          <a:lstStyle/>
          <a:p>
            <a:pPr marL="0" indent="0">
              <a:buNone/>
            </a:pPr>
            <a:r>
              <a:rPr lang="en-US" b="1" dirty="0"/>
              <a:t>Treatment of </a:t>
            </a:r>
            <a:r>
              <a:rPr lang="en-US" b="1" dirty="0" err="1"/>
              <a:t>anaemia</a:t>
            </a:r>
            <a:r>
              <a:rPr lang="en-US" b="1" dirty="0"/>
              <a:t> during </a:t>
            </a:r>
            <a:r>
              <a:rPr lang="en-US" b="1" dirty="0" err="1"/>
              <a:t>Labour</a:t>
            </a:r>
            <a:r>
              <a:rPr lang="en-US" b="1" dirty="0"/>
              <a:t> and delivery </a:t>
            </a:r>
            <a:endParaRPr lang="en-US" dirty="0"/>
          </a:p>
          <a:p>
            <a:r>
              <a:rPr lang="en-US" dirty="0" err="1"/>
              <a:t>Labour</a:t>
            </a:r>
            <a:r>
              <a:rPr lang="en-US" dirty="0"/>
              <a:t> and the first two weeks of the </a:t>
            </a:r>
            <a:r>
              <a:rPr lang="en-US" dirty="0" err="1"/>
              <a:t>puerperium</a:t>
            </a:r>
            <a:r>
              <a:rPr lang="en-US" dirty="0"/>
              <a:t> are the periods of greatest danger to the </a:t>
            </a:r>
            <a:r>
              <a:rPr lang="en-US" dirty="0" err="1"/>
              <a:t>anaemic</a:t>
            </a:r>
            <a:r>
              <a:rPr lang="en-US" dirty="0"/>
              <a:t> mother, and more than half of the deaths occur in the first 12 hours after delivery. When a severely </a:t>
            </a:r>
            <a:r>
              <a:rPr lang="en-US" dirty="0" err="1"/>
              <a:t>anaemic</a:t>
            </a:r>
            <a:r>
              <a:rPr lang="en-US" dirty="0"/>
              <a:t> patient is in </a:t>
            </a:r>
            <a:r>
              <a:rPr lang="en-US" dirty="0" err="1"/>
              <a:t>labour</a:t>
            </a:r>
            <a:r>
              <a:rPr lang="en-US" dirty="0"/>
              <a:t>, she should nurse in a propped up position. Judicious monitoring of the mother and </a:t>
            </a:r>
            <a:r>
              <a:rPr lang="en-US" dirty="0" err="1"/>
              <a:t>foetus</a:t>
            </a:r>
            <a:r>
              <a:rPr lang="en-US" dirty="0"/>
              <a:t> must be maintained. The team must always be prepared to manage PPH and for newborn resuscitation. </a:t>
            </a:r>
          </a:p>
          <a:p>
            <a:pPr marL="0" indent="0">
              <a:buNone/>
            </a:pPr>
            <a:r>
              <a:rPr lang="en-US" dirty="0"/>
              <a:t>1. Give oxygen inhalation by mask </a:t>
            </a:r>
          </a:p>
          <a:p>
            <a:pPr marL="0" indent="0">
              <a:buNone/>
            </a:pPr>
            <a:r>
              <a:rPr lang="en-US" dirty="0"/>
              <a:t>2. Transfuse as necessary. </a:t>
            </a:r>
          </a:p>
          <a:p>
            <a:pPr marL="0" indent="0">
              <a:buNone/>
            </a:pPr>
            <a:r>
              <a:rPr lang="en-US" dirty="0"/>
              <a:t>3. Maintain strict aseptic technique in order to minimize puerperal infection. </a:t>
            </a:r>
          </a:p>
          <a:p>
            <a:pPr marL="0" indent="0">
              <a:buNone/>
            </a:pPr>
            <a:r>
              <a:rPr lang="en-US" dirty="0"/>
              <a:t>4. The second stage of </a:t>
            </a:r>
            <a:r>
              <a:rPr lang="en-US" dirty="0" err="1"/>
              <a:t>labour</a:t>
            </a:r>
            <a:r>
              <a:rPr lang="en-US" dirty="0"/>
              <a:t> usually poses no problem, but assisted delivery with forceps or vacuum extraction is recommended. </a:t>
            </a:r>
          </a:p>
          <a:p>
            <a:pPr marL="0" indent="0">
              <a:buNone/>
            </a:pPr>
            <a:r>
              <a:rPr lang="en-US" dirty="0"/>
              <a:t>5. Active management of third stage of </a:t>
            </a:r>
            <a:r>
              <a:rPr lang="en-US" dirty="0" err="1"/>
              <a:t>labour</a:t>
            </a:r>
            <a:r>
              <a:rPr lang="en-US" dirty="0"/>
              <a:t> is recommended. Oxytocin is the </a:t>
            </a:r>
            <a:r>
              <a:rPr lang="en-US" dirty="0" err="1"/>
              <a:t>uterotonic</a:t>
            </a:r>
            <a:r>
              <a:rPr lang="en-US" dirty="0"/>
              <a:t> of choice. </a:t>
            </a:r>
          </a:p>
          <a:p>
            <a:endParaRPr lang="en-US" dirty="0"/>
          </a:p>
        </p:txBody>
      </p:sp>
    </p:spTree>
    <p:extLst>
      <p:ext uri="{BB962C8B-B14F-4D97-AF65-F5344CB8AC3E}">
        <p14:creationId xmlns:p14="http://schemas.microsoft.com/office/powerpoint/2010/main" val="3812220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Prevention of </a:t>
            </a:r>
            <a:r>
              <a:rPr lang="en-US" b="1" dirty="0" err="1"/>
              <a:t>Anaemia</a:t>
            </a:r>
            <a:r>
              <a:rPr lang="en-US" b="1" dirty="0"/>
              <a:t> </a:t>
            </a:r>
            <a:endParaRPr lang="en-US" dirty="0"/>
          </a:p>
          <a:p>
            <a:r>
              <a:rPr lang="en-US" dirty="0"/>
              <a:t>Pre-pregnancy care for early diagnosis and management of </a:t>
            </a:r>
            <a:r>
              <a:rPr lang="en-US" dirty="0" err="1"/>
              <a:t>anaemia</a:t>
            </a:r>
            <a:r>
              <a:rPr lang="en-US" dirty="0"/>
              <a:t> and any underlying causes should be encouraged. </a:t>
            </a:r>
          </a:p>
          <a:p>
            <a:r>
              <a:rPr lang="en-US" dirty="0"/>
              <a:t>Early ANC attendance is important for prompt diagnosis of </a:t>
            </a:r>
            <a:r>
              <a:rPr lang="en-US" dirty="0" err="1"/>
              <a:t>anaemia</a:t>
            </a:r>
            <a:r>
              <a:rPr lang="en-US" dirty="0"/>
              <a:t> </a:t>
            </a:r>
          </a:p>
          <a:p>
            <a:r>
              <a:rPr lang="en-US" dirty="0"/>
              <a:t>Ensure comprehensive obstetric and social history in antenatal clinic to identify factors predisposing to </a:t>
            </a:r>
            <a:r>
              <a:rPr lang="en-US" dirty="0" err="1"/>
              <a:t>anaemia</a:t>
            </a:r>
            <a:r>
              <a:rPr lang="en-US" dirty="0"/>
              <a:t> </a:t>
            </a:r>
          </a:p>
          <a:p>
            <a:r>
              <a:rPr lang="en-US" dirty="0"/>
              <a:t>During the ANC, give routine supplementation of iron and folic acid </a:t>
            </a:r>
          </a:p>
          <a:p>
            <a:r>
              <a:rPr lang="en-US" dirty="0"/>
              <a:t>Deworm the pregnant mothers as part of ANC care </a:t>
            </a:r>
          </a:p>
          <a:p>
            <a:endParaRPr lang="en-US" dirty="0"/>
          </a:p>
        </p:txBody>
      </p:sp>
    </p:spTree>
    <p:extLst>
      <p:ext uri="{BB962C8B-B14F-4D97-AF65-F5344CB8AC3E}">
        <p14:creationId xmlns:p14="http://schemas.microsoft.com/office/powerpoint/2010/main" val="2690715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649" cy="1143000"/>
          </a:xfrm>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endParaRPr lang="en-US" dirty="0"/>
          </a:p>
          <a:p>
            <a:r>
              <a:rPr lang="en-US" dirty="0"/>
              <a:t>Give intermittent preventive treatment of malaria in Malaria endemic areas </a:t>
            </a:r>
          </a:p>
          <a:p>
            <a:r>
              <a:rPr lang="en-US" dirty="0"/>
              <a:t>Treat any concurrent infections, infestations and manage medical conditions as appropriate </a:t>
            </a:r>
          </a:p>
          <a:p>
            <a:r>
              <a:rPr lang="en-US" dirty="0"/>
              <a:t>Give dietary advice which is appropriate for each woman depending on health status, religious and cultural preferences. Highlight the sources of iron available in the index community </a:t>
            </a:r>
          </a:p>
          <a:p>
            <a:r>
              <a:rPr lang="en-US" dirty="0"/>
              <a:t>Advise women on healthy timing and spacing of pregnancy </a:t>
            </a:r>
          </a:p>
          <a:p>
            <a:r>
              <a:rPr lang="en-US" dirty="0"/>
              <a:t>Counsel to discourage pica (especially eating of soil) during pregnancy </a:t>
            </a:r>
          </a:p>
          <a:p>
            <a:endParaRPr lang="en-US" dirty="0"/>
          </a:p>
        </p:txBody>
      </p:sp>
    </p:spTree>
    <p:extLst>
      <p:ext uri="{BB962C8B-B14F-4D97-AF65-F5344CB8AC3E}">
        <p14:creationId xmlns:p14="http://schemas.microsoft.com/office/powerpoint/2010/main" val="3488823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b="1" i="1" dirty="0"/>
              <a:t>assignments</a:t>
            </a:r>
          </a:p>
        </p:txBody>
      </p:sp>
      <p:sp>
        <p:nvSpPr>
          <p:cNvPr id="3" name="Content Placeholder 2"/>
          <p:cNvSpPr>
            <a:spLocks noGrp="1"/>
          </p:cNvSpPr>
          <p:nvPr>
            <p:ph idx="1"/>
          </p:nvPr>
        </p:nvSpPr>
        <p:spPr>
          <a:xfrm>
            <a:off x="990600" y="1219200"/>
            <a:ext cx="7695727" cy="4907513"/>
          </a:xfrm>
        </p:spPr>
        <p:txBody>
          <a:bodyPr/>
          <a:lstStyle/>
          <a:p>
            <a:pPr marL="514350" indent="-514350">
              <a:buFont typeface="+mj-lt"/>
              <a:buAutoNum type="arabicPeriod"/>
            </a:pPr>
            <a:r>
              <a:rPr lang="en-US" sz="2400" dirty="0"/>
              <a:t>Diabetes in pregnancy</a:t>
            </a:r>
          </a:p>
          <a:p>
            <a:pPr marL="514350" indent="-514350">
              <a:buFont typeface="+mj-lt"/>
              <a:buAutoNum type="arabicPeriod"/>
            </a:pPr>
            <a:r>
              <a:rPr lang="en-US" sz="2400" dirty="0"/>
              <a:t>Hyperemesis </a:t>
            </a:r>
            <a:r>
              <a:rPr lang="en-US" sz="2400" dirty="0" err="1"/>
              <a:t>gravidarum</a:t>
            </a:r>
            <a:endParaRPr lang="en-US" sz="2400" dirty="0"/>
          </a:p>
          <a:p>
            <a:pPr marL="514350" indent="-514350">
              <a:buFont typeface="+mj-lt"/>
              <a:buAutoNum type="arabicPeriod"/>
            </a:pPr>
            <a:r>
              <a:rPr lang="en-US" sz="2400" dirty="0" err="1"/>
              <a:t>Polyhydromnious</a:t>
            </a:r>
            <a:r>
              <a:rPr lang="en-US" sz="2400" dirty="0"/>
              <a:t>/</a:t>
            </a:r>
            <a:r>
              <a:rPr lang="en-US" sz="2400" dirty="0" err="1"/>
              <a:t>oligohydromnious</a:t>
            </a:r>
            <a:endParaRPr lang="en-US" sz="2400" dirty="0"/>
          </a:p>
          <a:p>
            <a:pPr marL="514350" indent="-514350">
              <a:buFont typeface="+mj-lt"/>
              <a:buAutoNum type="arabicPeriod"/>
            </a:pPr>
            <a:r>
              <a:rPr lang="en-US" sz="2400" dirty="0"/>
              <a:t>STI/HIV/AIDS</a:t>
            </a:r>
          </a:p>
          <a:p>
            <a:pPr marL="514350" indent="-514350">
              <a:buFont typeface="+mj-lt"/>
              <a:buAutoNum type="arabicPeriod"/>
            </a:pPr>
            <a:r>
              <a:rPr lang="en-US" sz="2400" dirty="0"/>
              <a:t>UTI</a:t>
            </a:r>
          </a:p>
          <a:p>
            <a:pPr marL="514350" indent="-514350">
              <a:buFont typeface="+mj-lt"/>
              <a:buAutoNum type="arabicPeriod"/>
            </a:pPr>
            <a:r>
              <a:rPr lang="en-US" sz="2400" dirty="0"/>
              <a:t>TB</a:t>
            </a:r>
          </a:p>
          <a:p>
            <a:pPr marL="514350" indent="-514350">
              <a:buFont typeface="+mj-lt"/>
              <a:buAutoNum type="arabicPeriod"/>
            </a:pPr>
            <a:r>
              <a:rPr lang="en-US" sz="2400" dirty="0"/>
              <a:t>Malaria</a:t>
            </a:r>
          </a:p>
          <a:p>
            <a:pPr marL="514350" indent="-514350">
              <a:buFont typeface="+mj-lt"/>
              <a:buAutoNum type="arabicPeriod"/>
            </a:pPr>
            <a:r>
              <a:rPr lang="en-US" sz="2400" dirty="0"/>
              <a:t>Intrauterine fetal retardation/Intrauterine fetal death</a:t>
            </a:r>
          </a:p>
          <a:p>
            <a:pPr marL="514350" indent="-514350">
              <a:buFont typeface="+mj-lt"/>
              <a:buAutoNum type="arabicPeriod"/>
            </a:pPr>
            <a:r>
              <a:rPr lang="en-US" sz="2400" dirty="0"/>
              <a:t>Rhesus incompatibility</a:t>
            </a:r>
          </a:p>
          <a:p>
            <a:pPr marL="514350" indent="-514350">
              <a:buFont typeface="+mj-lt"/>
              <a:buAutoNum type="arabicPeriod"/>
            </a:pPr>
            <a:r>
              <a:rPr lang="en-US" sz="2400" dirty="0"/>
              <a:t>Thyrotoxicosis</a:t>
            </a:r>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211023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91846"/>
          </a:xfrm>
        </p:spPr>
        <p:txBody>
          <a:bodyPr/>
          <a:lstStyle/>
          <a:p>
            <a:r>
              <a:rPr lang="en-US" b="1" i="1" dirty="0"/>
              <a:t>Use the following heading</a:t>
            </a:r>
          </a:p>
        </p:txBody>
      </p:sp>
      <p:sp>
        <p:nvSpPr>
          <p:cNvPr id="3" name="Content Placeholder 2"/>
          <p:cNvSpPr>
            <a:spLocks noGrp="1"/>
          </p:cNvSpPr>
          <p:nvPr>
            <p:ph idx="1"/>
          </p:nvPr>
        </p:nvSpPr>
        <p:spPr>
          <a:xfrm>
            <a:off x="762000" y="990600"/>
            <a:ext cx="7924327" cy="4953001"/>
          </a:xfrm>
        </p:spPr>
        <p:txBody>
          <a:bodyPr/>
          <a:lstStyle/>
          <a:p>
            <a:pPr marL="514350" indent="-514350">
              <a:buFont typeface="+mj-lt"/>
              <a:buAutoNum type="arabicPeriod"/>
            </a:pPr>
            <a:r>
              <a:rPr lang="en-US" sz="2800" dirty="0"/>
              <a:t>Definition</a:t>
            </a:r>
          </a:p>
          <a:p>
            <a:pPr marL="514350" indent="-514350">
              <a:buFont typeface="+mj-lt"/>
              <a:buAutoNum type="arabicPeriod"/>
            </a:pPr>
            <a:r>
              <a:rPr lang="en-US" sz="2800" dirty="0"/>
              <a:t>Incidence</a:t>
            </a:r>
          </a:p>
          <a:p>
            <a:pPr marL="514350" indent="-514350">
              <a:buFont typeface="+mj-lt"/>
              <a:buAutoNum type="arabicPeriod"/>
            </a:pPr>
            <a:r>
              <a:rPr lang="en-US" sz="2800" dirty="0" err="1"/>
              <a:t>Pathopysiology</a:t>
            </a:r>
            <a:endParaRPr lang="en-US" sz="2800" dirty="0"/>
          </a:p>
          <a:p>
            <a:pPr marL="514350" indent="-514350">
              <a:buFont typeface="+mj-lt"/>
              <a:buAutoNum type="arabicPeriod"/>
            </a:pPr>
            <a:r>
              <a:rPr lang="en-US" sz="2800" dirty="0"/>
              <a:t>Risk factors</a:t>
            </a:r>
          </a:p>
          <a:p>
            <a:pPr marL="514350" indent="-514350">
              <a:buFont typeface="+mj-lt"/>
              <a:buAutoNum type="arabicPeriod"/>
            </a:pPr>
            <a:r>
              <a:rPr lang="en-US" sz="2800" dirty="0"/>
              <a:t>Screening</a:t>
            </a:r>
          </a:p>
          <a:p>
            <a:pPr marL="514350" indent="-514350">
              <a:buFont typeface="+mj-lt"/>
              <a:buAutoNum type="arabicPeriod"/>
            </a:pPr>
            <a:r>
              <a:rPr lang="en-US" sz="2800" dirty="0"/>
              <a:t>Clinical manifestation</a:t>
            </a:r>
          </a:p>
          <a:p>
            <a:pPr marL="514350" indent="-514350">
              <a:buFont typeface="+mj-lt"/>
              <a:buAutoNum type="arabicPeriod"/>
            </a:pPr>
            <a:r>
              <a:rPr lang="en-US" sz="2800" dirty="0"/>
              <a:t>Diagnosis</a:t>
            </a:r>
          </a:p>
          <a:p>
            <a:pPr marL="514350" indent="-514350">
              <a:buFont typeface="+mj-lt"/>
              <a:buAutoNum type="arabicPeriod"/>
            </a:pPr>
            <a:r>
              <a:rPr lang="en-US" sz="2800" dirty="0"/>
              <a:t>Management( medical/nursing)</a:t>
            </a:r>
          </a:p>
          <a:p>
            <a:pPr marL="514350" indent="-514350">
              <a:buFont typeface="+mj-lt"/>
              <a:buAutoNum type="arabicPeriod"/>
            </a:pPr>
            <a:r>
              <a:rPr lang="en-US" sz="2800" dirty="0"/>
              <a:t>Prevention and control </a:t>
            </a:r>
          </a:p>
          <a:p>
            <a:pPr marL="514350" indent="-514350">
              <a:buFont typeface="+mj-lt"/>
              <a:buAutoNum type="arabicPeriod"/>
            </a:pPr>
            <a:r>
              <a:rPr lang="en-US" sz="2800" dirty="0"/>
              <a:t>complications</a:t>
            </a:r>
          </a:p>
        </p:txBody>
      </p:sp>
    </p:spTree>
    <p:extLst>
      <p:ext uri="{BB962C8B-B14F-4D97-AF65-F5344CB8AC3E}">
        <p14:creationId xmlns:p14="http://schemas.microsoft.com/office/powerpoint/2010/main" val="1551647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62500" lnSpcReduction="20000"/>
          </a:bodyPr>
          <a:lstStyle/>
          <a:p>
            <a:r>
              <a:rPr lang="en-US" sz="8800" dirty="0"/>
              <a:t>Cardiac Disease in Pregnancy</a:t>
            </a:r>
          </a:p>
        </p:txBody>
      </p:sp>
    </p:spTree>
    <p:extLst>
      <p:ext uri="{BB962C8B-B14F-4D97-AF65-F5344CB8AC3E}">
        <p14:creationId xmlns:p14="http://schemas.microsoft.com/office/powerpoint/2010/main" val="739373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marL="0" indent="0">
              <a:buNone/>
            </a:pPr>
            <a:r>
              <a:rPr lang="en-US" b="1" dirty="0"/>
              <a:t>Definition of cardiac disease in pregnancy </a:t>
            </a:r>
            <a:endParaRPr lang="en-US" dirty="0"/>
          </a:p>
          <a:p>
            <a:r>
              <a:rPr lang="en-US" dirty="0"/>
              <a:t>These are disorders that affect the heart muscles, valves or blood vessels in pregnancy. The disease impairs the ability of the heart to supply tissue with oxygen.</a:t>
            </a:r>
          </a:p>
          <a:p>
            <a:pPr marL="0" indent="0">
              <a:buNone/>
            </a:pPr>
            <a:r>
              <a:rPr lang="en-US" b="1" dirty="0"/>
              <a:t>Common causes of cardiac disease in pregnancy are: </a:t>
            </a:r>
            <a:endParaRPr lang="en-US" dirty="0"/>
          </a:p>
          <a:p>
            <a:r>
              <a:rPr lang="en-US" dirty="0"/>
              <a:t>Congenital anomalies </a:t>
            </a:r>
          </a:p>
          <a:p>
            <a:r>
              <a:rPr lang="en-US" dirty="0"/>
              <a:t>Rheumatic fever </a:t>
            </a:r>
          </a:p>
          <a:p>
            <a:r>
              <a:rPr lang="en-US" dirty="0"/>
              <a:t>Cardiomyopathies </a:t>
            </a:r>
          </a:p>
          <a:p>
            <a:r>
              <a:rPr lang="en-US" dirty="0"/>
              <a:t>Coronary artery disease </a:t>
            </a:r>
          </a:p>
          <a:p>
            <a:endParaRPr lang="en-US" dirty="0"/>
          </a:p>
        </p:txBody>
      </p:sp>
    </p:spTree>
    <p:extLst>
      <p:ext uri="{BB962C8B-B14F-4D97-AF65-F5344CB8AC3E}">
        <p14:creationId xmlns:p14="http://schemas.microsoft.com/office/powerpoint/2010/main" val="15085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Risk Factors for Heart Disease</a:t>
            </a:r>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pPr marL="0" indent="0">
              <a:buNone/>
            </a:pPr>
            <a:r>
              <a:rPr lang="en-US" dirty="0"/>
              <a:t>The following factors predispose patients to heart disease:</a:t>
            </a:r>
          </a:p>
          <a:p>
            <a:pPr lvl="0"/>
            <a:r>
              <a:rPr lang="en-US" dirty="0" err="1"/>
              <a:t>Anaemia</a:t>
            </a:r>
            <a:endParaRPr lang="en-US" dirty="0"/>
          </a:p>
          <a:p>
            <a:pPr lvl="0"/>
            <a:r>
              <a:rPr lang="en-US" dirty="0"/>
              <a:t>Infections-URTI.</a:t>
            </a:r>
          </a:p>
          <a:p>
            <a:pPr lvl="0"/>
            <a:r>
              <a:rPr lang="en-US" dirty="0"/>
              <a:t>Obesity </a:t>
            </a:r>
          </a:p>
          <a:p>
            <a:pPr lvl="0"/>
            <a:r>
              <a:rPr lang="en-US" dirty="0"/>
              <a:t>Hypertension and pre-</a:t>
            </a:r>
            <a:r>
              <a:rPr lang="en-US" dirty="0" err="1"/>
              <a:t>eclampsia</a:t>
            </a:r>
            <a:endParaRPr lang="en-US" dirty="0"/>
          </a:p>
          <a:p>
            <a:pPr lvl="0"/>
            <a:r>
              <a:rPr lang="en-US" dirty="0"/>
              <a:t>Smoking mothers</a:t>
            </a:r>
          </a:p>
          <a:p>
            <a:pPr lvl="0"/>
            <a:r>
              <a:rPr lang="en-US" dirty="0"/>
              <a:t>Multiple pregnancies </a:t>
            </a:r>
          </a:p>
          <a:p>
            <a:pPr lvl="0"/>
            <a:r>
              <a:rPr lang="en-US" dirty="0"/>
              <a:t>Exercises that induce breathlessness should be discouraged.</a:t>
            </a:r>
          </a:p>
          <a:p>
            <a:pPr lvl="0"/>
            <a:r>
              <a:rPr lang="en-US" dirty="0"/>
              <a:t>Fatigue</a:t>
            </a:r>
          </a:p>
          <a:p>
            <a:pPr marL="0" indent="0">
              <a:buNone/>
            </a:pPr>
            <a:r>
              <a:rPr lang="en-US" dirty="0"/>
              <a:t> </a:t>
            </a:r>
          </a:p>
          <a:p>
            <a:endParaRPr lang="en-US" dirty="0"/>
          </a:p>
        </p:txBody>
      </p:sp>
    </p:spTree>
    <p:extLst>
      <p:ext uri="{BB962C8B-B14F-4D97-AF65-F5344CB8AC3E}">
        <p14:creationId xmlns:p14="http://schemas.microsoft.com/office/powerpoint/2010/main" val="1413121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Grades and classification of cardiac disease</a:t>
            </a:r>
            <a:endParaRPr lang="en-US" i="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4478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822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295400"/>
            <a:ext cx="7695727" cy="4831313"/>
          </a:xfrm>
        </p:spPr>
        <p:txBody>
          <a:bodyPr>
            <a:normAutofit fontScale="92500" lnSpcReduction="10000"/>
          </a:bodyPr>
          <a:lstStyle/>
          <a:p>
            <a:pPr marL="0" indent="0">
              <a:buNone/>
            </a:pPr>
            <a:r>
              <a:rPr lang="en-US" b="1" dirty="0"/>
              <a:t>Signs noted in a normal pregnancy </a:t>
            </a:r>
            <a:endParaRPr lang="en-US" dirty="0"/>
          </a:p>
          <a:p>
            <a:r>
              <a:rPr lang="en-US" dirty="0"/>
              <a:t>Fatigue and decreased exercise capacity and </a:t>
            </a:r>
            <a:r>
              <a:rPr lang="en-US" dirty="0" err="1"/>
              <a:t>orthopnoea</a:t>
            </a:r>
            <a:r>
              <a:rPr lang="en-US" dirty="0"/>
              <a:t> </a:t>
            </a:r>
          </a:p>
          <a:p>
            <a:r>
              <a:rPr lang="en-US" dirty="0" err="1"/>
              <a:t>Dyspnoea</a:t>
            </a:r>
            <a:r>
              <a:rPr lang="en-US" dirty="0"/>
              <a:t> </a:t>
            </a:r>
          </a:p>
          <a:p>
            <a:r>
              <a:rPr lang="en-US" dirty="0"/>
              <a:t>Syncope </a:t>
            </a:r>
          </a:p>
          <a:p>
            <a:r>
              <a:rPr lang="en-US" dirty="0"/>
              <a:t>Palpitations </a:t>
            </a:r>
          </a:p>
          <a:p>
            <a:r>
              <a:rPr lang="en-US" dirty="0"/>
              <a:t>Distended neck veins </a:t>
            </a:r>
          </a:p>
          <a:p>
            <a:r>
              <a:rPr lang="en-US" dirty="0"/>
              <a:t>Displaced apex beat </a:t>
            </a:r>
          </a:p>
          <a:p>
            <a:r>
              <a:rPr lang="en-US" dirty="0"/>
              <a:t>Soft continuous murmur at the apex </a:t>
            </a:r>
          </a:p>
          <a:p>
            <a:endParaRPr lang="en-US" dirty="0"/>
          </a:p>
        </p:txBody>
      </p:sp>
    </p:spTree>
    <p:extLst>
      <p:ext uri="{BB962C8B-B14F-4D97-AF65-F5344CB8AC3E}">
        <p14:creationId xmlns:p14="http://schemas.microsoft.com/office/powerpoint/2010/main" val="412276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Essential for diagnosis of Pre-</a:t>
            </a:r>
            <a:r>
              <a:rPr lang="en-US" b="1" dirty="0" err="1"/>
              <a:t>Eclampsia</a:t>
            </a:r>
            <a:r>
              <a:rPr lang="en-US" b="1" dirty="0"/>
              <a:t>: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a:t>Hypertension: </a:t>
            </a:r>
            <a:endParaRPr lang="en-US" dirty="0"/>
          </a:p>
          <a:p>
            <a:r>
              <a:rPr lang="en-US" dirty="0"/>
              <a:t>Hypertension is blood pressure (BP) of 140/90 mmHg or more on two occasions six hours apart  OR </a:t>
            </a:r>
          </a:p>
          <a:p>
            <a:r>
              <a:rPr lang="en-US" dirty="0"/>
              <a:t>A diastolic blood pressure of 110 mmHg or more on a single occasion </a:t>
            </a:r>
          </a:p>
          <a:p>
            <a:pPr marL="0" indent="0">
              <a:buNone/>
            </a:pPr>
            <a:r>
              <a:rPr lang="en-US" b="1" i="1" dirty="0"/>
              <a:t>Proteinuria: </a:t>
            </a:r>
            <a:endParaRPr lang="en-US" dirty="0"/>
          </a:p>
          <a:p>
            <a:r>
              <a:rPr lang="en-US" dirty="0"/>
              <a:t>Is a protein concentration of 0.3 g/I or more in at least two random urine specimens collected six hours apart  OR </a:t>
            </a:r>
          </a:p>
          <a:p>
            <a:r>
              <a:rPr lang="en-US" dirty="0"/>
              <a:t>Urine dipstick finding of </a:t>
            </a:r>
            <a:r>
              <a:rPr lang="en-US" b="1" i="1" dirty="0"/>
              <a:t>‘trace’, ‘1+’, </a:t>
            </a:r>
            <a:r>
              <a:rPr lang="en-US" dirty="0"/>
              <a:t>or more proteins </a:t>
            </a:r>
          </a:p>
          <a:p>
            <a:r>
              <a:rPr lang="en-US" dirty="0"/>
              <a:t>Normally protein is not supposed to be present in urine. </a:t>
            </a:r>
          </a:p>
          <a:p>
            <a:pPr marL="0" indent="0">
              <a:buNone/>
            </a:pPr>
            <a:r>
              <a:rPr lang="en-US" b="1" i="1" dirty="0" err="1"/>
              <a:t>Oedema</a:t>
            </a:r>
            <a:r>
              <a:rPr lang="en-US" b="1" i="1" dirty="0"/>
              <a:t>: </a:t>
            </a:r>
            <a:endParaRPr lang="en-US" dirty="0"/>
          </a:p>
          <a:p>
            <a:r>
              <a:rPr lang="en-US" dirty="0"/>
              <a:t>Gradual or sudden swelling of the face, hands and legs. 	</a:t>
            </a:r>
          </a:p>
          <a:p>
            <a:pPr marL="0" indent="0">
              <a:buNone/>
            </a:pPr>
            <a:r>
              <a:rPr lang="en-US" dirty="0"/>
              <a:t>	</a:t>
            </a:r>
          </a:p>
          <a:p>
            <a:endParaRPr lang="en-US" dirty="0"/>
          </a:p>
        </p:txBody>
      </p:sp>
    </p:spTree>
    <p:extLst>
      <p:ext uri="{BB962C8B-B14F-4D97-AF65-F5344CB8AC3E}">
        <p14:creationId xmlns:p14="http://schemas.microsoft.com/office/powerpoint/2010/main" val="1592604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219200"/>
            <a:ext cx="7695727" cy="4907513"/>
          </a:xfrm>
        </p:spPr>
        <p:txBody>
          <a:bodyPr>
            <a:normAutofit fontScale="92500" lnSpcReduction="20000"/>
          </a:bodyPr>
          <a:lstStyle/>
          <a:p>
            <a:pPr marL="0" indent="0">
              <a:buNone/>
            </a:pPr>
            <a:r>
              <a:rPr lang="en-US" b="1" dirty="0"/>
              <a:t>Warning Signs Suggestive of Heart Disease: </a:t>
            </a:r>
            <a:endParaRPr lang="en-US" dirty="0"/>
          </a:p>
          <a:p>
            <a:pPr marL="0" indent="0">
              <a:buNone/>
            </a:pPr>
            <a:r>
              <a:rPr lang="en-US" dirty="0"/>
              <a:t>Particular attention must be paid to warning signs, which include the following: </a:t>
            </a:r>
          </a:p>
          <a:p>
            <a:r>
              <a:rPr lang="en-US" dirty="0"/>
              <a:t>Worsening </a:t>
            </a:r>
            <a:r>
              <a:rPr lang="en-US" dirty="0" err="1"/>
              <a:t>dyspnoea</a:t>
            </a:r>
            <a:r>
              <a:rPr lang="en-US" dirty="0"/>
              <a:t> on exertion, or </a:t>
            </a:r>
            <a:r>
              <a:rPr lang="en-US" dirty="0" err="1"/>
              <a:t>dyspnoea</a:t>
            </a:r>
            <a:r>
              <a:rPr lang="en-US" dirty="0"/>
              <a:t> at rest </a:t>
            </a:r>
          </a:p>
          <a:p>
            <a:r>
              <a:rPr lang="en-US" dirty="0"/>
              <a:t>Chest pain with exercise or activity </a:t>
            </a:r>
          </a:p>
          <a:p>
            <a:r>
              <a:rPr lang="en-US" dirty="0"/>
              <a:t>Syncope preceded by palpitations or exertion </a:t>
            </a:r>
          </a:p>
          <a:p>
            <a:r>
              <a:rPr lang="en-US" dirty="0"/>
              <a:t>Loud systolic or diastolic murmur </a:t>
            </a:r>
          </a:p>
          <a:p>
            <a:r>
              <a:rPr lang="en-US" dirty="0"/>
              <a:t>Cyanosis or clubbing of fingers or toes </a:t>
            </a:r>
          </a:p>
          <a:p>
            <a:r>
              <a:rPr lang="en-US" dirty="0"/>
              <a:t>Jugular venous distension </a:t>
            </a:r>
          </a:p>
          <a:p>
            <a:r>
              <a:rPr lang="en-US" dirty="0"/>
              <a:t>Cardiomegaly or a ventricular heave </a:t>
            </a:r>
          </a:p>
          <a:p>
            <a:endParaRPr lang="en-US" dirty="0"/>
          </a:p>
        </p:txBody>
      </p:sp>
    </p:spTree>
    <p:extLst>
      <p:ext uri="{BB962C8B-B14F-4D97-AF65-F5344CB8AC3E}">
        <p14:creationId xmlns:p14="http://schemas.microsoft.com/office/powerpoint/2010/main" val="3280318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95400"/>
            <a:ext cx="7771927" cy="4831313"/>
          </a:xfrm>
        </p:spPr>
        <p:txBody>
          <a:bodyPr/>
          <a:lstStyle/>
          <a:p>
            <a:pPr marL="0" indent="0">
              <a:buNone/>
            </a:pPr>
            <a:r>
              <a:rPr lang="en-US" b="1" dirty="0"/>
              <a:t>Effect of Heart Disease on Pregnancy </a:t>
            </a:r>
            <a:endParaRPr lang="en-US" dirty="0"/>
          </a:p>
          <a:p>
            <a:r>
              <a:rPr lang="en-US" dirty="0"/>
              <a:t>Cyanosis and poor functional capacity are indicators of significant maternal and </a:t>
            </a:r>
            <a:r>
              <a:rPr lang="en-US" dirty="0" err="1"/>
              <a:t>foetal</a:t>
            </a:r>
            <a:r>
              <a:rPr lang="en-US" dirty="0"/>
              <a:t> risk. Obstetric complications of cardiac disease include: </a:t>
            </a:r>
          </a:p>
          <a:p>
            <a:r>
              <a:rPr lang="en-US" dirty="0"/>
              <a:t>Preterm </a:t>
            </a:r>
            <a:r>
              <a:rPr lang="en-US" dirty="0" err="1"/>
              <a:t>Labour</a:t>
            </a:r>
            <a:r>
              <a:rPr lang="en-US" dirty="0"/>
              <a:t> </a:t>
            </a:r>
          </a:p>
          <a:p>
            <a:r>
              <a:rPr lang="en-US" dirty="0"/>
              <a:t>Intrauterine growth retardation (IUGR) </a:t>
            </a:r>
          </a:p>
          <a:p>
            <a:r>
              <a:rPr lang="en-US" dirty="0"/>
              <a:t>Intrauterine </a:t>
            </a:r>
            <a:r>
              <a:rPr lang="en-US" dirty="0" err="1"/>
              <a:t>foetal</a:t>
            </a:r>
            <a:r>
              <a:rPr lang="en-US" dirty="0"/>
              <a:t> death (IUFD) </a:t>
            </a:r>
          </a:p>
          <a:p>
            <a:endParaRPr lang="en-US" dirty="0"/>
          </a:p>
        </p:txBody>
      </p:sp>
    </p:spTree>
    <p:extLst>
      <p:ext uri="{BB962C8B-B14F-4D97-AF65-F5344CB8AC3E}">
        <p14:creationId xmlns:p14="http://schemas.microsoft.com/office/powerpoint/2010/main" val="1967027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r>
              <a:rPr lang="en-US" b="1" dirty="0"/>
              <a:t>Investigations </a:t>
            </a:r>
            <a:endParaRPr lang="en-US" dirty="0"/>
          </a:p>
          <a:p>
            <a:r>
              <a:rPr lang="en-US" dirty="0"/>
              <a:t>A thorough history and physical examination must be done. </a:t>
            </a:r>
          </a:p>
          <a:p>
            <a:pPr marL="0" indent="0">
              <a:buNone/>
            </a:pPr>
            <a:r>
              <a:rPr lang="en-US" dirty="0"/>
              <a:t>Other recommended investigations include: </a:t>
            </a:r>
          </a:p>
          <a:p>
            <a:r>
              <a:rPr lang="en-US" dirty="0"/>
              <a:t> Electrocardiogram (ECG) - to assess ischemic acute/chronic changes in cardiac function </a:t>
            </a:r>
          </a:p>
          <a:p>
            <a:r>
              <a:rPr lang="en-US" dirty="0"/>
              <a:t> Echocardiogram - to identify the specific heart lesion </a:t>
            </a:r>
          </a:p>
          <a:p>
            <a:r>
              <a:rPr lang="en-US" dirty="0"/>
              <a:t> Chest X-ray (shielded) </a:t>
            </a:r>
          </a:p>
          <a:p>
            <a:r>
              <a:rPr lang="en-US" dirty="0"/>
              <a:t>Full blood count to rule out </a:t>
            </a:r>
            <a:r>
              <a:rPr lang="en-US" dirty="0" err="1"/>
              <a:t>anaemia</a:t>
            </a:r>
            <a:r>
              <a:rPr lang="en-US" dirty="0"/>
              <a:t> and infection </a:t>
            </a:r>
          </a:p>
          <a:p>
            <a:r>
              <a:rPr lang="en-US" dirty="0"/>
              <a:t>Urinalysis to rule out urinary tract infection </a:t>
            </a:r>
          </a:p>
          <a:p>
            <a:endParaRPr lang="en-US" dirty="0"/>
          </a:p>
        </p:txBody>
      </p:sp>
    </p:spTree>
    <p:extLst>
      <p:ext uri="{BB962C8B-B14F-4D97-AF65-F5344CB8AC3E}">
        <p14:creationId xmlns:p14="http://schemas.microsoft.com/office/powerpoint/2010/main" val="3347816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cardiac disease in pregnancy</a:t>
            </a: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r>
              <a:rPr lang="en-US" b="1" dirty="0"/>
              <a:t>Principles of Management: </a:t>
            </a:r>
            <a:endParaRPr lang="en-US" dirty="0"/>
          </a:p>
          <a:p>
            <a:pPr marL="0" indent="0">
              <a:buNone/>
            </a:pPr>
            <a:r>
              <a:rPr lang="en-US" dirty="0"/>
              <a:t>The following principles must be applied for successful management of Cardiac disease in pregnancy </a:t>
            </a:r>
          </a:p>
          <a:p>
            <a:pPr marL="0" indent="0">
              <a:buNone/>
            </a:pPr>
            <a:r>
              <a:rPr lang="en-US" dirty="0"/>
              <a:t>1. Early diagnosis and evaluation of the functional classification </a:t>
            </a:r>
          </a:p>
          <a:p>
            <a:pPr marL="0" indent="0">
              <a:buNone/>
            </a:pPr>
            <a:r>
              <a:rPr lang="en-US" dirty="0"/>
              <a:t>2. Prevention, timely detection and institution of effective therapy for cardiac failure </a:t>
            </a:r>
          </a:p>
          <a:p>
            <a:pPr marL="0" indent="0">
              <a:buNone/>
            </a:pPr>
            <a:r>
              <a:rPr lang="en-US" dirty="0"/>
              <a:t>3. Prevent and control of any underlying conditions or complications e.g. </a:t>
            </a:r>
            <a:r>
              <a:rPr lang="en-US" dirty="0" err="1"/>
              <a:t>Anaemia</a:t>
            </a:r>
            <a:r>
              <a:rPr lang="en-US" dirty="0"/>
              <a:t> </a:t>
            </a:r>
          </a:p>
          <a:p>
            <a:pPr marL="0" indent="0">
              <a:buNone/>
            </a:pPr>
            <a:r>
              <a:rPr lang="en-US" dirty="0"/>
              <a:t>4. Judicious follow up and prevention /management of any obstetric complications along the continuum of pregnancy, </a:t>
            </a:r>
            <a:r>
              <a:rPr lang="en-US" dirty="0" err="1"/>
              <a:t>labour</a:t>
            </a:r>
            <a:r>
              <a:rPr lang="en-US" dirty="0"/>
              <a:t> and the </a:t>
            </a:r>
            <a:r>
              <a:rPr lang="en-US" dirty="0" err="1"/>
              <a:t>puerperium</a:t>
            </a:r>
            <a:r>
              <a:rPr lang="en-US" dirty="0"/>
              <a:t> </a:t>
            </a:r>
          </a:p>
          <a:p>
            <a:pPr marL="0" indent="0">
              <a:buNone/>
            </a:pPr>
            <a:r>
              <a:rPr lang="en-US" dirty="0"/>
              <a:t>5. Apart from the obstetrician, The patient should be followed up by a cardiologist </a:t>
            </a:r>
          </a:p>
          <a:p>
            <a:pPr marL="0" indent="0">
              <a:buNone/>
            </a:pPr>
            <a:r>
              <a:rPr lang="en-US" dirty="0"/>
              <a:t>6. Mandatory hospital delivery </a:t>
            </a:r>
          </a:p>
          <a:p>
            <a:endParaRPr lang="en-US" dirty="0"/>
          </a:p>
        </p:txBody>
      </p:sp>
    </p:spTree>
    <p:extLst>
      <p:ext uri="{BB962C8B-B14F-4D97-AF65-F5344CB8AC3E}">
        <p14:creationId xmlns:p14="http://schemas.microsoft.com/office/powerpoint/2010/main" val="4231397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95400"/>
            <a:ext cx="7848127" cy="4831313"/>
          </a:xfrm>
        </p:spPr>
        <p:txBody>
          <a:bodyPr>
            <a:normAutofit fontScale="70000" lnSpcReduction="20000"/>
          </a:bodyPr>
          <a:lstStyle/>
          <a:p>
            <a:pPr marL="0" indent="0">
              <a:buNone/>
            </a:pPr>
            <a:r>
              <a:rPr lang="en-US" b="1" dirty="0"/>
              <a:t>Antenatal Care: </a:t>
            </a:r>
            <a:endParaRPr lang="en-US" dirty="0"/>
          </a:p>
          <a:p>
            <a:pPr marL="0" indent="0">
              <a:buNone/>
            </a:pPr>
            <a:r>
              <a:rPr lang="en-US" dirty="0"/>
              <a:t>Early initiation of antenatal care is recommended. </a:t>
            </a:r>
          </a:p>
          <a:p>
            <a:r>
              <a:rPr lang="en-US" dirty="0"/>
              <a:t>Continuity of care with a single provider facilitates early intervention. </a:t>
            </a:r>
          </a:p>
          <a:p>
            <a:r>
              <a:rPr lang="en-US" dirty="0"/>
              <a:t>There should be close monitoring of </a:t>
            </a:r>
            <a:r>
              <a:rPr lang="en-US" dirty="0" err="1"/>
              <a:t>foetal</a:t>
            </a:r>
            <a:r>
              <a:rPr lang="en-US" dirty="0"/>
              <a:t> growth and viability </a:t>
            </a:r>
          </a:p>
          <a:p>
            <a:r>
              <a:rPr lang="en-US" dirty="0"/>
              <a:t>The patient should be advised on adequate rest and avoidance of aggravating factors for cardiac failure: </a:t>
            </a:r>
          </a:p>
          <a:p>
            <a:pPr lvl="1"/>
            <a:r>
              <a:rPr lang="en-US" dirty="0"/>
              <a:t>Infections should be treated vigorously. </a:t>
            </a:r>
          </a:p>
          <a:p>
            <a:pPr lvl="1"/>
            <a:r>
              <a:rPr lang="en-US" dirty="0" err="1"/>
              <a:t>Anaemia</a:t>
            </a:r>
            <a:r>
              <a:rPr lang="en-US" dirty="0"/>
              <a:t> should be prevented using prophylactic </a:t>
            </a:r>
            <a:r>
              <a:rPr lang="en-US" dirty="0" err="1"/>
              <a:t>haematinics</a:t>
            </a:r>
            <a:r>
              <a:rPr lang="en-US" dirty="0"/>
              <a:t>, and when present it should be treated vigorously. </a:t>
            </a:r>
          </a:p>
          <a:p>
            <a:pPr lvl="1"/>
            <a:r>
              <a:rPr lang="en-US" dirty="0"/>
              <a:t>Encourage good dental care </a:t>
            </a:r>
          </a:p>
          <a:p>
            <a:pPr lvl="1"/>
            <a:r>
              <a:rPr lang="en-US" dirty="0"/>
              <a:t>Patients with prosthetic valves should be put on anticoagulants. </a:t>
            </a:r>
          </a:p>
          <a:p>
            <a:endParaRPr lang="en-US" dirty="0"/>
          </a:p>
        </p:txBody>
      </p:sp>
    </p:spTree>
    <p:extLst>
      <p:ext uri="{BB962C8B-B14F-4D97-AF65-F5344CB8AC3E}">
        <p14:creationId xmlns:p14="http://schemas.microsoft.com/office/powerpoint/2010/main" val="812948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914400"/>
          </a:xfrm>
        </p:spPr>
        <p:txBody>
          <a:bodyPr/>
          <a:lstStyle/>
          <a:p>
            <a:r>
              <a:rPr lang="en-US" b="1" i="1" dirty="0" err="1"/>
              <a:t>Cont</a:t>
            </a:r>
            <a:r>
              <a:rPr lang="en-US" b="1" i="1" dirty="0"/>
              <a:t>…</a:t>
            </a:r>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dirty="0"/>
              <a:t>Management of Grade I and II: </a:t>
            </a:r>
            <a:endParaRPr lang="en-US" dirty="0"/>
          </a:p>
          <a:p>
            <a:r>
              <a:rPr lang="en-US" dirty="0"/>
              <a:t>Manage as outpatient </a:t>
            </a:r>
          </a:p>
          <a:p>
            <a:r>
              <a:rPr lang="en-US" dirty="0"/>
              <a:t>Admit at 34 weeks gestation ; (In case of </a:t>
            </a:r>
            <a:r>
              <a:rPr lang="en-US" dirty="0" err="1"/>
              <a:t>unfavourable</a:t>
            </a:r>
            <a:r>
              <a:rPr lang="en-US" dirty="0"/>
              <a:t> social surrounding admit earlier) </a:t>
            </a:r>
          </a:p>
          <a:p>
            <a:r>
              <a:rPr lang="en-US" dirty="0"/>
              <a:t>Admit in case of deterioration of Cardiac state </a:t>
            </a:r>
          </a:p>
          <a:p>
            <a:r>
              <a:rPr lang="en-US" dirty="0"/>
              <a:t>Admit in the event of any obstetric complications </a:t>
            </a:r>
          </a:p>
          <a:p>
            <a:pPr marL="0" indent="0">
              <a:buNone/>
            </a:pPr>
            <a:r>
              <a:rPr lang="en-US" b="1" dirty="0"/>
              <a:t>Management of Grade III and IV: </a:t>
            </a:r>
            <a:endParaRPr lang="en-US" dirty="0"/>
          </a:p>
          <a:p>
            <a:r>
              <a:rPr lang="en-US" dirty="0"/>
              <a:t>Admit as soon as pregnancy is diagnosed until delivery </a:t>
            </a:r>
          </a:p>
          <a:p>
            <a:r>
              <a:rPr lang="en-US" dirty="0"/>
              <a:t>The patient should have complete bed rest </a:t>
            </a:r>
          </a:p>
          <a:p>
            <a:r>
              <a:rPr lang="en-US" dirty="0"/>
              <a:t>Look out for aggravating signs and treat aggressively </a:t>
            </a:r>
          </a:p>
          <a:p>
            <a:endParaRPr lang="en-US" dirty="0"/>
          </a:p>
        </p:txBody>
      </p:sp>
    </p:spTree>
    <p:extLst>
      <p:ext uri="{BB962C8B-B14F-4D97-AF65-F5344CB8AC3E}">
        <p14:creationId xmlns:p14="http://schemas.microsoft.com/office/powerpoint/2010/main" val="3164257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i="1" dirty="0"/>
              <a:t>Management in </a:t>
            </a:r>
            <a:r>
              <a:rPr lang="en-US" b="1" i="1" dirty="0" err="1"/>
              <a:t>labour</a:t>
            </a:r>
            <a:r>
              <a:rPr lang="en-US" b="1" i="1" dirty="0"/>
              <a:t>: </a:t>
            </a:r>
            <a:endParaRPr lang="en-US" i="1" dirty="0"/>
          </a:p>
          <a:p>
            <a:pPr marL="0" indent="0">
              <a:buNone/>
            </a:pPr>
            <a:r>
              <a:rPr lang="en-US" b="1" i="1" dirty="0"/>
              <a:t>1st Stage of </a:t>
            </a:r>
            <a:r>
              <a:rPr lang="en-US" b="1" i="1" dirty="0" err="1"/>
              <a:t>labour</a:t>
            </a:r>
            <a:r>
              <a:rPr lang="en-US" b="1" i="1" dirty="0"/>
              <a:t>: </a:t>
            </a:r>
            <a:endParaRPr lang="en-US" i="1" dirty="0"/>
          </a:p>
          <a:p>
            <a:r>
              <a:rPr lang="en-US" dirty="0"/>
              <a:t>Prop up in bed and tilt forwards the left side </a:t>
            </a:r>
          </a:p>
          <a:p>
            <a:r>
              <a:rPr lang="en-US" dirty="0"/>
              <a:t>Give Oxygen continuously by mask or nasal catheter </a:t>
            </a:r>
          </a:p>
          <a:p>
            <a:r>
              <a:rPr lang="en-US" dirty="0"/>
              <a:t>Provide adequate analgesia with </a:t>
            </a:r>
            <a:r>
              <a:rPr lang="en-US" dirty="0" err="1"/>
              <a:t>pethidine</a:t>
            </a:r>
            <a:r>
              <a:rPr lang="en-US" dirty="0"/>
              <a:t> 25 -50mg IM or morphine </a:t>
            </a:r>
          </a:p>
          <a:p>
            <a:r>
              <a:rPr lang="en-US" dirty="0"/>
              <a:t>Avoid dehydration; Maintain strict fluid balance chart (limit fluid infusion to minimize the risk of circulatory overload ) </a:t>
            </a:r>
          </a:p>
          <a:p>
            <a:r>
              <a:rPr lang="en-US" dirty="0"/>
              <a:t>If oxytocin infusion is required, use a higher concentration at a slower rate </a:t>
            </a:r>
          </a:p>
          <a:p>
            <a:endParaRPr lang="en-US" dirty="0"/>
          </a:p>
        </p:txBody>
      </p:sp>
    </p:spTree>
    <p:extLst>
      <p:ext uri="{BB962C8B-B14F-4D97-AF65-F5344CB8AC3E}">
        <p14:creationId xmlns:p14="http://schemas.microsoft.com/office/powerpoint/2010/main" val="3645740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endParaRPr lang="en-US" dirty="0"/>
          </a:p>
          <a:p>
            <a:r>
              <a:rPr lang="en-US" dirty="0"/>
              <a:t>Start on parenteral antibiotics (e.g. crystalline penicillin 1MU)for prophylaxis against infection </a:t>
            </a:r>
          </a:p>
          <a:p>
            <a:r>
              <a:rPr lang="en-US" dirty="0"/>
              <a:t>Carefully monitor pulse and respiratory rate </a:t>
            </a:r>
          </a:p>
          <a:p>
            <a:r>
              <a:rPr lang="en-US" dirty="0"/>
              <a:t>If pulse is &gt;110/minute in between uterine contractions or in case of cardiac failure give digoxin </a:t>
            </a:r>
          </a:p>
          <a:p>
            <a:r>
              <a:rPr lang="en-US" dirty="0"/>
              <a:t>In case of pulmonary </a:t>
            </a:r>
            <a:r>
              <a:rPr lang="en-US" dirty="0" err="1"/>
              <a:t>oedema</a:t>
            </a:r>
            <a:r>
              <a:rPr lang="en-US" dirty="0"/>
              <a:t> give </a:t>
            </a:r>
            <a:r>
              <a:rPr lang="en-US" dirty="0" err="1"/>
              <a:t>Frusemide</a:t>
            </a:r>
            <a:r>
              <a:rPr lang="en-US" dirty="0"/>
              <a:t> 40mg IV </a:t>
            </a:r>
          </a:p>
          <a:p>
            <a:pPr marL="0" indent="0">
              <a:buNone/>
            </a:pPr>
            <a:r>
              <a:rPr lang="en-US" b="1" dirty="0"/>
              <a:t>NB/ Caesarean section should only be done for obstetric reasons.</a:t>
            </a:r>
            <a:endParaRPr lang="en-US" dirty="0"/>
          </a:p>
        </p:txBody>
      </p:sp>
    </p:spTree>
    <p:extLst>
      <p:ext uri="{BB962C8B-B14F-4D97-AF65-F5344CB8AC3E}">
        <p14:creationId xmlns:p14="http://schemas.microsoft.com/office/powerpoint/2010/main" val="1576941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b="1" i="1" dirty="0"/>
              <a:t>Second / Third stage of </a:t>
            </a:r>
            <a:r>
              <a:rPr lang="en-US" b="1" i="1" dirty="0" err="1"/>
              <a:t>labour</a:t>
            </a:r>
            <a:r>
              <a:rPr lang="en-US" b="1" i="1" dirty="0"/>
              <a:t>: </a:t>
            </a:r>
            <a:endParaRPr lang="en-US" i="1" dirty="0"/>
          </a:p>
          <a:p>
            <a:r>
              <a:rPr lang="en-US" dirty="0"/>
              <a:t>Maintain the patient in a propped up position </a:t>
            </a:r>
          </a:p>
          <a:p>
            <a:r>
              <a:rPr lang="en-US" dirty="0"/>
              <a:t>Assisted vacuum delivery should be done to avoid sustained bearing down efforts during expulsive phase as this can aggravate cardiac failure </a:t>
            </a:r>
          </a:p>
          <a:p>
            <a:r>
              <a:rPr lang="en-US" dirty="0"/>
              <a:t>Ensure active management of third stage - immediate oxytocin, controlled cord contraction and uterine massage. </a:t>
            </a:r>
          </a:p>
          <a:p>
            <a:r>
              <a:rPr lang="en-US" b="1" dirty="0"/>
              <a:t>DO NOT GIVE ERGOMETRINE </a:t>
            </a:r>
            <a:r>
              <a:rPr lang="en-US" dirty="0"/>
              <a:t>as this may lead to sudden overload of the heart as a result of additional blood squeezed out from the uterus </a:t>
            </a:r>
          </a:p>
          <a:p>
            <a:r>
              <a:rPr lang="en-US" dirty="0"/>
              <a:t>In case of caesarean section avoid spinal </a:t>
            </a:r>
            <a:r>
              <a:rPr lang="en-US" dirty="0" err="1"/>
              <a:t>anaesthesia</a:t>
            </a:r>
            <a:r>
              <a:rPr lang="en-US" dirty="0"/>
              <a:t> </a:t>
            </a:r>
          </a:p>
          <a:p>
            <a:endParaRPr lang="en-US" dirty="0"/>
          </a:p>
        </p:txBody>
      </p:sp>
    </p:spTree>
    <p:extLst>
      <p:ext uri="{BB962C8B-B14F-4D97-AF65-F5344CB8AC3E}">
        <p14:creationId xmlns:p14="http://schemas.microsoft.com/office/powerpoint/2010/main" val="352426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Postpartum Care</a:t>
            </a:r>
            <a:endParaRPr lang="en-US"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endParaRPr lang="en-US" dirty="0"/>
          </a:p>
          <a:p>
            <a:r>
              <a:rPr lang="en-US" dirty="0"/>
              <a:t>The patient should be closely monitored for the first 24 hours </a:t>
            </a:r>
          </a:p>
          <a:p>
            <a:r>
              <a:rPr lang="en-US" dirty="0"/>
              <a:t>Retain the patient in hospital for at least 10 – 14 days depending on grade </a:t>
            </a:r>
          </a:p>
          <a:p>
            <a:r>
              <a:rPr lang="en-US" dirty="0"/>
              <a:t>Restrict exercise in the first week of delivery and mobilize slowly thereafter </a:t>
            </a:r>
          </a:p>
          <a:p>
            <a:r>
              <a:rPr lang="en-US" dirty="0"/>
              <a:t>Give prophylactic crystalline penicillin 2 mega units I.M. 6 hourly for 48 hours after delivery. Continue penicillin treatment orally for 10 days 500mg 6 hourly (this is to prevent sub-acute bacterial endocarditis) </a:t>
            </a:r>
          </a:p>
          <a:p>
            <a:r>
              <a:rPr lang="en-US" dirty="0"/>
              <a:t>Manage the cardiac condition and any complications as appropriate </a:t>
            </a:r>
          </a:p>
          <a:p>
            <a:r>
              <a:rPr lang="en-US" dirty="0"/>
              <a:t>Encourage breastfeeding </a:t>
            </a:r>
          </a:p>
          <a:p>
            <a:r>
              <a:rPr lang="en-US" dirty="0"/>
              <a:t>Advise on family planning </a:t>
            </a:r>
          </a:p>
          <a:p>
            <a:endParaRPr lang="en-US" dirty="0"/>
          </a:p>
        </p:txBody>
      </p:sp>
    </p:spTree>
    <p:extLst>
      <p:ext uri="{BB962C8B-B14F-4D97-AF65-F5344CB8AC3E}">
        <p14:creationId xmlns:p14="http://schemas.microsoft.com/office/powerpoint/2010/main" val="149204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Eclampsia</a:t>
            </a:r>
            <a:r>
              <a:rPr lang="en-US" b="1" dirty="0"/>
              <a:t> </a:t>
            </a:r>
            <a:endParaRPr lang="en-US" dirty="0"/>
          </a:p>
        </p:txBody>
      </p:sp>
      <p:sp>
        <p:nvSpPr>
          <p:cNvPr id="3" name="Content Placeholder 2"/>
          <p:cNvSpPr>
            <a:spLocks noGrp="1"/>
          </p:cNvSpPr>
          <p:nvPr>
            <p:ph idx="1"/>
          </p:nvPr>
        </p:nvSpPr>
        <p:spPr>
          <a:xfrm>
            <a:off x="838200" y="1600778"/>
            <a:ext cx="7848127" cy="4525935"/>
          </a:xfrm>
        </p:spPr>
        <p:txBody>
          <a:bodyPr>
            <a:normAutofit fontScale="55000" lnSpcReduction="20000"/>
          </a:bodyPr>
          <a:lstStyle/>
          <a:p>
            <a:r>
              <a:rPr lang="en-US" dirty="0"/>
              <a:t>It is characterized by convulsions -fits (in the absence of other medical conditions predisposing to convulsions) in a woman with pre-</a:t>
            </a:r>
            <a:r>
              <a:rPr lang="en-US" dirty="0" err="1"/>
              <a:t>eclampsia</a:t>
            </a:r>
            <a:r>
              <a:rPr lang="en-US" dirty="0"/>
              <a:t>. </a:t>
            </a:r>
          </a:p>
          <a:p>
            <a:pPr marL="0" indent="0">
              <a:buNone/>
            </a:pPr>
            <a:r>
              <a:rPr lang="en-US" b="1" dirty="0"/>
              <a:t>Impending </a:t>
            </a:r>
            <a:r>
              <a:rPr lang="en-US" b="1" dirty="0" err="1"/>
              <a:t>Eclampsia</a:t>
            </a:r>
            <a:r>
              <a:rPr lang="en-US" b="1" dirty="0"/>
              <a:t>: </a:t>
            </a:r>
            <a:endParaRPr lang="en-US" dirty="0"/>
          </a:p>
          <a:p>
            <a:pPr marL="0" indent="0">
              <a:buNone/>
            </a:pPr>
            <a:r>
              <a:rPr lang="en-US" dirty="0"/>
              <a:t>Impending </a:t>
            </a:r>
            <a:r>
              <a:rPr lang="en-US" dirty="0" err="1"/>
              <a:t>eclampsia</a:t>
            </a:r>
            <a:r>
              <a:rPr lang="en-US" dirty="0"/>
              <a:t> means that </a:t>
            </a:r>
            <a:r>
              <a:rPr lang="en-US" dirty="0" err="1"/>
              <a:t>eclamptic</a:t>
            </a:r>
            <a:r>
              <a:rPr lang="en-US" dirty="0"/>
              <a:t> fits are likely to occur very soon, usually in a woman with severe pre-</a:t>
            </a:r>
            <a:r>
              <a:rPr lang="en-US" dirty="0" err="1"/>
              <a:t>eclampsia</a:t>
            </a:r>
            <a:r>
              <a:rPr lang="en-US" dirty="0"/>
              <a:t>. Symptoms and Signs of impending </a:t>
            </a:r>
            <a:r>
              <a:rPr lang="en-US" dirty="0" err="1"/>
              <a:t>eclampsia</a:t>
            </a:r>
            <a:r>
              <a:rPr lang="en-US" dirty="0"/>
              <a:t> include: </a:t>
            </a:r>
          </a:p>
          <a:p>
            <a:r>
              <a:rPr lang="en-US" dirty="0"/>
              <a:t>Severe headache </a:t>
            </a:r>
          </a:p>
          <a:p>
            <a:r>
              <a:rPr lang="en-US" dirty="0"/>
              <a:t>Drowsiness </a:t>
            </a:r>
          </a:p>
          <a:p>
            <a:r>
              <a:rPr lang="en-US" dirty="0"/>
              <a:t>Mental confusion </a:t>
            </a:r>
          </a:p>
          <a:p>
            <a:r>
              <a:rPr lang="en-US" dirty="0"/>
              <a:t>Visual disturbance (e.g. blurred vision, flashes of flight) </a:t>
            </a:r>
          </a:p>
          <a:p>
            <a:r>
              <a:rPr lang="en-US" dirty="0" err="1"/>
              <a:t>Epigastric</a:t>
            </a:r>
            <a:r>
              <a:rPr lang="en-US" dirty="0"/>
              <a:t> pain </a:t>
            </a:r>
          </a:p>
          <a:p>
            <a:r>
              <a:rPr lang="en-US" dirty="0"/>
              <a:t>Nausea / vomiting </a:t>
            </a:r>
          </a:p>
          <a:p>
            <a:r>
              <a:rPr lang="en-US" dirty="0"/>
              <a:t>A sharp rise in blood pressure </a:t>
            </a:r>
          </a:p>
          <a:p>
            <a:r>
              <a:rPr lang="en-US" dirty="0"/>
              <a:t>Decreased urinary output </a:t>
            </a:r>
          </a:p>
          <a:p>
            <a:r>
              <a:rPr lang="en-US" dirty="0"/>
              <a:t>Increased proteinuria </a:t>
            </a:r>
          </a:p>
          <a:p>
            <a:r>
              <a:rPr lang="en-US" dirty="0"/>
              <a:t>Hyper-</a:t>
            </a:r>
            <a:r>
              <a:rPr lang="en-US" dirty="0" err="1"/>
              <a:t>reflexia</a:t>
            </a:r>
            <a:r>
              <a:rPr lang="en-US" dirty="0"/>
              <a:t> </a:t>
            </a:r>
          </a:p>
          <a:p>
            <a:endParaRPr lang="en-US" dirty="0"/>
          </a:p>
        </p:txBody>
      </p:sp>
    </p:spTree>
    <p:extLst>
      <p:ext uri="{BB962C8B-B14F-4D97-AF65-F5344CB8AC3E}">
        <p14:creationId xmlns:p14="http://schemas.microsoft.com/office/powerpoint/2010/main" val="2454523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Antepartum </a:t>
            </a:r>
            <a:r>
              <a:rPr lang="en-US" b="1" i="1" dirty="0" err="1"/>
              <a:t>haemorragea</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r>
              <a:rPr lang="en-US" b="1" dirty="0"/>
              <a:t>Definition of APH </a:t>
            </a:r>
            <a:endParaRPr lang="en-US" dirty="0"/>
          </a:p>
          <a:p>
            <a:pPr marL="0" indent="0">
              <a:buNone/>
            </a:pPr>
            <a:r>
              <a:rPr lang="en-US" dirty="0"/>
              <a:t>APH is vaginal bleeding during pregnancy usually presenting in the last trimester of pregnancy. Any vaginal bleeding after 28 weeks should be assumed to be due to either placenta </a:t>
            </a:r>
            <a:r>
              <a:rPr lang="en-US" dirty="0" err="1"/>
              <a:t>praevia</a:t>
            </a:r>
            <a:r>
              <a:rPr lang="en-US" dirty="0"/>
              <a:t> or </a:t>
            </a:r>
            <a:r>
              <a:rPr lang="en-US" dirty="0" err="1"/>
              <a:t>abruptio</a:t>
            </a:r>
            <a:r>
              <a:rPr lang="en-US" dirty="0"/>
              <a:t> placentae, unless proven otherwise. </a:t>
            </a:r>
          </a:p>
          <a:p>
            <a:r>
              <a:rPr lang="en-US" b="1" dirty="0"/>
              <a:t>Causes of APH </a:t>
            </a:r>
            <a:endParaRPr lang="en-US" dirty="0"/>
          </a:p>
          <a:p>
            <a:pPr marL="0" indent="0">
              <a:buNone/>
            </a:pPr>
            <a:r>
              <a:rPr lang="en-US" dirty="0"/>
              <a:t>Bleeding in late pregnancy and in </a:t>
            </a:r>
            <a:r>
              <a:rPr lang="en-US" dirty="0" err="1"/>
              <a:t>labour</a:t>
            </a:r>
            <a:r>
              <a:rPr lang="en-US" dirty="0"/>
              <a:t> is usually due to </a:t>
            </a:r>
            <a:r>
              <a:rPr lang="en-US" b="1" dirty="0"/>
              <a:t>placenta abruption </a:t>
            </a:r>
            <a:r>
              <a:rPr lang="en-US" dirty="0"/>
              <a:t>or </a:t>
            </a:r>
            <a:r>
              <a:rPr lang="en-US" b="1" dirty="0"/>
              <a:t>placenta </a:t>
            </a:r>
            <a:r>
              <a:rPr lang="en-US" b="1" dirty="0" err="1"/>
              <a:t>praevia</a:t>
            </a:r>
            <a:r>
              <a:rPr lang="en-US" b="1" dirty="0"/>
              <a:t>. </a:t>
            </a:r>
            <a:endParaRPr lang="en-US" dirty="0"/>
          </a:p>
        </p:txBody>
      </p:sp>
    </p:spTree>
    <p:extLst>
      <p:ext uri="{BB962C8B-B14F-4D97-AF65-F5344CB8AC3E}">
        <p14:creationId xmlns:p14="http://schemas.microsoft.com/office/powerpoint/2010/main" val="2842573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1143000"/>
          </a:xfrm>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a:bodyPr>
          <a:lstStyle/>
          <a:p>
            <a:r>
              <a:rPr lang="en-US" b="1" i="1" dirty="0"/>
              <a:t>Placenta </a:t>
            </a:r>
            <a:r>
              <a:rPr lang="en-US" b="1" i="1" dirty="0" err="1"/>
              <a:t>Praevia</a:t>
            </a:r>
            <a:r>
              <a:rPr lang="en-US" b="1" i="1" dirty="0"/>
              <a:t>: </a:t>
            </a:r>
            <a:endParaRPr lang="en-US" dirty="0"/>
          </a:p>
          <a:p>
            <a:pPr marL="0" indent="0">
              <a:buNone/>
            </a:pPr>
            <a:r>
              <a:rPr lang="en-US" dirty="0"/>
              <a:t>This is when implantation of the placenta occurs at or near the cervix. It may be partial or complete </a:t>
            </a:r>
            <a:r>
              <a:rPr lang="en-US" dirty="0" err="1"/>
              <a:t>praevia</a:t>
            </a:r>
            <a:r>
              <a:rPr lang="en-US" dirty="0"/>
              <a:t>. In partial placenta </a:t>
            </a:r>
            <a:r>
              <a:rPr lang="en-US" dirty="0" err="1"/>
              <a:t>praevia</a:t>
            </a:r>
            <a:r>
              <a:rPr lang="en-US" dirty="0"/>
              <a:t> a posteriorly situated placenta is more dangerous than an anterior one. In placenta </a:t>
            </a:r>
            <a:r>
              <a:rPr lang="en-US" dirty="0" err="1"/>
              <a:t>praevia</a:t>
            </a:r>
            <a:r>
              <a:rPr lang="en-US" dirty="0"/>
              <a:t> bleeding is always revealed, though it may cease spontaneously. The blood </a:t>
            </a:r>
            <a:r>
              <a:rPr lang="en-US" dirty="0" err="1"/>
              <a:t>colour</a:t>
            </a:r>
            <a:r>
              <a:rPr lang="en-US" dirty="0"/>
              <a:t> is usually bright red. </a:t>
            </a:r>
          </a:p>
          <a:p>
            <a:pPr marL="0" indent="0">
              <a:buNone/>
            </a:pPr>
            <a:endParaRPr lang="en-US" dirty="0"/>
          </a:p>
          <a:p>
            <a:endParaRPr lang="en-US" dirty="0"/>
          </a:p>
        </p:txBody>
      </p:sp>
    </p:spTree>
    <p:extLst>
      <p:ext uri="{BB962C8B-B14F-4D97-AF65-F5344CB8AC3E}">
        <p14:creationId xmlns:p14="http://schemas.microsoft.com/office/powerpoint/2010/main" val="2684761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Types </a:t>
            </a:r>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r>
              <a:rPr lang="en-US" b="1" dirty="0"/>
              <a:t>Type 1</a:t>
            </a:r>
            <a:r>
              <a:rPr lang="en-US" dirty="0"/>
              <a:t> ;The placenta lies in the upper segment and only the lower margin dips into the lower uterine segment.</a:t>
            </a:r>
          </a:p>
          <a:p>
            <a:pPr marL="0" indent="0">
              <a:buNone/>
            </a:pPr>
            <a:r>
              <a:rPr lang="en-US" b="1" dirty="0"/>
              <a:t> </a:t>
            </a:r>
            <a:endParaRPr lang="en-US" dirty="0"/>
          </a:p>
          <a:p>
            <a:r>
              <a:rPr lang="en-US" b="1" dirty="0"/>
              <a:t>Type II</a:t>
            </a:r>
            <a:r>
              <a:rPr lang="en-US" dirty="0"/>
              <a:t> ;The placenta is partially situated in the lower uterine segment with the lower margin of the placenta reaching the edge of the internal </a:t>
            </a:r>
            <a:r>
              <a:rPr lang="en-US" dirty="0" err="1"/>
              <a:t>os</a:t>
            </a:r>
            <a:r>
              <a:rPr lang="en-US" dirty="0"/>
              <a:t> but does not cover it. It is known as marginal placenta </a:t>
            </a:r>
            <a:r>
              <a:rPr lang="en-US" dirty="0" err="1"/>
              <a:t>praevia</a:t>
            </a:r>
            <a:r>
              <a:rPr lang="en-US" dirty="0"/>
              <a:t>.</a:t>
            </a:r>
          </a:p>
          <a:p>
            <a:pPr marL="0" indent="0">
              <a:buNone/>
            </a:pPr>
            <a:r>
              <a:rPr lang="en-US" b="1" dirty="0"/>
              <a:t> </a:t>
            </a:r>
            <a:endParaRPr lang="en-US" dirty="0"/>
          </a:p>
          <a:p>
            <a:r>
              <a:rPr lang="en-US" b="1" dirty="0"/>
              <a:t>Type III</a:t>
            </a:r>
            <a:r>
              <a:rPr lang="en-US" dirty="0"/>
              <a:t> ;The placenta covers the internal </a:t>
            </a:r>
            <a:r>
              <a:rPr lang="en-US" dirty="0" err="1"/>
              <a:t>os</a:t>
            </a:r>
            <a:r>
              <a:rPr lang="en-US" dirty="0"/>
              <a:t> when closed up to three to four </a:t>
            </a:r>
            <a:r>
              <a:rPr lang="en-US" dirty="0" err="1"/>
              <a:t>centimetres</a:t>
            </a:r>
            <a:r>
              <a:rPr lang="en-US" dirty="0"/>
              <a:t> dilatation. This is known as partial or incomplete placenta </a:t>
            </a:r>
            <a:r>
              <a:rPr lang="en-US" dirty="0" err="1"/>
              <a:t>praevia</a:t>
            </a:r>
            <a:r>
              <a:rPr lang="en-US" dirty="0"/>
              <a:t>.</a:t>
            </a:r>
          </a:p>
          <a:p>
            <a:pPr marL="0" indent="0">
              <a:buNone/>
            </a:pPr>
            <a:r>
              <a:rPr lang="en-US" b="1" dirty="0"/>
              <a:t> </a:t>
            </a:r>
            <a:endParaRPr lang="en-US" dirty="0"/>
          </a:p>
          <a:p>
            <a:r>
              <a:rPr lang="en-US" b="1" dirty="0"/>
              <a:t>Type IV</a:t>
            </a:r>
            <a:r>
              <a:rPr lang="en-US" dirty="0"/>
              <a:t> ;The placenta lies centrally over the internal </a:t>
            </a:r>
            <a:r>
              <a:rPr lang="en-US" dirty="0" err="1"/>
              <a:t>os</a:t>
            </a:r>
            <a:r>
              <a:rPr lang="en-US" dirty="0"/>
              <a:t> and covers the </a:t>
            </a:r>
            <a:r>
              <a:rPr lang="en-US" dirty="0" err="1"/>
              <a:t>os</a:t>
            </a:r>
            <a:r>
              <a:rPr lang="en-US" dirty="0"/>
              <a:t> even when the cervix is fully dilated.</a:t>
            </a:r>
          </a:p>
          <a:p>
            <a:endParaRPr lang="en-US" dirty="0"/>
          </a:p>
        </p:txBody>
      </p:sp>
    </p:spTree>
    <p:extLst>
      <p:ext uri="{BB962C8B-B14F-4D97-AF65-F5344CB8AC3E}">
        <p14:creationId xmlns:p14="http://schemas.microsoft.com/office/powerpoint/2010/main" val="3286541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6_innerEl" descr="The four type of placenta praevia"/>
          <p:cNvPicPr>
            <a:picLocks noGrp="1"/>
          </p:cNvPicPr>
          <p:nvPr>
            <p:ph idx="1"/>
          </p:nvPr>
        </p:nvPicPr>
        <p:blipFill>
          <a:blip r:embed="rId2"/>
          <a:srcRect/>
          <a:stretch>
            <a:fillRect/>
          </a:stretch>
        </p:blipFill>
        <p:spPr bwMode="auto">
          <a:xfrm>
            <a:off x="685800" y="685800"/>
            <a:ext cx="7772400" cy="5943600"/>
          </a:xfrm>
          <a:prstGeom prst="rect">
            <a:avLst/>
          </a:prstGeom>
          <a:noFill/>
          <a:ln w="9525">
            <a:noFill/>
            <a:miter lim="800000"/>
            <a:headEnd/>
            <a:tailEnd/>
          </a:ln>
        </p:spPr>
      </p:pic>
    </p:spTree>
    <p:extLst>
      <p:ext uri="{BB962C8B-B14F-4D97-AF65-F5344CB8AC3E}">
        <p14:creationId xmlns:p14="http://schemas.microsoft.com/office/powerpoint/2010/main" val="3189167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85000" lnSpcReduction="20000"/>
          </a:bodyPr>
          <a:lstStyle/>
          <a:p>
            <a:pPr marL="0" indent="0">
              <a:buNone/>
            </a:pPr>
            <a:r>
              <a:rPr lang="en-US" dirty="0"/>
              <a:t>The signs and symptoms of placenta </a:t>
            </a:r>
            <a:r>
              <a:rPr lang="en-US" dirty="0" err="1"/>
              <a:t>praevia</a:t>
            </a:r>
            <a:r>
              <a:rPr lang="en-US" dirty="0"/>
              <a:t> are as follows: </a:t>
            </a:r>
          </a:p>
          <a:p>
            <a:r>
              <a:rPr lang="en-US" dirty="0"/>
              <a:t>painless bleeding </a:t>
            </a:r>
          </a:p>
          <a:p>
            <a:r>
              <a:rPr lang="en-US" dirty="0"/>
              <a:t>Blood is bright red and may be Scanty or heavy </a:t>
            </a:r>
          </a:p>
          <a:p>
            <a:r>
              <a:rPr lang="en-US" dirty="0"/>
              <a:t>Pale looking patient, the degree of which corresponds to the amount of blood loss. </a:t>
            </a:r>
          </a:p>
          <a:p>
            <a:r>
              <a:rPr lang="en-US" dirty="0"/>
              <a:t>No tenderness in the abdomen </a:t>
            </a:r>
          </a:p>
          <a:p>
            <a:r>
              <a:rPr lang="en-US" dirty="0"/>
              <a:t>Soft and relaxed uterus </a:t>
            </a:r>
          </a:p>
          <a:p>
            <a:r>
              <a:rPr lang="en-US" dirty="0"/>
              <a:t>The presenting part may be high or there may be abnormal presentation </a:t>
            </a:r>
          </a:p>
          <a:p>
            <a:r>
              <a:rPr lang="en-US" dirty="0"/>
              <a:t>The </a:t>
            </a:r>
            <a:r>
              <a:rPr lang="en-US" dirty="0" err="1"/>
              <a:t>foetal</a:t>
            </a:r>
            <a:r>
              <a:rPr lang="en-US" dirty="0"/>
              <a:t> parts are easily palpable </a:t>
            </a:r>
          </a:p>
          <a:p>
            <a:r>
              <a:rPr lang="en-US" dirty="0" err="1"/>
              <a:t>Foetal</a:t>
            </a:r>
            <a:r>
              <a:rPr lang="en-US" dirty="0"/>
              <a:t> heart sounds are usually present.</a:t>
            </a:r>
          </a:p>
        </p:txBody>
      </p:sp>
    </p:spTree>
    <p:extLst>
      <p:ext uri="{BB962C8B-B14F-4D97-AF65-F5344CB8AC3E}">
        <p14:creationId xmlns:p14="http://schemas.microsoft.com/office/powerpoint/2010/main" val="1124478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Abruptio</a:t>
            </a:r>
            <a:r>
              <a:rPr lang="en-US" b="1" i="1" dirty="0"/>
              <a:t> Placentae</a:t>
            </a:r>
            <a:endParaRPr lang="en-US"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a:t>This is premature detachment of a normally situated placenta before the </a:t>
            </a:r>
            <a:r>
              <a:rPr lang="en-US" dirty="0" err="1"/>
              <a:t>foetus</a:t>
            </a:r>
            <a:r>
              <a:rPr lang="en-US" dirty="0"/>
              <a:t> is delivered. The resultant retro - placental bleeding may be revealed, concealed or mixed type. </a:t>
            </a:r>
          </a:p>
          <a:p>
            <a:r>
              <a:rPr lang="en-US" b="1" dirty="0"/>
              <a:t>Mixed or combined,</a:t>
            </a:r>
            <a:r>
              <a:rPr lang="en-US" dirty="0"/>
              <a:t> where bleeding is partly revealed and partly concealed. </a:t>
            </a:r>
          </a:p>
          <a:p>
            <a:r>
              <a:rPr lang="en-US" b="1" dirty="0"/>
              <a:t>Concealed</a:t>
            </a:r>
            <a:r>
              <a:rPr lang="en-US" dirty="0"/>
              <a:t>, where the blood is trapped between the placenta, membranes and the uterine wall. There is no visible bleeding. </a:t>
            </a:r>
          </a:p>
          <a:p>
            <a:r>
              <a:rPr lang="en-US" b="1" dirty="0"/>
              <a:t>External or revealed,</a:t>
            </a:r>
            <a:r>
              <a:rPr lang="en-US" dirty="0"/>
              <a:t> which is where there is free (visible) vaginal </a:t>
            </a:r>
            <a:r>
              <a:rPr lang="en-US" dirty="0" err="1"/>
              <a:t>haemorrhage</a:t>
            </a:r>
            <a:r>
              <a:rPr lang="en-US" dirty="0"/>
              <a:t>.</a:t>
            </a:r>
          </a:p>
          <a:p>
            <a:r>
              <a:rPr lang="en-US" dirty="0"/>
              <a:t>The causes include </a:t>
            </a:r>
            <a:r>
              <a:rPr lang="en-US" dirty="0" err="1"/>
              <a:t>toxaemia</a:t>
            </a:r>
            <a:r>
              <a:rPr lang="en-US" dirty="0"/>
              <a:t>, trauma, sudden uterine decompression, or short umbilical cord.</a:t>
            </a:r>
          </a:p>
        </p:txBody>
      </p:sp>
    </p:spTree>
    <p:extLst>
      <p:ext uri="{BB962C8B-B14F-4D97-AF65-F5344CB8AC3E}">
        <p14:creationId xmlns:p14="http://schemas.microsoft.com/office/powerpoint/2010/main" val="3564919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fontScale="92500" lnSpcReduction="10000"/>
          </a:bodyPr>
          <a:lstStyle/>
          <a:p>
            <a:pPr marL="0" indent="0">
              <a:buNone/>
            </a:pPr>
            <a:r>
              <a:rPr lang="en-US" dirty="0"/>
              <a:t> It is associated with the following conditions:</a:t>
            </a:r>
          </a:p>
          <a:p>
            <a:pPr lvl="0"/>
            <a:r>
              <a:rPr lang="en-US" dirty="0"/>
              <a:t>Hypertensive conditions and pre-</a:t>
            </a:r>
            <a:r>
              <a:rPr lang="en-US" dirty="0" err="1"/>
              <a:t>eclampsia</a:t>
            </a:r>
            <a:endParaRPr lang="en-US" dirty="0"/>
          </a:p>
          <a:p>
            <a:pPr lvl="0"/>
            <a:r>
              <a:rPr lang="en-US" dirty="0"/>
              <a:t>High parity</a:t>
            </a:r>
          </a:p>
          <a:p>
            <a:pPr lvl="0"/>
            <a:r>
              <a:rPr lang="en-US" dirty="0"/>
              <a:t>Trauma</a:t>
            </a:r>
          </a:p>
          <a:p>
            <a:pPr lvl="0"/>
            <a:r>
              <a:rPr lang="en-US" dirty="0"/>
              <a:t>Sudden release of </a:t>
            </a:r>
            <a:r>
              <a:rPr lang="en-US" dirty="0" err="1"/>
              <a:t>polyhydramnious</a:t>
            </a:r>
            <a:endParaRPr lang="en-US" dirty="0"/>
          </a:p>
          <a:p>
            <a:pPr lvl="0"/>
            <a:r>
              <a:rPr lang="en-US" dirty="0"/>
              <a:t>High fever</a:t>
            </a:r>
          </a:p>
          <a:p>
            <a:pPr lvl="0"/>
            <a:r>
              <a:rPr lang="en-US" dirty="0"/>
              <a:t>Traction of abnormally short umbilical cord during </a:t>
            </a:r>
            <a:r>
              <a:rPr lang="en-US" dirty="0" err="1"/>
              <a:t>labour</a:t>
            </a:r>
            <a:endParaRPr lang="en-US" dirty="0"/>
          </a:p>
          <a:p>
            <a:pPr lvl="0"/>
            <a:r>
              <a:rPr lang="en-US" dirty="0"/>
              <a:t>External cephalic version</a:t>
            </a:r>
          </a:p>
          <a:p>
            <a:pPr lvl="0"/>
            <a:r>
              <a:rPr lang="en-US" dirty="0"/>
              <a:t>Fright or sudden shock, for example, bad news</a:t>
            </a:r>
          </a:p>
          <a:p>
            <a:endParaRPr lang="en-US" dirty="0"/>
          </a:p>
        </p:txBody>
      </p:sp>
    </p:spTree>
    <p:extLst>
      <p:ext uri="{BB962C8B-B14F-4D97-AF65-F5344CB8AC3E}">
        <p14:creationId xmlns:p14="http://schemas.microsoft.com/office/powerpoint/2010/main" val="373302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marL="0" indent="0">
              <a:buNone/>
            </a:pPr>
            <a:r>
              <a:rPr lang="en-US" dirty="0"/>
              <a:t>Signs and symptoms are as follows: </a:t>
            </a:r>
          </a:p>
          <a:p>
            <a:r>
              <a:rPr lang="en-US" dirty="0"/>
              <a:t>Bleeding </a:t>
            </a:r>
          </a:p>
          <a:p>
            <a:pPr marL="0" indent="0">
              <a:buNone/>
            </a:pPr>
            <a:r>
              <a:rPr lang="en-US" dirty="0"/>
              <a:t>- In the revealed type, the amount of external blood loss is consistent with the condition of the patient </a:t>
            </a:r>
          </a:p>
          <a:p>
            <a:pPr marL="0" indent="0">
              <a:buNone/>
            </a:pPr>
            <a:r>
              <a:rPr lang="en-US" dirty="0"/>
              <a:t>- In the concealed type, there is usually little or no visible vaginal bleeding, yet the patient is pale </a:t>
            </a:r>
          </a:p>
          <a:p>
            <a:r>
              <a:rPr lang="en-US" dirty="0"/>
              <a:t>Constant abdominal pain </a:t>
            </a:r>
          </a:p>
          <a:p>
            <a:r>
              <a:rPr lang="en-US" dirty="0"/>
              <a:t>Tender abdomen </a:t>
            </a:r>
          </a:p>
          <a:p>
            <a:r>
              <a:rPr lang="en-US" dirty="0"/>
              <a:t>Woody hard, tense uterus </a:t>
            </a:r>
          </a:p>
          <a:p>
            <a:r>
              <a:rPr lang="en-US" dirty="0" err="1"/>
              <a:t>Foetal</a:t>
            </a:r>
            <a:r>
              <a:rPr lang="en-US" dirty="0"/>
              <a:t> sounds are absent in severe cases. </a:t>
            </a:r>
          </a:p>
          <a:p>
            <a:endParaRPr lang="en-US" dirty="0"/>
          </a:p>
        </p:txBody>
      </p:sp>
    </p:spTree>
    <p:extLst>
      <p:ext uri="{BB962C8B-B14F-4D97-AF65-F5344CB8AC3E}">
        <p14:creationId xmlns:p14="http://schemas.microsoft.com/office/powerpoint/2010/main" val="326313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APH</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143000"/>
            <a:ext cx="807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8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Cont</a:t>
            </a:r>
            <a:r>
              <a:rPr lang="en-US" b="1" dirty="0"/>
              <a:t>…</a:t>
            </a:r>
          </a:p>
        </p:txBody>
      </p:sp>
      <p:sp>
        <p:nvSpPr>
          <p:cNvPr id="3" name="Content Placeholder 2"/>
          <p:cNvSpPr>
            <a:spLocks noGrp="1"/>
          </p:cNvSpPr>
          <p:nvPr>
            <p:ph idx="1"/>
          </p:nvPr>
        </p:nvSpPr>
        <p:spPr>
          <a:xfrm>
            <a:off x="990600" y="1219200"/>
            <a:ext cx="7695727" cy="4907513"/>
          </a:xfrm>
        </p:spPr>
        <p:txBody>
          <a:bodyPr/>
          <a:lstStyle/>
          <a:p>
            <a:pPr marL="0" indent="0">
              <a:buNone/>
            </a:pPr>
            <a:r>
              <a:rPr lang="en-US" dirty="0"/>
              <a:t>The differential diagnosis of APH includes: </a:t>
            </a:r>
          </a:p>
          <a:p>
            <a:r>
              <a:rPr lang="en-US" dirty="0" err="1"/>
              <a:t>Labour</a:t>
            </a:r>
            <a:r>
              <a:rPr lang="en-US" dirty="0"/>
              <a:t> (bloody heavy show) </a:t>
            </a:r>
          </a:p>
          <a:p>
            <a:r>
              <a:rPr lang="en-US" dirty="0"/>
              <a:t>Cervical erosion </a:t>
            </a:r>
          </a:p>
          <a:p>
            <a:r>
              <a:rPr lang="en-US" dirty="0"/>
              <a:t>Cervicitis </a:t>
            </a:r>
          </a:p>
          <a:p>
            <a:r>
              <a:rPr lang="en-US" dirty="0"/>
              <a:t>Cervical polyp </a:t>
            </a:r>
          </a:p>
          <a:p>
            <a:r>
              <a:rPr lang="en-US" dirty="0"/>
              <a:t>Carcinoma </a:t>
            </a:r>
          </a:p>
          <a:p>
            <a:r>
              <a:rPr lang="en-US" dirty="0"/>
              <a:t>Trauma. </a:t>
            </a:r>
          </a:p>
          <a:p>
            <a:endParaRPr lang="en-US" dirty="0"/>
          </a:p>
        </p:txBody>
      </p:sp>
    </p:spTree>
    <p:extLst>
      <p:ext uri="{BB962C8B-B14F-4D97-AF65-F5344CB8AC3E}">
        <p14:creationId xmlns:p14="http://schemas.microsoft.com/office/powerpoint/2010/main" val="384689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pre-</a:t>
            </a:r>
            <a:r>
              <a:rPr lang="en-US" b="1" dirty="0" err="1"/>
              <a:t>eclampsia</a:t>
            </a:r>
            <a:r>
              <a:rPr lang="en-US" b="1" dirty="0"/>
              <a:t>/ </a:t>
            </a:r>
            <a:r>
              <a:rPr lang="en-US" b="1" dirty="0" err="1"/>
              <a:t>eclampsia</a:t>
            </a:r>
            <a:r>
              <a:rPr lang="en-US" b="1" dirty="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33537" y="2210594"/>
            <a:ext cx="58769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30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Differences between Placenta </a:t>
            </a:r>
            <a:r>
              <a:rPr lang="en-US" b="1" dirty="0" err="1"/>
              <a:t>Praevia</a:t>
            </a:r>
            <a:r>
              <a:rPr lang="en-US" b="1" dirty="0"/>
              <a:t> and </a:t>
            </a:r>
            <a:r>
              <a:rPr lang="en-US" b="1" dirty="0" err="1"/>
              <a:t>Abruptio</a:t>
            </a:r>
            <a:r>
              <a:rPr lang="en-US" b="1" dirty="0"/>
              <a:t> Placentae</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143000"/>
            <a:ext cx="83057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027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APH</a:t>
            </a:r>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GENERAL MANAGEMENT </a:t>
            </a:r>
            <a:endParaRPr lang="en-US" dirty="0"/>
          </a:p>
          <a:p>
            <a:r>
              <a:rPr lang="en-US" b="1" dirty="0"/>
              <a:t>Shout for help. Urgently mobilize all available personnel </a:t>
            </a:r>
            <a:endParaRPr lang="en-US" dirty="0"/>
          </a:p>
          <a:p>
            <a:r>
              <a:rPr lang="en-US" dirty="0"/>
              <a:t>Make a rapid evaluation of the general condition of the woman including vital signs (pulse, blood pressure, respiration, temperature). </a:t>
            </a:r>
          </a:p>
          <a:p>
            <a:r>
              <a:rPr lang="en-US" dirty="0"/>
              <a:t>If you suspect shock, begin treatment immediately. </a:t>
            </a:r>
          </a:p>
          <a:p>
            <a:r>
              <a:rPr lang="en-US" dirty="0"/>
              <a:t>Start a rapid IV infusion (Normal saline or ringers solution) </a:t>
            </a:r>
          </a:p>
          <a:p>
            <a:r>
              <a:rPr lang="en-US" dirty="0"/>
              <a:t>Even if signs of shock are not present, keep shock in mind as you evaluate the woman further because her status may worsen rapidly </a:t>
            </a:r>
          </a:p>
          <a:p>
            <a:endParaRPr lang="en-US" dirty="0"/>
          </a:p>
        </p:txBody>
      </p:sp>
    </p:spTree>
    <p:extLst>
      <p:ext uri="{BB962C8B-B14F-4D97-AF65-F5344CB8AC3E}">
        <p14:creationId xmlns:p14="http://schemas.microsoft.com/office/powerpoint/2010/main" val="1218177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0527" cy="1066800"/>
          </a:xfrm>
        </p:spPr>
        <p:txBody>
          <a:bodyPr>
            <a:normAutofit fontScale="90000"/>
          </a:bodyPr>
          <a:lstStyle/>
          <a:p>
            <a:r>
              <a:rPr lang="en-US" b="1" dirty="0"/>
              <a:t>Management of PLACENTA PRAEVIA</a:t>
            </a:r>
            <a:endParaRPr lang="en-US" dirty="0"/>
          </a:p>
        </p:txBody>
      </p:sp>
      <p:sp>
        <p:nvSpPr>
          <p:cNvPr id="3" name="Content Placeholder 2"/>
          <p:cNvSpPr>
            <a:spLocks noGrp="1"/>
          </p:cNvSpPr>
          <p:nvPr>
            <p:ph idx="1"/>
          </p:nvPr>
        </p:nvSpPr>
        <p:spPr>
          <a:xfrm>
            <a:off x="838200" y="1066800"/>
            <a:ext cx="7848127" cy="5059913"/>
          </a:xfrm>
        </p:spPr>
        <p:txBody>
          <a:bodyPr>
            <a:normAutofit fontScale="85000" lnSpcReduction="20000"/>
          </a:bodyPr>
          <a:lstStyle/>
          <a:p>
            <a:pPr marL="0" indent="0">
              <a:buNone/>
            </a:pPr>
            <a:r>
              <a:rPr lang="en-US" dirty="0"/>
              <a:t>Placenta </a:t>
            </a:r>
            <a:r>
              <a:rPr lang="en-US" dirty="0" err="1"/>
              <a:t>praevia</a:t>
            </a:r>
            <a:r>
              <a:rPr lang="en-US" dirty="0"/>
              <a:t> is implantation of the placenta at or near the cervix. If you suspect placenta </a:t>
            </a:r>
            <a:r>
              <a:rPr lang="en-US" dirty="0" err="1"/>
              <a:t>praevia</a:t>
            </a:r>
            <a:r>
              <a:rPr lang="en-US" dirty="0"/>
              <a:t>, </a:t>
            </a:r>
            <a:r>
              <a:rPr lang="en-US" b="1" dirty="0"/>
              <a:t>DO NOT PERFORM A VAGINAL EXAMINATION</a:t>
            </a:r>
            <a:r>
              <a:rPr lang="en-US" dirty="0"/>
              <a:t> unless preparations have been made for immediate caesarean section </a:t>
            </a:r>
          </a:p>
          <a:p>
            <a:r>
              <a:rPr lang="en-US" dirty="0"/>
              <a:t>Perform a careful </a:t>
            </a:r>
            <a:r>
              <a:rPr lang="en-US" i="1" dirty="0"/>
              <a:t>speculum </a:t>
            </a:r>
            <a:r>
              <a:rPr lang="en-US" dirty="0"/>
              <a:t>examination to rule out other causes of bleeding such as cervicitis, trauma, cervical polyps or cervical malignancy. The presence of these, however, does not rule out placenta </a:t>
            </a:r>
            <a:r>
              <a:rPr lang="en-US" dirty="0" err="1"/>
              <a:t>praevia</a:t>
            </a:r>
            <a:r>
              <a:rPr lang="en-US" dirty="0"/>
              <a:t> </a:t>
            </a:r>
          </a:p>
          <a:p>
            <a:r>
              <a:rPr lang="en-US" dirty="0"/>
              <a:t>Assess the amount of bleeding. </a:t>
            </a:r>
          </a:p>
          <a:p>
            <a:r>
              <a:rPr lang="en-US" dirty="0"/>
              <a:t>Restore blood volume by infusing IV fluids (normal saline or Ringer’s lactate) </a:t>
            </a:r>
          </a:p>
          <a:p>
            <a:endParaRPr lang="en-US" dirty="0"/>
          </a:p>
        </p:txBody>
      </p:sp>
    </p:spTree>
    <p:extLst>
      <p:ext uri="{BB962C8B-B14F-4D97-AF65-F5344CB8AC3E}">
        <p14:creationId xmlns:p14="http://schemas.microsoft.com/office/powerpoint/2010/main" val="3821698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endParaRPr lang="en-US" dirty="0"/>
          </a:p>
          <a:p>
            <a:r>
              <a:rPr lang="en-US" dirty="0"/>
              <a:t>If bleeding is heavy and continuous, arrange for caesarean delivery irrespective of </a:t>
            </a:r>
            <a:r>
              <a:rPr lang="en-US" dirty="0" err="1"/>
              <a:t>foetal</a:t>
            </a:r>
            <a:r>
              <a:rPr lang="en-US" dirty="0"/>
              <a:t> maturity </a:t>
            </a:r>
          </a:p>
          <a:p>
            <a:r>
              <a:rPr lang="en-US" dirty="0"/>
              <a:t>If bleeding is light or if it has stopped and the </a:t>
            </a:r>
            <a:r>
              <a:rPr lang="en-US" dirty="0" err="1"/>
              <a:t>foetus</a:t>
            </a:r>
            <a:r>
              <a:rPr lang="en-US" dirty="0"/>
              <a:t> is alive but premature, consider expectant management until delivery or heavy bleeding occurs </a:t>
            </a:r>
          </a:p>
          <a:p>
            <a:pPr marL="0" indent="0">
              <a:buNone/>
            </a:pPr>
            <a:r>
              <a:rPr lang="en-US" dirty="0"/>
              <a:t>o Keep the woman in the hospital until delivery </a:t>
            </a:r>
          </a:p>
          <a:p>
            <a:pPr marL="0" indent="0">
              <a:buNone/>
            </a:pPr>
            <a:r>
              <a:rPr lang="en-US" dirty="0"/>
              <a:t>o Correct </a:t>
            </a:r>
            <a:r>
              <a:rPr lang="en-US" dirty="0" err="1"/>
              <a:t>anaemia</a:t>
            </a:r>
            <a:r>
              <a:rPr lang="en-US" dirty="0"/>
              <a:t> with oral iron therapy </a:t>
            </a:r>
          </a:p>
          <a:p>
            <a:pPr marL="0" indent="0">
              <a:buNone/>
            </a:pPr>
            <a:r>
              <a:rPr lang="en-US" dirty="0"/>
              <a:t>o Ensure that blood is available for transfusion, if required </a:t>
            </a:r>
          </a:p>
          <a:p>
            <a:r>
              <a:rPr lang="en-US" dirty="0"/>
              <a:t>If bleeding recurs, decide management after weighing benefits and risks for the woman and </a:t>
            </a:r>
            <a:r>
              <a:rPr lang="en-US" dirty="0" err="1"/>
              <a:t>foetus</a:t>
            </a:r>
            <a:r>
              <a:rPr lang="en-US" dirty="0"/>
              <a:t> of further expectant management versus delivery. </a:t>
            </a:r>
          </a:p>
          <a:p>
            <a:endParaRPr lang="en-US" dirty="0"/>
          </a:p>
        </p:txBody>
      </p:sp>
    </p:spTree>
    <p:extLst>
      <p:ext uri="{BB962C8B-B14F-4D97-AF65-F5344CB8AC3E}">
        <p14:creationId xmlns:p14="http://schemas.microsoft.com/office/powerpoint/2010/main" val="4019015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Confirming the diagnosis of Placenta </a:t>
            </a:r>
            <a:r>
              <a:rPr lang="en-US" b="1" dirty="0" err="1"/>
              <a:t>Praevia</a:t>
            </a:r>
            <a:endParaRPr lang="en-US"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a:t>If a reliable ultrasound examination can be performed, localize the placenta. </a:t>
            </a:r>
          </a:p>
          <a:p>
            <a:r>
              <a:rPr lang="en-US" dirty="0"/>
              <a:t>If placenta </a:t>
            </a:r>
            <a:r>
              <a:rPr lang="en-US" dirty="0" err="1"/>
              <a:t>praevia</a:t>
            </a:r>
            <a:r>
              <a:rPr lang="en-US" dirty="0"/>
              <a:t> is confirmed and the </a:t>
            </a:r>
            <a:r>
              <a:rPr lang="en-US" dirty="0" err="1"/>
              <a:t>foetus</a:t>
            </a:r>
            <a:r>
              <a:rPr lang="en-US" dirty="0"/>
              <a:t> is mature, plan delivery. </a:t>
            </a:r>
          </a:p>
          <a:p>
            <a:r>
              <a:rPr lang="en-US" dirty="0"/>
              <a:t>If ultrasound is not available or the report is unreliable and the pregnancy is less than 37 weeks, manage as placenta </a:t>
            </a:r>
            <a:r>
              <a:rPr lang="en-US" dirty="0" err="1"/>
              <a:t>praevia</a:t>
            </a:r>
            <a:r>
              <a:rPr lang="en-US" dirty="0"/>
              <a:t> until 37 weeks. </a:t>
            </a:r>
          </a:p>
          <a:p>
            <a:r>
              <a:rPr lang="en-US" dirty="0"/>
              <a:t>If ultrasound is not available or the report is unreliable and the pregnancy is 37 weeks or more, examine under double set-up to exclude placenta </a:t>
            </a:r>
            <a:r>
              <a:rPr lang="en-US" dirty="0" err="1"/>
              <a:t>praevia</a:t>
            </a:r>
            <a:r>
              <a:rPr lang="en-US" dirty="0"/>
              <a:t>, with the woman in the operating theatre with the surgical team present. </a:t>
            </a:r>
          </a:p>
          <a:p>
            <a:endParaRPr lang="en-US" dirty="0"/>
          </a:p>
        </p:txBody>
      </p:sp>
    </p:spTree>
    <p:extLst>
      <p:ext uri="{BB962C8B-B14F-4D97-AF65-F5344CB8AC3E}">
        <p14:creationId xmlns:p14="http://schemas.microsoft.com/office/powerpoint/2010/main" val="1864186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fontScale="70000" lnSpcReduction="20000"/>
          </a:bodyPr>
          <a:lstStyle/>
          <a:p>
            <a:r>
              <a:rPr lang="en-US" dirty="0"/>
              <a:t>The double set-up prepares for either vaginal or caesarean delivery, as follows. </a:t>
            </a:r>
          </a:p>
          <a:p>
            <a:r>
              <a:rPr lang="en-US" dirty="0"/>
              <a:t>Ensure IV lines are running and cross matched blood is available. </a:t>
            </a:r>
          </a:p>
          <a:p>
            <a:r>
              <a:rPr lang="en-US" dirty="0"/>
              <a:t>Use a sterile vaginal speculum to see the cervix: </a:t>
            </a:r>
          </a:p>
          <a:p>
            <a:r>
              <a:rPr lang="en-US" dirty="0"/>
              <a:t>If the cervix is partly dilated and placental tissue is visible, the diagnosis is confirmed; plan caesarean delivery </a:t>
            </a:r>
          </a:p>
          <a:p>
            <a:r>
              <a:rPr lang="en-US" dirty="0"/>
              <a:t>If the cervix is not dilated, cautiously palpate the </a:t>
            </a:r>
            <a:r>
              <a:rPr lang="en-US" i="1" dirty="0"/>
              <a:t>vaginal </a:t>
            </a:r>
            <a:r>
              <a:rPr lang="en-US" i="1" dirty="0" err="1"/>
              <a:t>fornices</a:t>
            </a:r>
            <a:r>
              <a:rPr lang="en-US" dirty="0"/>
              <a:t>: </a:t>
            </a:r>
          </a:p>
          <a:p>
            <a:r>
              <a:rPr lang="en-US" dirty="0"/>
              <a:t>If you feel spongy tissue, confirm placenta </a:t>
            </a:r>
            <a:r>
              <a:rPr lang="en-US" dirty="0" err="1"/>
              <a:t>praevia</a:t>
            </a:r>
            <a:r>
              <a:rPr lang="en-US" dirty="0"/>
              <a:t> and plan caesarean delivery </a:t>
            </a:r>
          </a:p>
          <a:p>
            <a:r>
              <a:rPr lang="en-US" dirty="0"/>
              <a:t>If you feel a firm </a:t>
            </a:r>
            <a:r>
              <a:rPr lang="en-US" dirty="0" err="1"/>
              <a:t>foetal</a:t>
            </a:r>
            <a:r>
              <a:rPr lang="en-US" dirty="0"/>
              <a:t> head, rule out major placenta </a:t>
            </a:r>
            <a:r>
              <a:rPr lang="en-US" dirty="0" err="1"/>
              <a:t>praevia</a:t>
            </a:r>
            <a:r>
              <a:rPr lang="en-US" dirty="0"/>
              <a:t> and proceed to deliver by induction </a:t>
            </a:r>
          </a:p>
          <a:p>
            <a:r>
              <a:rPr lang="en-US" dirty="0"/>
              <a:t>If a diagnosis of placenta </a:t>
            </a:r>
            <a:r>
              <a:rPr lang="en-US" dirty="0" err="1"/>
              <a:t>praevia</a:t>
            </a:r>
            <a:r>
              <a:rPr lang="en-US" dirty="0"/>
              <a:t> is still in doubt, perform a cautious digital examination: </a:t>
            </a:r>
          </a:p>
          <a:p>
            <a:endParaRPr lang="en-US" dirty="0"/>
          </a:p>
        </p:txBody>
      </p:sp>
    </p:spTree>
    <p:extLst>
      <p:ext uri="{BB962C8B-B14F-4D97-AF65-F5344CB8AC3E}">
        <p14:creationId xmlns:p14="http://schemas.microsoft.com/office/powerpoint/2010/main" val="3286036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endParaRPr lang="en-US" dirty="0"/>
          </a:p>
          <a:p>
            <a:r>
              <a:rPr lang="en-US" dirty="0"/>
              <a:t>If you feel soft tissue within the cervix, confirm placenta </a:t>
            </a:r>
            <a:r>
              <a:rPr lang="en-US" dirty="0" err="1"/>
              <a:t>praevia</a:t>
            </a:r>
            <a:r>
              <a:rPr lang="en-US" dirty="0"/>
              <a:t> and plan delivery </a:t>
            </a:r>
          </a:p>
          <a:p>
            <a:r>
              <a:rPr lang="en-US" dirty="0"/>
              <a:t>If you feel membranes and </a:t>
            </a:r>
            <a:r>
              <a:rPr lang="en-US" dirty="0" err="1"/>
              <a:t>foetal</a:t>
            </a:r>
            <a:r>
              <a:rPr lang="en-US" dirty="0"/>
              <a:t> parts both centrally and marginally, rule out placenta </a:t>
            </a:r>
            <a:r>
              <a:rPr lang="en-US" dirty="0" err="1"/>
              <a:t>praevia</a:t>
            </a:r>
            <a:r>
              <a:rPr lang="en-US" dirty="0"/>
              <a:t> and proceed to deliver by induction. </a:t>
            </a:r>
          </a:p>
          <a:p>
            <a:r>
              <a:rPr lang="en-US" dirty="0"/>
              <a:t>If delivered by caesarean section and there is bleeding from the placental site: </a:t>
            </a:r>
          </a:p>
          <a:p>
            <a:pPr marL="0" indent="0">
              <a:buNone/>
            </a:pPr>
            <a:r>
              <a:rPr lang="en-US" dirty="0"/>
              <a:t>– Under-run the bleeding sites with sutures. </a:t>
            </a:r>
          </a:p>
          <a:p>
            <a:pPr marL="0" indent="0">
              <a:buNone/>
            </a:pPr>
            <a:r>
              <a:rPr lang="en-US" dirty="0"/>
              <a:t>– Infuse oxytocin 20 units in 1 L IV fluids (normal saline or Ringer’s lactate) at 60 drops per minute. </a:t>
            </a:r>
          </a:p>
          <a:p>
            <a:pPr marL="0" indent="0">
              <a:buNone/>
            </a:pPr>
            <a:r>
              <a:rPr lang="en-US" b="1" i="1" dirty="0"/>
              <a:t>Women with placenta </a:t>
            </a:r>
            <a:r>
              <a:rPr lang="en-US" b="1" i="1" dirty="0" err="1"/>
              <a:t>praevia</a:t>
            </a:r>
            <a:r>
              <a:rPr lang="en-US" b="1" i="1" dirty="0"/>
              <a:t> are at high risk for postpartum </a:t>
            </a:r>
            <a:r>
              <a:rPr lang="en-US" b="1" i="1" dirty="0" err="1"/>
              <a:t>haemorrhage</a:t>
            </a:r>
            <a:r>
              <a:rPr lang="en-US" b="1" i="1" dirty="0"/>
              <a:t> and placenta </a:t>
            </a:r>
            <a:r>
              <a:rPr lang="en-US" b="1" i="1" dirty="0" err="1"/>
              <a:t>accreta</a:t>
            </a:r>
            <a:r>
              <a:rPr lang="en-US" b="1" i="1" dirty="0"/>
              <a:t>/</a:t>
            </a:r>
            <a:r>
              <a:rPr lang="en-US" b="1" i="1" dirty="0" err="1"/>
              <a:t>increta</a:t>
            </a:r>
            <a:r>
              <a:rPr lang="en-US" b="1" i="1" dirty="0"/>
              <a:t>, a common finding at the site of a previous caesarean scar </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62308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1066800" y="1143000"/>
            <a:ext cx="7619527" cy="4983713"/>
          </a:xfrm>
        </p:spPr>
        <p:txBody>
          <a:bodyPr>
            <a:normAutofit fontScale="70000" lnSpcReduction="20000"/>
          </a:bodyPr>
          <a:lstStyle/>
          <a:p>
            <a:pPr marL="0" indent="0">
              <a:buNone/>
            </a:pPr>
            <a:r>
              <a:rPr lang="en-US" b="1" i="1" dirty="0"/>
              <a:t>Delivery is indicated if: </a:t>
            </a:r>
            <a:endParaRPr lang="en-US" dirty="0"/>
          </a:p>
          <a:p>
            <a:r>
              <a:rPr lang="en-US" dirty="0" err="1"/>
              <a:t>Foetus</a:t>
            </a:r>
            <a:r>
              <a:rPr lang="en-US" dirty="0"/>
              <a:t> is mature </a:t>
            </a:r>
          </a:p>
          <a:p>
            <a:r>
              <a:rPr lang="en-US" dirty="0" err="1"/>
              <a:t>Foetus</a:t>
            </a:r>
            <a:r>
              <a:rPr lang="en-US" dirty="0"/>
              <a:t> is dead or has anomaly not compatible with life </a:t>
            </a:r>
          </a:p>
          <a:p>
            <a:r>
              <a:rPr lang="en-US" dirty="0"/>
              <a:t>Mothers life is at risk due to excessive blood loss </a:t>
            </a:r>
          </a:p>
          <a:p>
            <a:endParaRPr lang="en-US" dirty="0"/>
          </a:p>
          <a:p>
            <a:pPr marL="0" indent="0">
              <a:buNone/>
            </a:pPr>
            <a:r>
              <a:rPr lang="en-US" b="1" i="1" dirty="0"/>
              <a:t>Rupture the membranes for vaginal delivery if: </a:t>
            </a:r>
            <a:endParaRPr lang="en-US" dirty="0"/>
          </a:p>
          <a:p>
            <a:r>
              <a:rPr lang="en-US" dirty="0"/>
              <a:t>Minor degree of placentae </a:t>
            </a:r>
            <a:r>
              <a:rPr lang="en-US" dirty="0" err="1"/>
              <a:t>praevia</a:t>
            </a:r>
            <a:r>
              <a:rPr lang="en-US" dirty="0"/>
              <a:t> is suspected and / or detected </a:t>
            </a:r>
          </a:p>
          <a:p>
            <a:r>
              <a:rPr lang="en-US" dirty="0"/>
              <a:t>Presentation is </a:t>
            </a:r>
            <a:r>
              <a:rPr lang="en-US" dirty="0" err="1"/>
              <a:t>favourable</a:t>
            </a:r>
            <a:r>
              <a:rPr lang="en-US" dirty="0"/>
              <a:t> for vaginal delivery </a:t>
            </a:r>
          </a:p>
          <a:p>
            <a:r>
              <a:rPr lang="en-US" dirty="0"/>
              <a:t>Bleeding is light </a:t>
            </a:r>
          </a:p>
          <a:p>
            <a:endParaRPr lang="en-US" dirty="0"/>
          </a:p>
          <a:p>
            <a:pPr marL="0" indent="0">
              <a:buNone/>
            </a:pPr>
            <a:r>
              <a:rPr lang="en-US" b="1" i="1" dirty="0"/>
              <a:t>Perform caesarean section if: </a:t>
            </a:r>
            <a:endParaRPr lang="en-US" dirty="0"/>
          </a:p>
          <a:p>
            <a:r>
              <a:rPr lang="en-US" dirty="0"/>
              <a:t>Bleeding is heavy and continuous irrespective of gestational age </a:t>
            </a:r>
          </a:p>
          <a:p>
            <a:r>
              <a:rPr lang="en-US" dirty="0"/>
              <a:t>Major degree of placenta </a:t>
            </a:r>
            <a:r>
              <a:rPr lang="en-US" dirty="0" err="1"/>
              <a:t>praevia</a:t>
            </a:r>
            <a:r>
              <a:rPr lang="en-US" dirty="0"/>
              <a:t> is suspected </a:t>
            </a:r>
          </a:p>
          <a:p>
            <a:endParaRPr lang="en-US" dirty="0"/>
          </a:p>
        </p:txBody>
      </p:sp>
    </p:spTree>
    <p:extLst>
      <p:ext uri="{BB962C8B-B14F-4D97-AF65-F5344CB8AC3E}">
        <p14:creationId xmlns:p14="http://schemas.microsoft.com/office/powerpoint/2010/main" val="33801258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ABRUPTIO PLACENTAE</a:t>
            </a:r>
            <a:endParaRPr lang="en-US"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b="1" dirty="0"/>
              <a:t> </a:t>
            </a:r>
            <a:r>
              <a:rPr lang="en-US" dirty="0"/>
              <a:t>An </a:t>
            </a:r>
            <a:r>
              <a:rPr lang="en-US" dirty="0" err="1"/>
              <a:t>abruptio</a:t>
            </a:r>
            <a:r>
              <a:rPr lang="en-US" dirty="0"/>
              <a:t> placentae (placental abruption, retro placental bleed) is the detachment of a normally located placenta from the uterus before the </a:t>
            </a:r>
            <a:r>
              <a:rPr lang="en-US" dirty="0" err="1"/>
              <a:t>foetus</a:t>
            </a:r>
            <a:r>
              <a:rPr lang="en-US" dirty="0"/>
              <a:t> is delivered </a:t>
            </a:r>
          </a:p>
          <a:p>
            <a:pPr marL="0" indent="0">
              <a:buNone/>
            </a:pPr>
            <a:r>
              <a:rPr lang="en-US" b="1" dirty="0"/>
              <a:t>Management is as follows: </a:t>
            </a:r>
            <a:endParaRPr lang="en-US" dirty="0"/>
          </a:p>
          <a:p>
            <a:r>
              <a:rPr lang="en-US" dirty="0"/>
              <a:t>Assess clotting status using a bedside clotting test. Failure of a clot to form after 7 minutes or a soft clot that breaks down easily suggests coagulopathy. </a:t>
            </a:r>
          </a:p>
          <a:p>
            <a:r>
              <a:rPr lang="en-US" dirty="0"/>
              <a:t>Ensure that blood is available for transfusion, if required </a:t>
            </a:r>
          </a:p>
          <a:p>
            <a:r>
              <a:rPr lang="en-US" dirty="0"/>
              <a:t>If bleeding is heavy (evident or hidden), deliver as soon as possible </a:t>
            </a:r>
          </a:p>
          <a:p>
            <a:r>
              <a:rPr lang="en-US" dirty="0"/>
              <a:t> If the cervix is fully dilated, perform assisted vaginal delivery if there are no other contraindications.</a:t>
            </a:r>
          </a:p>
          <a:p>
            <a:endParaRPr lang="en-US" dirty="0"/>
          </a:p>
        </p:txBody>
      </p:sp>
    </p:spTree>
    <p:extLst>
      <p:ext uri="{BB962C8B-B14F-4D97-AF65-F5344CB8AC3E}">
        <p14:creationId xmlns:p14="http://schemas.microsoft.com/office/powerpoint/2010/main" val="380836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err="1"/>
              <a:t>Cont</a:t>
            </a:r>
            <a:r>
              <a:rPr lang="en-US" b="1" i="1" dirty="0"/>
              <a:t>…</a:t>
            </a:r>
          </a:p>
        </p:txBody>
      </p:sp>
      <p:sp>
        <p:nvSpPr>
          <p:cNvPr id="3" name="Content Placeholder 2"/>
          <p:cNvSpPr>
            <a:spLocks noGrp="1"/>
          </p:cNvSpPr>
          <p:nvPr>
            <p:ph idx="1"/>
          </p:nvPr>
        </p:nvSpPr>
        <p:spPr>
          <a:xfrm>
            <a:off x="914400" y="838200"/>
            <a:ext cx="7771927" cy="5288513"/>
          </a:xfrm>
        </p:spPr>
        <p:txBody>
          <a:bodyPr>
            <a:normAutofit fontScale="70000" lnSpcReduction="20000"/>
          </a:bodyPr>
          <a:lstStyle/>
          <a:p>
            <a:endParaRPr lang="en-US" dirty="0"/>
          </a:p>
          <a:p>
            <a:r>
              <a:rPr lang="en-US" dirty="0"/>
              <a:t> If vaginal delivery is not imminent, deliver by caesarean section. </a:t>
            </a:r>
          </a:p>
          <a:p>
            <a:r>
              <a:rPr lang="en-US" dirty="0"/>
              <a:t>If bleeding is light to moderate (the mother is not in immediate danger),the course of action depends on the </a:t>
            </a:r>
            <a:r>
              <a:rPr lang="en-US" dirty="0" err="1"/>
              <a:t>foetal</a:t>
            </a:r>
            <a:r>
              <a:rPr lang="en-US" dirty="0"/>
              <a:t> heart rate: </a:t>
            </a:r>
          </a:p>
          <a:p>
            <a:r>
              <a:rPr lang="en-US" dirty="0"/>
              <a:t>o If </a:t>
            </a:r>
            <a:r>
              <a:rPr lang="en-US" dirty="0" err="1"/>
              <a:t>foetal</a:t>
            </a:r>
            <a:r>
              <a:rPr lang="en-US" dirty="0"/>
              <a:t> heart rate is normal or absent, rupture the membranes with an amniotic hook or a Kocher’s clamp </a:t>
            </a:r>
          </a:p>
          <a:p>
            <a:r>
              <a:rPr lang="en-US" dirty="0"/>
              <a:t> If contractions are poor, augment </a:t>
            </a:r>
            <a:r>
              <a:rPr lang="en-US" dirty="0" err="1"/>
              <a:t>labour</a:t>
            </a:r>
            <a:r>
              <a:rPr lang="en-US" dirty="0"/>
              <a:t> with oxytocin </a:t>
            </a:r>
          </a:p>
          <a:p>
            <a:r>
              <a:rPr lang="en-US" dirty="0"/>
              <a:t>If the cervix is </a:t>
            </a:r>
            <a:r>
              <a:rPr lang="en-US" dirty="0" err="1"/>
              <a:t>unfavourable</a:t>
            </a:r>
            <a:r>
              <a:rPr lang="en-US" dirty="0"/>
              <a:t> (firm, thick, closed), perform a caesarean section </a:t>
            </a:r>
          </a:p>
          <a:p>
            <a:pPr marL="0" indent="0">
              <a:buNone/>
            </a:pPr>
            <a:r>
              <a:rPr lang="en-US" dirty="0"/>
              <a:t>o If the </a:t>
            </a:r>
            <a:r>
              <a:rPr lang="en-US" dirty="0" err="1"/>
              <a:t>foetal</a:t>
            </a:r>
            <a:r>
              <a:rPr lang="en-US" dirty="0"/>
              <a:t> heart rate is less than 100 or more than 180 beats per minute: </a:t>
            </a:r>
          </a:p>
          <a:p>
            <a:pPr marL="0" indent="0">
              <a:buNone/>
            </a:pPr>
            <a:r>
              <a:rPr lang="en-US" dirty="0"/>
              <a:t>- Perform rapid vaginal delivery </a:t>
            </a:r>
          </a:p>
          <a:p>
            <a:pPr marL="0" indent="0">
              <a:buNone/>
            </a:pPr>
            <a:r>
              <a:rPr lang="en-US" dirty="0"/>
              <a:t>- If rapid vaginal delivery is not possible, deliver by immediate caesarean section. </a:t>
            </a:r>
          </a:p>
          <a:p>
            <a:r>
              <a:rPr lang="en-US" dirty="0"/>
              <a:t>In every case of </a:t>
            </a:r>
            <a:r>
              <a:rPr lang="en-US" dirty="0" err="1"/>
              <a:t>abruptio</a:t>
            </a:r>
            <a:r>
              <a:rPr lang="en-US" dirty="0"/>
              <a:t> placentae, be prepared for postpartum </a:t>
            </a:r>
            <a:r>
              <a:rPr lang="en-US" dirty="0" err="1"/>
              <a:t>haemorrhage</a:t>
            </a:r>
            <a:r>
              <a:rPr lang="en-US" dirty="0"/>
              <a:t>. </a:t>
            </a:r>
          </a:p>
          <a:p>
            <a:endParaRPr lang="en-US" dirty="0"/>
          </a:p>
        </p:txBody>
      </p:sp>
    </p:spTree>
    <p:extLst>
      <p:ext uri="{BB962C8B-B14F-4D97-AF65-F5344CB8AC3E}">
        <p14:creationId xmlns:p14="http://schemas.microsoft.com/office/powerpoint/2010/main" val="78262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954"/>
            <a:ext cx="7771927" cy="1143000"/>
          </a:xfrm>
        </p:spPr>
        <p:txBody>
          <a:bodyPr/>
          <a:lstStyle/>
          <a:p>
            <a:r>
              <a:rPr lang="en-US" b="1" dirty="0"/>
              <a:t>Characteristics of </a:t>
            </a:r>
            <a:r>
              <a:rPr lang="en-US" b="1" dirty="0" err="1"/>
              <a:t>Eclamptic</a:t>
            </a:r>
            <a:r>
              <a:rPr lang="en-US" b="1" dirty="0"/>
              <a:t> fits: </a:t>
            </a:r>
            <a:endParaRPr lang="en-US" dirty="0"/>
          </a:p>
        </p:txBody>
      </p:sp>
      <p:sp>
        <p:nvSpPr>
          <p:cNvPr id="3" name="Content Placeholder 2"/>
          <p:cNvSpPr>
            <a:spLocks noGrp="1"/>
          </p:cNvSpPr>
          <p:nvPr>
            <p:ph idx="1"/>
          </p:nvPr>
        </p:nvSpPr>
        <p:spPr>
          <a:xfrm>
            <a:off x="838200" y="1371600"/>
            <a:ext cx="7848127" cy="4755113"/>
          </a:xfrm>
        </p:spPr>
        <p:txBody>
          <a:bodyPr>
            <a:normAutofit fontScale="77500" lnSpcReduction="20000"/>
          </a:bodyPr>
          <a:lstStyle/>
          <a:p>
            <a:endParaRPr lang="en-US" dirty="0"/>
          </a:p>
          <a:p>
            <a:r>
              <a:rPr lang="en-US" dirty="0"/>
              <a:t>Convulsions may occur regardless of the severity of hypertension, are difficult to predict and typically occur in the absence of hyper-</a:t>
            </a:r>
            <a:r>
              <a:rPr lang="en-US" dirty="0" err="1"/>
              <a:t>reflexia</a:t>
            </a:r>
            <a:r>
              <a:rPr lang="en-US" dirty="0"/>
              <a:t>, headache or visual changes. </a:t>
            </a:r>
          </a:p>
          <a:p>
            <a:r>
              <a:rPr lang="en-US" dirty="0"/>
              <a:t>Convulsions are tonic-</a:t>
            </a:r>
            <a:r>
              <a:rPr lang="en-US" dirty="0" err="1"/>
              <a:t>clonic</a:t>
            </a:r>
            <a:r>
              <a:rPr lang="en-US" dirty="0"/>
              <a:t> and resemble grand-mal seizures of epilepsy </a:t>
            </a:r>
          </a:p>
          <a:p>
            <a:r>
              <a:rPr lang="en-US" dirty="0"/>
              <a:t>Seizures may recur in rapid sequence as in status </a:t>
            </a:r>
            <a:r>
              <a:rPr lang="en-US" dirty="0" err="1"/>
              <a:t>epilepticus</a:t>
            </a:r>
            <a:r>
              <a:rPr lang="en-US" dirty="0"/>
              <a:t>, and end in death. </a:t>
            </a:r>
          </a:p>
          <a:p>
            <a:r>
              <a:rPr lang="en-US" dirty="0"/>
              <a:t>Convulsion may be followed by coma that lasts minutes or hours, depending on the frequency of seizures. </a:t>
            </a:r>
          </a:p>
          <a:p>
            <a:r>
              <a:rPr lang="en-US" dirty="0"/>
              <a:t>25% of </a:t>
            </a:r>
            <a:r>
              <a:rPr lang="en-US" dirty="0" err="1"/>
              <a:t>eclamptic</a:t>
            </a:r>
            <a:r>
              <a:rPr lang="en-US" dirty="0"/>
              <a:t> fits occur after delivery of the baby. </a:t>
            </a:r>
          </a:p>
          <a:p>
            <a:endParaRPr lang="en-US" dirty="0"/>
          </a:p>
        </p:txBody>
      </p:sp>
    </p:spTree>
    <p:extLst>
      <p:ext uri="{BB962C8B-B14F-4D97-AF65-F5344CB8AC3E}">
        <p14:creationId xmlns:p14="http://schemas.microsoft.com/office/powerpoint/2010/main" val="1214994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Lower segment caesarean section in the management of APH is indicated in case of: </a:t>
            </a:r>
          </a:p>
          <a:p>
            <a:r>
              <a:rPr lang="en-US" dirty="0"/>
              <a:t>poor progress of </a:t>
            </a:r>
            <a:r>
              <a:rPr lang="en-US" dirty="0" err="1"/>
              <a:t>labour</a:t>
            </a:r>
            <a:r>
              <a:rPr lang="en-US" dirty="0"/>
              <a:t> </a:t>
            </a:r>
          </a:p>
          <a:p>
            <a:r>
              <a:rPr lang="en-US" dirty="0"/>
              <a:t>failure of the uterus to relax between contractions </a:t>
            </a:r>
          </a:p>
          <a:p>
            <a:r>
              <a:rPr lang="en-US" dirty="0" err="1"/>
              <a:t>foetal</a:t>
            </a:r>
            <a:r>
              <a:rPr lang="en-US" dirty="0"/>
              <a:t> distress </a:t>
            </a:r>
          </a:p>
          <a:p>
            <a:r>
              <a:rPr lang="en-US" dirty="0"/>
              <a:t>increased bleeding </a:t>
            </a:r>
          </a:p>
          <a:p>
            <a:pPr marL="0" indent="0">
              <a:buNone/>
            </a:pPr>
            <a:r>
              <a:rPr lang="en-US" dirty="0"/>
              <a:t>	</a:t>
            </a:r>
          </a:p>
          <a:p>
            <a:endParaRPr lang="en-US" dirty="0"/>
          </a:p>
        </p:txBody>
      </p:sp>
    </p:spTree>
    <p:extLst>
      <p:ext uri="{BB962C8B-B14F-4D97-AF65-F5344CB8AC3E}">
        <p14:creationId xmlns:p14="http://schemas.microsoft.com/office/powerpoint/2010/main" val="2061728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54"/>
            <a:ext cx="7848127" cy="1143000"/>
          </a:xfrm>
        </p:spPr>
        <p:txBody>
          <a:bodyPr>
            <a:normAutofit fontScale="90000"/>
          </a:bodyPr>
          <a:lstStyle/>
          <a:p>
            <a:r>
              <a:rPr lang="en-US" b="1" dirty="0"/>
              <a:t>Complications of </a:t>
            </a:r>
            <a:r>
              <a:rPr lang="en-US" b="1" dirty="0" err="1"/>
              <a:t>Abruptio</a:t>
            </a:r>
            <a:r>
              <a:rPr lang="en-US" b="1" dirty="0"/>
              <a:t> Placentae</a:t>
            </a:r>
            <a:endParaRPr lang="en-US" dirty="0"/>
          </a:p>
        </p:txBody>
      </p:sp>
      <p:sp>
        <p:nvSpPr>
          <p:cNvPr id="3" name="Content Placeholder 2"/>
          <p:cNvSpPr>
            <a:spLocks noGrp="1"/>
          </p:cNvSpPr>
          <p:nvPr>
            <p:ph idx="1"/>
          </p:nvPr>
        </p:nvSpPr>
        <p:spPr>
          <a:xfrm>
            <a:off x="914400" y="1447800"/>
            <a:ext cx="7771927" cy="4678913"/>
          </a:xfrm>
        </p:spPr>
        <p:txBody>
          <a:bodyPr>
            <a:normAutofit fontScale="85000" lnSpcReduction="10000"/>
          </a:bodyPr>
          <a:lstStyle/>
          <a:p>
            <a:pPr marL="0" indent="0">
              <a:buNone/>
            </a:pPr>
            <a:r>
              <a:rPr lang="en-US" dirty="0"/>
              <a:t>These can be very serious and include the following:</a:t>
            </a:r>
          </a:p>
          <a:p>
            <a:pPr lvl="0"/>
            <a:r>
              <a:rPr lang="en-US" dirty="0"/>
              <a:t>Failure of blood clotting mechanisms, leading to excessive </a:t>
            </a:r>
            <a:r>
              <a:rPr lang="en-US" dirty="0" err="1"/>
              <a:t>haemorrhage</a:t>
            </a:r>
            <a:r>
              <a:rPr lang="en-US" dirty="0"/>
              <a:t> in concealed bleeding</a:t>
            </a:r>
          </a:p>
          <a:p>
            <a:pPr lvl="0"/>
            <a:r>
              <a:rPr lang="en-US" dirty="0"/>
              <a:t>Renal failure or </a:t>
            </a:r>
            <a:r>
              <a:rPr lang="en-US" dirty="0" err="1"/>
              <a:t>hypovoleamia</a:t>
            </a:r>
            <a:endParaRPr lang="en-US" dirty="0"/>
          </a:p>
          <a:p>
            <a:pPr lvl="0"/>
            <a:r>
              <a:rPr lang="en-US" dirty="0"/>
              <a:t>Puerperal sepsis</a:t>
            </a:r>
          </a:p>
          <a:p>
            <a:pPr lvl="0"/>
            <a:r>
              <a:rPr lang="en-US" dirty="0" err="1"/>
              <a:t>Anaemia</a:t>
            </a:r>
            <a:endParaRPr lang="en-US" dirty="0"/>
          </a:p>
          <a:p>
            <a:pPr lvl="0"/>
            <a:r>
              <a:rPr lang="en-US" dirty="0"/>
              <a:t>Maternal death</a:t>
            </a:r>
          </a:p>
          <a:p>
            <a:pPr lvl="0"/>
            <a:r>
              <a:rPr lang="en-US" dirty="0" err="1"/>
              <a:t>Foetal</a:t>
            </a:r>
            <a:r>
              <a:rPr lang="en-US" dirty="0"/>
              <a:t> death</a:t>
            </a:r>
          </a:p>
          <a:p>
            <a:r>
              <a:rPr lang="en-US" dirty="0"/>
              <a:t>Anterior pituitary gland necrosis.</a:t>
            </a:r>
          </a:p>
        </p:txBody>
      </p:sp>
    </p:spTree>
    <p:extLst>
      <p:ext uri="{BB962C8B-B14F-4D97-AF65-F5344CB8AC3E}">
        <p14:creationId xmlns:p14="http://schemas.microsoft.com/office/powerpoint/2010/main" val="15184294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Multiple pregnancies </a:t>
            </a:r>
            <a:endParaRPr lang="en-US" i="1" dirty="0"/>
          </a:p>
        </p:txBody>
      </p:sp>
      <p:sp>
        <p:nvSpPr>
          <p:cNvPr id="3" name="Content Placeholder 2"/>
          <p:cNvSpPr>
            <a:spLocks noGrp="1"/>
          </p:cNvSpPr>
          <p:nvPr>
            <p:ph idx="1"/>
          </p:nvPr>
        </p:nvSpPr>
        <p:spPr/>
        <p:txBody>
          <a:bodyPr>
            <a:normAutofit fontScale="77500" lnSpcReduction="20000"/>
          </a:bodyPr>
          <a:lstStyle/>
          <a:p>
            <a:r>
              <a:rPr lang="en-US" dirty="0"/>
              <a:t>Multiple pregnancy is when there is a pregnancy with more than one </a:t>
            </a:r>
            <a:r>
              <a:rPr lang="en-US" dirty="0" err="1"/>
              <a:t>foetus</a:t>
            </a:r>
            <a:r>
              <a:rPr lang="en-US" dirty="0"/>
              <a:t>. </a:t>
            </a:r>
            <a:r>
              <a:rPr lang="en-US" dirty="0" err="1"/>
              <a:t>Twin,triplets</a:t>
            </a:r>
            <a:r>
              <a:rPr lang="en-US" dirty="0"/>
              <a:t> and quadruplets pregnancy are the most common form of multiple pregnancy. </a:t>
            </a:r>
          </a:p>
          <a:p>
            <a:pPr marL="0" indent="0">
              <a:buNone/>
            </a:pPr>
            <a:r>
              <a:rPr lang="en-US" b="1" dirty="0"/>
              <a:t>Symptoms and signs </a:t>
            </a:r>
            <a:endParaRPr lang="en-US" dirty="0"/>
          </a:p>
          <a:p>
            <a:r>
              <a:rPr lang="en-US" dirty="0"/>
              <a:t>A positive family history of twins </a:t>
            </a:r>
          </a:p>
          <a:p>
            <a:r>
              <a:rPr lang="en-US" dirty="0"/>
              <a:t>Exaggerated symptoms of pregnancy (hyperemesis </a:t>
            </a:r>
            <a:r>
              <a:rPr lang="en-US" dirty="0" err="1"/>
              <a:t>gravidarum</a:t>
            </a:r>
            <a:r>
              <a:rPr lang="en-US" dirty="0"/>
              <a:t>, pre-</a:t>
            </a:r>
            <a:r>
              <a:rPr lang="en-US" dirty="0" err="1"/>
              <a:t>eclampsia</a:t>
            </a:r>
            <a:r>
              <a:rPr lang="en-US" dirty="0"/>
              <a:t>) </a:t>
            </a:r>
          </a:p>
          <a:p>
            <a:r>
              <a:rPr lang="en-US" dirty="0"/>
              <a:t>Uterus greater than gestational age </a:t>
            </a:r>
          </a:p>
          <a:p>
            <a:r>
              <a:rPr lang="en-US" dirty="0"/>
              <a:t>Globular uterus </a:t>
            </a:r>
          </a:p>
          <a:p>
            <a:r>
              <a:rPr lang="en-US" dirty="0"/>
              <a:t>Two or more </a:t>
            </a:r>
            <a:r>
              <a:rPr lang="en-US" dirty="0" err="1"/>
              <a:t>foetal</a:t>
            </a:r>
            <a:r>
              <a:rPr lang="en-US" dirty="0"/>
              <a:t> hearts </a:t>
            </a:r>
          </a:p>
          <a:p>
            <a:r>
              <a:rPr lang="en-US" dirty="0"/>
              <a:t>Heads feel smaller than the dates would indicate </a:t>
            </a:r>
          </a:p>
          <a:p>
            <a:endParaRPr lang="en-US" dirty="0"/>
          </a:p>
        </p:txBody>
      </p:sp>
    </p:spTree>
    <p:extLst>
      <p:ext uri="{BB962C8B-B14F-4D97-AF65-F5344CB8AC3E}">
        <p14:creationId xmlns:p14="http://schemas.microsoft.com/office/powerpoint/2010/main" val="4235575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0" y="457200"/>
            <a:ext cx="8229600" cy="6019800"/>
          </a:xfrm>
        </p:spPr>
        <p:txBody>
          <a:bodyPr/>
          <a:lstStyle/>
          <a:p>
            <a:pPr eaLnBrk="1" hangingPunct="1">
              <a:lnSpc>
                <a:spcPts val="4000"/>
              </a:lnSpc>
              <a:defRPr/>
            </a:pPr>
            <a:r>
              <a:rPr lang="en-US" dirty="0">
                <a:latin typeface="Franklin Gothic Demi Cond" pitchFamily="34" charset="0"/>
              </a:rPr>
              <a:t>Classification of multiple pregnancy</a:t>
            </a:r>
            <a:endParaRPr lang="en-US" sz="800" dirty="0">
              <a:latin typeface="Franklin Gothic Demi Cond" pitchFamily="34" charset="0"/>
            </a:endParaRPr>
          </a:p>
          <a:p>
            <a:pPr marL="1371600" lvl="2" indent="-514350" eaLnBrk="1" hangingPunct="1">
              <a:lnSpc>
                <a:spcPts val="4000"/>
              </a:lnSpc>
              <a:buFont typeface="Wingdings" pitchFamily="2" charset="2"/>
              <a:buChar char="§"/>
              <a:defRPr/>
            </a:pPr>
            <a:r>
              <a:rPr lang="en-US" sz="2800" dirty="0">
                <a:latin typeface="Franklin Gothic Demi Cond" pitchFamily="34" charset="0"/>
              </a:rPr>
              <a:t>Number of fetuses: </a:t>
            </a:r>
            <a:r>
              <a:rPr lang="en-US" sz="2800" i="1" dirty="0">
                <a:latin typeface="Franklin Gothic Demi Cond" pitchFamily="34" charset="0"/>
              </a:rPr>
              <a:t>twins, quadruplets, etc.</a:t>
            </a:r>
            <a:endParaRPr lang="en-US" sz="2800" dirty="0">
              <a:latin typeface="Franklin Gothic Demi Cond" pitchFamily="34" charset="0"/>
            </a:endParaRPr>
          </a:p>
          <a:p>
            <a:pPr marL="1371600" lvl="2" indent="-514350" eaLnBrk="1" hangingPunct="1">
              <a:lnSpc>
                <a:spcPts val="4000"/>
              </a:lnSpc>
              <a:buFont typeface="Wingdings" pitchFamily="2" charset="2"/>
              <a:buChar char="§"/>
              <a:defRPr/>
            </a:pPr>
            <a:r>
              <a:rPr lang="en-US" sz="2800" dirty="0">
                <a:latin typeface="Franklin Gothic Demi Cond" pitchFamily="34" charset="0"/>
              </a:rPr>
              <a:t>Number of fertilized eggs: </a:t>
            </a:r>
            <a:r>
              <a:rPr lang="en-US" sz="2800" i="1" dirty="0" err="1">
                <a:latin typeface="Franklin Gothic Demi Cond" pitchFamily="34" charset="0"/>
              </a:rPr>
              <a:t>zygosity</a:t>
            </a:r>
            <a:endParaRPr lang="en-US" sz="2800" i="1" dirty="0">
              <a:latin typeface="Franklin Gothic Demi Cond" pitchFamily="34" charset="0"/>
            </a:endParaRPr>
          </a:p>
          <a:p>
            <a:pPr marL="1371600" lvl="2" indent="-514350" eaLnBrk="1" hangingPunct="1">
              <a:lnSpc>
                <a:spcPts val="4000"/>
              </a:lnSpc>
              <a:buFont typeface="Wingdings" pitchFamily="2" charset="2"/>
              <a:buChar char="§"/>
              <a:defRPr/>
            </a:pPr>
            <a:r>
              <a:rPr lang="en-US" sz="2800" dirty="0">
                <a:latin typeface="Franklin Gothic Demi Cond" pitchFamily="34" charset="0"/>
              </a:rPr>
              <a:t>Number of placentas: </a:t>
            </a:r>
            <a:r>
              <a:rPr lang="en-US" sz="2800" i="1" dirty="0" err="1">
                <a:latin typeface="Franklin Gothic Demi Cond" pitchFamily="34" charset="0"/>
              </a:rPr>
              <a:t>chorionicity</a:t>
            </a:r>
            <a:endParaRPr lang="en-US" sz="2800" dirty="0">
              <a:latin typeface="Franklin Gothic Demi Cond" pitchFamily="34" charset="0"/>
            </a:endParaRPr>
          </a:p>
          <a:p>
            <a:pPr eaLnBrk="1" hangingPunct="1">
              <a:lnSpc>
                <a:spcPts val="4000"/>
              </a:lnSpc>
              <a:defRPr/>
            </a:pPr>
            <a:endParaRPr lang="en-US" sz="500" dirty="0">
              <a:latin typeface="Franklin Gothic Demi Cond" pitchFamily="34" charset="0"/>
            </a:endParaRPr>
          </a:p>
          <a:p>
            <a:pPr eaLnBrk="1" hangingPunct="1">
              <a:lnSpc>
                <a:spcPts val="4000"/>
              </a:lnSpc>
              <a:defRPr/>
            </a:pPr>
            <a:endParaRPr lang="en-US" sz="500" dirty="0">
              <a:latin typeface="Franklin Gothic Demi Cond" pitchFamily="34" charset="0"/>
            </a:endParaRPr>
          </a:p>
          <a:p>
            <a:pPr eaLnBrk="1" hangingPunct="1">
              <a:lnSpc>
                <a:spcPts val="4000"/>
              </a:lnSpc>
              <a:defRPr/>
            </a:pPr>
            <a:endParaRPr lang="en-US" sz="500" dirty="0">
              <a:latin typeface="Franklin Gothic Demi Cond" pitchFamily="34" charset="0"/>
            </a:endParaRPr>
          </a:p>
          <a:p>
            <a:pPr marL="1371600" lvl="2" indent="-514350" eaLnBrk="1" hangingPunct="1">
              <a:lnSpc>
                <a:spcPts val="4000"/>
              </a:lnSpc>
              <a:buFont typeface="Wingdings" pitchFamily="2" charset="2"/>
              <a:buNone/>
              <a:defRPr/>
            </a:pPr>
            <a:endParaRPr lang="en-US" sz="2800" dirty="0">
              <a:latin typeface="Franklin Gothic Demi Cond" pitchFamily="34" charset="0"/>
            </a:endParaRPr>
          </a:p>
          <a:p>
            <a:pPr eaLnBrk="1" hangingPunct="1">
              <a:lnSpc>
                <a:spcPts val="4000"/>
              </a:lnSpc>
              <a:defRPr/>
            </a:pPr>
            <a:endParaRPr lang="en-US" sz="3600" i="1" dirty="0">
              <a:latin typeface="Franklin Gothic Demi Cond" pitchFamily="34" charset="0"/>
            </a:endParaRPr>
          </a:p>
        </p:txBody>
      </p:sp>
    </p:spTree>
    <p:extLst>
      <p:ext uri="{BB962C8B-B14F-4D97-AF65-F5344CB8AC3E}">
        <p14:creationId xmlns:p14="http://schemas.microsoft.com/office/powerpoint/2010/main" val="327398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checkerboard(across)">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checkerboard(across)">
                                      <p:cBhvr>
                                        <p:cTn id="12" dur="5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checkerboard(across)">
                                      <p:cBhvr>
                                        <p:cTn id="17" dur="500"/>
                                        <p:tgtEl>
                                          <p:spTgt spid="161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1795">
                                            <p:txEl>
                                              <p:pRg st="3" end="3"/>
                                            </p:txEl>
                                          </p:spTgt>
                                        </p:tgtEl>
                                        <p:attrNameLst>
                                          <p:attrName>style.visibility</p:attrName>
                                        </p:attrNameLst>
                                      </p:cBhvr>
                                      <p:to>
                                        <p:strVal val="visible"/>
                                      </p:to>
                                    </p:set>
                                    <p:animEffect transition="in" filter="checkerboard(across)">
                                      <p:cBhvr>
                                        <p:cTn id="22" dur="500"/>
                                        <p:tgtEl>
                                          <p:spTgt spid="161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Varieties of Twins</a:t>
            </a:r>
            <a:r>
              <a:rPr lang="en-US" dirty="0"/>
              <a:t> </a:t>
            </a:r>
          </a:p>
          <a:p>
            <a:r>
              <a:rPr lang="en-US" dirty="0"/>
              <a:t>Twins may be </a:t>
            </a:r>
            <a:r>
              <a:rPr lang="en-US" dirty="0" err="1"/>
              <a:t>binovular</a:t>
            </a:r>
            <a:r>
              <a:rPr lang="en-US" dirty="0"/>
              <a:t> or </a:t>
            </a:r>
            <a:r>
              <a:rPr lang="en-US" dirty="0" err="1"/>
              <a:t>uniovular</a:t>
            </a:r>
            <a:r>
              <a:rPr lang="en-US" dirty="0"/>
              <a:t>. </a:t>
            </a:r>
            <a:r>
              <a:rPr lang="en-US" dirty="0" err="1"/>
              <a:t>Binovular</a:t>
            </a:r>
            <a:r>
              <a:rPr lang="en-US" dirty="0"/>
              <a:t> twins are developed from two separate ova, which may or may not come from the same ovary. </a:t>
            </a:r>
            <a:r>
              <a:rPr lang="en-US" dirty="0" err="1"/>
              <a:t>Uniovular</a:t>
            </a:r>
            <a:r>
              <a:rPr lang="en-US" dirty="0"/>
              <a:t> twins are developed from a single </a:t>
            </a:r>
            <a:r>
              <a:rPr lang="en-US" dirty="0" err="1"/>
              <a:t>fertilised</a:t>
            </a:r>
            <a:r>
              <a:rPr lang="en-US" dirty="0"/>
              <a:t> ovum, which undergoes division to form two embryos.</a:t>
            </a:r>
          </a:p>
        </p:txBody>
      </p:sp>
    </p:spTree>
    <p:extLst>
      <p:ext uri="{BB962C8B-B14F-4D97-AF65-F5344CB8AC3E}">
        <p14:creationId xmlns:p14="http://schemas.microsoft.com/office/powerpoint/2010/main" val="15952162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pic>
        <p:nvPicPr>
          <p:cNvPr id="4" name="ia_el_23_innerEl" descr="Comparison of binovular and uniovular twins"/>
          <p:cNvPicPr>
            <a:picLocks noGrp="1"/>
          </p:cNvPicPr>
          <p:nvPr>
            <p:ph idx="1"/>
          </p:nvPr>
        </p:nvPicPr>
        <p:blipFill>
          <a:blip r:embed="rId2"/>
          <a:srcRect/>
          <a:stretch>
            <a:fillRect/>
          </a:stretch>
        </p:blipFill>
        <p:spPr bwMode="auto">
          <a:xfrm>
            <a:off x="228600" y="1600200"/>
            <a:ext cx="8382000" cy="4953000"/>
          </a:xfrm>
          <a:prstGeom prst="rect">
            <a:avLst/>
          </a:prstGeom>
          <a:noFill/>
          <a:ln w="9525">
            <a:noFill/>
            <a:miter lim="800000"/>
            <a:headEnd/>
            <a:tailEnd/>
          </a:ln>
        </p:spPr>
      </p:pic>
    </p:spTree>
    <p:extLst>
      <p:ext uri="{BB962C8B-B14F-4D97-AF65-F5344CB8AC3E}">
        <p14:creationId xmlns:p14="http://schemas.microsoft.com/office/powerpoint/2010/main" val="38974976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t>Conjoined Twins</a:t>
            </a:r>
            <a:br>
              <a:rPr lang="en-US"/>
            </a:br>
            <a:r>
              <a:rPr lang="en-US" sz="3600"/>
              <a:t>(paraphagus)</a:t>
            </a:r>
          </a:p>
        </p:txBody>
      </p:sp>
      <p:pic>
        <p:nvPicPr>
          <p:cNvPr id="9219" name="Picture 5" descr="conjoine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57600" y="2301081"/>
            <a:ext cx="1828800" cy="3124200"/>
          </a:xfrm>
          <a:noFill/>
        </p:spPr>
      </p:pic>
      <p:sp>
        <p:nvSpPr>
          <p:cNvPr id="9220" name="Rectangle 6"/>
          <p:cNvSpPr>
            <a:spLocks noChangeArrowheads="1"/>
          </p:cNvSpPr>
          <p:nvPr/>
        </p:nvSpPr>
        <p:spPr bwMode="auto">
          <a:xfrm>
            <a:off x="5029200" y="62484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sz="1600"/>
              <a:t>http://www.conjoined-twins.i-p.com</a:t>
            </a:r>
          </a:p>
        </p:txBody>
      </p:sp>
    </p:spTree>
    <p:extLst>
      <p:ext uri="{BB962C8B-B14F-4D97-AF65-F5344CB8AC3E}">
        <p14:creationId xmlns:p14="http://schemas.microsoft.com/office/powerpoint/2010/main" val="35176233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Diagnosing a Multiple Pregnancy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On Inspection</a:t>
            </a:r>
            <a:r>
              <a:rPr lang="en-US" dirty="0"/>
              <a:t> </a:t>
            </a:r>
          </a:p>
          <a:p>
            <a:pPr lvl="0"/>
            <a:r>
              <a:rPr lang="en-US" dirty="0"/>
              <a:t>The abdomen looks larger than it should at the given date</a:t>
            </a:r>
          </a:p>
          <a:p>
            <a:r>
              <a:rPr lang="en-US" dirty="0" err="1"/>
              <a:t>Polyhydramnios</a:t>
            </a:r>
            <a:r>
              <a:rPr lang="en-US" dirty="0"/>
              <a:t> may increase the abdominal size leading to confusion of the diagnosis</a:t>
            </a:r>
          </a:p>
          <a:p>
            <a:pPr marL="0" indent="0">
              <a:buNone/>
            </a:pPr>
            <a:r>
              <a:rPr lang="en-US" b="1" dirty="0"/>
              <a:t> On Auscultation</a:t>
            </a:r>
            <a:r>
              <a:rPr lang="en-US" dirty="0"/>
              <a:t> </a:t>
            </a:r>
          </a:p>
          <a:p>
            <a:pPr lvl="0"/>
            <a:r>
              <a:rPr lang="en-US" dirty="0"/>
              <a:t>Two </a:t>
            </a:r>
            <a:r>
              <a:rPr lang="en-US" dirty="0" err="1"/>
              <a:t>foetal</a:t>
            </a:r>
            <a:r>
              <a:rPr lang="en-US" dirty="0"/>
              <a:t> hearts are recorded simultaneously and there is a difference of 10 to 20 beats</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7599533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On Palpation</a:t>
            </a:r>
            <a:r>
              <a:rPr lang="en-US" dirty="0"/>
              <a:t> </a:t>
            </a:r>
          </a:p>
          <a:p>
            <a:pPr lvl="0"/>
            <a:r>
              <a:rPr lang="en-US" dirty="0"/>
              <a:t>Abdominal girth will be 101.5 or more </a:t>
            </a:r>
            <a:r>
              <a:rPr lang="en-US" dirty="0" err="1"/>
              <a:t>centimetres</a:t>
            </a:r>
            <a:endParaRPr lang="en-US" dirty="0"/>
          </a:p>
          <a:p>
            <a:pPr lvl="0"/>
            <a:r>
              <a:rPr lang="en-US" dirty="0"/>
              <a:t>Fundal height is larger than dates from twentieth week of gestation</a:t>
            </a:r>
          </a:p>
          <a:p>
            <a:pPr lvl="0"/>
            <a:r>
              <a:rPr lang="en-US" dirty="0"/>
              <a:t>You will reveal two </a:t>
            </a:r>
            <a:r>
              <a:rPr lang="en-US" dirty="0" err="1"/>
              <a:t>foetal</a:t>
            </a:r>
            <a:r>
              <a:rPr lang="en-US" dirty="0"/>
              <a:t> poles on fundal palpation</a:t>
            </a:r>
          </a:p>
          <a:p>
            <a:pPr lvl="0"/>
            <a:r>
              <a:rPr lang="en-US" dirty="0"/>
              <a:t>The size of the head is smaller than the size of </a:t>
            </a:r>
            <a:br>
              <a:rPr lang="en-US" dirty="0"/>
            </a:br>
            <a:r>
              <a:rPr lang="en-US" dirty="0"/>
              <a:t>the uterus</a:t>
            </a:r>
          </a:p>
          <a:p>
            <a:r>
              <a:rPr lang="en-US" dirty="0"/>
              <a:t>You will palpate an unusual number of </a:t>
            </a:r>
            <a:r>
              <a:rPr lang="en-US" dirty="0" err="1"/>
              <a:t>foetal</a:t>
            </a:r>
            <a:r>
              <a:rPr lang="en-US" dirty="0"/>
              <a:t> parts</a:t>
            </a:r>
          </a:p>
        </p:txBody>
      </p:sp>
    </p:spTree>
    <p:extLst>
      <p:ext uri="{BB962C8B-B14F-4D97-AF65-F5344CB8AC3E}">
        <p14:creationId xmlns:p14="http://schemas.microsoft.com/office/powerpoint/2010/main" val="26078181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Ultrasound Scan</a:t>
            </a:r>
            <a:r>
              <a:rPr lang="en-US" dirty="0"/>
              <a:t> </a:t>
            </a:r>
          </a:p>
          <a:p>
            <a:r>
              <a:rPr lang="en-US" dirty="0"/>
              <a:t>An ultrasound scan at seventh week can distinguish two separate sacs while from the twelfth week two </a:t>
            </a:r>
            <a:r>
              <a:rPr lang="en-US" dirty="0" err="1"/>
              <a:t>foetal</a:t>
            </a:r>
            <a:r>
              <a:rPr lang="en-US" dirty="0"/>
              <a:t> bodies can be identified. On the fourteenth week, two heads can be detected.</a:t>
            </a:r>
          </a:p>
        </p:txBody>
      </p:sp>
    </p:spTree>
    <p:extLst>
      <p:ext uri="{BB962C8B-B14F-4D97-AF65-F5344CB8AC3E}">
        <p14:creationId xmlns:p14="http://schemas.microsoft.com/office/powerpoint/2010/main" val="91928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Stages of </a:t>
            </a:r>
            <a:r>
              <a:rPr lang="en-US" b="1" dirty="0" err="1"/>
              <a:t>eclamptic</a:t>
            </a:r>
            <a:r>
              <a:rPr lang="en-US" b="1" dirty="0"/>
              <a:t> fit </a:t>
            </a:r>
            <a:endParaRPr lang="en-US" dirty="0"/>
          </a:p>
        </p:txBody>
      </p:sp>
      <p:sp>
        <p:nvSpPr>
          <p:cNvPr id="3" name="Content Placeholder 2"/>
          <p:cNvSpPr>
            <a:spLocks noGrp="1"/>
          </p:cNvSpPr>
          <p:nvPr>
            <p:ph idx="1"/>
          </p:nvPr>
        </p:nvSpPr>
        <p:spPr>
          <a:xfrm>
            <a:off x="838200" y="1600200"/>
            <a:ext cx="7923849" cy="4525935"/>
          </a:xfrm>
        </p:spPr>
        <p:txBody>
          <a:bodyPr>
            <a:normAutofit fontScale="70000" lnSpcReduction="20000"/>
          </a:bodyPr>
          <a:lstStyle/>
          <a:p>
            <a:pPr marL="0" indent="0">
              <a:buNone/>
            </a:pPr>
            <a:r>
              <a:rPr lang="en-US" b="1" i="1" dirty="0"/>
              <a:t>A) Premonitory stage</a:t>
            </a:r>
            <a:r>
              <a:rPr lang="en-US" i="1" dirty="0"/>
              <a:t> </a:t>
            </a:r>
            <a:endParaRPr lang="en-US" dirty="0"/>
          </a:p>
          <a:p>
            <a:pPr marL="0" indent="0">
              <a:buNone/>
            </a:pPr>
            <a:r>
              <a:rPr lang="en-US" dirty="0"/>
              <a:t>This lasts 10-20 seconds, during which: </a:t>
            </a:r>
          </a:p>
          <a:p>
            <a:r>
              <a:rPr lang="en-US" dirty="0"/>
              <a:t>The eyes roll or stare </a:t>
            </a:r>
          </a:p>
          <a:p>
            <a:r>
              <a:rPr lang="en-US" dirty="0"/>
              <a:t>The face and hand muscle may twitch </a:t>
            </a:r>
          </a:p>
          <a:p>
            <a:r>
              <a:rPr lang="en-US" dirty="0"/>
              <a:t>There is a loss of consciousness </a:t>
            </a:r>
          </a:p>
          <a:p>
            <a:endParaRPr lang="en-US" dirty="0"/>
          </a:p>
          <a:p>
            <a:pPr marL="0" indent="0">
              <a:buNone/>
            </a:pPr>
            <a:r>
              <a:rPr lang="en-US" dirty="0"/>
              <a:t>B</a:t>
            </a:r>
            <a:r>
              <a:rPr lang="en-US" b="1" dirty="0"/>
              <a:t>) </a:t>
            </a:r>
            <a:r>
              <a:rPr lang="en-US" b="1" i="1" dirty="0"/>
              <a:t>Tonic stage </a:t>
            </a:r>
            <a:endParaRPr lang="en-US" b="1" dirty="0"/>
          </a:p>
          <a:p>
            <a:pPr marL="0" indent="0">
              <a:buNone/>
            </a:pPr>
            <a:r>
              <a:rPr lang="en-US" dirty="0"/>
              <a:t>This stage lasts 10-20 seconds, during which: </a:t>
            </a:r>
          </a:p>
          <a:p>
            <a:r>
              <a:rPr lang="en-US" dirty="0"/>
              <a:t>The muscles go stiff or rigid </a:t>
            </a:r>
          </a:p>
          <a:p>
            <a:r>
              <a:rPr lang="en-US" dirty="0"/>
              <a:t>The </a:t>
            </a:r>
            <a:r>
              <a:rPr lang="en-US" dirty="0" err="1"/>
              <a:t>colour</a:t>
            </a:r>
            <a:r>
              <a:rPr lang="en-US" dirty="0"/>
              <a:t> of the skin becomes blue or dusky (cyanosis) </a:t>
            </a:r>
          </a:p>
          <a:p>
            <a:r>
              <a:rPr lang="en-US" dirty="0"/>
              <a:t>The back may be arched </a:t>
            </a:r>
          </a:p>
          <a:p>
            <a:r>
              <a:rPr lang="en-US" dirty="0"/>
              <a:t>The teeth are clenched </a:t>
            </a:r>
          </a:p>
          <a:p>
            <a:r>
              <a:rPr lang="en-US" dirty="0"/>
              <a:t>The eyes bulge </a:t>
            </a:r>
          </a:p>
          <a:p>
            <a:endParaRPr lang="en-US" dirty="0"/>
          </a:p>
        </p:txBody>
      </p:sp>
    </p:spTree>
    <p:extLst>
      <p:ext uri="{BB962C8B-B14F-4D97-AF65-F5344CB8AC3E}">
        <p14:creationId xmlns:p14="http://schemas.microsoft.com/office/powerpoint/2010/main" val="1850343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Differential diagnosis </a:t>
            </a:r>
            <a:endParaRPr lang="en-US" dirty="0"/>
          </a:p>
          <a:p>
            <a:r>
              <a:rPr lang="en-US" dirty="0"/>
              <a:t>Large single </a:t>
            </a:r>
            <a:r>
              <a:rPr lang="en-US" dirty="0" err="1"/>
              <a:t>foetus</a:t>
            </a:r>
            <a:r>
              <a:rPr lang="en-US" dirty="0"/>
              <a:t> </a:t>
            </a:r>
          </a:p>
          <a:p>
            <a:r>
              <a:rPr lang="en-US" dirty="0"/>
              <a:t>Wrong dates </a:t>
            </a:r>
          </a:p>
          <a:p>
            <a:r>
              <a:rPr lang="en-US" dirty="0" err="1"/>
              <a:t>Polyhydramnios</a:t>
            </a:r>
            <a:r>
              <a:rPr lang="en-US" dirty="0"/>
              <a:t> </a:t>
            </a:r>
          </a:p>
          <a:p>
            <a:r>
              <a:rPr lang="en-US" dirty="0"/>
              <a:t>Obesity of the mother </a:t>
            </a:r>
          </a:p>
          <a:p>
            <a:r>
              <a:rPr lang="en-US" dirty="0"/>
              <a:t>Hydrocephalus </a:t>
            </a:r>
          </a:p>
          <a:p>
            <a:r>
              <a:rPr lang="en-US" dirty="0"/>
              <a:t>Uterine / ovarian mass </a:t>
            </a:r>
          </a:p>
          <a:p>
            <a:endParaRPr lang="en-US" dirty="0"/>
          </a:p>
          <a:p>
            <a:pPr marL="0" indent="0">
              <a:buNone/>
            </a:pPr>
            <a:r>
              <a:rPr lang="en-US" b="1" dirty="0"/>
              <a:t>Investigations </a:t>
            </a:r>
            <a:endParaRPr lang="en-US" dirty="0"/>
          </a:p>
          <a:p>
            <a:r>
              <a:rPr lang="en-US" dirty="0"/>
              <a:t>Ultrasonography </a:t>
            </a:r>
          </a:p>
          <a:p>
            <a:endParaRPr lang="en-US" dirty="0"/>
          </a:p>
        </p:txBody>
      </p:sp>
    </p:spTree>
    <p:extLst>
      <p:ext uri="{BB962C8B-B14F-4D97-AF65-F5344CB8AC3E}">
        <p14:creationId xmlns:p14="http://schemas.microsoft.com/office/powerpoint/2010/main" val="14648521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Multiple Pregnancy</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a:p>
          <a:p>
            <a:pPr marL="0" indent="0">
              <a:buNone/>
            </a:pPr>
            <a:r>
              <a:rPr lang="en-US" dirty="0"/>
              <a:t>The effects of twins on pregnancy include: </a:t>
            </a:r>
          </a:p>
          <a:p>
            <a:pPr lvl="0"/>
            <a:r>
              <a:rPr lang="en-US" dirty="0"/>
              <a:t>Preeclampsia </a:t>
            </a:r>
          </a:p>
          <a:p>
            <a:pPr lvl="0"/>
            <a:r>
              <a:rPr lang="en-US" dirty="0" err="1"/>
              <a:t>Anaemia</a:t>
            </a:r>
            <a:endParaRPr lang="en-US" dirty="0"/>
          </a:p>
          <a:p>
            <a:pPr lvl="0"/>
            <a:r>
              <a:rPr lang="en-US" dirty="0" err="1"/>
              <a:t>Polyhydramnios</a:t>
            </a:r>
            <a:r>
              <a:rPr lang="en-US" dirty="0"/>
              <a:t> could occur due to more fluid in the two </a:t>
            </a:r>
            <a:br>
              <a:rPr lang="en-US" dirty="0"/>
            </a:br>
            <a:r>
              <a:rPr lang="en-US" dirty="0" err="1"/>
              <a:t>foetal</a:t>
            </a:r>
            <a:r>
              <a:rPr lang="en-US" dirty="0"/>
              <a:t> sacs</a:t>
            </a:r>
          </a:p>
          <a:p>
            <a:pPr lvl="0"/>
            <a:r>
              <a:rPr lang="en-US" dirty="0"/>
              <a:t>Pressure symptoms are more marked, and may include backache, </a:t>
            </a:r>
            <a:r>
              <a:rPr lang="en-US" dirty="0" err="1"/>
              <a:t>oedema</a:t>
            </a:r>
            <a:r>
              <a:rPr lang="en-US" dirty="0"/>
              <a:t>, varicose veins, indigestion, constipation, </a:t>
            </a:r>
            <a:r>
              <a:rPr lang="en-US" dirty="0" err="1"/>
              <a:t>dyspnoea</a:t>
            </a:r>
            <a:r>
              <a:rPr lang="en-US" dirty="0"/>
              <a:t> and bladder irritability</a:t>
            </a:r>
          </a:p>
          <a:p>
            <a:pPr lvl="0"/>
            <a:r>
              <a:rPr lang="en-US" dirty="0"/>
              <a:t>Minor disorders of pregnancy are more marked, including headache, morning sickness and vomiting</a:t>
            </a:r>
          </a:p>
          <a:p>
            <a:pPr lvl="0"/>
            <a:r>
              <a:rPr lang="en-US" dirty="0"/>
              <a:t>Premature </a:t>
            </a:r>
            <a:r>
              <a:rPr lang="en-US" dirty="0" err="1"/>
              <a:t>labour</a:t>
            </a:r>
            <a:r>
              <a:rPr lang="en-US" dirty="0"/>
              <a:t> is likely, due to over stretching of the uterus</a:t>
            </a:r>
          </a:p>
          <a:p>
            <a:pPr lvl="0"/>
            <a:r>
              <a:rPr lang="en-US" dirty="0"/>
              <a:t>Congenital malformation occurs twice as much than in </a:t>
            </a:r>
            <a:br>
              <a:rPr lang="en-US" dirty="0"/>
            </a:br>
            <a:r>
              <a:rPr lang="en-US" dirty="0"/>
              <a:t>single pregnancy</a:t>
            </a:r>
          </a:p>
          <a:p>
            <a:pPr lvl="0"/>
            <a:r>
              <a:rPr lang="en-US" dirty="0"/>
              <a:t>Intrauterine growth retardation may occur due to </a:t>
            </a:r>
            <a:br>
              <a:rPr lang="en-US" dirty="0"/>
            </a:br>
            <a:r>
              <a:rPr lang="en-US" dirty="0"/>
              <a:t>placenta insufficiency</a:t>
            </a:r>
          </a:p>
          <a:p>
            <a:endParaRPr lang="en-US" dirty="0"/>
          </a:p>
        </p:txBody>
      </p:sp>
    </p:spTree>
    <p:extLst>
      <p:ext uri="{BB962C8B-B14F-4D97-AF65-F5344CB8AC3E}">
        <p14:creationId xmlns:p14="http://schemas.microsoft.com/office/powerpoint/2010/main" val="33778945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fontScale="62500" lnSpcReduction="20000"/>
          </a:bodyPr>
          <a:lstStyle/>
          <a:p>
            <a:endParaRPr lang="en-US" dirty="0"/>
          </a:p>
          <a:p>
            <a:r>
              <a:rPr lang="en-US" dirty="0"/>
              <a:t>If twins are expected, refer to facility that can provide Comprehensive Emergency Obstetric and Newborn Care </a:t>
            </a:r>
          </a:p>
          <a:p>
            <a:r>
              <a:rPr lang="en-US" dirty="0"/>
              <a:t>Screen for possible complications, e.g. pre-</a:t>
            </a:r>
            <a:r>
              <a:rPr lang="en-US" dirty="0" err="1"/>
              <a:t>eclampsia</a:t>
            </a:r>
            <a:r>
              <a:rPr lang="en-US" dirty="0"/>
              <a:t>, </a:t>
            </a:r>
            <a:r>
              <a:rPr lang="en-US" dirty="0" err="1"/>
              <a:t>anaemia</a:t>
            </a:r>
            <a:r>
              <a:rPr lang="en-US" dirty="0"/>
              <a:t>, etc. </a:t>
            </a:r>
          </a:p>
          <a:p>
            <a:r>
              <a:rPr lang="en-US" dirty="0"/>
              <a:t>Reasons for admission are: </a:t>
            </a:r>
          </a:p>
          <a:p>
            <a:pPr marL="0" indent="0">
              <a:buNone/>
            </a:pPr>
            <a:r>
              <a:rPr lang="en-US" dirty="0"/>
              <a:t>	- To ensure bed rest </a:t>
            </a:r>
          </a:p>
          <a:p>
            <a:pPr marL="0" indent="0">
              <a:buNone/>
            </a:pPr>
            <a:r>
              <a:rPr lang="en-US" dirty="0"/>
              <a:t>	- For women who have no access to emergency transport </a:t>
            </a:r>
          </a:p>
          <a:p>
            <a:pPr marL="0" indent="0">
              <a:buNone/>
            </a:pPr>
            <a:r>
              <a:rPr lang="en-US" dirty="0"/>
              <a:t>	- </a:t>
            </a:r>
            <a:r>
              <a:rPr lang="en-US" dirty="0" err="1"/>
              <a:t>Polyhydramnios</a:t>
            </a:r>
            <a:r>
              <a:rPr lang="en-US" dirty="0"/>
              <a:t> </a:t>
            </a:r>
          </a:p>
          <a:p>
            <a:pPr marL="0" indent="0">
              <a:buNone/>
            </a:pPr>
            <a:r>
              <a:rPr lang="en-US" dirty="0"/>
              <a:t>	- Preterm </a:t>
            </a:r>
            <a:r>
              <a:rPr lang="en-US" dirty="0" err="1"/>
              <a:t>labour</a:t>
            </a:r>
            <a:r>
              <a:rPr lang="en-US" dirty="0"/>
              <a:t> </a:t>
            </a:r>
          </a:p>
          <a:p>
            <a:pPr marL="0" indent="0">
              <a:buNone/>
            </a:pPr>
            <a:r>
              <a:rPr lang="en-US" dirty="0"/>
              <a:t>	- </a:t>
            </a:r>
            <a:r>
              <a:rPr lang="en-US" dirty="0" err="1"/>
              <a:t>Anaemia</a:t>
            </a:r>
            <a:r>
              <a:rPr lang="en-US" dirty="0"/>
              <a:t> </a:t>
            </a:r>
          </a:p>
          <a:p>
            <a:pPr marL="0" indent="0">
              <a:buNone/>
            </a:pPr>
            <a:r>
              <a:rPr lang="en-US" dirty="0"/>
              <a:t>	- APH </a:t>
            </a:r>
          </a:p>
          <a:p>
            <a:pPr marL="0" indent="0">
              <a:buNone/>
            </a:pPr>
            <a:r>
              <a:rPr lang="en-US" dirty="0"/>
              <a:t>	- Hypertension in pregnancy </a:t>
            </a:r>
          </a:p>
          <a:p>
            <a:pPr marL="0" indent="0">
              <a:buNone/>
            </a:pPr>
            <a:r>
              <a:rPr lang="en-US" dirty="0"/>
              <a:t>	- Poor past obstetric history </a:t>
            </a:r>
          </a:p>
          <a:p>
            <a:pPr marL="0" indent="0">
              <a:buNone/>
            </a:pPr>
            <a:r>
              <a:rPr lang="en-US" dirty="0"/>
              <a:t>	- </a:t>
            </a:r>
            <a:r>
              <a:rPr lang="en-US" dirty="0" err="1"/>
              <a:t>Malpresentation</a:t>
            </a:r>
            <a:r>
              <a:rPr lang="en-US" dirty="0"/>
              <a:t> of the first twin </a:t>
            </a:r>
          </a:p>
          <a:p>
            <a:endParaRPr lang="en-US" dirty="0"/>
          </a:p>
        </p:txBody>
      </p:sp>
    </p:spTree>
    <p:extLst>
      <p:ext uri="{BB962C8B-B14F-4D97-AF65-F5344CB8AC3E}">
        <p14:creationId xmlns:p14="http://schemas.microsoft.com/office/powerpoint/2010/main" val="3628299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err="1"/>
              <a:t>Labour</a:t>
            </a:r>
            <a:r>
              <a:rPr lang="en-US" b="1" dirty="0"/>
              <a:t> </a:t>
            </a:r>
            <a:endParaRPr lang="en-US" dirty="0"/>
          </a:p>
          <a:p>
            <a:r>
              <a:rPr lang="en-US" dirty="0"/>
              <a:t>Allow spontaneous </a:t>
            </a:r>
            <a:r>
              <a:rPr lang="en-US" dirty="0" err="1"/>
              <a:t>labour</a:t>
            </a:r>
            <a:r>
              <a:rPr lang="en-US" dirty="0"/>
              <a:t> only if the first twin is presenting cephalic. If the first baby is a </a:t>
            </a:r>
            <a:r>
              <a:rPr lang="en-US" dirty="0" err="1"/>
              <a:t>malpresentation</a:t>
            </a:r>
            <a:r>
              <a:rPr lang="en-US" dirty="0"/>
              <a:t>, CS should be performed. </a:t>
            </a:r>
          </a:p>
          <a:p>
            <a:r>
              <a:rPr lang="en-US" dirty="0"/>
              <a:t>Set up an IV line and take blood for grouping and cross matching </a:t>
            </a:r>
          </a:p>
          <a:p>
            <a:r>
              <a:rPr lang="en-US" dirty="0"/>
              <a:t>Ensure preparedness of neonatal / </a:t>
            </a:r>
            <a:r>
              <a:rPr lang="en-US" dirty="0" err="1"/>
              <a:t>paediatric</a:t>
            </a:r>
            <a:r>
              <a:rPr lang="en-US" dirty="0"/>
              <a:t> unit </a:t>
            </a:r>
          </a:p>
          <a:p>
            <a:r>
              <a:rPr lang="en-US" dirty="0"/>
              <a:t>No </a:t>
            </a:r>
            <a:r>
              <a:rPr lang="en-US" dirty="0" err="1"/>
              <a:t>oxytocics</a:t>
            </a:r>
            <a:r>
              <a:rPr lang="en-US" dirty="0"/>
              <a:t> should be administered after delivery of first baby </a:t>
            </a:r>
          </a:p>
          <a:p>
            <a:r>
              <a:rPr lang="en-US" dirty="0"/>
              <a:t>After delivery of the first baby, ascertain lie of second baby. If longitudinal, rupture the membranes and wait for spontaneous delivery of second baby </a:t>
            </a:r>
          </a:p>
          <a:p>
            <a:endParaRPr lang="en-US" dirty="0"/>
          </a:p>
        </p:txBody>
      </p:sp>
    </p:spTree>
    <p:extLst>
      <p:ext uri="{BB962C8B-B14F-4D97-AF65-F5344CB8AC3E}">
        <p14:creationId xmlns:p14="http://schemas.microsoft.com/office/powerpoint/2010/main" val="30821897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t>Continue </a:t>
            </a:r>
            <a:r>
              <a:rPr lang="en-US" dirty="0" err="1"/>
              <a:t>foetal</a:t>
            </a:r>
            <a:r>
              <a:rPr lang="en-US" dirty="0"/>
              <a:t> monitoring </a:t>
            </a:r>
          </a:p>
          <a:p>
            <a:r>
              <a:rPr lang="en-US" dirty="0"/>
              <a:t>If no contraction within 10 minutes, put up oxytocin drip to augment </a:t>
            </a:r>
            <a:r>
              <a:rPr lang="en-US" dirty="0" err="1"/>
              <a:t>labour</a:t>
            </a:r>
            <a:r>
              <a:rPr lang="en-US" dirty="0"/>
              <a:t> and deliver second baby. </a:t>
            </a:r>
          </a:p>
          <a:p>
            <a:r>
              <a:rPr lang="en-US" dirty="0"/>
              <a:t>In case of retained subsequent baby (&gt;30 minutes after delivery of first twin), consider C/section </a:t>
            </a:r>
          </a:p>
          <a:p>
            <a:r>
              <a:rPr lang="en-US" dirty="0"/>
              <a:t>Palpate uterus and ensure that there is no baby before giving oxytocin </a:t>
            </a:r>
          </a:p>
          <a:p>
            <a:r>
              <a:rPr lang="en-US" dirty="0"/>
              <a:t>Conduct active management of third stage of </a:t>
            </a:r>
            <a:r>
              <a:rPr lang="en-US" dirty="0" err="1"/>
              <a:t>labour</a:t>
            </a:r>
            <a:r>
              <a:rPr lang="en-US" dirty="0"/>
              <a:t> </a:t>
            </a:r>
          </a:p>
          <a:p>
            <a:r>
              <a:rPr lang="en-US" dirty="0"/>
              <a:t>Examine placenta(s) for consanguinity and </a:t>
            </a:r>
            <a:r>
              <a:rPr lang="en-US" dirty="0" err="1"/>
              <a:t>zygosity</a:t>
            </a:r>
            <a:r>
              <a:rPr lang="en-US" dirty="0"/>
              <a:t> </a:t>
            </a:r>
          </a:p>
          <a:p>
            <a:r>
              <a:rPr lang="en-US" dirty="0"/>
              <a:t>Continue with IV oxytocin for one hour after delivery of placenta </a:t>
            </a:r>
          </a:p>
          <a:p>
            <a:endParaRPr lang="en-US" dirty="0"/>
          </a:p>
        </p:txBody>
      </p:sp>
    </p:spTree>
    <p:extLst>
      <p:ext uri="{BB962C8B-B14F-4D97-AF65-F5344CB8AC3E}">
        <p14:creationId xmlns:p14="http://schemas.microsoft.com/office/powerpoint/2010/main" val="27272143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twins in pregnancy</a:t>
            </a:r>
          </a:p>
        </p:txBody>
      </p:sp>
      <p:sp>
        <p:nvSpPr>
          <p:cNvPr id="3" name="Content Placeholder 2"/>
          <p:cNvSpPr>
            <a:spLocks noGrp="1"/>
          </p:cNvSpPr>
          <p:nvPr>
            <p:ph idx="1"/>
          </p:nvPr>
        </p:nvSpPr>
        <p:spPr/>
        <p:txBody>
          <a:bodyPr>
            <a:normAutofit fontScale="92500" lnSpcReduction="10000"/>
          </a:bodyPr>
          <a:lstStyle/>
          <a:p>
            <a:r>
              <a:rPr lang="en-US" dirty="0" err="1"/>
              <a:t>Malpresentation</a:t>
            </a:r>
            <a:endParaRPr lang="en-US" dirty="0"/>
          </a:p>
          <a:p>
            <a:pPr lvl="0"/>
            <a:r>
              <a:rPr lang="en-US" dirty="0"/>
              <a:t>Delay in the birth of the second twin</a:t>
            </a:r>
          </a:p>
          <a:p>
            <a:pPr lvl="0"/>
            <a:r>
              <a:rPr lang="en-US"/>
              <a:t>Cord prolapse</a:t>
            </a:r>
            <a:endParaRPr lang="en-US" dirty="0"/>
          </a:p>
          <a:p>
            <a:pPr lvl="0"/>
            <a:r>
              <a:rPr lang="en-US" dirty="0"/>
              <a:t>Maternal and </a:t>
            </a:r>
            <a:r>
              <a:rPr lang="en-US" dirty="0" err="1"/>
              <a:t>foetal</a:t>
            </a:r>
            <a:r>
              <a:rPr lang="en-US" dirty="0"/>
              <a:t> distress is common due to prolonged </a:t>
            </a:r>
            <a:r>
              <a:rPr lang="en-US" dirty="0" err="1"/>
              <a:t>labour</a:t>
            </a:r>
            <a:endParaRPr lang="en-US" dirty="0"/>
          </a:p>
          <a:p>
            <a:pPr lvl="0"/>
            <a:r>
              <a:rPr lang="en-US" dirty="0"/>
              <a:t>Locked twins is a rare complication but may prevent spontaneous delivery</a:t>
            </a:r>
          </a:p>
          <a:p>
            <a:r>
              <a:rPr lang="en-US" dirty="0"/>
              <a:t>Postpartum </a:t>
            </a:r>
            <a:r>
              <a:rPr lang="en-US" dirty="0" err="1"/>
              <a:t>haemorrhage</a:t>
            </a:r>
            <a:r>
              <a:rPr lang="en-US" dirty="0"/>
              <a:t> due to large placental site</a:t>
            </a:r>
          </a:p>
        </p:txBody>
      </p:sp>
    </p:spTree>
    <p:extLst>
      <p:ext uri="{BB962C8B-B14F-4D97-AF65-F5344CB8AC3E}">
        <p14:creationId xmlns:p14="http://schemas.microsoft.com/office/powerpoint/2010/main" val="697379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INTRAUTERINE GROWTH RETARDATION (IUGR)</a:t>
            </a:r>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err="1"/>
              <a:t>Defination</a:t>
            </a:r>
            <a:r>
              <a:rPr lang="en-US" b="1" i="1" dirty="0"/>
              <a:t>; </a:t>
            </a:r>
          </a:p>
          <a:p>
            <a:r>
              <a:rPr lang="en-US" dirty="0"/>
              <a:t>Rate of fetal growth that is less than normal for the population and for the growth potential of a specific baby</a:t>
            </a:r>
          </a:p>
          <a:p>
            <a:r>
              <a:rPr lang="en-US" dirty="0"/>
              <a:t>Occurs where there is normal fetal growth potential during the 1</a:t>
            </a:r>
            <a:r>
              <a:rPr lang="en-US" baseline="30000" dirty="0"/>
              <a:t>st</a:t>
            </a:r>
            <a:r>
              <a:rPr lang="en-US" dirty="0"/>
              <a:t> and 2</a:t>
            </a:r>
            <a:r>
              <a:rPr lang="en-US" baseline="30000" dirty="0"/>
              <a:t>nd</a:t>
            </a:r>
            <a:r>
              <a:rPr lang="en-US" dirty="0"/>
              <a:t> trimester but during the course of pregnancy growth becomes severely reduced by adverse extra fetal and maternal factors that results in the birth of a small for dates baby </a:t>
            </a:r>
          </a:p>
          <a:p>
            <a:r>
              <a:rPr lang="en-US" dirty="0"/>
              <a:t>Often recurrent</a:t>
            </a:r>
          </a:p>
        </p:txBody>
      </p:sp>
    </p:spTree>
    <p:extLst>
      <p:ext uri="{BB962C8B-B14F-4D97-AF65-F5344CB8AC3E}">
        <p14:creationId xmlns:p14="http://schemas.microsoft.com/office/powerpoint/2010/main" val="39406557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a:t>
            </a:r>
          </a:p>
        </p:txBody>
      </p:sp>
      <p:sp>
        <p:nvSpPr>
          <p:cNvPr id="4" name="Content Placeholder 3"/>
          <p:cNvSpPr>
            <a:spLocks noGrp="1"/>
          </p:cNvSpPr>
          <p:nvPr>
            <p:ph sz="half" idx="1"/>
          </p:nvPr>
        </p:nvSpPr>
        <p:spPr>
          <a:xfrm>
            <a:off x="457200" y="1600200"/>
            <a:ext cx="4267200" cy="4530725"/>
          </a:xfrm>
        </p:spPr>
        <p:txBody>
          <a:bodyPr/>
          <a:lstStyle/>
          <a:p>
            <a:pPr marL="0" indent="0">
              <a:buNone/>
            </a:pPr>
            <a:r>
              <a:rPr lang="en-US" dirty="0"/>
              <a:t>a. Maternal </a:t>
            </a:r>
          </a:p>
          <a:p>
            <a:r>
              <a:rPr lang="en-US" dirty="0"/>
              <a:t>PET, chronic HPTN</a:t>
            </a:r>
          </a:p>
          <a:p>
            <a:r>
              <a:rPr lang="en-US" dirty="0"/>
              <a:t>DM</a:t>
            </a:r>
          </a:p>
          <a:p>
            <a:r>
              <a:rPr lang="en-US" dirty="0" err="1"/>
              <a:t>Undernutrition</a:t>
            </a:r>
            <a:r>
              <a:rPr lang="en-US" dirty="0"/>
              <a:t>, </a:t>
            </a:r>
            <a:r>
              <a:rPr lang="en-US" dirty="0" err="1"/>
              <a:t>underwt</a:t>
            </a:r>
            <a:r>
              <a:rPr lang="en-US" dirty="0"/>
              <a:t>, short stature</a:t>
            </a:r>
          </a:p>
          <a:p>
            <a:r>
              <a:rPr lang="en-US" dirty="0"/>
              <a:t>Smoking, alcoholism</a:t>
            </a:r>
          </a:p>
          <a:p>
            <a:r>
              <a:rPr lang="en-US" dirty="0"/>
              <a:t>Renal disease, collagen disorders</a:t>
            </a:r>
          </a:p>
          <a:p>
            <a:r>
              <a:rPr lang="en-US" dirty="0"/>
              <a:t>UTIs</a:t>
            </a:r>
          </a:p>
          <a:p>
            <a:endParaRPr lang="en-US" dirty="0"/>
          </a:p>
          <a:p>
            <a:endParaRPr lang="en-US" dirty="0"/>
          </a:p>
        </p:txBody>
      </p:sp>
      <p:sp>
        <p:nvSpPr>
          <p:cNvPr id="5" name="Content Placeholder 4"/>
          <p:cNvSpPr>
            <a:spLocks noGrp="1"/>
          </p:cNvSpPr>
          <p:nvPr>
            <p:ph sz="half" idx="2"/>
          </p:nvPr>
        </p:nvSpPr>
        <p:spPr>
          <a:xfrm>
            <a:off x="4876800" y="1600200"/>
            <a:ext cx="4267200" cy="4530725"/>
          </a:xfrm>
        </p:spPr>
        <p:txBody>
          <a:bodyPr/>
          <a:lstStyle/>
          <a:p>
            <a:r>
              <a:rPr lang="en-US" dirty="0"/>
              <a:t>Irradiation</a:t>
            </a:r>
          </a:p>
          <a:p>
            <a:r>
              <a:rPr lang="en-US" dirty="0"/>
              <a:t>Young &amp;elderly mothers</a:t>
            </a:r>
          </a:p>
          <a:p>
            <a:r>
              <a:rPr lang="en-US" dirty="0"/>
              <a:t>Severe cardiac disease</a:t>
            </a:r>
          </a:p>
          <a:p>
            <a:r>
              <a:rPr lang="en-US" dirty="0"/>
              <a:t>Uterine abnormalities/fibroids</a:t>
            </a:r>
          </a:p>
          <a:p>
            <a:r>
              <a:rPr lang="en-US" dirty="0"/>
              <a:t>Recurrent APH</a:t>
            </a:r>
          </a:p>
          <a:p>
            <a:r>
              <a:rPr lang="en-US" dirty="0"/>
              <a:t>HIV/AIDS/TB</a:t>
            </a:r>
          </a:p>
          <a:p>
            <a:r>
              <a:rPr lang="en-US" dirty="0"/>
              <a:t>Multiple gestation</a:t>
            </a:r>
          </a:p>
          <a:p>
            <a:endParaRPr lang="en-US" dirty="0"/>
          </a:p>
        </p:txBody>
      </p:sp>
    </p:spTree>
    <p:extLst>
      <p:ext uri="{BB962C8B-B14F-4D97-AF65-F5344CB8AC3E}">
        <p14:creationId xmlns:p14="http://schemas.microsoft.com/office/powerpoint/2010/main" val="26184521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 Fetal factors</a:t>
            </a:r>
          </a:p>
        </p:txBody>
      </p:sp>
      <p:sp>
        <p:nvSpPr>
          <p:cNvPr id="3" name="Content Placeholder 2"/>
          <p:cNvSpPr>
            <a:spLocks noGrp="1"/>
          </p:cNvSpPr>
          <p:nvPr>
            <p:ph idx="1"/>
          </p:nvPr>
        </p:nvSpPr>
        <p:spPr/>
        <p:txBody>
          <a:bodyPr/>
          <a:lstStyle/>
          <a:p>
            <a:r>
              <a:rPr lang="en-US" dirty="0"/>
              <a:t>Multiple gestation</a:t>
            </a:r>
          </a:p>
          <a:p>
            <a:r>
              <a:rPr lang="en-US" dirty="0"/>
              <a:t>Chromosomal/genetic abnormalities</a:t>
            </a:r>
          </a:p>
          <a:p>
            <a:r>
              <a:rPr lang="en-US" dirty="0"/>
              <a:t>Congenital malformations</a:t>
            </a:r>
          </a:p>
          <a:p>
            <a:r>
              <a:rPr lang="en-US" dirty="0"/>
              <a:t>Intrauterine infection - TORCH</a:t>
            </a:r>
          </a:p>
          <a:p>
            <a:endParaRPr lang="en-US" dirty="0"/>
          </a:p>
        </p:txBody>
      </p:sp>
    </p:spTree>
    <p:extLst>
      <p:ext uri="{BB962C8B-B14F-4D97-AF65-F5344CB8AC3E}">
        <p14:creationId xmlns:p14="http://schemas.microsoft.com/office/powerpoint/2010/main" val="42751394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 Placental factors</a:t>
            </a:r>
          </a:p>
        </p:txBody>
      </p:sp>
      <p:sp>
        <p:nvSpPr>
          <p:cNvPr id="3" name="Content Placeholder 2"/>
          <p:cNvSpPr>
            <a:spLocks noGrp="1"/>
          </p:cNvSpPr>
          <p:nvPr>
            <p:ph idx="1"/>
          </p:nvPr>
        </p:nvSpPr>
        <p:spPr/>
        <p:txBody>
          <a:bodyPr/>
          <a:lstStyle/>
          <a:p>
            <a:r>
              <a:rPr lang="en-US" dirty="0"/>
              <a:t>Placenta </a:t>
            </a:r>
            <a:r>
              <a:rPr lang="en-US" dirty="0" err="1"/>
              <a:t>abruptio</a:t>
            </a:r>
            <a:endParaRPr lang="en-US" dirty="0"/>
          </a:p>
          <a:p>
            <a:r>
              <a:rPr lang="en-US" dirty="0"/>
              <a:t>Placenta </a:t>
            </a:r>
            <a:r>
              <a:rPr lang="en-US" dirty="0" err="1"/>
              <a:t>praevia</a:t>
            </a:r>
            <a:endParaRPr lang="en-US" dirty="0"/>
          </a:p>
          <a:p>
            <a:r>
              <a:rPr lang="en-US" dirty="0" err="1"/>
              <a:t>Chorioamnionitis</a:t>
            </a:r>
            <a:endParaRPr lang="en-US" dirty="0"/>
          </a:p>
          <a:p>
            <a:r>
              <a:rPr lang="en-US" dirty="0"/>
              <a:t>Single umbilical artery</a:t>
            </a:r>
          </a:p>
          <a:p>
            <a:r>
              <a:rPr lang="en-US" dirty="0"/>
              <a:t>Abnormal cord insertion</a:t>
            </a:r>
          </a:p>
        </p:txBody>
      </p:sp>
    </p:spTree>
    <p:extLst>
      <p:ext uri="{BB962C8B-B14F-4D97-AF65-F5344CB8AC3E}">
        <p14:creationId xmlns:p14="http://schemas.microsoft.com/office/powerpoint/2010/main" val="3741447314"/>
      </p:ext>
    </p:extLst>
  </p:cSld>
  <p:clrMapOvr>
    <a:masterClrMapping/>
  </p:clrMapOvr>
</p:sld>
</file>

<file path=ppt/theme/theme1.xml><?xml version="1.0" encoding="utf-8"?>
<a:theme xmlns:a="http://schemas.openxmlformats.org/drawingml/2006/main" name="kmt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kmtc theme</Template>
  <TotalTime>3555</TotalTime>
  <Words>19536</Words>
  <Application>Microsoft Office PowerPoint</Application>
  <PresentationFormat>On-screen Show (4:3)</PresentationFormat>
  <Paragraphs>2379</Paragraphs>
  <Slides>352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352</vt:i4>
      </vt:variant>
    </vt:vector>
  </HeadingPairs>
  <TitlesOfParts>
    <vt:vector size="360" baseType="lpstr">
      <vt:lpstr>宋体</vt:lpstr>
      <vt:lpstr>Arial</vt:lpstr>
      <vt:lpstr>Calibri</vt:lpstr>
      <vt:lpstr>Franklin Gothic Demi Cond</vt:lpstr>
      <vt:lpstr>Tahoma</vt:lpstr>
      <vt:lpstr>Times New Roman</vt:lpstr>
      <vt:lpstr>Wingdings</vt:lpstr>
      <vt:lpstr>kmtc theme</vt:lpstr>
      <vt:lpstr>ABNORMAL MIDWIFERY</vt:lpstr>
      <vt:lpstr>Learning objectives</vt:lpstr>
      <vt:lpstr>Pre- Eclampsia and Eclampsia </vt:lpstr>
      <vt:lpstr>Risk factors for pre-eclampsia and eclampsia </vt:lpstr>
      <vt:lpstr>Essential for diagnosis of Pre-Eclampsia: </vt:lpstr>
      <vt:lpstr>Eclampsia </vt:lpstr>
      <vt:lpstr>Classification of pre-eclampsia/ eclampsia </vt:lpstr>
      <vt:lpstr>Characteristics of Eclamptic fits: </vt:lpstr>
      <vt:lpstr>Stages of eclamptic fit </vt:lpstr>
      <vt:lpstr>Cont…</vt:lpstr>
      <vt:lpstr>Diagnosis of Preeclampsia /Eclampsia </vt:lpstr>
      <vt:lpstr>Cont…</vt:lpstr>
      <vt:lpstr>Cont…</vt:lpstr>
      <vt:lpstr>Management of patients with pre-eclampsia /eclampsia. </vt:lpstr>
      <vt:lpstr>Cont…</vt:lpstr>
      <vt:lpstr>Magnesium sulphate dosage</vt:lpstr>
      <vt:lpstr>Cont…</vt:lpstr>
      <vt:lpstr>Cont…</vt:lpstr>
      <vt:lpstr>PowerPoint Presentation</vt:lpstr>
      <vt:lpstr>Definitive Management</vt:lpstr>
      <vt:lpstr>Cont…</vt:lpstr>
      <vt:lpstr>Cont…</vt:lpstr>
      <vt:lpstr>Cont…</vt:lpstr>
      <vt:lpstr>Management of fitting patient: </vt:lpstr>
      <vt:lpstr>Cont…</vt:lpstr>
      <vt:lpstr>Cont…</vt:lpstr>
      <vt:lpstr>Cont…</vt:lpstr>
      <vt:lpstr>Cont,,,</vt:lpstr>
      <vt:lpstr>PowerPoint Presentation</vt:lpstr>
      <vt:lpstr>PowerPoint Presentation</vt:lpstr>
      <vt:lpstr>Classification of anaemia</vt:lpstr>
      <vt:lpstr>Cont…</vt:lpstr>
      <vt:lpstr>Women at risk of developing anaemia in pregnancy are those with:</vt:lpstr>
      <vt:lpstr>Signs and symptoms</vt:lpstr>
      <vt:lpstr>Effects of anaemia in pregnancy </vt:lpstr>
      <vt:lpstr>Cont…</vt:lpstr>
      <vt:lpstr>Cont…</vt:lpstr>
      <vt:lpstr>Management of anaemia during pregnancy and labour</vt:lpstr>
      <vt:lpstr>Cont…</vt:lpstr>
      <vt:lpstr>Cont…</vt:lpstr>
      <vt:lpstr>Cont…</vt:lpstr>
      <vt:lpstr>Cont…</vt:lpstr>
      <vt:lpstr>assignments</vt:lpstr>
      <vt:lpstr>Use the following heading</vt:lpstr>
      <vt:lpstr>PowerPoint Presentation</vt:lpstr>
      <vt:lpstr>PowerPoint Presentation</vt:lpstr>
      <vt:lpstr>Risk Factors for Heart Disease</vt:lpstr>
      <vt:lpstr>Grades and classification of cardiac disease</vt:lpstr>
      <vt:lpstr>Cont…</vt:lpstr>
      <vt:lpstr>Cont…</vt:lpstr>
      <vt:lpstr>Cont…</vt:lpstr>
      <vt:lpstr>Cont…</vt:lpstr>
      <vt:lpstr>Management of cardiac disease in pregnancy</vt:lpstr>
      <vt:lpstr>Cont…</vt:lpstr>
      <vt:lpstr>Cont…</vt:lpstr>
      <vt:lpstr>Cont…</vt:lpstr>
      <vt:lpstr>Cont…</vt:lpstr>
      <vt:lpstr>Cont…</vt:lpstr>
      <vt:lpstr>Postpartum Care</vt:lpstr>
      <vt:lpstr>Antepartum haemorragea</vt:lpstr>
      <vt:lpstr>Cont…</vt:lpstr>
      <vt:lpstr>Types </vt:lpstr>
      <vt:lpstr>PowerPoint Presentation</vt:lpstr>
      <vt:lpstr>Cont…</vt:lpstr>
      <vt:lpstr>Abruptio Placentae</vt:lpstr>
      <vt:lpstr>Cont…</vt:lpstr>
      <vt:lpstr>Cont…</vt:lpstr>
      <vt:lpstr>Diagnosis of APH</vt:lpstr>
      <vt:lpstr>Cont…</vt:lpstr>
      <vt:lpstr>The Differences between Placenta Praevia and Abruptio Placentae </vt:lpstr>
      <vt:lpstr>Management of APH</vt:lpstr>
      <vt:lpstr>Management of PLACENTA PRAEVIA</vt:lpstr>
      <vt:lpstr>Cont…</vt:lpstr>
      <vt:lpstr>Confirming the diagnosis of Placenta Praevia</vt:lpstr>
      <vt:lpstr>Cont…</vt:lpstr>
      <vt:lpstr>Cont…</vt:lpstr>
      <vt:lpstr>Cont…</vt:lpstr>
      <vt:lpstr>MANAGEMENT OF ABRUPTIO PLACENTAE</vt:lpstr>
      <vt:lpstr>Cont…</vt:lpstr>
      <vt:lpstr>Cont…</vt:lpstr>
      <vt:lpstr>Complications of Abruptio Placentae</vt:lpstr>
      <vt:lpstr>Multiple pregnancies </vt:lpstr>
      <vt:lpstr>PowerPoint Presentation</vt:lpstr>
      <vt:lpstr>Cont…</vt:lpstr>
      <vt:lpstr>Cont…</vt:lpstr>
      <vt:lpstr>Conjoined Twins (paraphagus)</vt:lpstr>
      <vt:lpstr>Diagnosing a Multiple Pregnancy</vt:lpstr>
      <vt:lpstr>Cont…</vt:lpstr>
      <vt:lpstr>Cont…</vt:lpstr>
      <vt:lpstr>Cont…</vt:lpstr>
      <vt:lpstr>Effects of Multiple Pregnancy</vt:lpstr>
      <vt:lpstr>Management…</vt:lpstr>
      <vt:lpstr>Cont…</vt:lpstr>
      <vt:lpstr>Cont…</vt:lpstr>
      <vt:lpstr>Complications of twins in pregnancy</vt:lpstr>
      <vt:lpstr>INTRAUTERINE GROWTH RETARDATION (IUGR)</vt:lpstr>
      <vt:lpstr>Causes…</vt:lpstr>
      <vt:lpstr>b. Fetal factors</vt:lpstr>
      <vt:lpstr>c. Placental factors</vt:lpstr>
      <vt:lpstr> classification of IUGR</vt:lpstr>
      <vt:lpstr>Cont…</vt:lpstr>
      <vt:lpstr>Cont…</vt:lpstr>
      <vt:lpstr>Clinical features </vt:lpstr>
      <vt:lpstr>Investigations </vt:lpstr>
      <vt:lpstr>Antenatal </vt:lpstr>
      <vt:lpstr>Intrapartal </vt:lpstr>
      <vt:lpstr>Cont…</vt:lpstr>
      <vt:lpstr>Prevention </vt:lpstr>
      <vt:lpstr>Cont…</vt:lpstr>
      <vt:lpstr>IUFD-INTRAUTERINE FETAL DEATH</vt:lpstr>
      <vt:lpstr>CAUSES</vt:lpstr>
      <vt:lpstr>INVESTIGATION</vt:lpstr>
      <vt:lpstr>Management…</vt:lpstr>
      <vt:lpstr>Postpartum…</vt:lpstr>
      <vt:lpstr>HIV/AIDS IN PREGNANCY</vt:lpstr>
      <vt:lpstr>Effect of HIV on pregnancy  </vt:lpstr>
      <vt:lpstr>Cont…</vt:lpstr>
      <vt:lpstr>Cont…</vt:lpstr>
      <vt:lpstr>Cont…</vt:lpstr>
      <vt:lpstr>Management </vt:lpstr>
      <vt:lpstr>Cont…</vt:lpstr>
      <vt:lpstr>Cont…</vt:lpstr>
      <vt:lpstr>Cont…</vt:lpstr>
      <vt:lpstr>Cont…</vt:lpstr>
      <vt:lpstr>Cont…</vt:lpstr>
      <vt:lpstr>Cont…</vt:lpstr>
      <vt:lpstr>Abnormal labour</vt:lpstr>
      <vt:lpstr>Face Presentation</vt:lpstr>
      <vt:lpstr>PowerPoint Presentation</vt:lpstr>
      <vt:lpstr>Causes of Face Presentation  </vt:lpstr>
      <vt:lpstr>Abdominal and Per Vaginal Diagnosis</vt:lpstr>
      <vt:lpstr>Cont…</vt:lpstr>
      <vt:lpstr>Mechanism of Left Mento-Anterior Position</vt:lpstr>
      <vt:lpstr>Cont…</vt:lpstr>
      <vt:lpstr>Cont…</vt:lpstr>
      <vt:lpstr>Cont…</vt:lpstr>
      <vt:lpstr>Cont…</vt:lpstr>
      <vt:lpstr>Cont…</vt:lpstr>
      <vt:lpstr>Cont…</vt:lpstr>
      <vt:lpstr>PowerPoint Presentation</vt:lpstr>
      <vt:lpstr>PowerPoint Presentation</vt:lpstr>
      <vt:lpstr>PowerPoint Presentation</vt:lpstr>
      <vt:lpstr>Cont…</vt:lpstr>
      <vt:lpstr>PowerPoint Presentation</vt:lpstr>
      <vt:lpstr>complications</vt:lpstr>
      <vt:lpstr>Assignment…</vt:lpstr>
      <vt:lpstr>Breech presentation</vt:lpstr>
      <vt:lpstr>Classification of breech</vt:lpstr>
      <vt:lpstr>Causes of breech presentation</vt:lpstr>
      <vt:lpstr>Diagnosis of breech</vt:lpstr>
      <vt:lpstr>Types of breech birth</vt:lpstr>
      <vt:lpstr>Mechanism of Labour in a Left Sacro Anterior (LSA) Position</vt:lpstr>
      <vt:lpstr>Mechanism of labour</vt:lpstr>
      <vt:lpstr>Cont…</vt:lpstr>
      <vt:lpstr>Cont…</vt:lpstr>
      <vt:lpstr>Cont…</vt:lpstr>
      <vt:lpstr>Cont…</vt:lpstr>
      <vt:lpstr>Management of complete breech</vt:lpstr>
      <vt:lpstr>Cont…</vt:lpstr>
      <vt:lpstr>Cont…</vt:lpstr>
      <vt:lpstr>The birth of the after-coming head</vt:lpstr>
      <vt:lpstr>PowerPoint Presentation</vt:lpstr>
      <vt:lpstr>Cont…</vt:lpstr>
      <vt:lpstr>PowerPoint Presentation</vt:lpstr>
      <vt:lpstr>Cont…</vt:lpstr>
      <vt:lpstr>Cont…</vt:lpstr>
      <vt:lpstr>Management of extended legs</vt:lpstr>
      <vt:lpstr>Cont…</vt:lpstr>
      <vt:lpstr>Cont…</vt:lpstr>
      <vt:lpstr>Cont…</vt:lpstr>
      <vt:lpstr>Cont…</vt:lpstr>
      <vt:lpstr>Cont…</vt:lpstr>
      <vt:lpstr>Cont…</vt:lpstr>
      <vt:lpstr>Cont…</vt:lpstr>
      <vt:lpstr>complication</vt:lpstr>
      <vt:lpstr>Version</vt:lpstr>
      <vt:lpstr>Preparation</vt:lpstr>
      <vt:lpstr>Cont…</vt:lpstr>
      <vt:lpstr>Pondalic Version</vt:lpstr>
      <vt:lpstr>Occipito Posterior Position  </vt:lpstr>
      <vt:lpstr>Right/left OPP</vt:lpstr>
      <vt:lpstr>Diagnosis of Occipito Posterior Position  </vt:lpstr>
      <vt:lpstr>Cont…</vt:lpstr>
      <vt:lpstr>Management of Labour in the Occipito Posterior Position  </vt:lpstr>
      <vt:lpstr>Cont…</vt:lpstr>
      <vt:lpstr>Second Stage of Labour</vt:lpstr>
      <vt:lpstr>Cont…</vt:lpstr>
      <vt:lpstr>Cont…</vt:lpstr>
      <vt:lpstr>Cont…</vt:lpstr>
      <vt:lpstr>Cont…</vt:lpstr>
      <vt:lpstr>Cont…</vt:lpstr>
      <vt:lpstr>PowerPoint Presentation</vt:lpstr>
      <vt:lpstr>Cont…</vt:lpstr>
      <vt:lpstr>Cont…</vt:lpstr>
      <vt:lpstr>Cont…</vt:lpstr>
      <vt:lpstr>Cont…</vt:lpstr>
      <vt:lpstr>Complications of OPP</vt:lpstr>
      <vt:lpstr>SHOULDER DYSTOCIA </vt:lpstr>
      <vt:lpstr>Cont…</vt:lpstr>
      <vt:lpstr>Cont…</vt:lpstr>
      <vt:lpstr>Diagnosis</vt:lpstr>
      <vt:lpstr>Management:</vt:lpstr>
      <vt:lpstr>Also commonly used is the HELPERR Mnemonic.</vt:lpstr>
      <vt:lpstr>PowerPoint Presentation</vt:lpstr>
      <vt:lpstr>Cont…</vt:lpstr>
      <vt:lpstr>Cont…</vt:lpstr>
      <vt:lpstr>Cont…</vt:lpstr>
      <vt:lpstr>Manoeuvres of Last Resort for Shoulder Dystocia</vt:lpstr>
      <vt:lpstr>Complications of Shoulder dystocia</vt:lpstr>
      <vt:lpstr>PROLONGED LABOUR </vt:lpstr>
      <vt:lpstr>Cont…</vt:lpstr>
      <vt:lpstr>Cont…</vt:lpstr>
      <vt:lpstr>Cont…</vt:lpstr>
      <vt:lpstr>Cont…</vt:lpstr>
      <vt:lpstr>Cont…</vt:lpstr>
      <vt:lpstr>Cont…</vt:lpstr>
      <vt:lpstr>OBSTRUCTED LABOUR </vt:lpstr>
      <vt:lpstr>Cont…</vt:lpstr>
      <vt:lpstr>Causes of obstructed labour</vt:lpstr>
      <vt:lpstr>Early signs</vt:lpstr>
      <vt:lpstr>Later signs</vt:lpstr>
      <vt:lpstr>Contd.</vt:lpstr>
      <vt:lpstr>antenatal</vt:lpstr>
      <vt:lpstr>Intrapartum mnx</vt:lpstr>
      <vt:lpstr>Cont…</vt:lpstr>
      <vt:lpstr>Cont…</vt:lpstr>
      <vt:lpstr>Maternal complications</vt:lpstr>
      <vt:lpstr>Foetal complications</vt:lpstr>
      <vt:lpstr>prevention</vt:lpstr>
      <vt:lpstr>RUPTURE OF THE UTERUS</vt:lpstr>
      <vt:lpstr>Predisposing factors for uterine rupture</vt:lpstr>
      <vt:lpstr>Diagnosis of ruptured uterus</vt:lpstr>
      <vt:lpstr>Investigations</vt:lpstr>
      <vt:lpstr>Management of ruptured uterus</vt:lpstr>
      <vt:lpstr>CORD PRESENTATION AND CORD PROLAPSE</vt:lpstr>
      <vt:lpstr>PowerPoint Presentation</vt:lpstr>
      <vt:lpstr>Cont…</vt:lpstr>
      <vt:lpstr>Potential predisposing risk factors include:</vt:lpstr>
      <vt:lpstr>Management of cord prolapse and cord presentation</vt:lpstr>
      <vt:lpstr>Knee-chest position</vt:lpstr>
      <vt:lpstr>Cont…</vt:lpstr>
      <vt:lpstr>Cont…</vt:lpstr>
      <vt:lpstr>Precautions to take in order to avoid complications</vt:lpstr>
      <vt:lpstr>Trial of Labour</vt:lpstr>
      <vt:lpstr>Cont…</vt:lpstr>
      <vt:lpstr>Management of Trial of Labour</vt:lpstr>
      <vt:lpstr>Undesirable Factors in Trial of Labour</vt:lpstr>
      <vt:lpstr>Trial of Scar: Vaginal Birth After Caesarean Section  </vt:lpstr>
      <vt:lpstr>Cont…</vt:lpstr>
      <vt:lpstr>Cont…</vt:lpstr>
      <vt:lpstr>AMNIOTIC FLUID EMBOLISM</vt:lpstr>
      <vt:lpstr>Cont…</vt:lpstr>
      <vt:lpstr>Cont…</vt:lpstr>
      <vt:lpstr>Cont…</vt:lpstr>
      <vt:lpstr>signs</vt:lpstr>
      <vt:lpstr>Mgt</vt:lpstr>
      <vt:lpstr>Hypotonic Uterine Action</vt:lpstr>
      <vt:lpstr>Mnx…</vt:lpstr>
      <vt:lpstr>Cont…</vt:lpstr>
      <vt:lpstr>Precipitate Labour  </vt:lpstr>
      <vt:lpstr>Cont…</vt:lpstr>
      <vt:lpstr>Preterm labor</vt:lpstr>
      <vt:lpstr>Risks Factors Of Preterm Labor</vt:lpstr>
      <vt:lpstr>Preterm labor causes</vt:lpstr>
      <vt:lpstr>Causes </vt:lpstr>
      <vt:lpstr>Dx </vt:lpstr>
      <vt:lpstr>DDx</vt:lpstr>
      <vt:lpstr>Management</vt:lpstr>
      <vt:lpstr>Contd.</vt:lpstr>
      <vt:lpstr>Contd. </vt:lpstr>
      <vt:lpstr>Contd. </vt:lpstr>
      <vt:lpstr>Prevention </vt:lpstr>
      <vt:lpstr>Premature rupture of membranes (PROM)</vt:lpstr>
      <vt:lpstr>Predisposing factors</vt:lpstr>
      <vt:lpstr>Effects of PROM </vt:lpstr>
      <vt:lpstr>Contd.</vt:lpstr>
      <vt:lpstr>Clinical manifestation</vt:lpstr>
      <vt:lpstr>           Diagnosis </vt:lpstr>
      <vt:lpstr>DDx</vt:lpstr>
      <vt:lpstr>        Management</vt:lpstr>
      <vt:lpstr>PROM before term:</vt:lpstr>
      <vt:lpstr>Contd. </vt:lpstr>
      <vt:lpstr>Contd.</vt:lpstr>
      <vt:lpstr>NB:</vt:lpstr>
      <vt:lpstr>DELAYED DELIVERY AFTER SROM OR ARM IN LABOR </vt:lpstr>
      <vt:lpstr>PowerPoint Presentation</vt:lpstr>
      <vt:lpstr>UTERINE INVERSION   </vt:lpstr>
      <vt:lpstr>classifications</vt:lpstr>
      <vt:lpstr>Precipitating factors</vt:lpstr>
      <vt:lpstr>Presentation   </vt:lpstr>
      <vt:lpstr>Cont…</vt:lpstr>
      <vt:lpstr>Management…</vt:lpstr>
      <vt:lpstr>Cont…</vt:lpstr>
      <vt:lpstr>Cont…</vt:lpstr>
      <vt:lpstr> Hydrostatic repositioning   </vt:lpstr>
      <vt:lpstr> Surgery   </vt:lpstr>
      <vt:lpstr>After repositioning   </vt:lpstr>
      <vt:lpstr>Differential diagnosis   </vt:lpstr>
      <vt:lpstr>Post partum haemorrage</vt:lpstr>
      <vt:lpstr>Secondary post partum hemorrhage</vt:lpstr>
      <vt:lpstr>Causes of PPH</vt:lpstr>
      <vt:lpstr>Cont…</vt:lpstr>
      <vt:lpstr>Cont…</vt:lpstr>
      <vt:lpstr>Cont…</vt:lpstr>
      <vt:lpstr>Predisposing factors</vt:lpstr>
      <vt:lpstr>Signs of PPH</vt:lpstr>
      <vt:lpstr>MANAGEMENT</vt:lpstr>
      <vt:lpstr>Cont…</vt:lpstr>
      <vt:lpstr>Cont…</vt:lpstr>
      <vt:lpstr>Cont…</vt:lpstr>
      <vt:lpstr>PowerPoint Presentation</vt:lpstr>
      <vt:lpstr>PowerPoint Presentation</vt:lpstr>
      <vt:lpstr>PowerPoint Presentation</vt:lpstr>
      <vt:lpstr>Cont…</vt:lpstr>
      <vt:lpstr>  LACERATIONS OF THE BIRTH CANAL </vt:lpstr>
      <vt:lpstr>Cont…</vt:lpstr>
      <vt:lpstr>Treatment of 1st and 2nd degree tears:</vt:lpstr>
      <vt:lpstr>THIRD DEGREE FOURTH</vt:lpstr>
      <vt:lpstr>Treatment of 3rd and 4th degree tears:</vt:lpstr>
      <vt:lpstr>Cervical injuries:</vt:lpstr>
      <vt:lpstr>Causes of deep cervical lacerations:</vt:lpstr>
      <vt:lpstr>Management:</vt:lpstr>
      <vt:lpstr>Repair of cervical tears</vt:lpstr>
      <vt:lpstr>Puerperal Pyrexia  </vt:lpstr>
      <vt:lpstr>PUERPERAL SEPSIS</vt:lpstr>
      <vt:lpstr>Predisposing factors</vt:lpstr>
      <vt:lpstr>Cont…</vt:lpstr>
      <vt:lpstr>Symptoms and signs </vt:lpstr>
      <vt:lpstr>Diagnosis of puerperal sepsis </vt:lpstr>
      <vt:lpstr>Cont…</vt:lpstr>
      <vt:lpstr>Management…</vt:lpstr>
      <vt:lpstr>Cont…</vt:lpstr>
      <vt:lpstr>Preventions…</vt:lpstr>
      <vt:lpstr>Puerperal mental disorders</vt:lpstr>
      <vt:lpstr>  Postpartum/ Puerperal Psychosis </vt:lpstr>
      <vt:lpstr>Puerperal psychosis treatment  </vt:lpstr>
      <vt:lpstr>Special concerns: </vt:lpstr>
      <vt:lpstr>Cont…</vt:lpstr>
      <vt:lpstr>Cont…</vt:lpstr>
      <vt:lpstr>Breast complications</vt:lpstr>
      <vt:lpstr>Management</vt:lpstr>
      <vt:lpstr>Cont…</vt:lpstr>
      <vt:lpstr>Cont…</vt:lpstr>
      <vt:lpstr>Sore or cracked nipples</vt:lpstr>
      <vt:lpstr> Mastitis</vt:lpstr>
      <vt:lpstr>Signs and symptoms</vt:lpstr>
      <vt:lpstr>Management</vt:lpstr>
      <vt:lpstr>Breast Abscess</vt:lpstr>
      <vt:lpstr>Cont…</vt:lpstr>
      <vt:lpstr>Venous Thrombosis </vt:lpstr>
      <vt:lpstr>Cont…</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MIDWIFERY</dc:title>
  <dc:creator>JKIKWAI</dc:creator>
  <cp:lastModifiedBy>PB 430</cp:lastModifiedBy>
  <cp:revision>214</cp:revision>
  <dcterms:created xsi:type="dcterms:W3CDTF">2017-08-02T07:52:24Z</dcterms:created>
  <dcterms:modified xsi:type="dcterms:W3CDTF">2021-06-11T07:35:21Z</dcterms:modified>
</cp:coreProperties>
</file>