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9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423B8-5BF2-4024-B370-E75236312188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550A6-BB4D-40C2-86BE-9EB4E75E20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550A6-BB4D-40C2-86BE-9EB4E75E208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230F94-8B75-4A73-9202-A2E1AFB54643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593083-5686-4CDD-9D09-2486F40B9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30F94-8B75-4A73-9202-A2E1AFB54643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93083-5686-4CDD-9D09-2486F40B9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30F94-8B75-4A73-9202-A2E1AFB54643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93083-5686-4CDD-9D09-2486F40B9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30F94-8B75-4A73-9202-A2E1AFB54643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93083-5686-4CDD-9D09-2486F40B9A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30F94-8B75-4A73-9202-A2E1AFB54643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93083-5686-4CDD-9D09-2486F40B9A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30F94-8B75-4A73-9202-A2E1AFB54643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93083-5686-4CDD-9D09-2486F40B9A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30F94-8B75-4A73-9202-A2E1AFB54643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93083-5686-4CDD-9D09-2486F40B9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30F94-8B75-4A73-9202-A2E1AFB54643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93083-5686-4CDD-9D09-2486F40B9A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30F94-8B75-4A73-9202-A2E1AFB54643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93083-5686-4CDD-9D09-2486F40B9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E230F94-8B75-4A73-9202-A2E1AFB54643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593083-5686-4CDD-9D09-2486F40B9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230F94-8B75-4A73-9202-A2E1AFB54643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593083-5686-4CDD-9D09-2486F40B9A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E230F94-8B75-4A73-9202-A2E1AFB54643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593083-5686-4CDD-9D09-2486F40B9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ABORTIONS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MUMBO</a:t>
            </a:r>
          </a:p>
          <a:p>
            <a:r>
              <a:rPr lang="en-US" dirty="0" smtClean="0"/>
              <a:t>REPRODUCTIVE HEALTH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Rupture of the membranes 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Escape of liquor </a:t>
            </a:r>
            <a:r>
              <a:rPr lang="en-US" dirty="0" err="1" smtClean="0"/>
              <a:t>amnii</a:t>
            </a:r>
            <a:r>
              <a:rPr lang="en-US" dirty="0" smtClean="0"/>
              <a:t> inevitably leads to abortion.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Abnormally high intra-uterine pressure.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An abnormal friability of the membranes.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Cervical incompetence cause mid trimester abortion or premature </a:t>
            </a:r>
            <a:r>
              <a:rPr lang="en-US" dirty="0" err="1" smtClean="0"/>
              <a:t>labour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h) Cervical incompetence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This is a common cause of maternal deaths in developing countries.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mode of death is by way of </a:t>
            </a:r>
            <a:r>
              <a:rPr lang="en-US" dirty="0" err="1" smtClean="0"/>
              <a:t>haemorrhage</a:t>
            </a:r>
            <a:r>
              <a:rPr lang="en-US" dirty="0" smtClean="0"/>
              <a:t>, shock and infection.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May occur from deliberate effort to terminate pregnancy or as a complication of completing spontaneous abortion.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For every death from these causes there many more near deaths with consequent serious ill health.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Long term physical ill effects include chronic  </a:t>
            </a:r>
            <a:r>
              <a:rPr lang="en-US" dirty="0" err="1" smtClean="0"/>
              <a:t>salpingitis</a:t>
            </a:r>
            <a:r>
              <a:rPr lang="en-US" dirty="0" smtClean="0"/>
              <a:t>, cervical incompetence, infertility and menstrual upsets.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of abortion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Threatened Abortion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Inevitable Abortion- Incomplete or Complete Abortion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Missed Abortion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Septic Abortion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Recurrent Abortion</a:t>
            </a:r>
          </a:p>
          <a:p>
            <a:pPr marL="514350" indent="-514350">
              <a:buNone/>
            </a:pPr>
            <a:r>
              <a:rPr lang="en-US" dirty="0" smtClean="0"/>
              <a:t>N/B</a:t>
            </a:r>
          </a:p>
          <a:p>
            <a:pPr marL="514350" indent="-514350">
              <a:buNone/>
            </a:pPr>
            <a:r>
              <a:rPr lang="en-US" dirty="0" smtClean="0"/>
              <a:t>Abortions are </a:t>
            </a:r>
            <a:r>
              <a:rPr lang="en-US" b="1" dirty="0" smtClean="0"/>
              <a:t>Spontaneous</a:t>
            </a:r>
            <a:r>
              <a:rPr lang="en-US" dirty="0" smtClean="0"/>
              <a:t>  or </a:t>
            </a:r>
            <a:r>
              <a:rPr lang="en-US" b="1" dirty="0" smtClean="0"/>
              <a:t>Induced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abortion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Abortion is threatened when a woman known to be pregnant or showing symptoms and signs of early pregnancy experience uterine bleeding.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bleeding is indicative of some degree of separation of the </a:t>
            </a:r>
            <a:r>
              <a:rPr lang="en-US" dirty="0" err="1" smtClean="0"/>
              <a:t>chorion</a:t>
            </a:r>
            <a:r>
              <a:rPr lang="en-US" dirty="0" smtClean="0"/>
              <a:t> from the </a:t>
            </a:r>
            <a:r>
              <a:rPr lang="en-US" dirty="0" err="1" smtClean="0"/>
              <a:t>decidua</a:t>
            </a:r>
            <a:r>
              <a:rPr lang="en-US" dirty="0" smtClean="0"/>
              <a:t> and it varies in amount ,duration and type.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Vaginal Examination reveals that the cervix is not dilated but has little blood coming through it.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TREATMENT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Bed Rest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Folate</a:t>
            </a:r>
            <a:r>
              <a:rPr lang="en-US" dirty="0" smtClean="0"/>
              <a:t> 5mg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Endocrine Therapy of all types- is empirical and of unproven  value.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Progesterone therapy in the form of </a:t>
            </a:r>
            <a:r>
              <a:rPr lang="en-US" b="1" dirty="0" err="1" smtClean="0"/>
              <a:t>susten</a:t>
            </a:r>
            <a:r>
              <a:rPr lang="en-US" b="1" dirty="0" smtClean="0"/>
              <a:t> </a:t>
            </a:r>
            <a:r>
              <a:rPr lang="en-US" dirty="0" smtClean="0"/>
              <a:t>per vagina may be useful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Buscopan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Threatened abortion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Pain and bleeding with an open cervix indicate impending abortion and the expulsion of uterine contents is imminent 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Abortion is inevitable  when two or more of the following are noted;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Moderate effacement of the cervix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Cervical dilation greater than 3 cm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Rupture of the membranes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Bleeding for more than 7 days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Persistence of cramps despite narcotic analgesics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Signs of termination of pregnancy.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Inevitable abortion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Disorder in which the products of conception have partially passed from the uterine cavity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Cramps are usually present.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Bleeding is persisted and severe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TREATMENT</a:t>
            </a:r>
          </a:p>
          <a:p>
            <a:pPr>
              <a:buNone/>
            </a:pPr>
            <a:r>
              <a:rPr lang="en-US" dirty="0" smtClean="0"/>
              <a:t>Consists of evacuation of the uterus.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Incomplete abortion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Identified by cessation of pain and brisk bleeding after the entire </a:t>
            </a:r>
            <a:r>
              <a:rPr lang="en-US" dirty="0" err="1" smtClean="0"/>
              <a:t>conceptus</a:t>
            </a:r>
            <a:r>
              <a:rPr lang="en-US" dirty="0" smtClean="0"/>
              <a:t> has been passed.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Slight bleeding persists ( spotting )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TREATMENT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Antibiotic cover, Analgesia and allow home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abortion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Foetus</a:t>
            </a:r>
            <a:r>
              <a:rPr lang="en-US" dirty="0" smtClean="0"/>
              <a:t> dies in </a:t>
            </a:r>
            <a:r>
              <a:rPr lang="en-US" dirty="0" err="1" smtClean="0"/>
              <a:t>utero</a:t>
            </a:r>
            <a:r>
              <a:rPr lang="en-US" dirty="0" smtClean="0"/>
              <a:t> but the uterus fails to respond by expelling it.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dirty="0" err="1" smtClean="0"/>
              <a:t>foetus</a:t>
            </a:r>
            <a:r>
              <a:rPr lang="en-US" dirty="0" smtClean="0"/>
              <a:t> becomes macerated or mummified, the liquor </a:t>
            </a:r>
            <a:r>
              <a:rPr lang="en-US" dirty="0" err="1" smtClean="0"/>
              <a:t>amnii</a:t>
            </a:r>
            <a:r>
              <a:rPr lang="en-US" dirty="0" smtClean="0"/>
              <a:t> is absorbed and placenta becomes pale and thin.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 pathological variant is a </a:t>
            </a:r>
            <a:r>
              <a:rPr lang="en-US" dirty="0" err="1" smtClean="0"/>
              <a:t>carneous</a:t>
            </a:r>
            <a:r>
              <a:rPr lang="en-US" dirty="0" smtClean="0"/>
              <a:t> ( blood ) mole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CLINICAL FEATURES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Symptoms and signs of pregnancy regresses,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Slight vaginal bleeding like threatened abortion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Uterus not growing , becomes smaller,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Haemorrhage</a:t>
            </a:r>
            <a:r>
              <a:rPr lang="en-US" dirty="0" smtClean="0"/>
              <a:t> recurs per vagina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Intermittent brown discharge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Breasts signs retrogresses and symptoms like nausea disappear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Diagnosis is made by ultrasound.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Missed abortion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In few cases of missed abortion products of placenta / degeneration  ( </a:t>
            </a:r>
            <a:r>
              <a:rPr lang="en-US" dirty="0" err="1" smtClean="0"/>
              <a:t>Thromboplastin</a:t>
            </a:r>
            <a:r>
              <a:rPr lang="en-US" dirty="0" smtClean="0"/>
              <a:t> ) enter maternal  circulation and cause intravascular clotting -: </a:t>
            </a:r>
            <a:r>
              <a:rPr lang="en-US" dirty="0" err="1" smtClean="0"/>
              <a:t>Hypofibrinogenaemia</a:t>
            </a:r>
            <a:r>
              <a:rPr lang="en-US" dirty="0" smtClean="0"/>
              <a:t> and an increase of </a:t>
            </a:r>
            <a:r>
              <a:rPr lang="en-US" dirty="0" err="1" smtClean="0"/>
              <a:t>fibrinolysis</a:t>
            </a:r>
            <a:r>
              <a:rPr lang="en-US" dirty="0" smtClean="0"/>
              <a:t> &amp; fibrin degradation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Coagulation failure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TREATMENT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After few weeks waiting it is reasonable to attempt induction  or abortion </a:t>
            </a:r>
            <a:r>
              <a:rPr lang="en-US" dirty="0" err="1" smtClean="0"/>
              <a:t>oxytocin</a:t>
            </a:r>
            <a:r>
              <a:rPr lang="en-US" dirty="0" smtClean="0"/>
              <a:t> infusion or </a:t>
            </a:r>
            <a:r>
              <a:rPr lang="en-US" dirty="0" err="1" smtClean="0"/>
              <a:t>prostalgland</a:t>
            </a:r>
            <a:r>
              <a:rPr lang="en-US" dirty="0" smtClean="0"/>
              <a:t> is may be used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Replacement Therapy may become necessary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Fibrinogen 3gm or concentrated plasma is given  intravenously.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Evacuation of the uterus to be done carefully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the uterus is less than 12 weeks products of conception may be removed  in stages after dilation of the cervix under general </a:t>
            </a:r>
            <a:r>
              <a:rPr lang="en-US" dirty="0" err="1" smtClean="0"/>
              <a:t>anaesthesia</a:t>
            </a:r>
            <a:r>
              <a:rPr lang="en-US" dirty="0" smtClean="0"/>
              <a:t>. Special care to guard against excessive </a:t>
            </a:r>
            <a:r>
              <a:rPr lang="en-US" dirty="0" err="1" smtClean="0"/>
              <a:t>haemorrhage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of missed abortion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Definition</a:t>
            </a:r>
            <a:r>
              <a:rPr lang="en-US" dirty="0" smtClean="0"/>
              <a:t>:  Refers to three consecutive pregnancies ending in spontaneous abortion. Certain abortions are caused by chance factors and others by factors which are persistent or recurrent in every pregnancy.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After three successive pregnancies have ended in spontaneous abortion the observed chance of abortion in subsequent pregnancy rises significantly.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Habitual abortion(recurrent)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Definition: </a:t>
            </a:r>
          </a:p>
          <a:p>
            <a:pPr>
              <a:buNone/>
            </a:pPr>
            <a:r>
              <a:rPr lang="en-US" dirty="0" smtClean="0"/>
              <a:t>Abortion denotes the termination of a</a:t>
            </a:r>
          </a:p>
          <a:p>
            <a:pPr>
              <a:buNone/>
            </a:pPr>
            <a:r>
              <a:rPr lang="en-US" dirty="0" smtClean="0"/>
              <a:t>pregnancy before the twenty eighth week;</a:t>
            </a:r>
          </a:p>
          <a:p>
            <a:pPr>
              <a:buNone/>
            </a:pPr>
            <a:r>
              <a:rPr lang="en-US" dirty="0" smtClean="0"/>
              <a:t>before the fetus is viable.</a:t>
            </a:r>
          </a:p>
          <a:p>
            <a:pPr>
              <a:buNone/>
            </a:pPr>
            <a:r>
              <a:rPr lang="en-US" dirty="0" smtClean="0"/>
              <a:t>The term abortion is also sometimes loosely</a:t>
            </a:r>
          </a:p>
          <a:p>
            <a:pPr>
              <a:buNone/>
            </a:pPr>
            <a:r>
              <a:rPr lang="en-US" dirty="0" smtClean="0"/>
              <a:t>Applied.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Available evidence shows that spontaneous abortion occur in 10 – 15 % pregnancies.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Among elder women the incidence may be as high as 20 %.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In approximately two -thirds of cases the cause is known to be genetic error, anatomic abnormities of the reproductive tract; hormonal abnormalities; infection; immunologic factors or systematic disease.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 the one third the cause is unknown.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habitual abortion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Examine evidence for the occurrence of previous abortion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How long were periods of </a:t>
            </a:r>
            <a:r>
              <a:rPr lang="en-US" dirty="0" err="1" smtClean="0"/>
              <a:t>amenorrhoea</a:t>
            </a:r>
            <a:r>
              <a:rPr lang="en-US" dirty="0" smtClean="0"/>
              <a:t>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Was subsequent bleeding painful?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Were products of conception seen by who?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Did curetting contain chorionic </a:t>
            </a:r>
            <a:r>
              <a:rPr lang="en-US" dirty="0" err="1" smtClean="0"/>
              <a:t>villi</a:t>
            </a:r>
            <a:r>
              <a:rPr lang="en-US" dirty="0" smtClean="0"/>
              <a:t> on histological examination? Details of how and when the previous abortions occurred often provide the lead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Recurrent abortion at 20 weeks cannot be caused by retroversion 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Fetal death in </a:t>
            </a:r>
            <a:r>
              <a:rPr lang="en-US" dirty="0" err="1" smtClean="0"/>
              <a:t>utero</a:t>
            </a:r>
            <a:r>
              <a:rPr lang="en-US" dirty="0" smtClean="0"/>
              <a:t> is not likely to be caused by uterine malformation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Abortion precipitated by rupture of the membranes is unlikely to have an endocrine basis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Past illness and operations especially those affecting the uterus can be revealing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General disease need to be excluded particularly those characterized by hypertension and </a:t>
            </a:r>
            <a:r>
              <a:rPr lang="en-US" dirty="0" err="1" smtClean="0"/>
              <a:t>protnuria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Pelvic examination may reveal a local abnormality such as a </a:t>
            </a:r>
            <a:r>
              <a:rPr lang="en-US" dirty="0" err="1" smtClean="0"/>
              <a:t>malfusion</a:t>
            </a:r>
            <a:r>
              <a:rPr lang="en-US" dirty="0" smtClean="0"/>
              <a:t> deformity or </a:t>
            </a:r>
            <a:r>
              <a:rPr lang="en-US" dirty="0" err="1" smtClean="0"/>
              <a:t>myomas</a:t>
            </a:r>
            <a:r>
              <a:rPr lang="en-US" dirty="0" smtClean="0"/>
              <a:t> in the uterus.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evaluation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Treatment of the cause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Uterine retroversion can be corrected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Uterine fibroids can be removed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Torn cervix repaired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Gross degree of </a:t>
            </a:r>
            <a:r>
              <a:rPr lang="en-US" dirty="0" err="1" smtClean="0"/>
              <a:t>bicornuate</a:t>
            </a:r>
            <a:r>
              <a:rPr lang="en-US" dirty="0" smtClean="0"/>
              <a:t> deformity of the uterus – repaired.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Minor degrees of deformity  are often left alone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Defective internal </a:t>
            </a:r>
            <a:r>
              <a:rPr lang="en-US" dirty="0" err="1" smtClean="0"/>
              <a:t>os</a:t>
            </a:r>
            <a:r>
              <a:rPr lang="en-US" dirty="0" smtClean="0"/>
              <a:t>- can be corrected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b="1" dirty="0" smtClean="0"/>
              <a:t>General measures before pregnancy </a:t>
            </a:r>
            <a:r>
              <a:rPr lang="en-US" dirty="0" smtClean="0"/>
              <a:t>; To delay pregnancy before 3 months from time of last abortion before conception. Folic Acid administration before conception and continued regularly during pregnancy.</a:t>
            </a:r>
          </a:p>
          <a:p>
            <a:pPr marL="514350" indent="-514350">
              <a:buFont typeface="+mj-lt"/>
              <a:buAutoNum type="arabicParenR"/>
            </a:pPr>
            <a:r>
              <a:rPr lang="en-US" b="1" dirty="0" smtClean="0"/>
              <a:t>General treatment during pregnancy</a:t>
            </a:r>
          </a:p>
          <a:p>
            <a:pPr marL="514350" indent="-514350"/>
            <a:r>
              <a:rPr lang="en-US" dirty="0" smtClean="0"/>
              <a:t>Rest</a:t>
            </a:r>
          </a:p>
          <a:p>
            <a:pPr marL="514350" indent="-514350"/>
            <a:r>
              <a:rPr lang="en-US" dirty="0" smtClean="0"/>
              <a:t>Psychological support</a:t>
            </a:r>
          </a:p>
          <a:p>
            <a:pPr marL="514350" indent="-514350"/>
            <a:r>
              <a:rPr lang="en-US" dirty="0" smtClean="0"/>
              <a:t>Sedatives- may </a:t>
            </a:r>
            <a:r>
              <a:rPr lang="en-US" dirty="0" err="1" smtClean="0"/>
              <a:t>quiten</a:t>
            </a:r>
            <a:r>
              <a:rPr lang="en-US" dirty="0" smtClean="0"/>
              <a:t> apprehension and physical activity</a:t>
            </a:r>
          </a:p>
          <a:p>
            <a:pPr marL="514350" indent="-514350"/>
            <a:r>
              <a:rPr lang="en-US" dirty="0" smtClean="0"/>
              <a:t>Diet rich in protein , folic, acid, and vitamins ABC and D throughout pregnancy</a:t>
            </a:r>
          </a:p>
          <a:p>
            <a:pPr marL="514350" indent="-514350">
              <a:buAutoNum type="arabicParenR" startAt="3"/>
            </a:pPr>
            <a:r>
              <a:rPr lang="en-US" b="1" dirty="0" smtClean="0"/>
              <a:t>Decimal Treatment During Pregnancy </a:t>
            </a:r>
            <a:r>
              <a:rPr lang="en-US" b="1" dirty="0" err="1" smtClean="0"/>
              <a:t>Progesterons</a:t>
            </a:r>
            <a:endParaRPr lang="en-US" b="1" dirty="0" smtClean="0"/>
          </a:p>
          <a:p>
            <a:pPr marL="514350" indent="-514350"/>
            <a:r>
              <a:rPr lang="en-US" dirty="0" err="1" smtClean="0"/>
              <a:t>Primolut</a:t>
            </a:r>
            <a:r>
              <a:rPr lang="en-US" dirty="0" smtClean="0"/>
              <a:t> </a:t>
            </a:r>
            <a:r>
              <a:rPr lang="en-US" dirty="0" err="1" smtClean="0"/>
              <a:t>Depo</a:t>
            </a:r>
            <a:endParaRPr lang="en-US" dirty="0" smtClean="0"/>
          </a:p>
          <a:p>
            <a:pPr marL="514350" indent="-514350"/>
            <a:r>
              <a:rPr lang="en-US" dirty="0" err="1" smtClean="0"/>
              <a:t>Duphastone</a:t>
            </a:r>
            <a:r>
              <a:rPr lang="en-US" dirty="0" smtClean="0"/>
              <a:t>/</a:t>
            </a:r>
            <a:r>
              <a:rPr lang="en-US" dirty="0" err="1" smtClean="0"/>
              <a:t>susten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Emperical</a:t>
            </a:r>
            <a:r>
              <a:rPr lang="en-US" dirty="0" smtClean="0"/>
              <a:t> remedies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lphaUcParenR"/>
            </a:pPr>
            <a:r>
              <a:rPr lang="en-US" b="1" dirty="0" smtClean="0"/>
              <a:t>Between Pregnancies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Blood count and urinalysis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Serological tests for syphilis in couple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Couples blood groups with tests of antibodies in the wife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Glucose tolerance test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Blood urea and electrolytes and renal function tests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Thyroid function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HSG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 </a:t>
            </a:r>
            <a:r>
              <a:rPr lang="en-US" dirty="0" err="1" smtClean="0"/>
              <a:t>formimicroglutamic</a:t>
            </a:r>
            <a:r>
              <a:rPr lang="en-US" dirty="0" smtClean="0"/>
              <a:t> acid (FIGLU) excretion test and blood </a:t>
            </a:r>
            <a:r>
              <a:rPr lang="en-US" dirty="0" err="1" smtClean="0"/>
              <a:t>folate</a:t>
            </a:r>
            <a:r>
              <a:rPr lang="en-US" dirty="0" smtClean="0"/>
              <a:t> assay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Study of the chromosome patterns of the couple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tests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All the above tests except those involving the use of radioactive isotopes and </a:t>
            </a:r>
            <a:r>
              <a:rPr lang="en-US" dirty="0" err="1" smtClean="0"/>
              <a:t>hysterography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Reassessment of the </a:t>
            </a:r>
            <a:r>
              <a:rPr lang="en-US" dirty="0" err="1" smtClean="0"/>
              <a:t>folate</a:t>
            </a:r>
            <a:r>
              <a:rPr lang="en-US" dirty="0" smtClean="0"/>
              <a:t> and vitamin B 12 status in early pregnancy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Careful vaginal examination to determine the position of the uterus and incompetence of the uterus</a:t>
            </a:r>
          </a:p>
          <a:p>
            <a:pPr marL="514350" indent="-514350">
              <a:buFont typeface="+mj-lt"/>
              <a:buAutoNum type="arabicParenR"/>
            </a:pP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Assays of the urinary excretion of HCG </a:t>
            </a:r>
            <a:r>
              <a:rPr lang="en-US" dirty="0" err="1" smtClean="0"/>
              <a:t>pregnanediol</a:t>
            </a:r>
            <a:r>
              <a:rPr lang="en-US" dirty="0" smtClean="0"/>
              <a:t>, </a:t>
            </a:r>
            <a:r>
              <a:rPr lang="en-US" dirty="0" err="1" smtClean="0"/>
              <a:t>oestriol,plasma</a:t>
            </a:r>
            <a:r>
              <a:rPr lang="en-US" dirty="0" smtClean="0"/>
              <a:t> levels of HCS (HPL) progesterone, May guide to placental function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 cervical mucus test and vaginal cytology to determine the presence or absence of progesterone dominance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pregnancy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The genital tract is susceptible to infection during and after abortion. Most ominous complication of abortion 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 </a:t>
            </a:r>
            <a:r>
              <a:rPr lang="en-US" dirty="0" err="1" smtClean="0"/>
              <a:t>carneous</a:t>
            </a:r>
            <a:r>
              <a:rPr lang="en-US" dirty="0" smtClean="0"/>
              <a:t> ( blood ) mole is a pathological </a:t>
            </a:r>
            <a:r>
              <a:rPr lang="en-US" dirty="0" err="1" smtClean="0"/>
              <a:t>viant</a:t>
            </a:r>
            <a:r>
              <a:rPr lang="en-US" dirty="0" smtClean="0"/>
              <a:t> of missed abortion. Here the primary disturbance is multiple </a:t>
            </a:r>
            <a:r>
              <a:rPr lang="en-US" dirty="0" err="1" smtClean="0"/>
              <a:t>haemorrhage</a:t>
            </a:r>
            <a:r>
              <a:rPr lang="en-US" dirty="0" smtClean="0"/>
              <a:t> in the </a:t>
            </a:r>
            <a:r>
              <a:rPr lang="en-US" dirty="0" err="1" smtClean="0"/>
              <a:t>chorio</a:t>
            </a:r>
            <a:r>
              <a:rPr lang="en-US" dirty="0" smtClean="0"/>
              <a:t>- </a:t>
            </a:r>
            <a:r>
              <a:rPr lang="en-US" dirty="0" err="1" smtClean="0"/>
              <a:t>decidual</a:t>
            </a:r>
            <a:r>
              <a:rPr lang="en-US" dirty="0" smtClean="0"/>
              <a:t> space.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Ultimately these are s numerous or extensive that they kill the </a:t>
            </a:r>
            <a:r>
              <a:rPr lang="en-US" dirty="0" err="1" smtClean="0"/>
              <a:t>foetus</a:t>
            </a:r>
            <a:r>
              <a:rPr lang="en-US" dirty="0" smtClean="0"/>
              <a:t> which if small gets absorbed leaving space lined by amnion.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Septic abortion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Symptoms and signs of normal pregnancy slight.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Slight uterine bleeding may occur with diagnosis of threatened abortion being made.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After sometime it becomes obvious that the pregnancy is not progressing well and that the uterus is not growing.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Fetal movements if previously present ceases and fetal heart sounds cannot be picked.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Diagnosis is made by ultrasound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The organisms most commonly responsible for post </a:t>
            </a:r>
            <a:r>
              <a:rPr lang="en-US" dirty="0" err="1" smtClean="0"/>
              <a:t>abortal</a:t>
            </a:r>
            <a:r>
              <a:rPr lang="en-US" dirty="0" smtClean="0"/>
              <a:t> infections are the E. coli, Non </a:t>
            </a:r>
            <a:r>
              <a:rPr lang="en-US" dirty="0" err="1" smtClean="0"/>
              <a:t>Haemolytic</a:t>
            </a:r>
            <a:r>
              <a:rPr lang="en-US" dirty="0" smtClean="0"/>
              <a:t> Streptococcus, Staphylococcus </a:t>
            </a:r>
            <a:r>
              <a:rPr lang="en-US" dirty="0" err="1" smtClean="0"/>
              <a:t>aurius</a:t>
            </a:r>
            <a:r>
              <a:rPr lang="en-US" dirty="0" smtClean="0"/>
              <a:t>, </a:t>
            </a:r>
            <a:r>
              <a:rPr lang="en-US" dirty="0" err="1" smtClean="0"/>
              <a:t>Haemolytic</a:t>
            </a:r>
            <a:r>
              <a:rPr lang="en-US" dirty="0" smtClean="0"/>
              <a:t> streptococcus and CL. </a:t>
            </a:r>
            <a:r>
              <a:rPr lang="en-US" dirty="0" err="1" smtClean="0"/>
              <a:t>Welchii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Others may include gonococcus, </a:t>
            </a:r>
            <a:r>
              <a:rPr lang="en-US" dirty="0" err="1" smtClean="0"/>
              <a:t>pheumococcus</a:t>
            </a:r>
            <a:r>
              <a:rPr lang="en-US" dirty="0" smtClean="0"/>
              <a:t>  and tetanus bacillus. The most dangerous is the </a:t>
            </a:r>
            <a:r>
              <a:rPr lang="en-US" dirty="0" err="1" smtClean="0"/>
              <a:t>haemolytic</a:t>
            </a:r>
            <a:r>
              <a:rPr lang="en-US" dirty="0" smtClean="0"/>
              <a:t> streptococcus (Lancefield Group A)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Bacteriology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In 40% of cases in septic abortion, The infection is limited to the products of conception themselves.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 others the placental site and </a:t>
            </a:r>
            <a:r>
              <a:rPr lang="en-US" dirty="0" err="1" smtClean="0"/>
              <a:t>endomentrium</a:t>
            </a:r>
            <a:r>
              <a:rPr lang="en-US" dirty="0" smtClean="0"/>
              <a:t> become involved in </a:t>
            </a:r>
            <a:r>
              <a:rPr lang="en-US" dirty="0" err="1" smtClean="0"/>
              <a:t>endomentritis</a:t>
            </a:r>
            <a:r>
              <a:rPr lang="en-US" dirty="0" smtClean="0"/>
              <a:t>- localized spreading.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80% occur during the second and third months</a:t>
            </a:r>
          </a:p>
          <a:p>
            <a:pPr>
              <a:buNone/>
            </a:pPr>
            <a:r>
              <a:rPr lang="en-US" dirty="0" smtClean="0"/>
              <a:t>of pregnancy before the twelfth week. The</a:t>
            </a:r>
          </a:p>
          <a:p>
            <a:pPr>
              <a:buNone/>
            </a:pPr>
            <a:r>
              <a:rPr lang="en-US" dirty="0" smtClean="0"/>
              <a:t>pregnancy sac tends to extrude from the uterus</a:t>
            </a:r>
          </a:p>
          <a:p>
            <a:pPr>
              <a:buNone/>
            </a:pPr>
            <a:r>
              <a:rPr lang="en-US" dirty="0" smtClean="0"/>
              <a:t>in one mass.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AETIOLOGY</a:t>
            </a:r>
          </a:p>
          <a:p>
            <a:pPr>
              <a:buNone/>
            </a:pPr>
            <a:r>
              <a:rPr lang="en-US" dirty="0" smtClean="0"/>
              <a:t>There are many possible causes of abortion;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 early weeks death or disease of fetus often precedes the expulsive action of the uterus.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Later in pregnancy the fetus is more often born alive ,abortion caused by error or in its behavior.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Some of later abortions begin by rupture of the membranes.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abortion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Endogenous organism of low virulence are involved.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Anaerobic streptococci, coli form bacilli and staphylococci. The underlying tissues lay down a barrier of leucocytes keeping the infection in superficial.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Localized </a:t>
            </a:r>
            <a:r>
              <a:rPr lang="en-US" dirty="0" err="1" smtClean="0"/>
              <a:t>endometritis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The infecting agent is more virulent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Exogenous </a:t>
            </a:r>
            <a:r>
              <a:rPr lang="en-US" dirty="0" err="1" smtClean="0"/>
              <a:t>haemolytic</a:t>
            </a:r>
            <a:r>
              <a:rPr lang="en-US" dirty="0" smtClean="0"/>
              <a:t> streptococcus and local reaction and resistance are slight. The whole depth of </a:t>
            </a:r>
            <a:r>
              <a:rPr lang="en-US" dirty="0" err="1" smtClean="0"/>
              <a:t>endomentrium</a:t>
            </a:r>
            <a:r>
              <a:rPr lang="en-US" dirty="0" smtClean="0"/>
              <a:t> sometimes </a:t>
            </a:r>
            <a:r>
              <a:rPr lang="en-US" dirty="0" err="1" smtClean="0"/>
              <a:t>myomectrium</a:t>
            </a:r>
            <a:r>
              <a:rPr lang="en-US" dirty="0" smtClean="0"/>
              <a:t> are involved . Organism spread by lymph and blood channel to produce general peritonitis or septicemia.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Infections of intermediate severity may cause; </a:t>
            </a:r>
            <a:r>
              <a:rPr lang="en-US" b="1" dirty="0" err="1" smtClean="0"/>
              <a:t>salpingo-oophoritis</a:t>
            </a:r>
            <a:r>
              <a:rPr lang="en-US" b="1" dirty="0" smtClean="0"/>
              <a:t>, pelvic </a:t>
            </a:r>
            <a:r>
              <a:rPr lang="en-US" b="1" dirty="0" err="1" smtClean="0"/>
              <a:t>pentoritis</a:t>
            </a:r>
            <a:r>
              <a:rPr lang="en-US" b="1" dirty="0" smtClean="0"/>
              <a:t>, pelvic cellulites</a:t>
            </a:r>
            <a:r>
              <a:rPr lang="en-US" dirty="0" smtClean="0"/>
              <a:t>, and </a:t>
            </a:r>
            <a:r>
              <a:rPr lang="en-US" b="1" dirty="0" err="1" smtClean="0"/>
              <a:t>superative</a:t>
            </a:r>
            <a:r>
              <a:rPr lang="en-US" b="1" dirty="0" smtClean="0"/>
              <a:t> </a:t>
            </a:r>
            <a:r>
              <a:rPr lang="en-US" b="1" dirty="0" err="1" smtClean="0"/>
              <a:t>thrombophlebitis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Spreading </a:t>
            </a:r>
            <a:r>
              <a:rPr lang="en-US" dirty="0" err="1" smtClean="0"/>
              <a:t>endometritis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PYREXIA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The severity of the infection is not always proportional to the height of the temperature can have serious portent . Rigors usually denotes blood stream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features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If rate is more than 110 per minute it usually means that the infection is spreading beyond the uterus.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Spreading </a:t>
            </a:r>
            <a:r>
              <a:rPr lang="en-US" dirty="0" err="1" smtClean="0"/>
              <a:t>endomentritis</a:t>
            </a:r>
            <a:r>
              <a:rPr lang="en-US" dirty="0" smtClean="0"/>
              <a:t> and </a:t>
            </a:r>
            <a:r>
              <a:rPr lang="en-US" dirty="0" err="1" smtClean="0"/>
              <a:t>septicaemia</a:t>
            </a:r>
            <a:r>
              <a:rPr lang="en-US" dirty="0" smtClean="0"/>
              <a:t> manifest themselves within 48hrs often within 24hrs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Cellulitis</a:t>
            </a:r>
            <a:r>
              <a:rPr lang="en-US" dirty="0" smtClean="0"/>
              <a:t> and septic </a:t>
            </a:r>
            <a:r>
              <a:rPr lang="en-US" dirty="0" err="1" smtClean="0"/>
              <a:t>thrombo</a:t>
            </a:r>
            <a:r>
              <a:rPr lang="en-US" dirty="0" smtClean="0"/>
              <a:t> phlebitis on the 10</a:t>
            </a:r>
            <a:r>
              <a:rPr lang="en-US" baseline="30000" dirty="0" smtClean="0"/>
              <a:t>th</a:t>
            </a:r>
            <a:r>
              <a:rPr lang="en-US" dirty="0" smtClean="0"/>
              <a:t> day.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tachycardia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3). Offensive discharge-A feature of localized infection. very foul and frothy when CL. </a:t>
            </a:r>
            <a:r>
              <a:rPr lang="en-US" dirty="0" err="1" smtClean="0"/>
              <a:t>Welchii</a:t>
            </a:r>
            <a:r>
              <a:rPr lang="en-US" dirty="0" smtClean="0"/>
              <a:t> organism are present</a:t>
            </a:r>
          </a:p>
          <a:p>
            <a:pPr>
              <a:buNone/>
            </a:pPr>
            <a:r>
              <a:rPr lang="en-US" dirty="0" smtClean="0"/>
              <a:t>4) Tenderness of the uterus</a:t>
            </a:r>
          </a:p>
          <a:p>
            <a:pPr>
              <a:buNone/>
            </a:pPr>
            <a:r>
              <a:rPr lang="en-US" dirty="0" smtClean="0"/>
              <a:t>5</a:t>
            </a:r>
            <a:r>
              <a:rPr lang="en-US" b="1" dirty="0" smtClean="0"/>
              <a:t>) </a:t>
            </a:r>
            <a:r>
              <a:rPr lang="en-US" b="1" dirty="0" err="1" smtClean="0"/>
              <a:t>Leucocytosis</a:t>
            </a:r>
            <a:r>
              <a:rPr lang="en-US" b="1" dirty="0" smtClean="0"/>
              <a:t>; </a:t>
            </a:r>
            <a:r>
              <a:rPr lang="en-US" dirty="0" smtClean="0"/>
              <a:t>usually a moderate degree of</a:t>
            </a:r>
          </a:p>
          <a:p>
            <a:pPr>
              <a:buNone/>
            </a:pPr>
            <a:r>
              <a:rPr lang="en-US" b="1" dirty="0" smtClean="0"/>
              <a:t>     </a:t>
            </a:r>
            <a:r>
              <a:rPr lang="en-US" dirty="0" err="1" smtClean="0"/>
              <a:t>leucocytosis</a:t>
            </a:r>
            <a:r>
              <a:rPr lang="en-US" dirty="0" smtClean="0"/>
              <a:t> associated with all abortions</a:t>
            </a:r>
          </a:p>
          <a:p>
            <a:pPr>
              <a:buNone/>
            </a:pPr>
            <a:r>
              <a:rPr lang="en-US" dirty="0" smtClean="0"/>
              <a:t>6)</a:t>
            </a:r>
            <a:r>
              <a:rPr lang="en-US" b="1" dirty="0" smtClean="0"/>
              <a:t> Paralytic </a:t>
            </a:r>
            <a:r>
              <a:rPr lang="en-US" b="1" dirty="0" err="1" smtClean="0"/>
              <a:t>ileus</a:t>
            </a:r>
            <a:r>
              <a:rPr lang="en-US" b="1" dirty="0" smtClean="0"/>
              <a:t>; </a:t>
            </a:r>
            <a:r>
              <a:rPr lang="en-US" dirty="0" smtClean="0"/>
              <a:t>In </a:t>
            </a:r>
            <a:r>
              <a:rPr lang="en-US" dirty="0" err="1" smtClean="0"/>
              <a:t>puerperium</a:t>
            </a:r>
            <a:r>
              <a:rPr lang="en-US" dirty="0" smtClean="0"/>
              <a:t> is manifested mainly by distension and vomiting</a:t>
            </a:r>
          </a:p>
          <a:p>
            <a:pPr>
              <a:buNone/>
            </a:pPr>
            <a:r>
              <a:rPr lang="en-US" dirty="0" smtClean="0"/>
              <a:t>7) </a:t>
            </a:r>
            <a:r>
              <a:rPr lang="en-US" b="1" dirty="0" smtClean="0"/>
              <a:t>General Systematic upset; </a:t>
            </a:r>
            <a:r>
              <a:rPr lang="en-US" dirty="0" smtClean="0"/>
              <a:t>Anorexia, vomiting, joint, pains, headache, flushed appearance, sweating, dehydration, and ultimately disorientation and coma.</a:t>
            </a:r>
          </a:p>
          <a:p>
            <a:pPr>
              <a:buNone/>
            </a:pPr>
            <a:r>
              <a:rPr lang="en-US" dirty="0" smtClean="0"/>
              <a:t> -  Rapid destruction of blood cells to cause profound </a:t>
            </a:r>
            <a:r>
              <a:rPr lang="en-US" dirty="0" err="1" smtClean="0"/>
              <a:t>anaemia</a:t>
            </a:r>
            <a:r>
              <a:rPr lang="en-US" dirty="0" smtClean="0"/>
              <a:t> is feature of septicemia especially hemolytic streptococcus or CL. </a:t>
            </a:r>
            <a:r>
              <a:rPr lang="en-US" dirty="0" err="1" smtClean="0"/>
              <a:t>Welchii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Continu</a:t>
            </a:r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1.Haemorrhage – related to the abortion process or injury inflicted</a:t>
            </a:r>
          </a:p>
          <a:p>
            <a:pPr>
              <a:buNone/>
            </a:pPr>
            <a:r>
              <a:rPr lang="en-US" dirty="0" smtClean="0"/>
              <a:t>2.Injury to the uterus-perforation</a:t>
            </a:r>
          </a:p>
          <a:p>
            <a:pPr>
              <a:buNone/>
            </a:pPr>
            <a:r>
              <a:rPr lang="en-US" dirty="0" smtClean="0"/>
              <a:t>3.Spread of infection- generalized peritonitis or local to pelvic structure</a:t>
            </a:r>
          </a:p>
          <a:p>
            <a:pPr>
              <a:buNone/>
            </a:pPr>
            <a:r>
              <a:rPr lang="en-US" dirty="0" smtClean="0"/>
              <a:t> 4.Bacteraemic (</a:t>
            </a:r>
            <a:r>
              <a:rPr lang="en-US" dirty="0" err="1" smtClean="0"/>
              <a:t>endotoxic</a:t>
            </a:r>
            <a:r>
              <a:rPr lang="en-US" dirty="0" smtClean="0"/>
              <a:t>) shock: Entry of organism into the blood stream. 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Bacterimic</a:t>
            </a:r>
            <a:r>
              <a:rPr lang="en-US" dirty="0" smtClean="0"/>
              <a:t> shock has a fatal outcome in 50% of cases. Shock represents an antigen-body reaction of an </a:t>
            </a:r>
            <a:r>
              <a:rPr lang="en-US" dirty="0" err="1" smtClean="0"/>
              <a:t>anaphlactic</a:t>
            </a:r>
            <a:r>
              <a:rPr lang="en-US" dirty="0" smtClean="0"/>
              <a:t> type motivated by </a:t>
            </a:r>
            <a:r>
              <a:rPr lang="en-US" dirty="0" err="1" smtClean="0"/>
              <a:t>endotoxins</a:t>
            </a:r>
            <a:r>
              <a:rPr lang="en-US" dirty="0" smtClean="0"/>
              <a:t> released from bacteria entering the circulation in large numbers.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Organisms concerned are usually Gram- negative-</a:t>
            </a:r>
            <a:r>
              <a:rPr lang="en-US" dirty="0" err="1" smtClean="0"/>
              <a:t>E.colli</a:t>
            </a:r>
            <a:r>
              <a:rPr lang="en-US" dirty="0" smtClean="0"/>
              <a:t> and B </a:t>
            </a:r>
            <a:r>
              <a:rPr lang="en-US" dirty="0" err="1" smtClean="0"/>
              <a:t>proteuse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Leucocytosis</a:t>
            </a:r>
            <a:r>
              <a:rPr lang="en-US" dirty="0" smtClean="0"/>
              <a:t> is usually but </a:t>
            </a:r>
            <a:r>
              <a:rPr lang="en-US" dirty="0" err="1" smtClean="0"/>
              <a:t>leucopernia</a:t>
            </a:r>
            <a:r>
              <a:rPr lang="en-US" dirty="0" smtClean="0"/>
              <a:t> may occur.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Sudden collapse of patient </a:t>
            </a:r>
          </a:p>
          <a:p>
            <a:pPr>
              <a:buNone/>
            </a:pPr>
            <a:r>
              <a:rPr lang="en-US" dirty="0" smtClean="0"/>
              <a:t>5. Acute renal failure- common with </a:t>
            </a:r>
            <a:r>
              <a:rPr lang="en-US" dirty="0" err="1" smtClean="0"/>
              <a:t>cl.welchii</a:t>
            </a:r>
            <a:r>
              <a:rPr lang="en-US" dirty="0" smtClean="0"/>
              <a:t> infection</a:t>
            </a:r>
          </a:p>
          <a:p>
            <a:pPr>
              <a:buNone/>
            </a:pPr>
            <a:r>
              <a:rPr lang="en-US" dirty="0" smtClean="0"/>
              <a:t>6.Chronic pelvic pain</a:t>
            </a:r>
          </a:p>
          <a:p>
            <a:pPr>
              <a:buNone/>
            </a:pPr>
            <a:r>
              <a:rPr lang="en-US" dirty="0" smtClean="0"/>
              <a:t>7.Dysparumia</a:t>
            </a:r>
          </a:p>
          <a:p>
            <a:pPr>
              <a:buNone/>
            </a:pPr>
            <a:r>
              <a:rPr lang="en-US" dirty="0" smtClean="0"/>
              <a:t>8. Ectopic pregnancy</a:t>
            </a:r>
          </a:p>
          <a:p>
            <a:pPr>
              <a:buNone/>
            </a:pPr>
            <a:r>
              <a:rPr lang="en-US" dirty="0" smtClean="0"/>
              <a:t>9. Secondary infertility</a:t>
            </a:r>
          </a:p>
          <a:p>
            <a:pPr>
              <a:buNone/>
            </a:pPr>
            <a:r>
              <a:rPr lang="en-US" dirty="0" smtClean="0"/>
              <a:t>10. </a:t>
            </a:r>
            <a:r>
              <a:rPr lang="en-US" dirty="0" err="1" smtClean="0"/>
              <a:t>Emoional</a:t>
            </a:r>
            <a:r>
              <a:rPr lang="en-US" dirty="0" smtClean="0"/>
              <a:t> depression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General management</a:t>
            </a:r>
          </a:p>
          <a:p>
            <a:pPr>
              <a:buNone/>
            </a:pPr>
            <a:r>
              <a:rPr lang="en-US" dirty="0" smtClean="0"/>
              <a:t>-Hospitalization </a:t>
            </a:r>
          </a:p>
          <a:p>
            <a:pPr>
              <a:buNone/>
            </a:pPr>
            <a:r>
              <a:rPr lang="en-US" dirty="0" smtClean="0"/>
              <a:t>-vaginal swabs or cervical swabs for culture and sensitivity</a:t>
            </a:r>
          </a:p>
          <a:p>
            <a:pPr>
              <a:buNone/>
            </a:pPr>
            <a:r>
              <a:rPr lang="en-US" dirty="0" smtClean="0"/>
              <a:t>-vaginal examination- check extent of infection</a:t>
            </a:r>
          </a:p>
          <a:p>
            <a:pPr>
              <a:buNone/>
            </a:pPr>
            <a:r>
              <a:rPr lang="en-US" dirty="0" smtClean="0"/>
              <a:t>-overall assessment of the patient-based on clinical grading</a:t>
            </a:r>
          </a:p>
          <a:p>
            <a:pPr>
              <a:buNone/>
            </a:pPr>
            <a:r>
              <a:rPr lang="en-US" dirty="0" smtClean="0"/>
              <a:t>-investigation protocols as described above</a:t>
            </a:r>
          </a:p>
          <a:p>
            <a:pPr>
              <a:buNone/>
            </a:pPr>
            <a:r>
              <a:rPr lang="en-US" dirty="0" smtClean="0"/>
              <a:t>-principles of management include to control sepsis, remove source of infection, give supportive therapy and monitor patient response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Antimicrobial – broad spectrum </a:t>
            </a:r>
            <a:r>
              <a:rPr lang="en-US" dirty="0" err="1" smtClean="0"/>
              <a:t>antibioics</a:t>
            </a:r>
            <a:endParaRPr lang="en-US" dirty="0" smtClean="0"/>
          </a:p>
          <a:p>
            <a:r>
              <a:rPr lang="en-US" dirty="0" smtClean="0"/>
              <a:t>Blood transfusion</a:t>
            </a:r>
          </a:p>
          <a:p>
            <a:r>
              <a:rPr lang="en-US" dirty="0" smtClean="0"/>
              <a:t>Analgesics</a:t>
            </a:r>
          </a:p>
          <a:p>
            <a:r>
              <a:rPr lang="en-US" dirty="0" smtClean="0"/>
              <a:t>Evacuation of </a:t>
            </a:r>
            <a:r>
              <a:rPr lang="en-US" smtClean="0"/>
              <a:t>the uterus-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Fetal death or disease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Conditions leading to fetal anoxia</a:t>
            </a:r>
            <a:r>
              <a:rPr lang="en-US" b="1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Failure of the uterus to accommodate the  pregnancy sac</a:t>
            </a:r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 classification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/>
              <a:t>Mostly occur due to malformation, impaired vitality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Most frequent single cause for abortion is </a:t>
            </a:r>
            <a:r>
              <a:rPr lang="en-US" b="1" dirty="0" smtClean="0"/>
              <a:t>malformation </a:t>
            </a:r>
            <a:r>
              <a:rPr lang="en-US" dirty="0" smtClean="0"/>
              <a:t>of the fetus and its membranes.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Account for 50 – 80 % of early ( 6-8 weeks ) abortions e.g. </a:t>
            </a:r>
            <a:r>
              <a:rPr lang="en-US" b="1" dirty="0" smtClean="0"/>
              <a:t>Blighted Ovum.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Malformation can also be caused by defective implantation of a normal </a:t>
            </a:r>
            <a:r>
              <a:rPr lang="en-US" dirty="0" err="1" smtClean="0"/>
              <a:t>trophoblast</a:t>
            </a:r>
            <a:r>
              <a:rPr lang="en-US" dirty="0" smtClean="0"/>
              <a:t> by maternal virus infections </a:t>
            </a:r>
            <a:r>
              <a:rPr lang="en-US" b="1" dirty="0" smtClean="0"/>
              <a:t>( rubella ) </a:t>
            </a:r>
            <a:r>
              <a:rPr lang="en-US" dirty="0" smtClean="0"/>
              <a:t>and</a:t>
            </a:r>
            <a:r>
              <a:rPr lang="en-US" b="1" dirty="0" smtClean="0"/>
              <a:t> </a:t>
            </a:r>
            <a:r>
              <a:rPr lang="en-US" b="1" dirty="0" err="1" smtClean="0"/>
              <a:t>cytoloxic</a:t>
            </a:r>
            <a:r>
              <a:rPr lang="en-US" dirty="0" smtClean="0"/>
              <a:t> drugs</a:t>
            </a:r>
            <a:r>
              <a:rPr lang="en-US" b="1" dirty="0" smtClean="0"/>
              <a:t>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 most cases the cause is not obvious. A </a:t>
            </a:r>
            <a:r>
              <a:rPr lang="en-US" b="1" dirty="0" smtClean="0"/>
              <a:t>genetic</a:t>
            </a:r>
            <a:r>
              <a:rPr lang="en-US" dirty="0" smtClean="0"/>
              <a:t> or other </a:t>
            </a:r>
            <a:r>
              <a:rPr lang="en-US" b="1" dirty="0" smtClean="0"/>
              <a:t>inherent</a:t>
            </a:r>
            <a:r>
              <a:rPr lang="en-US" dirty="0" smtClean="0"/>
              <a:t> fault in the ovum or spermatozoa is presumed</a:t>
            </a:r>
            <a:r>
              <a:rPr lang="en-US" b="1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Of all </a:t>
            </a:r>
            <a:r>
              <a:rPr lang="en-US" b="1" dirty="0" smtClean="0"/>
              <a:t>zygotes </a:t>
            </a:r>
            <a:r>
              <a:rPr lang="en-US" dirty="0" smtClean="0"/>
              <a:t>with errors at least 90% are abortion. 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Chromosoma</a:t>
            </a:r>
            <a:r>
              <a:rPr lang="en-US" dirty="0" smtClean="0"/>
              <a:t>l defects can be demonstrated in 25% of all </a:t>
            </a:r>
            <a:r>
              <a:rPr lang="en-US" dirty="0" err="1" smtClean="0"/>
              <a:t>abortus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commonest is </a:t>
            </a:r>
            <a:r>
              <a:rPr lang="en-US" b="1" dirty="0" err="1" smtClean="0"/>
              <a:t>trisonomy</a:t>
            </a:r>
            <a:r>
              <a:rPr lang="en-US" dirty="0" smtClean="0"/>
              <a:t> of some kind. 45 x 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Not always inherited could be due to environmental factors at work.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Aging of the ova </a:t>
            </a:r>
            <a:r>
              <a:rPr lang="en-US" dirty="0" smtClean="0"/>
              <a:t>could be predisposing factor.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This explains increased  incidence of abortion in older women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 subclinical deficiency of </a:t>
            </a:r>
            <a:r>
              <a:rPr lang="en-US" dirty="0" err="1" smtClean="0"/>
              <a:t>Folinic</a:t>
            </a:r>
            <a:r>
              <a:rPr lang="en-US" dirty="0" smtClean="0"/>
              <a:t> Acid has been demonstrated to operate plus lack of proteins and Vitamin B12 and other essential factors.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1.Fetal death or disease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/>
              <a:t>a).Interference with placental circulation </a:t>
            </a:r>
            <a:r>
              <a:rPr lang="en-US" dirty="0" smtClean="0"/>
              <a:t>may be caused by infarction as occurs with maternal nephritis, hypertension; by placental separation ; By faulty placental formation as in </a:t>
            </a:r>
            <a:r>
              <a:rPr lang="en-US" dirty="0" err="1" smtClean="0"/>
              <a:t>circumvallate</a:t>
            </a:r>
            <a:r>
              <a:rPr lang="en-US" dirty="0" smtClean="0"/>
              <a:t> placenta and </a:t>
            </a:r>
            <a:r>
              <a:rPr lang="en-US" b="1" dirty="0" smtClean="0"/>
              <a:t>placenta </a:t>
            </a:r>
            <a:r>
              <a:rPr lang="en-US" b="1" dirty="0" err="1" smtClean="0"/>
              <a:t>praevia</a:t>
            </a:r>
            <a:r>
              <a:rPr lang="en-US" b="1" dirty="0" smtClean="0"/>
              <a:t>; </a:t>
            </a:r>
            <a:r>
              <a:rPr lang="en-US" dirty="0" smtClean="0"/>
              <a:t>by </a:t>
            </a:r>
            <a:r>
              <a:rPr lang="en-US" dirty="0" err="1" smtClean="0"/>
              <a:t>tumour</a:t>
            </a:r>
            <a:r>
              <a:rPr lang="en-US" dirty="0" smtClean="0"/>
              <a:t> formation ; by </a:t>
            </a:r>
            <a:r>
              <a:rPr lang="en-US" dirty="0" err="1" smtClean="0"/>
              <a:t>hydalidiform</a:t>
            </a:r>
            <a:r>
              <a:rPr lang="en-US" dirty="0" smtClean="0"/>
              <a:t>; and by infection of the placenta as in syphilis</a:t>
            </a:r>
          </a:p>
          <a:p>
            <a:pPr>
              <a:buNone/>
            </a:pPr>
            <a:r>
              <a:rPr lang="en-US" dirty="0" smtClean="0"/>
              <a:t>b). Interference with circulation in the cord is caused by knots, twists and entanglements and by innate anomalies in the anatomy of its blood vessel. </a:t>
            </a:r>
          </a:p>
          <a:p>
            <a:pPr>
              <a:buNone/>
            </a:pPr>
            <a:r>
              <a:rPr lang="en-US" dirty="0" smtClean="0"/>
              <a:t>c). Maternal asphyxia resulting from heart failure, severe acute and chronic respiratory disease, gross </a:t>
            </a:r>
            <a:r>
              <a:rPr lang="en-US" dirty="0" err="1" smtClean="0"/>
              <a:t>anaemia</a:t>
            </a:r>
            <a:r>
              <a:rPr lang="en-US" dirty="0" smtClean="0"/>
              <a:t> and </a:t>
            </a:r>
            <a:r>
              <a:rPr lang="en-US" dirty="0" err="1" smtClean="0"/>
              <a:t>anaesthesia</a:t>
            </a:r>
            <a:r>
              <a:rPr lang="en-US" dirty="0" smtClean="0"/>
              <a:t> – fetal anoxia.</a:t>
            </a:r>
          </a:p>
          <a:p>
            <a:pPr>
              <a:buNone/>
            </a:pPr>
            <a:r>
              <a:rPr lang="en-US" dirty="0" smtClean="0"/>
              <a:t>d). </a:t>
            </a:r>
            <a:r>
              <a:rPr lang="en-US" dirty="0" err="1" smtClean="0"/>
              <a:t>Foetal</a:t>
            </a:r>
            <a:r>
              <a:rPr lang="en-US" dirty="0" smtClean="0"/>
              <a:t> </a:t>
            </a:r>
            <a:r>
              <a:rPr lang="en-US" dirty="0" err="1" smtClean="0"/>
              <a:t>anaemia</a:t>
            </a:r>
            <a:r>
              <a:rPr lang="en-US" dirty="0" smtClean="0"/>
              <a:t>; </a:t>
            </a:r>
            <a:r>
              <a:rPr lang="en-US" dirty="0" err="1" smtClean="0"/>
              <a:t>haemolytic</a:t>
            </a:r>
            <a:r>
              <a:rPr lang="en-US" dirty="0" smtClean="0"/>
              <a:t> disease – Blood incompatibility e.g. Few cases of recurrent abortion may be explained by AB &amp; incompatible materials</a:t>
            </a:r>
          </a:p>
          <a:p>
            <a:pPr>
              <a:buNone/>
            </a:pPr>
            <a:r>
              <a:rPr lang="en-US" dirty="0" smtClean="0"/>
              <a:t>e)  Poisons and drugs -Chemical poisons which damage the </a:t>
            </a:r>
            <a:r>
              <a:rPr lang="en-US" dirty="0" err="1" smtClean="0"/>
              <a:t>chorion</a:t>
            </a:r>
            <a:r>
              <a:rPr lang="en-US" dirty="0" smtClean="0"/>
              <a:t> or the </a:t>
            </a:r>
            <a:r>
              <a:rPr lang="en-US" dirty="0" err="1" smtClean="0"/>
              <a:t>foetus</a:t>
            </a:r>
            <a:r>
              <a:rPr lang="en-US" dirty="0" smtClean="0"/>
              <a:t> are rare causes of abortion. These includes salts of quinine and lead. </a:t>
            </a:r>
            <a:r>
              <a:rPr lang="en-US" dirty="0" err="1" smtClean="0"/>
              <a:t>Cytoxic</a:t>
            </a:r>
            <a:r>
              <a:rPr lang="en-US" dirty="0" smtClean="0"/>
              <a:t> agents can certainly cause abortion by killing the </a:t>
            </a:r>
            <a:r>
              <a:rPr lang="en-US" dirty="0" err="1" smtClean="0"/>
              <a:t>foetus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2.Fetal anoxia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/>
              <a:t>f</a:t>
            </a:r>
            <a:r>
              <a:rPr lang="en-US" dirty="0" smtClean="0"/>
              <a:t>). Infections -Organs involved in causing acute infections of the mother do not cross the placenta to affect the </a:t>
            </a:r>
            <a:r>
              <a:rPr lang="en-US" dirty="0" err="1" smtClean="0"/>
              <a:t>foetus.But</a:t>
            </a:r>
            <a:r>
              <a:rPr lang="en-US" dirty="0" smtClean="0"/>
              <a:t> virus like </a:t>
            </a:r>
            <a:r>
              <a:rPr lang="en-US" b="1" dirty="0" smtClean="0"/>
              <a:t>small pox rubella </a:t>
            </a:r>
            <a:r>
              <a:rPr lang="en-US" dirty="0" smtClean="0"/>
              <a:t>will infect and kill the </a:t>
            </a:r>
            <a:r>
              <a:rPr lang="en-US" dirty="0" err="1" smtClean="0"/>
              <a:t>foetus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g). Pyrexia-Failure of the </a:t>
            </a:r>
            <a:r>
              <a:rPr lang="en-US" dirty="0" err="1" smtClean="0"/>
              <a:t>foetus</a:t>
            </a:r>
            <a:r>
              <a:rPr lang="en-US" dirty="0" smtClean="0"/>
              <a:t> to withstand very high temperatures explains abortion as complication of severe maternal infections.</a:t>
            </a:r>
          </a:p>
          <a:p>
            <a:pPr>
              <a:buNone/>
            </a:pPr>
            <a:r>
              <a:rPr lang="en-US" dirty="0" smtClean="0"/>
              <a:t>h) Direct injury-Injury of placenta and membranes by instruments introduced into the uterus.</a:t>
            </a:r>
          </a:p>
          <a:p>
            <a:pPr>
              <a:buNone/>
            </a:pPr>
            <a:r>
              <a:rPr lang="en-US" dirty="0" err="1" smtClean="0"/>
              <a:t>i</a:t>
            </a:r>
            <a:r>
              <a:rPr lang="en-US" dirty="0" smtClean="0"/>
              <a:t>). </a:t>
            </a:r>
            <a:r>
              <a:rPr lang="en-US" dirty="0"/>
              <a:t>E</a:t>
            </a:r>
            <a:r>
              <a:rPr lang="en-US" dirty="0" smtClean="0"/>
              <a:t>ndocrine disorders- Hyp</a:t>
            </a:r>
            <a:r>
              <a:rPr lang="en-US" b="1" dirty="0" smtClean="0"/>
              <a:t>o</a:t>
            </a:r>
            <a:r>
              <a:rPr lang="en-US" dirty="0" smtClean="0"/>
              <a:t>thyroidism, Hyp</a:t>
            </a:r>
            <a:r>
              <a:rPr lang="en-US" b="1" dirty="0" smtClean="0"/>
              <a:t>e</a:t>
            </a:r>
            <a:r>
              <a:rPr lang="en-US" dirty="0" smtClean="0"/>
              <a:t>rthyroidism, Diabetes Mellitus.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a).Inadequate preparation of the uterus by hormones ;</a:t>
            </a:r>
          </a:p>
          <a:p>
            <a:pPr marL="514350" indent="-514350">
              <a:buNone/>
            </a:pPr>
            <a:r>
              <a:rPr lang="en-US" dirty="0" smtClean="0"/>
              <a:t>      Amounts of </a:t>
            </a:r>
            <a:r>
              <a:rPr lang="en-US" dirty="0" err="1" smtClean="0"/>
              <a:t>oestrogen</a:t>
            </a:r>
            <a:r>
              <a:rPr lang="en-US" dirty="0" smtClean="0"/>
              <a:t> and progesterone control endometrial receptivity of the ovum.</a:t>
            </a:r>
          </a:p>
          <a:p>
            <a:pPr marL="514350" indent="-514350">
              <a:buNone/>
            </a:pPr>
            <a:r>
              <a:rPr lang="en-US" dirty="0" smtClean="0"/>
              <a:t>b). Developmental errors-Various degrees of </a:t>
            </a:r>
            <a:r>
              <a:rPr lang="en-US" dirty="0" err="1" smtClean="0"/>
              <a:t>bicornuate</a:t>
            </a:r>
            <a:r>
              <a:rPr lang="en-US" dirty="0" smtClean="0"/>
              <a:t> malformations of the uterus are important causes of abortion especially after third month.</a:t>
            </a:r>
          </a:p>
          <a:p>
            <a:pPr>
              <a:buNone/>
            </a:pPr>
            <a:r>
              <a:rPr lang="en-US" dirty="0" smtClean="0"/>
              <a:t>c). Displacement -Could be a factor in a few cases; operates between 10</a:t>
            </a:r>
            <a:r>
              <a:rPr lang="en-US" baseline="30000" dirty="0" smtClean="0"/>
              <a:t>th</a:t>
            </a:r>
            <a:r>
              <a:rPr lang="en-US" dirty="0" smtClean="0"/>
              <a:t>  and 14</a:t>
            </a:r>
            <a:r>
              <a:rPr lang="en-US" baseline="30000" dirty="0" smtClean="0"/>
              <a:t>th</a:t>
            </a:r>
            <a:r>
              <a:rPr lang="en-US" dirty="0" smtClean="0"/>
              <a:t>  weeks. Abortion may reflect a disturbance in uterine </a:t>
            </a:r>
            <a:r>
              <a:rPr lang="en-US" dirty="0" err="1" smtClean="0"/>
              <a:t>vascularity</a:t>
            </a:r>
            <a:r>
              <a:rPr lang="en-US" dirty="0" smtClean="0"/>
              <a:t> associated with retroversion</a:t>
            </a:r>
          </a:p>
          <a:p>
            <a:pPr>
              <a:buNone/>
            </a:pPr>
            <a:r>
              <a:rPr lang="en-US" dirty="0" smtClean="0"/>
              <a:t>d) Distortion of the cavity or the position of the uterus by fibroids and other pelvic </a:t>
            </a:r>
            <a:r>
              <a:rPr lang="en-US" dirty="0" err="1" smtClean="0"/>
              <a:t>tumours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3. Failure of the uterus  to accommodate the pregnancy sac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e) Distortion of the cavity or the position of the uterus by fibroids and other pelvic </a:t>
            </a:r>
            <a:r>
              <a:rPr lang="en-US" dirty="0" err="1" smtClean="0"/>
              <a:t>tumours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f) Stimulation of expulsive uterine contractions</a:t>
            </a:r>
          </a:p>
          <a:p>
            <a:pPr>
              <a:buNone/>
            </a:pPr>
            <a:r>
              <a:rPr lang="en-US" dirty="0" smtClean="0"/>
              <a:t>-Nervous shocks, frights, emotional upsets, accidents and operations.</a:t>
            </a:r>
          </a:p>
          <a:p>
            <a:pPr>
              <a:buNone/>
            </a:pPr>
            <a:r>
              <a:rPr lang="en-US" dirty="0" smtClean="0"/>
              <a:t>g) </a:t>
            </a:r>
            <a:r>
              <a:rPr lang="en-US" dirty="0" err="1" smtClean="0"/>
              <a:t>Oxytocics</a:t>
            </a:r>
            <a:r>
              <a:rPr lang="en-US" dirty="0" smtClean="0"/>
              <a:t> </a:t>
            </a:r>
            <a:r>
              <a:rPr lang="en-US" dirty="0" err="1" smtClean="0"/>
              <a:t>e.g</a:t>
            </a:r>
            <a:r>
              <a:rPr lang="en-US" dirty="0" smtClean="0"/>
              <a:t> ergot, alkaloids, quinine and strong purgatives only cause abortion in abortion prone women.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Continu</a:t>
            </a:r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142</TotalTime>
  <Words>2513</Words>
  <Application>Microsoft Office PowerPoint</Application>
  <PresentationFormat>On-screen Show (4:3)</PresentationFormat>
  <Paragraphs>268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Concourse</vt:lpstr>
      <vt:lpstr>ABORTIONS</vt:lpstr>
      <vt:lpstr>Slide 2</vt:lpstr>
      <vt:lpstr>Mechanism of abortion</vt:lpstr>
      <vt:lpstr>Cause classification</vt:lpstr>
      <vt:lpstr>1.Fetal death or disease</vt:lpstr>
      <vt:lpstr>2.Fetal anoxia</vt:lpstr>
      <vt:lpstr>Conti…</vt:lpstr>
      <vt:lpstr>3. Failure of the uterus  to accommodate the pregnancy sac</vt:lpstr>
      <vt:lpstr>Continu…</vt:lpstr>
      <vt:lpstr>h) Cervical incompetence</vt:lpstr>
      <vt:lpstr>Complications of abortion</vt:lpstr>
      <vt:lpstr>Types of abortion</vt:lpstr>
      <vt:lpstr>Threatened abortion</vt:lpstr>
      <vt:lpstr>Inevitable abortion</vt:lpstr>
      <vt:lpstr>Incomplete abortion</vt:lpstr>
      <vt:lpstr>Complete abortion</vt:lpstr>
      <vt:lpstr>Missed abortion</vt:lpstr>
      <vt:lpstr>Complications of missed abortion</vt:lpstr>
      <vt:lpstr>Habitual abortion(recurrent)</vt:lpstr>
      <vt:lpstr>Causes of habitual abortion</vt:lpstr>
      <vt:lpstr>Clinical evaluation </vt:lpstr>
      <vt:lpstr>Treatment </vt:lpstr>
      <vt:lpstr>Emperical remedies</vt:lpstr>
      <vt:lpstr>Special tests</vt:lpstr>
      <vt:lpstr>During pregnancy</vt:lpstr>
      <vt:lpstr>Septic abortion</vt:lpstr>
      <vt:lpstr>Clinical features</vt:lpstr>
      <vt:lpstr>Bacteriology</vt:lpstr>
      <vt:lpstr>Pathology </vt:lpstr>
      <vt:lpstr>Localized endometritis</vt:lpstr>
      <vt:lpstr>Spreading endometritis</vt:lpstr>
      <vt:lpstr>Clinical features  </vt:lpstr>
      <vt:lpstr>2. tachycardia</vt:lpstr>
      <vt:lpstr>Continu…</vt:lpstr>
      <vt:lpstr>Complications </vt:lpstr>
      <vt:lpstr>management</vt:lpstr>
      <vt:lpstr>treatment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ABORTIONS</dc:title>
  <dc:creator>lenovo</dc:creator>
  <cp:lastModifiedBy>lenovo</cp:lastModifiedBy>
  <cp:revision>6</cp:revision>
  <dcterms:created xsi:type="dcterms:W3CDTF">2021-02-28T09:37:22Z</dcterms:created>
  <dcterms:modified xsi:type="dcterms:W3CDTF">2021-11-23T03:54:12Z</dcterms:modified>
</cp:coreProperties>
</file>