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73" r:id="rId6"/>
    <p:sldId id="272" r:id="rId7"/>
    <p:sldId id="261" r:id="rId8"/>
    <p:sldId id="262" r:id="rId9"/>
    <p:sldId id="263" r:id="rId10"/>
    <p:sldId id="264" r:id="rId11"/>
    <p:sldId id="265" r:id="rId12"/>
    <p:sldId id="274" r:id="rId13"/>
    <p:sldId id="266" r:id="rId14"/>
    <p:sldId id="267" r:id="rId15"/>
    <p:sldId id="268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7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57AD-F3C8-4894-A918-8BFA688C664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8034-28F5-44A9-B86A-8A9068092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583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57AD-F3C8-4894-A918-8BFA688C664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8034-28F5-44A9-B86A-8A9068092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48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57AD-F3C8-4894-A918-8BFA688C664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8034-28F5-44A9-B86A-8A9068092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88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57AD-F3C8-4894-A918-8BFA688C664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8034-28F5-44A9-B86A-8A9068092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0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57AD-F3C8-4894-A918-8BFA688C664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8034-28F5-44A9-B86A-8A9068092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0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57AD-F3C8-4894-A918-8BFA688C664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8034-28F5-44A9-B86A-8A9068092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57AD-F3C8-4894-A918-8BFA688C664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8034-28F5-44A9-B86A-8A9068092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45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57AD-F3C8-4894-A918-8BFA688C664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8034-28F5-44A9-B86A-8A9068092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3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57AD-F3C8-4894-A918-8BFA688C664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8034-28F5-44A9-B86A-8A9068092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4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57AD-F3C8-4894-A918-8BFA688C664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8034-28F5-44A9-B86A-8A9068092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9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557AD-F3C8-4894-A918-8BFA688C664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C8034-28F5-44A9-B86A-8A9068092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0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557AD-F3C8-4894-A918-8BFA688C664E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C8034-28F5-44A9-B86A-8A9068092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4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49149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ACNE VULGARIS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1490"/>
            <a:ext cx="10515600" cy="6366509"/>
          </a:xfrm>
        </p:spPr>
        <p:txBody>
          <a:bodyPr>
            <a:normAutofit lnSpcReduction="10000"/>
          </a:bodyPr>
          <a:lstStyle/>
          <a:p>
            <a:r>
              <a:rPr lang="en-GB" b="1" dirty="0" smtClean="0"/>
              <a:t>Definition:</a:t>
            </a:r>
          </a:p>
          <a:p>
            <a:r>
              <a:rPr lang="en-GB" sz="3600" dirty="0" smtClean="0"/>
              <a:t>This a common follicular disorder affecting susceptible hair follicles, most commonly found on the face, neck and upper trunk.</a:t>
            </a:r>
          </a:p>
          <a:p>
            <a:r>
              <a:rPr lang="en-GB" sz="3600" b="1" dirty="0" smtClean="0"/>
              <a:t>EPIDEMIOLOGY</a:t>
            </a:r>
          </a:p>
          <a:p>
            <a:r>
              <a:rPr lang="en-GB" sz="3600" dirty="0" smtClean="0"/>
              <a:t>It’s the most commonly encountered skin condition in </a:t>
            </a:r>
            <a:r>
              <a:rPr lang="en-GB" sz="3600" dirty="0" err="1" smtClean="0"/>
              <a:t>sdolescents</a:t>
            </a:r>
            <a:r>
              <a:rPr lang="en-GB" sz="3600" dirty="0" smtClean="0"/>
              <a:t> and young adults between 12 and 35 years.</a:t>
            </a:r>
          </a:p>
          <a:p>
            <a:r>
              <a:rPr lang="en-GB" sz="3600" dirty="0" smtClean="0"/>
              <a:t>Both genders are affected equally.</a:t>
            </a:r>
          </a:p>
          <a:p>
            <a:r>
              <a:rPr lang="en-GB" sz="3600" dirty="0" smtClean="0"/>
              <a:t>It becomes more marked at puberty and during adolescence because the endocrine gland that influence the secretion of the sebaceous glands are functioning at their peak activity.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987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60070"/>
            <a:ext cx="10515600" cy="6172200"/>
          </a:xfrm>
        </p:spPr>
        <p:txBody>
          <a:bodyPr>
            <a:normAutofit lnSpcReduction="10000"/>
          </a:bodyPr>
          <a:lstStyle/>
          <a:p>
            <a:r>
              <a:rPr lang="en-GB" sz="3600" dirty="0" smtClean="0"/>
              <a:t>Salicylic acid and benzoyl peroxide are effective at removing the sebaceous follicular plugs</a:t>
            </a:r>
          </a:p>
          <a:p>
            <a:r>
              <a:rPr lang="en-GB" sz="3600" dirty="0" smtClean="0"/>
              <a:t>Benzoyl peroxide produce an antibacterial effect, decrease </a:t>
            </a:r>
            <a:r>
              <a:rPr lang="en-GB" sz="3600" dirty="0" err="1" smtClean="0"/>
              <a:t>comedones</a:t>
            </a:r>
            <a:r>
              <a:rPr lang="en-GB" sz="3600" dirty="0" smtClean="0"/>
              <a:t> papules and </a:t>
            </a:r>
            <a:r>
              <a:rPr lang="en-GB" sz="3600" dirty="0" err="1" smtClean="0"/>
              <a:t>pastules</a:t>
            </a:r>
            <a:r>
              <a:rPr lang="en-GB" sz="3600" dirty="0" smtClean="0"/>
              <a:t>,</a:t>
            </a:r>
          </a:p>
          <a:p>
            <a:r>
              <a:rPr lang="en-GB" sz="3600" dirty="0" smtClean="0"/>
              <a:t>Examples: </a:t>
            </a:r>
            <a:r>
              <a:rPr lang="en-GB" sz="3600" dirty="0" err="1" smtClean="0"/>
              <a:t>tetracyclines</a:t>
            </a:r>
            <a:r>
              <a:rPr lang="en-GB" sz="3600" dirty="0" smtClean="0"/>
              <a:t>, clindamycin and erythromycin</a:t>
            </a:r>
          </a:p>
          <a:p>
            <a:r>
              <a:rPr lang="en-GB" sz="3600" dirty="0" smtClean="0"/>
              <a:t>Hormone therapy:</a:t>
            </a:r>
          </a:p>
          <a:p>
            <a:r>
              <a:rPr lang="en-GB" sz="3600" dirty="0" smtClean="0"/>
              <a:t>Oestrogen therapy, suppresses sebum production and reduces skin oiliness; administered to female patients</a:t>
            </a:r>
          </a:p>
          <a:p>
            <a:r>
              <a:rPr lang="en-GB" sz="3600" dirty="0" smtClean="0"/>
              <a:t>Extraction of </a:t>
            </a:r>
            <a:r>
              <a:rPr lang="en-GB" sz="3600" dirty="0" err="1" smtClean="0"/>
              <a:t>comedo</a:t>
            </a:r>
            <a:r>
              <a:rPr lang="en-GB" sz="3600" dirty="0" smtClean="0"/>
              <a:t> contents</a:t>
            </a:r>
          </a:p>
          <a:p>
            <a:r>
              <a:rPr lang="en-GB" sz="3600" dirty="0" smtClean="0"/>
              <a:t>Drainage of pustules and cysts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92316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779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62940"/>
            <a:ext cx="10515600" cy="619506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Give health talk to the patient and family about proper skin care techniques.</a:t>
            </a:r>
          </a:p>
          <a:p>
            <a:r>
              <a:rPr lang="en-GB" sz="3600" dirty="0" smtClean="0"/>
              <a:t>Advice the client that heat, humidity and perspiration exacerbate acne</a:t>
            </a:r>
          </a:p>
          <a:p>
            <a:r>
              <a:rPr lang="en-GB" sz="3600" dirty="0" smtClean="0"/>
              <a:t>Instruct the client to wash the face gently using mild soap twice daily</a:t>
            </a:r>
          </a:p>
          <a:p>
            <a:r>
              <a:rPr lang="en-GB" sz="3600" dirty="0" smtClean="0"/>
              <a:t>Instruct the client not to squeeze blackheads, not to rub the face and use cosmetics cautiously, because some may exacerbate acne</a:t>
            </a:r>
          </a:p>
          <a:p>
            <a:r>
              <a:rPr lang="en-GB" sz="3600" dirty="0" smtClean="0"/>
              <a:t>Avoid moisturizers and heavy oil based cosmetics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50025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827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1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86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468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832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85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6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011"/>
            <a:ext cx="10515600" cy="800099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pathophysiology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0110"/>
            <a:ext cx="10515600" cy="5840730"/>
          </a:xfrm>
        </p:spPr>
        <p:txBody>
          <a:bodyPr>
            <a:normAutofit lnSpcReduction="10000"/>
          </a:bodyPr>
          <a:lstStyle/>
          <a:p>
            <a:r>
              <a:rPr lang="en-GB" sz="3600" dirty="0" smtClean="0"/>
              <a:t>During puberty, androgens stimulate the sebaceous glands causing the to enlarge and secrete sebum.</a:t>
            </a:r>
          </a:p>
          <a:p>
            <a:r>
              <a:rPr lang="en-GB" sz="3600" dirty="0" smtClean="0"/>
              <a:t>Which rises to the top of the air follicles and flows out onto the skin surface.</a:t>
            </a:r>
          </a:p>
          <a:p>
            <a:r>
              <a:rPr lang="en-GB" sz="3600" dirty="0" smtClean="0"/>
              <a:t>Acne occurs when accumulated sebum plugs the pilosebaceous ducts </a:t>
            </a:r>
          </a:p>
          <a:p>
            <a:r>
              <a:rPr lang="en-GB" sz="3600" dirty="0" smtClean="0"/>
              <a:t> This accumulated sebum forms </a:t>
            </a:r>
            <a:r>
              <a:rPr lang="en-GB" sz="3600" dirty="0" err="1" smtClean="0"/>
              <a:t>comedones</a:t>
            </a:r>
            <a:endParaRPr lang="en-GB" sz="3600" dirty="0" smtClean="0"/>
          </a:p>
          <a:p>
            <a:r>
              <a:rPr lang="en-GB" sz="3600" dirty="0" smtClean="0"/>
              <a:t>The hair follicles contain the normal flora-bacteria, </a:t>
            </a:r>
          </a:p>
          <a:p>
            <a:r>
              <a:rPr lang="en-GB" sz="3600" dirty="0"/>
              <a:t>T</a:t>
            </a:r>
            <a:r>
              <a:rPr lang="en-GB" sz="3600" dirty="0" smtClean="0"/>
              <a:t>he bacteria secrete the enzyme lipase which react with sebum to produce free fatty acids that trigger inflammation.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20334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34389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COMEDONES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4390"/>
            <a:ext cx="10515600" cy="5875020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Definition:</a:t>
            </a:r>
          </a:p>
          <a:p>
            <a:pPr marL="0" indent="0">
              <a:buNone/>
            </a:pPr>
            <a:r>
              <a:rPr lang="en-GB" sz="3600" dirty="0" err="1" smtClean="0"/>
              <a:t>Comedones</a:t>
            </a:r>
            <a:r>
              <a:rPr lang="en-GB" sz="3600" dirty="0" smtClean="0"/>
              <a:t> are </a:t>
            </a:r>
            <a:r>
              <a:rPr lang="en-GB" sz="3600" b="1" dirty="0" smtClean="0"/>
              <a:t>the skin-coloured, small bumps (papules) frequently found on the forehead and chin of those with acne</a:t>
            </a:r>
            <a:r>
              <a:rPr lang="en-GB" sz="3600" dirty="0" smtClean="0"/>
              <a:t>. </a:t>
            </a:r>
          </a:p>
          <a:p>
            <a:r>
              <a:rPr lang="en-GB" sz="3600" dirty="0" smtClean="0"/>
              <a:t>A single lesion is a </a:t>
            </a:r>
            <a:r>
              <a:rPr lang="en-GB" sz="3600" dirty="0" err="1" smtClean="0"/>
              <a:t>comedo</a:t>
            </a:r>
            <a:r>
              <a:rPr lang="en-GB" sz="3600" dirty="0" smtClean="0"/>
              <a:t>. </a:t>
            </a:r>
          </a:p>
          <a:p>
            <a:r>
              <a:rPr lang="en-GB" sz="3600" dirty="0" smtClean="0"/>
              <a:t>Open </a:t>
            </a:r>
            <a:r>
              <a:rPr lang="en-GB" sz="3600" dirty="0" err="1" smtClean="0"/>
              <a:t>comedones</a:t>
            </a:r>
            <a:r>
              <a:rPr lang="en-GB" sz="3600" dirty="0" smtClean="0"/>
              <a:t> are </a:t>
            </a:r>
            <a:r>
              <a:rPr lang="en-GB" sz="3600" b="1" dirty="0" smtClean="0"/>
              <a:t>blackheads; </a:t>
            </a:r>
            <a:r>
              <a:rPr lang="en-GB" sz="3600" dirty="0" smtClean="0"/>
              <a:t>black because of surface pigment (melanin). </a:t>
            </a:r>
          </a:p>
          <a:p>
            <a:r>
              <a:rPr lang="en-GB" sz="3600" dirty="0" smtClean="0"/>
              <a:t>Closed </a:t>
            </a:r>
            <a:r>
              <a:rPr lang="en-GB" sz="3600" dirty="0" err="1" smtClean="0"/>
              <a:t>comedones</a:t>
            </a:r>
            <a:r>
              <a:rPr lang="en-GB" sz="3600" dirty="0" smtClean="0"/>
              <a:t> are </a:t>
            </a:r>
            <a:r>
              <a:rPr lang="en-GB" sz="3600" b="1" dirty="0" smtClean="0"/>
              <a:t>whiteheads; </a:t>
            </a:r>
            <a:r>
              <a:rPr lang="en-GB" sz="3600" dirty="0" smtClean="0"/>
              <a:t>the follicle is completely blocked.</a:t>
            </a:r>
            <a:endParaRPr lang="en-US" sz="3600" b="1" dirty="0" smtClean="0"/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49852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82979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Clinical manifestation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54430"/>
            <a:ext cx="10515600" cy="5703570"/>
          </a:xfrm>
        </p:spPr>
        <p:txBody>
          <a:bodyPr>
            <a:noAutofit/>
          </a:bodyPr>
          <a:lstStyle/>
          <a:p>
            <a:r>
              <a:rPr lang="en-GB" sz="3600" dirty="0" smtClean="0"/>
              <a:t>The primary lesion is the </a:t>
            </a:r>
            <a:r>
              <a:rPr lang="en-GB" sz="3600" dirty="0" err="1" smtClean="0"/>
              <a:t>comedones</a:t>
            </a:r>
            <a:endParaRPr lang="en-GB" sz="3600" dirty="0" smtClean="0"/>
          </a:p>
          <a:p>
            <a:r>
              <a:rPr lang="en-GB" sz="3600" dirty="0" smtClean="0"/>
              <a:t>Closed </a:t>
            </a:r>
            <a:r>
              <a:rPr lang="en-GB" sz="3600" dirty="0" err="1" smtClean="0"/>
              <a:t>comedones</a:t>
            </a:r>
            <a:r>
              <a:rPr lang="en-GB" sz="3600" dirty="0" smtClean="0"/>
              <a:t>(whiteheads) are obstructed lesions formed from impacted lipids and keratin </a:t>
            </a:r>
            <a:r>
              <a:rPr lang="en-GB" sz="3600" dirty="0" err="1" smtClean="0"/>
              <a:t>thet</a:t>
            </a:r>
            <a:r>
              <a:rPr lang="en-GB" sz="3600" dirty="0" smtClean="0"/>
              <a:t> plug the dilated follicle</a:t>
            </a:r>
          </a:p>
          <a:p>
            <a:r>
              <a:rPr lang="en-GB" sz="3600" dirty="0" smtClean="0"/>
              <a:t>Closed </a:t>
            </a:r>
            <a:r>
              <a:rPr lang="en-GB" sz="3600" dirty="0" err="1" smtClean="0"/>
              <a:t>comedones</a:t>
            </a:r>
            <a:r>
              <a:rPr lang="en-GB" sz="3600" dirty="0" smtClean="0"/>
              <a:t> may evolve into open </a:t>
            </a:r>
            <a:r>
              <a:rPr lang="en-GB" sz="3600" dirty="0" err="1" smtClean="0"/>
              <a:t>comedones</a:t>
            </a:r>
            <a:r>
              <a:rPr lang="en-GB" sz="3600" dirty="0" smtClean="0"/>
              <a:t> in which the contents of the ducts are in open communication with the external environment</a:t>
            </a:r>
          </a:p>
          <a:p>
            <a:r>
              <a:rPr lang="en-GB" sz="3600" dirty="0" smtClean="0"/>
              <a:t>Open </a:t>
            </a:r>
            <a:r>
              <a:rPr lang="en-GB" sz="3600" dirty="0" err="1" smtClean="0"/>
              <a:t>comedones</a:t>
            </a:r>
            <a:r>
              <a:rPr lang="en-GB" sz="3600" dirty="0" smtClean="0"/>
              <a:t> are blackheads-from accumulation of lipids, bacteria and epithelial debris</a:t>
            </a:r>
          </a:p>
        </p:txBody>
      </p:sp>
    </p:spTree>
    <p:extLst>
      <p:ext uri="{BB962C8B-B14F-4D97-AF65-F5344CB8AC3E}">
        <p14:creationId xmlns:p14="http://schemas.microsoft.com/office/powerpoint/2010/main" val="344249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Some closed </a:t>
            </a:r>
            <a:r>
              <a:rPr lang="en-GB" sz="3600" dirty="0" err="1"/>
              <a:t>comedones</a:t>
            </a:r>
            <a:r>
              <a:rPr lang="en-GB" sz="3600" dirty="0"/>
              <a:t> may rupture resulting in an inflammatory reaction : erythematous papules, inflammatory pustules, and inflammatory cysts</a:t>
            </a:r>
            <a:endParaRPr lang="en-US" sz="3600" dirty="0"/>
          </a:p>
          <a:p>
            <a:r>
              <a:rPr lang="en-GB" sz="3600" dirty="0" smtClean="0"/>
              <a:t>These skin lesion appear on the, shoulders, upper chest and the back.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16107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47750" y="-242888"/>
            <a:ext cx="14287500" cy="734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677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011"/>
            <a:ext cx="10515600" cy="605789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Medical management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68680"/>
            <a:ext cx="10515600" cy="5875020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Goal:</a:t>
            </a:r>
          </a:p>
          <a:p>
            <a:r>
              <a:rPr lang="en-GB" sz="3600" dirty="0" smtClean="0"/>
              <a:t>To produce bacterial colonies</a:t>
            </a:r>
          </a:p>
          <a:p>
            <a:r>
              <a:rPr lang="en-GB" sz="3600" dirty="0" smtClean="0"/>
              <a:t>To decrease sebaceous gland activities</a:t>
            </a:r>
          </a:p>
          <a:p>
            <a:r>
              <a:rPr lang="en-GB" sz="3600" dirty="0" smtClean="0"/>
              <a:t>To prevent the follicles from being plugged</a:t>
            </a:r>
          </a:p>
          <a:p>
            <a:r>
              <a:rPr lang="en-GB" sz="3600" dirty="0" smtClean="0"/>
              <a:t>To reduce inflammation to combat secondary infection</a:t>
            </a:r>
          </a:p>
          <a:p>
            <a:r>
              <a:rPr lang="en-GB" sz="3600" dirty="0" smtClean="0"/>
              <a:t>To minimize scarring </a:t>
            </a:r>
          </a:p>
          <a:p>
            <a:r>
              <a:rPr lang="en-GB" sz="3600" dirty="0" smtClean="0"/>
              <a:t>To eliminate factors that predispose one to acne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472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011"/>
            <a:ext cx="10515600" cy="13715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0040"/>
            <a:ext cx="10515600" cy="6537960"/>
          </a:xfrm>
        </p:spPr>
        <p:txBody>
          <a:bodyPr>
            <a:noAutofit/>
          </a:bodyPr>
          <a:lstStyle/>
          <a:p>
            <a:r>
              <a:rPr lang="en-GB" sz="3600" dirty="0" smtClean="0"/>
              <a:t>Topical treatment is needed to treat mild to moderate lesions and superficial inflammatory lesions</a:t>
            </a:r>
            <a:endParaRPr lang="en-GB" sz="3600" dirty="0"/>
          </a:p>
          <a:p>
            <a:r>
              <a:rPr lang="en-GB" sz="3600" dirty="0" smtClean="0"/>
              <a:t>Systemic treatment is required for severe and extensive acne</a:t>
            </a:r>
          </a:p>
          <a:p>
            <a:r>
              <a:rPr lang="en-GB" sz="3600" dirty="0" smtClean="0"/>
              <a:t>Avoid foods that increase the acne development such as fried foods, </a:t>
            </a:r>
            <a:r>
              <a:rPr lang="en-US" sz="3600" dirty="0" smtClean="0"/>
              <a:t>wash the face with soap for mild acne to remove excessive skin oil</a:t>
            </a:r>
          </a:p>
        </p:txBody>
      </p:sp>
    </p:spTree>
    <p:extLst>
      <p:ext uri="{BB962C8B-B14F-4D97-AF65-F5344CB8AC3E}">
        <p14:creationId xmlns:p14="http://schemas.microsoft.com/office/powerpoint/2010/main" val="385712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636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91490"/>
            <a:ext cx="10515600" cy="6366510"/>
          </a:xfrm>
        </p:spPr>
        <p:txBody>
          <a:bodyPr>
            <a:normAutofit/>
          </a:bodyPr>
          <a:lstStyle/>
          <a:p>
            <a:r>
              <a:rPr lang="en-GB" sz="3600" dirty="0"/>
              <a:t>Benzoyl peroxide preparations are used to reduce inflammation;</a:t>
            </a:r>
          </a:p>
          <a:p>
            <a:r>
              <a:rPr lang="en-GB" sz="3600" dirty="0"/>
              <a:t>They also depress sebum production and promote breakdown of </a:t>
            </a:r>
            <a:r>
              <a:rPr lang="en-GB" sz="3600" dirty="0" err="1"/>
              <a:t>comedo</a:t>
            </a:r>
            <a:r>
              <a:rPr lang="en-GB" sz="3600" dirty="0"/>
              <a:t> plugs</a:t>
            </a:r>
          </a:p>
          <a:p>
            <a:r>
              <a:rPr lang="en-GB" sz="3600" dirty="0"/>
              <a:t>Vitamin A acid applied topically is used to clear keratin plugs from the pilosebaceous ducts</a:t>
            </a:r>
            <a:endParaRPr lang="en-US" sz="3600" dirty="0"/>
          </a:p>
          <a:p>
            <a:r>
              <a:rPr lang="en-GB" sz="3600" dirty="0" smtClean="0"/>
              <a:t>Topical antibiotics: suppress the growth of </a:t>
            </a:r>
            <a:r>
              <a:rPr lang="en-GB" sz="3600" i="1" dirty="0" smtClean="0"/>
              <a:t>p. acnes </a:t>
            </a:r>
            <a:r>
              <a:rPr lang="en-GB" sz="3600" dirty="0" smtClean="0"/>
              <a:t>(</a:t>
            </a:r>
            <a:r>
              <a:rPr lang="en-GB" sz="3600" dirty="0" err="1" smtClean="0"/>
              <a:t>proprionibacterium</a:t>
            </a:r>
            <a:r>
              <a:rPr lang="en-GB" sz="3600" dirty="0" smtClean="0"/>
              <a:t> acnes- gram positive human skin commensal)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06151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525</Words>
  <Application>Microsoft Office PowerPoint</Application>
  <PresentationFormat>Widescreen</PresentationFormat>
  <Paragraphs>56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ACNE VULGARIS</vt:lpstr>
      <vt:lpstr>pathophysiology</vt:lpstr>
      <vt:lpstr>COMEDONES</vt:lpstr>
      <vt:lpstr>Clinical manifestation</vt:lpstr>
      <vt:lpstr>PowerPoint Presentation</vt:lpstr>
      <vt:lpstr>PowerPoint Presentation</vt:lpstr>
      <vt:lpstr>Medical management</vt:lpstr>
      <vt:lpstr>PowerPoint Presentation</vt:lpstr>
      <vt:lpstr>PowerPoint Presentation</vt:lpstr>
      <vt:lpstr>PowerPoint Presentation</vt:lpstr>
      <vt:lpstr>PowerPoint Presentation</vt:lpstr>
      <vt:lpstr>END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ACNE VULGARIS</dc:title>
  <dc:creator>Admin</dc:creator>
  <cp:lastModifiedBy>Admin</cp:lastModifiedBy>
  <cp:revision>15</cp:revision>
  <dcterms:created xsi:type="dcterms:W3CDTF">2021-10-11T09:24:52Z</dcterms:created>
  <dcterms:modified xsi:type="dcterms:W3CDTF">2021-10-11T19:23:30Z</dcterms:modified>
</cp:coreProperties>
</file>