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6" r:id="rId41"/>
    <p:sldId id="295"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presProps" Target="presProp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0E0D50-258E-495C-93C1-A69736682D0A}" type="datetimeFigureOut">
              <a:rPr lang="en-US" smtClean="0"/>
              <a:pPr/>
              <a:t>20-Sep-18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77FFAA-2762-40C8-ACC6-774459B1B633}" type="slidenum">
              <a:rPr lang="en-US" smtClean="0"/>
              <a:pPr/>
              <a:t>‹#›</a:t>
            </a:fld>
            <a:endParaRPr lang="en-US"/>
          </a:p>
        </p:txBody>
      </p:sp>
    </p:spTree>
    <p:extLst>
      <p:ext uri="{BB962C8B-B14F-4D97-AF65-F5344CB8AC3E}">
        <p14:creationId xmlns:p14="http://schemas.microsoft.com/office/powerpoint/2010/main" val="3293712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777FFAA-2762-40C8-ACC6-774459B1B633}" type="slidenum">
              <a:rPr lang="en-US" smtClean="0"/>
              <a:pPr/>
              <a:t>30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9777FFAA-2762-40C8-ACC6-774459B1B633}" type="slidenum">
              <a:rPr lang="en-US" smtClean="0"/>
              <a:pPr/>
              <a:t>72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06728BA-D2BE-48CB-A405-3E5934179C2A}" type="datetimeFigureOut">
              <a:rPr lang="en-US" smtClean="0"/>
              <a:pPr/>
              <a:t>20-Sep-18</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25BF49DC-EE90-41CD-A7A4-C22FA7C8217C}"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6728BA-D2BE-48CB-A405-3E5934179C2A}" type="datetimeFigureOut">
              <a:rPr lang="en-US" smtClean="0"/>
              <a:pPr/>
              <a:t>20-Sep-18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BF49DC-EE90-41CD-A7A4-C22FA7C8217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6728BA-D2BE-48CB-A405-3E5934179C2A}" type="datetimeFigureOut">
              <a:rPr lang="en-US" smtClean="0"/>
              <a:pPr/>
              <a:t>20-Sep-18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BF49DC-EE90-41CD-A7A4-C22FA7C8217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6728BA-D2BE-48CB-A405-3E5934179C2A}" type="datetimeFigureOut">
              <a:rPr lang="en-US" smtClean="0"/>
              <a:pPr/>
              <a:t>20-Sep-18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BF49DC-EE90-41CD-A7A4-C22FA7C8217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06728BA-D2BE-48CB-A405-3E5934179C2A}" type="datetimeFigureOut">
              <a:rPr lang="en-US" smtClean="0"/>
              <a:pPr/>
              <a:t>20-Sep-18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BF49DC-EE90-41CD-A7A4-C22FA7C8217C}"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06728BA-D2BE-48CB-A405-3E5934179C2A}" type="datetimeFigureOut">
              <a:rPr lang="en-US" smtClean="0"/>
              <a:pPr/>
              <a:t>20-Sep-18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5BF49DC-EE90-41CD-A7A4-C22FA7C8217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06728BA-D2BE-48CB-A405-3E5934179C2A}" type="datetimeFigureOut">
              <a:rPr lang="en-US" smtClean="0"/>
              <a:pPr/>
              <a:t>20-Sep-18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5BF49DC-EE90-41CD-A7A4-C22FA7C8217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06728BA-D2BE-48CB-A405-3E5934179C2A}" type="datetimeFigureOut">
              <a:rPr lang="en-US" smtClean="0"/>
              <a:pPr/>
              <a:t>20-Sep-18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5BF49DC-EE90-41CD-A7A4-C22FA7C8217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6728BA-D2BE-48CB-A405-3E5934179C2A}" type="datetimeFigureOut">
              <a:rPr lang="en-US" smtClean="0"/>
              <a:pPr/>
              <a:t>20-Sep-18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5BF49DC-EE90-41CD-A7A4-C22FA7C8217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06728BA-D2BE-48CB-A405-3E5934179C2A}" type="datetimeFigureOut">
              <a:rPr lang="en-US" smtClean="0"/>
              <a:pPr/>
              <a:t>20-Sep-18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5BF49DC-EE90-41CD-A7A4-C22FA7C8217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06728BA-D2BE-48CB-A405-3E5934179C2A}" type="datetimeFigureOut">
              <a:rPr lang="en-US" smtClean="0"/>
              <a:pPr/>
              <a:t>20-Sep-18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25BF49DC-EE90-41CD-A7A4-C22FA7C8217C}"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06728BA-D2BE-48CB-A405-3E5934179C2A}" type="datetimeFigureOut">
              <a:rPr lang="en-US" smtClean="0"/>
              <a:pPr/>
              <a:t>20-Sep-18</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5BF49DC-EE90-41CD-A7A4-C22FA7C8217C}"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447800"/>
            <a:ext cx="7851648" cy="2819400"/>
          </a:xfrm>
        </p:spPr>
        <p:txBody>
          <a:bodyPr>
            <a:normAutofit fontScale="90000"/>
          </a:bodyPr>
          <a:lstStyle/>
          <a:p>
            <a:r>
              <a:rPr lang="x-none" b="1"/>
              <a:t>ADOLESCENTS AND YOUTH SEXUAL REPRODUCTIVE HEALTH</a:t>
            </a:r>
            <a:r>
              <a:rPr lang="en-US" b="1" dirty="0"/>
              <a:t>    06 HRS                                               </a:t>
            </a:r>
            <a:r>
              <a:rPr lang="en-US" dirty="0"/>
              <a:t/>
            </a:r>
            <a:br>
              <a:rPr lang="en-US" dirty="0"/>
            </a:br>
            <a:r>
              <a:rPr lang="en-US" b="1" dirty="0"/>
              <a:t>UNIT CODE: RHN 103                                   </a:t>
            </a:r>
            <a:r>
              <a:rPr lang="en-US" dirty="0"/>
              <a:t/>
            </a:r>
            <a:br>
              <a:rPr lang="en-US" dirty="0"/>
            </a:b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Physical Characteristics of Adolescence</a:t>
            </a:r>
            <a:endParaRPr lang="en-US" dirty="0"/>
          </a:p>
        </p:txBody>
      </p:sp>
      <p:sp>
        <p:nvSpPr>
          <p:cNvPr id="3" name="Content Placeholder 2"/>
          <p:cNvSpPr>
            <a:spLocks noGrp="1"/>
          </p:cNvSpPr>
          <p:nvPr>
            <p:ph idx="1"/>
          </p:nvPr>
        </p:nvSpPr>
        <p:spPr/>
        <p:txBody>
          <a:bodyPr/>
          <a:lstStyle/>
          <a:p>
            <a:r>
              <a:rPr lang="en-US" dirty="0"/>
              <a:t>Adolescence is marked by the development </a:t>
            </a:r>
            <a:r>
              <a:rPr lang="en-US" dirty="0" smtClean="0"/>
              <a:t>of secondary </a:t>
            </a:r>
            <a:r>
              <a:rPr lang="en-US" dirty="0"/>
              <a:t>characteristics under the influence </a:t>
            </a:r>
            <a:r>
              <a:rPr lang="en-US" dirty="0" smtClean="0"/>
              <a:t>of the </a:t>
            </a:r>
            <a:r>
              <a:rPr lang="en-US" dirty="0" err="1"/>
              <a:t>gonadotrophic</a:t>
            </a:r>
            <a:r>
              <a:rPr lang="en-US" dirty="0"/>
              <a:t> hormone from the </a:t>
            </a:r>
            <a:r>
              <a:rPr lang="en-US" dirty="0" smtClean="0"/>
              <a:t>anterior pituitary </a:t>
            </a:r>
            <a:r>
              <a:rPr lang="en-US" dirty="0"/>
              <a:t>gland</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Gender Violence</a:t>
            </a:r>
            <a:endParaRPr lang="en-US" dirty="0"/>
          </a:p>
        </p:txBody>
      </p:sp>
      <p:sp>
        <p:nvSpPr>
          <p:cNvPr id="3" name="Content Placeholder 2"/>
          <p:cNvSpPr>
            <a:spLocks noGrp="1"/>
          </p:cNvSpPr>
          <p:nvPr>
            <p:ph idx="1"/>
          </p:nvPr>
        </p:nvSpPr>
        <p:spPr/>
        <p:txBody>
          <a:bodyPr/>
          <a:lstStyle/>
          <a:p>
            <a:r>
              <a:rPr lang="en-US" dirty="0" smtClean="0"/>
              <a:t>Gender based violence </a:t>
            </a:r>
            <a:r>
              <a:rPr lang="en-US" smtClean="0"/>
              <a:t>is recognized </a:t>
            </a:r>
            <a:r>
              <a:rPr lang="en-US" dirty="0" smtClean="0"/>
              <a:t>today as a major issue on the international human rights agenda. As you well know, in some communities, the right of a husband to beat or physically intimidate his wife is a deeply held conviction. Indeed, there are women who often view a degree of physical abuse is justified under certain conditions</a:t>
            </a:r>
            <a:endParaRPr lang="en-US"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r>
              <a:rPr lang="en-US" b="1" i="1" dirty="0" smtClean="0"/>
              <a:t>The dictionary definition of violence is: ‘using or tending to use aggressive force’.</a:t>
            </a:r>
          </a:p>
          <a:p>
            <a:r>
              <a:rPr lang="en-US" b="1" i="1" dirty="0" smtClean="0"/>
              <a:t>Another important word for you to know is ‘abuse</a:t>
            </a:r>
            <a:endParaRPr lang="en-US"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i="1" dirty="0" smtClean="0"/>
              <a:t>Abuse may be defined as: ‘a systematic pattern of </a:t>
            </a:r>
            <a:r>
              <a:rPr lang="en-US" b="1" i="1" dirty="0" err="1" smtClean="0"/>
              <a:t>behaviour</a:t>
            </a:r>
            <a:r>
              <a:rPr lang="en-US" b="1" i="1" dirty="0" smtClean="0"/>
              <a:t> in a relationship that is used to gain and/or maintain control and power over another</a:t>
            </a:r>
            <a:endParaRPr lang="en-US"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Abuse ranges from emotional abuse such as hurting another person’s feelings; psychological violence such as threats to do bodily </a:t>
            </a:r>
            <a:r>
              <a:rPr lang="en-US" dirty="0" err="1" smtClean="0"/>
              <a:t>harm,physical</a:t>
            </a:r>
            <a:r>
              <a:rPr lang="en-US" dirty="0" smtClean="0"/>
              <a:t> abuse such as hitting to cause pain </a:t>
            </a:r>
            <a:r>
              <a:rPr lang="en-US" dirty="0" err="1" smtClean="0"/>
              <a:t>orinjury</a:t>
            </a:r>
            <a:r>
              <a:rPr lang="en-US" dirty="0" smtClean="0"/>
              <a:t>, and sexual abuse which includes </a:t>
            </a:r>
            <a:r>
              <a:rPr lang="en-US" dirty="0" err="1" smtClean="0"/>
              <a:t>rape,defilement</a:t>
            </a:r>
            <a:r>
              <a:rPr lang="en-US" dirty="0" smtClean="0"/>
              <a:t> and incest. </a:t>
            </a:r>
            <a:endParaRPr lang="en-US"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r>
              <a:rPr lang="en-US" smtClean="0"/>
              <a:t>Thank you</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Girls</a:t>
            </a:r>
            <a:endParaRPr lang="en-US" dirty="0"/>
          </a:p>
        </p:txBody>
      </p:sp>
      <p:sp>
        <p:nvSpPr>
          <p:cNvPr id="3" name="Content Placeholder 2"/>
          <p:cNvSpPr>
            <a:spLocks noGrp="1"/>
          </p:cNvSpPr>
          <p:nvPr>
            <p:ph idx="1"/>
          </p:nvPr>
        </p:nvSpPr>
        <p:spPr/>
        <p:txBody>
          <a:bodyPr>
            <a:normAutofit/>
          </a:bodyPr>
          <a:lstStyle/>
          <a:p>
            <a:r>
              <a:rPr lang="en-US" dirty="0"/>
              <a:t>Breasts increase in size and </a:t>
            </a:r>
            <a:r>
              <a:rPr lang="en-US" dirty="0" smtClean="0"/>
              <a:t>are spherical in shape </a:t>
            </a:r>
            <a:r>
              <a:rPr lang="en-US" dirty="0"/>
              <a:t>due to enlarged glandular tissue</a:t>
            </a:r>
          </a:p>
          <a:p>
            <a:pPr>
              <a:buNone/>
            </a:pPr>
            <a:r>
              <a:rPr lang="en-US" dirty="0"/>
              <a:t>• Typical female shape and contour of </a:t>
            </a:r>
            <a:r>
              <a:rPr lang="en-US" dirty="0" smtClean="0"/>
              <a:t>the body develop</a:t>
            </a:r>
            <a:r>
              <a:rPr lang="en-US" dirty="0"/>
              <a:t>, that is broad hips and </a:t>
            </a:r>
            <a:r>
              <a:rPr lang="en-US" dirty="0" smtClean="0"/>
              <a:t>narrow chest and </a:t>
            </a:r>
            <a:r>
              <a:rPr lang="en-US" dirty="0"/>
              <a:t>shoulders</a:t>
            </a:r>
          </a:p>
          <a:p>
            <a:pPr>
              <a:buNone/>
            </a:pPr>
            <a:r>
              <a:rPr lang="en-US" dirty="0"/>
              <a:t>• Hair develops in the armpits and </a:t>
            </a:r>
            <a:r>
              <a:rPr lang="en-US" dirty="0" smtClean="0"/>
              <a:t>pubic region</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Internal organs of reproduction, that </a:t>
            </a:r>
            <a:r>
              <a:rPr lang="en-US" dirty="0" smtClean="0"/>
              <a:t>is, vagina</a:t>
            </a:r>
            <a:r>
              <a:rPr lang="en-US" dirty="0"/>
              <a:t>, uterus, ovaries mature </a:t>
            </a:r>
            <a:r>
              <a:rPr lang="en-US" dirty="0" smtClean="0"/>
              <a:t>and menstruation </a:t>
            </a:r>
            <a:r>
              <a:rPr lang="en-US" dirty="0"/>
              <a:t>(menarche) begins</a:t>
            </a:r>
          </a:p>
          <a:p>
            <a:pPr>
              <a:buNone/>
            </a:pPr>
            <a:r>
              <a:rPr lang="en-US" dirty="0"/>
              <a:t>• Face may become smooth or </a:t>
            </a:r>
            <a:r>
              <a:rPr lang="en-US" dirty="0" smtClean="0"/>
              <a:t>facial pimples </a:t>
            </a:r>
            <a:r>
              <a:rPr lang="en-US" dirty="0"/>
              <a:t>(</a:t>
            </a:r>
            <a:r>
              <a:rPr lang="en-US" dirty="0" smtClean="0"/>
              <a:t>acne) may </a:t>
            </a:r>
            <a:r>
              <a:rPr lang="en-US" dirty="0"/>
              <a:t>develop</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Boys</a:t>
            </a:r>
            <a:endParaRPr lang="en-US" dirty="0"/>
          </a:p>
        </p:txBody>
      </p:sp>
      <p:sp>
        <p:nvSpPr>
          <p:cNvPr id="3" name="Content Placeholder 2"/>
          <p:cNvSpPr>
            <a:spLocks noGrp="1"/>
          </p:cNvSpPr>
          <p:nvPr>
            <p:ph idx="1"/>
          </p:nvPr>
        </p:nvSpPr>
        <p:spPr/>
        <p:txBody>
          <a:bodyPr>
            <a:normAutofit/>
          </a:bodyPr>
          <a:lstStyle/>
          <a:p>
            <a:r>
              <a:rPr lang="en-US" dirty="0"/>
              <a:t>In boys, under the influence of </a:t>
            </a:r>
            <a:r>
              <a:rPr lang="en-US" dirty="0" smtClean="0"/>
              <a:t>androgens, secondary characteristics </a:t>
            </a:r>
            <a:r>
              <a:rPr lang="en-US" dirty="0"/>
              <a:t>appear from age 12 - 14 years</a:t>
            </a:r>
            <a:r>
              <a:rPr lang="en-US" dirty="0" smtClean="0"/>
              <a:t>.</a:t>
            </a:r>
          </a:p>
          <a:p>
            <a:r>
              <a:rPr lang="en-US" dirty="0"/>
              <a:t>Enlarged testis and penis</a:t>
            </a:r>
          </a:p>
          <a:p>
            <a:pPr>
              <a:buNone/>
            </a:pPr>
            <a:r>
              <a:rPr lang="en-US" dirty="0"/>
              <a:t>• Development of </a:t>
            </a:r>
            <a:r>
              <a:rPr lang="en-US" dirty="0" err="1" smtClean="0"/>
              <a:t>armpit,chest</a:t>
            </a:r>
            <a:r>
              <a:rPr lang="en-US" dirty="0" smtClean="0"/>
              <a:t>, </a:t>
            </a:r>
            <a:r>
              <a:rPr lang="en-US" dirty="0"/>
              <a:t>pubic and </a:t>
            </a:r>
            <a:r>
              <a:rPr lang="en-US" dirty="0" smtClean="0"/>
              <a:t>facial hairs</a:t>
            </a:r>
            <a:endParaRPr lang="en-US" dirty="0"/>
          </a:p>
          <a:p>
            <a:pPr>
              <a:buNone/>
            </a:pPr>
            <a:r>
              <a:rPr lang="en-US" dirty="0"/>
              <a:t>• First ejaculation (</a:t>
            </a:r>
            <a:r>
              <a:rPr lang="en-US" dirty="0" err="1"/>
              <a:t>spermache</a:t>
            </a:r>
            <a:r>
              <a:rPr lang="en-US" dirty="0"/>
              <a:t>) </a:t>
            </a:r>
            <a:r>
              <a:rPr lang="en-US" dirty="0" smtClean="0"/>
              <a:t>and nocturnal emissions </a:t>
            </a:r>
            <a:r>
              <a:rPr lang="en-US" dirty="0"/>
              <a:t>(wet dreams) occur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Gain in muscular strength and weight</a:t>
            </a:r>
          </a:p>
          <a:p>
            <a:pPr>
              <a:buNone/>
            </a:pPr>
            <a:r>
              <a:rPr lang="en-US" dirty="0"/>
              <a:t>• Voice changes with the voice </a:t>
            </a:r>
            <a:r>
              <a:rPr lang="en-US" dirty="0" smtClean="0"/>
              <a:t>becoming deeper</a:t>
            </a:r>
            <a:endParaRPr lang="en-US" dirty="0"/>
          </a:p>
          <a:p>
            <a:pPr>
              <a:buNone/>
            </a:pPr>
            <a:r>
              <a:rPr lang="en-US" dirty="0"/>
              <a:t>• Skin problems such as acne </a:t>
            </a:r>
            <a:r>
              <a:rPr lang="en-US" dirty="0" smtClean="0"/>
              <a:t>develop and </a:t>
            </a:r>
            <a:r>
              <a:rPr lang="en-US" dirty="0"/>
              <a:t>the </a:t>
            </a:r>
            <a:r>
              <a:rPr lang="en-US" dirty="0" smtClean="0"/>
              <a:t>face looks </a:t>
            </a:r>
            <a:r>
              <a:rPr lang="en-US" dirty="0"/>
              <a:t>rough</a:t>
            </a:r>
          </a:p>
          <a:p>
            <a:pPr>
              <a:buNone/>
            </a:pPr>
            <a:r>
              <a:rPr lang="en-US" dirty="0"/>
              <a:t>• Body shape takes on typical </a:t>
            </a:r>
            <a:r>
              <a:rPr lang="en-US" dirty="0" smtClean="0"/>
              <a:t>adult characteristics</a:t>
            </a:r>
            <a:r>
              <a:rPr lang="en-US" dirty="0"/>
              <a:t>, for example, </a:t>
            </a:r>
            <a:r>
              <a:rPr lang="en-US" dirty="0" smtClean="0"/>
              <a:t>broad shoulders</a:t>
            </a:r>
            <a:endParaRPr lang="en-US" dirty="0"/>
          </a:p>
          <a:p>
            <a:pPr>
              <a:buNone/>
            </a:pPr>
            <a:r>
              <a:rPr lang="en-US" dirty="0"/>
              <a:t>• Rapid growth in height depending </a:t>
            </a:r>
            <a:r>
              <a:rPr lang="en-US" dirty="0" smtClean="0"/>
              <a:t>on genetics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2762"/>
          </a:xfrm>
        </p:spPr>
        <p:txBody>
          <a:bodyPr>
            <a:normAutofit fontScale="90000"/>
          </a:bodyPr>
          <a:lstStyle/>
          <a:p>
            <a:r>
              <a:rPr lang="en-US" b="1" dirty="0"/>
              <a:t>Sociological, Psychological and </a:t>
            </a:r>
            <a:r>
              <a:rPr lang="en-US" b="1" dirty="0" smtClean="0"/>
              <a:t>Emotional Characteristics</a:t>
            </a:r>
            <a:r>
              <a:rPr lang="en-US" b="1" dirty="0"/>
              <a:t/>
            </a:r>
            <a:br>
              <a:rPr lang="en-US" b="1" dirty="0"/>
            </a:br>
            <a:r>
              <a:rPr lang="en-US" b="1" dirty="0"/>
              <a:t>of Adolescents</a:t>
            </a:r>
            <a:endParaRPr lang="en-US" dirty="0"/>
          </a:p>
        </p:txBody>
      </p:sp>
      <p:sp>
        <p:nvSpPr>
          <p:cNvPr id="3" name="Content Placeholder 2"/>
          <p:cNvSpPr>
            <a:spLocks noGrp="1"/>
          </p:cNvSpPr>
          <p:nvPr>
            <p:ph idx="1"/>
          </p:nvPr>
        </p:nvSpPr>
        <p:spPr>
          <a:xfrm>
            <a:off x="457200" y="2514600"/>
            <a:ext cx="8229600" cy="3611563"/>
          </a:xfrm>
        </p:spPr>
        <p:txBody>
          <a:bodyPr/>
          <a:lstStyle/>
          <a:p>
            <a:r>
              <a:rPr lang="en-US" dirty="0"/>
              <a:t>While the aforementioned physiological </a:t>
            </a:r>
            <a:r>
              <a:rPr lang="en-US" dirty="0" smtClean="0"/>
              <a:t>changes are </a:t>
            </a:r>
            <a:r>
              <a:rPr lang="en-US" dirty="0"/>
              <a:t>taking place and can be observed, </a:t>
            </a:r>
            <a:r>
              <a:rPr lang="en-US" dirty="0" smtClean="0"/>
              <a:t>great emotional </a:t>
            </a:r>
            <a:r>
              <a:rPr lang="en-US" dirty="0"/>
              <a:t>and psychological changes are </a:t>
            </a:r>
            <a:r>
              <a:rPr lang="en-US" dirty="0" smtClean="0"/>
              <a:t>taking place </a:t>
            </a:r>
            <a:r>
              <a:rPr lang="en-US" dirty="0"/>
              <a:t>that may not be as noticeable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Emotional and Psychological </a:t>
            </a:r>
            <a:r>
              <a:rPr lang="en-US" b="1" dirty="0" smtClean="0"/>
              <a:t>Changes Resulting From Adolescence</a:t>
            </a:r>
            <a:endParaRPr lang="en-US" dirty="0"/>
          </a:p>
        </p:txBody>
      </p:sp>
      <p:sp>
        <p:nvSpPr>
          <p:cNvPr id="3" name="Content Placeholder 2"/>
          <p:cNvSpPr>
            <a:spLocks noGrp="1"/>
          </p:cNvSpPr>
          <p:nvPr>
            <p:ph idx="1"/>
          </p:nvPr>
        </p:nvSpPr>
        <p:spPr/>
        <p:txBody>
          <a:bodyPr>
            <a:normAutofit/>
          </a:bodyPr>
          <a:lstStyle/>
          <a:p>
            <a:r>
              <a:rPr lang="en-US" dirty="0"/>
              <a:t>Changing relationships with </a:t>
            </a:r>
            <a:r>
              <a:rPr lang="en-US" dirty="0" smtClean="0"/>
              <a:t>parents, which </a:t>
            </a:r>
            <a:r>
              <a:rPr lang="en-US" dirty="0"/>
              <a:t>may involve the </a:t>
            </a:r>
            <a:r>
              <a:rPr lang="en-US" dirty="0" smtClean="0"/>
              <a:t>adolescent pulling </a:t>
            </a:r>
            <a:r>
              <a:rPr lang="en-US" dirty="0"/>
              <a:t>away and becoming </a:t>
            </a:r>
            <a:r>
              <a:rPr lang="en-US" dirty="0" smtClean="0"/>
              <a:t>more independent</a:t>
            </a:r>
            <a:endParaRPr lang="en-US" dirty="0"/>
          </a:p>
          <a:p>
            <a:pPr>
              <a:buNone/>
            </a:pPr>
            <a:r>
              <a:rPr lang="en-US" dirty="0"/>
              <a:t>• Changing relationships with friends.</a:t>
            </a:r>
          </a:p>
          <a:p>
            <a:r>
              <a:rPr lang="en-US" dirty="0"/>
              <a:t>Adolescents often imitate the values </a:t>
            </a:r>
            <a:r>
              <a:rPr lang="en-US" dirty="0" smtClean="0"/>
              <a:t>and behaviors </a:t>
            </a:r>
            <a:r>
              <a:rPr lang="en-US" dirty="0"/>
              <a:t>of friends rather than </a:t>
            </a:r>
            <a:r>
              <a:rPr lang="en-US" dirty="0" smtClean="0"/>
              <a:t>those of </a:t>
            </a:r>
            <a:r>
              <a:rPr lang="en-US" dirty="0"/>
              <a:t>parents and other adults</a:t>
            </a:r>
            <a:r>
              <a:rPr lang="en-US" dirty="0" smtClean="0"/>
              <a:t>.</a:t>
            </a:r>
          </a:p>
          <a:p>
            <a:r>
              <a:rPr lang="en-US" dirty="0" smtClean="0"/>
              <a:t> </a:t>
            </a:r>
            <a:r>
              <a:rPr lang="en-US" dirty="0"/>
              <a:t>Peers </a:t>
            </a:r>
            <a:r>
              <a:rPr lang="en-US" dirty="0" smtClean="0"/>
              <a:t>are an </a:t>
            </a:r>
            <a:r>
              <a:rPr lang="en-US" dirty="0"/>
              <a:t>important influence but they </a:t>
            </a:r>
            <a:r>
              <a:rPr lang="en-US" dirty="0" smtClean="0"/>
              <a:t>care more </a:t>
            </a:r>
            <a:r>
              <a:rPr lang="en-US" dirty="0"/>
              <a:t>about what their friends think </a:t>
            </a:r>
            <a:r>
              <a:rPr lang="en-US" dirty="0" smtClean="0"/>
              <a:t>of them</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relationship with the opposite </a:t>
            </a:r>
            <a:r>
              <a:rPr lang="en-US" dirty="0" smtClean="0"/>
              <a:t>sex increases </a:t>
            </a:r>
            <a:r>
              <a:rPr lang="en-US" dirty="0"/>
              <a:t>as they learn how to </a:t>
            </a:r>
            <a:r>
              <a:rPr lang="en-US" dirty="0" smtClean="0"/>
              <a:t>cope with </a:t>
            </a:r>
            <a:r>
              <a:rPr lang="en-US" dirty="0"/>
              <a:t>romantic and sexual feelings</a:t>
            </a:r>
          </a:p>
          <a:p>
            <a:pPr>
              <a:buNone/>
            </a:pPr>
            <a:r>
              <a:rPr lang="en-US" dirty="0"/>
              <a:t>• Personal feelings are also affected </a:t>
            </a:r>
            <a:r>
              <a:rPr lang="en-US" dirty="0" smtClean="0"/>
              <a:t>and there </a:t>
            </a:r>
            <a:r>
              <a:rPr lang="en-US" dirty="0"/>
              <a:t>is a need to accept themselves </a:t>
            </a:r>
            <a:r>
              <a:rPr lang="en-US" dirty="0" smtClean="0"/>
              <a:t>as an </a:t>
            </a:r>
            <a:r>
              <a:rPr lang="en-US" dirty="0"/>
              <a:t>independent individual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Values and </a:t>
            </a:r>
            <a:r>
              <a:rPr lang="en-US" dirty="0" smtClean="0"/>
              <a:t>behaviors </a:t>
            </a:r>
            <a:r>
              <a:rPr lang="en-US" dirty="0"/>
              <a:t>are </a:t>
            </a:r>
            <a:r>
              <a:rPr lang="en-US" dirty="0" smtClean="0"/>
              <a:t>affected.</a:t>
            </a:r>
          </a:p>
          <a:p>
            <a:r>
              <a:rPr lang="en-US" dirty="0" smtClean="0"/>
              <a:t> Adolescents </a:t>
            </a:r>
            <a:r>
              <a:rPr lang="en-US" dirty="0"/>
              <a:t>may attempt to </a:t>
            </a:r>
            <a:r>
              <a:rPr lang="en-US" dirty="0" smtClean="0"/>
              <a:t>behave more </a:t>
            </a:r>
            <a:r>
              <a:rPr lang="en-US" dirty="0"/>
              <a:t>as adults, resolving problems in </a:t>
            </a:r>
            <a:r>
              <a:rPr lang="en-US" dirty="0" smtClean="0"/>
              <a:t>a responsible </a:t>
            </a:r>
            <a:r>
              <a:rPr lang="en-US" dirty="0"/>
              <a:t>manner and </a:t>
            </a:r>
            <a:r>
              <a:rPr lang="en-US" dirty="0" smtClean="0"/>
              <a:t>making decisions </a:t>
            </a:r>
            <a:r>
              <a:rPr lang="en-US" dirty="0"/>
              <a:t>bearing in mind the </a:t>
            </a:r>
            <a:r>
              <a:rPr lang="en-US" dirty="0" smtClean="0"/>
              <a:t>possible consequences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Increased interest in </a:t>
            </a:r>
            <a:r>
              <a:rPr lang="en-US" dirty="0" smtClean="0"/>
              <a:t>everyday recreational activities </a:t>
            </a:r>
          </a:p>
          <a:p>
            <a:pPr>
              <a:buNone/>
            </a:pPr>
            <a:r>
              <a:rPr lang="en-US" dirty="0" smtClean="0"/>
              <a:t>• </a:t>
            </a:r>
            <a:r>
              <a:rPr lang="en-US" dirty="0"/>
              <a:t>Increase in mood swings as they </a:t>
            </a:r>
            <a:r>
              <a:rPr lang="en-US" dirty="0" smtClean="0"/>
              <a:t>seek attention </a:t>
            </a:r>
            <a:r>
              <a:rPr lang="en-US" dirty="0"/>
              <a:t>and want to belong and </a:t>
            </a:r>
            <a:r>
              <a:rPr lang="en-US" dirty="0" smtClean="0"/>
              <a:t>be appreciated</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Broad Objective</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By the end of the unit the leaner will acquire knowledge, skills and attitudes in order to provide quality reproductive health services to adolescents and youth.</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a:t>With this understanding, there is a need </a:t>
            </a:r>
            <a:r>
              <a:rPr lang="en-US" dirty="0" smtClean="0"/>
              <a:t>to provide </a:t>
            </a:r>
            <a:r>
              <a:rPr lang="en-US" dirty="0"/>
              <a:t>adolescents and young people </a:t>
            </a:r>
            <a:r>
              <a:rPr lang="en-US" dirty="0" smtClean="0"/>
              <a:t>with guidance </a:t>
            </a:r>
            <a:r>
              <a:rPr lang="en-US" dirty="0"/>
              <a:t>and </a:t>
            </a:r>
            <a:r>
              <a:rPr lang="en-US" dirty="0" smtClean="0"/>
              <a:t>counseling, </a:t>
            </a:r>
            <a:r>
              <a:rPr lang="en-US" dirty="0"/>
              <a:t>especially </a:t>
            </a:r>
            <a:r>
              <a:rPr lang="en-US" dirty="0" smtClean="0"/>
              <a:t>on reproductive </a:t>
            </a:r>
            <a:r>
              <a:rPr lang="en-US" dirty="0"/>
              <a:t>health issues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Key Areas in Adolescent Sexual </a:t>
            </a:r>
            <a:r>
              <a:rPr lang="en-US" b="1" dirty="0" smtClean="0"/>
              <a:t>and</a:t>
            </a:r>
            <a:r>
              <a:rPr lang="en-US" b="1" dirty="0"/>
              <a:t> </a:t>
            </a:r>
            <a:r>
              <a:rPr lang="en-US" b="1" dirty="0" smtClean="0"/>
              <a:t>Reproductive </a:t>
            </a:r>
            <a:r>
              <a:rPr lang="en-US" b="1" dirty="0"/>
              <a:t>Health</a:t>
            </a:r>
            <a:endParaRPr lang="en-US" dirty="0"/>
          </a:p>
        </p:txBody>
      </p:sp>
      <p:sp>
        <p:nvSpPr>
          <p:cNvPr id="3" name="Content Placeholder 2"/>
          <p:cNvSpPr>
            <a:spLocks noGrp="1"/>
          </p:cNvSpPr>
          <p:nvPr>
            <p:ph idx="1"/>
          </p:nvPr>
        </p:nvSpPr>
        <p:spPr/>
        <p:txBody>
          <a:bodyPr>
            <a:normAutofit/>
          </a:bodyPr>
          <a:lstStyle/>
          <a:p>
            <a:r>
              <a:rPr lang="en-US" dirty="0"/>
              <a:t>Young people have special needs in </a:t>
            </a:r>
            <a:r>
              <a:rPr lang="en-US" dirty="0" smtClean="0"/>
              <a:t>all circumstances </a:t>
            </a:r>
            <a:r>
              <a:rPr lang="en-US" dirty="0"/>
              <a:t>and each age group within </a:t>
            </a:r>
            <a:r>
              <a:rPr lang="en-US" dirty="0" smtClean="0"/>
              <a:t>this population </a:t>
            </a:r>
            <a:r>
              <a:rPr lang="en-US" dirty="0"/>
              <a:t>(9 - 24 years) has different </a:t>
            </a:r>
            <a:r>
              <a:rPr lang="en-US" dirty="0" smtClean="0"/>
              <a:t>problems and </a:t>
            </a:r>
            <a:r>
              <a:rPr lang="en-US" dirty="0"/>
              <a:t>requirements. As a health worker, you </a:t>
            </a:r>
            <a:r>
              <a:rPr lang="en-US" dirty="0" smtClean="0"/>
              <a:t>need to </a:t>
            </a:r>
            <a:r>
              <a:rPr lang="en-US" dirty="0"/>
              <a:t>address the reproductive health needs </a:t>
            </a:r>
            <a:r>
              <a:rPr lang="en-US" dirty="0" smtClean="0"/>
              <a:t>of adolescents/youths </a:t>
            </a:r>
            <a:r>
              <a:rPr lang="en-US" dirty="0"/>
              <a:t>diligently in order to </a:t>
            </a:r>
            <a:r>
              <a:rPr lang="en-US" dirty="0" smtClean="0"/>
              <a:t>assist them </a:t>
            </a:r>
            <a:r>
              <a:rPr lang="en-US" dirty="0"/>
              <a:t>to make informed choices.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The Government of Kenya is </a:t>
            </a:r>
            <a:r>
              <a:rPr lang="en-US" dirty="0" smtClean="0"/>
              <a:t>particularly interested </a:t>
            </a:r>
            <a:r>
              <a:rPr lang="en-US" dirty="0"/>
              <a:t>in the health of its young people for </a:t>
            </a:r>
            <a:r>
              <a:rPr lang="en-US" dirty="0" smtClean="0"/>
              <a:t>a number </a:t>
            </a:r>
            <a:r>
              <a:rPr lang="en-US" dirty="0"/>
              <a:t>of reasons. </a:t>
            </a:r>
            <a:endParaRPr lang="en-US" dirty="0" smtClean="0"/>
          </a:p>
          <a:p>
            <a:r>
              <a:rPr lang="en-US" dirty="0" smtClean="0"/>
              <a:t>They </a:t>
            </a:r>
            <a:r>
              <a:rPr lang="en-US" dirty="0"/>
              <a:t>constitute a </a:t>
            </a:r>
            <a:r>
              <a:rPr lang="en-US" dirty="0" smtClean="0"/>
              <a:t>significant proportion </a:t>
            </a:r>
            <a:r>
              <a:rPr lang="en-US" dirty="0"/>
              <a:t>of the population and the </a:t>
            </a:r>
            <a:r>
              <a:rPr lang="en-US" dirty="0" smtClean="0"/>
              <a:t>fertility attributed </a:t>
            </a:r>
            <a:r>
              <a:rPr lang="en-US" dirty="0"/>
              <a:t>to them (20% of pregnant women </a:t>
            </a:r>
            <a:r>
              <a:rPr lang="en-US" dirty="0" smtClean="0"/>
              <a:t>are adolescents</a:t>
            </a:r>
            <a:r>
              <a:rPr lang="en-US" dirty="0"/>
              <a:t>, aged 15 - 19 years) has </a:t>
            </a:r>
            <a:r>
              <a:rPr lang="en-US" dirty="0" smtClean="0"/>
              <a:t>a substantial </a:t>
            </a:r>
            <a:r>
              <a:rPr lang="en-US" dirty="0"/>
              <a:t>impact on population growth.</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Statistics Supporting a Need for </a:t>
            </a:r>
            <a:r>
              <a:rPr lang="en-US" b="1" dirty="0" smtClean="0"/>
              <a:t>Youth Reproductive Health Services</a:t>
            </a:r>
            <a:endParaRPr lang="en-US" dirty="0"/>
          </a:p>
        </p:txBody>
      </p:sp>
      <p:sp>
        <p:nvSpPr>
          <p:cNvPr id="3" name="Content Placeholder 2"/>
          <p:cNvSpPr>
            <a:spLocks noGrp="1"/>
          </p:cNvSpPr>
          <p:nvPr>
            <p:ph idx="1"/>
          </p:nvPr>
        </p:nvSpPr>
        <p:spPr/>
        <p:txBody>
          <a:bodyPr>
            <a:normAutofit/>
          </a:bodyPr>
          <a:lstStyle/>
          <a:p>
            <a:r>
              <a:rPr lang="en-US" dirty="0"/>
              <a:t>20% of Kenyan adolescents </a:t>
            </a:r>
            <a:r>
              <a:rPr lang="en-US" dirty="0" smtClean="0"/>
              <a:t>become sexually </a:t>
            </a:r>
            <a:r>
              <a:rPr lang="en-US" dirty="0"/>
              <a:t>active as early as 9 - 14 years</a:t>
            </a:r>
          </a:p>
          <a:p>
            <a:pPr>
              <a:buNone/>
            </a:pPr>
            <a:r>
              <a:rPr lang="en-US" dirty="0"/>
              <a:t>• By 20 years of age 80% </a:t>
            </a:r>
            <a:r>
              <a:rPr lang="en-US" dirty="0" smtClean="0"/>
              <a:t>have experienced </a:t>
            </a:r>
            <a:r>
              <a:rPr lang="en-US" dirty="0"/>
              <a:t>sexual intercourse</a:t>
            </a:r>
          </a:p>
          <a:p>
            <a:pPr>
              <a:buNone/>
            </a:pPr>
            <a:r>
              <a:rPr lang="en-US" dirty="0"/>
              <a:t>• HIV prevalence among adolescents </a:t>
            </a:r>
            <a:r>
              <a:rPr lang="en-US" dirty="0" smtClean="0"/>
              <a:t>of 15 </a:t>
            </a:r>
            <a:r>
              <a:rPr lang="en-US" dirty="0"/>
              <a:t>- 19 years stands at 22.3% </a:t>
            </a:r>
            <a:r>
              <a:rPr lang="en-US" dirty="0" smtClean="0"/>
              <a:t>for females </a:t>
            </a:r>
            <a:r>
              <a:rPr lang="en-US" dirty="0"/>
              <a:t>and 4.2% for males</a:t>
            </a:r>
          </a:p>
          <a:p>
            <a:pPr>
              <a:buNone/>
            </a:pPr>
            <a:r>
              <a:rPr lang="en-US" dirty="0"/>
              <a:t>• 10,000 schoolgirls drop out of </a:t>
            </a:r>
            <a:r>
              <a:rPr lang="en-US" dirty="0" smtClean="0"/>
              <a:t>school every </a:t>
            </a:r>
            <a:r>
              <a:rPr lang="en-US" dirty="0"/>
              <a:t>year due to pregnancy, which </a:t>
            </a:r>
            <a:r>
              <a:rPr lang="en-US" dirty="0" smtClean="0"/>
              <a:t>you will </a:t>
            </a:r>
            <a:r>
              <a:rPr lang="en-US" dirty="0"/>
              <a:t>agree is quite alarming, as the </a:t>
            </a:r>
            <a:r>
              <a:rPr lang="en-US" dirty="0" smtClean="0"/>
              <a:t>rate of </a:t>
            </a:r>
            <a:r>
              <a:rPr lang="en-US" dirty="0"/>
              <a:t>illiteracy and poverty keeps rising</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11362"/>
          </a:xfrm>
        </p:spPr>
        <p:txBody>
          <a:bodyPr>
            <a:normAutofit fontScale="90000"/>
          </a:bodyPr>
          <a:lstStyle/>
          <a:p>
            <a:r>
              <a:rPr lang="en-US" dirty="0"/>
              <a:t>The most common reproductive </a:t>
            </a:r>
            <a:r>
              <a:rPr lang="en-US" dirty="0" smtClean="0"/>
              <a:t>health problems</a:t>
            </a:r>
            <a:r>
              <a:rPr lang="en-US" dirty="0"/>
              <a:t> </a:t>
            </a:r>
            <a:r>
              <a:rPr lang="en-US" dirty="0" smtClean="0"/>
              <a:t>among </a:t>
            </a:r>
            <a:r>
              <a:rPr lang="en-US" dirty="0"/>
              <a:t>this age group</a:t>
            </a:r>
          </a:p>
        </p:txBody>
      </p:sp>
      <p:sp>
        <p:nvSpPr>
          <p:cNvPr id="3" name="Content Placeholder 2"/>
          <p:cNvSpPr>
            <a:spLocks noGrp="1"/>
          </p:cNvSpPr>
          <p:nvPr>
            <p:ph idx="1"/>
          </p:nvPr>
        </p:nvSpPr>
        <p:spPr>
          <a:xfrm>
            <a:off x="457200" y="2667000"/>
            <a:ext cx="8229600" cy="3459163"/>
          </a:xfrm>
        </p:spPr>
        <p:txBody>
          <a:bodyPr>
            <a:normAutofit/>
          </a:bodyPr>
          <a:lstStyle/>
          <a:p>
            <a:r>
              <a:rPr lang="en-US" dirty="0"/>
              <a:t>Early child bearing (70% </a:t>
            </a:r>
            <a:r>
              <a:rPr lang="en-US" dirty="0" smtClean="0"/>
              <a:t>prevalence rates</a:t>
            </a:r>
            <a:r>
              <a:rPr lang="en-US" dirty="0"/>
              <a:t>), which is usually due to girl </a:t>
            </a:r>
            <a:r>
              <a:rPr lang="en-US" dirty="0" smtClean="0"/>
              <a:t>child discrimination </a:t>
            </a:r>
            <a:r>
              <a:rPr lang="en-US" dirty="0"/>
              <a:t>in </a:t>
            </a:r>
            <a:r>
              <a:rPr lang="en-US" dirty="0" smtClean="0"/>
              <a:t>educational opportunities</a:t>
            </a:r>
            <a:r>
              <a:rPr lang="en-US" dirty="0"/>
              <a:t>. Girls, therefore, opt </a:t>
            </a:r>
            <a:r>
              <a:rPr lang="en-US" dirty="0" smtClean="0"/>
              <a:t>to marry </a:t>
            </a:r>
            <a:r>
              <a:rPr lang="en-US" dirty="0"/>
              <a:t>early instead of staying at home</a:t>
            </a:r>
          </a:p>
          <a:p>
            <a:pPr>
              <a:buNone/>
            </a:pPr>
            <a:r>
              <a:rPr lang="en-US" dirty="0" smtClean="0"/>
              <a:t>•</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STIs/HIV/AIDS (45% prevalence rates), as a result of idleness among the youth due to lack of recreational facilities compounded by curiosity and peer pressure. This leads them into unsafe sexual practices and, in some cases, prostitution to earn a living</a:t>
            </a:r>
          </a:p>
          <a:p>
            <a:pPr>
              <a:buNone/>
            </a:pPr>
            <a:r>
              <a:rPr lang="en-US" dirty="0" smtClean="0"/>
              <a:t>• Unsafe abortion due to unplanned and unwanted pregnancy</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It has also been observed that most </a:t>
            </a:r>
            <a:r>
              <a:rPr lang="en-US" dirty="0" smtClean="0"/>
              <a:t>adolescents have </a:t>
            </a:r>
            <a:r>
              <a:rPr lang="en-US" dirty="0"/>
              <a:t>inadequate information about </a:t>
            </a:r>
            <a:r>
              <a:rPr lang="en-US" dirty="0" smtClean="0"/>
              <a:t>their sexuality</a:t>
            </a:r>
            <a:r>
              <a:rPr lang="en-US" dirty="0"/>
              <a:t>, which also compounds the risks </a:t>
            </a:r>
            <a:r>
              <a:rPr lang="en-US" dirty="0" smtClean="0"/>
              <a:t>of early </a:t>
            </a:r>
            <a:r>
              <a:rPr lang="en-US" dirty="0"/>
              <a:t>childbearing, unsafe abortion, </a:t>
            </a:r>
            <a:r>
              <a:rPr lang="en-US" dirty="0" smtClean="0"/>
              <a:t>STIs</a:t>
            </a:r>
            <a:r>
              <a:rPr lang="en-US" dirty="0"/>
              <a:t>/HIV/AIDS and subsequent risks of infertility </a:t>
            </a:r>
            <a:r>
              <a:rPr lang="en-US" dirty="0" smtClean="0"/>
              <a:t>and cancer </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Reproductive Health Needs </a:t>
            </a:r>
            <a:r>
              <a:rPr lang="en-US" b="1" dirty="0" smtClean="0"/>
              <a:t>Amongst Adolescents</a:t>
            </a:r>
            <a:endParaRPr lang="en-US" dirty="0"/>
          </a:p>
        </p:txBody>
      </p:sp>
      <p:sp>
        <p:nvSpPr>
          <p:cNvPr id="3" name="Content Placeholder 2"/>
          <p:cNvSpPr>
            <a:spLocks noGrp="1"/>
          </p:cNvSpPr>
          <p:nvPr>
            <p:ph idx="1"/>
          </p:nvPr>
        </p:nvSpPr>
        <p:spPr/>
        <p:txBody>
          <a:bodyPr>
            <a:normAutofit/>
          </a:bodyPr>
          <a:lstStyle/>
          <a:p>
            <a:r>
              <a:rPr lang="en-US" dirty="0"/>
              <a:t>Information on sexuality </a:t>
            </a:r>
            <a:r>
              <a:rPr lang="en-US" dirty="0" smtClean="0"/>
              <a:t>and reproductive </a:t>
            </a:r>
            <a:r>
              <a:rPr lang="en-US" dirty="0"/>
              <a:t>health</a:t>
            </a:r>
          </a:p>
          <a:p>
            <a:pPr>
              <a:buNone/>
            </a:pPr>
            <a:r>
              <a:rPr lang="en-US" dirty="0"/>
              <a:t>• Access to family planning services </a:t>
            </a:r>
            <a:r>
              <a:rPr lang="en-US" dirty="0" smtClean="0"/>
              <a:t>and provision </a:t>
            </a:r>
            <a:r>
              <a:rPr lang="en-US" dirty="0"/>
              <a:t>of effective methods</a:t>
            </a:r>
          </a:p>
          <a:p>
            <a:pPr>
              <a:buNone/>
            </a:pPr>
            <a:r>
              <a:rPr lang="en-US" dirty="0"/>
              <a:t>• Prenatal and post abortion </a:t>
            </a:r>
            <a:r>
              <a:rPr lang="en-US" dirty="0" smtClean="0"/>
              <a:t>care, irrespective </a:t>
            </a:r>
            <a:r>
              <a:rPr lang="en-US" dirty="0"/>
              <a:t>of the age or marital status</a:t>
            </a:r>
          </a:p>
          <a:p>
            <a:pPr>
              <a:buNone/>
            </a:pPr>
            <a:r>
              <a:rPr lang="en-US" dirty="0"/>
              <a:t>• Safe delivery, preferably in a </a:t>
            </a:r>
            <a:r>
              <a:rPr lang="en-US" dirty="0" smtClean="0"/>
              <a:t>hospital with </a:t>
            </a:r>
            <a:r>
              <a:rPr lang="en-US" dirty="0"/>
              <a:t>facilities for all eventualities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Treatment of unsafe abortions, </a:t>
            </a:r>
            <a:r>
              <a:rPr lang="en-US" dirty="0" smtClean="0"/>
              <a:t>which should </a:t>
            </a:r>
            <a:r>
              <a:rPr lang="en-US" dirty="0"/>
              <a:t>be discouraged, but in the </a:t>
            </a:r>
            <a:r>
              <a:rPr lang="en-US" dirty="0" smtClean="0"/>
              <a:t>event of </a:t>
            </a:r>
            <a:r>
              <a:rPr lang="en-US" dirty="0"/>
              <a:t>any occurrence, post abortion </a:t>
            </a:r>
            <a:r>
              <a:rPr lang="en-US" dirty="0" smtClean="0"/>
              <a:t>care should </a:t>
            </a:r>
            <a:r>
              <a:rPr lang="en-US" dirty="0"/>
              <a:t>be given to save lives</a:t>
            </a:r>
          </a:p>
          <a:p>
            <a:pPr>
              <a:buNone/>
            </a:pPr>
            <a:r>
              <a:rPr lang="en-US" dirty="0"/>
              <a:t>• Diagnosis and treatment of </a:t>
            </a:r>
            <a:r>
              <a:rPr lang="en-US" dirty="0" smtClean="0"/>
              <a:t>sexually transmitted </a:t>
            </a:r>
            <a:r>
              <a:rPr lang="en-US" dirty="0"/>
              <a:t>diseases</a:t>
            </a:r>
          </a:p>
          <a:p>
            <a:pPr>
              <a:buNone/>
            </a:pPr>
            <a:r>
              <a:rPr lang="en-US" dirty="0"/>
              <a:t>• Protection from sexual abuse. Cases </a:t>
            </a:r>
            <a:r>
              <a:rPr lang="en-US" dirty="0" smtClean="0"/>
              <a:t>of sexual </a:t>
            </a:r>
            <a:r>
              <a:rPr lang="en-US" dirty="0"/>
              <a:t>offenders should be reported </a:t>
            </a:r>
            <a:r>
              <a:rPr lang="en-US" dirty="0" smtClean="0"/>
              <a:t>to the </a:t>
            </a:r>
            <a:r>
              <a:rPr lang="en-US" dirty="0"/>
              <a:t>authorities so that appropriate </a:t>
            </a:r>
            <a:r>
              <a:rPr lang="en-US" dirty="0" smtClean="0"/>
              <a:t>action can </a:t>
            </a:r>
            <a:r>
              <a:rPr lang="en-US" dirty="0"/>
              <a:t>be taken</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Culturally appropriate guidance </a:t>
            </a:r>
            <a:r>
              <a:rPr lang="en-US" dirty="0" smtClean="0"/>
              <a:t>and counseling </a:t>
            </a:r>
            <a:r>
              <a:rPr lang="en-US" dirty="0"/>
              <a:t>and or mental </a:t>
            </a:r>
            <a:r>
              <a:rPr lang="en-US" dirty="0" smtClean="0"/>
              <a:t>health services</a:t>
            </a:r>
            <a:endParaRPr lang="en-US" dirty="0"/>
          </a:p>
          <a:p>
            <a:pPr>
              <a:buNone/>
            </a:pPr>
            <a:r>
              <a:rPr lang="en-US" dirty="0"/>
              <a:t>• Education in negotiating skills to </a:t>
            </a:r>
            <a:r>
              <a:rPr lang="en-US" dirty="0" smtClean="0"/>
              <a:t>help them </a:t>
            </a:r>
            <a:r>
              <a:rPr lang="en-US" dirty="0"/>
              <a:t>make informed choices and </a:t>
            </a:r>
            <a:r>
              <a:rPr lang="en-US" dirty="0" smtClean="0"/>
              <a:t>accept the </a:t>
            </a:r>
            <a:r>
              <a:rPr lang="en-US" dirty="0"/>
              <a:t>consequences of their actions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Learning Outcomes</a:t>
            </a:r>
            <a:r>
              <a:rPr lang="en-US" dirty="0"/>
              <a:t>        </a:t>
            </a:r>
            <a:br>
              <a:rPr lang="en-US" dirty="0"/>
            </a:br>
            <a:endParaRPr lang="en-US" dirty="0"/>
          </a:p>
        </p:txBody>
      </p:sp>
      <p:sp>
        <p:nvSpPr>
          <p:cNvPr id="3" name="Content Placeholder 2"/>
          <p:cNvSpPr>
            <a:spLocks noGrp="1"/>
          </p:cNvSpPr>
          <p:nvPr>
            <p:ph idx="1"/>
          </p:nvPr>
        </p:nvSpPr>
        <p:spPr/>
        <p:txBody>
          <a:bodyPr/>
          <a:lstStyle/>
          <a:p>
            <a:pPr lvl="0"/>
            <a:r>
              <a:rPr lang="en-US" dirty="0"/>
              <a:t>Participate in the provision of sexual and reproductive health services to the adolescent/youth.</a:t>
            </a:r>
          </a:p>
          <a:p>
            <a:pPr lvl="0"/>
            <a:r>
              <a:rPr lang="en-US" dirty="0"/>
              <a:t>Integrate sexual health to holistic care         </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524000"/>
          </a:xfrm>
        </p:spPr>
        <p:txBody>
          <a:bodyPr>
            <a:normAutofit fontScale="90000"/>
          </a:bodyPr>
          <a:lstStyle/>
          <a:p>
            <a:r>
              <a:rPr lang="en-US" dirty="0"/>
              <a:t>adolescent/youth enjoy good</a:t>
            </a:r>
            <a:br>
              <a:rPr lang="en-US" dirty="0"/>
            </a:br>
            <a:r>
              <a:rPr lang="en-US" dirty="0"/>
              <a:t>reproductive health, there is also a need to </a:t>
            </a:r>
            <a:r>
              <a:rPr lang="en-US" dirty="0" smtClean="0"/>
              <a:t>do the </a:t>
            </a:r>
            <a:r>
              <a:rPr lang="en-US" dirty="0"/>
              <a:t>following:</a:t>
            </a:r>
          </a:p>
        </p:txBody>
      </p:sp>
      <p:sp>
        <p:nvSpPr>
          <p:cNvPr id="3" name="Content Placeholder 2"/>
          <p:cNvSpPr>
            <a:spLocks noGrp="1"/>
          </p:cNvSpPr>
          <p:nvPr>
            <p:ph idx="1"/>
          </p:nvPr>
        </p:nvSpPr>
        <p:spPr>
          <a:xfrm>
            <a:off x="457200" y="2209800"/>
            <a:ext cx="8229600" cy="3916363"/>
          </a:xfrm>
        </p:spPr>
        <p:txBody>
          <a:bodyPr>
            <a:normAutofit/>
          </a:bodyPr>
          <a:lstStyle/>
          <a:p>
            <a:r>
              <a:rPr lang="en-US" dirty="0"/>
              <a:t>Develop a comprehensive </a:t>
            </a:r>
            <a:r>
              <a:rPr lang="en-US" dirty="0" smtClean="0"/>
              <a:t>reproductive health </a:t>
            </a:r>
            <a:r>
              <a:rPr lang="en-US" dirty="0"/>
              <a:t>package to </a:t>
            </a:r>
            <a:r>
              <a:rPr lang="en-US" dirty="0" smtClean="0"/>
              <a:t>address youth/adolescent </a:t>
            </a:r>
            <a:r>
              <a:rPr lang="en-US" dirty="0"/>
              <a:t>issues through </a:t>
            </a:r>
            <a:r>
              <a:rPr lang="en-US" dirty="0" smtClean="0"/>
              <a:t>the provision </a:t>
            </a:r>
            <a:r>
              <a:rPr lang="en-US" dirty="0"/>
              <a:t>of </a:t>
            </a:r>
            <a:r>
              <a:rPr lang="en-US" dirty="0" err="1"/>
              <a:t>counselling</a:t>
            </a:r>
            <a:r>
              <a:rPr lang="en-US" dirty="0"/>
              <a:t> and </a:t>
            </a:r>
            <a:r>
              <a:rPr lang="en-US" dirty="0" smtClean="0"/>
              <a:t>user friendly </a:t>
            </a:r>
            <a:r>
              <a:rPr lang="en-US" dirty="0"/>
              <a:t>clinics</a:t>
            </a:r>
          </a:p>
          <a:p>
            <a:pPr>
              <a:buNone/>
            </a:pPr>
            <a:r>
              <a:rPr lang="en-US" dirty="0"/>
              <a:t>• Promote responsible and healthy </a:t>
            </a:r>
            <a:r>
              <a:rPr lang="en-US" dirty="0" smtClean="0"/>
              <a:t>RH and </a:t>
            </a:r>
            <a:r>
              <a:rPr lang="en-US" dirty="0"/>
              <a:t>sexual </a:t>
            </a:r>
            <a:r>
              <a:rPr lang="en-US" dirty="0" smtClean="0"/>
              <a:t>behavior </a:t>
            </a:r>
            <a:r>
              <a:rPr lang="en-US" dirty="0"/>
              <a:t>of the </a:t>
            </a:r>
            <a:r>
              <a:rPr lang="en-US" dirty="0" smtClean="0"/>
              <a:t>youth through counseling and guidance</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Sensitize </a:t>
            </a:r>
            <a:r>
              <a:rPr lang="en-US" dirty="0"/>
              <a:t>leaders, </a:t>
            </a:r>
            <a:r>
              <a:rPr lang="en-US" dirty="0" smtClean="0"/>
              <a:t>programme managers</a:t>
            </a:r>
            <a:r>
              <a:rPr lang="en-US" dirty="0"/>
              <a:t>, service providers, </a:t>
            </a:r>
            <a:r>
              <a:rPr lang="en-US" dirty="0" smtClean="0"/>
              <a:t>teachers, the </a:t>
            </a:r>
            <a:r>
              <a:rPr lang="en-US" dirty="0"/>
              <a:t>community, adolescents and </a:t>
            </a:r>
            <a:r>
              <a:rPr lang="en-US" dirty="0" smtClean="0"/>
              <a:t>youths themselves</a:t>
            </a:r>
            <a:r>
              <a:rPr lang="en-US" dirty="0"/>
              <a:t>, on the </a:t>
            </a:r>
            <a:r>
              <a:rPr lang="en-US" dirty="0" smtClean="0"/>
              <a:t>reproductive health </a:t>
            </a:r>
            <a:r>
              <a:rPr lang="en-US" dirty="0"/>
              <a:t>needs and rights of </a:t>
            </a:r>
            <a:r>
              <a:rPr lang="en-US" dirty="0" smtClean="0"/>
              <a:t>adolescents and </a:t>
            </a:r>
            <a:r>
              <a:rPr lang="en-US" dirty="0"/>
              <a:t>youths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The primary principle in working effectively </a:t>
            </a:r>
            <a:r>
              <a:rPr lang="en-US" dirty="0" smtClean="0"/>
              <a:t>with young </a:t>
            </a:r>
            <a:r>
              <a:rPr lang="en-US" dirty="0"/>
              <a:t>people is to promote their participation.</a:t>
            </a:r>
          </a:p>
          <a:p>
            <a:r>
              <a:rPr lang="en-US" dirty="0"/>
              <a:t>As a group, young people often have a ‘</a:t>
            </a:r>
            <a:r>
              <a:rPr lang="en-US" dirty="0" smtClean="0"/>
              <a:t>culture’ of </a:t>
            </a:r>
            <a:r>
              <a:rPr lang="en-US" dirty="0"/>
              <a:t>their own, with particular norms and values.</a:t>
            </a:r>
          </a:p>
          <a:p>
            <a:r>
              <a:rPr lang="en-US" dirty="0"/>
              <a:t>They may not respond to services designed </a:t>
            </a:r>
            <a:r>
              <a:rPr lang="en-US" dirty="0" smtClean="0"/>
              <a:t>for adults.</a:t>
            </a:r>
          </a:p>
          <a:p>
            <a:r>
              <a:rPr lang="en-US" dirty="0" smtClean="0"/>
              <a:t> They are at a stage in life where they need to develop a sense of control over their bodies and their health.</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smtClean="0"/>
              <a:t>At </a:t>
            </a:r>
            <a:r>
              <a:rPr lang="en-US" dirty="0"/>
              <a:t>the same time, </a:t>
            </a:r>
            <a:r>
              <a:rPr lang="en-US" dirty="0" smtClean="0"/>
              <a:t>since they </a:t>
            </a:r>
            <a:r>
              <a:rPr lang="en-US" dirty="0"/>
              <a:t>are young and relatively </a:t>
            </a:r>
            <a:r>
              <a:rPr lang="en-US" dirty="0" smtClean="0"/>
              <a:t>inexperienced, they </a:t>
            </a:r>
            <a:r>
              <a:rPr lang="en-US" dirty="0"/>
              <a:t>need guidance that is both sensitive </a:t>
            </a:r>
            <a:r>
              <a:rPr lang="en-US" dirty="0" smtClean="0"/>
              <a:t>and reassuring.</a:t>
            </a:r>
          </a:p>
          <a:p>
            <a:r>
              <a:rPr lang="en-US" dirty="0" smtClean="0"/>
              <a:t> </a:t>
            </a:r>
            <a:r>
              <a:rPr lang="en-US" dirty="0"/>
              <a:t>The best way to encourage </a:t>
            </a:r>
            <a:r>
              <a:rPr lang="en-US" dirty="0" smtClean="0"/>
              <a:t>young people </a:t>
            </a:r>
            <a:r>
              <a:rPr lang="en-US" dirty="0"/>
              <a:t>to participate is to develop a </a:t>
            </a:r>
            <a:r>
              <a:rPr lang="en-US" dirty="0" smtClean="0"/>
              <a:t>partnership between </a:t>
            </a:r>
            <a:r>
              <a:rPr lang="en-US" dirty="0"/>
              <a:t>them and health care providers </a:t>
            </a:r>
            <a:r>
              <a:rPr lang="en-US" dirty="0" smtClean="0"/>
              <a:t>with proper </a:t>
            </a:r>
            <a:r>
              <a:rPr lang="en-US" dirty="0"/>
              <a:t>regard for parental guidance </a:t>
            </a:r>
            <a:r>
              <a:rPr lang="en-US" dirty="0" smtClean="0"/>
              <a:t>and responsibilities</a:t>
            </a:r>
            <a:r>
              <a:rPr lang="en-US" dirty="0"/>
              <a:t>.</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endParaRPr lang="en-US" dirty="0"/>
          </a:p>
        </p:txBody>
      </p:sp>
      <p:sp>
        <p:nvSpPr>
          <p:cNvPr id="3" name="Content Placeholder 2"/>
          <p:cNvSpPr>
            <a:spLocks noGrp="1"/>
          </p:cNvSpPr>
          <p:nvPr>
            <p:ph idx="1"/>
          </p:nvPr>
        </p:nvSpPr>
        <p:spPr>
          <a:xfrm>
            <a:off x="457200" y="1295400"/>
            <a:ext cx="8229600" cy="5105400"/>
          </a:xfrm>
        </p:spPr>
        <p:txBody>
          <a:bodyPr>
            <a:normAutofit lnSpcReduction="10000"/>
          </a:bodyPr>
          <a:lstStyle/>
          <a:p>
            <a:r>
              <a:rPr lang="en-US" dirty="0"/>
              <a:t>Once the youths know their rights and </a:t>
            </a:r>
            <a:r>
              <a:rPr lang="en-US" dirty="0" smtClean="0"/>
              <a:t>have appropriate </a:t>
            </a:r>
            <a:r>
              <a:rPr lang="en-US" dirty="0"/>
              <a:t>information, they will be able </a:t>
            </a:r>
            <a:r>
              <a:rPr lang="en-US" dirty="0" smtClean="0"/>
              <a:t>to make </a:t>
            </a:r>
            <a:r>
              <a:rPr lang="en-US" dirty="0"/>
              <a:t>informed choices. </a:t>
            </a:r>
            <a:endParaRPr lang="en-US" dirty="0" smtClean="0"/>
          </a:p>
          <a:p>
            <a:r>
              <a:rPr lang="en-US" dirty="0" smtClean="0"/>
              <a:t>Consequently, their </a:t>
            </a:r>
            <a:r>
              <a:rPr lang="en-US" dirty="0"/>
              <a:t>reproductive health will </a:t>
            </a:r>
            <a:r>
              <a:rPr lang="en-US" dirty="0" smtClean="0"/>
              <a:t>improve tremendously</a:t>
            </a:r>
            <a:r>
              <a:rPr lang="en-US" dirty="0"/>
              <a:t>. </a:t>
            </a:r>
            <a:endParaRPr lang="en-US" dirty="0" smtClean="0"/>
          </a:p>
          <a:p>
            <a:r>
              <a:rPr lang="en-US" dirty="0" smtClean="0"/>
              <a:t>It </a:t>
            </a:r>
            <a:r>
              <a:rPr lang="en-US" dirty="0"/>
              <a:t>is important to remember </a:t>
            </a:r>
            <a:r>
              <a:rPr lang="en-US" dirty="0" smtClean="0"/>
              <a:t>that young </a:t>
            </a:r>
            <a:r>
              <a:rPr lang="en-US" dirty="0"/>
              <a:t>people are flexible, resourceful </a:t>
            </a:r>
            <a:r>
              <a:rPr lang="en-US" dirty="0" smtClean="0"/>
              <a:t>and energetic.</a:t>
            </a:r>
          </a:p>
          <a:p>
            <a:r>
              <a:rPr lang="en-US" dirty="0" smtClean="0"/>
              <a:t> </a:t>
            </a:r>
            <a:r>
              <a:rPr lang="en-US" dirty="0"/>
              <a:t>They can help each other </a:t>
            </a:r>
            <a:r>
              <a:rPr lang="en-US" dirty="0" smtClean="0"/>
              <a:t>through peer counseling </a:t>
            </a:r>
            <a:r>
              <a:rPr lang="en-US" dirty="0"/>
              <a:t>and peer education. </a:t>
            </a:r>
            <a:endParaRPr lang="en-US" dirty="0" smtClean="0"/>
          </a:p>
          <a:p>
            <a:r>
              <a:rPr lang="en-US" dirty="0" smtClean="0"/>
              <a:t>You should</a:t>
            </a:r>
            <a:r>
              <a:rPr lang="en-US" dirty="0"/>
              <a:t>, therefore, try to tap these strengths </a:t>
            </a:r>
            <a:r>
              <a:rPr lang="en-US" dirty="0" smtClean="0"/>
              <a:t>in order </a:t>
            </a:r>
            <a:r>
              <a:rPr lang="en-US" dirty="0"/>
              <a:t>to be able to provide them with </a:t>
            </a:r>
            <a:r>
              <a:rPr lang="en-US" dirty="0" smtClean="0"/>
              <a:t>the necessary </a:t>
            </a:r>
            <a:r>
              <a:rPr lang="en-US" dirty="0"/>
              <a:t>support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429512"/>
          </a:xfrm>
        </p:spPr>
        <p:txBody>
          <a:bodyPr>
            <a:normAutofit fontScale="90000"/>
          </a:bodyPr>
          <a:lstStyle/>
          <a:p>
            <a:r>
              <a:rPr lang="en-US" b="1" dirty="0"/>
              <a:t>Principles for Working Effectively </a:t>
            </a:r>
            <a:r>
              <a:rPr lang="en-US" b="1" dirty="0" smtClean="0"/>
              <a:t>With Young </a:t>
            </a:r>
            <a:r>
              <a:rPr lang="en-US" b="1" dirty="0"/>
              <a:t>People</a:t>
            </a:r>
            <a:endParaRPr lang="en-US" dirty="0"/>
          </a:p>
        </p:txBody>
      </p:sp>
      <p:sp>
        <p:nvSpPr>
          <p:cNvPr id="3" name="Content Placeholder 2"/>
          <p:cNvSpPr>
            <a:spLocks noGrp="1"/>
          </p:cNvSpPr>
          <p:nvPr>
            <p:ph idx="1"/>
          </p:nvPr>
        </p:nvSpPr>
        <p:spPr>
          <a:xfrm>
            <a:off x="457200" y="1905000"/>
            <a:ext cx="8229600" cy="4221163"/>
          </a:xfrm>
        </p:spPr>
        <p:txBody>
          <a:bodyPr>
            <a:normAutofit/>
          </a:bodyPr>
          <a:lstStyle/>
          <a:p>
            <a:r>
              <a:rPr lang="en-US" dirty="0"/>
              <a:t>You must understand the </a:t>
            </a:r>
            <a:r>
              <a:rPr lang="en-US" dirty="0" smtClean="0"/>
              <a:t>cultural sensitivities </a:t>
            </a:r>
            <a:r>
              <a:rPr lang="en-US" dirty="0"/>
              <a:t>surrounding the provision </a:t>
            </a:r>
            <a:r>
              <a:rPr lang="en-US" dirty="0" smtClean="0"/>
              <a:t>of information </a:t>
            </a:r>
            <a:r>
              <a:rPr lang="en-US" dirty="0"/>
              <a:t>and services to </a:t>
            </a:r>
            <a:r>
              <a:rPr lang="en-US" dirty="0" smtClean="0"/>
              <a:t>young people. </a:t>
            </a:r>
            <a:r>
              <a:rPr lang="en-US" dirty="0"/>
              <a:t>Create awareness </a:t>
            </a:r>
            <a:r>
              <a:rPr lang="en-US" dirty="0" smtClean="0"/>
              <a:t>to communities </a:t>
            </a:r>
            <a:r>
              <a:rPr lang="en-US" dirty="0"/>
              <a:t>on the need to be </a:t>
            </a:r>
            <a:r>
              <a:rPr lang="en-US" dirty="0" smtClean="0"/>
              <a:t>realistic and </a:t>
            </a:r>
            <a:r>
              <a:rPr lang="en-US" dirty="0"/>
              <a:t>to give appropriate </a:t>
            </a:r>
            <a:r>
              <a:rPr lang="en-US" dirty="0" smtClean="0"/>
              <a:t>counseling.</a:t>
            </a:r>
          </a:p>
          <a:p>
            <a:endParaRPr lang="en-US" dirty="0"/>
          </a:p>
          <a:p>
            <a:pPr>
              <a:buNone/>
            </a:pPr>
            <a:r>
              <a:rPr lang="en-US" dirty="0"/>
              <a:t>• You should identify and encourage </a:t>
            </a:r>
            <a:r>
              <a:rPr lang="en-US" dirty="0" smtClean="0"/>
              <a:t>peer leadership </a:t>
            </a:r>
            <a:r>
              <a:rPr lang="en-US" dirty="0"/>
              <a:t>and communication. </a:t>
            </a:r>
            <a:r>
              <a:rPr lang="en-US" dirty="0" smtClean="0"/>
              <a:t>As you recall</a:t>
            </a:r>
            <a:r>
              <a:rPr lang="en-US" dirty="0"/>
              <a:t>, at this age peers are </a:t>
            </a:r>
            <a:r>
              <a:rPr lang="en-US" dirty="0" smtClean="0"/>
              <a:t>very important </a:t>
            </a:r>
            <a:r>
              <a:rPr lang="en-US" dirty="0"/>
              <a:t>and they are perceived </a:t>
            </a:r>
            <a:r>
              <a:rPr lang="en-US" dirty="0" smtClean="0"/>
              <a:t>as trustworthy </a:t>
            </a:r>
            <a:r>
              <a:rPr lang="en-US" dirty="0"/>
              <a:t>sources of </a:t>
            </a:r>
            <a:r>
              <a:rPr lang="en-US" dirty="0" smtClean="0"/>
              <a:t>information. Therefore</a:t>
            </a:r>
            <a:r>
              <a:rPr lang="en-US" dirty="0"/>
              <a:t>, make use of them.</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It is essential to have links </a:t>
            </a:r>
            <a:r>
              <a:rPr lang="en-US" dirty="0" smtClean="0"/>
              <a:t>between health </a:t>
            </a:r>
            <a:r>
              <a:rPr lang="en-US" dirty="0"/>
              <a:t>and community services in </a:t>
            </a:r>
            <a:r>
              <a:rPr lang="en-US" dirty="0" smtClean="0"/>
              <a:t>order to </a:t>
            </a:r>
            <a:r>
              <a:rPr lang="en-US" dirty="0"/>
              <a:t>make sure that young people get </a:t>
            </a:r>
            <a:r>
              <a:rPr lang="en-US" dirty="0" smtClean="0"/>
              <a:t>the appropriate </a:t>
            </a:r>
            <a:r>
              <a:rPr lang="en-US" dirty="0"/>
              <a:t>treatment for </a:t>
            </a:r>
            <a:r>
              <a:rPr lang="en-US" dirty="0" smtClean="0"/>
              <a:t>problems which </a:t>
            </a:r>
            <a:r>
              <a:rPr lang="en-US" dirty="0"/>
              <a:t>might be revealed through </a:t>
            </a:r>
            <a:r>
              <a:rPr lang="en-US" dirty="0" smtClean="0"/>
              <a:t>one service </a:t>
            </a:r>
            <a:r>
              <a:rPr lang="en-US" dirty="0"/>
              <a:t>but require additional </a:t>
            </a:r>
            <a:r>
              <a:rPr lang="en-US" dirty="0" smtClean="0"/>
              <a:t>assistance from </a:t>
            </a:r>
            <a:r>
              <a:rPr lang="en-US" dirty="0"/>
              <a:t>another service (for </a:t>
            </a:r>
            <a:r>
              <a:rPr lang="en-US" dirty="0" smtClean="0"/>
              <a:t>example, sexual </a:t>
            </a:r>
            <a:r>
              <a:rPr lang="en-US" dirty="0"/>
              <a:t>violence or unsafe abortion).</a:t>
            </a:r>
          </a:p>
          <a:p>
            <a:pPr>
              <a:buNone/>
            </a:pP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Young people need privacy. The problems that bring them to you make them feel ashamed, embarrassed or confused. It is, therefore, important for you to create the most private space and environment possible to talk to young people</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Confidentiality must be guaranteed. </a:t>
            </a:r>
            <a:r>
              <a:rPr lang="en-US" dirty="0" smtClean="0"/>
              <a:t>You need </a:t>
            </a:r>
            <a:r>
              <a:rPr lang="en-US" dirty="0"/>
              <a:t>to maintain confidentiality in </a:t>
            </a:r>
            <a:r>
              <a:rPr lang="en-US" dirty="0" smtClean="0"/>
              <a:t>all your </a:t>
            </a:r>
            <a:r>
              <a:rPr lang="en-US" dirty="0"/>
              <a:t>dealings with young people and </a:t>
            </a:r>
            <a:r>
              <a:rPr lang="en-US" dirty="0" smtClean="0"/>
              <a:t>be </a:t>
            </a:r>
            <a:r>
              <a:rPr lang="en-US" dirty="0"/>
              <a:t>honest with them about their </a:t>
            </a:r>
            <a:r>
              <a:rPr lang="en-US" dirty="0" smtClean="0"/>
              <a:t>health problems.</a:t>
            </a:r>
          </a:p>
          <a:p>
            <a:endParaRPr lang="en-US" dirty="0"/>
          </a:p>
          <a:p>
            <a:pPr>
              <a:buNone/>
            </a:pPr>
            <a:r>
              <a:rPr lang="en-US" dirty="0"/>
              <a:t>• In most cultures, the gender of </a:t>
            </a:r>
            <a:r>
              <a:rPr lang="en-US" dirty="0" smtClean="0"/>
              <a:t>the service </a:t>
            </a:r>
            <a:r>
              <a:rPr lang="en-US" dirty="0"/>
              <a:t>provider is important. A </a:t>
            </a:r>
            <a:r>
              <a:rPr lang="en-US" dirty="0" smtClean="0"/>
              <a:t>young person </a:t>
            </a:r>
            <a:r>
              <a:rPr lang="en-US" dirty="0"/>
              <a:t>should be referred to a </a:t>
            </a:r>
            <a:r>
              <a:rPr lang="en-US" dirty="0" smtClean="0"/>
              <a:t>provider of </a:t>
            </a:r>
            <a:r>
              <a:rPr lang="en-US" dirty="0"/>
              <a:t>the same sex.</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Life Planning Skills</a:t>
            </a:r>
            <a:endParaRPr lang="en-US" dirty="0"/>
          </a:p>
        </p:txBody>
      </p:sp>
      <p:sp>
        <p:nvSpPr>
          <p:cNvPr id="3" name="Content Placeholder 2"/>
          <p:cNvSpPr>
            <a:spLocks noGrp="1"/>
          </p:cNvSpPr>
          <p:nvPr>
            <p:ph idx="1"/>
          </p:nvPr>
        </p:nvSpPr>
        <p:spPr/>
        <p:txBody>
          <a:bodyPr>
            <a:normAutofit/>
          </a:bodyPr>
          <a:lstStyle/>
          <a:p>
            <a:r>
              <a:rPr lang="en-US" dirty="0"/>
              <a:t>Life planning skills refer to the information </a:t>
            </a:r>
            <a:r>
              <a:rPr lang="en-US" dirty="0" smtClean="0"/>
              <a:t>that you </a:t>
            </a:r>
            <a:r>
              <a:rPr lang="en-US" dirty="0"/>
              <a:t>impart to young people to help them </a:t>
            </a:r>
            <a:r>
              <a:rPr lang="en-US" dirty="0" smtClean="0"/>
              <a:t>cope with </a:t>
            </a:r>
            <a:r>
              <a:rPr lang="en-US" dirty="0"/>
              <a:t>the life challenges they meet as they </a:t>
            </a:r>
            <a:r>
              <a:rPr lang="en-US" dirty="0" smtClean="0"/>
              <a:t>grow up.</a:t>
            </a:r>
          </a:p>
          <a:p>
            <a:r>
              <a:rPr lang="en-US" dirty="0" smtClean="0"/>
              <a:t> </a:t>
            </a:r>
            <a:r>
              <a:rPr lang="en-US" dirty="0"/>
              <a:t>Life planning skills are very handy </a:t>
            </a:r>
            <a:r>
              <a:rPr lang="en-US" dirty="0" smtClean="0"/>
              <a:t>when </a:t>
            </a:r>
            <a:r>
              <a:rPr lang="en-US" dirty="0" err="1" smtClean="0"/>
              <a:t>counselling</a:t>
            </a:r>
            <a:r>
              <a:rPr lang="en-US" dirty="0" smtClean="0"/>
              <a:t> </a:t>
            </a:r>
            <a:r>
              <a:rPr lang="en-US" dirty="0"/>
              <a:t>adolescents who are facing </a:t>
            </a:r>
            <a:r>
              <a:rPr lang="en-US" dirty="0" smtClean="0"/>
              <a:t>a dilemma </a:t>
            </a:r>
            <a:r>
              <a:rPr lang="en-US" dirty="0"/>
              <a:t>and trying to make an informed </a:t>
            </a:r>
            <a:r>
              <a:rPr lang="en-US" dirty="0" smtClean="0"/>
              <a:t>choice or </a:t>
            </a:r>
            <a:r>
              <a:rPr lang="en-US" dirty="0"/>
              <a:t>decision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Content</a:t>
            </a:r>
            <a:endParaRPr lang="en-US" dirty="0"/>
          </a:p>
        </p:txBody>
      </p:sp>
      <p:sp>
        <p:nvSpPr>
          <p:cNvPr id="3" name="Content Placeholder 2"/>
          <p:cNvSpPr>
            <a:spLocks noGrp="1"/>
          </p:cNvSpPr>
          <p:nvPr>
            <p:ph idx="1"/>
          </p:nvPr>
        </p:nvSpPr>
        <p:spPr/>
        <p:txBody>
          <a:bodyPr>
            <a:normAutofit/>
          </a:bodyPr>
          <a:lstStyle/>
          <a:p>
            <a:r>
              <a:rPr lang="en-US" b="1" dirty="0"/>
              <a:t>Adolescents and youth sexual reproductive health</a:t>
            </a:r>
            <a:r>
              <a:rPr lang="en-US" dirty="0"/>
              <a:t>: Definitions of terms, human sexuality, sexual orientation, identity, body mapping, human sexual response cycles, myths and misconceptions related to human sexuality. Integration of sexual health into holistic care, attitude change towards sexuality and HIV/AIDS.</a:t>
            </a:r>
            <a:r>
              <a:rPr lang="en-US" b="1" dirty="0"/>
              <a:t> </a:t>
            </a:r>
            <a:r>
              <a:rPr lang="en-US" dirty="0"/>
              <a:t>Adolescent/Youth Sexual and Reproductive health care services, models of youth friendly health services.</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At this stage of their lives they need </a:t>
            </a:r>
            <a:r>
              <a:rPr lang="en-US" dirty="0" smtClean="0"/>
              <a:t>good information </a:t>
            </a:r>
            <a:r>
              <a:rPr lang="en-US" dirty="0"/>
              <a:t>about sexuality and reproduction</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Young people also need to develop certain </a:t>
            </a:r>
            <a:r>
              <a:rPr lang="en-US" dirty="0" smtClean="0"/>
              <a:t>skills to </a:t>
            </a:r>
            <a:r>
              <a:rPr lang="en-US" dirty="0"/>
              <a:t>be able to make informed, </a:t>
            </a:r>
            <a:r>
              <a:rPr lang="en-US" dirty="0" smtClean="0"/>
              <a:t>responsible decisions </a:t>
            </a:r>
            <a:r>
              <a:rPr lang="en-US" dirty="0"/>
              <a:t>about their sexual </a:t>
            </a:r>
            <a:r>
              <a:rPr lang="en-US" dirty="0" smtClean="0"/>
              <a:t>behavior. </a:t>
            </a:r>
          </a:p>
          <a:p>
            <a:r>
              <a:rPr lang="en-US" dirty="0" smtClean="0"/>
              <a:t>They need </a:t>
            </a:r>
            <a:r>
              <a:rPr lang="en-US" dirty="0"/>
              <a:t>to learn how to resist pressure, </a:t>
            </a:r>
            <a:r>
              <a:rPr lang="en-US" dirty="0" smtClean="0"/>
              <a:t>be assertive</a:t>
            </a:r>
            <a:r>
              <a:rPr lang="en-US" dirty="0"/>
              <a:t>, negotiate, and resolve conflict. </a:t>
            </a:r>
            <a:endParaRPr lang="en-US" dirty="0" smtClean="0"/>
          </a:p>
          <a:p>
            <a:r>
              <a:rPr lang="en-US" dirty="0" smtClean="0"/>
              <a:t>peer counseling </a:t>
            </a:r>
            <a:r>
              <a:rPr lang="en-US" dirty="0"/>
              <a:t>and peer </a:t>
            </a:r>
            <a:r>
              <a:rPr lang="en-US" dirty="0" smtClean="0"/>
              <a:t>education can </a:t>
            </a:r>
            <a:r>
              <a:rPr lang="en-US" dirty="0"/>
              <a:t>be very effective in strengthening </a:t>
            </a:r>
            <a:r>
              <a:rPr lang="en-US" dirty="0" smtClean="0"/>
              <a:t>these skills </a:t>
            </a:r>
            <a:r>
              <a:rPr lang="en-US" dirty="0"/>
              <a:t>and attitudes.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658112"/>
          </a:xfrm>
        </p:spPr>
        <p:txBody>
          <a:bodyPr>
            <a:normAutofit/>
          </a:bodyPr>
          <a:lstStyle/>
          <a:p>
            <a:r>
              <a:rPr lang="en-US" dirty="0"/>
              <a:t>Life planning skills are divided </a:t>
            </a:r>
            <a:r>
              <a:rPr lang="en-US"/>
              <a:t>into </a:t>
            </a:r>
            <a:r>
              <a:rPr lang="en-US" smtClean="0"/>
              <a:t>two components</a:t>
            </a:r>
            <a:r>
              <a:rPr lang="en-US" dirty="0"/>
              <a:t>.</a:t>
            </a:r>
          </a:p>
        </p:txBody>
      </p:sp>
      <p:sp>
        <p:nvSpPr>
          <p:cNvPr id="3" name="Content Placeholder 2"/>
          <p:cNvSpPr>
            <a:spLocks noGrp="1"/>
          </p:cNvSpPr>
          <p:nvPr>
            <p:ph idx="1"/>
          </p:nvPr>
        </p:nvSpPr>
        <p:spPr>
          <a:xfrm>
            <a:off x="457200" y="3048000"/>
            <a:ext cx="8229600" cy="3276600"/>
          </a:xfrm>
        </p:spPr>
        <p:txBody>
          <a:bodyPr/>
          <a:lstStyle/>
          <a:p>
            <a:r>
              <a:rPr lang="en-US" dirty="0"/>
              <a:t>Values and values verification, </a:t>
            </a:r>
            <a:r>
              <a:rPr lang="en-US" dirty="0" smtClean="0"/>
              <a:t>which depends </a:t>
            </a:r>
            <a:r>
              <a:rPr lang="en-US" dirty="0"/>
              <a:t>on the personality of </a:t>
            </a:r>
            <a:r>
              <a:rPr lang="en-US" dirty="0" smtClean="0"/>
              <a:t>the individual</a:t>
            </a:r>
            <a:endParaRPr lang="en-US" dirty="0"/>
          </a:p>
          <a:p>
            <a:pPr>
              <a:buNone/>
            </a:pPr>
            <a:r>
              <a:rPr lang="en-US" dirty="0"/>
              <a:t>• Decision making abilities, which </a:t>
            </a:r>
            <a:r>
              <a:rPr lang="en-US" dirty="0" smtClean="0"/>
              <a:t>depend on </a:t>
            </a:r>
            <a:r>
              <a:rPr lang="en-US" dirty="0"/>
              <a:t>communication skills, for </a:t>
            </a:r>
            <a:r>
              <a:rPr lang="en-US" dirty="0" smtClean="0"/>
              <a:t>example: assertiveness </a:t>
            </a:r>
            <a:r>
              <a:rPr lang="en-US" dirty="0"/>
              <a:t>and negotiation skills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Values and Values Verification</a:t>
            </a:r>
            <a:endParaRPr lang="en-US" dirty="0"/>
          </a:p>
        </p:txBody>
      </p:sp>
      <p:sp>
        <p:nvSpPr>
          <p:cNvPr id="3" name="Content Placeholder 2"/>
          <p:cNvSpPr>
            <a:spLocks noGrp="1"/>
          </p:cNvSpPr>
          <p:nvPr>
            <p:ph idx="1"/>
          </p:nvPr>
        </p:nvSpPr>
        <p:spPr/>
        <p:txBody>
          <a:bodyPr>
            <a:normAutofit/>
          </a:bodyPr>
          <a:lstStyle/>
          <a:p>
            <a:r>
              <a:rPr lang="en-US" dirty="0"/>
              <a:t>By introducing the concept of values, you </a:t>
            </a:r>
            <a:r>
              <a:rPr lang="en-US" dirty="0" smtClean="0"/>
              <a:t>help young </a:t>
            </a:r>
            <a:r>
              <a:rPr lang="en-US" dirty="0"/>
              <a:t>people to identify values learned </a:t>
            </a:r>
            <a:r>
              <a:rPr lang="en-US" dirty="0" smtClean="0"/>
              <a:t>from families </a:t>
            </a:r>
            <a:r>
              <a:rPr lang="en-US" dirty="0"/>
              <a:t>and communities. </a:t>
            </a:r>
            <a:endParaRPr lang="en-US" dirty="0" smtClean="0"/>
          </a:p>
          <a:p>
            <a:r>
              <a:rPr lang="en-US" dirty="0" smtClean="0"/>
              <a:t>This </a:t>
            </a:r>
            <a:r>
              <a:rPr lang="en-US" dirty="0"/>
              <a:t>helps them </a:t>
            </a:r>
            <a:r>
              <a:rPr lang="en-US" dirty="0" smtClean="0"/>
              <a:t>to explain </a:t>
            </a:r>
            <a:r>
              <a:rPr lang="en-US" dirty="0"/>
              <a:t>and stand up for the values </a:t>
            </a:r>
            <a:r>
              <a:rPr lang="en-US" dirty="0" smtClean="0"/>
              <a:t>and behaviors </a:t>
            </a:r>
            <a:r>
              <a:rPr lang="en-US" dirty="0"/>
              <a:t>that dictate their actions.</a:t>
            </a:r>
          </a:p>
          <a:p>
            <a:r>
              <a:rPr lang="en-US" dirty="0"/>
              <a:t>Values have different meanings to </a:t>
            </a:r>
            <a:r>
              <a:rPr lang="en-US" dirty="0" smtClean="0"/>
              <a:t>different people</a:t>
            </a:r>
            <a:r>
              <a:rPr lang="en-US" dirty="0"/>
              <a:t>, as they are beliefs, ideas or </a:t>
            </a:r>
            <a:r>
              <a:rPr lang="en-US" dirty="0" smtClean="0"/>
              <a:t>principles that </a:t>
            </a:r>
            <a:r>
              <a:rPr lang="en-US" dirty="0"/>
              <a:t>determine who you are and how </a:t>
            </a:r>
            <a:r>
              <a:rPr lang="en-US" dirty="0" smtClean="0"/>
              <a:t>you</a:t>
            </a:r>
            <a:r>
              <a:rPr lang="en-US" dirty="0"/>
              <a:t> </a:t>
            </a:r>
            <a:r>
              <a:rPr lang="en-US" dirty="0" smtClean="0"/>
              <a:t>behave. </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For example, a person who values </a:t>
            </a:r>
            <a:r>
              <a:rPr lang="en-US" dirty="0" smtClean="0"/>
              <a:t>their family </a:t>
            </a:r>
            <a:r>
              <a:rPr lang="en-US" dirty="0"/>
              <a:t>cares about their spouse, children </a:t>
            </a:r>
            <a:r>
              <a:rPr lang="en-US" dirty="0" smtClean="0"/>
              <a:t>and home </a:t>
            </a:r>
            <a:r>
              <a:rPr lang="en-US" dirty="0"/>
              <a:t>life. A person who values education </a:t>
            </a:r>
            <a:r>
              <a:rPr lang="en-US" dirty="0" smtClean="0"/>
              <a:t>will study </a:t>
            </a:r>
            <a:r>
              <a:rPr lang="en-US" dirty="0"/>
              <a:t>hard and pass examinations. Thus </a:t>
            </a:r>
            <a:r>
              <a:rPr lang="en-US" dirty="0" smtClean="0"/>
              <a:t>values dictate </a:t>
            </a:r>
            <a:r>
              <a:rPr lang="en-US" dirty="0"/>
              <a:t>the </a:t>
            </a:r>
            <a:r>
              <a:rPr lang="en-US" dirty="0" smtClean="0"/>
              <a:t>behavior </a:t>
            </a:r>
            <a:r>
              <a:rPr lang="en-US" dirty="0"/>
              <a:t>of individuals. </a:t>
            </a:r>
            <a:r>
              <a:rPr lang="en-US" dirty="0" smtClean="0"/>
              <a:t>The individual </a:t>
            </a:r>
            <a:r>
              <a:rPr lang="en-US" dirty="0"/>
              <a:t>learns to make decisions </a:t>
            </a:r>
            <a:r>
              <a:rPr lang="en-US" dirty="0" smtClean="0"/>
              <a:t>consistent with </a:t>
            </a:r>
            <a:r>
              <a:rPr lang="en-US" dirty="0"/>
              <a:t>personal values. Values are held dear </a:t>
            </a:r>
            <a:r>
              <a:rPr lang="en-US" dirty="0" smtClean="0"/>
              <a:t>and encourage </a:t>
            </a:r>
            <a:r>
              <a:rPr lang="en-US" dirty="0"/>
              <a:t>self esteem in the individual.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Unfortunately some communities value </a:t>
            </a:r>
            <a:r>
              <a:rPr lang="en-US" dirty="0" smtClean="0"/>
              <a:t>practices such </a:t>
            </a:r>
            <a:r>
              <a:rPr lang="en-US" dirty="0"/>
              <a:t>as wife inheritance, wife beating, </a:t>
            </a:r>
            <a:r>
              <a:rPr lang="en-US" dirty="0" smtClean="0"/>
              <a:t>female circumcision</a:t>
            </a:r>
            <a:r>
              <a:rPr lang="en-US" dirty="0"/>
              <a:t>, and early girl child marriage</a:t>
            </a:r>
            <a:r>
              <a:rPr lang="en-US" dirty="0" smtClean="0"/>
              <a:t>.</a:t>
            </a:r>
          </a:p>
          <a:p>
            <a:r>
              <a:rPr lang="en-US" dirty="0" smtClean="0"/>
              <a:t> </a:t>
            </a:r>
            <a:r>
              <a:rPr lang="en-US" dirty="0"/>
              <a:t>All </a:t>
            </a:r>
            <a:r>
              <a:rPr lang="en-US" dirty="0" smtClean="0"/>
              <a:t>of these </a:t>
            </a:r>
            <a:r>
              <a:rPr lang="en-US" dirty="0"/>
              <a:t>may pose significant danger to </a:t>
            </a:r>
            <a:r>
              <a:rPr lang="en-US" dirty="0" smtClean="0"/>
              <a:t>the community </a:t>
            </a:r>
            <a:r>
              <a:rPr lang="en-US" dirty="0"/>
              <a:t>in relation to reproductive health</a:t>
            </a:r>
            <a:r>
              <a:rPr lang="en-US" dirty="0" smtClean="0"/>
              <a:t>.</a:t>
            </a:r>
          </a:p>
          <a:p>
            <a:r>
              <a:rPr lang="en-US" dirty="0" smtClean="0"/>
              <a:t> As a </a:t>
            </a:r>
            <a:r>
              <a:rPr lang="en-US" dirty="0"/>
              <a:t>healthcare provider, it is important that </a:t>
            </a:r>
            <a:r>
              <a:rPr lang="en-US" dirty="0" smtClean="0"/>
              <a:t>you discourage </a:t>
            </a:r>
            <a:r>
              <a:rPr lang="en-US" dirty="0"/>
              <a:t>harmful values and advocate </a:t>
            </a:r>
            <a:r>
              <a:rPr lang="en-US" dirty="0" smtClean="0"/>
              <a:t>values that </a:t>
            </a:r>
            <a:r>
              <a:rPr lang="en-US" dirty="0"/>
              <a:t>enhance good and sound health in </a:t>
            </a:r>
            <a:r>
              <a:rPr lang="en-US" dirty="0" smtClean="0"/>
              <a:t>the community.</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981200"/>
          </a:xfrm>
        </p:spPr>
        <p:txBody>
          <a:bodyPr>
            <a:normAutofit fontScale="90000"/>
          </a:bodyPr>
          <a:lstStyle/>
          <a:p>
            <a:r>
              <a:rPr lang="en-US" i="1" dirty="0"/>
              <a:t>some of the more common harmful </a:t>
            </a:r>
            <a:r>
              <a:rPr lang="en-US" i="1" dirty="0" smtClean="0"/>
              <a:t>practices that </a:t>
            </a:r>
            <a:r>
              <a:rPr lang="en-US" i="1" dirty="0"/>
              <a:t>you need </a:t>
            </a:r>
            <a:r>
              <a:rPr lang="en-US" i="1" dirty="0" smtClean="0"/>
              <a:t>to discourage </a:t>
            </a:r>
            <a:r>
              <a:rPr lang="en-US" i="1" dirty="0"/>
              <a:t>within </a:t>
            </a:r>
            <a:r>
              <a:rPr lang="en-US" i="1" dirty="0" smtClean="0"/>
              <a:t>the communities </a:t>
            </a:r>
            <a:r>
              <a:rPr lang="en-US" i="1" dirty="0"/>
              <a:t>you work with</a:t>
            </a:r>
            <a:endParaRPr lang="en-US" dirty="0"/>
          </a:p>
        </p:txBody>
      </p:sp>
      <p:sp>
        <p:nvSpPr>
          <p:cNvPr id="3" name="Content Placeholder 2"/>
          <p:cNvSpPr>
            <a:spLocks noGrp="1"/>
          </p:cNvSpPr>
          <p:nvPr>
            <p:ph idx="1"/>
          </p:nvPr>
        </p:nvSpPr>
        <p:spPr>
          <a:xfrm>
            <a:off x="457200" y="3581400"/>
            <a:ext cx="8229600" cy="2895600"/>
          </a:xfrm>
        </p:spPr>
        <p:txBody>
          <a:bodyPr/>
          <a:lstStyle/>
          <a:p>
            <a:r>
              <a:rPr lang="en-US" b="1" dirty="0"/>
              <a:t>Wife </a:t>
            </a:r>
            <a:r>
              <a:rPr lang="en-US" b="1" dirty="0" smtClean="0"/>
              <a:t>Inheritance</a:t>
            </a:r>
          </a:p>
          <a:p>
            <a:pPr>
              <a:buNone/>
            </a:pPr>
            <a:r>
              <a:rPr lang="en-US" dirty="0"/>
              <a:t>This practice risks the spread of STIs/HIV/AIDS</a:t>
            </a:r>
          </a:p>
          <a:p>
            <a:pPr>
              <a:buNone/>
            </a:pPr>
            <a:r>
              <a:rPr lang="en-US" dirty="0"/>
              <a:t>and all their consequences. It is also one of the</a:t>
            </a:r>
          </a:p>
          <a:p>
            <a:pPr>
              <a:buNone/>
            </a:pPr>
            <a:r>
              <a:rPr lang="en-US" dirty="0"/>
              <a:t>main causes of disharmony in the family unit.</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Wife Beating</a:t>
            </a:r>
            <a:endParaRPr lang="en-US" dirty="0"/>
          </a:p>
        </p:txBody>
      </p:sp>
      <p:sp>
        <p:nvSpPr>
          <p:cNvPr id="3" name="Content Placeholder 2"/>
          <p:cNvSpPr>
            <a:spLocks noGrp="1"/>
          </p:cNvSpPr>
          <p:nvPr>
            <p:ph idx="1"/>
          </p:nvPr>
        </p:nvSpPr>
        <p:spPr/>
        <p:txBody>
          <a:bodyPr/>
          <a:lstStyle/>
          <a:p>
            <a:r>
              <a:rPr lang="en-US" dirty="0"/>
              <a:t>A number of women have been maimed. </a:t>
            </a:r>
            <a:r>
              <a:rPr lang="en-US" dirty="0" smtClean="0"/>
              <a:t>Often they </a:t>
            </a:r>
            <a:r>
              <a:rPr lang="en-US" dirty="0"/>
              <a:t>indicate that they feel </a:t>
            </a:r>
            <a:r>
              <a:rPr lang="en-US" dirty="0" smtClean="0"/>
              <a:t>stigmatized </a:t>
            </a:r>
            <a:r>
              <a:rPr lang="en-US" dirty="0"/>
              <a:t>and </a:t>
            </a:r>
            <a:r>
              <a:rPr lang="en-US" dirty="0" smtClean="0"/>
              <a:t>are thus </a:t>
            </a:r>
            <a:r>
              <a:rPr lang="en-US" dirty="0"/>
              <a:t>unable to seek </a:t>
            </a:r>
            <a:r>
              <a:rPr lang="en-US" dirty="0" smtClean="0"/>
              <a:t>medical assistance/attention</a:t>
            </a:r>
            <a:r>
              <a:rPr lang="en-US" dirty="0"/>
              <a:t>. </a:t>
            </a:r>
            <a:endParaRPr lang="en-US" dirty="0" smtClean="0"/>
          </a:p>
          <a:p>
            <a:r>
              <a:rPr lang="en-US" dirty="0" smtClean="0"/>
              <a:t>Some </a:t>
            </a:r>
            <a:r>
              <a:rPr lang="en-US" dirty="0"/>
              <a:t>have even </a:t>
            </a:r>
            <a:r>
              <a:rPr lang="en-US" dirty="0" smtClean="0"/>
              <a:t>suffered miscarriages </a:t>
            </a:r>
            <a:r>
              <a:rPr lang="en-US" dirty="0"/>
              <a:t>and premature deliveries due </a:t>
            </a:r>
            <a:r>
              <a:rPr lang="en-US" dirty="0" smtClean="0"/>
              <a:t>to violence </a:t>
            </a:r>
            <a:r>
              <a:rPr lang="en-US" dirty="0"/>
              <a:t>and sexual abuse.</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Female Genital Mutilation</a:t>
            </a:r>
            <a:endParaRPr lang="en-US" dirty="0"/>
          </a:p>
        </p:txBody>
      </p:sp>
      <p:sp>
        <p:nvSpPr>
          <p:cNvPr id="3" name="Content Placeholder 2"/>
          <p:cNvSpPr>
            <a:spLocks noGrp="1"/>
          </p:cNvSpPr>
          <p:nvPr>
            <p:ph idx="1"/>
          </p:nvPr>
        </p:nvSpPr>
        <p:spPr/>
        <p:txBody>
          <a:bodyPr>
            <a:normAutofit/>
          </a:bodyPr>
          <a:lstStyle/>
          <a:p>
            <a:r>
              <a:rPr lang="en-US" dirty="0"/>
              <a:t>This brings about the risk of infection </a:t>
            </a:r>
            <a:r>
              <a:rPr lang="en-US" dirty="0" smtClean="0"/>
              <a:t>and bleeding </a:t>
            </a:r>
            <a:r>
              <a:rPr lang="en-US" dirty="0"/>
              <a:t>following the operation. In the </a:t>
            </a:r>
            <a:r>
              <a:rPr lang="en-US" dirty="0" smtClean="0"/>
              <a:t>long term</a:t>
            </a:r>
            <a:r>
              <a:rPr lang="en-US" dirty="0"/>
              <a:t>, it also leads to prolonged second stage </a:t>
            </a:r>
            <a:r>
              <a:rPr lang="en-US" dirty="0" smtClean="0"/>
              <a:t>of </a:t>
            </a:r>
            <a:r>
              <a:rPr lang="en-US" dirty="0" err="1" smtClean="0"/>
              <a:t>labour</a:t>
            </a:r>
            <a:r>
              <a:rPr lang="en-US" dirty="0" smtClean="0"/>
              <a:t> </a:t>
            </a:r>
            <a:r>
              <a:rPr lang="en-US" dirty="0"/>
              <a:t>due to scarring of genitalia. </a:t>
            </a:r>
            <a:r>
              <a:rPr lang="en-US" dirty="0" smtClean="0"/>
              <a:t>Female genital </a:t>
            </a:r>
            <a:r>
              <a:rPr lang="en-US" dirty="0"/>
              <a:t>mutilation can also result </a:t>
            </a:r>
            <a:r>
              <a:rPr lang="en-US" dirty="0" smtClean="0"/>
              <a:t>in complications </a:t>
            </a:r>
            <a:r>
              <a:rPr lang="en-US" dirty="0"/>
              <a:t>of lacerations and injury to </a:t>
            </a:r>
            <a:r>
              <a:rPr lang="en-US" dirty="0" smtClean="0"/>
              <a:t>pelvic floor </a:t>
            </a:r>
            <a:r>
              <a:rPr lang="en-US" dirty="0"/>
              <a:t>and high </a:t>
            </a:r>
            <a:r>
              <a:rPr lang="en-US" dirty="0" err="1"/>
              <a:t>perinatal</a:t>
            </a:r>
            <a:r>
              <a:rPr lang="en-US" dirty="0"/>
              <a:t> morbidity and mortality</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r>
              <a:rPr lang="en-US" b="1" dirty="0" smtClean="0"/>
              <a:t>Early Girl Child Marriage</a:t>
            </a:r>
            <a:endParaRPr lang="en-US" dirty="0"/>
          </a:p>
        </p:txBody>
      </p:sp>
      <p:sp>
        <p:nvSpPr>
          <p:cNvPr id="3" name="Content Placeholder 2"/>
          <p:cNvSpPr>
            <a:spLocks noGrp="1"/>
          </p:cNvSpPr>
          <p:nvPr>
            <p:ph idx="1"/>
          </p:nvPr>
        </p:nvSpPr>
        <p:spPr>
          <a:xfrm>
            <a:off x="457200" y="1676400"/>
            <a:ext cx="8229600" cy="4648200"/>
          </a:xfrm>
        </p:spPr>
        <p:txBody>
          <a:bodyPr>
            <a:normAutofit/>
          </a:bodyPr>
          <a:lstStyle/>
          <a:p>
            <a:r>
              <a:rPr lang="en-US" dirty="0" smtClean="0"/>
              <a:t>In many communities, girls are married long before they are mature enough to be parents.</a:t>
            </a:r>
          </a:p>
          <a:p>
            <a:r>
              <a:rPr lang="en-US" dirty="0" smtClean="0"/>
              <a:t>Early pregnancy presents with complications of prolonged or obstructed </a:t>
            </a:r>
            <a:r>
              <a:rPr lang="en-US" dirty="0" err="1" smtClean="0"/>
              <a:t>labour</a:t>
            </a:r>
            <a:r>
              <a:rPr lang="en-US" dirty="0" smtClean="0"/>
              <a:t>, which may result in the rupture of the uterus, as the pelvis and reproductive organs are immature.</a:t>
            </a:r>
          </a:p>
          <a:p>
            <a:r>
              <a:rPr lang="en-US" dirty="0" smtClean="0"/>
              <a:t> Early marriage also means high school dropout rates.</a:t>
            </a:r>
          </a:p>
          <a:p>
            <a:r>
              <a:rPr lang="en-US" dirty="0" smtClean="0"/>
              <a:t>This, in turn increases illiteracy and its consequences such as inability of girls, or</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Introduction</a:t>
            </a:r>
            <a:endParaRPr lang="en-US" dirty="0"/>
          </a:p>
        </p:txBody>
      </p:sp>
      <p:sp>
        <p:nvSpPr>
          <p:cNvPr id="3" name="Content Placeholder 2"/>
          <p:cNvSpPr>
            <a:spLocks noGrp="1"/>
          </p:cNvSpPr>
          <p:nvPr>
            <p:ph idx="1"/>
          </p:nvPr>
        </p:nvSpPr>
        <p:spPr/>
        <p:txBody>
          <a:bodyPr>
            <a:normAutofit/>
          </a:bodyPr>
          <a:lstStyle/>
          <a:p>
            <a:r>
              <a:rPr lang="en-US" dirty="0"/>
              <a:t>Although adolescents and the youth form </a:t>
            </a:r>
            <a:r>
              <a:rPr lang="en-US" dirty="0" smtClean="0"/>
              <a:t>the majority </a:t>
            </a:r>
            <a:r>
              <a:rPr lang="en-US" dirty="0"/>
              <a:t>of our population, their issues have, </a:t>
            </a:r>
            <a:r>
              <a:rPr lang="en-US" dirty="0" smtClean="0"/>
              <a:t>for a </a:t>
            </a:r>
            <a:r>
              <a:rPr lang="en-US" dirty="0"/>
              <a:t>long time, been ignored. Yet young </a:t>
            </a:r>
            <a:r>
              <a:rPr lang="en-US" dirty="0" smtClean="0"/>
              <a:t>people have </a:t>
            </a:r>
            <a:r>
              <a:rPr lang="en-US" dirty="0"/>
              <a:t>special needs and requirements</a:t>
            </a:r>
            <a:r>
              <a:rPr lang="en-US" dirty="0" smtClean="0"/>
              <a:t>.</a:t>
            </a:r>
          </a:p>
          <a:p>
            <a:r>
              <a:rPr lang="en-US" dirty="0" smtClean="0"/>
              <a:t> </a:t>
            </a:r>
            <a:r>
              <a:rPr lang="en-US" dirty="0"/>
              <a:t>At </a:t>
            </a:r>
            <a:r>
              <a:rPr lang="en-US" dirty="0" smtClean="0"/>
              <a:t>the fourth </a:t>
            </a:r>
            <a:r>
              <a:rPr lang="en-US" dirty="0"/>
              <a:t>World Conference on Women in Beijing </a:t>
            </a:r>
            <a:r>
              <a:rPr lang="en-US" dirty="0" smtClean="0"/>
              <a:t>in 1995</a:t>
            </a:r>
            <a:r>
              <a:rPr lang="en-US" dirty="0"/>
              <a:t>, it was concluded that adolescents are </a:t>
            </a:r>
            <a:r>
              <a:rPr lang="en-US" dirty="0" smtClean="0"/>
              <a:t>a particularly </a:t>
            </a:r>
            <a:r>
              <a:rPr lang="en-US" dirty="0"/>
              <a:t>vulnerable group due to the fact </a:t>
            </a:r>
            <a:r>
              <a:rPr lang="en-US" dirty="0" smtClean="0"/>
              <a:t>that they </a:t>
            </a:r>
            <a:r>
              <a:rPr lang="en-US" dirty="0"/>
              <a:t>are known to have:</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women, to negotiate their rights due to lack of information about their health needs.</a:t>
            </a:r>
          </a:p>
          <a:p>
            <a:pPr>
              <a:buNone/>
            </a:pPr>
            <a:endParaRPr lang="en-US" dirty="0" smtClean="0"/>
          </a:p>
          <a:p>
            <a:r>
              <a:rPr lang="en-US" dirty="0" smtClean="0"/>
              <a:t>Having covered some of the negative practices associated with reproductive health and youth, here are some of the good values you should attempt to reinforce within the communities you work with.</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Education of the Girl Child</a:t>
            </a:r>
            <a:endParaRPr lang="en-US" dirty="0"/>
          </a:p>
        </p:txBody>
      </p:sp>
      <p:sp>
        <p:nvSpPr>
          <p:cNvPr id="3" name="Content Placeholder 2"/>
          <p:cNvSpPr>
            <a:spLocks noGrp="1"/>
          </p:cNvSpPr>
          <p:nvPr>
            <p:ph idx="1"/>
          </p:nvPr>
        </p:nvSpPr>
        <p:spPr/>
        <p:txBody>
          <a:bodyPr/>
          <a:lstStyle/>
          <a:p>
            <a:r>
              <a:rPr lang="en-US" dirty="0" smtClean="0"/>
              <a:t>A good education will enable girls to be knowledgeable and to understand reproductive and child health issues. </a:t>
            </a:r>
          </a:p>
          <a:p>
            <a:r>
              <a:rPr lang="en-US" dirty="0" smtClean="0"/>
              <a:t>This will inevitably contribute to a better quality of life in the community. </a:t>
            </a:r>
          </a:p>
          <a:p>
            <a:r>
              <a:rPr lang="en-US" dirty="0" smtClean="0"/>
              <a:t>With good education, girls and</a:t>
            </a:r>
          </a:p>
          <a:p>
            <a:pPr>
              <a:buNone/>
            </a:pPr>
            <a:r>
              <a:rPr lang="en-US" dirty="0" smtClean="0"/>
              <a:t>   women can be empowered economically and be productive to the nation.</a:t>
            </a: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Abstinence</a:t>
            </a:r>
            <a:endParaRPr lang="en-US" dirty="0"/>
          </a:p>
        </p:txBody>
      </p:sp>
      <p:sp>
        <p:nvSpPr>
          <p:cNvPr id="3" name="Content Placeholder 2"/>
          <p:cNvSpPr>
            <a:spLocks noGrp="1"/>
          </p:cNvSpPr>
          <p:nvPr>
            <p:ph idx="1"/>
          </p:nvPr>
        </p:nvSpPr>
        <p:spPr/>
        <p:txBody>
          <a:bodyPr/>
          <a:lstStyle/>
          <a:p>
            <a:r>
              <a:rPr lang="en-US" dirty="0" smtClean="0"/>
              <a:t>Both girls and boys should be encouraged to remain virgins and abstain from premarital sex until they get married. </a:t>
            </a:r>
          </a:p>
          <a:p>
            <a:r>
              <a:rPr lang="en-US" dirty="0" smtClean="0"/>
              <a:t>This will help in reducing the spread of HIV/AIDS, which is a national disaster as the majority of the youths are infected/affected.</a:t>
            </a:r>
          </a:p>
          <a:p>
            <a:r>
              <a:rPr lang="en-US" dirty="0" smtClean="0"/>
              <a:t> It will also reduce the risk of unwanted pregnancy and the accompanying health consequences.</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You have now covered some of the practices valued by communities in some detail.</a:t>
            </a:r>
          </a:p>
          <a:p>
            <a:r>
              <a:rPr lang="en-US" dirty="0" smtClean="0"/>
              <a:t> However will be useful for you to gain an understanding of where values come from and how there are some factors that may influence our </a:t>
            </a:r>
            <a:r>
              <a:rPr lang="en-US" dirty="0" err="1" smtClean="0"/>
              <a:t>behaviour</a:t>
            </a:r>
            <a:r>
              <a:rPr lang="en-US" dirty="0" smtClean="0"/>
              <a:t> and make us act in a manner that is inconsistent with our values. </a:t>
            </a:r>
          </a:p>
          <a:p>
            <a:r>
              <a:rPr lang="en-US" dirty="0" smtClean="0"/>
              <a:t>By understanding these factors you can help young people to examine their values and encourage them to avoid being influenced to abandon their good values.</a:t>
            </a: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Origin of Values</a:t>
            </a:r>
            <a:endParaRPr lang="en-US" dirty="0"/>
          </a:p>
        </p:txBody>
      </p:sp>
      <p:sp>
        <p:nvSpPr>
          <p:cNvPr id="3" name="Content Placeholder 2"/>
          <p:cNvSpPr>
            <a:spLocks noGrp="1"/>
          </p:cNvSpPr>
          <p:nvPr>
            <p:ph idx="1"/>
          </p:nvPr>
        </p:nvSpPr>
        <p:spPr/>
        <p:txBody>
          <a:bodyPr/>
          <a:lstStyle/>
          <a:p>
            <a:r>
              <a:rPr lang="en-US" dirty="0" smtClean="0"/>
              <a:t>Parents and family members, who help to instill values in the child, which will eventually become a part of an individual</a:t>
            </a:r>
          </a:p>
          <a:p>
            <a:r>
              <a:rPr lang="en-US" dirty="0" smtClean="0"/>
              <a:t> Community, which reinforces values and can discipline in case of deviations</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Religious leaders, who reinforce individual beliefs about good and evil</a:t>
            </a:r>
          </a:p>
          <a:p>
            <a:r>
              <a:rPr lang="en-US" dirty="0" smtClean="0"/>
              <a:t>Teachers in school, where education helps the adolescent to start reasoning and checking their values more clearly.</a:t>
            </a:r>
          </a:p>
          <a:p>
            <a:r>
              <a:rPr lang="en-US" dirty="0" smtClean="0"/>
              <a:t>The adolescent will identify mentors and try to copy them</a:t>
            </a:r>
          </a:p>
          <a:p>
            <a:r>
              <a:rPr lang="en-US" dirty="0" smtClean="0"/>
              <a:t>Friends, who greatly influence the initial values. </a:t>
            </a:r>
          </a:p>
          <a:p>
            <a:r>
              <a:rPr lang="en-US" dirty="0" smtClean="0"/>
              <a:t>Some succumb to negative peer pressure but this depends on the personality of the individual</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828800"/>
          </a:xfrm>
        </p:spPr>
        <p:txBody>
          <a:bodyPr>
            <a:normAutofit/>
          </a:bodyPr>
          <a:lstStyle/>
          <a:p>
            <a:r>
              <a:rPr lang="en-US" b="1" dirty="0" smtClean="0"/>
              <a:t>Factors that can cause people to deviate from their values.</a:t>
            </a:r>
            <a:endParaRPr lang="en-US" dirty="0"/>
          </a:p>
        </p:txBody>
      </p:sp>
      <p:sp>
        <p:nvSpPr>
          <p:cNvPr id="3" name="Content Placeholder 2"/>
          <p:cNvSpPr>
            <a:spLocks noGrp="1"/>
          </p:cNvSpPr>
          <p:nvPr>
            <p:ph idx="1"/>
          </p:nvPr>
        </p:nvSpPr>
        <p:spPr/>
        <p:txBody>
          <a:bodyPr/>
          <a:lstStyle/>
          <a:p>
            <a:r>
              <a:rPr lang="en-US" dirty="0" smtClean="0"/>
              <a:t>People often want to experiment or try somebody else’s values in order to validate them and decide whether to adopt them or not</a:t>
            </a:r>
          </a:p>
          <a:p>
            <a:r>
              <a:rPr lang="en-US" dirty="0" smtClean="0"/>
              <a:t>Peer pressure may force the individual to do things not in keeping with their values hence they become deviant</a:t>
            </a: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Opportunity for personal gain</a:t>
            </a:r>
          </a:p>
          <a:p>
            <a:r>
              <a:rPr lang="en-US" dirty="0" smtClean="0"/>
              <a:t>Opportunity to make someone else angry as well as rebel to get attention</a:t>
            </a:r>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Decision Making</a:t>
            </a:r>
            <a:endParaRPr lang="en-US" dirty="0"/>
          </a:p>
        </p:txBody>
      </p:sp>
      <p:sp>
        <p:nvSpPr>
          <p:cNvPr id="3" name="Content Placeholder 2"/>
          <p:cNvSpPr>
            <a:spLocks noGrp="1"/>
          </p:cNvSpPr>
          <p:nvPr>
            <p:ph idx="1"/>
          </p:nvPr>
        </p:nvSpPr>
        <p:spPr/>
        <p:txBody>
          <a:bodyPr>
            <a:normAutofit/>
          </a:bodyPr>
          <a:lstStyle/>
          <a:p>
            <a:r>
              <a:rPr lang="en-US" dirty="0" smtClean="0"/>
              <a:t>Decision making is the art of making a choice out of several options. </a:t>
            </a:r>
          </a:p>
          <a:p>
            <a:r>
              <a:rPr lang="en-US" dirty="0" smtClean="0"/>
              <a:t>Making a decision exposes the individual to a lot of challenges as they weigh the consequences based on the choices available.</a:t>
            </a:r>
          </a:p>
          <a:p>
            <a:r>
              <a:rPr lang="en-US" dirty="0" smtClean="0"/>
              <a:t> Making a decision equips the young person with life planning skills. </a:t>
            </a:r>
          </a:p>
          <a:p>
            <a:r>
              <a:rPr lang="en-US" dirty="0" smtClean="0"/>
              <a:t>Presented below are some of the skills that an individual needs in order to make sound decisions:</a:t>
            </a: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Communication, which is the art of equipped with accurate information about themselves, they will be able to account for decisions they make. </a:t>
            </a:r>
          </a:p>
          <a:p>
            <a:r>
              <a:rPr lang="en-US" dirty="0" smtClean="0"/>
              <a:t>They must have good communication skills.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Inadequate level of knowledge </a:t>
            </a:r>
            <a:r>
              <a:rPr lang="en-US" dirty="0" smtClean="0"/>
              <a:t>about human </a:t>
            </a:r>
            <a:r>
              <a:rPr lang="en-US" dirty="0"/>
              <a:t>sexuality</a:t>
            </a:r>
          </a:p>
          <a:p>
            <a:pPr>
              <a:buNone/>
            </a:pPr>
            <a:r>
              <a:rPr lang="en-US" dirty="0"/>
              <a:t>• Inadequate or poor information </a:t>
            </a:r>
            <a:r>
              <a:rPr lang="en-US" dirty="0" smtClean="0"/>
              <a:t>on quality reproductive health </a:t>
            </a:r>
            <a:r>
              <a:rPr lang="en-US" dirty="0"/>
              <a:t>services</a:t>
            </a:r>
          </a:p>
          <a:p>
            <a:pPr>
              <a:buNone/>
            </a:pPr>
            <a:r>
              <a:rPr lang="en-US" dirty="0"/>
              <a:t>• High risk sexual </a:t>
            </a:r>
            <a:r>
              <a:rPr lang="en-US" dirty="0" smtClean="0"/>
              <a:t>behaviors</a:t>
            </a:r>
            <a:endParaRPr lang="en-US" dirty="0"/>
          </a:p>
          <a:p>
            <a:pPr>
              <a:buNone/>
            </a:pPr>
            <a:r>
              <a:rPr lang="en-US" dirty="0"/>
              <a:t>• Discriminatory social practices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Assertiveness, which means being confident and able to make a stand on their words, actions or beliefs. </a:t>
            </a:r>
          </a:p>
          <a:p>
            <a:r>
              <a:rPr lang="en-US" dirty="0" smtClean="0"/>
              <a:t>This includes the ability to say NO to drugs or sexual advances, because illicit drugs or pre-marital sex are against their moral and/or religious beliefs</a:t>
            </a:r>
          </a:p>
          <a:p>
            <a:endParaRPr lang="en-US" dirty="0" smtClean="0"/>
          </a:p>
          <a:p>
            <a:pPr>
              <a:buNone/>
            </a:pPr>
            <a:r>
              <a:rPr lang="en-US" b="1" dirty="0" smtClean="0"/>
              <a:t>*Assertiveness</a:t>
            </a:r>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828800"/>
          </a:xfrm>
        </p:spPr>
        <p:txBody>
          <a:bodyPr>
            <a:normAutofit fontScale="90000"/>
          </a:bodyPr>
          <a:lstStyle/>
          <a:p>
            <a:r>
              <a:rPr lang="en-US" dirty="0" smtClean="0"/>
              <a:t>The skill of assertiveness is based on five rights. These are the rights to</a:t>
            </a:r>
            <a:endParaRPr lang="en-US" dirty="0"/>
          </a:p>
        </p:txBody>
      </p:sp>
      <p:sp>
        <p:nvSpPr>
          <p:cNvPr id="3" name="Content Placeholder 2"/>
          <p:cNvSpPr>
            <a:spLocks noGrp="1"/>
          </p:cNvSpPr>
          <p:nvPr>
            <p:ph idx="1"/>
          </p:nvPr>
        </p:nvSpPr>
        <p:spPr>
          <a:xfrm>
            <a:off x="457200" y="2286000"/>
            <a:ext cx="8229600" cy="4038600"/>
          </a:xfrm>
        </p:spPr>
        <p:txBody>
          <a:bodyPr/>
          <a:lstStyle/>
          <a:p>
            <a:r>
              <a:rPr lang="en-US" dirty="0" smtClean="0"/>
              <a:t>Expression using the verbal, non-verbal and body expressions</a:t>
            </a:r>
          </a:p>
          <a:p>
            <a:r>
              <a:rPr lang="en-US" dirty="0" smtClean="0"/>
              <a:t>Set one’s priorities by putting first things first. </a:t>
            </a:r>
          </a:p>
          <a:p>
            <a:r>
              <a:rPr lang="en-US" dirty="0" smtClean="0"/>
              <a:t>Accept that one’s needs are just as important as the other person’s and put your own needs across without fear of intimidation </a:t>
            </a:r>
          </a:p>
          <a:p>
            <a:r>
              <a:rPr lang="en-US" dirty="0" smtClean="0"/>
              <a:t>Refuse requests without feeling guilty as one defends one’s values</a:t>
            </a:r>
            <a:r>
              <a:rPr lang="en-US" smtClean="0"/>
              <a:t>. </a:t>
            </a:r>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Young people should be taught that they have the right to say no</a:t>
            </a:r>
          </a:p>
          <a:p>
            <a:r>
              <a:rPr lang="en-US" dirty="0" smtClean="0"/>
              <a:t>Judge one’s </a:t>
            </a:r>
            <a:r>
              <a:rPr lang="en-US" dirty="0" err="1" smtClean="0"/>
              <a:t>behaviour</a:t>
            </a:r>
            <a:r>
              <a:rPr lang="en-US" dirty="0" smtClean="0"/>
              <a:t> and take responsibility for the consequences</a:t>
            </a:r>
          </a:p>
          <a:p>
            <a:r>
              <a:rPr lang="en-US" dirty="0" smtClean="0"/>
              <a:t> Negotiation skills</a:t>
            </a:r>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Young people need accurate information regarding reproductive health, especially related to HIV/AIDS and substance abuse.</a:t>
            </a:r>
          </a:p>
          <a:p>
            <a:r>
              <a:rPr lang="en-US" dirty="0" smtClean="0"/>
              <a:t> Once they know the facts and the outcomes of their behavior, they will be able to communicate effectively, make informed choices and defend them against their peers.</a:t>
            </a:r>
          </a:p>
          <a:p>
            <a:r>
              <a:rPr lang="en-US" dirty="0" smtClean="0"/>
              <a:t> They must know the options available based on the consequences.</a:t>
            </a:r>
          </a:p>
          <a:p>
            <a:r>
              <a:rPr lang="en-US" dirty="0" smtClean="0"/>
              <a:t>Negotiation and assertiveness skills play an important role in communication as the youth make decisions, which affect their reproductive health.</a:t>
            </a:r>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The last and most important step of decision making is seeking help. </a:t>
            </a:r>
          </a:p>
          <a:p>
            <a:r>
              <a:rPr lang="en-US" dirty="0" smtClean="0"/>
              <a:t>Our youths need to feel free and look for information and assistance when not sure of the decision to be made.</a:t>
            </a:r>
          </a:p>
          <a:p>
            <a:r>
              <a:rPr lang="en-US" dirty="0" smtClean="0"/>
              <a:t> They should know where to go for assistance when they need help. </a:t>
            </a:r>
          </a:p>
          <a:p>
            <a:r>
              <a:rPr lang="en-US" dirty="0" smtClean="0"/>
              <a:t>This could be to their parents, Teachers, religious leaders or health professionals.</a:t>
            </a:r>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These life planning skills are important to the youths.</a:t>
            </a:r>
          </a:p>
          <a:p>
            <a:r>
              <a:rPr lang="en-US" dirty="0" smtClean="0"/>
              <a:t> So learn them well to enable you to impart them to the young people.</a:t>
            </a:r>
          </a:p>
          <a:p>
            <a:r>
              <a:rPr lang="en-US" dirty="0" smtClean="0"/>
              <a:t>Young people can make poor life decisions for a variety of reasons and these decisions have their own inherent dangers.</a:t>
            </a:r>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Drug Abuse</a:t>
            </a:r>
            <a:endParaRPr lang="en-US" dirty="0"/>
          </a:p>
        </p:txBody>
      </p:sp>
      <p:sp>
        <p:nvSpPr>
          <p:cNvPr id="3" name="Content Placeholder 2"/>
          <p:cNvSpPr>
            <a:spLocks noGrp="1"/>
          </p:cNvSpPr>
          <p:nvPr>
            <p:ph idx="1"/>
          </p:nvPr>
        </p:nvSpPr>
        <p:spPr/>
        <p:txBody>
          <a:bodyPr/>
          <a:lstStyle/>
          <a:p>
            <a:r>
              <a:rPr lang="en-US" dirty="0" smtClean="0"/>
              <a:t>Drugs are mostly taken to elevate the mood and often the individual feels ‘high’. In the long run drugs impair the person’s ability to make sound decisions and established values may be ignored.</a:t>
            </a:r>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Drugs are mostly taken to elevate the mood and often the individual feels ‘high’. In the long run drugs impair the person’s ability to make sound decisions and established values may be ignored.</a:t>
            </a:r>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Unprotected Sex</a:t>
            </a:r>
            <a:endParaRPr lang="en-US" dirty="0"/>
          </a:p>
        </p:txBody>
      </p:sp>
      <p:sp>
        <p:nvSpPr>
          <p:cNvPr id="3" name="Content Placeholder 2"/>
          <p:cNvSpPr>
            <a:spLocks noGrp="1"/>
          </p:cNvSpPr>
          <p:nvPr>
            <p:ph idx="1"/>
          </p:nvPr>
        </p:nvSpPr>
        <p:spPr/>
        <p:txBody>
          <a:bodyPr/>
          <a:lstStyle/>
          <a:p>
            <a:r>
              <a:rPr lang="en-US" dirty="0" smtClean="0"/>
              <a:t>Unprotected sex is often a result of the individual succumbing to peer pressure.</a:t>
            </a:r>
          </a:p>
          <a:p>
            <a:r>
              <a:rPr lang="en-US" dirty="0" smtClean="0"/>
              <a:t> Occasionally, decisions are made under the influence of drugs or alcohol. </a:t>
            </a:r>
          </a:p>
          <a:p>
            <a:r>
              <a:rPr lang="en-US" dirty="0" smtClean="0"/>
              <a:t>This adds to the risk of spreading STIs/HIV/AIDS, unwanted pregnancy, school dropout and poverty.</a:t>
            </a:r>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Crime</a:t>
            </a:r>
            <a:endParaRPr lang="en-US" dirty="0"/>
          </a:p>
        </p:txBody>
      </p:sp>
      <p:sp>
        <p:nvSpPr>
          <p:cNvPr id="3" name="Content Placeholder 2"/>
          <p:cNvSpPr>
            <a:spLocks noGrp="1"/>
          </p:cNvSpPr>
          <p:nvPr>
            <p:ph idx="1"/>
          </p:nvPr>
        </p:nvSpPr>
        <p:spPr/>
        <p:txBody>
          <a:bodyPr/>
          <a:lstStyle/>
          <a:p>
            <a:r>
              <a:rPr lang="en-US" dirty="0" smtClean="0"/>
              <a:t>Lawlessness and crime, such as stealing or robbery with violence, is commonly found among people with low negotiation and assertive skills.</a:t>
            </a:r>
          </a:p>
          <a:p>
            <a:r>
              <a:rPr lang="en-US" dirty="0" smtClean="0"/>
              <a:t> In order to enhance the health and well being of adolescents and youths, remedial activities need to be undertaken.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a:t>In response to these insights, the </a:t>
            </a:r>
            <a:r>
              <a:rPr lang="en-US" dirty="0" err="1"/>
              <a:t>GoK</a:t>
            </a:r>
            <a:r>
              <a:rPr lang="en-US" dirty="0"/>
              <a:t> </a:t>
            </a:r>
            <a:r>
              <a:rPr lang="en-US" dirty="0" smtClean="0"/>
              <a:t>decided to </a:t>
            </a:r>
            <a:r>
              <a:rPr lang="en-US" dirty="0"/>
              <a:t>address adolescent and youth issues </a:t>
            </a:r>
            <a:r>
              <a:rPr lang="en-US" dirty="0" smtClean="0"/>
              <a:t>by developing </a:t>
            </a:r>
            <a:r>
              <a:rPr lang="en-US" dirty="0"/>
              <a:t>new strategic approaches </a:t>
            </a:r>
            <a:r>
              <a:rPr lang="en-US" dirty="0" smtClean="0"/>
              <a:t>to </a:t>
            </a:r>
            <a:r>
              <a:rPr lang="fr-FR" dirty="0" smtClean="0"/>
              <a:t>communication </a:t>
            </a:r>
            <a:r>
              <a:rPr lang="fr-FR" dirty="0"/>
              <a:t>programmes to </a:t>
            </a:r>
            <a:r>
              <a:rPr lang="fr-FR" dirty="0" err="1"/>
              <a:t>enhance</a:t>
            </a:r>
            <a:r>
              <a:rPr lang="fr-FR" dirty="0"/>
              <a:t> </a:t>
            </a:r>
            <a:r>
              <a:rPr lang="fr-FR" dirty="0" smtClean="0"/>
              <a:t>positive </a:t>
            </a:r>
            <a:r>
              <a:rPr lang="en-US" dirty="0" smtClean="0"/>
              <a:t>behavior </a:t>
            </a:r>
            <a:r>
              <a:rPr lang="en-US" dirty="0"/>
              <a:t>development and adoption by </a:t>
            </a:r>
            <a:r>
              <a:rPr lang="en-US" dirty="0" smtClean="0"/>
              <a:t>young people</a:t>
            </a:r>
            <a:r>
              <a:rPr lang="en-US" dirty="0"/>
              <a:t>.</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Activities to Improve Adolescent/</a:t>
            </a:r>
            <a:r>
              <a:rPr lang="en-US" b="1" dirty="0" err="1" smtClean="0"/>
              <a:t>YouthHealth</a:t>
            </a:r>
            <a:endParaRPr lang="en-US" dirty="0"/>
          </a:p>
        </p:txBody>
      </p:sp>
      <p:sp>
        <p:nvSpPr>
          <p:cNvPr id="3" name="Content Placeholder 2"/>
          <p:cNvSpPr>
            <a:spLocks noGrp="1"/>
          </p:cNvSpPr>
          <p:nvPr>
            <p:ph idx="1"/>
          </p:nvPr>
        </p:nvSpPr>
        <p:spPr/>
        <p:txBody>
          <a:bodyPr/>
          <a:lstStyle/>
          <a:p>
            <a:r>
              <a:rPr lang="en-US" dirty="0" smtClean="0"/>
              <a:t>There are various interventions your community and the Government can undertake to improve the health of young people, thus helping them to develop confidence and become productive citizens.</a:t>
            </a:r>
            <a:endParaRPr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2133600"/>
          </a:xfrm>
        </p:spPr>
        <p:txBody>
          <a:bodyPr>
            <a:normAutofit fontScale="90000"/>
          </a:bodyPr>
          <a:lstStyle/>
          <a:p>
            <a:r>
              <a:rPr lang="en-US" b="1" dirty="0" smtClean="0"/>
              <a:t>Community and Government Interventions to Improve the Health of Young People</a:t>
            </a:r>
            <a:endParaRPr lang="en-US" dirty="0"/>
          </a:p>
        </p:txBody>
      </p:sp>
      <p:sp>
        <p:nvSpPr>
          <p:cNvPr id="3" name="Content Placeholder 2"/>
          <p:cNvSpPr>
            <a:spLocks noGrp="1"/>
          </p:cNvSpPr>
          <p:nvPr>
            <p:ph idx="1"/>
          </p:nvPr>
        </p:nvSpPr>
        <p:spPr>
          <a:xfrm>
            <a:off x="457200" y="3048000"/>
            <a:ext cx="8229600" cy="3276600"/>
          </a:xfrm>
        </p:spPr>
        <p:txBody>
          <a:bodyPr/>
          <a:lstStyle/>
          <a:p>
            <a:r>
              <a:rPr lang="en-US" dirty="0" smtClean="0"/>
              <a:t>Advocating the recognition of socioeconomic and reproductive health needs and rights of adolescents and the youth</a:t>
            </a:r>
          </a:p>
          <a:p>
            <a:r>
              <a:rPr lang="en-US" dirty="0" smtClean="0"/>
              <a:t> Establishing an understanding with youth advisory councils at all levels to coordinate and advise on youth and adolescent health</a:t>
            </a:r>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Developing specific messages for different target groups (parents, religious and other leaders, youths and adolescents)</a:t>
            </a:r>
          </a:p>
          <a:p>
            <a:r>
              <a:rPr lang="en-US" dirty="0" smtClean="0"/>
              <a:t>Implementing youth friendly and accessible RH services to enable the youth to seek services and receive counseling without barriers.</a:t>
            </a:r>
          </a:p>
          <a:p>
            <a:r>
              <a:rPr lang="en-US" dirty="0" smtClean="0"/>
              <a:t> Health providers should create a conducive environment when counseling and avoid biases that discourage youths from coming to the facility</a:t>
            </a:r>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Educating youths on their rights in order to help them attain the highest degree of health and self esteem. </a:t>
            </a:r>
          </a:p>
          <a:p>
            <a:r>
              <a:rPr lang="en-US" dirty="0" smtClean="0"/>
              <a:t>They should be sensitized to advocate against marriage at an early age, female circumcision, child abuse and so on.</a:t>
            </a:r>
          </a:p>
          <a:p>
            <a:r>
              <a:rPr lang="en-US" dirty="0" smtClean="0"/>
              <a:t> They should also advocate for the respect of good cultural values, access to RH services and the need for informed choice and privacy</a:t>
            </a:r>
          </a:p>
          <a:p>
            <a:r>
              <a:rPr lang="en-US" dirty="0" smtClean="0"/>
              <a:t>Conducting basic/applied research on youth and adolescent issues on regular basis and implementing the findings</a:t>
            </a:r>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As a health care provider you should advocate active involvement of adolescents/youth in projects aimed at promoting responsible sexuality, preventing unwanted pregnancy, unsafe abortion and spread of STIs/HIV/AIDS.</a:t>
            </a:r>
          </a:p>
          <a:p>
            <a:r>
              <a:rPr lang="en-US" dirty="0" smtClean="0"/>
              <a:t>The advocacy should focus on several issues.</a:t>
            </a:r>
          </a:p>
          <a:p>
            <a:r>
              <a:rPr lang="en-US" dirty="0" smtClean="0"/>
              <a:t>Most importantly, there should be attempts to integrate gender issues into youth </a:t>
            </a:r>
            <a:r>
              <a:rPr lang="en-US" dirty="0" err="1" smtClean="0"/>
              <a:t>programmes</a:t>
            </a:r>
            <a:r>
              <a:rPr lang="en-US" dirty="0" smtClean="0"/>
              <a:t> so that they reinforce appropriate values.</a:t>
            </a:r>
          </a:p>
          <a:p>
            <a:r>
              <a:rPr lang="en-US" dirty="0" smtClean="0"/>
              <a:t>Additionally, you should incorporate Information, Education and Communication (IEC) in the reproductive health programs.</a:t>
            </a:r>
            <a:endParaRPr 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Gender Issues and</a:t>
            </a:r>
            <a:br>
              <a:rPr lang="en-US" b="1" dirty="0" smtClean="0"/>
            </a:br>
            <a:r>
              <a:rPr lang="en-US" b="1" dirty="0" smtClean="0"/>
              <a:t>Reproductive Health Rights</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dirty="0"/>
          </a:p>
        </p:txBody>
      </p:sp>
      <p:sp>
        <p:nvSpPr>
          <p:cNvPr id="3" name="Content Placeholder 2"/>
          <p:cNvSpPr>
            <a:spLocks noGrp="1"/>
          </p:cNvSpPr>
          <p:nvPr>
            <p:ph idx="1"/>
          </p:nvPr>
        </p:nvSpPr>
        <p:spPr/>
        <p:txBody>
          <a:bodyPr>
            <a:normAutofit/>
          </a:bodyPr>
          <a:lstStyle/>
          <a:p>
            <a:r>
              <a:rPr lang="en-US" dirty="0" smtClean="0"/>
              <a:t>It has been established that human sexuality, reproduction and gender issues are closely inter-related and together affect the ability of men and women to achieve and maintain sexual health and manage their reproductive life.</a:t>
            </a:r>
          </a:p>
          <a:p>
            <a:r>
              <a:rPr lang="en-US" dirty="0" smtClean="0"/>
              <a:t> You will also cover how gender issues affect access to and enjoyment of good reproductive health in our communities and what you can do to improve reproductive health rights.</a:t>
            </a:r>
            <a:endParaRPr 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Definition of Terms</a:t>
            </a:r>
            <a:endParaRPr lang="en-US" dirty="0"/>
          </a:p>
        </p:txBody>
      </p:sp>
      <p:sp>
        <p:nvSpPr>
          <p:cNvPr id="3" name="Content Placeholder 2"/>
          <p:cNvSpPr>
            <a:spLocks noGrp="1"/>
          </p:cNvSpPr>
          <p:nvPr>
            <p:ph idx="1"/>
          </p:nvPr>
        </p:nvSpPr>
        <p:spPr/>
        <p:txBody>
          <a:bodyPr>
            <a:normAutofit/>
          </a:bodyPr>
          <a:lstStyle/>
          <a:p>
            <a:r>
              <a:rPr lang="en-US" b="1" dirty="0" smtClean="0"/>
              <a:t>Gender </a:t>
            </a:r>
            <a:r>
              <a:rPr lang="en-US" dirty="0" smtClean="0"/>
              <a:t>What is meant by ‘gender’, does it simply mean male or female or does it describe more than just biological characteristics?</a:t>
            </a:r>
          </a:p>
          <a:p>
            <a:r>
              <a:rPr lang="en-US" b="1" i="1" dirty="0" smtClean="0"/>
              <a:t>As a term, it has been misinterpreted to mean male or female only.</a:t>
            </a:r>
          </a:p>
          <a:p>
            <a:r>
              <a:rPr lang="en-US" b="1" i="1" dirty="0" smtClean="0"/>
              <a:t> Biologically, people are born either male or female but learn to be a man or a woman. However, when you talk about gender, this refers to the economic, social or cultural attributes associated with being a female or a male.</a:t>
            </a:r>
            <a:endParaRPr lang="en-US"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Gender Inequalities and Discrimination</a:t>
            </a:r>
            <a:endParaRPr lang="en-US" dirty="0"/>
          </a:p>
        </p:txBody>
      </p:sp>
      <p:sp>
        <p:nvSpPr>
          <p:cNvPr id="3" name="Content Placeholder 2"/>
          <p:cNvSpPr>
            <a:spLocks noGrp="1"/>
          </p:cNvSpPr>
          <p:nvPr>
            <p:ph idx="1"/>
          </p:nvPr>
        </p:nvSpPr>
        <p:spPr/>
        <p:txBody>
          <a:bodyPr>
            <a:normAutofit/>
          </a:bodyPr>
          <a:lstStyle/>
          <a:p>
            <a:r>
              <a:rPr lang="en-US" dirty="0" smtClean="0"/>
              <a:t>Gender inequality and discrimination refers to unequal access to power, resources and opportunities in society.</a:t>
            </a:r>
          </a:p>
          <a:p>
            <a:r>
              <a:rPr lang="en-US" dirty="0" smtClean="0"/>
              <a:t> Gender inequality and discrimination harms the health of young girls and women, directly and indirectly, throughout their life cycle. </a:t>
            </a:r>
          </a:p>
          <a:p>
            <a:r>
              <a:rPr lang="en-US" dirty="0" smtClean="0"/>
              <a:t>The neglect of their health needs through, for example, overworking and poor eating habits, makes them vulnerable to chronic ill health, which prevents many women from fully taking part in society.</a:t>
            </a:r>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Unequal power relations between men and women often limit women's control over sexual activity and their ability to protect themselves against unwanted pregnancy and sexually transmitted diseases, including HIV/AIDS.</a:t>
            </a:r>
          </a:p>
          <a:p>
            <a:r>
              <a:rPr lang="en-US" dirty="0" smtClean="0"/>
              <a:t>The subordinate status of women goes far back. The place of women in society has never been equal to that of men. </a:t>
            </a:r>
          </a:p>
          <a:p>
            <a:r>
              <a:rPr lang="en-US" dirty="0" smtClean="0"/>
              <a:t>In the Christian Bible, it is said that the Jewish community in which Jesus was born and later ministered had very little regard for women compared to their male counterparts.</a:t>
            </a:r>
          </a:p>
          <a:p>
            <a:r>
              <a:rPr lang="en-US" dirty="0" smtClean="0"/>
              <a:t> A woman could be divorced at her husband’s request without objections.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Defining Adolescence</a:t>
            </a:r>
            <a:endParaRPr lang="en-US" dirty="0"/>
          </a:p>
        </p:txBody>
      </p:sp>
      <p:sp>
        <p:nvSpPr>
          <p:cNvPr id="3" name="Content Placeholder 2"/>
          <p:cNvSpPr>
            <a:spLocks noGrp="1"/>
          </p:cNvSpPr>
          <p:nvPr>
            <p:ph idx="1"/>
          </p:nvPr>
        </p:nvSpPr>
        <p:spPr/>
        <p:txBody>
          <a:bodyPr>
            <a:normAutofit/>
          </a:bodyPr>
          <a:lstStyle/>
          <a:p>
            <a:r>
              <a:rPr lang="en-US" dirty="0"/>
              <a:t>Adolescence is defined as the transition </a:t>
            </a:r>
            <a:r>
              <a:rPr lang="en-US" dirty="0" smtClean="0"/>
              <a:t>period between </a:t>
            </a:r>
            <a:r>
              <a:rPr lang="en-US" dirty="0"/>
              <a:t>childhood and adulthood. It is a </a:t>
            </a:r>
            <a:r>
              <a:rPr lang="en-US" dirty="0" smtClean="0"/>
              <a:t>period of </a:t>
            </a:r>
            <a:r>
              <a:rPr lang="en-US" dirty="0"/>
              <a:t>rapid growth and maturation as the </a:t>
            </a:r>
            <a:r>
              <a:rPr lang="en-US" dirty="0" smtClean="0"/>
              <a:t>person </a:t>
            </a:r>
            <a:r>
              <a:rPr lang="en-US" dirty="0"/>
              <a:t>reaches puberty</a:t>
            </a:r>
            <a:r>
              <a:rPr lang="en-US" dirty="0" smtClean="0"/>
              <a:t>.</a:t>
            </a:r>
          </a:p>
          <a:p>
            <a:r>
              <a:rPr lang="en-US" dirty="0"/>
              <a:t>The most </a:t>
            </a:r>
            <a:r>
              <a:rPr lang="en-US" dirty="0" err="1"/>
              <a:t>colourful</a:t>
            </a:r>
            <a:r>
              <a:rPr lang="en-US" dirty="0"/>
              <a:t> years of </a:t>
            </a:r>
            <a:r>
              <a:rPr lang="en-US" dirty="0" smtClean="0"/>
              <a:t>life are </a:t>
            </a:r>
            <a:r>
              <a:rPr lang="en-US" dirty="0"/>
              <a:t>the teenage years</a:t>
            </a:r>
            <a:r>
              <a:rPr lang="en-US" dirty="0" smtClean="0"/>
              <a:t>.</a:t>
            </a:r>
          </a:p>
          <a:p>
            <a:r>
              <a:rPr lang="en-US" dirty="0" smtClean="0"/>
              <a:t> </a:t>
            </a:r>
            <a:r>
              <a:rPr lang="en-US" dirty="0"/>
              <a:t>This is a period when </a:t>
            </a:r>
            <a:r>
              <a:rPr lang="en-US" dirty="0" smtClean="0"/>
              <a:t>the youth </a:t>
            </a:r>
            <a:r>
              <a:rPr lang="en-US" dirty="0"/>
              <a:t>want to be appreciated for who they </a:t>
            </a:r>
            <a:r>
              <a:rPr lang="en-US" dirty="0" smtClean="0"/>
              <a:t>are and </a:t>
            </a:r>
            <a:r>
              <a:rPr lang="en-US" dirty="0"/>
              <a:t>seek affection and attention.</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In African society, socio cultural factors tied with traditional beliefs and practices play a great role in determining the place of women in almost all spheres of their lives. </a:t>
            </a:r>
          </a:p>
          <a:p>
            <a:r>
              <a:rPr lang="en-US" dirty="0" smtClean="0"/>
              <a:t>This influence begins with the socialization of young children both within and outside the home.</a:t>
            </a:r>
          </a:p>
          <a:p>
            <a:r>
              <a:rPr lang="en-US" dirty="0" smtClean="0"/>
              <a:t> At childhood, both boys and girls are introduced to societal beliefs, practices and values as they apply to each gender.</a:t>
            </a:r>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Boys are supposed to become heads and protectors of the family. </a:t>
            </a:r>
          </a:p>
          <a:p>
            <a:r>
              <a:rPr lang="en-US" dirty="0" smtClean="0"/>
              <a:t>The girls become wives and mothers, dependent on their husbands. </a:t>
            </a:r>
          </a:p>
          <a:p>
            <a:r>
              <a:rPr lang="en-US" dirty="0" smtClean="0"/>
              <a:t>These gender inequalities between sexes lead to women’s subordinate positions within the family.</a:t>
            </a:r>
          </a:p>
          <a:p>
            <a:r>
              <a:rPr lang="en-US" dirty="0" smtClean="0"/>
              <a:t>Before you continue, reflect briefly on the type of gender inequalities you have observed in your community.</a:t>
            </a:r>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Examples of Gender Inequalities</a:t>
            </a:r>
            <a:endParaRPr lang="en-US" dirty="0"/>
          </a:p>
        </p:txBody>
      </p:sp>
      <p:sp>
        <p:nvSpPr>
          <p:cNvPr id="3" name="Content Placeholder 2"/>
          <p:cNvSpPr>
            <a:spLocks noGrp="1"/>
          </p:cNvSpPr>
          <p:nvPr>
            <p:ph idx="1"/>
          </p:nvPr>
        </p:nvSpPr>
        <p:spPr/>
        <p:txBody>
          <a:bodyPr/>
          <a:lstStyle/>
          <a:p>
            <a:pPr>
              <a:buNone/>
            </a:pPr>
            <a:r>
              <a:rPr lang="en-US" dirty="0" smtClean="0"/>
              <a:t>Inequalities in education</a:t>
            </a:r>
          </a:p>
          <a:p>
            <a:pPr>
              <a:buNone/>
            </a:pPr>
            <a:r>
              <a:rPr lang="en-US" dirty="0" smtClean="0"/>
              <a:t>• Inequalities in the </a:t>
            </a:r>
            <a:r>
              <a:rPr lang="en-US" dirty="0" err="1" smtClean="0"/>
              <a:t>labour</a:t>
            </a:r>
            <a:r>
              <a:rPr lang="en-US" dirty="0" smtClean="0"/>
              <a:t> force</a:t>
            </a:r>
          </a:p>
          <a:p>
            <a:pPr>
              <a:buNone/>
            </a:pPr>
            <a:r>
              <a:rPr lang="en-US" dirty="0" smtClean="0"/>
              <a:t>• Access to medical care</a:t>
            </a:r>
          </a:p>
          <a:p>
            <a:pPr>
              <a:buNone/>
            </a:pPr>
            <a:r>
              <a:rPr lang="en-US" dirty="0" smtClean="0"/>
              <a:t>• Law of succession</a:t>
            </a:r>
          </a:p>
          <a:p>
            <a:pPr>
              <a:buNone/>
            </a:pPr>
            <a:r>
              <a:rPr lang="en-US" dirty="0" smtClean="0"/>
              <a:t>• Cultural practices (such as female genital mutilation, polygamy and wife inheritance)</a:t>
            </a:r>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r>
              <a:rPr lang="en-US" b="1" dirty="0" smtClean="0"/>
              <a:t>Preference for the Male Child</a:t>
            </a:r>
            <a:endParaRPr lang="en-US" dirty="0"/>
          </a:p>
        </p:txBody>
      </p:sp>
      <p:sp>
        <p:nvSpPr>
          <p:cNvPr id="3" name="Content Placeholder 2"/>
          <p:cNvSpPr>
            <a:spLocks noGrp="1"/>
          </p:cNvSpPr>
          <p:nvPr>
            <p:ph idx="1"/>
          </p:nvPr>
        </p:nvSpPr>
        <p:spPr/>
        <p:txBody>
          <a:bodyPr>
            <a:normAutofit fontScale="92500"/>
          </a:bodyPr>
          <a:lstStyle/>
          <a:p>
            <a:r>
              <a:rPr lang="en-US" dirty="0" smtClean="0"/>
              <a:t>Since time immemorial, the boy child has always been preferred over the girl child in the African culture.</a:t>
            </a:r>
          </a:p>
          <a:p>
            <a:r>
              <a:rPr lang="en-US" dirty="0" smtClean="0"/>
              <a:t> It is perceived that the boy has more economic value than the girl.</a:t>
            </a:r>
          </a:p>
          <a:p>
            <a:r>
              <a:rPr lang="en-US" dirty="0" smtClean="0"/>
              <a:t> The boy is viewed as an asset that can contribute wages through his labour and provide for the care of parents in old age.</a:t>
            </a:r>
          </a:p>
          <a:p>
            <a:r>
              <a:rPr lang="en-US" dirty="0" smtClean="0"/>
              <a:t> Customarily, inheritance and lineage is passed through sons. In many communities, girls and women cannot inherit anything even from the husband and in some societies only boys participate in religious ceremonies.</a:t>
            </a:r>
            <a:endParaRPr 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Girls, on the other hand, are seen as a liability.</a:t>
            </a:r>
          </a:p>
          <a:p>
            <a:r>
              <a:rPr lang="en-US" dirty="0" smtClean="0"/>
              <a:t>Parents see no need in investing in them, as they will leave the homestead to get married and provide hard </a:t>
            </a:r>
            <a:r>
              <a:rPr lang="en-US" dirty="0" err="1" smtClean="0"/>
              <a:t>labour</a:t>
            </a:r>
            <a:r>
              <a:rPr lang="en-US" dirty="0" smtClean="0"/>
              <a:t> benefits to the husbands’ side. </a:t>
            </a:r>
          </a:p>
          <a:p>
            <a:r>
              <a:rPr lang="en-US" dirty="0" smtClean="0"/>
              <a:t>This poses a great risk to the girl child and her reproductive health right from conception.</a:t>
            </a:r>
          </a:p>
          <a:p>
            <a:r>
              <a:rPr lang="en-US" dirty="0" smtClean="0"/>
              <a:t>For example, today with modern technology where sex can be predetermined, it has been noted that out of 8,000 pregnancies terminated annually, only one </a:t>
            </a:r>
            <a:r>
              <a:rPr lang="en-US" dirty="0" err="1" smtClean="0"/>
              <a:t>foetus</a:t>
            </a:r>
            <a:r>
              <a:rPr lang="en-US" dirty="0" smtClean="0"/>
              <a:t> is a male. In countries where abortion is illegal, infanticide is on the increase, and where girls are born they are often severely neglected.</a:t>
            </a:r>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Education</a:t>
            </a:r>
            <a:endParaRPr lang="en-US" dirty="0"/>
          </a:p>
        </p:txBody>
      </p:sp>
      <p:sp>
        <p:nvSpPr>
          <p:cNvPr id="3" name="Content Placeholder 2"/>
          <p:cNvSpPr>
            <a:spLocks noGrp="1"/>
          </p:cNvSpPr>
          <p:nvPr>
            <p:ph idx="1"/>
          </p:nvPr>
        </p:nvSpPr>
        <p:spPr/>
        <p:txBody>
          <a:bodyPr/>
          <a:lstStyle/>
          <a:p>
            <a:r>
              <a:rPr lang="en-US" dirty="0" smtClean="0"/>
              <a:t>Parents prefer to educate sons. Why? Women are considered to be a liability. Remember the saying about watering a plant in the </a:t>
            </a:r>
            <a:r>
              <a:rPr lang="en-US" dirty="0" err="1" smtClean="0"/>
              <a:t>neighbour’s</a:t>
            </a:r>
            <a:r>
              <a:rPr lang="en-US" dirty="0" smtClean="0"/>
              <a:t> garden? Some people view educating girls as a waste of money as they will get married and leave the homestead. Others believe that women cannot excel, and in any case, men are the breadwinners in the family.</a:t>
            </a:r>
            <a:endParaRPr 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Food</a:t>
            </a:r>
            <a:endParaRPr lang="en-US" dirty="0"/>
          </a:p>
        </p:txBody>
      </p:sp>
      <p:sp>
        <p:nvSpPr>
          <p:cNvPr id="3" name="Content Placeholder 2"/>
          <p:cNvSpPr>
            <a:spLocks noGrp="1"/>
          </p:cNvSpPr>
          <p:nvPr>
            <p:ph idx="1"/>
          </p:nvPr>
        </p:nvSpPr>
        <p:spPr/>
        <p:txBody>
          <a:bodyPr>
            <a:normAutofit/>
          </a:bodyPr>
          <a:lstStyle/>
          <a:p>
            <a:r>
              <a:rPr lang="en-US" dirty="0" smtClean="0"/>
              <a:t>Traditional practices, which dictate the kinds of foods that can or cannot be eaten by girls, may lead to malnutrition and stunted growth with several consequences, including the possibility of girls developing a small pelvis.</a:t>
            </a:r>
          </a:p>
          <a:p>
            <a:r>
              <a:rPr lang="en-US" dirty="0" smtClean="0"/>
              <a:t> This has serious repercussions for a woman’s reproductive health and may lead to </a:t>
            </a:r>
            <a:r>
              <a:rPr lang="en-US" dirty="0" err="1" smtClean="0"/>
              <a:t>anaemia</a:t>
            </a:r>
            <a:r>
              <a:rPr lang="en-US" dirty="0" smtClean="0"/>
              <a:t>, and obstetric complications during childbirth.</a:t>
            </a:r>
            <a:endParaRPr 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Access to Medical Care</a:t>
            </a:r>
            <a:endParaRPr lang="en-US" dirty="0"/>
          </a:p>
        </p:txBody>
      </p:sp>
      <p:sp>
        <p:nvSpPr>
          <p:cNvPr id="3" name="Content Placeholder 2"/>
          <p:cNvSpPr>
            <a:spLocks noGrp="1"/>
          </p:cNvSpPr>
          <p:nvPr>
            <p:ph idx="1"/>
          </p:nvPr>
        </p:nvSpPr>
        <p:spPr/>
        <p:txBody>
          <a:bodyPr>
            <a:normAutofit lnSpcReduction="10000"/>
          </a:bodyPr>
          <a:lstStyle/>
          <a:p>
            <a:r>
              <a:rPr lang="en-US" dirty="0" smtClean="0"/>
              <a:t>The female child, when sick is often denied prompt medical attention. In some countries girls are breastfed for a shorter period hence denying them the necessary nutrients from breast milk.</a:t>
            </a:r>
          </a:p>
          <a:p>
            <a:r>
              <a:rPr lang="en-US" dirty="0" smtClean="0"/>
              <a:t>Sometimes the mother is forced to stop lactation early to get pregnant, because the family is trying for a son. This leads to chronic ill health with serious complications, which result in increased morbidity and mortality</a:t>
            </a:r>
          </a:p>
          <a:p>
            <a:r>
              <a:rPr lang="en-US" dirty="0" smtClean="0"/>
              <a:t>All these factors make it difficult for the girl child to stand out and excel</a:t>
            </a:r>
            <a:endParaRPr lang="en-US"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Denial of Other Basic Rights</a:t>
            </a:r>
            <a:endParaRPr lang="en-US" dirty="0"/>
          </a:p>
        </p:txBody>
      </p:sp>
      <p:sp>
        <p:nvSpPr>
          <p:cNvPr id="3" name="Content Placeholder 2"/>
          <p:cNvSpPr>
            <a:spLocks noGrp="1"/>
          </p:cNvSpPr>
          <p:nvPr>
            <p:ph idx="1"/>
          </p:nvPr>
        </p:nvSpPr>
        <p:spPr/>
        <p:txBody>
          <a:bodyPr/>
          <a:lstStyle/>
          <a:p>
            <a:r>
              <a:rPr lang="en-US" dirty="0" smtClean="0"/>
              <a:t>Own land or to inherit property</a:t>
            </a:r>
          </a:p>
          <a:p>
            <a:r>
              <a:rPr lang="en-US" dirty="0" smtClean="0"/>
              <a:t> Obtain access to credit</a:t>
            </a:r>
          </a:p>
          <a:p>
            <a:r>
              <a:rPr lang="en-US" dirty="0" smtClean="0"/>
              <a:t>Earn income and promotion in their work</a:t>
            </a:r>
          </a:p>
          <a:p>
            <a:r>
              <a:rPr lang="en-US" dirty="0" smtClean="0"/>
              <a:t>Have access to services that meet their sexual and reproductive health needs</a:t>
            </a:r>
            <a:endParaRPr lang="en-US"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Girls are often subjected to various other discriminatory practices, which, directly or indirectly, deny them their rights. These can include Early Marriages, Female Genital Mutilation, Polygamy and Wife Inheritance.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endParaRPr lang="en-US" dirty="0"/>
          </a:p>
        </p:txBody>
      </p:sp>
      <p:sp>
        <p:nvSpPr>
          <p:cNvPr id="3" name="Content Placeholder 2"/>
          <p:cNvSpPr>
            <a:spLocks noGrp="1"/>
          </p:cNvSpPr>
          <p:nvPr>
            <p:ph idx="1"/>
          </p:nvPr>
        </p:nvSpPr>
        <p:spPr>
          <a:xfrm>
            <a:off x="457200" y="1066800"/>
            <a:ext cx="8229600" cy="5486400"/>
          </a:xfrm>
        </p:spPr>
        <p:txBody>
          <a:bodyPr>
            <a:normAutofit/>
          </a:bodyPr>
          <a:lstStyle/>
          <a:p>
            <a:r>
              <a:rPr lang="en-US" dirty="0"/>
              <a:t>The onset of adolescence varies from </a:t>
            </a:r>
            <a:r>
              <a:rPr lang="en-US" dirty="0" smtClean="0"/>
              <a:t>one individual </a:t>
            </a:r>
            <a:r>
              <a:rPr lang="en-US" dirty="0"/>
              <a:t>to the other, and between the </a:t>
            </a:r>
            <a:r>
              <a:rPr lang="en-US" dirty="0" smtClean="0"/>
              <a:t>two sexes.</a:t>
            </a:r>
          </a:p>
          <a:p>
            <a:r>
              <a:rPr lang="en-US" dirty="0" smtClean="0"/>
              <a:t> </a:t>
            </a:r>
            <a:r>
              <a:rPr lang="en-US" dirty="0"/>
              <a:t>In girls, it may begin as early as 9 </a:t>
            </a:r>
            <a:r>
              <a:rPr lang="en-US" dirty="0" smtClean="0"/>
              <a:t>years while </a:t>
            </a:r>
            <a:r>
              <a:rPr lang="en-US" dirty="0"/>
              <a:t>in boys it may begin at 12 years. </a:t>
            </a:r>
            <a:endParaRPr lang="en-US" dirty="0" smtClean="0"/>
          </a:p>
          <a:p>
            <a:r>
              <a:rPr lang="en-US" dirty="0" smtClean="0"/>
              <a:t>The two sexes </a:t>
            </a:r>
            <a:r>
              <a:rPr lang="en-US" dirty="0"/>
              <a:t>share an approximate range </a:t>
            </a:r>
            <a:r>
              <a:rPr lang="en-US" dirty="0" smtClean="0"/>
              <a:t>marking adolescence </a:t>
            </a:r>
            <a:r>
              <a:rPr lang="en-US" dirty="0"/>
              <a:t>from 13 -1 8 years. </a:t>
            </a:r>
            <a:endParaRPr lang="en-US" dirty="0" smtClean="0"/>
          </a:p>
          <a:p>
            <a:r>
              <a:rPr lang="en-US" dirty="0" smtClean="0"/>
              <a:t>The </a:t>
            </a:r>
            <a:r>
              <a:rPr lang="en-US" dirty="0"/>
              <a:t>youth </a:t>
            </a:r>
            <a:r>
              <a:rPr lang="en-US" dirty="0" smtClean="0"/>
              <a:t>age extends </a:t>
            </a:r>
            <a:r>
              <a:rPr lang="en-US" dirty="0"/>
              <a:t>up to 21 years. However, according </a:t>
            </a:r>
            <a:r>
              <a:rPr lang="en-US" dirty="0" smtClean="0"/>
              <a:t>to the </a:t>
            </a:r>
            <a:r>
              <a:rPr lang="en-US" dirty="0"/>
              <a:t>laws of Kenya, a person is considered to </a:t>
            </a:r>
            <a:r>
              <a:rPr lang="en-US" dirty="0" smtClean="0"/>
              <a:t>be an </a:t>
            </a:r>
            <a:r>
              <a:rPr lang="en-US" dirty="0"/>
              <a:t>adult and answerable for their own </a:t>
            </a:r>
            <a:r>
              <a:rPr lang="en-US" dirty="0" smtClean="0"/>
              <a:t>actions from </a:t>
            </a:r>
            <a:r>
              <a:rPr lang="en-US" dirty="0"/>
              <a:t>the age of 18.</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Early Marriages</a:t>
            </a:r>
            <a:endParaRPr lang="en-US" dirty="0"/>
          </a:p>
        </p:txBody>
      </p:sp>
      <p:sp>
        <p:nvSpPr>
          <p:cNvPr id="3" name="Content Placeholder 2"/>
          <p:cNvSpPr>
            <a:spLocks noGrp="1"/>
          </p:cNvSpPr>
          <p:nvPr>
            <p:ph idx="1"/>
          </p:nvPr>
        </p:nvSpPr>
        <p:spPr/>
        <p:txBody>
          <a:bodyPr/>
          <a:lstStyle/>
          <a:p>
            <a:r>
              <a:rPr lang="en-US" dirty="0" smtClean="0"/>
              <a:t>Girls in some communities are forced to marry early so that the father can acquire bride wealth.</a:t>
            </a:r>
          </a:p>
          <a:p>
            <a:r>
              <a:rPr lang="en-US" dirty="0" smtClean="0"/>
              <a:t>Research has shown that early marriage exposes the girl child to early sexual activity, which in turn predisposes her to cancer of the cervix, obstetric complications and ill health.</a:t>
            </a:r>
            <a:endParaRPr lang="en-US"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Female Genital Mutilation (FGM)</a:t>
            </a:r>
            <a:endParaRPr lang="en-US" dirty="0"/>
          </a:p>
        </p:txBody>
      </p:sp>
      <p:sp>
        <p:nvSpPr>
          <p:cNvPr id="3" name="Content Placeholder 2"/>
          <p:cNvSpPr>
            <a:spLocks noGrp="1"/>
          </p:cNvSpPr>
          <p:nvPr>
            <p:ph idx="1"/>
          </p:nvPr>
        </p:nvSpPr>
        <p:spPr/>
        <p:txBody>
          <a:bodyPr/>
          <a:lstStyle/>
          <a:p>
            <a:r>
              <a:rPr lang="en-US" dirty="0" smtClean="0"/>
              <a:t>This is also known as female circumcision. It is practiced in several countries in Africa and the Middle East. It is estimated that about 130 million girls are currently living with the effects of FGM. A further two million girls are at a risk of the practice. Societies that practice FGM believe that it is an initiation into adulthood and prevents the woman from becoming promiscuous</a:t>
            </a:r>
            <a:endParaRPr lang="en-US"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Four Types of Female Genital Mutilation</a:t>
            </a:r>
            <a:endParaRPr lang="en-US" dirty="0"/>
          </a:p>
        </p:txBody>
      </p:sp>
      <p:sp>
        <p:nvSpPr>
          <p:cNvPr id="3" name="Content Placeholder 2"/>
          <p:cNvSpPr>
            <a:spLocks noGrp="1"/>
          </p:cNvSpPr>
          <p:nvPr>
            <p:ph idx="1"/>
          </p:nvPr>
        </p:nvSpPr>
        <p:spPr/>
        <p:txBody>
          <a:bodyPr/>
          <a:lstStyle/>
          <a:p>
            <a:pPr marL="514350" indent="-514350">
              <a:buFont typeface="Arial" pitchFamily="34" charset="0"/>
              <a:buChar char="•"/>
            </a:pPr>
            <a:r>
              <a:rPr lang="en-US" dirty="0" smtClean="0"/>
              <a:t>Circumcision, which involves cutting of the prepuce or hood of the clitoris</a:t>
            </a:r>
          </a:p>
          <a:p>
            <a:pPr marL="514350" indent="-514350">
              <a:buFont typeface="Arial" pitchFamily="34" charset="0"/>
              <a:buChar char="•"/>
            </a:pPr>
            <a:r>
              <a:rPr lang="en-US" dirty="0" smtClean="0"/>
              <a:t>Excision, which involves the cutting of the clitoris and all or part of the labia </a:t>
            </a:r>
            <a:r>
              <a:rPr lang="en-US" dirty="0" err="1" smtClean="0"/>
              <a:t>minora</a:t>
            </a:r>
            <a:endParaRPr lang="en-US" dirty="0" smtClean="0"/>
          </a:p>
          <a:p>
            <a:pPr marL="514350" indent="-514350">
              <a:buFont typeface="+mj-lt"/>
              <a:buAutoNum type="arabicParenR"/>
            </a:pPr>
            <a:endParaRPr lang="en-US"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err="1" smtClean="0"/>
              <a:t>Infibulation</a:t>
            </a:r>
            <a:r>
              <a:rPr lang="en-US" dirty="0" smtClean="0"/>
              <a:t>, which involves the cutting of the clitoris, labia </a:t>
            </a:r>
            <a:r>
              <a:rPr lang="en-US" dirty="0" err="1" smtClean="0"/>
              <a:t>minora</a:t>
            </a:r>
            <a:r>
              <a:rPr lang="en-US" dirty="0" smtClean="0"/>
              <a:t>, and part of labia </a:t>
            </a:r>
            <a:r>
              <a:rPr lang="en-US" dirty="0" err="1" smtClean="0"/>
              <a:t>majora</a:t>
            </a:r>
            <a:r>
              <a:rPr lang="en-US" dirty="0" smtClean="0"/>
              <a:t>. The two sides of vulva are then pinned together with silk, catgut sutures, or with thorns, thus obliterating the vaginal </a:t>
            </a:r>
            <a:r>
              <a:rPr lang="en-US" dirty="0" err="1" smtClean="0"/>
              <a:t>introitus</a:t>
            </a:r>
            <a:r>
              <a:rPr lang="en-US" dirty="0" smtClean="0"/>
              <a:t> except for a small opening, preserved by inserting a piece of wood or reed for passage of urine or menstrual blood. The girl’s legs are bound together from hip to ankle and  she is kept immobile for 40 days to permit the formation of scar tissue</a:t>
            </a:r>
            <a:endParaRPr lang="en-US"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Intermediate, which involves the removal of the clitoris and some or all parts of the labia </a:t>
            </a:r>
            <a:r>
              <a:rPr lang="en-US" dirty="0" err="1" smtClean="0"/>
              <a:t>minora</a:t>
            </a:r>
            <a:endParaRPr lang="en-US"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All of these operations present serious consequences to the reproductive health for girls and women</a:t>
            </a:r>
            <a:endParaRPr lang="en-US"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Potential Health Consequences of FGM</a:t>
            </a:r>
            <a:endParaRPr lang="en-US" dirty="0"/>
          </a:p>
        </p:txBody>
      </p:sp>
      <p:sp>
        <p:nvSpPr>
          <p:cNvPr id="3" name="Content Placeholder 2"/>
          <p:cNvSpPr>
            <a:spLocks noGrp="1"/>
          </p:cNvSpPr>
          <p:nvPr>
            <p:ph idx="1"/>
          </p:nvPr>
        </p:nvSpPr>
        <p:spPr/>
        <p:txBody>
          <a:bodyPr/>
          <a:lstStyle/>
          <a:p>
            <a:r>
              <a:rPr lang="en-US" dirty="0" smtClean="0"/>
              <a:t>Medical complications such as </a:t>
            </a:r>
            <a:r>
              <a:rPr lang="en-US" dirty="0" err="1" smtClean="0"/>
              <a:t>haemorrhage</a:t>
            </a:r>
            <a:r>
              <a:rPr lang="en-US" dirty="0" smtClean="0"/>
              <a:t>, pain, pelvic infection, and painful intercourse</a:t>
            </a:r>
          </a:p>
          <a:p>
            <a:r>
              <a:rPr lang="en-US" dirty="0" smtClean="0"/>
              <a:t>Complications of childbirth such as obstructed </a:t>
            </a:r>
            <a:r>
              <a:rPr lang="en-US" dirty="0" err="1" smtClean="0"/>
              <a:t>labour</a:t>
            </a:r>
            <a:r>
              <a:rPr lang="en-US" dirty="0" smtClean="0"/>
              <a:t> due to scarring of tissues. In some communities the husband must give consent before an episiotomy can be performed</a:t>
            </a:r>
          </a:p>
          <a:p>
            <a:r>
              <a:rPr lang="en-US" dirty="0" smtClean="0"/>
              <a:t>The procedure also denies the woman enjoyment of sexual life as the clitoris plays a role in reaching orgasm</a:t>
            </a:r>
            <a:endParaRPr lang="en-US"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FGM also predisposes girls to early marriage since after the initiation they are considered mature and can get married. Early marriage, as you said earlier, has negative consequences on their RH as it exposes them to early pregnancy. If contraception is not used, the girl may have many deliveries, which predisposes her to various risks, including cancer of the cervix</a:t>
            </a:r>
            <a:endParaRPr lang="en-US"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Wife Inheritance</a:t>
            </a:r>
            <a:endParaRPr lang="en-US" dirty="0"/>
          </a:p>
        </p:txBody>
      </p:sp>
      <p:sp>
        <p:nvSpPr>
          <p:cNvPr id="3" name="Content Placeholder 2"/>
          <p:cNvSpPr>
            <a:spLocks noGrp="1"/>
          </p:cNvSpPr>
          <p:nvPr>
            <p:ph idx="1"/>
          </p:nvPr>
        </p:nvSpPr>
        <p:spPr/>
        <p:txBody>
          <a:bodyPr>
            <a:normAutofit lnSpcReduction="10000"/>
          </a:bodyPr>
          <a:lstStyle/>
          <a:p>
            <a:r>
              <a:rPr lang="en-US" dirty="0" smtClean="0"/>
              <a:t>This is a cultural practice whereby a woman whose husband has died is inherited by a brother or relative of the late husband. The aim of this practice is to maintain the family lineage.</a:t>
            </a:r>
          </a:p>
          <a:p>
            <a:r>
              <a:rPr lang="en-US" dirty="0" smtClean="0"/>
              <a:t>In the past this custom was beneficial to some extent, as it provided stability and security to the woman and her children. However, today, it has been abused. Most men look for widows from rich homes so that they can exploit their wealth.</a:t>
            </a:r>
          </a:p>
          <a:p>
            <a:r>
              <a:rPr lang="en-US" dirty="0" smtClean="0"/>
              <a:t>Also, this practice has led to the death of whole families because it facilitates the spread of HIV/AIDs</a:t>
            </a:r>
            <a:endParaRPr lang="en-US"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Polygamy</a:t>
            </a:r>
            <a:endParaRPr lang="en-US" dirty="0"/>
          </a:p>
        </p:txBody>
      </p:sp>
      <p:sp>
        <p:nvSpPr>
          <p:cNvPr id="3" name="Content Placeholder 2"/>
          <p:cNvSpPr>
            <a:spLocks noGrp="1"/>
          </p:cNvSpPr>
          <p:nvPr>
            <p:ph idx="1"/>
          </p:nvPr>
        </p:nvSpPr>
        <p:spPr/>
        <p:txBody>
          <a:bodyPr/>
          <a:lstStyle/>
          <a:p>
            <a:r>
              <a:rPr lang="en-US" dirty="0" smtClean="0"/>
              <a:t>Polygamy is also a very common practice in some parts of Africa whereby men are allowed to marry more than one wife.</a:t>
            </a:r>
          </a:p>
          <a:p>
            <a:r>
              <a:rPr lang="en-US" dirty="0" smtClean="0"/>
              <a:t> Polygamy creates conflicts in the family and enhances the spread of STD’s/HIV/AIDS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1164</TotalTime>
  <Words>5440</Words>
  <Application>Microsoft Office PowerPoint</Application>
  <PresentationFormat>On-screen Show (4:3)</PresentationFormat>
  <Paragraphs>310</Paragraphs>
  <Slides>104</Slides>
  <Notes>2</Notes>
  <HiddenSlides>0</HiddenSlides>
  <MMClips>0</MMClips>
  <ScaleCrop>false</ScaleCrop>
  <HeadingPairs>
    <vt:vector size="4" baseType="variant">
      <vt:variant>
        <vt:lpstr>Theme</vt:lpstr>
      </vt:variant>
      <vt:variant>
        <vt:i4>1</vt:i4>
      </vt:variant>
      <vt:variant>
        <vt:lpstr>Slide Titles</vt:lpstr>
      </vt:variant>
      <vt:variant>
        <vt:i4>104</vt:i4>
      </vt:variant>
    </vt:vector>
  </HeadingPairs>
  <TitlesOfParts>
    <vt:vector size="105" baseType="lpstr">
      <vt:lpstr>Flow</vt:lpstr>
      <vt:lpstr>ADOLESCENTS AND YOUTH SEXUAL REPRODUCTIVE HEALTH    06 HRS                                                UNIT CODE: RHN 103                                    </vt:lpstr>
      <vt:lpstr>Broad Objective </vt:lpstr>
      <vt:lpstr>Learning Outcomes         </vt:lpstr>
      <vt:lpstr>Content</vt:lpstr>
      <vt:lpstr>Introduction</vt:lpstr>
      <vt:lpstr>PowerPoint Presentation</vt:lpstr>
      <vt:lpstr>PowerPoint Presentation</vt:lpstr>
      <vt:lpstr>Defining Adolescence</vt:lpstr>
      <vt:lpstr>PowerPoint Presentation</vt:lpstr>
      <vt:lpstr>Physical Characteristics of Adolescence</vt:lpstr>
      <vt:lpstr>Girls</vt:lpstr>
      <vt:lpstr>PowerPoint Presentation</vt:lpstr>
      <vt:lpstr>Boys</vt:lpstr>
      <vt:lpstr>PowerPoint Presentation</vt:lpstr>
      <vt:lpstr>Sociological, Psychological and Emotional Characteristics of Adolescents</vt:lpstr>
      <vt:lpstr>Emotional and Psychological Changes Resulting From Adolescence</vt:lpstr>
      <vt:lpstr>PowerPoint Presentation</vt:lpstr>
      <vt:lpstr>PowerPoint Presentation</vt:lpstr>
      <vt:lpstr>PowerPoint Presentation</vt:lpstr>
      <vt:lpstr>PowerPoint Presentation</vt:lpstr>
      <vt:lpstr>Key Areas in Adolescent Sexual and Reproductive Health</vt:lpstr>
      <vt:lpstr>PowerPoint Presentation</vt:lpstr>
      <vt:lpstr>Statistics Supporting a Need for Youth Reproductive Health Services</vt:lpstr>
      <vt:lpstr>The most common reproductive health problems among this age group</vt:lpstr>
      <vt:lpstr>PowerPoint Presentation</vt:lpstr>
      <vt:lpstr>PowerPoint Presentation</vt:lpstr>
      <vt:lpstr>Reproductive Health Needs Amongst Adolescents</vt:lpstr>
      <vt:lpstr>PowerPoint Presentation</vt:lpstr>
      <vt:lpstr>PowerPoint Presentation</vt:lpstr>
      <vt:lpstr>adolescent/youth enjoy good reproductive health, there is also a need to do the following:</vt:lpstr>
      <vt:lpstr>PowerPoint Presentation</vt:lpstr>
      <vt:lpstr>PowerPoint Presentation</vt:lpstr>
      <vt:lpstr>PowerPoint Presentation</vt:lpstr>
      <vt:lpstr>PowerPoint Presentation</vt:lpstr>
      <vt:lpstr>Principles for Working Effectively With Young People</vt:lpstr>
      <vt:lpstr>PowerPoint Presentation</vt:lpstr>
      <vt:lpstr>PowerPoint Presentation</vt:lpstr>
      <vt:lpstr>PowerPoint Presentation</vt:lpstr>
      <vt:lpstr>Life Planning Skills</vt:lpstr>
      <vt:lpstr>PowerPoint Presentation</vt:lpstr>
      <vt:lpstr>PowerPoint Presentation</vt:lpstr>
      <vt:lpstr>Life planning skills are divided into two components.</vt:lpstr>
      <vt:lpstr>Values and Values Verification</vt:lpstr>
      <vt:lpstr>PowerPoint Presentation</vt:lpstr>
      <vt:lpstr>PowerPoint Presentation</vt:lpstr>
      <vt:lpstr>some of the more common harmful practices that you need to discourage within the communities you work with</vt:lpstr>
      <vt:lpstr>Wife Beating</vt:lpstr>
      <vt:lpstr>Female Genital Mutilation</vt:lpstr>
      <vt:lpstr>Early Girl Child Marriage</vt:lpstr>
      <vt:lpstr>PowerPoint Presentation</vt:lpstr>
      <vt:lpstr>Education of the Girl Child</vt:lpstr>
      <vt:lpstr>Abstinence</vt:lpstr>
      <vt:lpstr>PowerPoint Presentation</vt:lpstr>
      <vt:lpstr>Origin of Values</vt:lpstr>
      <vt:lpstr>PowerPoint Presentation</vt:lpstr>
      <vt:lpstr>Factors that can cause people to deviate from their values.</vt:lpstr>
      <vt:lpstr>PowerPoint Presentation</vt:lpstr>
      <vt:lpstr>Decision Making</vt:lpstr>
      <vt:lpstr>PowerPoint Presentation</vt:lpstr>
      <vt:lpstr>PowerPoint Presentation</vt:lpstr>
      <vt:lpstr>The skill of assertiveness is based on five rights. These are the rights to</vt:lpstr>
      <vt:lpstr>PowerPoint Presentation</vt:lpstr>
      <vt:lpstr>PowerPoint Presentation</vt:lpstr>
      <vt:lpstr>PowerPoint Presentation</vt:lpstr>
      <vt:lpstr>PowerPoint Presentation</vt:lpstr>
      <vt:lpstr>Drug Abuse</vt:lpstr>
      <vt:lpstr>PowerPoint Presentation</vt:lpstr>
      <vt:lpstr>Unprotected Sex</vt:lpstr>
      <vt:lpstr>Crime</vt:lpstr>
      <vt:lpstr>Activities to Improve Adolescent/YouthHealth</vt:lpstr>
      <vt:lpstr>Community and Government Interventions to Improve the Health of Young People</vt:lpstr>
      <vt:lpstr>PowerPoint Presentation</vt:lpstr>
      <vt:lpstr>PowerPoint Presentation</vt:lpstr>
      <vt:lpstr>PowerPoint Presentation</vt:lpstr>
      <vt:lpstr>Gender Issues and Reproductive Health Rights</vt:lpstr>
      <vt:lpstr>Introduction</vt:lpstr>
      <vt:lpstr>Definition of Terms</vt:lpstr>
      <vt:lpstr>Gender Inequalities and Discrimination</vt:lpstr>
      <vt:lpstr>PowerPoint Presentation</vt:lpstr>
      <vt:lpstr>PowerPoint Presentation</vt:lpstr>
      <vt:lpstr>PowerPoint Presentation</vt:lpstr>
      <vt:lpstr>Examples of Gender Inequalities</vt:lpstr>
      <vt:lpstr>Preference for the Male Child</vt:lpstr>
      <vt:lpstr>PowerPoint Presentation</vt:lpstr>
      <vt:lpstr>Education</vt:lpstr>
      <vt:lpstr>Food</vt:lpstr>
      <vt:lpstr>Access to Medical Care</vt:lpstr>
      <vt:lpstr>Denial of Other Basic Rights</vt:lpstr>
      <vt:lpstr>PowerPoint Presentation</vt:lpstr>
      <vt:lpstr>Early Marriages</vt:lpstr>
      <vt:lpstr>Female Genital Mutilation (FGM)</vt:lpstr>
      <vt:lpstr>The Four Types of Female Genital Mutilation</vt:lpstr>
      <vt:lpstr>PowerPoint Presentation</vt:lpstr>
      <vt:lpstr>PowerPoint Presentation</vt:lpstr>
      <vt:lpstr>PowerPoint Presentation</vt:lpstr>
      <vt:lpstr>The Potential Health Consequences of FGM</vt:lpstr>
      <vt:lpstr>PowerPoint Presentation</vt:lpstr>
      <vt:lpstr>Wife Inheritance</vt:lpstr>
      <vt:lpstr>Polygamy</vt:lpstr>
      <vt:lpstr>Gender Violence</vt:lpstr>
      <vt:lpstr>                        </vt:lpstr>
      <vt:lpstr>PowerPoint Presentation</vt:lpstr>
      <vt:lpstr>PowerPoint Presentation</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47</cp:revision>
  <dcterms:created xsi:type="dcterms:W3CDTF">2016-11-14T11:49:32Z</dcterms:created>
  <dcterms:modified xsi:type="dcterms:W3CDTF">2018-09-20T07:00:05Z</dcterms:modified>
</cp:coreProperties>
</file>