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258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300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CAE2A-0D4C-4FC7-91B5-8EDD44B218FB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EB38E-DC5D-4F1C-81D4-265A7B7C5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7D3220-3339-42B4-87A5-F73BA1088432}" type="slidenum">
              <a:rPr lang="en-US" sz="1200" smtClean="0"/>
              <a:pPr/>
              <a:t>47</a:t>
            </a:fld>
            <a:endParaRPr lang="en-US" sz="1200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9" t="4107" r="25972" b="18563"/>
          <a:stretch/>
        </p:blipFill>
        <p:spPr>
          <a:xfrm>
            <a:off x="5082989" y="220128"/>
            <a:ext cx="2026023" cy="23577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312" y="3093249"/>
            <a:ext cx="11461376" cy="1173947"/>
          </a:xfrm>
        </p:spPr>
        <p:txBody>
          <a:bodyPr anchor="b">
            <a:normAutofit/>
          </a:bodyPr>
          <a:lstStyle>
            <a:lvl1pPr algn="ctr">
              <a:defRPr sz="44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Event Tittle:....................................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9065" y="4527601"/>
            <a:ext cx="10573871" cy="950023"/>
          </a:xfrm>
        </p:spPr>
        <p:txBody>
          <a:bodyPr/>
          <a:lstStyle>
            <a:lvl1pPr marL="0" indent="0" algn="ctr">
              <a:buNone/>
              <a:defRPr sz="24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Presenter:.............................................. Date:............................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0" t="82874" r="11012" b="8785"/>
          <a:stretch/>
        </p:blipFill>
        <p:spPr>
          <a:xfrm>
            <a:off x="2918799" y="2608307"/>
            <a:ext cx="6354403" cy="48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0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3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9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5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0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8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9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2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7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3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1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176" y="6244799"/>
            <a:ext cx="576974" cy="5728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3ED8-158B-4186-A037-E378B2EF1E08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77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D17CE-3FC7-4894-B4FC-F9EB51F2E0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196788" y="6033995"/>
            <a:ext cx="8789894" cy="507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MEDICAL TRAINING COLLEGE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639982" y="6506046"/>
            <a:ext cx="2243667" cy="3264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 9001:2015 Certified by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038600" y="6408732"/>
            <a:ext cx="2768599" cy="515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 smtClean="0"/>
              <a:t>Training for Better Health</a:t>
            </a:r>
            <a:r>
              <a:rPr lang="en-US" sz="1800" i="1" baseline="0" dirty="0" smtClean="0"/>
              <a:t> </a:t>
            </a:r>
            <a:endParaRPr lang="en-US" sz="1800" i="1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0" r="23578" b="15789"/>
          <a:stretch/>
        </p:blipFill>
        <p:spPr>
          <a:xfrm>
            <a:off x="79667" y="5700777"/>
            <a:ext cx="930551" cy="10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1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MAKINDU CAMPUS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LOISE</a:t>
            </a:r>
          </a:p>
          <a:p>
            <a:r>
              <a:rPr lang="en-US" dirty="0" err="1" smtClean="0"/>
              <a:t>BScN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4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Sexual identity involves:-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Gender identity (I’m I male or female)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Gender role (what a man or woman can or cannot do because of their gender)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Sexual orientation (who am I attracted to sexually? (Heterosexual, homosexual)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Sexual preferences (what are my sexual limits?Monogamy? Polygamy? Bigamy?)</a:t>
            </a:r>
          </a:p>
        </p:txBody>
      </p:sp>
    </p:spTree>
    <p:extLst>
      <p:ext uri="{BB962C8B-B14F-4D97-AF65-F5344CB8AC3E}">
        <p14:creationId xmlns:p14="http://schemas.microsoft.com/office/powerpoint/2010/main" val="31313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aspects of sexuality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Body image</a:t>
            </a:r>
          </a:p>
          <a:p>
            <a:r>
              <a:rPr lang="en-US" smtClean="0"/>
              <a:t>Gender roles</a:t>
            </a:r>
          </a:p>
          <a:p>
            <a:r>
              <a:rPr lang="en-US" smtClean="0"/>
              <a:t>Relationships </a:t>
            </a:r>
          </a:p>
          <a:p>
            <a:r>
              <a:rPr lang="en-US" smtClean="0"/>
              <a:t>Love </a:t>
            </a:r>
          </a:p>
          <a:p>
            <a:r>
              <a:rPr lang="en-US" smtClean="0"/>
              <a:t>Sexual arousal</a:t>
            </a:r>
          </a:p>
          <a:p>
            <a:r>
              <a:rPr lang="en-US" smtClean="0"/>
              <a:t>Social roles</a:t>
            </a:r>
          </a:p>
          <a:p>
            <a:r>
              <a:rPr lang="en-US" smtClean="0"/>
              <a:t>Genitals </a:t>
            </a:r>
          </a:p>
        </p:txBody>
      </p:sp>
    </p:spTree>
    <p:extLst>
      <p:ext uri="{BB962C8B-B14F-4D97-AF65-F5344CB8AC3E}">
        <p14:creationId xmlns:p14="http://schemas.microsoft.com/office/powerpoint/2010/main" val="37441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Students to differentiate between the following terms as they relate to sexuality.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600" smtClean="0"/>
              <a:t>Gender 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600" smtClean="0"/>
              <a:t>Sex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600" smtClean="0"/>
              <a:t>Gender orientation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600" smtClean="0"/>
              <a:t>Gender roles</a:t>
            </a:r>
          </a:p>
        </p:txBody>
      </p:sp>
    </p:spTree>
    <p:extLst>
      <p:ext uri="{BB962C8B-B14F-4D97-AF65-F5344CB8AC3E}">
        <p14:creationId xmlns:p14="http://schemas.microsoft.com/office/powerpoint/2010/main" val="5773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reproductive health?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Reproductive Health is a state of complete physical, mental, emotional and social well-being and not merely absence of disease or infirmity in all maters relating to the reproductive health system and its functions and processes. (ICPD 1994).</a:t>
            </a:r>
          </a:p>
        </p:txBody>
      </p:sp>
    </p:spTree>
    <p:extLst>
      <p:ext uri="{BB962C8B-B14F-4D97-AF65-F5344CB8AC3E}">
        <p14:creationId xmlns:p14="http://schemas.microsoft.com/office/powerpoint/2010/main" val="113283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RH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689101" y="2209800"/>
            <a:ext cx="10502900" cy="4800600"/>
          </a:xfrm>
        </p:spPr>
        <p:txBody>
          <a:bodyPr/>
          <a:lstStyle/>
          <a:p>
            <a:r>
              <a:rPr lang="en-US" sz="2700" smtClean="0"/>
              <a:t>Safe motherhood, Maternal and Neonatal Health</a:t>
            </a:r>
          </a:p>
          <a:p>
            <a:r>
              <a:rPr lang="en-US" sz="2700" smtClean="0"/>
              <a:t>Family Planning</a:t>
            </a:r>
          </a:p>
          <a:p>
            <a:r>
              <a:rPr lang="en-US" sz="2700" smtClean="0"/>
              <a:t>Adolescent / Youth Sexual reproductive health,</a:t>
            </a:r>
          </a:p>
          <a:p>
            <a:r>
              <a:rPr lang="en-US" sz="2700" smtClean="0"/>
              <a:t>Gender issues, sexual and reproductive health rights</a:t>
            </a:r>
          </a:p>
          <a:p>
            <a:r>
              <a:rPr lang="en-US" sz="2700" smtClean="0"/>
              <a:t>Reproductive Tract Infections (RTIs)</a:t>
            </a:r>
          </a:p>
          <a:p>
            <a:r>
              <a:rPr lang="en-US" sz="2700" smtClean="0"/>
              <a:t>Infertility</a:t>
            </a:r>
          </a:p>
          <a:p>
            <a:r>
              <a:rPr lang="en-US" sz="2700" smtClean="0"/>
              <a:t>Cancer of Reproductive Organs</a:t>
            </a:r>
          </a:p>
          <a:p>
            <a:r>
              <a:rPr lang="en-US" sz="2700" smtClean="0"/>
              <a:t>Reproductive Health for Elderly Persons</a:t>
            </a:r>
          </a:p>
        </p:txBody>
      </p:sp>
    </p:spTree>
    <p:extLst>
      <p:ext uri="{BB962C8B-B14F-4D97-AF65-F5344CB8AC3E}">
        <p14:creationId xmlns:p14="http://schemas.microsoft.com/office/powerpoint/2010/main" val="886410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10058400" cy="1143000"/>
          </a:xfrm>
        </p:spPr>
        <p:txBody>
          <a:bodyPr/>
          <a:lstStyle/>
          <a:p>
            <a:r>
              <a:rPr lang="en-US" sz="3600" smtClean="0"/>
              <a:t>Reasons for focusing on adolescents and youths RH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Adolescents and youths RH problems are compounded by many myths, misconceptions and misinformation.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They have different needs because of their physical and psychological stages.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They are more involved in unsafe abortions (for females).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Adolescents and youth are neglected as a group by the health system.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67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10058400" cy="1143000"/>
          </a:xfrm>
        </p:spPr>
        <p:txBody>
          <a:bodyPr/>
          <a:lstStyle/>
          <a:p>
            <a:r>
              <a:rPr lang="en-US" sz="3600" smtClean="0"/>
              <a:t>Reasons for focusing on adolescents and youths </a:t>
            </a:r>
            <a:r>
              <a:rPr lang="en-US" smtClean="0"/>
              <a:t>RH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689101" y="1676400"/>
            <a:ext cx="10502900" cy="5181600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900" smtClean="0"/>
              <a:t>They have different cognitive abilities and skills, which requires different counseling approaches and more time.</a:t>
            </a:r>
          </a:p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900" smtClean="0"/>
              <a:t>They tend to be less well-informed and require more information</a:t>
            </a:r>
          </a:p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900" smtClean="0"/>
              <a:t>Conflicts between cultural or parental expectations and adolescents’ emerging values present serious challenges for young people.</a:t>
            </a:r>
          </a:p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900" smtClean="0"/>
              <a:t>Using substances or drugs for the first time typically occurs during adolescence.</a:t>
            </a:r>
          </a:p>
        </p:txBody>
      </p:sp>
    </p:spTree>
    <p:extLst>
      <p:ext uri="{BB962C8B-B14F-4D97-AF65-F5344CB8AC3E}">
        <p14:creationId xmlns:p14="http://schemas.microsoft.com/office/powerpoint/2010/main" val="4271623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Stages of adolescence dvp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Adolescence stage can be divided into three:-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Early adolescence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Middle adolescence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Late adolescence.</a:t>
            </a:r>
          </a:p>
        </p:txBody>
      </p:sp>
    </p:spTree>
    <p:extLst>
      <p:ext uri="{BB962C8B-B14F-4D97-AF65-F5344CB8AC3E}">
        <p14:creationId xmlns:p14="http://schemas.microsoft.com/office/powerpoint/2010/main" val="2558236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adolescence(10-13yrs)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Onset of puberty and rapid growth</a:t>
            </a:r>
          </a:p>
          <a:p>
            <a:r>
              <a:rPr lang="en-US" smtClean="0"/>
              <a:t>Impulsive, experimental behavior</a:t>
            </a:r>
          </a:p>
          <a:p>
            <a:r>
              <a:rPr lang="en-US" smtClean="0"/>
              <a:t>Beginning to think abstractly</a:t>
            </a:r>
          </a:p>
          <a:p>
            <a:r>
              <a:rPr lang="en-US" smtClean="0"/>
              <a:t>Adolescent’s sphere of influence extends beyond her/his own family</a:t>
            </a:r>
          </a:p>
          <a:p>
            <a:r>
              <a:rPr lang="en-US" smtClean="0"/>
              <a:t>Increasing concern with image and acceptance by peers</a:t>
            </a:r>
          </a:p>
        </p:txBody>
      </p:sp>
    </p:spTree>
    <p:extLst>
      <p:ext uri="{BB962C8B-B14F-4D97-AF65-F5344CB8AC3E}">
        <p14:creationId xmlns:p14="http://schemas.microsoft.com/office/powerpoint/2010/main" val="1931739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Middle adolescence (14-16 yrs)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z="2800" smtClean="0"/>
              <a:t>Continues physical growth and development</a:t>
            </a:r>
          </a:p>
          <a:p>
            <a:r>
              <a:rPr lang="en-US" sz="2800" smtClean="0"/>
              <a:t>Starts to challenge rules and test limits</a:t>
            </a:r>
          </a:p>
          <a:p>
            <a:r>
              <a:rPr lang="en-US" sz="2800" smtClean="0"/>
              <a:t>Develops more analytical skills; greater awareness of behavioral consequences</a:t>
            </a:r>
          </a:p>
          <a:p>
            <a:r>
              <a:rPr lang="en-US" sz="2800" smtClean="0"/>
              <a:t>Strongly influenced by peers, especially on image and social behavior</a:t>
            </a:r>
          </a:p>
          <a:p>
            <a:r>
              <a:rPr lang="en-US" sz="2800" smtClean="0"/>
              <a:t>Increasing interest in sex; special relationships begin with opposite sex</a:t>
            </a:r>
          </a:p>
          <a:p>
            <a:r>
              <a:rPr lang="en-US" sz="2800" smtClean="0"/>
              <a:t>Greater willingness to assess own beliefs and consider others</a:t>
            </a:r>
          </a:p>
        </p:txBody>
      </p:sp>
    </p:spTree>
    <p:extLst>
      <p:ext uri="{BB962C8B-B14F-4D97-AF65-F5344CB8AC3E}">
        <p14:creationId xmlns:p14="http://schemas.microsoft.com/office/powerpoint/2010/main" val="66845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5416" y="3745524"/>
            <a:ext cx="10972800" cy="1752600"/>
          </a:xfrm>
        </p:spPr>
        <p:txBody>
          <a:bodyPr/>
          <a:lstStyle/>
          <a:p>
            <a:pPr algn="ctr"/>
            <a:r>
              <a:rPr lang="en-US" dirty="0" smtClean="0"/>
              <a:t>ADOLESCENT </a:t>
            </a:r>
            <a:r>
              <a:rPr lang="en-US" dirty="0" smtClean="0"/>
              <a:t>AND YOUTH REPRODUCTIVE HEALTH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429000"/>
            <a:ext cx="10160000" cy="3429000"/>
          </a:xfrm>
        </p:spPr>
        <p:txBody>
          <a:bodyPr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1805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Late adolescence(17-19 yrs)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89100" y="1828800"/>
            <a:ext cx="10363200" cy="5029200"/>
          </a:xfrm>
        </p:spPr>
        <p:txBody>
          <a:bodyPr/>
          <a:lstStyle/>
          <a:p>
            <a:r>
              <a:rPr lang="en-US" sz="2800" smtClean="0"/>
              <a:t>Reaches physical and sexual maturity.</a:t>
            </a:r>
          </a:p>
          <a:p>
            <a:r>
              <a:rPr lang="en-US" sz="2800" smtClean="0"/>
              <a:t>Improved problem-solving abilities</a:t>
            </a:r>
          </a:p>
          <a:p>
            <a:r>
              <a:rPr lang="en-US" sz="2800" smtClean="0"/>
              <a:t>Developing greater self-identification</a:t>
            </a:r>
          </a:p>
          <a:p>
            <a:r>
              <a:rPr lang="en-US" sz="2800" smtClean="0"/>
              <a:t>Peer influence lessens</a:t>
            </a:r>
          </a:p>
          <a:p>
            <a:r>
              <a:rPr lang="en-US" sz="2800" smtClean="0"/>
              <a:t>Reintegration into family</a:t>
            </a:r>
          </a:p>
          <a:p>
            <a:r>
              <a:rPr lang="en-US" sz="2800" smtClean="0"/>
              <a:t>Intimate relationships more important than group relationships</a:t>
            </a:r>
          </a:p>
          <a:p>
            <a:r>
              <a:rPr lang="en-US" sz="2800" smtClean="0"/>
              <a:t>Increased ability to make adult choices and assume adult responsibilities</a:t>
            </a:r>
          </a:p>
          <a:p>
            <a:r>
              <a:rPr lang="en-US" sz="2800" smtClean="0"/>
              <a:t>Movement into vocational life phase</a:t>
            </a:r>
          </a:p>
        </p:txBody>
      </p:sp>
    </p:spTree>
    <p:extLst>
      <p:ext uri="{BB962C8B-B14F-4D97-AF65-F5344CB8AC3E}">
        <p14:creationId xmlns:p14="http://schemas.microsoft.com/office/powerpoint/2010/main" val="3765838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422400" y="152400"/>
            <a:ext cx="9855200" cy="1143000"/>
          </a:xfrm>
        </p:spPr>
        <p:txBody>
          <a:bodyPr/>
          <a:lstStyle/>
          <a:p>
            <a:r>
              <a:rPr lang="en-US" sz="2800" smtClean="0"/>
              <a:t>Reasons why adolescents and youths require specialized  RH services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mtClean="0"/>
              <a:t>The specific biological and psychological needs of adolescents.</a:t>
            </a:r>
          </a:p>
          <a:p>
            <a:r>
              <a:rPr lang="en-US" sz="2600" smtClean="0"/>
              <a:t>High risk of STIs, HIV and pregnancy.</a:t>
            </a:r>
          </a:p>
          <a:p>
            <a:r>
              <a:rPr lang="en-US" sz="2600" smtClean="0"/>
              <a:t>Disproportionately high risk of sexual abuse and violence.</a:t>
            </a:r>
          </a:p>
          <a:p>
            <a:r>
              <a:rPr lang="en-US" sz="2600" smtClean="0"/>
              <a:t>Importance of behavior related risks that are responsive to education and counseling.</a:t>
            </a:r>
          </a:p>
          <a:p>
            <a:r>
              <a:rPr lang="en-US" sz="2600" smtClean="0"/>
              <a:t>Opportune age/stage to learn good health practices.</a:t>
            </a:r>
          </a:p>
          <a:p>
            <a:r>
              <a:rPr lang="en-US" sz="2600" smtClean="0"/>
              <a:t>Severities of consequences from lack of reproductive health care.</a:t>
            </a:r>
          </a:p>
        </p:txBody>
      </p:sp>
    </p:spTree>
    <p:extLst>
      <p:ext uri="{BB962C8B-B14F-4D97-AF65-F5344CB8AC3E}">
        <p14:creationId xmlns:p14="http://schemas.microsoft.com/office/powerpoint/2010/main" val="1135404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smtClean="0"/>
              <a:t>ASRH problems faced by adolescents / young people</a:t>
            </a:r>
            <a:endParaRPr lang="en-US" sz="300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z="2400" smtClean="0"/>
              <a:t>Early and unprotected sexual intercourses.</a:t>
            </a:r>
          </a:p>
          <a:p>
            <a:r>
              <a:rPr lang="en-US" sz="2400" smtClean="0"/>
              <a:t>Female genital cutting</a:t>
            </a:r>
          </a:p>
          <a:p>
            <a:r>
              <a:rPr lang="en-US" sz="2400" smtClean="0"/>
              <a:t>Menstrual problems</a:t>
            </a:r>
          </a:p>
          <a:p>
            <a:r>
              <a:rPr lang="en-US" sz="2400" smtClean="0"/>
              <a:t>Multiple sexual partners</a:t>
            </a:r>
          </a:p>
          <a:p>
            <a:r>
              <a:rPr lang="en-US" sz="2400" smtClean="0"/>
              <a:t>Early and forced marriages</a:t>
            </a:r>
          </a:p>
          <a:p>
            <a:r>
              <a:rPr lang="en-US" sz="2400" smtClean="0"/>
              <a:t>Teenage pregnancy and child birth</a:t>
            </a:r>
          </a:p>
          <a:p>
            <a:r>
              <a:rPr lang="en-US" sz="2400" smtClean="0"/>
              <a:t>Unsafe abortions</a:t>
            </a:r>
          </a:p>
          <a:p>
            <a:r>
              <a:rPr lang="en-US" sz="2400" smtClean="0"/>
              <a:t>Lack of access to RH services and information unmet need for FP</a:t>
            </a:r>
          </a:p>
          <a:p>
            <a:r>
              <a:rPr lang="en-US" sz="2400" smtClean="0"/>
              <a:t>Susceptibility to STIs</a:t>
            </a:r>
          </a:p>
          <a:p>
            <a:r>
              <a:rPr lang="en-US" sz="2400" smtClean="0"/>
              <a:t>Gender based violence/sexual abuse</a:t>
            </a:r>
          </a:p>
          <a:p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567904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Drug and substance abuse</a:t>
            </a:r>
          </a:p>
        </p:txBody>
      </p:sp>
    </p:spTree>
    <p:extLst>
      <p:ext uri="{BB962C8B-B14F-4D97-AF65-F5344CB8AC3E}">
        <p14:creationId xmlns:p14="http://schemas.microsoft.com/office/powerpoint/2010/main" val="3519282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117600" y="152400"/>
            <a:ext cx="10160000" cy="1143000"/>
          </a:xfrm>
        </p:spPr>
        <p:txBody>
          <a:bodyPr/>
          <a:lstStyle/>
          <a:p>
            <a:r>
              <a:rPr lang="en-US" sz="4000" smtClean="0"/>
              <a:t>RH rights of adolescents and youths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133601" y="1981200"/>
            <a:ext cx="9918700" cy="4876800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/>
            </a:pPr>
            <a:r>
              <a:rPr lang="en-US" sz="2400" smtClean="0"/>
              <a:t>The right to good reproductive health.</a:t>
            </a:r>
          </a:p>
          <a:p>
            <a:pPr marL="514350" indent="-514350">
              <a:buFont typeface="Tahoma" pitchFamily="34" charset="0"/>
              <a:buAutoNum type="arabicPeriod"/>
            </a:pPr>
            <a:r>
              <a:rPr lang="en-US" sz="2400" smtClean="0"/>
              <a:t>The right to decide freely and responsibly on all aspects of one's sexuality.</a:t>
            </a:r>
          </a:p>
          <a:p>
            <a:pPr marL="514350" indent="-514350">
              <a:buFont typeface="Tahoma" pitchFamily="34" charset="0"/>
              <a:buAutoNum type="arabicPeriod"/>
            </a:pPr>
            <a:r>
              <a:rPr lang="en-US" sz="2400" smtClean="0"/>
              <a:t>The right to information and education about sexual and reproductive health so that good decisions can be made about relationships and having children</a:t>
            </a:r>
          </a:p>
          <a:p>
            <a:pPr marL="514350" indent="-514350">
              <a:buFont typeface="Tahoma" pitchFamily="34" charset="0"/>
              <a:buAutoNum type="arabicPeriod"/>
            </a:pPr>
            <a:r>
              <a:rPr lang="en-US" sz="2400" smtClean="0"/>
              <a:t>The right to own, control, and protect one’s own body.</a:t>
            </a:r>
          </a:p>
          <a:p>
            <a:pPr marL="514350" indent="-514350">
              <a:buFont typeface="Tahoma" pitchFamily="34" charset="0"/>
              <a:buAutoNum type="arabicPeriod"/>
            </a:pPr>
            <a:r>
              <a:rPr lang="en-US" sz="2400" smtClean="0"/>
              <a:t>The right to be free of discrimination, coercion, and violence in one’s sexual decisions and sexual life.</a:t>
            </a:r>
          </a:p>
        </p:txBody>
      </p:sp>
    </p:spTree>
    <p:extLst>
      <p:ext uri="{BB962C8B-B14F-4D97-AF65-F5344CB8AC3E}">
        <p14:creationId xmlns:p14="http://schemas.microsoft.com/office/powerpoint/2010/main" val="193243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100" y="2133600"/>
            <a:ext cx="103632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  <a:defRPr/>
            </a:pPr>
            <a:r>
              <a:rPr lang="en-US" sz="2400" dirty="0" smtClean="0"/>
              <a:t>The right to expect and demand equality, full consent, and mutual respect in sexual relationships.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en-US" sz="2400" dirty="0" smtClean="0"/>
              <a:t>The right to quality and affordable reproductive health care regardless of sex, creed, color, marital status, or location. 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en-US" sz="2400" dirty="0" smtClean="0"/>
              <a:t>The right to privacy and confidentiality when dealing with health workers  and doctors.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en-US" sz="2400" dirty="0" smtClean="0"/>
              <a:t>The right to be treated with dignity, courtesy, attentiveness, and respect.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en-US" sz="2400" dirty="0" smtClean="0"/>
              <a:t>The right to express views on the services offered.</a:t>
            </a:r>
          </a:p>
          <a:p>
            <a:pPr marL="457200" indent="-457200">
              <a:buFont typeface="+mj-lt"/>
              <a:buAutoNum type="arabicPeriod" startAt="6"/>
              <a:defRPr/>
            </a:pPr>
            <a:r>
              <a:rPr lang="en-US" sz="2400" dirty="0" smtClean="0"/>
              <a:t>The right to gender equality and equity.</a:t>
            </a:r>
          </a:p>
          <a:p>
            <a:pPr>
              <a:buFontTx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3503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2"/>
              <a:defRPr/>
            </a:pPr>
            <a:r>
              <a:rPr lang="en-US" sz="2800" dirty="0" smtClean="0"/>
              <a:t>The right to receive reproductive health services for as long as needed.</a:t>
            </a:r>
          </a:p>
          <a:p>
            <a:pPr marL="514350" indent="-514350">
              <a:buFont typeface="+mj-lt"/>
              <a:buAutoNum type="arabicPeriod" startAt="12"/>
              <a:defRPr/>
            </a:pPr>
            <a:r>
              <a:rPr lang="en-US" sz="2800" dirty="0" smtClean="0"/>
              <a:t>The right to feel comfortable when receiving services.</a:t>
            </a:r>
          </a:p>
          <a:p>
            <a:pPr marL="514350" indent="-514350">
              <a:buFont typeface="+mj-lt"/>
              <a:buAutoNum type="arabicPeriod" startAt="12"/>
              <a:defRPr/>
            </a:pPr>
            <a:r>
              <a:rPr lang="en-US" sz="2800" dirty="0" smtClean="0"/>
              <a:t>The right to choose freely one's life/sexual partners.</a:t>
            </a:r>
          </a:p>
          <a:p>
            <a:pPr marL="514350" indent="-514350">
              <a:buFont typeface="+mj-lt"/>
              <a:buAutoNum type="arabicPeriod" startAt="12"/>
              <a:defRPr/>
            </a:pPr>
            <a:r>
              <a:rPr lang="en-US" sz="2800" dirty="0" smtClean="0"/>
              <a:t>The right to celibacy.</a:t>
            </a:r>
          </a:p>
          <a:p>
            <a:pPr marL="514350" indent="-514350">
              <a:buFont typeface="+mj-lt"/>
              <a:buAutoNum type="arabicPeriod" startAt="12"/>
              <a:defRPr/>
            </a:pPr>
            <a:r>
              <a:rPr lang="en-US" sz="2800" dirty="0" smtClean="0"/>
              <a:t>The right to refuse marriage.</a:t>
            </a:r>
          </a:p>
          <a:p>
            <a:pPr marL="514350" indent="-514350">
              <a:buFont typeface="+mj-lt"/>
              <a:buAutoNum type="arabicPeriod" startAt="12"/>
              <a:defRPr/>
            </a:pPr>
            <a:r>
              <a:rPr lang="en-US" sz="2800" dirty="0" smtClean="0"/>
              <a:t>The right to say no to sex within marriage.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40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320800" y="152400"/>
            <a:ext cx="9956800" cy="1143000"/>
          </a:xfrm>
        </p:spPr>
        <p:txBody>
          <a:bodyPr/>
          <a:lstStyle/>
          <a:p>
            <a:r>
              <a:rPr lang="en-US" sz="4000" smtClean="0"/>
              <a:t>Barriers to adolescents and youths RH services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Staff barriers:-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Negative attitude toward young people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Lack of training on how to handle young people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Ignorance of the policy is on provision of ASRH services to youth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Personal, religious, and cultural biases among staff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Lack of confidentiality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/>
              <a:t>Lack of privacy</a:t>
            </a:r>
          </a:p>
        </p:txBody>
      </p:sp>
    </p:spTree>
    <p:extLst>
      <p:ext uri="{BB962C8B-B14F-4D97-AF65-F5344CB8AC3E}">
        <p14:creationId xmlns:p14="http://schemas.microsoft.com/office/powerpoint/2010/main" val="1210501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Facility barriers:-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Not designed to cater for youth (Inappropriate opening hours, long waiting time)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Lack of privacy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Lack of youth friendly corners</a:t>
            </a:r>
          </a:p>
        </p:txBody>
      </p:sp>
    </p:spTree>
    <p:extLst>
      <p:ext uri="{BB962C8B-B14F-4D97-AF65-F5344CB8AC3E}">
        <p14:creationId xmlns:p14="http://schemas.microsoft.com/office/powerpoint/2010/main" val="1629071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Socio-cultural barriers:-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Lack/inadequate information about youth friendly services among community members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Community beliefs, attitudes and misconceptions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Community cultural and religious beliefs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Level of education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Political environment</a:t>
            </a:r>
          </a:p>
        </p:txBody>
      </p:sp>
    </p:spTree>
    <p:extLst>
      <p:ext uri="{BB962C8B-B14F-4D97-AF65-F5344CB8AC3E}">
        <p14:creationId xmlns:p14="http://schemas.microsoft.com/office/powerpoint/2010/main" val="79852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0" y="1828800"/>
            <a:ext cx="101600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sz="3000" dirty="0" smtClean="0"/>
              <a:t>Define reproductive health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000" dirty="0" smtClean="0"/>
              <a:t>Define adolescent ,youth and young people.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000" dirty="0" smtClean="0"/>
              <a:t>Explain rationale for focussing on adolescent and youth reproductive health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000" dirty="0" smtClean="0"/>
              <a:t>Describe youth friendly services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3000" dirty="0" smtClean="0"/>
              <a:t>Outline roles of health service providers in adolescent and youth reproductive health.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3000" dirty="0" smtClean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58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572000"/>
          </a:xfrm>
        </p:spPr>
        <p:txBody>
          <a:bodyPr/>
          <a:lstStyle/>
          <a:p>
            <a:r>
              <a:rPr lang="en-US" smtClean="0"/>
              <a:t>Adolescent’s/Youth’s barriers:-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Being embarrassed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Medical procedures (blood tests, pelvic exam)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Non-friendly service providers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Negative perceived notions towards service providers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Service provider’s attitudes to SRH problems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Stigma associated with sexual activity and sexual health problems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/>
              <a:t>Discussing ARH problems with adults</a:t>
            </a:r>
          </a:p>
        </p:txBody>
      </p:sp>
    </p:spTree>
    <p:extLst>
      <p:ext uri="{BB962C8B-B14F-4D97-AF65-F5344CB8AC3E}">
        <p14:creationId xmlns:p14="http://schemas.microsoft.com/office/powerpoint/2010/main" val="428464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Myths and misconceptions:-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Nature of services.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Assumptions that existing services are for adults.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Service providers are normally are hostile to young people.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Format used to ask questions is interrogative and unfriendly.</a:t>
            </a:r>
          </a:p>
        </p:txBody>
      </p:sp>
    </p:spTree>
    <p:extLst>
      <p:ext uri="{BB962C8B-B14F-4D97-AF65-F5344CB8AC3E}">
        <p14:creationId xmlns:p14="http://schemas.microsoft.com/office/powerpoint/2010/main" val="2404171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422400" y="152400"/>
            <a:ext cx="9855200" cy="1143000"/>
          </a:xfrm>
        </p:spPr>
        <p:txBody>
          <a:bodyPr/>
          <a:lstStyle/>
          <a:p>
            <a:r>
              <a:rPr lang="en-US" sz="4000" smtClean="0"/>
              <a:t>Adolescent and youths vulnerabilities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Physical vulnerabilities</a:t>
            </a:r>
          </a:p>
          <a:p>
            <a:r>
              <a:rPr lang="en-US" smtClean="0"/>
              <a:t>Emotional vulnerabilities</a:t>
            </a:r>
          </a:p>
          <a:p>
            <a:r>
              <a:rPr lang="en-US" smtClean="0"/>
              <a:t>Socio-economic vulnerabilities.</a:t>
            </a:r>
          </a:p>
          <a:p>
            <a:endParaRPr lang="en-US" smtClean="0"/>
          </a:p>
          <a:p>
            <a:r>
              <a:rPr lang="en-US" smtClean="0"/>
              <a:t>NB-Students to list down examples of each vulnerability category.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704785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Physical vulnerabilities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Poor nutrition and inadequate diet</a:t>
            </a:r>
          </a:p>
          <a:p>
            <a:r>
              <a:rPr lang="en-US" smtClean="0"/>
              <a:t>Poor eating habit</a:t>
            </a:r>
          </a:p>
          <a:p>
            <a:r>
              <a:rPr lang="en-US" smtClean="0"/>
              <a:t>Poor health in infancy and childhood</a:t>
            </a:r>
          </a:p>
          <a:p>
            <a:r>
              <a:rPr lang="en-US" smtClean="0"/>
              <a:t>Repeated and untreated infections</a:t>
            </a:r>
          </a:p>
          <a:p>
            <a:r>
              <a:rPr lang="en-US" smtClean="0"/>
              <a:t>Cultural and traditional practices eg.FGM, forced marriage</a:t>
            </a:r>
          </a:p>
        </p:txBody>
      </p:sp>
    </p:spTree>
    <p:extLst>
      <p:ext uri="{BB962C8B-B14F-4D97-AF65-F5344CB8AC3E}">
        <p14:creationId xmlns:p14="http://schemas.microsoft.com/office/powerpoint/2010/main" val="1808420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Emotional vulnerabilities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689100" y="1828800"/>
            <a:ext cx="10363200" cy="5029200"/>
          </a:xfrm>
        </p:spPr>
        <p:txBody>
          <a:bodyPr/>
          <a:lstStyle/>
          <a:p>
            <a:r>
              <a:rPr lang="en-US" sz="3000" smtClean="0"/>
              <a:t>Adolescents often lack assertiveness and good communication skills, thereby rendering them unable to articulate their needs and withstand pressure or coercion from their peers or adults.</a:t>
            </a:r>
          </a:p>
          <a:p>
            <a:r>
              <a:rPr lang="en-US" sz="3000" smtClean="0"/>
              <a:t>Sexual and physical abuse </a:t>
            </a:r>
          </a:p>
          <a:p>
            <a:r>
              <a:rPr lang="en-US" sz="3000" smtClean="0"/>
              <a:t>Adolescents may feel pressure to conform to stereotypical gender roles.</a:t>
            </a:r>
          </a:p>
          <a:p>
            <a:r>
              <a:rPr lang="en-US" sz="3000" smtClean="0"/>
              <a:t>Young people may lack the maturity to make good, rational decisions.</a:t>
            </a:r>
          </a:p>
        </p:txBody>
      </p:sp>
    </p:spTree>
    <p:extLst>
      <p:ext uri="{BB962C8B-B14F-4D97-AF65-F5344CB8AC3E}">
        <p14:creationId xmlns:p14="http://schemas.microsoft.com/office/powerpoint/2010/main" val="24772268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Socio-economic vulnerabilities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Little access to money and meaningful employment</a:t>
            </a:r>
          </a:p>
          <a:p>
            <a:r>
              <a:rPr lang="en-US" smtClean="0"/>
              <a:t>Poverty and economic hardships</a:t>
            </a:r>
          </a:p>
          <a:p>
            <a:r>
              <a:rPr lang="en-US" smtClean="0"/>
              <a:t>Gender discrimination</a:t>
            </a:r>
          </a:p>
          <a:p>
            <a:r>
              <a:rPr lang="en-US" smtClean="0"/>
              <a:t>Early marriages</a:t>
            </a:r>
          </a:p>
          <a:p>
            <a:r>
              <a:rPr lang="en-US" smtClean="0"/>
              <a:t>Drugs and substance abuse</a:t>
            </a:r>
          </a:p>
        </p:txBody>
      </p:sp>
    </p:spTree>
    <p:extLst>
      <p:ext uri="{BB962C8B-B14F-4D97-AF65-F5344CB8AC3E}">
        <p14:creationId xmlns:p14="http://schemas.microsoft.com/office/powerpoint/2010/main" val="8331722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Psychosocial and behavioral concerns of adolescents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Gender roles</a:t>
            </a:r>
          </a:p>
          <a:p>
            <a:r>
              <a:rPr lang="en-US" smtClean="0"/>
              <a:t>Peer Relationships/Peer Pressure</a:t>
            </a:r>
          </a:p>
          <a:p>
            <a:r>
              <a:rPr lang="en-US" smtClean="0"/>
              <a:t>Relationships with Parents/Other Adults</a:t>
            </a:r>
          </a:p>
          <a:p>
            <a:r>
              <a:rPr lang="en-US" smtClean="0"/>
              <a:t>Self-Esteem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7087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Gender roles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Gender roles are masculine or feminine behaviors expressed according to cultural or social customs and norms.</a:t>
            </a:r>
          </a:p>
          <a:p>
            <a:r>
              <a:rPr lang="en-US" sz="2400" smtClean="0"/>
              <a:t>Boys achieve more autonomy, mobility, and power, whereas girls tend to get fewer of these privileges and opportunities.</a:t>
            </a:r>
          </a:p>
          <a:p>
            <a:r>
              <a:rPr lang="en-US" sz="2400" smtClean="0"/>
              <a:t>Boys’ power relative to girls’ translates into dominance in sexual decision-making and expression, often leaving girls unable to fully assert their preferences and rights and to protect their health.</a:t>
            </a:r>
          </a:p>
        </p:txBody>
      </p:sp>
    </p:spTree>
    <p:extLst>
      <p:ext uri="{BB962C8B-B14F-4D97-AF65-F5344CB8AC3E}">
        <p14:creationId xmlns:p14="http://schemas.microsoft.com/office/powerpoint/2010/main" val="17973930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Peer relationship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z="2600" smtClean="0"/>
              <a:t>Adolescents develop very close relationships with their peers, conforming to language, dress, and customs. This helps them feel secure and gives them a sense of belonging to a large group.</a:t>
            </a:r>
          </a:p>
          <a:p>
            <a:r>
              <a:rPr lang="en-US" sz="2600" smtClean="0"/>
              <a:t>Given the significance of peer influence, this power can sway adolescents toward greater or lesser risk-taking.</a:t>
            </a:r>
          </a:p>
          <a:p>
            <a:r>
              <a:rPr lang="en-US" sz="2600" smtClean="0"/>
              <a:t>Peer pressure, combined with gender inequities within a sexual relationship, can mean that males have undue power to dictate sexual decisions to females.</a:t>
            </a:r>
          </a:p>
        </p:txBody>
      </p:sp>
    </p:spTree>
    <p:extLst>
      <p:ext uri="{BB962C8B-B14F-4D97-AF65-F5344CB8AC3E}">
        <p14:creationId xmlns:p14="http://schemas.microsoft.com/office/powerpoint/2010/main" val="40131240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 with parents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z="3000" smtClean="0"/>
              <a:t>During adolescence, relationships with parents become more conflicted as the young person tests limits and moves toward greater independence.</a:t>
            </a:r>
          </a:p>
          <a:p>
            <a:r>
              <a:rPr lang="en-US" sz="3000" smtClean="0"/>
              <a:t>At the same time, parents have significant influence over, and responsibility for, adolescent children.</a:t>
            </a:r>
          </a:p>
          <a:p>
            <a:r>
              <a:rPr lang="en-US" sz="3000" smtClean="0"/>
              <a:t>Providers are encouraged to promote parent-child communication during this period</a:t>
            </a:r>
          </a:p>
        </p:txBody>
      </p:sp>
    </p:spTree>
    <p:extLst>
      <p:ext uri="{BB962C8B-B14F-4D97-AF65-F5344CB8AC3E}">
        <p14:creationId xmlns:p14="http://schemas.microsoft.com/office/powerpoint/2010/main" val="427971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57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According to W.H.O:-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Adolescence</a:t>
            </a:r>
            <a:r>
              <a:rPr lang="en-US" dirty="0" smtClean="0"/>
              <a:t>-refers to the period of life between the ages of 10 and19 years.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Youth</a:t>
            </a:r>
            <a:r>
              <a:rPr lang="en-US" dirty="0" smtClean="0"/>
              <a:t> -refers to the period of life between the ages of 15 and 24 years.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Young people</a:t>
            </a:r>
            <a:r>
              <a:rPr lang="en-US" dirty="0" smtClean="0"/>
              <a:t>-refers to the period of life between the ages of 10 and 24 years.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Teenager</a:t>
            </a:r>
            <a:r>
              <a:rPr lang="en-US" dirty="0" smtClean="0"/>
              <a:t>-persons aged 13-19 yrs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0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Self esteem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Self-esteem is the ability to feel confidence in, and respect for, oneself. It is a feeling of personal competence and self-worth.</a:t>
            </a:r>
          </a:p>
          <a:p>
            <a:r>
              <a:rPr lang="en-US" sz="2800" smtClean="0"/>
              <a:t>Self-esteem plays a key role in a young person’s sense of how well s/he can deal with life’s options and challenges.</a:t>
            </a:r>
          </a:p>
          <a:p>
            <a:r>
              <a:rPr lang="en-US" sz="2800" smtClean="0"/>
              <a:t>Specifically for reproductive health, self-esteem influences how young people make judgments about relationships, sex, and sexual 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13187753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Important life skills for adolescents 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Adolescents need skills to:</a:t>
            </a:r>
          </a:p>
          <a:p>
            <a:r>
              <a:rPr lang="en-US" smtClean="0"/>
              <a:t>• Help clarify their needs and rights.</a:t>
            </a:r>
          </a:p>
          <a:p>
            <a:r>
              <a:rPr lang="en-US" smtClean="0"/>
              <a:t>• Express themselves effectively.</a:t>
            </a:r>
          </a:p>
          <a:p>
            <a:r>
              <a:rPr lang="en-US" smtClean="0"/>
              <a:t>• Decide upon a course of action.</a:t>
            </a:r>
          </a:p>
        </p:txBody>
      </p:sp>
    </p:spTree>
    <p:extLst>
      <p:ext uri="{BB962C8B-B14F-4D97-AF65-F5344CB8AC3E}">
        <p14:creationId xmlns:p14="http://schemas.microsoft.com/office/powerpoint/2010/main" val="4251270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Kenyan policies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1689100" y="1905000"/>
            <a:ext cx="10363200" cy="4953000"/>
          </a:xfrm>
        </p:spPr>
        <p:txBody>
          <a:bodyPr/>
          <a:lstStyle/>
          <a:p>
            <a:r>
              <a:rPr lang="en-US" smtClean="0"/>
              <a:t>HIV/AIDS Policy. (1997)</a:t>
            </a:r>
          </a:p>
          <a:p>
            <a:r>
              <a:rPr lang="en-US" smtClean="0"/>
              <a:t>National Population Policy for Sustainable Development (2000)</a:t>
            </a:r>
          </a:p>
          <a:p>
            <a:r>
              <a:rPr lang="en-US" smtClean="0"/>
              <a:t>National Youth Policy (2002)</a:t>
            </a:r>
          </a:p>
          <a:p>
            <a:r>
              <a:rPr lang="en-US" smtClean="0"/>
              <a:t>Adolescent Reproductive Health and Development Policy. (2003)</a:t>
            </a:r>
          </a:p>
          <a:p>
            <a:r>
              <a:rPr lang="en-US" smtClean="0"/>
              <a:t>National Reproductive Health Policy (2006)</a:t>
            </a:r>
          </a:p>
          <a:p>
            <a:r>
              <a:rPr lang="en-US" smtClean="0"/>
              <a:t>MOEST:The return to school policy</a:t>
            </a:r>
          </a:p>
        </p:txBody>
      </p:sp>
    </p:spTree>
    <p:extLst>
      <p:ext uri="{BB962C8B-B14F-4D97-AF65-F5344CB8AC3E}">
        <p14:creationId xmlns:p14="http://schemas.microsoft.com/office/powerpoint/2010/main" val="34359623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Kenya guidelines on RH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100" y="2133600"/>
            <a:ext cx="10363200" cy="4724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National Guidelines for Medical Management of Rape and Sexual Violence (2004)</a:t>
            </a:r>
          </a:p>
          <a:p>
            <a:pPr>
              <a:defRPr/>
            </a:pPr>
            <a:r>
              <a:rPr lang="en-US" sz="2800" dirty="0" smtClean="0"/>
              <a:t>National Guidelines for the provision of Youth Friendly Services (YFS) in Kenya. (2006)</a:t>
            </a:r>
          </a:p>
          <a:p>
            <a:pPr>
              <a:defRPr/>
            </a:pPr>
            <a:r>
              <a:rPr lang="en-US" sz="2800" dirty="0" smtClean="0"/>
              <a:t>• Family Planning Guidelines for Service Providers (2005)</a:t>
            </a:r>
          </a:p>
          <a:p>
            <a:pPr>
              <a:defRPr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NB-Students to read each of the mentioned policies and guidelines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8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Individual assignment</a:t>
            </a:r>
          </a:p>
          <a:p>
            <a:r>
              <a:rPr lang="en-US" smtClean="0"/>
              <a:t>Each student to read and write short notes on the following:-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2000" smtClean="0"/>
              <a:t>Define sexual abuse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2000" smtClean="0"/>
              <a:t>Explain the importance of sexual abuse as a reproductive health issue.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2000" smtClean="0"/>
              <a:t> Identify physical and behavioral indicators of sexual abuse.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2000" smtClean="0"/>
              <a:t>Demonstrate how to screen for sexual abuse.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2000" smtClean="0"/>
              <a:t>Describe management strategy for survivors of sexual abuse</a:t>
            </a:r>
          </a:p>
        </p:txBody>
      </p:sp>
    </p:spTree>
    <p:extLst>
      <p:ext uri="{BB962C8B-B14F-4D97-AF65-F5344CB8AC3E}">
        <p14:creationId xmlns:p14="http://schemas.microsoft.com/office/powerpoint/2010/main" val="8377351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YOUTH FRIENDLY SERVICES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YFS are services that are accessible, acceptable, affordable and appropriate for adolescents/youth.</a:t>
            </a:r>
          </a:p>
          <a:p>
            <a:r>
              <a:rPr lang="en-US" smtClean="0"/>
              <a:t>They are in the right place at the right price (free where necessary) and delivered in the right style to be acceptable by young people</a:t>
            </a:r>
          </a:p>
        </p:txBody>
      </p:sp>
    </p:spTree>
    <p:extLst>
      <p:ext uri="{BB962C8B-B14F-4D97-AF65-F5344CB8AC3E}">
        <p14:creationId xmlns:p14="http://schemas.microsoft.com/office/powerpoint/2010/main" val="28243827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Cont…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In the right place, at the right price and delivered in the right style to be acceptable to young people.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Effective safe and affordable.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mtClean="0"/>
              <a:t>Meet the individual needs of young people who return when they need to and recommend these services to friends. 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59930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Rationale of Guidelines of Youth Friendly Services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9100" y="1828800"/>
            <a:ext cx="10363200" cy="5029200"/>
          </a:xfrm>
        </p:spPr>
        <p:txBody>
          <a:bodyPr/>
          <a:lstStyle/>
          <a:p>
            <a:pPr eaLnBrk="1" hangingPunct="1"/>
            <a:r>
              <a:rPr lang="en-US" sz="3000" smtClean="0"/>
              <a:t>Services previously offered to young people have been fragmented and varied from one institution to another.</a:t>
            </a:r>
          </a:p>
          <a:p>
            <a:pPr eaLnBrk="1" hangingPunct="1"/>
            <a:r>
              <a:rPr lang="en-GB" sz="3000" smtClean="0"/>
              <a:t>Guidelines aim at harmonising  </a:t>
            </a:r>
            <a:r>
              <a:rPr lang="en-US" sz="3000" smtClean="0"/>
              <a:t>the provision of the services to the beneficiaries.</a:t>
            </a:r>
          </a:p>
          <a:p>
            <a:pPr eaLnBrk="1" hangingPunct="1"/>
            <a:r>
              <a:rPr lang="en-GB" sz="3000" smtClean="0"/>
              <a:t>They </a:t>
            </a:r>
            <a:r>
              <a:rPr lang="en-US" sz="3000" smtClean="0"/>
              <a:t>provide for a minimum package for services to be considered youth friendly,</a:t>
            </a:r>
          </a:p>
          <a:p>
            <a:pPr eaLnBrk="1" hangingPunct="1"/>
            <a:r>
              <a:rPr lang="en-US" sz="3000" smtClean="0"/>
              <a:t>Ensures</a:t>
            </a:r>
            <a:r>
              <a:rPr lang="en-GB" sz="3000" smtClean="0"/>
              <a:t> national uniformity of provision of YFS.</a:t>
            </a:r>
            <a:r>
              <a:rPr lang="en-US" sz="300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366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Barriers to provision of YFS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2133601" y="1981200"/>
            <a:ext cx="9918700" cy="4114800"/>
          </a:xfrm>
        </p:spPr>
        <p:txBody>
          <a:bodyPr/>
          <a:lstStyle/>
          <a:p>
            <a:r>
              <a:rPr lang="en-US" smtClean="0"/>
              <a:t>Barriers to YFS can be classified into:-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Staff/health care providers barriers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Health facility barriers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Socio-cultural barriers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z="3200" smtClean="0"/>
              <a:t>Adolescent barriers</a:t>
            </a:r>
          </a:p>
        </p:txBody>
      </p:sp>
    </p:spTree>
    <p:extLst>
      <p:ext uri="{BB962C8B-B14F-4D97-AF65-F5344CB8AC3E}">
        <p14:creationId xmlns:p14="http://schemas.microsoft.com/office/powerpoint/2010/main" val="5900153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Staff/health care providers barriers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1689101" y="1828800"/>
            <a:ext cx="10502900" cy="5029200"/>
          </a:xfrm>
        </p:spPr>
        <p:txBody>
          <a:bodyPr/>
          <a:lstStyle/>
          <a:p>
            <a:r>
              <a:rPr lang="en-US" sz="2800" smtClean="0"/>
              <a:t>Negative attitude toward young people</a:t>
            </a:r>
          </a:p>
          <a:p>
            <a:r>
              <a:rPr lang="en-US" sz="2800" smtClean="0"/>
              <a:t>Lack of training on how to handle young people</a:t>
            </a:r>
          </a:p>
          <a:p>
            <a:r>
              <a:rPr lang="en-US" sz="2800" smtClean="0"/>
              <a:t>Ignorance of the policy is on provision of ASRH services to youth</a:t>
            </a:r>
          </a:p>
          <a:p>
            <a:r>
              <a:rPr lang="en-US" sz="2800" smtClean="0"/>
              <a:t>Personal, religious, and cultural biases among staff</a:t>
            </a:r>
          </a:p>
          <a:p>
            <a:r>
              <a:rPr lang="en-US" sz="2800" smtClean="0"/>
              <a:t>Lack of confidentiality</a:t>
            </a:r>
          </a:p>
          <a:p>
            <a:r>
              <a:rPr lang="en-US" sz="2800" smtClean="0"/>
              <a:t>Lack of privacy</a:t>
            </a:r>
          </a:p>
          <a:p>
            <a:r>
              <a:rPr lang="en-US" sz="2800" smtClean="0"/>
              <a:t>Staff using adolescent clients as bad example</a:t>
            </a:r>
          </a:p>
        </p:txBody>
      </p:sp>
    </p:spTree>
    <p:extLst>
      <p:ext uri="{BB962C8B-B14F-4D97-AF65-F5344CB8AC3E}">
        <p14:creationId xmlns:p14="http://schemas.microsoft.com/office/powerpoint/2010/main" val="121321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During this transition to adulthood, adolescents develop biologically and psychologically and move towards independence.</a:t>
            </a:r>
          </a:p>
          <a:p>
            <a:r>
              <a:rPr lang="en-US" smtClean="0"/>
              <a:t>Due to these transitional changes , youths and adolescents:-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Encounter health risks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Exhibit risk taking behavior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Experimental risk behavior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10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Health facility barriers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495800"/>
          </a:xfrm>
        </p:spPr>
        <p:txBody>
          <a:bodyPr/>
          <a:lstStyle/>
          <a:p>
            <a:r>
              <a:rPr lang="en-US" smtClean="0"/>
              <a:t>Not designed to cater for youth (Inappropriate opening hours, long waiting time)</a:t>
            </a:r>
          </a:p>
          <a:p>
            <a:r>
              <a:rPr lang="en-US" smtClean="0"/>
              <a:t>Lack of privacy</a:t>
            </a:r>
          </a:p>
          <a:p>
            <a:r>
              <a:rPr lang="en-US" smtClean="0"/>
              <a:t>Lack of youth friendly corners</a:t>
            </a:r>
          </a:p>
          <a:p>
            <a:r>
              <a:rPr lang="en-US" smtClean="0"/>
              <a:t>Cost of RH services</a:t>
            </a:r>
          </a:p>
          <a:p>
            <a:r>
              <a:rPr lang="en-US" smtClean="0"/>
              <a:t>Availability of RH services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73185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Socio-cultural barriers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572000"/>
          </a:xfrm>
        </p:spPr>
        <p:txBody>
          <a:bodyPr/>
          <a:lstStyle/>
          <a:p>
            <a:r>
              <a:rPr lang="en-US" smtClean="0"/>
              <a:t>Lack/inadequate information about youth friendly services among community members</a:t>
            </a:r>
          </a:p>
          <a:p>
            <a:r>
              <a:rPr lang="en-US" smtClean="0"/>
              <a:t>Community beliefs, attitudes and misconceptions</a:t>
            </a:r>
          </a:p>
          <a:p>
            <a:r>
              <a:rPr lang="en-US" smtClean="0"/>
              <a:t>Community cultural and religious beliefs</a:t>
            </a:r>
          </a:p>
          <a:p>
            <a:r>
              <a:rPr lang="en-US" smtClean="0"/>
              <a:t>Level of education</a:t>
            </a:r>
          </a:p>
          <a:p>
            <a:r>
              <a:rPr lang="en-US" smtClean="0"/>
              <a:t>Political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148191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Adolescent barriers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648200"/>
          </a:xfrm>
        </p:spPr>
        <p:txBody>
          <a:bodyPr/>
          <a:lstStyle/>
          <a:p>
            <a:r>
              <a:rPr lang="en-US" smtClean="0"/>
              <a:t>Being embarrassed</a:t>
            </a:r>
          </a:p>
          <a:p>
            <a:r>
              <a:rPr lang="en-US" smtClean="0"/>
              <a:t>Fear of Medical procedures (blood tests, pelvic exam)</a:t>
            </a:r>
          </a:p>
          <a:p>
            <a:r>
              <a:rPr lang="en-US" smtClean="0"/>
              <a:t>Non-friendly service providers</a:t>
            </a:r>
          </a:p>
          <a:p>
            <a:r>
              <a:rPr lang="en-US" smtClean="0"/>
              <a:t>Negative perceived notions towards service providers</a:t>
            </a:r>
          </a:p>
          <a:p>
            <a:r>
              <a:rPr lang="en-US" smtClean="0"/>
              <a:t>Service provider’s attitudes to SRH problems</a:t>
            </a:r>
          </a:p>
        </p:txBody>
      </p:sp>
    </p:spTree>
    <p:extLst>
      <p:ext uri="{BB962C8B-B14F-4D97-AF65-F5344CB8AC3E}">
        <p14:creationId xmlns:p14="http://schemas.microsoft.com/office/powerpoint/2010/main" val="27109328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Adolescent barriers cont..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1689100" y="1676400"/>
            <a:ext cx="10363200" cy="5181600"/>
          </a:xfrm>
        </p:spPr>
        <p:txBody>
          <a:bodyPr/>
          <a:lstStyle/>
          <a:p>
            <a:r>
              <a:rPr lang="en-US" sz="3000" smtClean="0"/>
              <a:t>Stigma associated with sexual activity and sexual health problems</a:t>
            </a:r>
          </a:p>
          <a:p>
            <a:r>
              <a:rPr lang="en-US" sz="3000" smtClean="0"/>
              <a:t>Fear of discussing ARH problems with adults</a:t>
            </a:r>
          </a:p>
          <a:p>
            <a:r>
              <a:rPr lang="en-US" sz="3000" smtClean="0"/>
              <a:t>Lack of awareness of risks/symptoms of SRH problems</a:t>
            </a:r>
          </a:p>
          <a:p>
            <a:r>
              <a:rPr lang="en-US" sz="3000" smtClean="0"/>
              <a:t>Unaware of location of SRH facility and services offered</a:t>
            </a:r>
          </a:p>
          <a:p>
            <a:r>
              <a:rPr lang="en-US" sz="3000" smtClean="0"/>
              <a:t>Fear of facilities with mixed clientele</a:t>
            </a:r>
          </a:p>
          <a:p>
            <a:r>
              <a:rPr lang="en-US" sz="3000" smtClean="0"/>
              <a:t>Dislike seeking services within their locality</a:t>
            </a:r>
          </a:p>
          <a:p>
            <a:endParaRPr lang="en-US" sz="3000" smtClean="0"/>
          </a:p>
        </p:txBody>
      </p:sp>
    </p:spTree>
    <p:extLst>
      <p:ext uri="{BB962C8B-B14F-4D97-AF65-F5344CB8AC3E}">
        <p14:creationId xmlns:p14="http://schemas.microsoft.com/office/powerpoint/2010/main" val="23102614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Patterns of seeking SRH services by adolescents</a:t>
            </a:r>
            <a:endParaRPr lang="en-US" sz="3200" smtClean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Adolescents are late/poor seekers of SRH services</a:t>
            </a:r>
          </a:p>
          <a:p>
            <a:r>
              <a:rPr lang="en-US" smtClean="0"/>
              <a:t>Adolescents camouflage SRH problems</a:t>
            </a:r>
          </a:p>
          <a:p>
            <a:r>
              <a:rPr lang="en-US" smtClean="0"/>
              <a:t>Self medication/treatment before seeking appropriate care e.g. for management of STIs, termination of pregnancy</a:t>
            </a:r>
          </a:p>
          <a:p>
            <a:r>
              <a:rPr lang="en-US" smtClean="0"/>
              <a:t>Adolescents don’t like to be seen seeking RH services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57951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Patterns of seeking SRH services by adolescents</a:t>
            </a:r>
            <a:endParaRPr lang="en-US" sz="3200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267200"/>
          </a:xfrm>
        </p:spPr>
        <p:txBody>
          <a:bodyPr/>
          <a:lstStyle/>
          <a:p>
            <a:r>
              <a:rPr lang="en-US" smtClean="0"/>
              <a:t>Adolescents tend to prefer seeking RH services at specific times eg after when other people have left the facility</a:t>
            </a:r>
          </a:p>
          <a:p>
            <a:r>
              <a:rPr lang="en-US" smtClean="0"/>
              <a:t>Douching after sex with water/detergents to prevent pregnancy/STIs</a:t>
            </a:r>
          </a:p>
          <a:p>
            <a:r>
              <a:rPr lang="en-US" smtClean="0"/>
              <a:t>Attempted abortions before carrying pregnancy to term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3377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/>
              <a:t>Addressing  barriers to RH services among adolescents and youths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Reassure the adolescent that it is normal to feel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Embarrassed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Afraid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Shy</a:t>
            </a:r>
          </a:p>
          <a:p>
            <a:r>
              <a:rPr lang="en-US" smtClean="0"/>
              <a:t>Provide accurate, factual information on adolescent growth and development.</a:t>
            </a:r>
          </a:p>
          <a:p>
            <a:r>
              <a:rPr lang="en-US" smtClean="0"/>
              <a:t>Create awareness on availability of ASRH services</a:t>
            </a:r>
          </a:p>
        </p:txBody>
      </p:sp>
    </p:spTree>
    <p:extLst>
      <p:ext uri="{BB962C8B-B14F-4D97-AF65-F5344CB8AC3E}">
        <p14:creationId xmlns:p14="http://schemas.microsoft.com/office/powerpoint/2010/main" val="30403540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/>
              <a:t>Addressing  barriers to RH services among adolescents and youths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1689100" y="2133600"/>
            <a:ext cx="10363200" cy="3962400"/>
          </a:xfrm>
        </p:spPr>
        <p:txBody>
          <a:bodyPr/>
          <a:lstStyle/>
          <a:p>
            <a:r>
              <a:rPr lang="en-US" smtClean="0"/>
              <a:t>Give information:-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smtClean="0"/>
              <a:t>To enable adolescents recognize signs and symptoms of STIs</a:t>
            </a:r>
          </a:p>
          <a:p>
            <a:pPr lvl="2">
              <a:buFont typeface="Wingdings" pitchFamily="2" charset="2"/>
              <a:buChar char="ü"/>
            </a:pPr>
            <a:r>
              <a:rPr lang="en-US" sz="3200" smtClean="0"/>
              <a:t>To explain the need to seek services early</a:t>
            </a:r>
          </a:p>
          <a:p>
            <a:r>
              <a:rPr lang="en-US" smtClean="0"/>
              <a:t>Reassure adolescents on privacy and confidentiality.</a:t>
            </a:r>
          </a:p>
        </p:txBody>
      </p:sp>
    </p:spTree>
    <p:extLst>
      <p:ext uri="{BB962C8B-B14F-4D97-AF65-F5344CB8AC3E}">
        <p14:creationId xmlns:p14="http://schemas.microsoft.com/office/powerpoint/2010/main" val="42260936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/>
              <a:t>Addressing  barriers to RH services among adolescents and youths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Sensitize the community on:-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Adolescent SRH needs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Consequences of SRH behaviour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Implications of not managing ASRH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needs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The need for community support</a:t>
            </a:r>
          </a:p>
          <a:p>
            <a:r>
              <a:rPr lang="en-US" smtClean="0"/>
              <a:t>Define role of parents in giving SRH information</a:t>
            </a:r>
          </a:p>
        </p:txBody>
      </p:sp>
    </p:spTree>
    <p:extLst>
      <p:ext uri="{BB962C8B-B14F-4D97-AF65-F5344CB8AC3E}">
        <p14:creationId xmlns:p14="http://schemas.microsoft.com/office/powerpoint/2010/main" val="2089210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4417" y="260350"/>
            <a:ext cx="109728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Approaches for Delivery of YFS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905000"/>
            <a:ext cx="10058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>1.Targeted approach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smtClean="0"/>
              <a:t>Services are designed and planned for youth alone.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smtClean="0"/>
              <a:t>Services maybe clinical, non-clinical or a combination of both.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b="1" smtClean="0"/>
              <a:t>2.Integrated approach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Young people receive services as part of the general public.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mtClean="0"/>
              <a:t>Special arrangements are made to make the services more acceptable to young people</a:t>
            </a:r>
            <a:r>
              <a:rPr lang="en-US" b="1" smtClean="0"/>
              <a:t>.</a:t>
            </a:r>
            <a:r>
              <a:rPr lang="en-US" smtClean="0"/>
              <a:t> </a:t>
            </a:r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23789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Social definition of adolescence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Adolescence is the stage in human development covering the onset of puberty until full social integration of the individual as an adult.</a:t>
            </a:r>
          </a:p>
        </p:txBody>
      </p:sp>
    </p:spTree>
    <p:extLst>
      <p:ext uri="{BB962C8B-B14F-4D97-AF65-F5344CB8AC3E}">
        <p14:creationId xmlns:p14="http://schemas.microsoft.com/office/powerpoint/2010/main" val="170286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Models applied in YFS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There are three commonly used models for YFS:-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3600" smtClean="0"/>
              <a:t>Clinic based model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3600" smtClean="0"/>
              <a:t>Youth centre model</a:t>
            </a:r>
          </a:p>
          <a:p>
            <a:pPr marL="914400" lvl="1" indent="-514350">
              <a:buFont typeface="Tahoma" pitchFamily="34" charset="0"/>
              <a:buAutoNum type="arabicPeriod"/>
            </a:pPr>
            <a:r>
              <a:rPr lang="en-US" sz="3600" smtClean="0"/>
              <a:t>School based model/peer programs</a:t>
            </a:r>
          </a:p>
        </p:txBody>
      </p:sp>
    </p:spTree>
    <p:extLst>
      <p:ext uri="{BB962C8B-B14F-4D97-AF65-F5344CB8AC3E}">
        <p14:creationId xmlns:p14="http://schemas.microsoft.com/office/powerpoint/2010/main" val="8934627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Clinic model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1689101" y="1676400"/>
            <a:ext cx="10502900" cy="5181600"/>
          </a:xfrm>
        </p:spPr>
        <p:txBody>
          <a:bodyPr/>
          <a:lstStyle/>
          <a:p>
            <a:r>
              <a:rPr lang="en-US" smtClean="0"/>
              <a:t>Provides the following services:-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General Counseling Services.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Screening and treatment of Sexually transmitted infections, HIV/AIDS.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Voluntary Counseling and Testing (VCT)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Provision of information and Education on Reproductive Health.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Training in life skills.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Provision of post abortion care services.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Availability of IEC, audio / vision Materials.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Ante and post natal care.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Comprehensives post rape care.</a:t>
            </a:r>
          </a:p>
        </p:txBody>
      </p:sp>
    </p:spTree>
    <p:extLst>
      <p:ext uri="{BB962C8B-B14F-4D97-AF65-F5344CB8AC3E}">
        <p14:creationId xmlns:p14="http://schemas.microsoft.com/office/powerpoint/2010/main" val="29621099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Clinic model cont….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Wingdings" pitchFamily="2" charset="2"/>
              <a:buChar char="ü"/>
            </a:pPr>
            <a:r>
              <a:rPr lang="en-US" smtClean="0"/>
              <a:t>Provision of contraceptives including condoms.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Curative services for minor illness including ante &amp; postnatal care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Promoting community based and school based outreach / peer education activities.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Recreational facilities (Indoor and Outdoor) where possible.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Linkage to school based and Youth center based model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Refer where necessary</a:t>
            </a:r>
          </a:p>
        </p:txBody>
      </p:sp>
    </p:spTree>
    <p:extLst>
      <p:ext uri="{BB962C8B-B14F-4D97-AF65-F5344CB8AC3E}">
        <p14:creationId xmlns:p14="http://schemas.microsoft.com/office/powerpoint/2010/main" val="13002538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Youth centre model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Provide the following services:-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Health prevention and promotion.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General counseling services.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Provision of information and education on reproductive health.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Training in livelihood / life / income generation activities (IGA)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Availability of IEC, audio / visual materials.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Promoting school based outreach IEC activities.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Promoting school based outreach IEC activities.</a:t>
            </a:r>
          </a:p>
        </p:txBody>
      </p:sp>
    </p:spTree>
    <p:extLst>
      <p:ext uri="{BB962C8B-B14F-4D97-AF65-F5344CB8AC3E}">
        <p14:creationId xmlns:p14="http://schemas.microsoft.com/office/powerpoint/2010/main" val="20617667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Youth centre model cont…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Wingdings" pitchFamily="2" charset="2"/>
              <a:buChar char="ü"/>
            </a:pPr>
            <a:r>
              <a:rPr lang="en-US" smtClean="0"/>
              <a:t>Working with peer youth educators.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Provision of contraceptive including condoms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Recreation facilities (In and Outdoor games)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Voluntary Counseling and Testing (VCT)</a:t>
            </a:r>
          </a:p>
        </p:txBody>
      </p:sp>
    </p:spTree>
    <p:extLst>
      <p:ext uri="{BB962C8B-B14F-4D97-AF65-F5344CB8AC3E}">
        <p14:creationId xmlns:p14="http://schemas.microsoft.com/office/powerpoint/2010/main" val="26172944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1320800" y="152400"/>
            <a:ext cx="9956800" cy="1295400"/>
          </a:xfrm>
        </p:spPr>
        <p:txBody>
          <a:bodyPr/>
          <a:lstStyle/>
          <a:p>
            <a:r>
              <a:rPr lang="en-US" smtClean="0"/>
              <a:t>School based model/peer programs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1320801" y="1676400"/>
            <a:ext cx="10731500" cy="5181600"/>
          </a:xfrm>
        </p:spPr>
        <p:txBody>
          <a:bodyPr/>
          <a:lstStyle/>
          <a:p>
            <a:pPr lvl="1">
              <a:buFont typeface="Courier New" pitchFamily="49" charset="0"/>
              <a:buChar char="o"/>
            </a:pPr>
            <a:r>
              <a:rPr lang="en-US" sz="2600" smtClean="0"/>
              <a:t>Provides the following services</a:t>
            </a:r>
            <a:r>
              <a:rPr lang="en-US" smtClean="0"/>
              <a:t>:-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Skill training.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General counseling services.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Peer education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School health talks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Personal hygiene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Sexuality and grown up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Reproductive Health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STD and HIV-AIDS Prevention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Rape Prevention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Communication / skills Post rape care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Linkage to clinic-based and Youth center based model</a:t>
            </a:r>
          </a:p>
          <a:p>
            <a:pPr lvl="4">
              <a:buFont typeface="Wingdings" pitchFamily="2" charset="2"/>
              <a:buChar char="ü"/>
            </a:pPr>
            <a:r>
              <a:rPr lang="en-US" smtClean="0"/>
              <a:t>Refer for treatment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23579553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YFS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1689100" y="1752600"/>
            <a:ext cx="10363200" cy="5105400"/>
          </a:xfrm>
        </p:spPr>
        <p:txBody>
          <a:bodyPr/>
          <a:lstStyle/>
          <a:p>
            <a:pPr lvl="2">
              <a:buFont typeface="Wingdings" pitchFamily="2" charset="2"/>
              <a:buChar char="ü"/>
            </a:pPr>
            <a:r>
              <a:rPr lang="en-US" smtClean="0"/>
              <a:t>Convenient Working hours/time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Convenient location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Availability of adequate, space that is separate and offers sufficient privacy.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Comfortable secure surroundings.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Specially trained Staff.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Respect for young people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Adequate time for client provider interactions.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Necessary referral mechanism should be available.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Wide range of services available (like one stop shop)</a:t>
            </a:r>
          </a:p>
        </p:txBody>
      </p:sp>
    </p:spTree>
    <p:extLst>
      <p:ext uri="{BB962C8B-B14F-4D97-AF65-F5344CB8AC3E}">
        <p14:creationId xmlns:p14="http://schemas.microsoft.com/office/powerpoint/2010/main" val="37849545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YFS cont..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ü"/>
            </a:pPr>
            <a:r>
              <a:rPr lang="en-US" smtClean="0"/>
              <a:t>Educational materials available on site and to take away.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Community mobilization / gatekeepers involvement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/>
              <a:t>Youth involvement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97572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Minimum Conditions for YFS</a:t>
            </a:r>
            <a:br>
              <a:rPr lang="en-US" sz="4000" b="1" smtClean="0"/>
            </a:br>
            <a:endParaRPr lang="en-US" sz="4000" b="1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801" y="1981200"/>
            <a:ext cx="9207500" cy="4114800"/>
          </a:xfrm>
        </p:spPr>
        <p:txBody>
          <a:bodyPr/>
          <a:lstStyle/>
          <a:p>
            <a:pPr eaLnBrk="1" hangingPunct="1"/>
            <a:endParaRPr lang="en-US" sz="2400" smtClean="0"/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Affordability and accessibility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Safe and basic range of services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Privacy and confidentiality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Provider competence/attitude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Quality and consistency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Reliability and sustainability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Trained healthcare providers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400" smtClean="0"/>
              <a:t>Inbuilt monitoring and evaluation system</a:t>
            </a:r>
          </a:p>
          <a:p>
            <a:pPr eaLnBrk="1" hangingPunct="1"/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9152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LIFE SKILLS 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1689100" y="1828800"/>
            <a:ext cx="10363200" cy="4800600"/>
          </a:xfrm>
        </p:spPr>
        <p:txBody>
          <a:bodyPr/>
          <a:lstStyle/>
          <a:p>
            <a:r>
              <a:rPr lang="en-US" sz="3000" smtClean="0"/>
              <a:t>Life skills are essential component of dealing with youth reproductive issues</a:t>
            </a:r>
          </a:p>
          <a:p>
            <a:r>
              <a:rPr lang="en-US" sz="3000" smtClean="0"/>
              <a:t>Life skills are abilities or psychological competences that help the individual to deal or cope effectively with the challenges of every day life.</a:t>
            </a:r>
          </a:p>
          <a:p>
            <a:r>
              <a:rPr lang="en-US" sz="3000" smtClean="0"/>
              <a:t>They help young people identify goals and build good and healthy futures.</a:t>
            </a:r>
          </a:p>
          <a:p>
            <a:r>
              <a:rPr lang="en-US" sz="3000" smtClean="0"/>
              <a:t>The acquired abilities are practiced, mastered and perfected to become skills.</a:t>
            </a:r>
          </a:p>
        </p:txBody>
      </p:sp>
    </p:spTree>
    <p:extLst>
      <p:ext uri="{BB962C8B-B14F-4D97-AF65-F5344CB8AC3E}">
        <p14:creationId xmlns:p14="http://schemas.microsoft.com/office/powerpoint/2010/main" val="71035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Biological definition of adolescence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is a period in which an individual goes through physical and psychological changes accompanied by sexual maturation leading to the capacity to procreate.</a:t>
            </a:r>
          </a:p>
        </p:txBody>
      </p:sp>
    </p:spTree>
    <p:extLst>
      <p:ext uri="{BB962C8B-B14F-4D97-AF65-F5344CB8AC3E}">
        <p14:creationId xmlns:p14="http://schemas.microsoft.com/office/powerpoint/2010/main" val="196691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Life skills cont…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Life skills can be categorized into three:-</a:t>
            </a:r>
          </a:p>
          <a:p>
            <a:pPr marL="971550" lvl="1" indent="-514350">
              <a:buFont typeface="Tahoma" pitchFamily="34" charset="0"/>
              <a:buAutoNum type="arabicPeriod"/>
            </a:pPr>
            <a:r>
              <a:rPr lang="en-US" sz="3200" smtClean="0"/>
              <a:t>Skills for dealing and coping with oneself</a:t>
            </a:r>
          </a:p>
          <a:p>
            <a:pPr marL="971550" lvl="1" indent="-514350">
              <a:buFont typeface="Tahoma" pitchFamily="34" charset="0"/>
              <a:buAutoNum type="arabicPeriod"/>
            </a:pPr>
            <a:r>
              <a:rPr lang="en-US" sz="3200" smtClean="0"/>
              <a:t>Skills for dealing and coping with others</a:t>
            </a:r>
          </a:p>
          <a:p>
            <a:pPr marL="971550" lvl="1" indent="-514350">
              <a:buFont typeface="Tahoma" pitchFamily="34" charset="0"/>
              <a:buAutoNum type="arabicPeriod"/>
            </a:pPr>
            <a:r>
              <a:rPr lang="en-US" sz="3200" smtClean="0"/>
              <a:t>Skills for making effective decisions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78065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Skills for dealing and coping with oneself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5257800"/>
          </a:xfrm>
        </p:spPr>
        <p:txBody>
          <a:bodyPr/>
          <a:lstStyle/>
          <a:p>
            <a:r>
              <a:rPr lang="en-US" smtClean="0"/>
              <a:t>Self awareness</a:t>
            </a:r>
          </a:p>
          <a:p>
            <a:r>
              <a:rPr lang="en-US" smtClean="0"/>
              <a:t>Self esteem</a:t>
            </a:r>
          </a:p>
          <a:p>
            <a:r>
              <a:rPr lang="en-US" smtClean="0"/>
              <a:t>Coping with emotions</a:t>
            </a:r>
          </a:p>
          <a:p>
            <a:r>
              <a:rPr lang="en-US" smtClean="0"/>
              <a:t>Coping with stress</a:t>
            </a:r>
          </a:p>
          <a:p>
            <a:r>
              <a:rPr lang="en-US" smtClean="0"/>
              <a:t>Goal setting</a:t>
            </a:r>
          </a:p>
          <a:p>
            <a:r>
              <a:rPr lang="en-US" smtClean="0"/>
              <a:t>Time management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z="2400" smtClean="0"/>
              <a:t>    NB-Students to read on each skill for more details</a:t>
            </a:r>
          </a:p>
        </p:txBody>
      </p:sp>
    </p:spTree>
    <p:extLst>
      <p:ext uri="{BB962C8B-B14F-4D97-AF65-F5344CB8AC3E}">
        <p14:creationId xmlns:p14="http://schemas.microsoft.com/office/powerpoint/2010/main" val="55985142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Skills for dealing and coping with others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724400"/>
          </a:xfrm>
        </p:spPr>
        <p:txBody>
          <a:bodyPr/>
          <a:lstStyle/>
          <a:p>
            <a:r>
              <a:rPr lang="en-US" smtClean="0"/>
              <a:t>Interpersonal relationships</a:t>
            </a:r>
          </a:p>
          <a:p>
            <a:r>
              <a:rPr lang="en-US" smtClean="0"/>
              <a:t>Friendship formation</a:t>
            </a:r>
          </a:p>
          <a:p>
            <a:r>
              <a:rPr lang="en-US" smtClean="0"/>
              <a:t>Conflict resolution</a:t>
            </a:r>
          </a:p>
          <a:p>
            <a:r>
              <a:rPr lang="en-US" smtClean="0"/>
              <a:t>Empathy</a:t>
            </a:r>
          </a:p>
          <a:p>
            <a:r>
              <a:rPr lang="en-US" smtClean="0"/>
              <a:t>Effective communication</a:t>
            </a:r>
          </a:p>
          <a:p>
            <a:r>
              <a:rPr lang="en-US" smtClean="0"/>
              <a:t>Resisting peer pressure /assertiveness</a:t>
            </a:r>
          </a:p>
          <a:p>
            <a:r>
              <a:rPr lang="en-US" smtClean="0"/>
              <a:t>Negotiation</a:t>
            </a:r>
          </a:p>
          <a:p>
            <a:pPr>
              <a:buFontTx/>
              <a:buNone/>
            </a:pPr>
            <a:r>
              <a:rPr lang="en-US" sz="2400" smtClean="0"/>
              <a:t>    NB-Students to read on each skill for more details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87524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3200" smtClean="0"/>
              <a:t>Skills for making effective decisions</a:t>
            </a:r>
            <a:br>
              <a:rPr lang="en-US" sz="3200" smtClean="0"/>
            </a:br>
            <a:endParaRPr lang="en-US" smtClean="0"/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1689100" y="1752600"/>
            <a:ext cx="10363200" cy="5105400"/>
          </a:xfrm>
        </p:spPr>
        <p:txBody>
          <a:bodyPr/>
          <a:lstStyle/>
          <a:p>
            <a:r>
              <a:rPr lang="en-US" smtClean="0"/>
              <a:t>Critical thinking</a:t>
            </a:r>
          </a:p>
          <a:p>
            <a:r>
              <a:rPr lang="en-US" smtClean="0"/>
              <a:t>Creative thinking</a:t>
            </a:r>
          </a:p>
          <a:p>
            <a:r>
              <a:rPr lang="en-US" smtClean="0"/>
              <a:t>Decision making</a:t>
            </a:r>
          </a:p>
          <a:p>
            <a:r>
              <a:rPr lang="en-US" smtClean="0"/>
              <a:t>Problem solving</a:t>
            </a:r>
          </a:p>
          <a:p>
            <a:r>
              <a:rPr lang="en-US" smtClean="0"/>
              <a:t>Employment/ economic empowerment</a:t>
            </a:r>
          </a:p>
          <a:p>
            <a:r>
              <a:rPr lang="en-US" smtClean="0"/>
              <a:t>Socialization and Education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z="2400" smtClean="0"/>
              <a:t>     NB-Students to read on each skill for more details</a:t>
            </a:r>
          </a:p>
        </p:txBody>
      </p:sp>
    </p:spTree>
    <p:extLst>
      <p:ext uri="{BB962C8B-B14F-4D97-AF65-F5344CB8AC3E}">
        <p14:creationId xmlns:p14="http://schemas.microsoft.com/office/powerpoint/2010/main" val="33222684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Decision Making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1689101" y="1752600"/>
            <a:ext cx="10502900" cy="5105400"/>
          </a:xfrm>
        </p:spPr>
        <p:txBody>
          <a:bodyPr/>
          <a:lstStyle/>
          <a:p>
            <a:r>
              <a:rPr lang="en-US" smtClean="0"/>
              <a:t>A decision is a choice that we make between two or more possible courses of action</a:t>
            </a:r>
          </a:p>
          <a:p>
            <a:r>
              <a:rPr lang="en-US" smtClean="0"/>
              <a:t>As young people grow, they make decisions some of which will affect them for the rest of their lives.</a:t>
            </a:r>
          </a:p>
          <a:p>
            <a:r>
              <a:rPr lang="en-US" smtClean="0"/>
              <a:t>The most important parts of decision making is predicting outcomes or understanding the consequences of a choice.</a:t>
            </a:r>
          </a:p>
        </p:txBody>
      </p:sp>
    </p:spTree>
    <p:extLst>
      <p:ext uri="{BB962C8B-B14F-4D97-AF65-F5344CB8AC3E}">
        <p14:creationId xmlns:p14="http://schemas.microsoft.com/office/powerpoint/2010/main" val="8145446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Steps in 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1" y="1981200"/>
            <a:ext cx="99187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Identifying the problem, situation, or issue that is calling for a decision.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Getting more information if you have questions about the situation.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Thinking about the possible consequences or outcomes of each course of action.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Thinking about your personal and family values, and which courses of action are consistent with these values.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18175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Steps in decision making cont.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2235201" y="1981200"/>
            <a:ext cx="9817100" cy="4876800"/>
          </a:xfrm>
        </p:spPr>
        <p:txBody>
          <a:bodyPr/>
          <a:lstStyle/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800" smtClean="0"/>
              <a:t>Thinking about the ways in which your decision may affect other people.</a:t>
            </a:r>
          </a:p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800" smtClean="0"/>
              <a:t>Choosing the decision that seems most appropriate based on your knowledge, values, morals, religious upbringing, and present and future goals.</a:t>
            </a:r>
          </a:p>
          <a:p>
            <a:pPr marL="514350" indent="-514350">
              <a:buFont typeface="Tahoma" pitchFamily="34" charset="0"/>
              <a:buAutoNum type="arabicPeriod" startAt="5"/>
            </a:pPr>
            <a:r>
              <a:rPr lang="en-US" sz="2800" smtClean="0"/>
              <a:t>Re-thinking the decision and how you feel about it – whether you feel that you carefully considered all the alternatives and feel comfortable with the choice you have made.</a:t>
            </a:r>
          </a:p>
        </p:txBody>
      </p:sp>
    </p:spTree>
    <p:extLst>
      <p:ext uri="{BB962C8B-B14F-4D97-AF65-F5344CB8AC3E}">
        <p14:creationId xmlns:p14="http://schemas.microsoft.com/office/powerpoint/2010/main" val="248854690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Steps in decision making cont.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1689100" y="1828800"/>
            <a:ext cx="10363200" cy="5029200"/>
          </a:xfrm>
        </p:spPr>
        <p:txBody>
          <a:bodyPr/>
          <a:lstStyle/>
          <a:p>
            <a:r>
              <a:rPr lang="en-US" sz="2600" smtClean="0"/>
              <a:t>Another way you can look at decision making is the use of acronym ’’DECIDE’’ Where:-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smtClean="0"/>
              <a:t>D</a:t>
            </a:r>
            <a:r>
              <a:rPr lang="en-US" sz="2600" smtClean="0"/>
              <a:t>-Describe the problem in your own words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smtClean="0"/>
              <a:t>E</a:t>
            </a:r>
            <a:r>
              <a:rPr lang="en-US" sz="2600" smtClean="0"/>
              <a:t>-Explore the available options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smtClean="0"/>
              <a:t>C</a:t>
            </a:r>
            <a:r>
              <a:rPr lang="en-US" sz="2600" smtClean="0"/>
              <a:t>-Choose the option that best fits you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smtClean="0"/>
              <a:t>I</a:t>
            </a:r>
            <a:r>
              <a:rPr lang="en-US" sz="2600" smtClean="0"/>
              <a:t>-Identify the advantages and disadvantages of the option you have chosen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smtClean="0"/>
              <a:t>D</a:t>
            </a:r>
            <a:r>
              <a:rPr lang="en-US" sz="2600" smtClean="0"/>
              <a:t>-Do it if the advantages outweigh the disadvantages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b="1" smtClean="0"/>
              <a:t>E</a:t>
            </a:r>
            <a:r>
              <a:rPr lang="en-US" sz="2600" smtClean="0"/>
              <a:t>-Evaluate whether your option is working. If not go back to the first “E”</a:t>
            </a:r>
          </a:p>
        </p:txBody>
      </p:sp>
    </p:spTree>
    <p:extLst>
      <p:ext uri="{BB962C8B-B14F-4D97-AF65-F5344CB8AC3E}">
        <p14:creationId xmlns:p14="http://schemas.microsoft.com/office/powerpoint/2010/main" val="27266042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Three ‘’Cs’’ for decision making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The three Cs of decision making are:-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mtClean="0"/>
              <a:t>CHALLENGE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mtClean="0"/>
              <a:t>CHOICES</a:t>
            </a:r>
          </a:p>
          <a:p>
            <a:pPr marL="1314450" lvl="2" indent="-514350">
              <a:buFont typeface="Tahoma" pitchFamily="34" charset="0"/>
              <a:buAutoNum type="arabicPeriod"/>
            </a:pPr>
            <a:r>
              <a:rPr lang="en-US" smtClean="0"/>
              <a:t>CONSEQUENCES</a:t>
            </a:r>
          </a:p>
          <a:p>
            <a:r>
              <a:rPr lang="en-US" sz="2800" b="1" smtClean="0"/>
              <a:t>CHALLENGE</a:t>
            </a:r>
            <a:r>
              <a:rPr lang="en-US" sz="2800" smtClean="0"/>
              <a:t>-Describe the CHALLENGE</a:t>
            </a:r>
          </a:p>
          <a:p>
            <a:r>
              <a:rPr lang="en-US" sz="2800" smtClean="0"/>
              <a:t>(or decision) you have.</a:t>
            </a:r>
          </a:p>
          <a:p>
            <a:r>
              <a:rPr lang="en-US" sz="2800" b="1" smtClean="0"/>
              <a:t>CHOICES</a:t>
            </a:r>
            <a:r>
              <a:rPr lang="en-US" sz="2800" smtClean="0"/>
              <a:t>-List at least three CHOICES you have</a:t>
            </a:r>
          </a:p>
          <a:p>
            <a:r>
              <a:rPr lang="en-US" sz="2800" b="1" smtClean="0"/>
              <a:t>CONSEQUENCES</a:t>
            </a:r>
            <a:r>
              <a:rPr lang="en-US" sz="2800" smtClean="0"/>
              <a:t>-Consider the positive and negative CONSEQUENCES of each choice.</a:t>
            </a:r>
          </a:p>
        </p:txBody>
      </p:sp>
    </p:spTree>
    <p:extLst>
      <p:ext uri="{BB962C8B-B14F-4D97-AF65-F5344CB8AC3E}">
        <p14:creationId xmlns:p14="http://schemas.microsoft.com/office/powerpoint/2010/main" val="60996826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 SETTING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mtClean="0"/>
              <a:t>A goal is an achievement and accomplishment towards which our efforts are directed.</a:t>
            </a:r>
          </a:p>
          <a:p>
            <a:r>
              <a:rPr lang="en-US" smtClean="0"/>
              <a:t>Goals give young people something to look forward to.</a:t>
            </a:r>
          </a:p>
          <a:p>
            <a:r>
              <a:rPr lang="en-US" smtClean="0"/>
              <a:t>Goals should be specific, practical, and have a deadline.</a:t>
            </a:r>
          </a:p>
          <a:p>
            <a:r>
              <a:rPr lang="en-US" smtClean="0"/>
              <a:t>Goals should be realistic, manageable and achievable.</a:t>
            </a:r>
          </a:p>
        </p:txBody>
      </p:sp>
    </p:spTree>
    <p:extLst>
      <p:ext uri="{BB962C8B-B14F-4D97-AF65-F5344CB8AC3E}">
        <p14:creationId xmlns:p14="http://schemas.microsoft.com/office/powerpoint/2010/main" val="1609887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sexuality?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689101" y="1828800"/>
            <a:ext cx="10502900" cy="5029200"/>
          </a:xfrm>
        </p:spPr>
        <p:txBody>
          <a:bodyPr/>
          <a:lstStyle/>
          <a:p>
            <a:r>
              <a:rPr lang="en-US" sz="3000" smtClean="0"/>
              <a:t>Sexuality refers to one’s self sexual being which includes sexual feeling, attraction, behaving, dressing and communicating in sexual manner.</a:t>
            </a:r>
          </a:p>
          <a:p>
            <a:r>
              <a:rPr lang="en-US" sz="3000" smtClean="0"/>
              <a:t>Sexuality includes feeling, thinking or behaving as a male of female.</a:t>
            </a:r>
          </a:p>
          <a:p>
            <a:r>
              <a:rPr lang="en-US" sz="3000" smtClean="0"/>
              <a:t>Sexuality also extends to being sexually attractive ,being in love and being in relationship with sexual intimacy and sexual activities.</a:t>
            </a:r>
          </a:p>
        </p:txBody>
      </p:sp>
    </p:spTree>
    <p:extLst>
      <p:ext uri="{BB962C8B-B14F-4D97-AF65-F5344CB8AC3E}">
        <p14:creationId xmlns:p14="http://schemas.microsoft.com/office/powerpoint/2010/main" val="11440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 setting cont…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876800"/>
          </a:xfrm>
        </p:spPr>
        <p:txBody>
          <a:bodyPr/>
          <a:lstStyle/>
          <a:p>
            <a:r>
              <a:rPr lang="en-US" sz="3000" smtClean="0"/>
              <a:t>Achieving a goal makes it easier and creates confidence among young people to move to other, greater goals.</a:t>
            </a:r>
          </a:p>
          <a:p>
            <a:r>
              <a:rPr lang="en-US" sz="3000" smtClean="0"/>
              <a:t>Thinking about the expected benefits can be motivating.</a:t>
            </a:r>
          </a:p>
          <a:p>
            <a:r>
              <a:rPr lang="en-US" sz="3000" smtClean="0"/>
              <a:t>To help achieve a goal, it is helpful to have a plan with steps that are needed to achieve the goal, and also think about possible difficulties and how they can be overcome.</a:t>
            </a:r>
          </a:p>
        </p:txBody>
      </p:sp>
    </p:spTree>
    <p:extLst>
      <p:ext uri="{BB962C8B-B14F-4D97-AF65-F5344CB8AC3E}">
        <p14:creationId xmlns:p14="http://schemas.microsoft.com/office/powerpoint/2010/main" val="209458841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Questions to ask in the goal</a:t>
            </a:r>
            <a:br>
              <a:rPr lang="en-US" sz="4000" smtClean="0"/>
            </a:br>
            <a:r>
              <a:rPr lang="en-US" sz="4000" smtClean="0"/>
              <a:t>setting process.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1689100" y="1828800"/>
            <a:ext cx="10363200" cy="50292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000" smtClean="0"/>
              <a:t>When do you want to accomplish this goal?</a:t>
            </a:r>
          </a:p>
          <a:p>
            <a:pPr>
              <a:buFont typeface="Wingdings" pitchFamily="2" charset="2"/>
              <a:buChar char="ü"/>
            </a:pPr>
            <a:r>
              <a:rPr lang="en-US" sz="3000" smtClean="0"/>
              <a:t>If you reach this goal, in what ways is it going to help you?</a:t>
            </a:r>
          </a:p>
          <a:p>
            <a:pPr>
              <a:buFont typeface="Wingdings" pitchFamily="2" charset="2"/>
              <a:buChar char="ü"/>
            </a:pPr>
            <a:r>
              <a:rPr lang="en-US" sz="3000" smtClean="0"/>
              <a:t>What are the steps that you will have to take to reach your goal?</a:t>
            </a:r>
          </a:p>
          <a:p>
            <a:pPr>
              <a:buFont typeface="Wingdings" pitchFamily="2" charset="2"/>
              <a:buChar char="ü"/>
            </a:pPr>
            <a:r>
              <a:rPr lang="en-US" sz="3000" smtClean="0"/>
              <a:t>What are the things that might prevent you from achieving your goals?</a:t>
            </a:r>
          </a:p>
          <a:p>
            <a:pPr>
              <a:buFont typeface="Wingdings" pitchFamily="2" charset="2"/>
              <a:buChar char="ü"/>
            </a:pPr>
            <a:r>
              <a:rPr lang="en-US" sz="3000" smtClean="0"/>
              <a:t>What actions can you take to overcome these difficulties?</a:t>
            </a:r>
          </a:p>
        </p:txBody>
      </p:sp>
    </p:spTree>
    <p:extLst>
      <p:ext uri="{BB962C8B-B14F-4D97-AF65-F5344CB8AC3E}">
        <p14:creationId xmlns:p14="http://schemas.microsoft.com/office/powerpoint/2010/main" val="379882714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9557"/>
          </a:xfrm>
        </p:spPr>
        <p:txBody>
          <a:bodyPr>
            <a:normAutofit/>
          </a:bodyPr>
          <a:lstStyle>
            <a:lvl1pPr algn="ctr">
              <a:defRPr sz="6600" b="1" baseline="0"/>
            </a:lvl1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9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Cont..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689100" y="1981200"/>
            <a:ext cx="10363200" cy="4648200"/>
          </a:xfrm>
        </p:spPr>
        <p:txBody>
          <a:bodyPr/>
          <a:lstStyle/>
          <a:p>
            <a:r>
              <a:rPr lang="en-US" smtClean="0"/>
              <a:t>Intimacy-the need and ability to be emotionally close</a:t>
            </a:r>
          </a:p>
          <a:p>
            <a:r>
              <a:rPr lang="en-US" smtClean="0"/>
              <a:t>to another human being and have that closeness reciprocated.</a:t>
            </a:r>
          </a:p>
          <a:p>
            <a:r>
              <a:rPr lang="en-US" smtClean="0"/>
              <a:t>Sexual identity-This is a persons understanding of whom he or she is sexually.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618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P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OWERPOINT PRESENTATION TEMPLATE 1" id="{9441E776-B668-4A4A-B6B9-99A375C1CB2B}" vid="{0BE2D323-E25A-4935-8427-0C6ED85E03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HEADQUARTERS POWERPOINT PRESENTATION TEMPLATE 1</Template>
  <TotalTime>7</TotalTime>
  <Words>3629</Words>
  <Application>Microsoft Office PowerPoint</Application>
  <PresentationFormat>Custom</PresentationFormat>
  <Paragraphs>494</Paragraphs>
  <Slides>82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Office Theme</vt:lpstr>
      <vt:lpstr>MAKINDU CAMPUS</vt:lpstr>
      <vt:lpstr>ADOLESCENT AND YOUTH REPRODUCTIVE HEALTH</vt:lpstr>
      <vt:lpstr>Objectives</vt:lpstr>
      <vt:lpstr>Introduction </vt:lpstr>
      <vt:lpstr>Cont..</vt:lpstr>
      <vt:lpstr>Social definition of adolescence</vt:lpstr>
      <vt:lpstr>Biological definition of adolescence</vt:lpstr>
      <vt:lpstr>What is sexuality?</vt:lpstr>
      <vt:lpstr>Cont..</vt:lpstr>
      <vt:lpstr>Cont..</vt:lpstr>
      <vt:lpstr>Other aspects of sexuality</vt:lpstr>
      <vt:lpstr>Exercise </vt:lpstr>
      <vt:lpstr>What is reproductive health?</vt:lpstr>
      <vt:lpstr>Components of RH</vt:lpstr>
      <vt:lpstr>Reasons for focusing on adolescents and youths RH </vt:lpstr>
      <vt:lpstr>Reasons for focusing on adolescents and youths RH </vt:lpstr>
      <vt:lpstr>Stages of adolescence dvp</vt:lpstr>
      <vt:lpstr>Early adolescence(10-13yrs) </vt:lpstr>
      <vt:lpstr>Middle adolescence (14-16 yrs)</vt:lpstr>
      <vt:lpstr>Late adolescence(17-19 yrs)</vt:lpstr>
      <vt:lpstr>Reasons why adolescents and youths require specialized  RH services</vt:lpstr>
      <vt:lpstr>ASRH problems faced by adolescents / young people</vt:lpstr>
      <vt:lpstr>Cont..</vt:lpstr>
      <vt:lpstr>RH rights of adolescents and youths</vt:lpstr>
      <vt:lpstr>Cont..</vt:lpstr>
      <vt:lpstr>Cont..</vt:lpstr>
      <vt:lpstr>Barriers to adolescents and youths RH services</vt:lpstr>
      <vt:lpstr>Cont..</vt:lpstr>
      <vt:lpstr>Cont..</vt:lpstr>
      <vt:lpstr>Cont..</vt:lpstr>
      <vt:lpstr>Cont..</vt:lpstr>
      <vt:lpstr>Adolescent and youths vulnerabilities</vt:lpstr>
      <vt:lpstr>Physical vulnerabilities</vt:lpstr>
      <vt:lpstr>Emotional vulnerabilities</vt:lpstr>
      <vt:lpstr>Socio-economic vulnerabilities</vt:lpstr>
      <vt:lpstr>Psychosocial and behavioral concerns of adolescents</vt:lpstr>
      <vt:lpstr>Gender roles</vt:lpstr>
      <vt:lpstr>Peer relationship</vt:lpstr>
      <vt:lpstr>Relationship with parents</vt:lpstr>
      <vt:lpstr>Self esteem</vt:lpstr>
      <vt:lpstr>Important life skills for adolescents </vt:lpstr>
      <vt:lpstr>Kenyan policies</vt:lpstr>
      <vt:lpstr>Kenya guidelines on RH</vt:lpstr>
      <vt:lpstr>Assignment </vt:lpstr>
      <vt:lpstr>YOUTH FRIENDLY SERVICES</vt:lpstr>
      <vt:lpstr>Cont…</vt:lpstr>
      <vt:lpstr>Rationale of Guidelines of Youth Friendly Services</vt:lpstr>
      <vt:lpstr>Barriers to provision of YFS</vt:lpstr>
      <vt:lpstr>Staff/health care providers barriers </vt:lpstr>
      <vt:lpstr>Health facility barriers </vt:lpstr>
      <vt:lpstr>Socio-cultural barriers </vt:lpstr>
      <vt:lpstr>Adolescent barriers </vt:lpstr>
      <vt:lpstr>Adolescent barriers cont..</vt:lpstr>
      <vt:lpstr>Patterns of seeking SRH services by adolescents</vt:lpstr>
      <vt:lpstr>Patterns of seeking SRH services by adolescents</vt:lpstr>
      <vt:lpstr>Addressing  barriers to RH services among adolescents and youths</vt:lpstr>
      <vt:lpstr>Addressing  barriers to RH services among adolescents and youths</vt:lpstr>
      <vt:lpstr>Addressing  barriers to RH services among adolescents and youths</vt:lpstr>
      <vt:lpstr>Approaches for Delivery of YFS</vt:lpstr>
      <vt:lpstr>Models applied in YFS</vt:lpstr>
      <vt:lpstr>Clinic model</vt:lpstr>
      <vt:lpstr>Clinic model cont….</vt:lpstr>
      <vt:lpstr>Youth centre model</vt:lpstr>
      <vt:lpstr>Youth centre model cont…</vt:lpstr>
      <vt:lpstr>School based model/peer programs</vt:lpstr>
      <vt:lpstr>Characteristics of YFS</vt:lpstr>
      <vt:lpstr>Characteristics of YFS cont..</vt:lpstr>
      <vt:lpstr>Minimum Conditions for YFS </vt:lpstr>
      <vt:lpstr>LIFE SKILLS </vt:lpstr>
      <vt:lpstr>Life skills cont…</vt:lpstr>
      <vt:lpstr>Skills for dealing and coping with oneself </vt:lpstr>
      <vt:lpstr>Skills for dealing and coping with others </vt:lpstr>
      <vt:lpstr>Skills for making effective decisions </vt:lpstr>
      <vt:lpstr>Decision Making</vt:lpstr>
      <vt:lpstr>Steps in decision making</vt:lpstr>
      <vt:lpstr>Steps in decision making cont.</vt:lpstr>
      <vt:lpstr>Steps in decision making cont.</vt:lpstr>
      <vt:lpstr>Three ‘’Cs’’ for decision making</vt:lpstr>
      <vt:lpstr>GOAL SETTING</vt:lpstr>
      <vt:lpstr>Goal setting cont…</vt:lpstr>
      <vt:lpstr>Questions to ask in the goal setting process.</vt:lpstr>
      <vt:lpstr>The End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LOISE</cp:lastModifiedBy>
  <cp:revision>3</cp:revision>
  <dcterms:created xsi:type="dcterms:W3CDTF">2020-07-27T13:48:41Z</dcterms:created>
  <dcterms:modified xsi:type="dcterms:W3CDTF">2020-08-03T08:50:26Z</dcterms:modified>
</cp:coreProperties>
</file>