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276" r:id="rId2"/>
    <p:sldId id="277" r:id="rId3"/>
    <p:sldId id="309" r:id="rId4"/>
    <p:sldId id="256" r:id="rId5"/>
    <p:sldId id="257" r:id="rId6"/>
    <p:sldId id="259" r:id="rId7"/>
    <p:sldId id="310" r:id="rId8"/>
    <p:sldId id="311" r:id="rId9"/>
    <p:sldId id="312" r:id="rId10"/>
    <p:sldId id="313" r:id="rId11"/>
    <p:sldId id="314" r:id="rId12"/>
    <p:sldId id="260" r:id="rId13"/>
    <p:sldId id="274" r:id="rId14"/>
    <p:sldId id="285" r:id="rId15"/>
    <p:sldId id="263" r:id="rId16"/>
    <p:sldId id="265" r:id="rId17"/>
    <p:sldId id="266" r:id="rId18"/>
    <p:sldId id="315" r:id="rId19"/>
    <p:sldId id="267" r:id="rId20"/>
    <p:sldId id="316" r:id="rId21"/>
    <p:sldId id="268" r:id="rId22"/>
    <p:sldId id="269" r:id="rId23"/>
    <p:sldId id="319" r:id="rId24"/>
    <p:sldId id="281" r:id="rId25"/>
    <p:sldId id="317" r:id="rId26"/>
    <p:sldId id="320" r:id="rId27"/>
    <p:sldId id="318" r:id="rId28"/>
    <p:sldId id="321" r:id="rId29"/>
    <p:sldId id="322" r:id="rId30"/>
    <p:sldId id="278" r:id="rId31"/>
    <p:sldId id="279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282" r:id="rId47"/>
    <p:sldId id="283" r:id="rId48"/>
    <p:sldId id="280" r:id="rId49"/>
    <p:sldId id="300" r:id="rId50"/>
    <p:sldId id="301" r:id="rId51"/>
    <p:sldId id="323" r:id="rId52"/>
    <p:sldId id="327" r:id="rId53"/>
    <p:sldId id="328" r:id="rId54"/>
    <p:sldId id="324" r:id="rId55"/>
    <p:sldId id="325" r:id="rId56"/>
    <p:sldId id="326" r:id="rId57"/>
    <p:sldId id="329" r:id="rId58"/>
    <p:sldId id="330" r:id="rId59"/>
    <p:sldId id="331" r:id="rId60"/>
    <p:sldId id="303" r:id="rId61"/>
    <p:sldId id="332" r:id="rId62"/>
    <p:sldId id="333" r:id="rId63"/>
    <p:sldId id="334" r:id="rId64"/>
    <p:sldId id="335" r:id="rId65"/>
    <p:sldId id="336" r:id="rId66"/>
    <p:sldId id="337" r:id="rId67"/>
    <p:sldId id="304" r:id="rId68"/>
    <p:sldId id="338" r:id="rId69"/>
    <p:sldId id="339" r:id="rId70"/>
    <p:sldId id="308" r:id="rId7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AE726-2537-4C09-BDAB-F82FFCD1E155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94B6A-544A-41ED-A6E9-8A526D3E6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26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AE9782-0A15-4C11-A45A-78F6967C0BF4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9892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2B52D1-B2F7-4C34-82B4-B4CAB1BAB586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3074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3E4E88-6070-4AC7-A904-C686F147DEA9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768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0ED6F5-F169-4721-821E-D2379D7ECB8F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0943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BF36D4-5A8C-4CD3-9A3D-F56E54E65FE5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4381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F2ADB8-9DE5-4D06-A9DE-CDCF6D8FF3AC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9173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6BDC6F-198C-4949-AEFD-2A63C1BCA42C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7631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72761D-2E3D-43A4-817A-826E58DBF670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850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54DA91-65AC-49D8-8298-3FC9B093038C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1298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5941-2765-4478-AF63-3DFDFACE3E60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FBA58-7B92-4EA5-8193-83CA13787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6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5941-2765-4478-AF63-3DFDFACE3E60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FBA58-7B92-4EA5-8193-83CA13787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72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5941-2765-4478-AF63-3DFDFACE3E60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FBA58-7B92-4EA5-8193-83CA13787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22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5941-2765-4478-AF63-3DFDFACE3E60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FBA58-7B92-4EA5-8193-83CA13787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29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5941-2765-4478-AF63-3DFDFACE3E60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FBA58-7B92-4EA5-8193-83CA13787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2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5941-2765-4478-AF63-3DFDFACE3E60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FBA58-7B92-4EA5-8193-83CA13787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41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5941-2765-4478-AF63-3DFDFACE3E60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FBA58-7B92-4EA5-8193-83CA13787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78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5941-2765-4478-AF63-3DFDFACE3E60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FBA58-7B92-4EA5-8193-83CA13787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324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5941-2765-4478-AF63-3DFDFACE3E60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FBA58-7B92-4EA5-8193-83CA13787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74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5941-2765-4478-AF63-3DFDFACE3E60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FBA58-7B92-4EA5-8193-83CA13787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234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5941-2765-4478-AF63-3DFDFACE3E60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FBA58-7B92-4EA5-8193-83CA13787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16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65941-2765-4478-AF63-3DFDFACE3E60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FBA58-7B92-4EA5-8193-83CA13787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19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DISORDERS OF THE ADRENAL GLAND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MEDICINE 2</a:t>
            </a:r>
          </a:p>
          <a:p>
            <a:r>
              <a:rPr lang="en-US" dirty="0" smtClean="0"/>
              <a:t>ENDOCRINE DISORDERS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52293"/>
            <a:ext cx="4533363" cy="375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008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4. Symptoms </a:t>
            </a:r>
            <a:r>
              <a:rPr lang="en-US" b="1" dirty="0"/>
              <a:t>of androgen excess </a:t>
            </a:r>
            <a:endParaRPr lang="en-US" b="1" dirty="0" smtClean="0"/>
          </a:p>
          <a:p>
            <a:r>
              <a:rPr lang="en-US" dirty="0"/>
              <a:t>E</a:t>
            </a:r>
            <a:r>
              <a:rPr lang="en-US" dirty="0" smtClean="0"/>
              <a:t>.g</a:t>
            </a:r>
            <a:r>
              <a:rPr lang="en-US" dirty="0"/>
              <a:t>. </a:t>
            </a:r>
            <a:r>
              <a:rPr lang="en-US" b="1" dirty="0" err="1"/>
              <a:t>oligomenorrhea</a:t>
            </a:r>
            <a:r>
              <a:rPr lang="en-US" b="1" dirty="0"/>
              <a:t>, hirsutism, and </a:t>
            </a:r>
            <a:r>
              <a:rPr lang="en-US" b="1" dirty="0" smtClean="0"/>
              <a:t>acne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may </a:t>
            </a:r>
            <a:r>
              <a:rPr lang="en-US" dirty="0" smtClean="0"/>
              <a:t>occur in </a:t>
            </a:r>
            <a:r>
              <a:rPr lang="en-US" dirty="0"/>
              <a:t>women with Cushing’s diseases, because of stimulation by ACTH of </a:t>
            </a:r>
            <a:r>
              <a:rPr lang="en-US" dirty="0" smtClean="0"/>
              <a:t>adrenal androgen </a:t>
            </a:r>
            <a:r>
              <a:rPr lang="en-US" dirty="0"/>
              <a:t>production.</a:t>
            </a:r>
          </a:p>
          <a:p>
            <a:pPr marL="0" indent="0">
              <a:buNone/>
            </a:pPr>
            <a:r>
              <a:rPr lang="en-US" b="1" dirty="0" smtClean="0"/>
              <a:t>5. </a:t>
            </a:r>
            <a:r>
              <a:rPr lang="en-US" b="1" dirty="0"/>
              <a:t>Purple </a:t>
            </a:r>
            <a:r>
              <a:rPr lang="en-US" b="1" dirty="0" err="1" smtClean="0"/>
              <a:t>striae</a:t>
            </a:r>
            <a:endParaRPr lang="en-US" b="1" dirty="0" smtClean="0"/>
          </a:p>
          <a:p>
            <a:r>
              <a:rPr lang="en-US" dirty="0"/>
              <a:t>A</a:t>
            </a:r>
            <a:r>
              <a:rPr lang="en-US" dirty="0" smtClean="0"/>
              <a:t>re </a:t>
            </a:r>
            <a:r>
              <a:rPr lang="en-US" dirty="0"/>
              <a:t>linear marks on the abdomen, where the thin, wasted skin </a:t>
            </a:r>
            <a:r>
              <a:rPr lang="en-US" dirty="0" smtClean="0"/>
              <a:t>is stretched </a:t>
            </a:r>
            <a:r>
              <a:rPr lang="en-US" dirty="0"/>
              <a:t>by underlying fat. </a:t>
            </a:r>
            <a:endParaRPr lang="en-US" dirty="0" smtClean="0"/>
          </a:p>
          <a:p>
            <a:r>
              <a:rPr lang="en-US" dirty="0" smtClean="0"/>
              <a:t>Atrophic </a:t>
            </a:r>
            <a:r>
              <a:rPr lang="en-US" dirty="0"/>
              <a:t>skin with senile purpura may also be seen.</a:t>
            </a:r>
          </a:p>
          <a:p>
            <a:pPr marL="0" indent="0">
              <a:buNone/>
            </a:pPr>
            <a:r>
              <a:rPr lang="en-US" b="1" dirty="0" smtClean="0"/>
              <a:t>6. Muscle </a:t>
            </a:r>
            <a:r>
              <a:rPr lang="en-US" b="1" dirty="0"/>
              <a:t>wasting and </a:t>
            </a:r>
            <a:r>
              <a:rPr lang="en-US" b="1" dirty="0" smtClean="0"/>
              <a:t>weakness </a:t>
            </a:r>
          </a:p>
          <a:p>
            <a:r>
              <a:rPr lang="en-US" dirty="0"/>
              <a:t>R</a:t>
            </a:r>
            <a:r>
              <a:rPr lang="en-US" dirty="0" smtClean="0"/>
              <a:t>eflects </a:t>
            </a:r>
            <a:r>
              <a:rPr lang="en-US" dirty="0"/>
              <a:t>the catabolic effect of cortisol on </a:t>
            </a:r>
            <a:r>
              <a:rPr lang="en-US" dirty="0" smtClean="0"/>
              <a:t>muscle protein.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126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7. </a:t>
            </a:r>
            <a:r>
              <a:rPr lang="en-US" b="1" dirty="0" smtClean="0"/>
              <a:t>Osteoporosis</a:t>
            </a:r>
            <a:r>
              <a:rPr lang="en-US" b="1" dirty="0" smtClean="0">
                <a:sym typeface="Wingdings" panose="05000000000000000000" pitchFamily="2" charset="2"/>
              </a:rPr>
              <a:t></a:t>
            </a:r>
            <a:r>
              <a:rPr lang="en-US" b="1" dirty="0" smtClean="0"/>
              <a:t> </a:t>
            </a:r>
            <a:r>
              <a:rPr lang="en-US" dirty="0"/>
              <a:t>is caused by increased bone catabolism.</a:t>
            </a:r>
          </a:p>
          <a:p>
            <a:pPr marL="0" indent="0">
              <a:buNone/>
            </a:pPr>
            <a:r>
              <a:rPr lang="en-US" b="1" dirty="0" smtClean="0"/>
              <a:t>8. Susceptibility </a:t>
            </a:r>
            <a:r>
              <a:rPr lang="en-US" b="1" dirty="0"/>
              <a:t>to </a:t>
            </a:r>
            <a:r>
              <a:rPr lang="en-US" b="1" dirty="0" smtClean="0"/>
              <a:t>bruising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is probably caused by enhanced capillary fragility.</a:t>
            </a:r>
          </a:p>
          <a:p>
            <a:pPr marL="0" indent="0">
              <a:buNone/>
            </a:pPr>
            <a:r>
              <a:rPr lang="en-US" b="1" dirty="0" smtClean="0"/>
              <a:t>9. Psychiatric disturbance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especially </a:t>
            </a:r>
            <a:r>
              <a:rPr lang="en-US" b="1" dirty="0"/>
              <a:t>depression</a:t>
            </a:r>
            <a:r>
              <a:rPr lang="en-US" dirty="0"/>
              <a:t>, are frequently seen.</a:t>
            </a:r>
          </a:p>
          <a:p>
            <a:pPr marL="0" indent="0">
              <a:buNone/>
            </a:pPr>
            <a:r>
              <a:rPr lang="en-US" b="1" dirty="0" smtClean="0"/>
              <a:t>10. Poor </a:t>
            </a:r>
            <a:r>
              <a:rPr lang="en-US" b="1" dirty="0"/>
              <a:t>wound </a:t>
            </a:r>
            <a:r>
              <a:rPr lang="en-US" b="1" dirty="0" smtClean="0"/>
              <a:t>healing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 </a:t>
            </a:r>
            <a:r>
              <a:rPr lang="en-US" dirty="0"/>
              <a:t>due to impaired immune function.</a:t>
            </a:r>
          </a:p>
          <a:p>
            <a:pPr marL="0" indent="0">
              <a:buNone/>
            </a:pPr>
            <a:r>
              <a:rPr lang="en-US" b="1" dirty="0" smtClean="0"/>
              <a:t>11. Growth </a:t>
            </a:r>
            <a:r>
              <a:rPr lang="en-US" b="1" dirty="0"/>
              <a:t>retardation </a:t>
            </a:r>
            <a:r>
              <a:rPr lang="en-US" dirty="0"/>
              <a:t>in children may be severe.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338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579550" y="257578"/>
            <a:ext cx="11165983" cy="642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06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14" y="437882"/>
            <a:ext cx="11513713" cy="604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6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76" y="231820"/>
            <a:ext cx="11294772" cy="638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50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EXAMINATION OF SYSTEMS</a:t>
            </a:r>
            <a:endParaRPr lang="en-US" alt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Elevated blood pressure</a:t>
            </a:r>
          </a:p>
          <a:p>
            <a:r>
              <a:rPr lang="en-US" altLang="en-US"/>
              <a:t>Muscle weakness </a:t>
            </a:r>
          </a:p>
          <a:p>
            <a:r>
              <a:rPr lang="en-US" altLang="en-US"/>
              <a:t>Increased pigmentation around neck and creases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0611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INVESTIGATIONS</a:t>
            </a:r>
            <a:endParaRPr lang="en-US" alt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Its is useful to divide the investigations </a:t>
            </a:r>
            <a:r>
              <a:rPr lang="en-US" altLang="en-US" dirty="0" smtClean="0"/>
              <a:t>into:</a:t>
            </a:r>
          </a:p>
          <a:p>
            <a:pPr lvl="1"/>
            <a:r>
              <a:rPr lang="en-US" altLang="en-US" sz="2800" b="1" dirty="0" smtClean="0"/>
              <a:t>those </a:t>
            </a:r>
            <a:r>
              <a:rPr lang="en-US" altLang="en-US" sz="2800" b="1" dirty="0"/>
              <a:t>which establish whether the patient has Cushing’s syndrome </a:t>
            </a:r>
          </a:p>
          <a:p>
            <a:pPr lvl="1"/>
            <a:r>
              <a:rPr lang="en-US" altLang="en-US" sz="2800" b="1" dirty="0" smtClean="0"/>
              <a:t>those </a:t>
            </a:r>
            <a:r>
              <a:rPr lang="en-US" altLang="en-US" sz="2800" b="1" dirty="0"/>
              <a:t>which are used subsequently to elucidate the etiology</a:t>
            </a:r>
          </a:p>
          <a:p>
            <a:r>
              <a:rPr lang="en-US" altLang="en-US" dirty="0"/>
              <a:t>Additional test are also needed</a:t>
            </a:r>
          </a:p>
        </p:txBody>
      </p:sp>
    </p:spTree>
    <p:extLst>
      <p:ext uri="{BB962C8B-B14F-4D97-AF65-F5344CB8AC3E}">
        <p14:creationId xmlns:p14="http://schemas.microsoft.com/office/powerpoint/2010/main" val="3327069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LAB INVESTIGATIONS</a:t>
            </a:r>
            <a:endParaRPr lang="en-US" alt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b="1" dirty="0"/>
              <a:t>Measurement of 24 hour urine free </a:t>
            </a:r>
            <a:r>
              <a:rPr lang="en-US" altLang="en-US" b="1" dirty="0" smtClean="0"/>
              <a:t>cortisol</a:t>
            </a:r>
            <a:r>
              <a:rPr lang="en-US" altLang="en-US" dirty="0" smtClean="0">
                <a:sym typeface="Wingdings" panose="05000000000000000000" pitchFamily="2" charset="2"/>
              </a:rPr>
              <a:t> increased </a:t>
            </a:r>
            <a:r>
              <a:rPr lang="en-US" altLang="en-US" dirty="0">
                <a:sym typeface="Wingdings" panose="05000000000000000000" pitchFamily="2" charset="2"/>
              </a:rPr>
              <a:t>in most patients </a:t>
            </a:r>
            <a:r>
              <a:rPr lang="en-US" altLang="en-US" dirty="0" smtClean="0">
                <a:sym typeface="Wingdings" panose="05000000000000000000" pitchFamily="2" charset="2"/>
              </a:rPr>
              <a:t>with Cushing’s </a:t>
            </a:r>
            <a:r>
              <a:rPr lang="en-US" altLang="en-US" dirty="0">
                <a:sym typeface="Wingdings" panose="05000000000000000000" pitchFamily="2" charset="2"/>
              </a:rPr>
              <a:t>syndrome</a:t>
            </a:r>
            <a:endParaRPr lang="en-US" altLang="en-US" dirty="0"/>
          </a:p>
          <a:p>
            <a:r>
              <a:rPr lang="en-US" altLang="en-US" b="1" dirty="0"/>
              <a:t>Dexamethasone suppression </a:t>
            </a:r>
            <a:r>
              <a:rPr lang="en-US" altLang="en-US" b="1" dirty="0" smtClean="0"/>
              <a:t>test</a:t>
            </a:r>
          </a:p>
          <a:p>
            <a:r>
              <a:rPr lang="en-US" altLang="en-US" b="1" dirty="0"/>
              <a:t>Overnight Dexamethasone suppression </a:t>
            </a:r>
            <a:r>
              <a:rPr lang="en-US" altLang="en-US" b="1" dirty="0" smtClean="0"/>
              <a:t>test</a:t>
            </a:r>
            <a:r>
              <a:rPr lang="en-US" altLang="en-US" dirty="0" smtClean="0">
                <a:sym typeface="Wingdings" panose="05000000000000000000" pitchFamily="2" charset="2"/>
              </a:rPr>
              <a:t> </a:t>
            </a:r>
            <a:r>
              <a:rPr lang="en-US" altLang="en-US" dirty="0" smtClean="0"/>
              <a:t>is </a:t>
            </a:r>
            <a:r>
              <a:rPr lang="en-US" altLang="en-US" dirty="0"/>
              <a:t>recommended as an initial screening test</a:t>
            </a:r>
          </a:p>
          <a:p>
            <a:r>
              <a:rPr lang="en-US" altLang="en-US" dirty="0"/>
              <a:t>Administer dexamethasone 1 mg PO at 11 PM at midnight and measure serum cortisol </a:t>
            </a:r>
            <a:r>
              <a:rPr lang="en-US" altLang="en-US" dirty="0" smtClean="0"/>
              <a:t>at 8:00 </a:t>
            </a:r>
            <a:r>
              <a:rPr lang="en-US" altLang="en-US" dirty="0"/>
              <a:t>AM the following day</a:t>
            </a:r>
          </a:p>
          <a:p>
            <a:r>
              <a:rPr lang="en-US" altLang="en-US" dirty="0"/>
              <a:t>The serum cortisol level should be </a:t>
            </a:r>
            <a:r>
              <a:rPr lang="en-US" altLang="en-US" b="1" dirty="0"/>
              <a:t>&lt;5 </a:t>
            </a:r>
            <a:r>
              <a:rPr lang="en-US" altLang="en-US" b="1" dirty="0" err="1"/>
              <a:t>μg</a:t>
            </a:r>
            <a:r>
              <a:rPr lang="en-US" altLang="en-US" b="1" dirty="0"/>
              <a:t>/dl </a:t>
            </a:r>
            <a:r>
              <a:rPr lang="en-US" altLang="en-US" dirty="0"/>
              <a:t>in most individuals, indicating </a:t>
            </a:r>
            <a:r>
              <a:rPr lang="en-US" altLang="en-US" dirty="0" smtClean="0"/>
              <a:t>normal suppression </a:t>
            </a:r>
            <a:r>
              <a:rPr lang="en-US" altLang="en-US" dirty="0"/>
              <a:t>of ACTH and cortisol by </a:t>
            </a:r>
            <a:r>
              <a:rPr lang="en-US" altLang="en-US" dirty="0" smtClean="0"/>
              <a:t>dexamethasone. Patients </a:t>
            </a:r>
            <a:r>
              <a:rPr lang="en-US" altLang="en-US" dirty="0"/>
              <a:t>with Cushing’s syndrome will have cortisol level &gt; 5 </a:t>
            </a:r>
            <a:r>
              <a:rPr lang="en-US" altLang="en-US" dirty="0" err="1"/>
              <a:t>μg</a:t>
            </a:r>
            <a:r>
              <a:rPr lang="en-US" altLang="en-US" dirty="0"/>
              <a:t>/dl usually greater than </a:t>
            </a:r>
            <a:r>
              <a:rPr lang="en-US" altLang="en-US" dirty="0" smtClean="0"/>
              <a:t>10 </a:t>
            </a:r>
            <a:r>
              <a:rPr lang="en-US" altLang="en-US" dirty="0" err="1" smtClean="0"/>
              <a:t>μg</a:t>
            </a:r>
            <a:r>
              <a:rPr lang="en-US" altLang="en-US" dirty="0" smtClean="0"/>
              <a:t>/dl .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50411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INVESTIGATIONS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Plasma ACTH </a:t>
            </a:r>
            <a:r>
              <a:rPr lang="en-US" b="1" dirty="0" smtClean="0"/>
              <a:t>levels: </a:t>
            </a:r>
            <a:r>
              <a:rPr lang="en-US" dirty="0" smtClean="0"/>
              <a:t>ACTH measurement </a:t>
            </a:r>
            <a:r>
              <a:rPr lang="en-US" dirty="0"/>
              <a:t>may help to differentiate the cause of Cushing’s syndrome</a:t>
            </a:r>
          </a:p>
          <a:p>
            <a:pPr marL="0" indent="0">
              <a:buNone/>
            </a:pPr>
            <a:r>
              <a:rPr lang="en-US" dirty="0"/>
              <a:t>a. </a:t>
            </a:r>
            <a:r>
              <a:rPr lang="en-US" b="1" dirty="0"/>
              <a:t>High normal or slightly elevated </a:t>
            </a:r>
            <a:r>
              <a:rPr lang="en-US" b="1" dirty="0" smtClean="0"/>
              <a:t>ACTH</a:t>
            </a:r>
            <a:r>
              <a:rPr lang="en-US" dirty="0" smtClean="0">
                <a:sym typeface="Wingdings" panose="05000000000000000000" pitchFamily="2" charset="2"/>
              </a:rPr>
              <a:t> C</a:t>
            </a:r>
            <a:r>
              <a:rPr lang="en-US" dirty="0" smtClean="0"/>
              <a:t>ushing’s </a:t>
            </a:r>
            <a:r>
              <a:rPr lang="en-US" dirty="0"/>
              <a:t>diseases</a:t>
            </a:r>
          </a:p>
          <a:p>
            <a:pPr marL="0" indent="0">
              <a:buNone/>
            </a:pPr>
            <a:r>
              <a:rPr lang="en-US" dirty="0"/>
              <a:t>b. </a:t>
            </a:r>
            <a:r>
              <a:rPr lang="en-US" b="1" dirty="0"/>
              <a:t>Markedly elevated ACTH</a:t>
            </a:r>
            <a:r>
              <a:rPr lang="en-US" dirty="0"/>
              <a:t> </a:t>
            </a:r>
            <a:r>
              <a:rPr lang="en-US" dirty="0" smtClean="0">
                <a:sym typeface="Wingdings" panose="05000000000000000000" pitchFamily="2" charset="2"/>
              </a:rPr>
              <a:t> E</a:t>
            </a:r>
            <a:r>
              <a:rPr lang="en-US" dirty="0" smtClean="0"/>
              <a:t>ctopic </a:t>
            </a:r>
            <a:r>
              <a:rPr lang="en-US" dirty="0"/>
              <a:t>ACTH production</a:t>
            </a:r>
          </a:p>
          <a:p>
            <a:pPr marL="0" indent="0">
              <a:buNone/>
            </a:pPr>
            <a:r>
              <a:rPr lang="en-US" dirty="0"/>
              <a:t>c. </a:t>
            </a:r>
            <a:r>
              <a:rPr lang="en-US" b="1" dirty="0"/>
              <a:t>Extremely low ACTH </a:t>
            </a:r>
            <a:r>
              <a:rPr lang="en-US" b="1" dirty="0" smtClean="0"/>
              <a:t>level</a:t>
            </a:r>
            <a:r>
              <a:rPr lang="en-US" dirty="0" smtClean="0">
                <a:sym typeface="Wingdings" panose="05000000000000000000" pitchFamily="2" charset="2"/>
              </a:rPr>
              <a:t> A</a:t>
            </a:r>
            <a:r>
              <a:rPr lang="en-US" dirty="0" smtClean="0"/>
              <a:t>utomatically </a:t>
            </a:r>
            <a:r>
              <a:rPr lang="en-US" dirty="0"/>
              <a:t>functioning adrenal tumor is </a:t>
            </a:r>
            <a:r>
              <a:rPr lang="en-US" dirty="0" smtClean="0"/>
              <a:t>the source </a:t>
            </a:r>
            <a:r>
              <a:rPr lang="en-US" dirty="0"/>
              <a:t>of excess cortisol. Pituitary secretion of ACTH is suppressed due to </a:t>
            </a:r>
            <a:r>
              <a:rPr lang="en-US" dirty="0" smtClean="0"/>
              <a:t>the excess </a:t>
            </a:r>
            <a:r>
              <a:rPr lang="en-US" dirty="0"/>
              <a:t>cortisol</a:t>
            </a:r>
          </a:p>
          <a:p>
            <a:r>
              <a:rPr lang="en-US" b="1" dirty="0"/>
              <a:t>Serum cortisol </a:t>
            </a:r>
            <a:r>
              <a:rPr lang="en-US" b="1" dirty="0" smtClean="0"/>
              <a:t>level</a:t>
            </a:r>
          </a:p>
          <a:p>
            <a:r>
              <a:rPr lang="en-US" b="1" dirty="0" smtClean="0"/>
              <a:t>CBC</a:t>
            </a:r>
            <a:r>
              <a:rPr lang="en-US" b="1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leukocytosis, </a:t>
            </a:r>
            <a:r>
              <a:rPr lang="en-US" dirty="0"/>
              <a:t>with relatively low percentage of lymphocytes and eosinophils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324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ADDITIONAL TESTS</a:t>
            </a:r>
            <a:endParaRPr lang="en-US" alt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Plasma electrolytes</a:t>
            </a:r>
          </a:p>
          <a:p>
            <a:r>
              <a:rPr lang="en-US" altLang="en-US"/>
              <a:t>Serum glucose</a:t>
            </a:r>
          </a:p>
          <a:p>
            <a:r>
              <a:rPr lang="en-US" altLang="en-US"/>
              <a:t>Glycosylated hemoglobin</a:t>
            </a:r>
          </a:p>
          <a:p>
            <a:r>
              <a:rPr lang="en-US" altLang="en-US"/>
              <a:t>Bone mineral density</a:t>
            </a:r>
          </a:p>
        </p:txBody>
      </p:sp>
    </p:spTree>
    <p:extLst>
      <p:ext uri="{BB962C8B-B14F-4D97-AF65-F5344CB8AC3E}">
        <p14:creationId xmlns:p14="http://schemas.microsoft.com/office/powerpoint/2010/main" val="384644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ADRENAL</a:t>
            </a:r>
          </a:p>
          <a:p>
            <a:r>
              <a:rPr lang="en-US" dirty="0" smtClean="0"/>
              <a:t>Also called supra renal gland.</a:t>
            </a:r>
          </a:p>
          <a:p>
            <a:r>
              <a:rPr lang="en-US" dirty="0" smtClean="0"/>
              <a:t>Consists of outer cortex &amp; inner medulla.</a:t>
            </a:r>
          </a:p>
          <a:p>
            <a:r>
              <a:rPr lang="en-US" dirty="0" smtClean="0"/>
              <a:t>Hormones secreted are :</a:t>
            </a:r>
          </a:p>
          <a:p>
            <a:pPr lvl="1"/>
            <a:r>
              <a:rPr lang="en-US" dirty="0" smtClean="0"/>
              <a:t>Cortex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androgens, aldosterone, corticosterone.</a:t>
            </a:r>
          </a:p>
          <a:p>
            <a:pPr lvl="1"/>
            <a:r>
              <a:rPr lang="en-US" dirty="0" smtClean="0"/>
              <a:t>Medulla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epinephrine &amp; nor epinephrine.</a:t>
            </a:r>
          </a:p>
          <a:p>
            <a:r>
              <a:rPr lang="en-US" dirty="0" smtClean="0"/>
              <a:t>Major disorders are : Cushing syndrome, Addison's disease, Primary </a:t>
            </a:r>
            <a:r>
              <a:rPr lang="en-US" dirty="0" err="1" smtClean="0"/>
              <a:t>aldesteronism</a:t>
            </a:r>
            <a:r>
              <a:rPr lang="en-US" dirty="0" smtClean="0"/>
              <a:t>, hyper secretion of catecholamine.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3685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RADIOLOGICAL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</a:t>
            </a:r>
            <a:r>
              <a:rPr lang="en-US" dirty="0"/>
              <a:t>. </a:t>
            </a:r>
            <a:r>
              <a:rPr lang="en-US" b="1" dirty="0"/>
              <a:t>Skull x-ray: </a:t>
            </a:r>
            <a:r>
              <a:rPr lang="en-US" dirty="0"/>
              <a:t>enlargement of </a:t>
            </a:r>
            <a:r>
              <a:rPr lang="en-US" dirty="0" err="1"/>
              <a:t>sella</a:t>
            </a:r>
            <a:r>
              <a:rPr lang="en-US" dirty="0"/>
              <a:t> </a:t>
            </a:r>
            <a:r>
              <a:rPr lang="en-US" dirty="0" err="1"/>
              <a:t>turcica</a:t>
            </a:r>
            <a:r>
              <a:rPr lang="en-US" dirty="0"/>
              <a:t> in 10 % of patients with </a:t>
            </a:r>
            <a:r>
              <a:rPr lang="en-US" dirty="0" smtClean="0"/>
              <a:t>Cushing’s syndrome </a:t>
            </a:r>
            <a:r>
              <a:rPr lang="en-US" dirty="0"/>
              <a:t>who have </a:t>
            </a:r>
            <a:r>
              <a:rPr lang="en-US" dirty="0" err="1"/>
              <a:t>macroadenoma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b. </a:t>
            </a:r>
            <a:r>
              <a:rPr lang="en-US" b="1" dirty="0"/>
              <a:t>CT scan with injection of contrast </a:t>
            </a:r>
            <a:r>
              <a:rPr lang="en-US" b="1" dirty="0" smtClean="0"/>
              <a:t>medium</a:t>
            </a:r>
            <a:r>
              <a:rPr lang="en-US" dirty="0" smtClean="0"/>
              <a:t>: </a:t>
            </a:r>
            <a:r>
              <a:rPr lang="en-US" dirty="0"/>
              <a:t>detect approximately 50 % </a:t>
            </a:r>
            <a:r>
              <a:rPr lang="en-US" dirty="0" smtClean="0"/>
              <a:t>of pituitary </a:t>
            </a:r>
            <a:r>
              <a:rPr lang="en-US" dirty="0"/>
              <a:t>adenomas</a:t>
            </a:r>
          </a:p>
          <a:p>
            <a:pPr marL="0" indent="0">
              <a:buNone/>
            </a:pPr>
            <a:r>
              <a:rPr lang="en-US" dirty="0"/>
              <a:t>c. </a:t>
            </a:r>
            <a:r>
              <a:rPr lang="en-US" b="1" dirty="0"/>
              <a:t>CT scan of the adrenal gland: </a:t>
            </a:r>
            <a:r>
              <a:rPr lang="en-US" dirty="0"/>
              <a:t>reveal most adrenal tumors.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Uniform enlargement </a:t>
            </a:r>
            <a:r>
              <a:rPr lang="en-US" dirty="0"/>
              <a:t>of both adrenal glands suggests an ACTH dependent </a:t>
            </a:r>
            <a:r>
              <a:rPr lang="en-US" dirty="0" smtClean="0"/>
              <a:t>Cushing’s syndrome (ether </a:t>
            </a:r>
            <a:r>
              <a:rPr lang="en-US" dirty="0"/>
              <a:t>Cushing’s disease o r the ectopic ACTH syndrome 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d) MRI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477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TREATMENT</a:t>
            </a:r>
            <a:endParaRPr lang="en-US" alt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/>
              <a:t>Treatment is essential as untreated Cushing’s syndrome has a 50% </a:t>
            </a:r>
            <a:r>
              <a:rPr lang="en-US" altLang="en-US" dirty="0" smtClean="0"/>
              <a:t> 5 </a:t>
            </a:r>
            <a:r>
              <a:rPr lang="en-US" altLang="en-US" dirty="0"/>
              <a:t>year mortality</a:t>
            </a:r>
          </a:p>
          <a:p>
            <a:r>
              <a:rPr lang="en-US" altLang="en-US" b="1" dirty="0"/>
              <a:t>Most patients are treated surgically with medical therapy given for a few weeks prior to operation</a:t>
            </a:r>
          </a:p>
          <a:p>
            <a:r>
              <a:rPr lang="en-US" altLang="en-US" dirty="0"/>
              <a:t>Type of surgery depends on the </a:t>
            </a:r>
            <a:r>
              <a:rPr lang="en-US" altLang="en-US" dirty="0" smtClean="0"/>
              <a:t>cause</a:t>
            </a:r>
          </a:p>
          <a:p>
            <a:pPr marL="0" indent="0">
              <a:buNone/>
            </a:pPr>
            <a:r>
              <a:rPr lang="en-US" altLang="en-US" dirty="0"/>
              <a:t>1. </a:t>
            </a:r>
            <a:r>
              <a:rPr lang="en-US" altLang="en-US" b="1" dirty="0"/>
              <a:t>Adrenal </a:t>
            </a:r>
            <a:r>
              <a:rPr lang="en-US" altLang="en-US" b="1" dirty="0" smtClean="0"/>
              <a:t>adenoma</a:t>
            </a:r>
            <a:r>
              <a:rPr lang="en-US" altLang="en-US" b="1" dirty="0" smtClean="0">
                <a:sym typeface="Wingdings" panose="05000000000000000000" pitchFamily="2" charset="2"/>
              </a:rPr>
              <a:t></a:t>
            </a:r>
            <a:r>
              <a:rPr lang="en-US" altLang="en-US" dirty="0" smtClean="0"/>
              <a:t> </a:t>
            </a:r>
            <a:r>
              <a:rPr lang="en-US" altLang="en-US" dirty="0"/>
              <a:t>complete surgical resection of the adenoma cures the </a:t>
            </a:r>
            <a:r>
              <a:rPr lang="en-US" altLang="en-US" dirty="0" smtClean="0"/>
              <a:t>disease, but patients </a:t>
            </a:r>
            <a:r>
              <a:rPr lang="en-US" altLang="en-US" dirty="0"/>
              <a:t>may need cortisol replacement post operatively for several months</a:t>
            </a:r>
          </a:p>
          <a:p>
            <a:pPr marL="0" indent="0">
              <a:buNone/>
            </a:pPr>
            <a:r>
              <a:rPr lang="en-US" altLang="en-US" b="1" dirty="0"/>
              <a:t>2. Ectopic ACTH </a:t>
            </a:r>
            <a:r>
              <a:rPr lang="en-US" altLang="en-US" b="1" dirty="0" smtClean="0"/>
              <a:t>syndrome</a:t>
            </a:r>
            <a:r>
              <a:rPr lang="en-US" altLang="en-US" dirty="0" smtClean="0">
                <a:sym typeface="Wingdings" panose="05000000000000000000" pitchFamily="2" charset="2"/>
              </a:rPr>
              <a:t></a:t>
            </a:r>
            <a:r>
              <a:rPr lang="en-US" altLang="en-US" dirty="0" smtClean="0"/>
              <a:t> </a:t>
            </a:r>
            <a:r>
              <a:rPr lang="en-US" altLang="en-US" dirty="0"/>
              <a:t>can be cured by treating or removal of the tumor that </a:t>
            </a:r>
            <a:r>
              <a:rPr lang="en-US" altLang="en-US" dirty="0" smtClean="0"/>
              <a:t>is producing </a:t>
            </a:r>
            <a:r>
              <a:rPr lang="en-US" altLang="en-US" dirty="0"/>
              <a:t>the ectopic ACTH.</a:t>
            </a:r>
          </a:p>
          <a:p>
            <a:pPr marL="0" indent="0">
              <a:buNone/>
            </a:pPr>
            <a:r>
              <a:rPr lang="en-US" altLang="en-US" dirty="0"/>
              <a:t>3. </a:t>
            </a:r>
            <a:r>
              <a:rPr lang="en-US" altLang="en-US" b="1" dirty="0"/>
              <a:t>Cushing’s </a:t>
            </a:r>
            <a:r>
              <a:rPr lang="en-US" altLang="en-US" b="1" dirty="0" smtClean="0"/>
              <a:t>Disease</a:t>
            </a:r>
            <a:r>
              <a:rPr lang="en-US" altLang="en-US" dirty="0" smtClean="0">
                <a:sym typeface="Wingdings" panose="05000000000000000000" pitchFamily="2" charset="2"/>
              </a:rPr>
              <a:t> </a:t>
            </a:r>
            <a:r>
              <a:rPr lang="en-US" altLang="en-US" dirty="0" smtClean="0"/>
              <a:t>Pituitary radiation or </a:t>
            </a:r>
            <a:r>
              <a:rPr lang="en-US" altLang="en-US" dirty="0"/>
              <a:t>Bilateral adrenalectomy or </a:t>
            </a:r>
            <a:r>
              <a:rPr lang="en-US" altLang="en-US" dirty="0" err="1"/>
              <a:t>Transphenoidal</a:t>
            </a:r>
            <a:r>
              <a:rPr lang="en-US" altLang="en-US" dirty="0"/>
              <a:t> pituitary surgery:</a:t>
            </a:r>
          </a:p>
        </p:txBody>
      </p:sp>
    </p:spTree>
    <p:extLst>
      <p:ext uri="{BB962C8B-B14F-4D97-AF65-F5344CB8AC3E}">
        <p14:creationId xmlns:p14="http://schemas.microsoft.com/office/powerpoint/2010/main" val="2933094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TREATMENT</a:t>
            </a:r>
            <a:endParaRPr lang="en-US" alt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Medical treatment used to inhibit corticosteroid biosynthesis include: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 err="1"/>
              <a:t>Metyrapone</a:t>
            </a:r>
            <a:endParaRPr lang="en-US" altLang="en-US" dirty="0"/>
          </a:p>
          <a:p>
            <a:pPr marL="514350" indent="-514350">
              <a:buFont typeface="+mj-lt"/>
              <a:buAutoNum type="arabicPeriod"/>
            </a:pPr>
            <a:r>
              <a:rPr lang="en-US" altLang="en-US" dirty="0" err="1"/>
              <a:t>Aminoglutethimide</a:t>
            </a:r>
            <a:endParaRPr lang="en-US" altLang="en-US" dirty="0"/>
          </a:p>
          <a:p>
            <a:pPr marL="514350" indent="-514350">
              <a:buFont typeface="+mj-lt"/>
              <a:buAutoNum type="arabicPeriod"/>
            </a:pPr>
            <a:r>
              <a:rPr lang="en-US" altLang="en-US" dirty="0" err="1"/>
              <a:t>Ketaconazole</a:t>
            </a:r>
            <a:endParaRPr lang="en-US" altLang="en-US" dirty="0"/>
          </a:p>
          <a:p>
            <a:pPr>
              <a:buFont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77100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HYPERALDOSTERONISM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Overview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4089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ALDOSTERONISM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It is characterized by the overproduction of the mineralocorticoid hormone </a:t>
            </a:r>
            <a:r>
              <a:rPr lang="en-US" b="1" dirty="0" smtClean="0"/>
              <a:t>aldosterone.</a:t>
            </a:r>
          </a:p>
          <a:p>
            <a:pPr marL="0" indent="0">
              <a:buNone/>
            </a:pPr>
            <a:r>
              <a:rPr lang="en-US" b="1" dirty="0" smtClean="0"/>
              <a:t>Etiology</a:t>
            </a:r>
            <a:r>
              <a:rPr lang="en-US" b="1" dirty="0"/>
              <a:t>:</a:t>
            </a:r>
          </a:p>
          <a:p>
            <a:pPr marL="0" indent="0">
              <a:buNone/>
            </a:pPr>
            <a:r>
              <a:rPr lang="en-US" dirty="0"/>
              <a:t>1. </a:t>
            </a:r>
            <a:r>
              <a:rPr lang="en-US" b="1" dirty="0"/>
              <a:t>Primary </a:t>
            </a:r>
            <a:r>
              <a:rPr lang="en-US" b="1" dirty="0" err="1"/>
              <a:t>aldosteronism</a:t>
            </a:r>
            <a:r>
              <a:rPr lang="en-US" dirty="0"/>
              <a:t>: the cause of excess aldosterone production resides </a:t>
            </a:r>
            <a:r>
              <a:rPr lang="en-US" b="1" dirty="0"/>
              <a:t>with in </a:t>
            </a:r>
            <a:r>
              <a:rPr lang="en-US" b="1" dirty="0" smtClean="0"/>
              <a:t>the adrenal </a:t>
            </a:r>
            <a:r>
              <a:rPr lang="en-US" b="1" dirty="0"/>
              <a:t>gland</a:t>
            </a:r>
          </a:p>
          <a:p>
            <a:r>
              <a:rPr lang="en-US" b="1" dirty="0" smtClean="0"/>
              <a:t>Aldosterone </a:t>
            </a:r>
            <a:r>
              <a:rPr lang="en-US" b="1" dirty="0"/>
              <a:t>producing adrenal adenoma </a:t>
            </a:r>
            <a:r>
              <a:rPr lang="en-US" dirty="0"/>
              <a:t>(Conn’s syndrome): in most </a:t>
            </a:r>
            <a:r>
              <a:rPr lang="en-US" dirty="0" smtClean="0"/>
              <a:t>cases, unilateral </a:t>
            </a:r>
            <a:r>
              <a:rPr lang="en-US" dirty="0"/>
              <a:t>small adenoma which can occur on either side</a:t>
            </a:r>
          </a:p>
          <a:p>
            <a:r>
              <a:rPr lang="en-US" b="1" dirty="0" smtClean="0"/>
              <a:t>Adrenal </a:t>
            </a:r>
            <a:r>
              <a:rPr lang="en-US" b="1" dirty="0"/>
              <a:t>carcinoma: </a:t>
            </a:r>
            <a:r>
              <a:rPr lang="en-US" dirty="0"/>
              <a:t>rare cause of </a:t>
            </a:r>
            <a:r>
              <a:rPr lang="en-US" dirty="0" err="1"/>
              <a:t>aldosteronism</a:t>
            </a:r>
            <a:endParaRPr lang="en-US" dirty="0"/>
          </a:p>
          <a:p>
            <a:r>
              <a:rPr lang="en-US" b="1" dirty="0" smtClean="0"/>
              <a:t>Bilateral </a:t>
            </a:r>
            <a:r>
              <a:rPr lang="en-US" b="1" dirty="0"/>
              <a:t>cortical nodular hyperplasia </a:t>
            </a:r>
            <a:r>
              <a:rPr lang="en-US" dirty="0"/>
              <a:t>/</a:t>
            </a:r>
            <a:r>
              <a:rPr lang="en-US" dirty="0" smtClean="0"/>
              <a:t>idiopathic hyperaldosteronism</a:t>
            </a:r>
          </a:p>
        </p:txBody>
      </p:sp>
    </p:spTree>
    <p:extLst>
      <p:ext uri="{BB962C8B-B14F-4D97-AF65-F5344CB8AC3E}">
        <p14:creationId xmlns:p14="http://schemas.microsoft.com/office/powerpoint/2010/main" val="239496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2. Secondary </a:t>
            </a:r>
            <a:r>
              <a:rPr lang="en-US" b="1" dirty="0" err="1"/>
              <a:t>aldosteronism</a:t>
            </a:r>
            <a:r>
              <a:rPr lang="en-US" b="1" dirty="0"/>
              <a:t>: </a:t>
            </a:r>
            <a:r>
              <a:rPr lang="en-US" dirty="0"/>
              <a:t>the stimulus for excess aldosterone production is </a:t>
            </a:r>
            <a:r>
              <a:rPr lang="en-US" b="1" dirty="0"/>
              <a:t>outside </a:t>
            </a:r>
            <a:r>
              <a:rPr lang="en-US" b="1" dirty="0" smtClean="0"/>
              <a:t>the adrenal </a:t>
            </a:r>
            <a:r>
              <a:rPr lang="en-US" b="1" dirty="0"/>
              <a:t>gland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</a:t>
            </a:r>
            <a:r>
              <a:rPr lang="en-US" dirty="0"/>
              <a:t>refers to a appropriately increased production of aldosterone in response </a:t>
            </a:r>
            <a:r>
              <a:rPr lang="en-US" dirty="0" smtClean="0"/>
              <a:t>to activation </a:t>
            </a:r>
            <a:r>
              <a:rPr lang="en-US" dirty="0"/>
              <a:t>of the renin-angiotensin system</a:t>
            </a:r>
          </a:p>
          <a:p>
            <a:r>
              <a:rPr lang="en-US" dirty="0" smtClean="0"/>
              <a:t>Accelerated </a:t>
            </a:r>
            <a:r>
              <a:rPr lang="en-US" dirty="0"/>
              <a:t>phase of hypertension</a:t>
            </a:r>
          </a:p>
          <a:p>
            <a:r>
              <a:rPr lang="en-US" dirty="0" smtClean="0"/>
              <a:t>Pregnancy</a:t>
            </a:r>
            <a:endParaRPr lang="en-US" dirty="0"/>
          </a:p>
          <a:p>
            <a:r>
              <a:rPr lang="en-US" dirty="0" smtClean="0"/>
              <a:t>Congestive </a:t>
            </a:r>
            <a:r>
              <a:rPr lang="en-US" dirty="0"/>
              <a:t>heart failure</a:t>
            </a:r>
          </a:p>
          <a:p>
            <a:r>
              <a:rPr lang="en-US" dirty="0" smtClean="0"/>
              <a:t>Other </a:t>
            </a:r>
            <a:r>
              <a:rPr lang="en-US" dirty="0"/>
              <a:t>edema states : nephritic syndrome , CLD </a:t>
            </a:r>
            <a:r>
              <a:rPr lang="en-US" dirty="0" err="1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4982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The </a:t>
            </a:r>
            <a:r>
              <a:rPr lang="en-US" sz="3600" b="1" dirty="0"/>
              <a:t>excess aldosterone increase the reabsorption of sodium and </a:t>
            </a:r>
            <a:r>
              <a:rPr lang="en-US" sz="3600" b="1" dirty="0" smtClean="0"/>
              <a:t>excretion of </a:t>
            </a:r>
            <a:r>
              <a:rPr lang="en-US" sz="3600" b="1" dirty="0"/>
              <a:t>potassium and hydrogen ions, in the distal renal tubules, which results progressive </a:t>
            </a:r>
            <a:r>
              <a:rPr lang="en-US" sz="3600" b="1" dirty="0" smtClean="0"/>
              <a:t>depletion of </a:t>
            </a:r>
            <a:r>
              <a:rPr lang="en-US" sz="3600" b="1" dirty="0"/>
              <a:t>potassium and leads to hypokalemia.</a:t>
            </a:r>
          </a:p>
        </p:txBody>
      </p:sp>
    </p:spTree>
    <p:extLst>
      <p:ext uri="{BB962C8B-B14F-4D97-AF65-F5344CB8AC3E}">
        <p14:creationId xmlns:p14="http://schemas.microsoft.com/office/powerpoint/2010/main" val="41292675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Hypernatremia</a:t>
            </a:r>
            <a:endParaRPr lang="en-US" dirty="0"/>
          </a:p>
          <a:p>
            <a:r>
              <a:rPr lang="en-US" dirty="0"/>
              <a:t>Hypokalemia.</a:t>
            </a:r>
          </a:p>
          <a:p>
            <a:r>
              <a:rPr lang="en-US" dirty="0"/>
              <a:t>Increased bicarbonate retention and the excreted hydrogen combine to generate a metabolic alkalosis.</a:t>
            </a:r>
          </a:p>
          <a:p>
            <a:r>
              <a:rPr lang="en-US" dirty="0"/>
              <a:t>High pH of the blood makes calcium less available to the tissues and causes symptoms of hypocalcemia.</a:t>
            </a:r>
          </a:p>
          <a:p>
            <a:r>
              <a:rPr lang="en-US" dirty="0"/>
              <a:t>Elevated blood pressure</a:t>
            </a:r>
          </a:p>
          <a:p>
            <a:r>
              <a:rPr lang="en-US" dirty="0"/>
              <a:t>Manifestations of muscle cramps (due to </a:t>
            </a:r>
            <a:r>
              <a:rPr lang="en-US" dirty="0" err="1"/>
              <a:t>hyperexcitability</a:t>
            </a:r>
            <a:r>
              <a:rPr lang="en-US" dirty="0"/>
              <a:t> of neurons).</a:t>
            </a:r>
          </a:p>
          <a:p>
            <a:r>
              <a:rPr lang="en-US" dirty="0"/>
              <a:t>Muscle weakness (due to </a:t>
            </a:r>
            <a:r>
              <a:rPr lang="en-US" dirty="0" err="1"/>
              <a:t>hypoexcitability</a:t>
            </a:r>
            <a:r>
              <a:rPr lang="en-US" dirty="0"/>
              <a:t> of skeletal muscles).</a:t>
            </a:r>
          </a:p>
          <a:p>
            <a:r>
              <a:rPr lang="en-US" dirty="0"/>
              <a:t>Decreased cardiac output.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1028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LABORATORY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Hypokalemia</a:t>
            </a:r>
            <a:r>
              <a:rPr lang="en-US" dirty="0" smtClean="0"/>
              <a:t> </a:t>
            </a:r>
            <a:r>
              <a:rPr lang="en-US" dirty="0"/>
              <a:t>in hypertensive patients is often the clue that triggers the search </a:t>
            </a:r>
            <a:r>
              <a:rPr lang="en-US" dirty="0" smtClean="0"/>
              <a:t>for primary </a:t>
            </a:r>
            <a:r>
              <a:rPr lang="en-US" dirty="0" err="1" smtClean="0"/>
              <a:t>aldosteronism</a:t>
            </a:r>
            <a:endParaRPr lang="en-US" dirty="0"/>
          </a:p>
          <a:p>
            <a:r>
              <a:rPr lang="en-US" b="1" dirty="0" smtClean="0"/>
              <a:t>Serum aldosterone </a:t>
            </a:r>
            <a:r>
              <a:rPr lang="en-US" b="1" dirty="0"/>
              <a:t>level</a:t>
            </a:r>
            <a:r>
              <a:rPr lang="en-US" dirty="0"/>
              <a:t>: elevated </a:t>
            </a:r>
            <a:r>
              <a:rPr lang="en-US" dirty="0" smtClean="0"/>
              <a:t>aldosterone </a:t>
            </a:r>
            <a:r>
              <a:rPr lang="en-US" dirty="0"/>
              <a:t>and metabolites in 24-h urine</a:t>
            </a:r>
          </a:p>
          <a:p>
            <a:r>
              <a:rPr lang="en-US" b="1" dirty="0" smtClean="0"/>
              <a:t>Plasma </a:t>
            </a:r>
            <a:r>
              <a:rPr lang="en-US" b="1" dirty="0"/>
              <a:t>renin activity: </a:t>
            </a:r>
            <a:r>
              <a:rPr lang="en-US" dirty="0"/>
              <a:t>is the most important useful indicator of whether </a:t>
            </a:r>
            <a:r>
              <a:rPr lang="en-US" dirty="0" smtClean="0"/>
              <a:t>elevated aldosterone </a:t>
            </a:r>
            <a:r>
              <a:rPr lang="en-US" dirty="0"/>
              <a:t>is primary or secondary. </a:t>
            </a:r>
            <a:endParaRPr lang="en-US" dirty="0" smtClean="0"/>
          </a:p>
          <a:p>
            <a:r>
              <a:rPr lang="en-US" b="1" dirty="0" smtClean="0"/>
              <a:t>Increased </a:t>
            </a:r>
            <a:r>
              <a:rPr lang="en-US" b="1" dirty="0"/>
              <a:t>plasma renin activity </a:t>
            </a:r>
            <a:r>
              <a:rPr lang="en-US" b="1" dirty="0" smtClean="0"/>
              <a:t>favors the diagnosis </a:t>
            </a:r>
            <a:r>
              <a:rPr lang="en-US" b="1" dirty="0"/>
              <a:t>of secondary </a:t>
            </a:r>
            <a:r>
              <a:rPr lang="en-US" b="1" dirty="0" err="1"/>
              <a:t>aldosteronism</a:t>
            </a:r>
            <a:r>
              <a:rPr lang="en-US" b="1" dirty="0"/>
              <a:t>. </a:t>
            </a:r>
            <a:endParaRPr lang="en-US" b="1" dirty="0" smtClean="0"/>
          </a:p>
          <a:p>
            <a:r>
              <a:rPr lang="en-US" b="1" dirty="0" smtClean="0"/>
              <a:t>While </a:t>
            </a:r>
            <a:r>
              <a:rPr lang="en-US" b="1" dirty="0"/>
              <a:t>raised </a:t>
            </a:r>
            <a:r>
              <a:rPr lang="en-US" b="1" dirty="0" smtClean="0"/>
              <a:t>aldosterone </a:t>
            </a:r>
            <a:r>
              <a:rPr lang="en-US" b="1" dirty="0"/>
              <a:t>level with </a:t>
            </a:r>
            <a:r>
              <a:rPr lang="en-US" b="1" dirty="0" smtClean="0"/>
              <a:t>reduced plasma </a:t>
            </a:r>
            <a:r>
              <a:rPr lang="en-US" b="1" dirty="0"/>
              <a:t>renin activity suggests primary </a:t>
            </a:r>
            <a:r>
              <a:rPr lang="en-US" b="1" dirty="0" err="1"/>
              <a:t>aldosteronism</a:t>
            </a:r>
            <a:r>
              <a:rPr lang="en-US" b="1" dirty="0"/>
              <a:t>.</a:t>
            </a:r>
          </a:p>
          <a:p>
            <a:r>
              <a:rPr lang="en-US" b="1" dirty="0" smtClean="0"/>
              <a:t>CT </a:t>
            </a:r>
            <a:r>
              <a:rPr lang="en-US" b="1" dirty="0"/>
              <a:t>scan and MRI</a:t>
            </a:r>
            <a:r>
              <a:rPr lang="en-US" dirty="0"/>
              <a:t>: may detect </a:t>
            </a:r>
            <a:r>
              <a:rPr lang="en-US" dirty="0" smtClean="0"/>
              <a:t>aldosterone </a:t>
            </a:r>
            <a:r>
              <a:rPr lang="en-US" dirty="0"/>
              <a:t>secreting adenomas.</a:t>
            </a:r>
          </a:p>
        </p:txBody>
      </p:sp>
    </p:spTree>
    <p:extLst>
      <p:ext uri="{BB962C8B-B14F-4D97-AF65-F5344CB8AC3E}">
        <p14:creationId xmlns:p14="http://schemas.microsoft.com/office/powerpoint/2010/main" val="17134841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1</a:t>
            </a:r>
            <a:r>
              <a:rPr lang="en-US" b="1" dirty="0"/>
              <a:t>. </a:t>
            </a:r>
            <a:r>
              <a:rPr lang="en-US" b="1" dirty="0" smtClean="0"/>
              <a:t>Surgery </a:t>
            </a:r>
          </a:p>
          <a:p>
            <a:r>
              <a:rPr lang="en-US" dirty="0"/>
              <a:t>R</a:t>
            </a:r>
            <a:r>
              <a:rPr lang="en-US" dirty="0" smtClean="0"/>
              <a:t>emoval </a:t>
            </a:r>
            <a:r>
              <a:rPr lang="en-US" dirty="0"/>
              <a:t>of solitary adenoma results cure of hypertension in about 60 % </a:t>
            </a:r>
            <a:r>
              <a:rPr lang="en-US" dirty="0" smtClean="0"/>
              <a:t>of cases </a:t>
            </a:r>
            <a:r>
              <a:rPr lang="en-US" dirty="0"/>
              <a:t>and improvement in another 25 %. </a:t>
            </a:r>
            <a:endParaRPr lang="en-US" dirty="0" smtClean="0"/>
          </a:p>
          <a:p>
            <a:r>
              <a:rPr lang="en-US" dirty="0" smtClean="0"/>
              <a:t>Adrenalectomy </a:t>
            </a:r>
            <a:r>
              <a:rPr lang="en-US" dirty="0"/>
              <a:t>is done after 4 week </a:t>
            </a:r>
            <a:r>
              <a:rPr lang="en-US" dirty="0" smtClean="0"/>
              <a:t>treatment with </a:t>
            </a:r>
            <a:r>
              <a:rPr lang="en-US" dirty="0"/>
              <a:t>spironolactone 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2</a:t>
            </a:r>
            <a:r>
              <a:rPr lang="en-US" b="1" dirty="0"/>
              <a:t>. Medical </a:t>
            </a:r>
            <a:r>
              <a:rPr lang="en-US" b="1" dirty="0" smtClean="0"/>
              <a:t>Therapy </a:t>
            </a:r>
          </a:p>
          <a:p>
            <a:r>
              <a:rPr lang="en-US" b="1" dirty="0" smtClean="0"/>
              <a:t>Spironolactone</a:t>
            </a:r>
            <a:r>
              <a:rPr lang="en-US" dirty="0" smtClean="0"/>
              <a:t> </a:t>
            </a:r>
            <a:r>
              <a:rPr lang="en-US" dirty="0"/>
              <a:t>inhibits the effects of </a:t>
            </a:r>
            <a:r>
              <a:rPr lang="en-US" dirty="0" smtClean="0"/>
              <a:t>aldosterone </a:t>
            </a:r>
            <a:r>
              <a:rPr lang="en-US" dirty="0"/>
              <a:t>on renal tubule.</a:t>
            </a:r>
          </a:p>
          <a:p>
            <a:r>
              <a:rPr lang="en-US" dirty="0"/>
              <a:t>In idiopathic form: Spironolactone (50-100 mg/d), possibly combined with </a:t>
            </a:r>
            <a:r>
              <a:rPr lang="en-US" dirty="0" smtClean="0"/>
              <a:t>potassium sparing diuretics </a:t>
            </a:r>
            <a:r>
              <a:rPr lang="en-US" dirty="0"/>
              <a:t>correct the hypokalemia and with anti-hypertensive </a:t>
            </a:r>
            <a:r>
              <a:rPr lang="en-US" dirty="0" smtClean="0"/>
              <a:t>medication, high blood </a:t>
            </a:r>
            <a:r>
              <a:rPr lang="en-US" dirty="0"/>
              <a:t>pressure can be controlled.</a:t>
            </a:r>
          </a:p>
        </p:txBody>
      </p:sp>
    </p:spTree>
    <p:extLst>
      <p:ext uri="{BB962C8B-B14F-4D97-AF65-F5344CB8AC3E}">
        <p14:creationId xmlns:p14="http://schemas.microsoft.com/office/powerpoint/2010/main" val="194578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ADRENAL GLAND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1</a:t>
            </a:r>
            <a:r>
              <a:rPr lang="en-US" b="1" dirty="0"/>
              <a:t>. Disease of the adrenal cortex</a:t>
            </a:r>
          </a:p>
          <a:p>
            <a:pPr marL="0" indent="0">
              <a:buNone/>
            </a:pPr>
            <a:r>
              <a:rPr lang="en-US" dirty="0"/>
              <a:t>a) Resulting from excess production of hormones</a:t>
            </a:r>
          </a:p>
          <a:p>
            <a:r>
              <a:rPr lang="en-US" b="1" dirty="0" smtClean="0"/>
              <a:t>Cushing’s syndrome: </a:t>
            </a:r>
            <a:r>
              <a:rPr lang="en-US" dirty="0"/>
              <a:t>excess cortisol production</a:t>
            </a:r>
          </a:p>
          <a:p>
            <a:r>
              <a:rPr lang="en-US" b="1" dirty="0" smtClean="0"/>
              <a:t>Primary hyperaldosteronism: </a:t>
            </a:r>
            <a:r>
              <a:rPr lang="en-US" dirty="0"/>
              <a:t>excess production of </a:t>
            </a:r>
            <a:r>
              <a:rPr lang="en-US" dirty="0" err="1"/>
              <a:t>aldosteron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b) Inadequate </a:t>
            </a:r>
            <a:r>
              <a:rPr lang="en-US" dirty="0" smtClean="0"/>
              <a:t>production</a:t>
            </a:r>
            <a:endParaRPr lang="en-US" dirty="0"/>
          </a:p>
          <a:p>
            <a:r>
              <a:rPr lang="en-US" b="1" dirty="0" smtClean="0"/>
              <a:t>Addison’s diseases: </a:t>
            </a:r>
            <a:r>
              <a:rPr lang="en-US" dirty="0"/>
              <a:t>inadequate production of cortisol and </a:t>
            </a:r>
            <a:r>
              <a:rPr lang="en-US" dirty="0" err="1"/>
              <a:t>aldosteron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2. Disease of the adrenal medulla</a:t>
            </a:r>
          </a:p>
          <a:p>
            <a:r>
              <a:rPr lang="en-US" b="1" dirty="0" err="1" smtClean="0"/>
              <a:t>Pheochromocytoma</a:t>
            </a:r>
            <a:r>
              <a:rPr lang="en-US" b="1" dirty="0"/>
              <a:t>: </a:t>
            </a:r>
            <a:r>
              <a:rPr lang="en-US" dirty="0"/>
              <a:t>excess production of catecholamine</a:t>
            </a:r>
          </a:p>
        </p:txBody>
      </p:sp>
    </p:spTree>
    <p:extLst>
      <p:ext uri="{BB962C8B-B14F-4D97-AF65-F5344CB8AC3E}">
        <p14:creationId xmlns:p14="http://schemas.microsoft.com/office/powerpoint/2010/main" val="11651842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ADDISON DISEASE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9781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ADDISON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Addison’s disease is named after Dr. Thomas Addison.</a:t>
            </a:r>
          </a:p>
          <a:p>
            <a:r>
              <a:rPr lang="en-US" dirty="0" smtClean="0"/>
              <a:t>It is a rare endocrine disorder wherein the </a:t>
            </a:r>
            <a:r>
              <a:rPr lang="en-US" b="1" dirty="0" smtClean="0"/>
              <a:t>adrenal glands produce insufficient steroid hormones (glucocorticoids and often mineralocorticoids).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690688"/>
            <a:ext cx="5334000" cy="473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17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60" y="399245"/>
            <a:ext cx="11256135" cy="619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279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14" y="90152"/>
            <a:ext cx="11681138" cy="665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4256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91" y="386366"/>
            <a:ext cx="11256135" cy="627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543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38" y="231820"/>
            <a:ext cx="11423561" cy="641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2681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08" y="180305"/>
            <a:ext cx="11449319" cy="647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097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72" y="154546"/>
            <a:ext cx="11616743" cy="652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4847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24" y="231820"/>
            <a:ext cx="11603865" cy="647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01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04" y="193183"/>
            <a:ext cx="11809927" cy="649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495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CUSHING'S SYNDROME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HYPERCORTISOLISM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352" y="0"/>
            <a:ext cx="5688169" cy="363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6237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56" y="154546"/>
            <a:ext cx="11706896" cy="655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882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67" y="193183"/>
            <a:ext cx="11857149" cy="647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763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35" y="218941"/>
            <a:ext cx="11706896" cy="649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1015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ADDISONIAN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It is a medical emergency due to </a:t>
            </a:r>
            <a:r>
              <a:rPr lang="en-US" b="1" dirty="0" smtClean="0"/>
              <a:t>acute adrenocortical insufficiency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Causes:</a:t>
            </a:r>
          </a:p>
          <a:p>
            <a:r>
              <a:rPr lang="en-US" dirty="0" smtClean="0"/>
              <a:t>Sudden </a:t>
            </a:r>
            <a:r>
              <a:rPr lang="en-US" dirty="0"/>
              <a:t>withdrawal of </a:t>
            </a:r>
            <a:r>
              <a:rPr lang="en-US" dirty="0" smtClean="0"/>
              <a:t>steroid (</a:t>
            </a:r>
            <a:r>
              <a:rPr lang="en-US" dirty="0"/>
              <a:t>commonest cause, if </a:t>
            </a:r>
            <a:r>
              <a:rPr lang="en-US" dirty="0" smtClean="0"/>
              <a:t>pt. on </a:t>
            </a:r>
            <a:r>
              <a:rPr lang="en-US" dirty="0"/>
              <a:t>steroid for long time)</a:t>
            </a:r>
          </a:p>
          <a:p>
            <a:r>
              <a:rPr lang="en-US" dirty="0" smtClean="0"/>
              <a:t>Following </a:t>
            </a:r>
            <a:r>
              <a:rPr lang="en-US" dirty="0"/>
              <a:t>stress e.g</a:t>
            </a:r>
            <a:r>
              <a:rPr lang="en-US" dirty="0" smtClean="0"/>
              <a:t>. </a:t>
            </a:r>
            <a:r>
              <a:rPr lang="en-US" dirty="0" err="1" smtClean="0"/>
              <a:t>intercurrent</a:t>
            </a:r>
            <a:r>
              <a:rPr lang="en-US" dirty="0" smtClean="0"/>
              <a:t> disease, trauma, surgery</a:t>
            </a:r>
            <a:r>
              <a:rPr lang="en-US" dirty="0"/>
              <a:t>, severe infection or prolonged fasting in a </a:t>
            </a:r>
            <a:r>
              <a:rPr lang="en-US" dirty="0" err="1" smtClean="0"/>
              <a:t>pt</a:t>
            </a:r>
            <a:r>
              <a:rPr lang="en-US" dirty="0" smtClean="0"/>
              <a:t> with </a:t>
            </a:r>
            <a:r>
              <a:rPr lang="en-US" dirty="0"/>
              <a:t>latent insufficiency</a:t>
            </a:r>
          </a:p>
          <a:p>
            <a:r>
              <a:rPr lang="en-US" dirty="0" smtClean="0"/>
              <a:t>Following </a:t>
            </a:r>
            <a:r>
              <a:rPr lang="en-US" dirty="0"/>
              <a:t>sudden destruction of </a:t>
            </a:r>
            <a:r>
              <a:rPr lang="en-US" dirty="0" smtClean="0"/>
              <a:t>pituitary gland(pituitary </a:t>
            </a:r>
            <a:r>
              <a:rPr lang="en-US" dirty="0"/>
              <a:t>necrosis)or when thyroid hormone </a:t>
            </a:r>
            <a:r>
              <a:rPr lang="en-US" dirty="0" smtClean="0"/>
              <a:t>or drugs </a:t>
            </a:r>
            <a:r>
              <a:rPr lang="en-US" dirty="0"/>
              <a:t>which increase steroid </a:t>
            </a:r>
            <a:r>
              <a:rPr lang="en-US" dirty="0" smtClean="0"/>
              <a:t>metabolism(e.g. phenytoin)given </a:t>
            </a:r>
            <a:r>
              <a:rPr lang="en-US" dirty="0"/>
              <a:t>to a </a:t>
            </a:r>
            <a:r>
              <a:rPr lang="en-US" dirty="0" err="1"/>
              <a:t>pt</a:t>
            </a:r>
            <a:r>
              <a:rPr lang="en-US" dirty="0"/>
              <a:t> with </a:t>
            </a:r>
            <a:r>
              <a:rPr lang="en-US" dirty="0" err="1"/>
              <a:t>hypoadrenalism</a:t>
            </a:r>
            <a:endParaRPr lang="en-US" dirty="0"/>
          </a:p>
          <a:p>
            <a:r>
              <a:rPr lang="en-US" dirty="0" smtClean="0"/>
              <a:t>Following </a:t>
            </a:r>
            <a:r>
              <a:rPr lang="en-US" dirty="0"/>
              <a:t>bilateral adrenalectomy</a:t>
            </a:r>
          </a:p>
          <a:p>
            <a:r>
              <a:rPr lang="en-US" dirty="0" smtClean="0"/>
              <a:t>Following </a:t>
            </a:r>
            <a:r>
              <a:rPr lang="en-US" dirty="0"/>
              <a:t>injury to both adrenals due </a:t>
            </a:r>
            <a:r>
              <a:rPr lang="en-US" dirty="0" smtClean="0"/>
              <a:t>to </a:t>
            </a:r>
            <a:r>
              <a:rPr lang="en-US" dirty="0" err="1" smtClean="0"/>
              <a:t>trauma,adrenal</a:t>
            </a:r>
            <a:r>
              <a:rPr lang="en-US" dirty="0" smtClean="0"/>
              <a:t> </a:t>
            </a:r>
            <a:r>
              <a:rPr lang="en-US" dirty="0"/>
              <a:t>vein </a:t>
            </a:r>
            <a:r>
              <a:rPr lang="en-US" dirty="0" err="1"/>
              <a:t>thrombosis,adrenal</a:t>
            </a:r>
            <a:r>
              <a:rPr lang="en-US" dirty="0"/>
              <a:t> </a:t>
            </a:r>
            <a:r>
              <a:rPr lang="en-US" dirty="0" err="1" smtClean="0"/>
              <a:t>haemorrhage</a:t>
            </a:r>
            <a:r>
              <a:rPr lang="en-US" dirty="0" smtClean="0"/>
              <a:t> due </a:t>
            </a:r>
            <a:r>
              <a:rPr lang="en-US" dirty="0"/>
              <a:t>to </a:t>
            </a:r>
            <a:r>
              <a:rPr lang="en-US" dirty="0" err="1"/>
              <a:t>meningococcaemia</a:t>
            </a:r>
            <a:r>
              <a:rPr lang="en-US" dirty="0"/>
              <a:t> or anticoagulant therapy</a:t>
            </a:r>
          </a:p>
        </p:txBody>
      </p:sp>
    </p:spTree>
    <p:extLst>
      <p:ext uri="{BB962C8B-B14F-4D97-AF65-F5344CB8AC3E}">
        <p14:creationId xmlns:p14="http://schemas.microsoft.com/office/powerpoint/2010/main" val="22034078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Nausea</a:t>
            </a:r>
            <a:r>
              <a:rPr lang="en-US" dirty="0"/>
              <a:t>, vomiting, </a:t>
            </a:r>
            <a:r>
              <a:rPr lang="en-US" dirty="0" err="1"/>
              <a:t>diarrhoea</a:t>
            </a:r>
            <a:endParaRPr lang="en-US" dirty="0"/>
          </a:p>
          <a:p>
            <a:r>
              <a:rPr lang="en-US" dirty="0" smtClean="0"/>
              <a:t>Abdominal </a:t>
            </a:r>
            <a:r>
              <a:rPr lang="en-US" dirty="0"/>
              <a:t>pain</a:t>
            </a:r>
          </a:p>
          <a:p>
            <a:r>
              <a:rPr lang="en-US" dirty="0" err="1" smtClean="0"/>
              <a:t>Diarrhoea</a:t>
            </a:r>
            <a:endParaRPr lang="en-US" dirty="0"/>
          </a:p>
          <a:p>
            <a:r>
              <a:rPr lang="en-US" dirty="0" smtClean="0"/>
              <a:t>Muscle </a:t>
            </a:r>
            <a:r>
              <a:rPr lang="en-US" dirty="0"/>
              <a:t>cramps</a:t>
            </a:r>
          </a:p>
          <a:p>
            <a:r>
              <a:rPr lang="en-US" dirty="0" smtClean="0"/>
              <a:t>Unexplained </a:t>
            </a:r>
            <a:r>
              <a:rPr lang="en-US" dirty="0"/>
              <a:t>fever</a:t>
            </a:r>
          </a:p>
          <a:p>
            <a:r>
              <a:rPr lang="en-US" dirty="0" smtClean="0"/>
              <a:t>Unconsciousness</a:t>
            </a:r>
            <a:endParaRPr lang="en-US" dirty="0"/>
          </a:p>
          <a:p>
            <a:r>
              <a:rPr lang="en-US" dirty="0" smtClean="0"/>
              <a:t>Severe </a:t>
            </a:r>
            <a:r>
              <a:rPr lang="en-US" dirty="0"/>
              <a:t>hypotension</a:t>
            </a:r>
          </a:p>
          <a:p>
            <a:r>
              <a:rPr lang="en-US" dirty="0" err="1" smtClean="0"/>
              <a:t>Hyponatraemia</a:t>
            </a:r>
            <a:r>
              <a:rPr lang="en-US" dirty="0"/>
              <a:t>, </a:t>
            </a:r>
            <a:r>
              <a:rPr lang="en-US" dirty="0" err="1"/>
              <a:t>hyperkalaemia</a:t>
            </a:r>
            <a:r>
              <a:rPr lang="en-US" dirty="0"/>
              <a:t>, </a:t>
            </a:r>
            <a:r>
              <a:rPr lang="en-US" dirty="0" err="1" smtClean="0"/>
              <a:t>hypoglycaemia</a:t>
            </a:r>
            <a:r>
              <a:rPr lang="en-US" dirty="0" smtClean="0"/>
              <a:t>, </a:t>
            </a:r>
            <a:r>
              <a:rPr lang="en-US" dirty="0" err="1" smtClean="0"/>
              <a:t>hypercalcaemia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3771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I/V </a:t>
            </a:r>
            <a:r>
              <a:rPr lang="en-US" dirty="0"/>
              <a:t>hydrocortisone 100 mg 6 </a:t>
            </a:r>
            <a:r>
              <a:rPr lang="en-US" dirty="0" err="1"/>
              <a:t>hrly</a:t>
            </a:r>
            <a:r>
              <a:rPr lang="en-US" dirty="0"/>
              <a:t> until </a:t>
            </a:r>
            <a:r>
              <a:rPr lang="en-US" dirty="0" smtClean="0"/>
              <a:t>GI symptoms </a:t>
            </a:r>
            <a:r>
              <a:rPr lang="en-US" dirty="0"/>
              <a:t>abate then oral </a:t>
            </a:r>
            <a:r>
              <a:rPr lang="en-US" dirty="0" smtClean="0"/>
              <a:t>therapy</a:t>
            </a:r>
          </a:p>
          <a:p>
            <a:r>
              <a:rPr lang="en-US" dirty="0" smtClean="0"/>
              <a:t>I/V </a:t>
            </a:r>
            <a:r>
              <a:rPr lang="en-US" dirty="0"/>
              <a:t>fluid normal saline and 10% dextrose </a:t>
            </a:r>
            <a:r>
              <a:rPr lang="en-US" dirty="0" smtClean="0"/>
              <a:t>for </a:t>
            </a:r>
            <a:r>
              <a:rPr lang="en-US" dirty="0" err="1" smtClean="0"/>
              <a:t>hypoglycaemia</a:t>
            </a:r>
            <a:endParaRPr lang="en-US" dirty="0"/>
          </a:p>
          <a:p>
            <a:r>
              <a:rPr lang="en-US" dirty="0" smtClean="0"/>
              <a:t>Precipitating </a:t>
            </a:r>
            <a:r>
              <a:rPr lang="en-US" dirty="0"/>
              <a:t>factors should be find out </a:t>
            </a:r>
            <a:r>
              <a:rPr lang="en-US" dirty="0" smtClean="0"/>
              <a:t>and treated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7250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PHAEOCHROMOCYTOMA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Phaeochromocytoma</a:t>
            </a:r>
            <a:r>
              <a:rPr lang="en-US" dirty="0" smtClean="0"/>
              <a:t>, is a neuroendocrine tumor of the medulla of the adrenal glands (originating in the chromaffin cells),</a:t>
            </a:r>
          </a:p>
          <a:p>
            <a:r>
              <a:rPr lang="en-US" dirty="0" smtClean="0"/>
              <a:t>It </a:t>
            </a:r>
            <a:r>
              <a:rPr lang="en-US" b="1" dirty="0" smtClean="0"/>
              <a:t>secretes excessive amounts of catecholamine</a:t>
            </a:r>
            <a:r>
              <a:rPr lang="en-US" dirty="0" smtClean="0"/>
              <a:t>, usually adrenaline (epinephrine) if in the adrenal gland and not extra-adrenal.</a:t>
            </a:r>
          </a:p>
          <a:p>
            <a:r>
              <a:rPr lang="en-US" dirty="0" smtClean="0"/>
              <a:t>Up to 25% of </a:t>
            </a:r>
            <a:r>
              <a:rPr lang="en-US" dirty="0" err="1" smtClean="0"/>
              <a:t>pheochromocytomas</a:t>
            </a:r>
            <a:r>
              <a:rPr lang="en-US" dirty="0" smtClean="0"/>
              <a:t> may be familial.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5237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PHAEOCHROMOCYTOMA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SYMPTOMS</a:t>
            </a:r>
          </a:p>
          <a:p>
            <a:r>
              <a:rPr lang="en-US" dirty="0" smtClean="0"/>
              <a:t>Skin sensations</a:t>
            </a:r>
          </a:p>
          <a:p>
            <a:r>
              <a:rPr lang="en-US" dirty="0" smtClean="0"/>
              <a:t>Flank pain</a:t>
            </a:r>
          </a:p>
          <a:p>
            <a:r>
              <a:rPr lang="en-US" dirty="0" smtClean="0"/>
              <a:t>Elevated heart rate</a:t>
            </a:r>
          </a:p>
          <a:p>
            <a:r>
              <a:rPr lang="en-US" dirty="0" smtClean="0"/>
              <a:t>Elevated blood pressure</a:t>
            </a:r>
          </a:p>
          <a:p>
            <a:r>
              <a:rPr lang="en-US" dirty="0" smtClean="0"/>
              <a:t>Inhibition of glucose uptake by muscle cells.</a:t>
            </a:r>
          </a:p>
          <a:p>
            <a:r>
              <a:rPr lang="en-US" dirty="0" smtClean="0"/>
              <a:t>Anxiety often resembling that of a panic attack.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9218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70" y="180304"/>
            <a:ext cx="11165984" cy="642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186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14" y="270456"/>
            <a:ext cx="11423560" cy="64265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22750" y="3734874"/>
            <a:ext cx="4262907" cy="3477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VANILLYLMANDELIC</a:t>
            </a:r>
            <a:r>
              <a:rPr lang="en-US" dirty="0" smtClean="0"/>
              <a:t> Acid (VMA)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59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INTRODUCTION</a:t>
            </a:r>
            <a:endParaRPr lang="en-US" alt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Cushing syndrome is </a:t>
            </a:r>
            <a:r>
              <a:rPr lang="en-US" altLang="en-US" b="1" dirty="0"/>
              <a:t>a clinical state of increased free circulating glucocorticoid</a:t>
            </a:r>
            <a:r>
              <a:rPr lang="en-US" altLang="en-US" b="1" dirty="0" smtClean="0"/>
              <a:t>.</a:t>
            </a:r>
          </a:p>
          <a:p>
            <a:r>
              <a:rPr lang="en-US" altLang="en-US" b="1" dirty="0" smtClean="0"/>
              <a:t>Is </a:t>
            </a:r>
            <a:r>
              <a:rPr lang="en-US" altLang="en-US" b="1" dirty="0"/>
              <a:t>caused by excessive concentration of cortisol or other </a:t>
            </a:r>
            <a:r>
              <a:rPr lang="en-US" altLang="en-US" b="1" dirty="0" smtClean="0"/>
              <a:t>glucocorticoid hormones </a:t>
            </a:r>
            <a:r>
              <a:rPr lang="en-US" altLang="en-US" b="1" dirty="0"/>
              <a:t>in the circulation</a:t>
            </a:r>
            <a:endParaRPr lang="en-US" altLang="en-US" b="1" dirty="0" smtClean="0"/>
          </a:p>
          <a:p>
            <a:r>
              <a:rPr lang="en-US" altLang="en-US" b="1" dirty="0" smtClean="0"/>
              <a:t>Syndrome of chronic exposure to inappropriately elevated levels of free plasma glucocorticoids</a:t>
            </a:r>
            <a:endParaRPr lang="en-US" altLang="en-US" dirty="0"/>
          </a:p>
          <a:p>
            <a:r>
              <a:rPr lang="en-US" altLang="en-US" dirty="0" smtClean="0"/>
              <a:t>Rare. True prevalence difficult to define</a:t>
            </a:r>
            <a:endParaRPr lang="en-US" altLang="en-US" dirty="0"/>
          </a:p>
          <a:p>
            <a:r>
              <a:rPr lang="en-US" altLang="en-US" dirty="0"/>
              <a:t>It occurs </a:t>
            </a:r>
            <a:r>
              <a:rPr lang="en-US" altLang="en-US" b="1" dirty="0"/>
              <a:t>following therapeutic administration of synthetic steroids or </a:t>
            </a:r>
            <a:r>
              <a:rPr lang="en-US" altLang="en-US" b="1" dirty="0" smtClean="0"/>
              <a:t>ACTH (Adrenocorticotropic hormone) </a:t>
            </a:r>
            <a:r>
              <a:rPr lang="en-US" altLang="en-US" b="1" dirty="0"/>
              <a:t>or it may occur </a:t>
            </a:r>
            <a:r>
              <a:rPr lang="en-US" altLang="en-US" b="1" dirty="0" smtClean="0"/>
              <a:t>spontaneously</a:t>
            </a:r>
          </a:p>
        </p:txBody>
      </p:sp>
    </p:spTree>
    <p:extLst>
      <p:ext uri="{BB962C8B-B14F-4D97-AF65-F5344CB8AC3E}">
        <p14:creationId xmlns:p14="http://schemas.microsoft.com/office/powerpoint/2010/main" val="344099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PITUITARY GLAND DISORDERS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MEDICINE 2</a:t>
            </a:r>
          </a:p>
          <a:p>
            <a:r>
              <a:rPr lang="en-US" dirty="0" smtClean="0"/>
              <a:t>ENDOCRINE MEDICINE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403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PITUITARY GLAND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</a:t>
            </a:r>
            <a:r>
              <a:rPr lang="en-US" b="1" dirty="0"/>
              <a:t>Anterior pituitary diseases may result from</a:t>
            </a:r>
            <a:r>
              <a:rPr lang="en-US" b="1" dirty="0" smtClean="0"/>
              <a:t>:</a:t>
            </a:r>
            <a:endParaRPr lang="en-US" b="1" dirty="0"/>
          </a:p>
          <a:p>
            <a:pPr marL="457200" lvl="1" indent="0">
              <a:buNone/>
            </a:pPr>
            <a:r>
              <a:rPr lang="en-US" sz="2800" dirty="0" err="1"/>
              <a:t>i</a:t>
            </a:r>
            <a:r>
              <a:rPr lang="en-US" sz="2800" dirty="0"/>
              <a:t>) Insufficient production of pituitary hormones: </a:t>
            </a:r>
            <a:r>
              <a:rPr lang="en-US" sz="2800" b="1" dirty="0"/>
              <a:t>hypopituitarism</a:t>
            </a:r>
          </a:p>
          <a:p>
            <a:pPr marL="457200" lvl="1" indent="0">
              <a:buNone/>
            </a:pPr>
            <a:r>
              <a:rPr lang="en-US" sz="2800" dirty="0"/>
              <a:t>ii) Excess production of pituitary hormones:</a:t>
            </a:r>
          </a:p>
          <a:p>
            <a:pPr marL="914400" lvl="2" indent="0">
              <a:buNone/>
            </a:pPr>
            <a:r>
              <a:rPr lang="en-US" sz="2800" b="1" dirty="0"/>
              <a:t>a. Acromegaly,</a:t>
            </a:r>
          </a:p>
          <a:p>
            <a:pPr marL="914400" lvl="2" indent="0">
              <a:buNone/>
            </a:pPr>
            <a:r>
              <a:rPr lang="en-US" sz="2800" b="1" dirty="0"/>
              <a:t>b. Cushing’s diseases</a:t>
            </a:r>
          </a:p>
          <a:p>
            <a:pPr marL="914400" lvl="2" indent="0">
              <a:buNone/>
            </a:pPr>
            <a:r>
              <a:rPr lang="en-US" sz="2800" b="1" dirty="0"/>
              <a:t>c. </a:t>
            </a:r>
            <a:r>
              <a:rPr lang="en-US" sz="2800" b="1" dirty="0" err="1"/>
              <a:t>Hyperprolactinoma</a:t>
            </a:r>
            <a:endParaRPr lang="en-US" sz="2800" b="1" dirty="0"/>
          </a:p>
          <a:p>
            <a:pPr marL="457200" lvl="1" indent="0">
              <a:buNone/>
            </a:pPr>
            <a:r>
              <a:rPr lang="en-US" sz="2800" dirty="0"/>
              <a:t>iii) Local effect of pituitary </a:t>
            </a:r>
            <a:r>
              <a:rPr lang="en-US" sz="2800" dirty="0" smtClean="0"/>
              <a:t>tumors</a:t>
            </a:r>
          </a:p>
          <a:p>
            <a:pPr marL="457200" lvl="1" indent="0">
              <a:buNone/>
            </a:pPr>
            <a:endParaRPr lang="en-US" sz="2800" dirty="0" smtClean="0"/>
          </a:p>
          <a:p>
            <a:pPr marL="457200" lvl="1" indent="0">
              <a:buNone/>
            </a:pPr>
            <a:r>
              <a:rPr lang="en-US" sz="2800" dirty="0"/>
              <a:t>2. </a:t>
            </a:r>
            <a:r>
              <a:rPr lang="en-US" sz="2800" b="1" dirty="0"/>
              <a:t>Posterior Pituitary diseases</a:t>
            </a:r>
          </a:p>
        </p:txBody>
      </p:sp>
    </p:spTree>
    <p:extLst>
      <p:ext uri="{BB962C8B-B14F-4D97-AF65-F5344CB8AC3E}">
        <p14:creationId xmlns:p14="http://schemas.microsoft.com/office/powerpoint/2010/main" val="1298359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HYPOPITUITARISM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Definition: </a:t>
            </a:r>
            <a:r>
              <a:rPr lang="en-US" dirty="0"/>
              <a:t>Endocrine deficiency syndromes due to partial or complete loss of anterior </a:t>
            </a:r>
            <a:r>
              <a:rPr lang="en-US" dirty="0" smtClean="0"/>
              <a:t>lobe</a:t>
            </a:r>
          </a:p>
          <a:p>
            <a:r>
              <a:rPr lang="en-US" dirty="0" err="1"/>
              <a:t>Hyposecretion</a:t>
            </a:r>
            <a:r>
              <a:rPr lang="en-US" dirty="0"/>
              <a:t> may be generalized (hypopituitarism) or caused by the selective </a:t>
            </a:r>
            <a:r>
              <a:rPr lang="en-US" dirty="0" smtClean="0"/>
              <a:t>loss of </a:t>
            </a:r>
            <a:r>
              <a:rPr lang="en-US" dirty="0"/>
              <a:t>one or more pituitary </a:t>
            </a:r>
            <a:r>
              <a:rPr lang="en-US" dirty="0" smtClean="0"/>
              <a:t>hormones pituitary </a:t>
            </a:r>
            <a:r>
              <a:rPr lang="en-US" dirty="0"/>
              <a:t>function.</a:t>
            </a:r>
          </a:p>
          <a:p>
            <a:pPr marL="0" indent="0">
              <a:buNone/>
            </a:pPr>
            <a:r>
              <a:rPr lang="en-US" b="1" dirty="0"/>
              <a:t>Etiology:</a:t>
            </a:r>
          </a:p>
          <a:p>
            <a:pPr marL="0" indent="0">
              <a:buNone/>
            </a:pPr>
            <a:r>
              <a:rPr lang="en-US" dirty="0"/>
              <a:t>1. Pituitary </a:t>
            </a:r>
            <a:r>
              <a:rPr lang="en-US" dirty="0" smtClean="0"/>
              <a:t>tumors</a:t>
            </a:r>
          </a:p>
          <a:p>
            <a:pPr marL="0" indent="0">
              <a:buNone/>
            </a:pPr>
            <a:r>
              <a:rPr lang="en-US" dirty="0" smtClean="0"/>
              <a:t>2. Infarction or ischemic </a:t>
            </a:r>
            <a:r>
              <a:rPr lang="en-US" dirty="0"/>
              <a:t>necrosis of the </a:t>
            </a:r>
            <a:r>
              <a:rPr lang="en-US" dirty="0" smtClean="0"/>
              <a:t>pituitary: DM, SC anemia</a:t>
            </a:r>
          </a:p>
          <a:p>
            <a:pPr marL="0" indent="0">
              <a:buNone/>
            </a:pPr>
            <a:r>
              <a:rPr lang="en-US" dirty="0" smtClean="0"/>
              <a:t>3. Inflammatory </a:t>
            </a:r>
            <a:r>
              <a:rPr lang="en-US" dirty="0"/>
              <a:t>/infectious process : meningitis </a:t>
            </a:r>
            <a:r>
              <a:rPr lang="en-US" dirty="0" smtClean="0"/>
              <a:t>(tuberculous), </a:t>
            </a:r>
            <a:r>
              <a:rPr lang="en-US" dirty="0"/>
              <a:t>pituitary abscess</a:t>
            </a:r>
          </a:p>
          <a:p>
            <a:pPr marL="0" indent="0">
              <a:buNone/>
            </a:pPr>
            <a:r>
              <a:rPr lang="en-US" dirty="0"/>
              <a:t>4. Infiltrative diseases: Sarcoidosis , </a:t>
            </a:r>
            <a:r>
              <a:rPr lang="en-US" dirty="0" smtClean="0"/>
              <a:t>hemochromatosis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5. </a:t>
            </a:r>
            <a:r>
              <a:rPr lang="en-US" dirty="0" smtClean="0"/>
              <a:t>Iatrogenic: </a:t>
            </a:r>
            <a:r>
              <a:rPr lang="en-US" dirty="0"/>
              <a:t>irradiation or Surgical removal of pituitary </a:t>
            </a:r>
            <a:r>
              <a:rPr lang="en-US" dirty="0" smtClean="0"/>
              <a:t>tumors </a:t>
            </a:r>
            <a:r>
              <a:rPr lang="en-US" dirty="0"/>
              <a:t>or during operation for </a:t>
            </a:r>
            <a:r>
              <a:rPr lang="en-US" dirty="0" smtClean="0"/>
              <a:t>other bran tumors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6255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onset is usually insidious and may not be recognized as abnormal by the </a:t>
            </a:r>
            <a:r>
              <a:rPr lang="en-US" dirty="0" smtClean="0"/>
              <a:t>patient, but </a:t>
            </a:r>
            <a:r>
              <a:rPr lang="en-US" dirty="0"/>
              <a:t>occasionally it may be sudden or dramatic.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function of all target glands </a:t>
            </a:r>
            <a:r>
              <a:rPr lang="en-US" dirty="0" smtClean="0"/>
              <a:t>will decrease </a:t>
            </a:r>
            <a:r>
              <a:rPr lang="en-US" dirty="0"/>
              <a:t>when all hormones are deficient (</a:t>
            </a:r>
            <a:r>
              <a:rPr lang="en-US" b="1" dirty="0" err="1"/>
              <a:t>panhypopituitarism</a:t>
            </a:r>
            <a:r>
              <a:rPr lang="en-US" dirty="0"/>
              <a:t>).</a:t>
            </a:r>
          </a:p>
          <a:p>
            <a:r>
              <a:rPr lang="en-US" dirty="0" smtClean="0"/>
              <a:t>With </a:t>
            </a:r>
            <a:r>
              <a:rPr lang="en-US" dirty="0"/>
              <a:t>slow progressive destruction of pituitary </a:t>
            </a:r>
            <a:r>
              <a:rPr lang="en-US" dirty="0" smtClean="0"/>
              <a:t>tissue:-</a:t>
            </a:r>
            <a:endParaRPr lang="en-US" dirty="0"/>
          </a:p>
          <a:p>
            <a:pPr lvl="1"/>
            <a:r>
              <a:rPr lang="en-US" sz="2800" b="1" dirty="0" smtClean="0"/>
              <a:t>Failure </a:t>
            </a:r>
            <a:r>
              <a:rPr lang="en-US" sz="2800" b="1" dirty="0"/>
              <a:t>of GH and gonadotrophin secretion occurs early</a:t>
            </a:r>
          </a:p>
          <a:p>
            <a:pPr lvl="1"/>
            <a:r>
              <a:rPr lang="en-US" sz="2800" b="1" dirty="0" smtClean="0"/>
              <a:t>TSH </a:t>
            </a:r>
            <a:r>
              <a:rPr lang="en-US" sz="2800" b="1" dirty="0"/>
              <a:t>failure comes next</a:t>
            </a:r>
          </a:p>
          <a:p>
            <a:pPr lvl="1"/>
            <a:r>
              <a:rPr lang="en-US" sz="2800" b="1" dirty="0" smtClean="0"/>
              <a:t>ACTH </a:t>
            </a:r>
            <a:r>
              <a:rPr lang="en-US" sz="2800" b="1" dirty="0"/>
              <a:t>level falls finally</a:t>
            </a:r>
          </a:p>
        </p:txBody>
      </p:sp>
    </p:spTree>
    <p:extLst>
      <p:ext uri="{BB962C8B-B14F-4D97-AF65-F5344CB8AC3E}">
        <p14:creationId xmlns:p14="http://schemas.microsoft.com/office/powerpoint/2010/main" val="4576521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HYPOPITUITARISM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Deficiency of all anterior pituitary hormones is more common than individual hormone deficiency.</a:t>
            </a:r>
          </a:p>
          <a:p>
            <a:pPr marL="0" indent="0">
              <a:buNone/>
            </a:pPr>
            <a:r>
              <a:rPr lang="en-US" b="1" dirty="0" smtClean="0"/>
              <a:t>Luteinizing hormone (LH) &amp; Follicle-stimulating hormone (FSH)</a:t>
            </a:r>
          </a:p>
          <a:p>
            <a:r>
              <a:rPr lang="en-US" dirty="0" smtClean="0"/>
              <a:t>Women experience infrequent menstrual periods and infertility.</a:t>
            </a:r>
          </a:p>
          <a:p>
            <a:r>
              <a:rPr lang="en-US" dirty="0" smtClean="0"/>
              <a:t>Men lose facial and trunk hair, as well as suffering decreased muscle mass and anemia increased risk of osteoporosis</a:t>
            </a:r>
          </a:p>
          <a:p>
            <a:pPr marL="0" indent="0">
              <a:buNone/>
            </a:pPr>
            <a:r>
              <a:rPr lang="en-US" b="1" dirty="0" smtClean="0"/>
              <a:t>Growth hormone (GH)</a:t>
            </a:r>
          </a:p>
          <a:p>
            <a:r>
              <a:rPr lang="en-US" dirty="0" smtClean="0"/>
              <a:t>decrease in muscle mass, central obesity</a:t>
            </a:r>
          </a:p>
          <a:p>
            <a:r>
              <a:rPr lang="en-US" dirty="0" smtClean="0"/>
              <a:t>impaired attention and memory</a:t>
            </a:r>
          </a:p>
          <a:p>
            <a:r>
              <a:rPr lang="en-US" dirty="0" smtClean="0"/>
              <a:t>Children experience growth retardation and short stature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2668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HYPOPITUITARISM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Adrenocorticotropic hormone (ACTH)</a:t>
            </a:r>
          </a:p>
          <a:p>
            <a:r>
              <a:rPr lang="en-US" dirty="0" smtClean="0"/>
              <a:t>lack of production of glucocorticoids such as cortisol by the adrenal gland.</a:t>
            </a:r>
          </a:p>
          <a:p>
            <a:r>
              <a:rPr lang="en-US" dirty="0" smtClean="0"/>
              <a:t>fatigue, weight loss, delayed puberty (in adolescents),</a:t>
            </a:r>
          </a:p>
          <a:p>
            <a:r>
              <a:rPr lang="en-US" dirty="0" smtClean="0"/>
              <a:t>hypoglycemia, anemia and hyponatremia.</a:t>
            </a:r>
          </a:p>
          <a:p>
            <a:pPr marL="0" indent="0">
              <a:buNone/>
            </a:pPr>
            <a:r>
              <a:rPr lang="en-US" b="1" dirty="0" smtClean="0"/>
              <a:t>Thyroid-stimulating hormone (TSH)</a:t>
            </a:r>
          </a:p>
          <a:p>
            <a:r>
              <a:rPr lang="en-US" dirty="0" smtClean="0"/>
              <a:t>deficiency leads to hypothyroidism</a:t>
            </a:r>
          </a:p>
          <a:p>
            <a:r>
              <a:rPr lang="en-US" dirty="0" smtClean="0"/>
              <a:t>Typical symptoms are tiredness, intolerance to cold, constipation, weight gain, hair loss, low blood pressure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4226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HYPOPITUITARISM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Prolactin</a:t>
            </a:r>
          </a:p>
          <a:p>
            <a:r>
              <a:rPr lang="en-US" dirty="0" smtClean="0"/>
              <a:t>It plays a role in breastfeeding, and inability to breastfeed may point at abnormally low prolactin levels.</a:t>
            </a:r>
          </a:p>
          <a:p>
            <a:r>
              <a:rPr lang="en-US" dirty="0" smtClean="0"/>
              <a:t>Postpartum </a:t>
            </a:r>
            <a:r>
              <a:rPr lang="en-US" dirty="0"/>
              <a:t>failure of </a:t>
            </a:r>
            <a:r>
              <a:rPr lang="en-US" dirty="0" smtClean="0"/>
              <a:t>lactation</a:t>
            </a:r>
          </a:p>
          <a:p>
            <a:pPr marL="0" indent="0">
              <a:buNone/>
            </a:pPr>
            <a:r>
              <a:rPr lang="en-US" b="1" dirty="0"/>
              <a:t>Pituitary apoplexy </a:t>
            </a:r>
            <a:endParaRPr lang="en-US" b="1" dirty="0" smtClean="0"/>
          </a:p>
          <a:p>
            <a:r>
              <a:rPr lang="en-US" dirty="0" smtClean="0"/>
              <a:t>It</a:t>
            </a:r>
            <a:r>
              <a:rPr lang="en-US" b="1" dirty="0" smtClean="0"/>
              <a:t> </a:t>
            </a:r>
            <a:r>
              <a:rPr lang="en-US" dirty="0" smtClean="0"/>
              <a:t>is </a:t>
            </a:r>
            <a:r>
              <a:rPr lang="en-US" dirty="0"/>
              <a:t>a symptom complex caused by </a:t>
            </a:r>
            <a:r>
              <a:rPr lang="en-US" b="1" dirty="0"/>
              <a:t>hemorrhagic infarction of either a </a:t>
            </a:r>
            <a:r>
              <a:rPr lang="en-US" b="1" dirty="0" smtClean="0"/>
              <a:t>normal pituitary </a:t>
            </a:r>
            <a:r>
              <a:rPr lang="en-US" b="1" dirty="0"/>
              <a:t>gland or, more commonly, a tumor.</a:t>
            </a:r>
          </a:p>
          <a:p>
            <a:r>
              <a:rPr lang="en-US" dirty="0" smtClean="0"/>
              <a:t>Acute </a:t>
            </a:r>
            <a:r>
              <a:rPr lang="en-US" dirty="0"/>
              <a:t>symptoms may include severe headache, stiff neck, fever, and </a:t>
            </a:r>
            <a:r>
              <a:rPr lang="en-US" dirty="0" smtClean="0"/>
              <a:t>visual disturbances</a:t>
            </a:r>
            <a:r>
              <a:rPr lang="en-US" dirty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83236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1) Evaluation </a:t>
            </a:r>
            <a:r>
              <a:rPr lang="en-US" b="1" dirty="0"/>
              <a:t>of target organ function: </a:t>
            </a:r>
            <a:r>
              <a:rPr lang="en-US" dirty="0"/>
              <a:t>is often the first step in the diagnosis </a:t>
            </a:r>
            <a:r>
              <a:rPr lang="en-US" dirty="0" smtClean="0"/>
              <a:t>of hypopituitarism</a:t>
            </a:r>
            <a:r>
              <a:rPr lang="en-US" dirty="0"/>
              <a:t>; this condition is often suspected because of </a:t>
            </a:r>
            <a:r>
              <a:rPr lang="en-US" dirty="0" smtClean="0"/>
              <a:t>failure </a:t>
            </a:r>
            <a:r>
              <a:rPr lang="en-US" dirty="0"/>
              <a:t>more than one </a:t>
            </a:r>
            <a:r>
              <a:rPr lang="en-US" dirty="0" smtClean="0"/>
              <a:t>target organ</a:t>
            </a:r>
            <a:endParaRPr lang="en-US" dirty="0"/>
          </a:p>
          <a:p>
            <a:r>
              <a:rPr lang="en-US" dirty="0" smtClean="0"/>
              <a:t>Evaluation </a:t>
            </a:r>
            <a:r>
              <a:rPr lang="en-US" dirty="0"/>
              <a:t>of thyroid function: T4, T3, TSH</a:t>
            </a:r>
          </a:p>
          <a:p>
            <a:r>
              <a:rPr lang="en-US" dirty="0" smtClean="0"/>
              <a:t>Evaluation </a:t>
            </a:r>
            <a:r>
              <a:rPr lang="en-US" dirty="0"/>
              <a:t>of ACTH secretion</a:t>
            </a:r>
          </a:p>
          <a:p>
            <a:r>
              <a:rPr lang="en-US" dirty="0" smtClean="0"/>
              <a:t>Evaluation </a:t>
            </a:r>
            <a:r>
              <a:rPr lang="en-US" dirty="0"/>
              <a:t>of prolactin </a:t>
            </a:r>
            <a:r>
              <a:rPr lang="en-US" dirty="0" smtClean="0"/>
              <a:t>levels</a:t>
            </a:r>
            <a:endParaRPr lang="en-US" dirty="0"/>
          </a:p>
          <a:p>
            <a:r>
              <a:rPr lang="en-US" dirty="0" smtClean="0"/>
              <a:t>Evaluation </a:t>
            </a:r>
            <a:r>
              <a:rPr lang="en-US" dirty="0"/>
              <a:t>of serum LH and FSH </a:t>
            </a:r>
            <a:r>
              <a:rPr lang="en-US" dirty="0" smtClean="0"/>
              <a:t>levels</a:t>
            </a:r>
            <a:endParaRPr lang="en-US" dirty="0"/>
          </a:p>
          <a:p>
            <a:r>
              <a:rPr lang="en-US" dirty="0" smtClean="0"/>
              <a:t>Measurement </a:t>
            </a:r>
            <a:r>
              <a:rPr lang="en-US" dirty="0"/>
              <a:t>of GH hormone </a:t>
            </a:r>
            <a:r>
              <a:rPr lang="en-US" dirty="0" smtClean="0"/>
              <a:t>level</a:t>
            </a:r>
          </a:p>
          <a:p>
            <a:pPr marL="0" indent="0">
              <a:buNone/>
            </a:pPr>
            <a:r>
              <a:rPr lang="en-US" b="1" dirty="0"/>
              <a:t>2) Imaging studies</a:t>
            </a:r>
          </a:p>
          <a:p>
            <a:r>
              <a:rPr lang="en-US" dirty="0" smtClean="0"/>
              <a:t>Skull </a:t>
            </a:r>
            <a:r>
              <a:rPr lang="en-US" dirty="0"/>
              <a:t>x-ray of </a:t>
            </a:r>
            <a:r>
              <a:rPr lang="en-US" dirty="0" err="1"/>
              <a:t>sella</a:t>
            </a:r>
            <a:r>
              <a:rPr lang="en-US" dirty="0"/>
              <a:t> </a:t>
            </a:r>
            <a:r>
              <a:rPr lang="en-US" dirty="0" err="1"/>
              <a:t>turcica</a:t>
            </a:r>
            <a:r>
              <a:rPr lang="en-US" dirty="0"/>
              <a:t> (detects </a:t>
            </a:r>
            <a:r>
              <a:rPr lang="en-US" dirty="0" err="1"/>
              <a:t>macroadenomas</a:t>
            </a:r>
            <a:r>
              <a:rPr lang="en-US" dirty="0"/>
              <a:t> &gt; 10 mm)</a:t>
            </a:r>
          </a:p>
          <a:p>
            <a:r>
              <a:rPr lang="en-US" dirty="0" smtClean="0"/>
              <a:t>High-resolution </a:t>
            </a:r>
            <a:r>
              <a:rPr lang="en-US" dirty="0"/>
              <a:t>CT or MRI if available</a:t>
            </a:r>
          </a:p>
        </p:txBody>
      </p:sp>
    </p:spTree>
    <p:extLst>
      <p:ext uri="{BB962C8B-B14F-4D97-AF65-F5344CB8AC3E}">
        <p14:creationId xmlns:p14="http://schemas.microsoft.com/office/powerpoint/2010/main" val="19639059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Treatment </a:t>
            </a:r>
            <a:r>
              <a:rPr lang="en-US" dirty="0"/>
              <a:t>of the underlying cause the patients pituitary </a:t>
            </a:r>
            <a:r>
              <a:rPr lang="en-US" dirty="0" smtClean="0"/>
              <a:t>insufficiency</a:t>
            </a:r>
          </a:p>
          <a:p>
            <a:pPr marL="514350" indent="-514350">
              <a:buAutoNum type="arabicPeriod"/>
            </a:pPr>
            <a:r>
              <a:rPr lang="en-US" dirty="0" smtClean="0"/>
              <a:t>Hormone </a:t>
            </a:r>
            <a:r>
              <a:rPr lang="en-US" dirty="0"/>
              <a:t>replacement therapy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treatment is directed toward </a:t>
            </a:r>
            <a:r>
              <a:rPr lang="en-US" b="1" dirty="0"/>
              <a:t>replacing the </a:t>
            </a:r>
            <a:r>
              <a:rPr lang="en-US" b="1" dirty="0" smtClean="0"/>
              <a:t>hormones of </a:t>
            </a:r>
            <a:r>
              <a:rPr lang="en-US" b="1" dirty="0"/>
              <a:t>the </a:t>
            </a:r>
            <a:r>
              <a:rPr lang="en-US" b="1" dirty="0" err="1"/>
              <a:t>hypofunctioning</a:t>
            </a:r>
            <a:r>
              <a:rPr lang="en-US" b="1" dirty="0"/>
              <a:t> target glands.</a:t>
            </a:r>
          </a:p>
          <a:p>
            <a:r>
              <a:rPr lang="en-US" dirty="0" smtClean="0"/>
              <a:t>GH </a:t>
            </a:r>
            <a:r>
              <a:rPr lang="en-US" dirty="0"/>
              <a:t>replacement: given for children with growth failure</a:t>
            </a:r>
          </a:p>
          <a:p>
            <a:r>
              <a:rPr lang="en-US" dirty="0" smtClean="0"/>
              <a:t>Thyroid </a:t>
            </a:r>
            <a:r>
              <a:rPr lang="en-US" dirty="0"/>
              <a:t>hormone </a:t>
            </a:r>
            <a:r>
              <a:rPr lang="en-US" dirty="0" smtClean="0"/>
              <a:t>replacement</a:t>
            </a:r>
            <a:endParaRPr lang="en-US" dirty="0"/>
          </a:p>
          <a:p>
            <a:r>
              <a:rPr lang="en-US" dirty="0" smtClean="0"/>
              <a:t>Cortisol </a:t>
            </a:r>
            <a:endParaRPr lang="en-US" dirty="0"/>
          </a:p>
          <a:p>
            <a:r>
              <a:rPr lang="en-US" dirty="0" smtClean="0"/>
              <a:t>Estrogens </a:t>
            </a:r>
            <a:r>
              <a:rPr lang="en-US" dirty="0"/>
              <a:t>and progesterone combination: may be given to women to </a:t>
            </a:r>
            <a:r>
              <a:rPr lang="en-US" dirty="0" smtClean="0"/>
              <a:t>restore menstrual </a:t>
            </a:r>
            <a:r>
              <a:rPr lang="en-US" dirty="0"/>
              <a:t>function and Testosterone may be given to men to restore libido </a:t>
            </a:r>
            <a:r>
              <a:rPr lang="en-US" dirty="0" smtClean="0"/>
              <a:t>and potency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11033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HYPERSECRETION OF ANTERIOR PITUITARY HORMONES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anterior pituitary hormones that are most commonly secreted in excess are</a:t>
            </a:r>
          </a:p>
          <a:p>
            <a:r>
              <a:rPr lang="en-US" b="1" dirty="0" smtClean="0"/>
              <a:t>GH </a:t>
            </a:r>
            <a:r>
              <a:rPr lang="en-US" b="1" dirty="0" err="1"/>
              <a:t>hypersectretion</a:t>
            </a:r>
            <a:r>
              <a:rPr lang="en-US" dirty="0"/>
              <a:t>: which manifests as an Acromegaly </a:t>
            </a:r>
            <a:r>
              <a:rPr lang="en-US" dirty="0" smtClean="0"/>
              <a:t>or </a:t>
            </a:r>
            <a:r>
              <a:rPr lang="en-US" dirty="0"/>
              <a:t>gigantism</a:t>
            </a:r>
          </a:p>
          <a:p>
            <a:r>
              <a:rPr lang="en-US" b="1" dirty="0" err="1" smtClean="0"/>
              <a:t>Hyperprolactinoma</a:t>
            </a:r>
            <a:endParaRPr lang="en-US" b="1" dirty="0"/>
          </a:p>
          <a:p>
            <a:r>
              <a:rPr lang="en-US" b="1" dirty="0" smtClean="0"/>
              <a:t>Excess </a:t>
            </a:r>
            <a:r>
              <a:rPr lang="en-US" b="1" dirty="0"/>
              <a:t>secretion of </a:t>
            </a:r>
            <a:r>
              <a:rPr lang="en-US" b="1" dirty="0" smtClean="0"/>
              <a:t>ACTH</a:t>
            </a:r>
            <a:r>
              <a:rPr lang="en-US" dirty="0" smtClean="0"/>
              <a:t>: </a:t>
            </a:r>
            <a:r>
              <a:rPr lang="en-US" dirty="0"/>
              <a:t>results as in the pituitary type of Cushing's syndrome</a:t>
            </a:r>
          </a:p>
        </p:txBody>
      </p:sp>
    </p:spTree>
    <p:extLst>
      <p:ext uri="{BB962C8B-B14F-4D97-AF65-F5344CB8AC3E}">
        <p14:creationId xmlns:p14="http://schemas.microsoft.com/office/powerpoint/2010/main" val="2134495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EPIDEMIOLOGY</a:t>
            </a:r>
            <a:endParaRPr lang="en-US" alt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Spontaneous Cushing’s syndrome and disease can occur in children and adults</a:t>
            </a:r>
          </a:p>
          <a:p>
            <a:r>
              <a:rPr lang="en-US" altLang="en-US"/>
              <a:t>Cushing’s disease generally occurs after puberty </a:t>
            </a:r>
          </a:p>
          <a:p>
            <a:r>
              <a:rPr lang="en-US" altLang="en-US"/>
              <a:t>In adults  women are more affected and is found in those aged 25-45 years M:F 1:5</a:t>
            </a:r>
          </a:p>
          <a:p>
            <a:r>
              <a:rPr lang="en-US" altLang="en-US"/>
              <a:t>Ectopic ACTH from tumor is more in male</a:t>
            </a:r>
          </a:p>
        </p:txBody>
      </p:sp>
    </p:spTree>
    <p:extLst>
      <p:ext uri="{BB962C8B-B14F-4D97-AF65-F5344CB8AC3E}">
        <p14:creationId xmlns:p14="http://schemas.microsoft.com/office/powerpoint/2010/main" val="97527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ACROMEGALY </a:t>
            </a:r>
            <a:r>
              <a:rPr lang="en-US" dirty="0"/>
              <a:t>AND </a:t>
            </a:r>
            <a:r>
              <a:rPr lang="en-US" dirty="0" smtClean="0"/>
              <a:t>GIGANTISM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12120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Caused by excessive secretion of Growth hormones.</a:t>
            </a:r>
          </a:p>
          <a:p>
            <a:r>
              <a:rPr lang="en-US" dirty="0" smtClean="0"/>
              <a:t>Characterized by excessive growth in the form of swelling of hands, legs &amp; soft tissues.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48530" y="1133341"/>
            <a:ext cx="4211391" cy="515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147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MANIFESTATIONS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Bone and soft tissue changes: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Gigantism </a:t>
            </a:r>
          </a:p>
          <a:p>
            <a:r>
              <a:rPr lang="en-US" dirty="0" smtClean="0"/>
              <a:t>GH </a:t>
            </a:r>
            <a:r>
              <a:rPr lang="en-US" dirty="0"/>
              <a:t>hypersecretion beginning in </a:t>
            </a:r>
            <a:r>
              <a:rPr lang="en-US" b="1" dirty="0"/>
              <a:t>childhood before closure of epiphyses </a:t>
            </a:r>
            <a:r>
              <a:rPr lang="en-US" dirty="0" smtClean="0"/>
              <a:t>may cause </a:t>
            </a:r>
            <a:r>
              <a:rPr lang="en-US" b="1" dirty="0"/>
              <a:t>increase linear growth of long bones resulting gigantism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is little </a:t>
            </a:r>
            <a:r>
              <a:rPr lang="en-US" dirty="0" smtClean="0"/>
              <a:t>bony deformity</a:t>
            </a:r>
            <a:r>
              <a:rPr lang="en-US" dirty="0"/>
              <a:t>, soft tissue swelling or enlargement of peripheral nerves.</a:t>
            </a:r>
          </a:p>
          <a:p>
            <a:r>
              <a:rPr lang="en-US" dirty="0"/>
              <a:t>Delayed puberty or hypogonadotropic hypogonadism may be present.</a:t>
            </a:r>
          </a:p>
          <a:p>
            <a:pPr marL="0" indent="0">
              <a:buNone/>
            </a:pPr>
            <a:r>
              <a:rPr lang="en-US" b="1" dirty="0"/>
              <a:t>2. </a:t>
            </a:r>
            <a:r>
              <a:rPr lang="en-US" b="1" dirty="0" smtClean="0"/>
              <a:t>Acromegaly</a:t>
            </a:r>
          </a:p>
          <a:p>
            <a:r>
              <a:rPr lang="en-US" dirty="0" smtClean="0"/>
              <a:t>GH </a:t>
            </a:r>
            <a:r>
              <a:rPr lang="en-US" dirty="0"/>
              <a:t>hypersecretion beginning </a:t>
            </a:r>
            <a:r>
              <a:rPr lang="en-US" b="1" dirty="0"/>
              <a:t>after epiphyseal closure</a:t>
            </a:r>
            <a:r>
              <a:rPr lang="en-US" dirty="0"/>
              <a:t>, in adults, result </a:t>
            </a:r>
            <a:r>
              <a:rPr lang="en-US" dirty="0" smtClean="0"/>
              <a:t>soft tissue </a:t>
            </a:r>
            <a:r>
              <a:rPr lang="en-US" dirty="0"/>
              <a:t>growth and bony enlargement, especially in </a:t>
            </a:r>
            <a:r>
              <a:rPr lang="en-US" dirty="0" err="1" smtClean="0"/>
              <a:t>acral</a:t>
            </a:r>
            <a:r>
              <a:rPr lang="en-US" dirty="0" smtClean="0"/>
              <a:t> areas (appendicular) </a:t>
            </a:r>
            <a:r>
              <a:rPr lang="en-US" dirty="0"/>
              <a:t>of the skeleton, which </a:t>
            </a:r>
            <a:r>
              <a:rPr lang="en-US" dirty="0" smtClean="0"/>
              <a:t>may affect </a:t>
            </a:r>
            <a:r>
              <a:rPr lang="en-US" dirty="0"/>
              <a:t>the patient’s appearance.</a:t>
            </a:r>
          </a:p>
        </p:txBody>
      </p:sp>
    </p:spTree>
    <p:extLst>
      <p:ext uri="{BB962C8B-B14F-4D97-AF65-F5344CB8AC3E}">
        <p14:creationId xmlns:p14="http://schemas.microsoft.com/office/powerpoint/2010/main" val="291615202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MANIFESTATIONS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Enlargement of hands </a:t>
            </a:r>
            <a:r>
              <a:rPr lang="en-US" dirty="0"/>
              <a:t>(especially fingertips) and </a:t>
            </a:r>
            <a:r>
              <a:rPr lang="en-US" dirty="0" smtClean="0"/>
              <a:t>feet</a:t>
            </a:r>
            <a:endParaRPr lang="en-US" dirty="0"/>
          </a:p>
          <a:p>
            <a:r>
              <a:rPr lang="en-US" b="1" dirty="0" smtClean="0"/>
              <a:t>Coarsening </a:t>
            </a:r>
            <a:r>
              <a:rPr lang="en-US" b="1" dirty="0"/>
              <a:t>of facial </a:t>
            </a:r>
            <a:r>
              <a:rPr lang="en-US" dirty="0" smtClean="0"/>
              <a:t>features</a:t>
            </a:r>
            <a:endParaRPr lang="en-US" dirty="0"/>
          </a:p>
          <a:p>
            <a:pPr lvl="1"/>
            <a:r>
              <a:rPr lang="en-US" dirty="0" smtClean="0"/>
              <a:t>Thick </a:t>
            </a:r>
            <a:r>
              <a:rPr lang="en-US" dirty="0"/>
              <a:t>skin folds: brows and </a:t>
            </a:r>
            <a:r>
              <a:rPr lang="en-US" dirty="0" err="1"/>
              <a:t>nasolabialfolds</a:t>
            </a:r>
            <a:endParaRPr lang="en-US" dirty="0"/>
          </a:p>
          <a:p>
            <a:pPr lvl="1"/>
            <a:r>
              <a:rPr lang="en-US" dirty="0" smtClean="0"/>
              <a:t>Enlargement </a:t>
            </a:r>
            <a:r>
              <a:rPr lang="en-US" dirty="0"/>
              <a:t>of the nose</a:t>
            </a:r>
          </a:p>
          <a:p>
            <a:pPr lvl="1"/>
            <a:r>
              <a:rPr lang="en-US" dirty="0" smtClean="0"/>
              <a:t>Enlargement </a:t>
            </a:r>
            <a:r>
              <a:rPr lang="en-US" dirty="0"/>
              <a:t>of mandible: </a:t>
            </a:r>
            <a:r>
              <a:rPr lang="en-US" dirty="0" err="1"/>
              <a:t>Prognathism</a:t>
            </a:r>
            <a:r>
              <a:rPr lang="en-US" dirty="0"/>
              <a:t>, spreading of </a:t>
            </a:r>
            <a:r>
              <a:rPr lang="en-US" dirty="0" smtClean="0"/>
              <a:t>teeth</a:t>
            </a:r>
          </a:p>
          <a:p>
            <a:r>
              <a:rPr lang="en-US" dirty="0"/>
              <a:t>Body hair increases and the skin thickens and becomes darker.</a:t>
            </a:r>
          </a:p>
          <a:p>
            <a:r>
              <a:rPr lang="en-US" b="1" dirty="0" smtClean="0"/>
              <a:t>Excessive </a:t>
            </a:r>
            <a:r>
              <a:rPr lang="en-US" b="1" dirty="0"/>
              <a:t>perspiration</a:t>
            </a:r>
            <a:r>
              <a:rPr lang="en-US" dirty="0"/>
              <a:t>, offensive body </a:t>
            </a:r>
            <a:r>
              <a:rPr lang="en-US" dirty="0" err="1"/>
              <a:t>odour</a:t>
            </a:r>
            <a:r>
              <a:rPr lang="en-US" dirty="0"/>
              <a:t> may be noted.</a:t>
            </a:r>
          </a:p>
          <a:p>
            <a:r>
              <a:rPr lang="en-US" dirty="0" smtClean="0"/>
              <a:t>Voice </a:t>
            </a:r>
            <a:r>
              <a:rPr lang="en-US" dirty="0"/>
              <a:t>becomes husky, </a:t>
            </a:r>
            <a:r>
              <a:rPr lang="en-US" b="1" dirty="0"/>
              <a:t>tongue enlarged and furrowed</a:t>
            </a:r>
            <a:r>
              <a:rPr lang="en-US" dirty="0"/>
              <a:t>.</a:t>
            </a:r>
          </a:p>
          <a:p>
            <a:r>
              <a:rPr lang="en-US" b="1" dirty="0" smtClean="0"/>
              <a:t>Barrel </a:t>
            </a:r>
            <a:r>
              <a:rPr lang="en-US" b="1" dirty="0"/>
              <a:t>chest </a:t>
            </a:r>
            <a:r>
              <a:rPr lang="en-US" dirty="0"/>
              <a:t>deformity may be noted.</a:t>
            </a:r>
          </a:p>
          <a:p>
            <a:r>
              <a:rPr lang="en-US" dirty="0" smtClean="0"/>
              <a:t>Joint </a:t>
            </a:r>
            <a:r>
              <a:rPr lang="en-US" dirty="0"/>
              <a:t>symptoms are common, </a:t>
            </a:r>
            <a:r>
              <a:rPr lang="en-US" b="1" dirty="0"/>
              <a:t>crippling degenerative osteoarthritis</a:t>
            </a:r>
            <a:r>
              <a:rPr lang="en-US" dirty="0"/>
              <a:t> may occur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2375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MANIFESTATIONS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Galactorrhea </a:t>
            </a:r>
            <a:r>
              <a:rPr lang="en-US" dirty="0"/>
              <a:t>may occur in women </a:t>
            </a:r>
            <a:r>
              <a:rPr lang="en-US" b="1" dirty="0"/>
              <a:t>and menstrual irregularities/amenorrhea</a:t>
            </a:r>
            <a:r>
              <a:rPr lang="en-US" dirty="0"/>
              <a:t> </a:t>
            </a:r>
            <a:r>
              <a:rPr lang="en-US" dirty="0" smtClean="0"/>
              <a:t>may be </a:t>
            </a:r>
            <a:r>
              <a:rPr lang="en-US" dirty="0"/>
              <a:t>noted. </a:t>
            </a:r>
            <a:endParaRPr lang="en-US" dirty="0" smtClean="0"/>
          </a:p>
          <a:p>
            <a:r>
              <a:rPr lang="en-US" b="1" dirty="0" smtClean="0"/>
              <a:t>Impotence</a:t>
            </a:r>
            <a:r>
              <a:rPr lang="en-US" dirty="0" smtClean="0"/>
              <a:t> </a:t>
            </a:r>
            <a:r>
              <a:rPr lang="en-US" dirty="0"/>
              <a:t>is common in men.</a:t>
            </a:r>
          </a:p>
          <a:p>
            <a:r>
              <a:rPr lang="en-US" b="1" dirty="0" smtClean="0"/>
              <a:t>Peripheral </a:t>
            </a:r>
            <a:r>
              <a:rPr lang="en-US" b="1" dirty="0"/>
              <a:t>neuropathies </a:t>
            </a:r>
            <a:r>
              <a:rPr lang="en-US" dirty="0"/>
              <a:t>due to entrapment of peripheral nerves are </a:t>
            </a:r>
            <a:r>
              <a:rPr lang="en-US" dirty="0" smtClean="0"/>
              <a:t>common, as </a:t>
            </a:r>
            <a:r>
              <a:rPr lang="en-US" dirty="0"/>
              <a:t>are headaches (due to pituitary tumor).</a:t>
            </a:r>
          </a:p>
          <a:p>
            <a:r>
              <a:rPr lang="en-US" b="1" dirty="0" err="1" smtClean="0"/>
              <a:t>Bitemporal</a:t>
            </a:r>
            <a:r>
              <a:rPr lang="en-US" b="1" dirty="0" smtClean="0"/>
              <a:t> </a:t>
            </a:r>
            <a:r>
              <a:rPr lang="en-US" b="1" dirty="0" err="1"/>
              <a:t>hemianopsia</a:t>
            </a:r>
            <a:r>
              <a:rPr lang="en-US" b="1" dirty="0"/>
              <a:t> </a:t>
            </a:r>
            <a:r>
              <a:rPr lang="en-US" dirty="0"/>
              <a:t>(visual field defect) may develop due to the </a:t>
            </a:r>
            <a:r>
              <a:rPr lang="en-US" dirty="0" smtClean="0"/>
              <a:t>pressure effect </a:t>
            </a:r>
            <a:r>
              <a:rPr lang="en-US" dirty="0"/>
              <a:t>of pituitary adenoma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566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MANIFESTATIONS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Enlargement </a:t>
            </a:r>
            <a:r>
              <a:rPr lang="en-US" dirty="0"/>
              <a:t>of internal organs: The heart, liver, kidneys, spleen, </a:t>
            </a:r>
            <a:r>
              <a:rPr lang="en-US" dirty="0" smtClean="0"/>
              <a:t>thyroid, parathyroid </a:t>
            </a:r>
            <a:r>
              <a:rPr lang="en-US" dirty="0"/>
              <a:t>glands, and pancreas are also larger than normal. </a:t>
            </a:r>
            <a:endParaRPr lang="en-US" dirty="0" smtClean="0"/>
          </a:p>
          <a:p>
            <a:r>
              <a:rPr lang="en-US" dirty="0" smtClean="0"/>
              <a:t>Cardiac </a:t>
            </a:r>
            <a:r>
              <a:rPr lang="en-US" dirty="0"/>
              <a:t>disease </a:t>
            </a:r>
            <a:r>
              <a:rPr lang="en-US" dirty="0" smtClean="0"/>
              <a:t>in 1/3 </a:t>
            </a:r>
            <a:r>
              <a:rPr lang="en-US" dirty="0"/>
              <a:t>of patients.</a:t>
            </a:r>
          </a:p>
          <a:p>
            <a:pPr marL="0" indent="0">
              <a:buNone/>
            </a:pPr>
            <a:r>
              <a:rPr lang="en-US" b="1" dirty="0"/>
              <a:t>3. Metabolic changes:</a:t>
            </a:r>
          </a:p>
          <a:p>
            <a:r>
              <a:rPr lang="en-US" dirty="0"/>
              <a:t>Poor glucose tolerance, a result of the anti-insulin actions of GH, is common.</a:t>
            </a:r>
          </a:p>
          <a:p>
            <a:r>
              <a:rPr lang="en-US" dirty="0"/>
              <a:t>Over diabetes occurs in only 10% of </a:t>
            </a:r>
            <a:r>
              <a:rPr lang="en-US" dirty="0" err="1"/>
              <a:t>acromegalic</a:t>
            </a:r>
            <a:r>
              <a:rPr lang="en-US" dirty="0"/>
              <a:t> patients.</a:t>
            </a:r>
          </a:p>
        </p:txBody>
      </p:sp>
    </p:spTree>
    <p:extLst>
      <p:ext uri="{BB962C8B-B14F-4D97-AF65-F5344CB8AC3E}">
        <p14:creationId xmlns:p14="http://schemas.microsoft.com/office/powerpoint/2010/main" val="26011264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Diagnosis of Acromegaly depends on the clinical manifestations.</a:t>
            </a:r>
          </a:p>
          <a:p>
            <a:r>
              <a:rPr lang="en-US" b="1" dirty="0" smtClean="0"/>
              <a:t>GH </a:t>
            </a:r>
            <a:r>
              <a:rPr lang="en-US" b="1" dirty="0"/>
              <a:t>level: </a:t>
            </a:r>
            <a:r>
              <a:rPr lang="en-US" dirty="0"/>
              <a:t>should be measured in the morning under basal </a:t>
            </a:r>
            <a:r>
              <a:rPr lang="en-US" dirty="0" smtClean="0"/>
              <a:t>condition. A </a:t>
            </a:r>
            <a:r>
              <a:rPr lang="en-US" dirty="0"/>
              <a:t>level higher than 10ng/dl favors the diagnosis of Acromegaly.</a:t>
            </a:r>
          </a:p>
          <a:p>
            <a:r>
              <a:rPr lang="en-US" b="1" dirty="0" smtClean="0"/>
              <a:t>Glucose </a:t>
            </a:r>
            <a:r>
              <a:rPr lang="en-US" b="1" dirty="0"/>
              <a:t>tolerance test: </a:t>
            </a:r>
            <a:r>
              <a:rPr lang="en-US" dirty="0"/>
              <a:t>to diagnose for possible DM</a:t>
            </a:r>
          </a:p>
          <a:p>
            <a:r>
              <a:rPr lang="en-US" b="1" dirty="0" smtClean="0"/>
              <a:t>Skull </a:t>
            </a:r>
            <a:r>
              <a:rPr lang="en-US" b="1" dirty="0"/>
              <a:t>x-ray: </a:t>
            </a:r>
            <a:r>
              <a:rPr lang="en-US" dirty="0"/>
              <a:t>in most cases the pituitary adenoma is large enough to distort the </a:t>
            </a:r>
            <a:r>
              <a:rPr lang="en-US" dirty="0" err="1" smtClean="0"/>
              <a:t>sella</a:t>
            </a:r>
            <a:r>
              <a:rPr lang="en-US" dirty="0" smtClean="0"/>
              <a:t> </a:t>
            </a:r>
            <a:r>
              <a:rPr lang="en-US" dirty="0" err="1" smtClean="0"/>
              <a:t>turcica</a:t>
            </a:r>
            <a:r>
              <a:rPr lang="en-US" dirty="0" smtClean="0"/>
              <a:t> </a:t>
            </a:r>
            <a:r>
              <a:rPr lang="en-US" dirty="0"/>
              <a:t>and can be seen on lateral skull x-ray</a:t>
            </a:r>
          </a:p>
          <a:p>
            <a:r>
              <a:rPr lang="en-US" b="1" dirty="0" smtClean="0"/>
              <a:t>CT </a:t>
            </a:r>
            <a:r>
              <a:rPr lang="en-US" b="1" dirty="0"/>
              <a:t>or </a:t>
            </a:r>
            <a:r>
              <a:rPr lang="en-US" b="1" dirty="0" smtClean="0"/>
              <a:t>MRI</a:t>
            </a:r>
            <a:r>
              <a:rPr lang="en-US" dirty="0" smtClean="0"/>
              <a:t>: </a:t>
            </a:r>
            <a:r>
              <a:rPr lang="en-US" dirty="0"/>
              <a:t>will help to visualize the tumor.</a:t>
            </a:r>
          </a:p>
        </p:txBody>
      </p:sp>
    </p:spTree>
    <p:extLst>
      <p:ext uri="{BB962C8B-B14F-4D97-AF65-F5344CB8AC3E}">
        <p14:creationId xmlns:p14="http://schemas.microsoft.com/office/powerpoint/2010/main" val="25150075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1</a:t>
            </a:r>
            <a:r>
              <a:rPr lang="en-US" b="1" dirty="0"/>
              <a:t>. Ablative </a:t>
            </a:r>
            <a:r>
              <a:rPr lang="en-US" b="1" dirty="0" smtClean="0"/>
              <a:t>therapy</a:t>
            </a:r>
            <a:endParaRPr lang="en-US" b="1" dirty="0"/>
          </a:p>
          <a:p>
            <a:r>
              <a:rPr lang="en-US" dirty="0" err="1" smtClean="0"/>
              <a:t>Transpheniodal</a:t>
            </a:r>
            <a:r>
              <a:rPr lang="en-US" dirty="0" smtClean="0"/>
              <a:t> </a:t>
            </a:r>
            <a:r>
              <a:rPr lang="en-US" dirty="0"/>
              <a:t>pituitary </a:t>
            </a:r>
            <a:r>
              <a:rPr lang="en-US" dirty="0" err="1" smtClean="0"/>
              <a:t>adenomectomey</a:t>
            </a:r>
            <a:r>
              <a:rPr lang="en-US" dirty="0" smtClean="0"/>
              <a:t>: </a:t>
            </a:r>
            <a:r>
              <a:rPr lang="en-US" dirty="0"/>
              <a:t>results prompt normalization of GH in </a:t>
            </a:r>
            <a:r>
              <a:rPr lang="en-US" dirty="0" smtClean="0"/>
              <a:t>the majority </a:t>
            </a:r>
            <a:r>
              <a:rPr lang="en-US" dirty="0"/>
              <a:t>of patients</a:t>
            </a:r>
          </a:p>
          <a:p>
            <a:r>
              <a:rPr lang="en-US" dirty="0" smtClean="0"/>
              <a:t>Irradiation </a:t>
            </a:r>
            <a:r>
              <a:rPr lang="en-US" dirty="0"/>
              <a:t>therapy radiation is generally indicated, but be aware of danger </a:t>
            </a:r>
            <a:r>
              <a:rPr lang="en-US" dirty="0" smtClean="0"/>
              <a:t>of hypopituitarism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b="1" dirty="0"/>
              <a:t>2. Medical </a:t>
            </a:r>
            <a:r>
              <a:rPr lang="en-US" b="1" dirty="0" smtClean="0"/>
              <a:t>therapy</a:t>
            </a:r>
          </a:p>
          <a:p>
            <a:r>
              <a:rPr lang="en-US" b="1" dirty="0" smtClean="0"/>
              <a:t>It </a:t>
            </a:r>
            <a:r>
              <a:rPr lang="en-US" dirty="0" smtClean="0"/>
              <a:t>is </a:t>
            </a:r>
            <a:r>
              <a:rPr lang="en-US" dirty="0"/>
              <a:t>indicated if surgery and radiotherapy are contraindicated or have failed.</a:t>
            </a:r>
          </a:p>
          <a:p>
            <a:r>
              <a:rPr lang="en-US" b="1" dirty="0" smtClean="0"/>
              <a:t>Give </a:t>
            </a:r>
            <a:r>
              <a:rPr lang="en-US" b="1" dirty="0"/>
              <a:t>bromocriptine up to 15 mg/d PO in divided doses.</a:t>
            </a:r>
          </a:p>
        </p:txBody>
      </p:sp>
    </p:spTree>
    <p:extLst>
      <p:ext uri="{BB962C8B-B14F-4D97-AF65-F5344CB8AC3E}">
        <p14:creationId xmlns:p14="http://schemas.microsoft.com/office/powerpoint/2010/main" val="186860195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POSTERIOR PITUITARY LOBE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DIABETES INSIPIDUS</a:t>
            </a:r>
            <a:endParaRPr lang="en-US" b="1" dirty="0" smtClean="0"/>
          </a:p>
          <a:p>
            <a:r>
              <a:rPr lang="en-US" dirty="0" smtClean="0"/>
              <a:t>Caused due to </a:t>
            </a:r>
            <a:r>
              <a:rPr lang="en-US" b="1" dirty="0" smtClean="0"/>
              <a:t>insufficient production of Anti diuretic hormone</a:t>
            </a:r>
            <a:r>
              <a:rPr lang="en-US" dirty="0" smtClean="0"/>
              <a:t>.</a:t>
            </a:r>
          </a:p>
          <a:p>
            <a:r>
              <a:rPr lang="en-US" dirty="0" smtClean="0"/>
              <a:t>Characterized by </a:t>
            </a:r>
            <a:r>
              <a:rPr lang="en-US" b="1" dirty="0" smtClean="0"/>
              <a:t>excessive thirst and excretion of large amounts of severely diluted urine.</a:t>
            </a:r>
          </a:p>
          <a:p>
            <a:pPr marL="0" indent="0">
              <a:buNone/>
            </a:pPr>
            <a:r>
              <a:rPr lang="en-US" b="1" dirty="0" smtClean="0"/>
              <a:t>SYMPTOMS</a:t>
            </a:r>
          </a:p>
          <a:p>
            <a:r>
              <a:rPr lang="en-US" dirty="0" smtClean="0"/>
              <a:t>Extreme thirst</a:t>
            </a:r>
          </a:p>
          <a:p>
            <a:r>
              <a:rPr lang="en-US" dirty="0" smtClean="0"/>
              <a:t>Blurred vision</a:t>
            </a:r>
          </a:p>
          <a:p>
            <a:r>
              <a:rPr lang="en-US" dirty="0" smtClean="0"/>
              <a:t>Dehydration</a:t>
            </a:r>
          </a:p>
          <a:p>
            <a:r>
              <a:rPr lang="en-US" dirty="0" smtClean="0"/>
              <a:t>extreme urination</a:t>
            </a:r>
          </a:p>
          <a:p>
            <a:r>
              <a:rPr lang="en-US" dirty="0" smtClean="0"/>
              <a:t>Fever, vomiting, or diarrhea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4409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Desmopressin acetate </a:t>
            </a:r>
            <a:endParaRPr lang="en-US" b="1" dirty="0" smtClean="0"/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drug of </a:t>
            </a:r>
            <a:r>
              <a:rPr lang="en-US" dirty="0" smtClean="0"/>
              <a:t>choice</a:t>
            </a:r>
          </a:p>
          <a:p>
            <a:r>
              <a:rPr lang="en-US" dirty="0"/>
              <a:t>Dose: Initial dose: 0.05 mg orally twice a day or 1 to 2 mcg IV twice a day or 1 to 2 mcg </a:t>
            </a:r>
            <a:r>
              <a:rPr lang="en-US" dirty="0" smtClean="0"/>
              <a:t>SC</a:t>
            </a:r>
          </a:p>
          <a:p>
            <a:r>
              <a:rPr lang="en-US" dirty="0"/>
              <a:t>The optimal dosage depends on the patient's </a:t>
            </a:r>
            <a:r>
              <a:rPr lang="en-US" dirty="0" smtClean="0"/>
              <a:t>response</a:t>
            </a:r>
          </a:p>
          <a:p>
            <a:r>
              <a:rPr lang="en-US" dirty="0"/>
              <a:t>Side effects: Transient headache, nausea, mild abdominal cramps, facial flushing and </a:t>
            </a:r>
            <a:r>
              <a:rPr lang="en-US" dirty="0" err="1"/>
              <a:t>vulval</a:t>
            </a:r>
            <a:r>
              <a:rPr lang="en-US" dirty="0"/>
              <a:t> pain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/>
              <a:t>Thiazide diuretics e.g. </a:t>
            </a:r>
            <a:r>
              <a:rPr lang="en-US" b="1" dirty="0" err="1" smtClean="0"/>
              <a:t>Hydrochlorthiaziade</a:t>
            </a:r>
            <a:endParaRPr lang="en-US" b="1" dirty="0" smtClean="0"/>
          </a:p>
          <a:p>
            <a:r>
              <a:rPr lang="en-US" dirty="0" smtClean="0"/>
              <a:t> Promote </a:t>
            </a:r>
            <a:r>
              <a:rPr lang="en-US" dirty="0"/>
              <a:t>sodium excretion leading to extra cellular fluid volume contraction. </a:t>
            </a:r>
            <a:endParaRPr lang="en-US" dirty="0" smtClean="0"/>
          </a:p>
          <a:p>
            <a:r>
              <a:rPr lang="en-US" dirty="0" smtClean="0"/>
              <a:t>Dose </a:t>
            </a:r>
            <a:r>
              <a:rPr lang="en-US" dirty="0"/>
              <a:t>for HCTZ: 25mg OD or BD</a:t>
            </a:r>
          </a:p>
        </p:txBody>
      </p:sp>
    </p:spTree>
    <p:extLst>
      <p:ext uri="{BB962C8B-B14F-4D97-AF65-F5344CB8AC3E}">
        <p14:creationId xmlns:p14="http://schemas.microsoft.com/office/powerpoint/2010/main" val="425371025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OTHER DRUGS</a:t>
            </a:r>
          </a:p>
          <a:p>
            <a:r>
              <a:rPr lang="en-US" b="1" dirty="0" err="1" smtClean="0"/>
              <a:t>Chlorpropamide</a:t>
            </a:r>
            <a:r>
              <a:rPr lang="en-US" dirty="0" smtClean="0"/>
              <a:t> </a:t>
            </a:r>
            <a:r>
              <a:rPr lang="en-US" dirty="0"/>
              <a:t>(anti-diabetic) can also stimulate ADH release in partial neurogenic DI at 125-250mg oral dose/day. </a:t>
            </a:r>
            <a:endParaRPr lang="en-US" dirty="0" smtClean="0"/>
          </a:p>
          <a:p>
            <a:r>
              <a:rPr lang="en-US" b="1" dirty="0" smtClean="0"/>
              <a:t>Carbamazepine</a:t>
            </a:r>
            <a:r>
              <a:rPr lang="en-US" dirty="0" smtClean="0"/>
              <a:t> </a:t>
            </a:r>
            <a:r>
              <a:rPr lang="en-US" dirty="0"/>
              <a:t>used 100-300mg BD in central DI. </a:t>
            </a:r>
            <a:endParaRPr lang="en-US" dirty="0" smtClean="0"/>
          </a:p>
          <a:p>
            <a:r>
              <a:rPr lang="en-US" b="1" dirty="0" err="1" smtClean="0"/>
              <a:t>Clofibrate</a:t>
            </a:r>
            <a:r>
              <a:rPr lang="en-US" dirty="0" smtClean="0"/>
              <a:t> </a:t>
            </a:r>
            <a:r>
              <a:rPr lang="en-US" dirty="0"/>
              <a:t>used 500mg QDS in central DI. </a:t>
            </a:r>
            <a:endParaRPr lang="en-US" dirty="0" smtClean="0"/>
          </a:p>
          <a:p>
            <a:r>
              <a:rPr lang="en-US" b="1" dirty="0" smtClean="0"/>
              <a:t>Indomethacin </a:t>
            </a:r>
            <a:r>
              <a:rPr lang="en-US" dirty="0"/>
              <a:t>50 mg every 8-12 </a:t>
            </a:r>
            <a:r>
              <a:rPr lang="en-US" dirty="0" err="1"/>
              <a:t>hrs</a:t>
            </a:r>
            <a:r>
              <a:rPr lang="en-US" dirty="0"/>
              <a:t> in both types of DI.</a:t>
            </a:r>
          </a:p>
        </p:txBody>
      </p:sp>
    </p:spTree>
    <p:extLst>
      <p:ext uri="{BB962C8B-B14F-4D97-AF65-F5344CB8AC3E}">
        <p14:creationId xmlns:p14="http://schemas.microsoft.com/office/powerpoint/2010/main" val="3558756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ETIOLOGY AND PATHOPHYSIOLOGY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a) </a:t>
            </a:r>
            <a:r>
              <a:rPr lang="en-US" b="1" dirty="0"/>
              <a:t>Bilateral adrenal hyperplasia </a:t>
            </a:r>
            <a:endParaRPr lang="en-US" dirty="0" smtClean="0"/>
          </a:p>
          <a:p>
            <a:r>
              <a:rPr lang="en-US" dirty="0" smtClean="0"/>
              <a:t> Is </a:t>
            </a:r>
            <a:r>
              <a:rPr lang="en-US" dirty="0"/>
              <a:t>the </a:t>
            </a:r>
            <a:r>
              <a:rPr lang="en-US" b="1" dirty="0"/>
              <a:t>commonest cause </a:t>
            </a:r>
            <a:r>
              <a:rPr lang="en-US" b="1" dirty="0" smtClean="0"/>
              <a:t>of Cushing’s </a:t>
            </a:r>
            <a:r>
              <a:rPr lang="en-US" b="1" dirty="0"/>
              <a:t>syndrome. </a:t>
            </a:r>
            <a:endParaRPr lang="en-US" b="1" dirty="0" smtClean="0"/>
          </a:p>
          <a:p>
            <a:r>
              <a:rPr lang="en-US" dirty="0" smtClean="0"/>
              <a:t>It </a:t>
            </a:r>
            <a:r>
              <a:rPr lang="en-US" dirty="0"/>
              <a:t>is caused by </a:t>
            </a:r>
            <a:r>
              <a:rPr lang="en-US" b="1" dirty="0"/>
              <a:t>increased pituitary secretion of ACTH. </a:t>
            </a:r>
            <a:endParaRPr lang="en-US" b="1" dirty="0" smtClean="0"/>
          </a:p>
          <a:p>
            <a:r>
              <a:rPr lang="en-US" dirty="0" smtClean="0"/>
              <a:t>Pituitary tumors </a:t>
            </a:r>
            <a:r>
              <a:rPr lang="en-US" dirty="0"/>
              <a:t>large enough to be seen by skull x-ray, are present in more than 10 % of </a:t>
            </a:r>
            <a:r>
              <a:rPr lang="en-US" dirty="0" smtClean="0"/>
              <a:t>these patients</a:t>
            </a:r>
            <a:r>
              <a:rPr lang="en-US" dirty="0"/>
              <a:t>, and smaller basophilic adenomas are found in more than 50 % of patients.</a:t>
            </a:r>
          </a:p>
          <a:p>
            <a:pPr marL="0" indent="0">
              <a:buNone/>
            </a:pPr>
            <a:r>
              <a:rPr lang="en-US" dirty="0" smtClean="0"/>
              <a:t>b</a:t>
            </a:r>
            <a:r>
              <a:rPr lang="en-US" dirty="0"/>
              <a:t>) </a:t>
            </a:r>
            <a:r>
              <a:rPr lang="en-US" b="1" dirty="0"/>
              <a:t>Adrenal adenomas and adrenal carcinoma </a:t>
            </a:r>
            <a:endParaRPr lang="en-US" b="1" dirty="0" smtClean="0"/>
          </a:p>
          <a:p>
            <a:r>
              <a:rPr lang="en-US" dirty="0"/>
              <a:t>M</a:t>
            </a:r>
            <a:r>
              <a:rPr lang="en-US" dirty="0" smtClean="0"/>
              <a:t>ay </a:t>
            </a:r>
            <a:r>
              <a:rPr lang="en-US" dirty="0"/>
              <a:t>produce excess </a:t>
            </a:r>
            <a:r>
              <a:rPr lang="en-US" dirty="0" smtClean="0"/>
              <a:t>cortisol</a:t>
            </a:r>
          </a:p>
        </p:txBody>
      </p:sp>
    </p:spTree>
    <p:extLst>
      <p:ext uri="{BB962C8B-B14F-4D97-AF65-F5344CB8AC3E}">
        <p14:creationId xmlns:p14="http://schemas.microsoft.com/office/powerpoint/2010/main" val="275894452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PITUITARY TUMORS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two most common pituitary tumors are :</a:t>
            </a:r>
          </a:p>
          <a:p>
            <a:r>
              <a:rPr lang="en-US" b="1" dirty="0" smtClean="0"/>
              <a:t>Pituitary adenomas </a:t>
            </a:r>
            <a:r>
              <a:rPr lang="en-US" dirty="0" smtClean="0"/>
              <a:t>are tumors that occur in the pituitary gland , and account for about 15% of intracranial neoplasm</a:t>
            </a:r>
          </a:p>
          <a:p>
            <a:r>
              <a:rPr lang="en-US" b="1" dirty="0" err="1" smtClean="0"/>
              <a:t>Prolactinomas</a:t>
            </a:r>
            <a:r>
              <a:rPr lang="en-US" dirty="0" smtClean="0"/>
              <a:t> are the most common type of pituitary tumor. </a:t>
            </a:r>
          </a:p>
          <a:p>
            <a:r>
              <a:rPr lang="en-US" dirty="0" smtClean="0"/>
              <a:t>It secrete prolactin acidophilic galactorrhea, hypogonadism, amenorrhea, infertility, and impotence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67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ETIOLOGY AND PATHOPHYSIOLOGY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c) Ectopic ACTH production by tumors </a:t>
            </a:r>
            <a:endParaRPr lang="en-US" b="1" dirty="0" smtClean="0"/>
          </a:p>
          <a:p>
            <a:r>
              <a:rPr lang="en-US" dirty="0" smtClean="0"/>
              <a:t>EX: </a:t>
            </a:r>
            <a:r>
              <a:rPr lang="en-US" dirty="0"/>
              <a:t>such as oat cell carcinoma of the </a:t>
            </a:r>
            <a:r>
              <a:rPr lang="en-US" dirty="0" smtClean="0"/>
              <a:t>lung, carcinoma </a:t>
            </a:r>
            <a:r>
              <a:rPr lang="en-US" dirty="0"/>
              <a:t>of the </a:t>
            </a:r>
            <a:r>
              <a:rPr lang="en-US" dirty="0" smtClean="0"/>
              <a:t>pancreas, </a:t>
            </a:r>
            <a:r>
              <a:rPr lang="en-US" dirty="0"/>
              <a:t>bronchial </a:t>
            </a:r>
            <a:r>
              <a:rPr lang="en-US" dirty="0" err="1"/>
              <a:t>carcinod</a:t>
            </a:r>
            <a:r>
              <a:rPr lang="en-US" dirty="0"/>
              <a:t> tumors , and other, cause </a:t>
            </a:r>
            <a:r>
              <a:rPr lang="en-US" dirty="0" smtClean="0"/>
              <a:t>adrenal </a:t>
            </a:r>
            <a:r>
              <a:rPr lang="en-US" dirty="0" err="1" smtClean="0"/>
              <a:t>hyperplesia</a:t>
            </a:r>
            <a:r>
              <a:rPr lang="en-US" dirty="0" smtClean="0"/>
              <a:t> </a:t>
            </a:r>
            <a:r>
              <a:rPr lang="en-US" dirty="0"/>
              <a:t>and Cushing’s syndrome</a:t>
            </a:r>
          </a:p>
          <a:p>
            <a:pPr marL="0" indent="0">
              <a:buNone/>
            </a:pPr>
            <a:r>
              <a:rPr lang="en-US" b="1" dirty="0"/>
              <a:t>d) Iatrogenic Cushing’s </a:t>
            </a:r>
            <a:r>
              <a:rPr lang="en-US" b="1" dirty="0" smtClean="0"/>
              <a:t>syndrome </a:t>
            </a:r>
          </a:p>
          <a:p>
            <a:r>
              <a:rPr lang="en-US" dirty="0"/>
              <a:t>I</a:t>
            </a:r>
            <a:r>
              <a:rPr lang="en-US" dirty="0" smtClean="0"/>
              <a:t>s </a:t>
            </a:r>
            <a:r>
              <a:rPr lang="en-US" dirty="0"/>
              <a:t>seen more often than spontaneous </a:t>
            </a:r>
            <a:r>
              <a:rPr lang="en-US" dirty="0" smtClean="0"/>
              <a:t>occurring syndrome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an expected complication in </a:t>
            </a:r>
            <a:r>
              <a:rPr lang="en-US" b="1" dirty="0"/>
              <a:t>patients receiving long </a:t>
            </a:r>
            <a:r>
              <a:rPr lang="en-US" b="1" dirty="0" smtClean="0"/>
              <a:t>term glucocorticoid treatment </a:t>
            </a:r>
            <a:r>
              <a:rPr lang="en-US" b="1" dirty="0"/>
              <a:t>for asthma, arthritis, and other conditions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082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1. Central </a:t>
            </a:r>
            <a:r>
              <a:rPr lang="en-US" b="1" dirty="0"/>
              <a:t>obesity </a:t>
            </a:r>
            <a:endParaRPr lang="en-US" b="1" dirty="0" smtClean="0"/>
          </a:p>
          <a:p>
            <a:r>
              <a:rPr lang="en-US" dirty="0"/>
              <a:t>I</a:t>
            </a:r>
            <a:r>
              <a:rPr lang="en-US" dirty="0" smtClean="0"/>
              <a:t>s </a:t>
            </a:r>
            <a:r>
              <a:rPr lang="en-US" dirty="0"/>
              <a:t>caused by the effect of </a:t>
            </a:r>
            <a:r>
              <a:rPr lang="en-US" b="1" dirty="0"/>
              <a:t>excess cortisol on fat distribution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Fat accumulation </a:t>
            </a:r>
            <a:r>
              <a:rPr lang="en-US" dirty="0"/>
              <a:t>in the face, neck and trunk, while </a:t>
            </a:r>
            <a:r>
              <a:rPr lang="en-US" dirty="0" err="1"/>
              <a:t>thelimns</a:t>
            </a:r>
            <a:r>
              <a:rPr lang="en-US" dirty="0"/>
              <a:t> remain thin. </a:t>
            </a:r>
            <a:endParaRPr lang="en-US" dirty="0" smtClean="0"/>
          </a:p>
          <a:p>
            <a:r>
              <a:rPr lang="en-US" b="1" dirty="0" smtClean="0"/>
              <a:t>The </a:t>
            </a:r>
            <a:r>
              <a:rPr lang="en-US" b="1" dirty="0"/>
              <a:t>“moon face” </a:t>
            </a:r>
            <a:r>
              <a:rPr lang="en-US" b="1" dirty="0" smtClean="0"/>
              <a:t>, “</a:t>
            </a:r>
            <a:r>
              <a:rPr lang="en-US" b="1" dirty="0"/>
              <a:t>buffalo hump” ( cervical fat pad ) and supraclavicular fat pads contribute to </a:t>
            </a:r>
            <a:r>
              <a:rPr lang="en-US" b="1" dirty="0" smtClean="0"/>
              <a:t>the </a:t>
            </a:r>
            <a:r>
              <a:rPr lang="en-US" b="1" dirty="0" err="1" smtClean="0"/>
              <a:t>Cushingiod</a:t>
            </a:r>
            <a:r>
              <a:rPr lang="en-US" b="1" dirty="0" smtClean="0"/>
              <a:t> </a:t>
            </a:r>
            <a:r>
              <a:rPr lang="en-US" b="1" dirty="0"/>
              <a:t>appearance</a:t>
            </a:r>
          </a:p>
          <a:p>
            <a:pPr marL="0" indent="0">
              <a:buNone/>
            </a:pPr>
            <a:r>
              <a:rPr lang="en-US" b="1" dirty="0" smtClean="0"/>
              <a:t>2. Hypertension</a:t>
            </a:r>
          </a:p>
          <a:p>
            <a:r>
              <a:rPr lang="en-US" dirty="0"/>
              <a:t>R</a:t>
            </a:r>
            <a:r>
              <a:rPr lang="en-US" dirty="0" smtClean="0"/>
              <a:t>esult </a:t>
            </a:r>
            <a:r>
              <a:rPr lang="en-US" dirty="0"/>
              <a:t>from the vascular effects of cortisol and sodium retention</a:t>
            </a:r>
          </a:p>
          <a:p>
            <a:pPr marL="0" indent="0">
              <a:buNone/>
            </a:pPr>
            <a:r>
              <a:rPr lang="en-US" b="1" dirty="0" smtClean="0"/>
              <a:t>3. Decreased </a:t>
            </a:r>
            <a:r>
              <a:rPr lang="en-US" b="1" dirty="0"/>
              <a:t>glucose </a:t>
            </a:r>
            <a:r>
              <a:rPr lang="en-US" b="1" dirty="0" smtClean="0"/>
              <a:t>tolerance</a:t>
            </a:r>
            <a:endParaRPr lang="en-US" dirty="0" smtClean="0"/>
          </a:p>
          <a:p>
            <a:r>
              <a:rPr lang="en-US" dirty="0" smtClean="0"/>
              <a:t>is </a:t>
            </a:r>
            <a:r>
              <a:rPr lang="en-US" dirty="0"/>
              <a:t>common, 20 % of patients have </a:t>
            </a:r>
            <a:r>
              <a:rPr lang="en-US" b="1" dirty="0"/>
              <a:t>overt diabetes</a:t>
            </a:r>
            <a:r>
              <a:rPr lang="en-US" dirty="0"/>
              <a:t>. </a:t>
            </a:r>
            <a:r>
              <a:rPr lang="en-US" dirty="0" smtClean="0"/>
              <a:t>This is </a:t>
            </a:r>
            <a:r>
              <a:rPr lang="en-US" dirty="0"/>
              <a:t>a result of hepatic gluconeogenesis, and decreased peripheral glucose utilization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416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3035</Words>
  <Application>Microsoft Office PowerPoint</Application>
  <PresentationFormat>Widescreen</PresentationFormat>
  <Paragraphs>354</Paragraphs>
  <Slides>70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5" baseType="lpstr">
      <vt:lpstr>Arial</vt:lpstr>
      <vt:lpstr>Calibri</vt:lpstr>
      <vt:lpstr>Calibri Light</vt:lpstr>
      <vt:lpstr>Wingdings</vt:lpstr>
      <vt:lpstr>Office Theme</vt:lpstr>
      <vt:lpstr>DISORDERS OF THE ADRENAL GLAND</vt:lpstr>
      <vt:lpstr>INTRODUCTION</vt:lpstr>
      <vt:lpstr>COMMON ADRENAL GLAND DISEASES</vt:lpstr>
      <vt:lpstr>CUSHING'S SYNDROME</vt:lpstr>
      <vt:lpstr>INTRODUCTION</vt:lpstr>
      <vt:lpstr>EPIDEMIOLOGY</vt:lpstr>
      <vt:lpstr>ETIOLOGY AND PATHOPHYSIOLOGY</vt:lpstr>
      <vt:lpstr>ETIOLOGY AND PATHOPHYSIOLOGY</vt:lpstr>
      <vt:lpstr>CLINICAL FEATURES</vt:lpstr>
      <vt:lpstr>CLINICAL FEATURES</vt:lpstr>
      <vt:lpstr>CLINICAL FEATURES</vt:lpstr>
      <vt:lpstr>PowerPoint Presentation</vt:lpstr>
      <vt:lpstr>PowerPoint Presentation</vt:lpstr>
      <vt:lpstr>PowerPoint Presentation</vt:lpstr>
      <vt:lpstr>EXAMINATION OF SYSTEMS</vt:lpstr>
      <vt:lpstr>INVESTIGATIONS</vt:lpstr>
      <vt:lpstr>LAB INVESTIGATIONS</vt:lpstr>
      <vt:lpstr>LAB INVESTIGATIONS</vt:lpstr>
      <vt:lpstr>ADDITIONAL TESTS</vt:lpstr>
      <vt:lpstr>RADIOLOGICAL</vt:lpstr>
      <vt:lpstr>TREATMENT</vt:lpstr>
      <vt:lpstr>TREATMENT</vt:lpstr>
      <vt:lpstr>HYPERALDOSTERONISM</vt:lpstr>
      <vt:lpstr> ALDOSTERONISM</vt:lpstr>
      <vt:lpstr>ETIOLOGY</vt:lpstr>
      <vt:lpstr>PATHOPHYSIOLOGY</vt:lpstr>
      <vt:lpstr>SYMPTOMS</vt:lpstr>
      <vt:lpstr>LABORATORY DIAGNOSIS</vt:lpstr>
      <vt:lpstr>TREATMENT</vt:lpstr>
      <vt:lpstr>ADDISON DISEASE</vt:lpstr>
      <vt:lpstr>ADDISON DISEASE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ADDISONIAN CRISIS</vt:lpstr>
      <vt:lpstr>CLINICAL FEATURES</vt:lpstr>
      <vt:lpstr>TREATMENT</vt:lpstr>
      <vt:lpstr>PHAEOCHROMOCYTOMA </vt:lpstr>
      <vt:lpstr>PHAEOCHROMOCYTOMA</vt:lpstr>
      <vt:lpstr>PowerPoint Presentation</vt:lpstr>
      <vt:lpstr>PowerPoint Presentation</vt:lpstr>
      <vt:lpstr> PITUITARY GLAND DISORDERS</vt:lpstr>
      <vt:lpstr>PITUITARY GLAND DISORDERS</vt:lpstr>
      <vt:lpstr>HYPOPITUITARISM</vt:lpstr>
      <vt:lpstr>CLINICAL FEATURES</vt:lpstr>
      <vt:lpstr>HYPOPITUITARISM</vt:lpstr>
      <vt:lpstr>HYPOPITUITARISM</vt:lpstr>
      <vt:lpstr>HYPOPITUITARISM</vt:lpstr>
      <vt:lpstr>DIAGNOSIS</vt:lpstr>
      <vt:lpstr>TREATMENT</vt:lpstr>
      <vt:lpstr>HYPERSECRETION OF ANTERIOR PITUITARY HORMONES </vt:lpstr>
      <vt:lpstr>ACROMEGALY AND GIGANTISM</vt:lpstr>
      <vt:lpstr>CLINICAL MANIFESTATIONS</vt:lpstr>
      <vt:lpstr>CLINICAL MANIFESTATIONS</vt:lpstr>
      <vt:lpstr>CLINICAL MANIFESTATIONS</vt:lpstr>
      <vt:lpstr>CLINICAL MANIFESTATIONS</vt:lpstr>
      <vt:lpstr>INVESTIGATIONS</vt:lpstr>
      <vt:lpstr>TREATMENT</vt:lpstr>
      <vt:lpstr>POSTERIOR PITUITARY LOBE DISORDERS</vt:lpstr>
      <vt:lpstr>TREATMENT</vt:lpstr>
      <vt:lpstr>TREATMENT</vt:lpstr>
      <vt:lpstr>PITUITARY TUMORS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CUSHING'S SYNDROME</dc:title>
  <dc:creator>Jebet</dc:creator>
  <cp:lastModifiedBy>Jebet</cp:lastModifiedBy>
  <cp:revision>37</cp:revision>
  <dcterms:created xsi:type="dcterms:W3CDTF">2019-06-25T12:20:46Z</dcterms:created>
  <dcterms:modified xsi:type="dcterms:W3CDTF">2020-01-27T03:42:01Z</dcterms:modified>
</cp:coreProperties>
</file>