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7" r:id="rId11"/>
    <p:sldId id="268" r:id="rId12"/>
    <p:sldId id="270" r:id="rId13"/>
    <p:sldId id="273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580E961-916B-4371-AE8B-9D1F1AF94D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97E144D-C3B6-45C4-BA19-778B304D9143}" type="datetimeFigureOut">
              <a:rPr lang="en-US" smtClean="0"/>
              <a:pPr/>
              <a:t>11/15/2019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LIFE </a:t>
            </a:r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r>
              <a:rPr lang="en-US" sz="4300" dirty="0">
                <a:solidFill>
                  <a:schemeClr val="folHlink"/>
                </a:solidFill>
              </a:rPr>
              <a:t> </a:t>
            </a:r>
            <a:r>
              <a:rPr lang="en-US" sz="4300" dirty="0" smtClean="0">
                <a:solidFill>
                  <a:schemeClr val="folHlink"/>
                </a:solidFill>
              </a:rPr>
              <a:t>                                                                                                  </a:t>
            </a:r>
            <a:r>
              <a:rPr lang="en-US" sz="7300" dirty="0" smtClean="0">
                <a:solidFill>
                  <a:schemeClr val="folHlink"/>
                </a:solidFill>
              </a:rPr>
              <a:t>ADULT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SEQUENCE OF EVENTS</a:t>
            </a:r>
            <a:endParaRPr lang="en-US" sz="36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800" b="1" dirty="0" smtClean="0">
              <a:solidFill>
                <a:schemeClr val="folHlink"/>
              </a:solidFill>
            </a:endParaRPr>
          </a:p>
          <a:p>
            <a:endParaRPr lang="en-US" sz="2800" b="1" dirty="0" smtClean="0">
              <a:solidFill>
                <a:schemeClr val="folHlink"/>
              </a:solidFill>
            </a:endParaRPr>
          </a:p>
          <a:p>
            <a:endParaRPr lang="en-US" sz="2800" b="1" dirty="0" smtClean="0">
              <a:solidFill>
                <a:schemeClr val="folHlink"/>
              </a:solidFill>
            </a:endParaRPr>
          </a:p>
          <a:p>
            <a:endParaRPr lang="en-US" sz="2800" b="1" dirty="0" smtClean="0">
              <a:solidFill>
                <a:schemeClr val="folHlink"/>
              </a:solidFill>
            </a:endParaRPr>
          </a:p>
          <a:p>
            <a:endParaRPr lang="en-US" sz="2800" b="1" dirty="0" smtClean="0">
              <a:solidFill>
                <a:schemeClr val="folHlink"/>
              </a:solidFill>
            </a:endParaRPr>
          </a:p>
          <a:p>
            <a:r>
              <a:rPr lang="en-US" sz="2800" b="1" dirty="0" smtClean="0">
                <a:solidFill>
                  <a:schemeClr val="folHlink"/>
                </a:solidFill>
              </a:rPr>
              <a:t>Quickly </a:t>
            </a:r>
            <a:r>
              <a:rPr lang="en-US" sz="2800" b="1" dirty="0">
                <a:solidFill>
                  <a:schemeClr val="folHlink"/>
                </a:solidFill>
              </a:rPr>
              <a:t>assess any injury.</a:t>
            </a:r>
          </a:p>
          <a:p>
            <a:r>
              <a:rPr lang="en-US" sz="2800" b="1" dirty="0">
                <a:solidFill>
                  <a:schemeClr val="folHlink"/>
                </a:solidFill>
              </a:rPr>
              <a:t>Tap or gently shake the victim and shout, ARE YOU OK?</a:t>
            </a:r>
          </a:p>
          <a:p>
            <a:r>
              <a:rPr lang="en-US" sz="2800" b="1" dirty="0">
                <a:solidFill>
                  <a:schemeClr val="folHlink"/>
                </a:solidFill>
              </a:rPr>
              <a:t>If no response.</a:t>
            </a:r>
          </a:p>
          <a:p>
            <a:r>
              <a:rPr lang="en-US" sz="2800" b="1" dirty="0">
                <a:solidFill>
                  <a:schemeClr val="folHlink"/>
                </a:solidFill>
              </a:rPr>
              <a:t>Activate EMS.</a:t>
            </a:r>
          </a:p>
          <a:p>
            <a:r>
              <a:rPr lang="en-US" sz="2800" b="1" dirty="0">
                <a:solidFill>
                  <a:schemeClr val="folHlink"/>
                </a:solidFill>
              </a:rPr>
              <a:t>If injured DO NOT move the victim unless absolutely necessary.</a:t>
            </a:r>
            <a:endParaRPr lang="en-US" sz="2800" b="1" dirty="0"/>
          </a:p>
        </p:txBody>
      </p:sp>
      <p:pic>
        <p:nvPicPr>
          <p:cNvPr id="4" name="Picture 3" descr="C:\Users\Emergency\Desktop\downloa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054100"/>
            <a:ext cx="571500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/>
              <a:t>CIRCULATION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folHlink"/>
                </a:solidFill>
              </a:rPr>
              <a:t>Determine </a:t>
            </a:r>
            <a:r>
              <a:rPr lang="en-US" sz="2400" b="1" dirty="0" err="1">
                <a:solidFill>
                  <a:schemeClr val="folHlink"/>
                </a:solidFill>
              </a:rPr>
              <a:t>pulselessness</a:t>
            </a:r>
            <a:r>
              <a:rPr lang="en-US" sz="2400" b="1" dirty="0">
                <a:solidFill>
                  <a:schemeClr val="folHlink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 b="1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folHlink"/>
                </a:solidFill>
              </a:rPr>
              <a:t>Check the pulse at the carotid artery 5 to 10 seconds</a:t>
            </a:r>
            <a:r>
              <a:rPr lang="en-US" sz="2400" b="1" dirty="0" smtClean="0">
                <a:solidFill>
                  <a:schemeClr val="folHlink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endParaRPr lang="en-US" sz="2400" b="1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endParaRPr lang="en-US" sz="2400" b="1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folHlink"/>
                </a:solidFill>
              </a:rPr>
              <a:t>If  there is a pulse and no breathing give rescue breaths.</a:t>
            </a:r>
          </a:p>
          <a:p>
            <a:pPr>
              <a:lnSpc>
                <a:spcPct val="90000"/>
              </a:lnSpc>
            </a:pPr>
            <a:endParaRPr lang="en-US" sz="2400" b="1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folHlink"/>
                </a:solidFill>
              </a:rPr>
              <a:t>If there is NO pulse activate EMS. Start chest compressions.</a:t>
            </a:r>
          </a:p>
        </p:txBody>
      </p:sp>
      <p:pic>
        <p:nvPicPr>
          <p:cNvPr id="4" name="Picture 3" descr="https://encrypted-tbn1.gstatic.com/images?q=tbn:ANd9GcT3wzZ8fBrGA7HgJHdQsteJr7v06Zhj_EPXV65vDVd84SmKMI9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971800"/>
            <a:ext cx="4114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/>
              <a:t>COMPRESSION TECHNIQUE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chemeClr val="folHlink"/>
                </a:solidFill>
              </a:rPr>
              <a:t>PROPER HAND POSITION</a:t>
            </a:r>
          </a:p>
          <a:p>
            <a:pPr>
              <a:buNone/>
            </a:pPr>
            <a:endParaRPr lang="en-US" b="1" dirty="0">
              <a:solidFill>
                <a:schemeClr val="folHlink"/>
              </a:solidFill>
            </a:endParaRPr>
          </a:p>
          <a:p>
            <a:pPr>
              <a:buNone/>
            </a:pPr>
            <a:endParaRPr lang="en-US" b="1" dirty="0">
              <a:solidFill>
                <a:schemeClr val="folHlink"/>
              </a:solidFill>
            </a:endParaRPr>
          </a:p>
          <a:p>
            <a:r>
              <a:rPr lang="en-US" b="1" dirty="0">
                <a:solidFill>
                  <a:schemeClr val="folHlink"/>
                </a:solidFill>
              </a:rPr>
              <a:t>Place the hand heels properly at the sternum.</a:t>
            </a:r>
          </a:p>
          <a:p>
            <a:r>
              <a:rPr lang="en-US" b="1" dirty="0">
                <a:solidFill>
                  <a:schemeClr val="folHlink"/>
                </a:solidFill>
              </a:rPr>
              <a:t>Keep the fingers </a:t>
            </a:r>
            <a:r>
              <a:rPr lang="en-US" b="1" dirty="0" smtClean="0">
                <a:solidFill>
                  <a:schemeClr val="folHlink"/>
                </a:solidFill>
              </a:rPr>
              <a:t>off </a:t>
            </a:r>
            <a:r>
              <a:rPr lang="en-US" b="1" dirty="0">
                <a:solidFill>
                  <a:schemeClr val="folHlink"/>
                </a:solidFill>
              </a:rPr>
              <a:t>the chest.</a:t>
            </a:r>
          </a:p>
        </p:txBody>
      </p:sp>
      <p:pic>
        <p:nvPicPr>
          <p:cNvPr id="4" name="Picture 3" descr="https://encrypted-tbn1.gstatic.com/images?q=tbn:ANd9GcQOErEXphIprrhQGZG2GblPlh17mC8pc2Tv2UFpgB0oes5lhSDv6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733800"/>
            <a:ext cx="4038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s://encrypted-tbn0.gstatic.com/images?q=tbn:ANd9GcRzAZXa647PSNqhYsq4NULAk3JVNpk0eqFka4g5euzjHTHvFXY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733800"/>
            <a:ext cx="3733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THE CHAIN OF SURVIVAL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The First Link-Early Access.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dirty="0">
                <a:solidFill>
                  <a:schemeClr val="folHlink"/>
                </a:solidFill>
              </a:rPr>
              <a:t>The Second Link-Early CPR.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dirty="0">
                <a:solidFill>
                  <a:schemeClr val="folHlink"/>
                </a:solidFill>
              </a:rPr>
              <a:t>The Third Link-Early Defibrillation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dirty="0">
                <a:solidFill>
                  <a:schemeClr val="folHlink"/>
                </a:solidFill>
              </a:rPr>
              <a:t>The Fourth Link-Early ACLS. </a:t>
            </a:r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r>
              <a:rPr lang="en-US" dirty="0" smtClean="0">
                <a:solidFill>
                  <a:schemeClr val="folHlink"/>
                </a:solidFill>
              </a:rPr>
              <a:t>The Fifth – post resuscitation care</a:t>
            </a: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>
              <a:solidFill>
                <a:schemeClr val="folHlink"/>
              </a:solidFill>
            </a:endParaRPr>
          </a:p>
        </p:txBody>
      </p:sp>
      <p:pic>
        <p:nvPicPr>
          <p:cNvPr id="4" name="Picture 3" descr="Chain of Survival atlanta cp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257800"/>
            <a:ext cx="619125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/>
              <a:t>RECOMMENDATIONS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folHlink"/>
                </a:solidFill>
              </a:rPr>
              <a:t>Chest compressions rate should be </a:t>
            </a:r>
            <a:r>
              <a:rPr lang="en-US" b="1" dirty="0" smtClean="0">
                <a:solidFill>
                  <a:schemeClr val="folHlink"/>
                </a:solidFill>
              </a:rPr>
              <a:t>at least </a:t>
            </a:r>
            <a:r>
              <a:rPr lang="en-US" b="1" dirty="0">
                <a:solidFill>
                  <a:schemeClr val="folHlink"/>
                </a:solidFill>
              </a:rPr>
              <a:t>100 per minute.</a:t>
            </a:r>
          </a:p>
          <a:p>
            <a:pPr>
              <a:buFont typeface="Wingdings" pitchFamily="2" charset="2"/>
              <a:buNone/>
            </a:pPr>
            <a:endParaRPr lang="en-US" b="1" dirty="0">
              <a:solidFill>
                <a:schemeClr val="folHlink"/>
              </a:solidFill>
            </a:endParaRPr>
          </a:p>
          <a:p>
            <a:r>
              <a:rPr lang="en-US" b="1" dirty="0">
                <a:solidFill>
                  <a:schemeClr val="folHlink"/>
                </a:solidFill>
              </a:rPr>
              <a:t>Chest compression produce systolic arterial blood pressure of 60 to 80 mm Hg, diastolic is 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THE CHAIN OF SURVIVAL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The First Link-Early Access.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dirty="0">
                <a:solidFill>
                  <a:schemeClr val="folHlink"/>
                </a:solidFill>
              </a:rPr>
              <a:t>The Second Link-Early CPR.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dirty="0">
                <a:solidFill>
                  <a:schemeClr val="folHlink"/>
                </a:solidFill>
              </a:rPr>
              <a:t>The Third Link-Early Defibrillation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dirty="0">
                <a:solidFill>
                  <a:schemeClr val="folHlink"/>
                </a:solidFill>
              </a:rPr>
              <a:t>The Fourth Link-Early ACLS. </a:t>
            </a:r>
            <a:endParaRPr lang="en-US" dirty="0" smtClean="0">
              <a:solidFill>
                <a:schemeClr val="folHlink"/>
              </a:solidFill>
            </a:endParaRPr>
          </a:p>
          <a:p>
            <a:endParaRPr lang="en-US" dirty="0" smtClean="0">
              <a:solidFill>
                <a:schemeClr val="folHlink"/>
              </a:solidFill>
            </a:endParaRPr>
          </a:p>
          <a:p>
            <a:r>
              <a:rPr lang="en-US" dirty="0" smtClean="0">
                <a:solidFill>
                  <a:schemeClr val="folHlink"/>
                </a:solidFill>
              </a:rPr>
              <a:t>The Fifth – post resuscitation care</a:t>
            </a:r>
          </a:p>
          <a:p>
            <a:endParaRPr lang="en-US" dirty="0" smtClean="0">
              <a:solidFill>
                <a:schemeClr val="folHlink"/>
              </a:solidFill>
            </a:endParaRPr>
          </a:p>
          <a:p>
            <a:endParaRPr lang="en-US" dirty="0">
              <a:solidFill>
                <a:schemeClr val="folHlink"/>
              </a:solidFill>
            </a:endParaRPr>
          </a:p>
        </p:txBody>
      </p:sp>
      <p:pic>
        <p:nvPicPr>
          <p:cNvPr id="4" name="Picture 3" descr="Chain of Survival atlanta cp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257800"/>
            <a:ext cx="619125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FIRST-EARLY ACCESS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Early identification of patient collapse by a person who can give active EMS system</a:t>
            </a:r>
            <a:r>
              <a:rPr lang="en-US" sz="2400" b="1" dirty="0" smtClean="0"/>
              <a:t>. This has 2 components</a:t>
            </a:r>
          </a:p>
          <a:p>
            <a:endParaRPr lang="en-US" sz="2400" b="1" dirty="0" smtClean="0">
              <a:solidFill>
                <a:schemeClr val="folHlink"/>
              </a:solidFill>
            </a:endParaRPr>
          </a:p>
          <a:p>
            <a:endParaRPr lang="en-US" sz="2400" b="1" dirty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400" b="1" dirty="0">
              <a:solidFill>
                <a:schemeClr val="folHlink"/>
              </a:solidFill>
            </a:endParaRPr>
          </a:p>
          <a:p>
            <a:r>
              <a:rPr lang="en-US" sz="2400" b="1" dirty="0" smtClean="0">
                <a:solidFill>
                  <a:schemeClr val="folHlink"/>
                </a:solidFill>
              </a:rPr>
              <a:t>1)Recognition </a:t>
            </a:r>
            <a:r>
              <a:rPr lang="en-US" sz="2400" b="1" dirty="0">
                <a:solidFill>
                  <a:schemeClr val="folHlink"/>
                </a:solidFill>
              </a:rPr>
              <a:t>of unresponsiveness.</a:t>
            </a:r>
          </a:p>
          <a:p>
            <a:pPr>
              <a:buFont typeface="Wingdings" pitchFamily="2" charset="2"/>
              <a:buNone/>
            </a:pPr>
            <a:endParaRPr lang="en-US" sz="2400" b="1" dirty="0">
              <a:solidFill>
                <a:schemeClr val="folHlink"/>
              </a:solidFill>
            </a:endParaRPr>
          </a:p>
          <a:p>
            <a:r>
              <a:rPr lang="en-US" sz="2400" b="1" dirty="0" smtClean="0">
                <a:solidFill>
                  <a:schemeClr val="folHlink"/>
                </a:solidFill>
              </a:rPr>
              <a:t>2)Rapid </a:t>
            </a:r>
            <a:r>
              <a:rPr lang="en-US" sz="2400" b="1" dirty="0">
                <a:solidFill>
                  <a:schemeClr val="folHlink"/>
                </a:solidFill>
              </a:rPr>
              <a:t>notification of EMS before CPR is began </a:t>
            </a:r>
            <a:r>
              <a:rPr lang="en-US" sz="2400" b="1" dirty="0" smtClean="0">
                <a:solidFill>
                  <a:schemeClr val="folHlink"/>
                </a:solidFill>
              </a:rPr>
              <a:t>for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folHlink"/>
                </a:solidFill>
              </a:rPr>
              <a:t> </a:t>
            </a:r>
            <a:r>
              <a:rPr lang="en-US" sz="2400" b="1" dirty="0">
                <a:solidFill>
                  <a:schemeClr val="folHlink"/>
                </a:solidFill>
              </a:rPr>
              <a:t>adults and after one minute of rescue support </a:t>
            </a:r>
            <a:r>
              <a:rPr lang="en-US" sz="2400" b="1" dirty="0" smtClean="0">
                <a:solidFill>
                  <a:schemeClr val="folHlink"/>
                </a:solidFill>
              </a:rPr>
              <a:t>for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folHlink"/>
                </a:solidFill>
              </a:rPr>
              <a:t>children </a:t>
            </a:r>
            <a:r>
              <a:rPr lang="en-US" sz="2400" b="1" dirty="0">
                <a:solidFill>
                  <a:schemeClr val="folHlink"/>
                </a:solidFill>
              </a:rPr>
              <a:t>and infants.</a:t>
            </a:r>
          </a:p>
          <a:p>
            <a:pPr>
              <a:buFont typeface="Wingdings" pitchFamily="2" charset="2"/>
              <a:buNone/>
            </a:pPr>
            <a:endParaRPr lang="en-US" sz="2400" b="1" dirty="0">
              <a:solidFill>
                <a:schemeClr val="folHlink"/>
              </a:solidFill>
            </a:endParaRPr>
          </a:p>
          <a:p>
            <a:endParaRPr lang="en-US" sz="24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ACTIVE EMS SYSTEM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057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3600" dirty="0">
                <a:solidFill>
                  <a:schemeClr val="folHlink"/>
                </a:solidFill>
              </a:rPr>
              <a:t>Call the emergency number.</a:t>
            </a:r>
          </a:p>
          <a:p>
            <a:r>
              <a:rPr lang="en-US" sz="3600" dirty="0">
                <a:solidFill>
                  <a:schemeClr val="folHlink"/>
                </a:solidFill>
              </a:rPr>
              <a:t>Ambulance.</a:t>
            </a:r>
          </a:p>
          <a:p>
            <a:r>
              <a:rPr lang="en-US" sz="3600" dirty="0">
                <a:solidFill>
                  <a:schemeClr val="folHlink"/>
                </a:solidFill>
              </a:rPr>
              <a:t>Police.</a:t>
            </a:r>
          </a:p>
          <a:p>
            <a:r>
              <a:rPr lang="en-US" sz="3600" dirty="0">
                <a:solidFill>
                  <a:schemeClr val="folHlink"/>
                </a:solidFill>
              </a:rPr>
              <a:t>Fire brigade</a:t>
            </a:r>
            <a:r>
              <a:rPr lang="en-US" sz="3600" dirty="0" smtClean="0">
                <a:solidFill>
                  <a:schemeClr val="folHlink"/>
                </a:solidFill>
              </a:rPr>
              <a:t>.</a:t>
            </a:r>
          </a:p>
          <a:p>
            <a:endParaRPr lang="en-US" sz="3600" dirty="0" smtClean="0">
              <a:solidFill>
                <a:schemeClr val="folHlink"/>
              </a:solidFill>
            </a:endParaRPr>
          </a:p>
          <a:p>
            <a:r>
              <a:rPr lang="en-US" sz="3600" dirty="0">
                <a:solidFill>
                  <a:schemeClr val="folHlink"/>
                </a:solidFill>
              </a:rPr>
              <a:t> </a:t>
            </a:r>
            <a:r>
              <a:rPr lang="en-US" sz="3600" dirty="0" smtClean="0">
                <a:solidFill>
                  <a:schemeClr val="folHlink"/>
                </a:solidFill>
              </a:rPr>
              <a:t>                              </a:t>
            </a:r>
          </a:p>
        </p:txBody>
      </p:sp>
      <p:pic>
        <p:nvPicPr>
          <p:cNvPr id="4" name="Picture 3" descr="https://encrypted-tbn1.gstatic.com/images?q=tbn:ANd9GcS5DSDUUfHA9N88UgeHlwB0Mc1-bGpmVR3VUTdk0vohytRRTKkRV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3733800"/>
            <a:ext cx="3886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SECOND-EARLY CPR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folHlink"/>
                </a:solidFill>
              </a:rPr>
              <a:t>CPR is most effective when started immediately after the victim’s collapse.</a:t>
            </a:r>
          </a:p>
          <a:p>
            <a:pPr>
              <a:lnSpc>
                <a:spcPct val="90000"/>
              </a:lnSpc>
            </a:pPr>
            <a:endParaRPr lang="en-US" b="1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folHlink"/>
                </a:solidFill>
              </a:rPr>
              <a:t>By stander CPR is the best treatment that a cardiac patient can receive until the arrival of a defibrillator and ACLS care.</a:t>
            </a:r>
          </a:p>
        </p:txBody>
      </p:sp>
      <p:pic>
        <p:nvPicPr>
          <p:cNvPr id="4" name="Picture 3" descr="https://encrypted-tbn0.gstatic.com/images?q=tbn:ANd9GcSre-TlZIJ-BdLB0slf2wf_hddbwsxpmizeHvOyE_eJGV38-pS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352800"/>
            <a:ext cx="5257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THIRD-EARLY DEFIBRILLATION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folHlink"/>
                </a:solidFill>
              </a:rPr>
              <a:t>Defibrillation improves survival rates.</a:t>
            </a:r>
          </a:p>
          <a:p>
            <a:endParaRPr lang="en-US">
              <a:solidFill>
                <a:schemeClr val="folHlink"/>
              </a:solidFill>
            </a:endParaRPr>
          </a:p>
          <a:p>
            <a:r>
              <a:rPr lang="en-US">
                <a:solidFill>
                  <a:schemeClr val="folHlink"/>
                </a:solidFill>
              </a:rPr>
              <a:t>Emergency vehicles to be equipped with the defibrillator.</a:t>
            </a:r>
          </a:p>
          <a:p>
            <a:endParaRPr lang="en-US">
              <a:solidFill>
                <a:schemeClr val="folHlink"/>
              </a:solidFill>
            </a:endParaRPr>
          </a:p>
          <a:p>
            <a:r>
              <a:rPr lang="en-US">
                <a:solidFill>
                  <a:schemeClr val="folHlink"/>
                </a:solidFill>
              </a:rPr>
              <a:t>EMTs to be trained how to use the defibrillator.</a:t>
            </a:r>
          </a:p>
        </p:txBody>
      </p:sp>
      <p:pic>
        <p:nvPicPr>
          <p:cNvPr id="4" name="Picture 3" descr="https://encrypted-tbn3.gstatic.com/images?q=tbn:ANd9GcSq8YsXACVDfOvGPbtfR0HgMqJ48DO3BM7wew4Pr7tSpnz3wkbJ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8100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FORTH-EARLY ACLS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240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Establishes intravenous access.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Administers drugs. 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Equipment to support ventilation.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Controls arrhythmias.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folHlink"/>
                </a:solidFill>
              </a:rPr>
              <a:t>Stabilizes victim for transport</a:t>
            </a:r>
            <a:r>
              <a:rPr lang="en-US" sz="2400">
                <a:solidFill>
                  <a:schemeClr val="folHlink"/>
                </a:solidFill>
              </a:rPr>
              <a:t>.</a:t>
            </a:r>
          </a:p>
        </p:txBody>
      </p:sp>
      <p:pic>
        <p:nvPicPr>
          <p:cNvPr id="4" name="Picture 3" descr="https://encrypted-tbn2.gstatic.com/images?q=tbn:ANd9GcRS07LOxY6s1edHY3A9RDLdJ3ZEBjq4vPAnHam_d3ik_dxqJ7m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352800"/>
            <a:ext cx="327659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FIFTH- POST RESUSCITATION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PATIENT ON ADJUNCT TREATMENT </a:t>
            </a:r>
          </a:p>
          <a:p>
            <a:endParaRPr lang="en-US" dirty="0"/>
          </a:p>
          <a:p>
            <a:r>
              <a:rPr lang="en-US" dirty="0" smtClean="0"/>
              <a:t>CORRECT HEMODYNAMICS: </a:t>
            </a:r>
            <a:r>
              <a:rPr lang="en-US" dirty="0" err="1" smtClean="0"/>
              <a:t>Hb</a:t>
            </a:r>
            <a:r>
              <a:rPr lang="en-US" dirty="0" smtClean="0"/>
              <a:t>, u/e/</a:t>
            </a:r>
            <a:r>
              <a:rPr lang="en-US" dirty="0" err="1" smtClean="0"/>
              <a:t>cs</a:t>
            </a:r>
            <a:r>
              <a:rPr lang="en-US" dirty="0" smtClean="0"/>
              <a:t> , VITALS</a:t>
            </a:r>
          </a:p>
          <a:p>
            <a:endParaRPr lang="en-US" dirty="0"/>
          </a:p>
          <a:p>
            <a:r>
              <a:rPr lang="en-US" dirty="0" smtClean="0"/>
              <a:t>INOTROPIC SUPPORT</a:t>
            </a:r>
          </a:p>
          <a:p>
            <a:endParaRPr lang="en-US" dirty="0"/>
          </a:p>
          <a:p>
            <a:r>
              <a:rPr lang="en-US" dirty="0" smtClean="0"/>
              <a:t>HEMODIALYSIS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/>
              <a:t>CARDIAC ARREST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>
                <a:solidFill>
                  <a:schemeClr val="folHlink"/>
                </a:solidFill>
              </a:rPr>
              <a:t>CA = Abrupt cessation of effective cardiac pumping resulting in cessation of circulation.</a:t>
            </a:r>
          </a:p>
          <a:p>
            <a:endParaRPr lang="en-US" sz="2400" b="1">
              <a:solidFill>
                <a:schemeClr val="folHlink"/>
              </a:solidFill>
            </a:endParaRPr>
          </a:p>
          <a:p>
            <a:r>
              <a:rPr lang="en-US" sz="2400" b="1">
                <a:solidFill>
                  <a:schemeClr val="folHlink"/>
                </a:solidFill>
              </a:rPr>
              <a:t>Function of Heart = to pump blood to the lungs and to the body.</a:t>
            </a:r>
          </a:p>
          <a:p>
            <a:r>
              <a:rPr lang="en-US" sz="2400" b="1">
                <a:solidFill>
                  <a:schemeClr val="folHlink"/>
                </a:solidFill>
              </a:rPr>
              <a:t>Function of the Blood Vessels = to carry blood to and from the heart and tissues.</a:t>
            </a:r>
          </a:p>
          <a:p>
            <a:endParaRPr lang="en-US" sz="2400" b="1">
              <a:solidFill>
                <a:schemeClr val="folHlink"/>
              </a:solidFill>
            </a:endParaRPr>
          </a:p>
          <a:p>
            <a:r>
              <a:rPr lang="en-US" sz="2400" b="1">
                <a:solidFill>
                  <a:schemeClr val="folHlink"/>
                </a:solidFill>
              </a:rPr>
              <a:t>In CA, circulation ceases an vital organs are deprived of oxygen.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283</TotalTime>
  <Words>423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BASIC LIFE SUPPORT</vt:lpstr>
      <vt:lpstr>THE CHAIN OF SURVIVAL</vt:lpstr>
      <vt:lpstr>FIRST-EARLY ACCESS</vt:lpstr>
      <vt:lpstr>ACTIVE EMS SYSTEM</vt:lpstr>
      <vt:lpstr>SECOND-EARLY CPR</vt:lpstr>
      <vt:lpstr>THIRD-EARLY DEFIBRILLATION</vt:lpstr>
      <vt:lpstr>FORTH-EARLY ACLS</vt:lpstr>
      <vt:lpstr>FIFTH- POST RESUSCITATION CARE</vt:lpstr>
      <vt:lpstr>CARDIAC ARREST</vt:lpstr>
      <vt:lpstr>SEQUENCE OF EVENTS</vt:lpstr>
      <vt:lpstr>CIRCULATION</vt:lpstr>
      <vt:lpstr>COMPRESSION TECHNIQUE</vt:lpstr>
      <vt:lpstr>THE CHAIN OF SURVIVAL</vt:lpstr>
      <vt:lpstr>RECOMMENDATIONS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</cp:lastModifiedBy>
  <cp:revision>34</cp:revision>
  <dcterms:created xsi:type="dcterms:W3CDTF">2012-04-01T10:36:12Z</dcterms:created>
  <dcterms:modified xsi:type="dcterms:W3CDTF">2019-11-15T19:21:25Z</dcterms:modified>
</cp:coreProperties>
</file>