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4" r:id="rId3"/>
    <p:sldId id="315" r:id="rId4"/>
    <p:sldId id="319" r:id="rId5"/>
    <p:sldId id="320" r:id="rId6"/>
    <p:sldId id="321" r:id="rId7"/>
    <p:sldId id="322" r:id="rId8"/>
    <p:sldId id="323" r:id="rId9"/>
    <p:sldId id="326" r:id="rId10"/>
    <p:sldId id="327" r:id="rId11"/>
    <p:sldId id="328" r:id="rId12"/>
    <p:sldId id="262" r:id="rId13"/>
    <p:sldId id="324" r:id="rId14"/>
    <p:sldId id="258" r:id="rId15"/>
    <p:sldId id="257" r:id="rId16"/>
    <p:sldId id="259" r:id="rId17"/>
    <p:sldId id="260" r:id="rId18"/>
    <p:sldId id="261" r:id="rId19"/>
    <p:sldId id="263" r:id="rId20"/>
    <p:sldId id="264" r:id="rId21"/>
    <p:sldId id="265" r:id="rId22"/>
    <p:sldId id="266" r:id="rId23"/>
    <p:sldId id="267" r:id="rId24"/>
    <p:sldId id="268" r:id="rId25"/>
    <p:sldId id="269" r:id="rId26"/>
    <p:sldId id="270" r:id="rId27"/>
    <p:sldId id="271" r:id="rId28"/>
    <p:sldId id="272" r:id="rId29"/>
    <p:sldId id="273" r:id="rId30"/>
    <p:sldId id="339" r:id="rId31"/>
    <p:sldId id="329" r:id="rId32"/>
    <p:sldId id="330" r:id="rId33"/>
    <p:sldId id="331" r:id="rId34"/>
    <p:sldId id="333" r:id="rId35"/>
    <p:sldId id="332" r:id="rId36"/>
    <p:sldId id="334" r:id="rId37"/>
    <p:sldId id="335" r:id="rId38"/>
    <p:sldId id="337" r:id="rId39"/>
    <p:sldId id="338" r:id="rId40"/>
    <p:sldId id="316" r:id="rId41"/>
    <p:sldId id="340" r:id="rId42"/>
    <p:sldId id="341" r:id="rId43"/>
    <p:sldId id="277" r:id="rId44"/>
    <p:sldId id="343" r:id="rId45"/>
    <p:sldId id="274" r:id="rId46"/>
    <p:sldId id="275" r:id="rId47"/>
    <p:sldId id="276" r:id="rId48"/>
    <p:sldId id="278" r:id="rId49"/>
    <p:sldId id="279" r:id="rId50"/>
    <p:sldId id="280" r:id="rId51"/>
    <p:sldId id="281" r:id="rId52"/>
    <p:sldId id="282" r:id="rId53"/>
    <p:sldId id="283" r:id="rId54"/>
    <p:sldId id="284" r:id="rId55"/>
    <p:sldId id="286" r:id="rId56"/>
    <p:sldId id="289" r:id="rId57"/>
    <p:sldId id="290" r:id="rId58"/>
    <p:sldId id="291" r:id="rId59"/>
    <p:sldId id="311" r:id="rId60"/>
    <p:sldId id="298" r:id="rId61"/>
    <p:sldId id="300" r:id="rId62"/>
    <p:sldId id="301" r:id="rId63"/>
    <p:sldId id="303" r:id="rId64"/>
    <p:sldId id="304" r:id="rId65"/>
    <p:sldId id="305" r:id="rId66"/>
    <p:sldId id="306" r:id="rId67"/>
    <p:sldId id="307" r:id="rId68"/>
    <p:sldId id="308" r:id="rId69"/>
    <p:sldId id="312" r:id="rId70"/>
    <p:sldId id="310" r:id="rId71"/>
    <p:sldId id="313" r:id="rId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2/6/2017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37800"/>
            <a:ext cx="9144000" cy="3806177"/>
          </a:xfrm>
        </p:spPr>
        <p:txBody>
          <a:bodyPr>
            <a:noAutofit/>
          </a:bodyPr>
          <a:lstStyle/>
          <a:p>
            <a:r>
              <a:rPr lang="en-US" sz="8000" dirty="0" smtClean="0"/>
              <a:t/>
            </a:r>
            <a:br>
              <a:rPr lang="en-US" sz="8000" dirty="0" smtClean="0"/>
            </a:br>
            <a:r>
              <a:rPr lang="en-US" sz="8000" dirty="0"/>
              <a:t/>
            </a:r>
            <a:br>
              <a:rPr lang="en-US" sz="8000" dirty="0"/>
            </a:br>
            <a:r>
              <a:rPr lang="en-US" sz="8000" dirty="0" smtClean="0"/>
              <a:t/>
            </a:r>
            <a:br>
              <a:rPr lang="en-US" sz="8000" dirty="0" smtClean="0"/>
            </a:br>
            <a:r>
              <a:rPr lang="en-US" sz="8000" dirty="0" smtClean="0"/>
              <a:t/>
            </a:r>
            <a:br>
              <a:rPr lang="en-US" sz="8000" dirty="0" smtClean="0"/>
            </a:br>
            <a:r>
              <a:rPr lang="en-US" sz="8000" dirty="0" smtClean="0"/>
              <a:t>ADANCED NURSING PROCEDURES</a:t>
            </a:r>
            <a:r>
              <a:rPr lang="en-US" sz="8000" dirty="0"/>
              <a:t/>
            </a:r>
            <a:br>
              <a:rPr lang="en-US" sz="8000" dirty="0"/>
            </a:br>
            <a:endParaRPr lang="en-US" sz="8000" dirty="0"/>
          </a:p>
        </p:txBody>
      </p:sp>
      <p:sp>
        <p:nvSpPr>
          <p:cNvPr id="3" name="Subtitle 2"/>
          <p:cNvSpPr>
            <a:spLocks noGrp="1"/>
          </p:cNvSpPr>
          <p:nvPr>
            <p:ph type="subTitle" idx="1"/>
          </p:nvPr>
        </p:nvSpPr>
        <p:spPr>
          <a:xfrm>
            <a:off x="1524000" y="5743977"/>
            <a:ext cx="9144000" cy="518375"/>
          </a:xfrm>
        </p:spPr>
        <p:txBody>
          <a:bodyPr/>
          <a:lstStyle/>
          <a:p>
            <a:endParaRPr lang="en-US" dirty="0"/>
          </a:p>
        </p:txBody>
      </p:sp>
    </p:spTree>
    <p:extLst>
      <p:ext uri="{BB962C8B-B14F-4D97-AF65-F5344CB8AC3E}">
        <p14:creationId xmlns:p14="http://schemas.microsoft.com/office/powerpoint/2010/main" val="3083667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p:spPr>
        <p:txBody>
          <a:bodyPr/>
          <a:lstStyle/>
          <a:p>
            <a:r>
              <a:rPr lang="en-GB" dirty="0" smtClean="0"/>
              <a:t>Cont’d</a:t>
            </a:r>
            <a:endParaRPr lang="en-GB" dirty="0"/>
          </a:p>
        </p:txBody>
      </p:sp>
      <p:sp>
        <p:nvSpPr>
          <p:cNvPr id="3" name="Content Placeholder 2"/>
          <p:cNvSpPr>
            <a:spLocks noGrp="1"/>
          </p:cNvSpPr>
          <p:nvPr>
            <p:ph idx="1"/>
          </p:nvPr>
        </p:nvSpPr>
        <p:spPr>
          <a:xfrm>
            <a:off x="838200" y="1313644"/>
            <a:ext cx="10701270" cy="5022761"/>
          </a:xfrm>
        </p:spPr>
        <p:txBody>
          <a:bodyPr>
            <a:noAutofit/>
          </a:bodyPr>
          <a:lstStyle/>
          <a:p>
            <a:pPr marL="0" indent="0">
              <a:buNone/>
            </a:pPr>
            <a:r>
              <a:rPr lang="en-GB" sz="3200" b="1" i="1" dirty="0"/>
              <a:t>B. </a:t>
            </a:r>
            <a:r>
              <a:rPr lang="en-GB" sz="3200" b="1" i="1" dirty="0" smtClean="0"/>
              <a:t>Intermediate complications: </a:t>
            </a:r>
            <a:r>
              <a:rPr lang="en-GB" sz="3200" b="1" dirty="0" smtClean="0"/>
              <a:t>(During </a:t>
            </a:r>
            <a:r>
              <a:rPr lang="en-GB" sz="3200" b="1" dirty="0"/>
              <a:t>first few hours or days</a:t>
            </a:r>
            <a:r>
              <a:rPr lang="en-GB" sz="3200" b="1" dirty="0" smtClean="0"/>
              <a:t>)</a:t>
            </a:r>
            <a:endParaRPr lang="en-GB" sz="3200" b="1" i="1" dirty="0"/>
          </a:p>
          <a:p>
            <a:pPr marL="0" indent="0">
              <a:buNone/>
            </a:pPr>
            <a:r>
              <a:rPr lang="en-GB" sz="3200" dirty="0" smtClean="0"/>
              <a:t>1</a:t>
            </a:r>
            <a:r>
              <a:rPr lang="en-GB" sz="3200" dirty="0"/>
              <a:t>. </a:t>
            </a:r>
            <a:r>
              <a:rPr lang="en-GB" sz="3200" dirty="0" smtClean="0"/>
              <a:t>Bleeding.</a:t>
            </a:r>
            <a:endParaRPr lang="en-GB" sz="3200" dirty="0"/>
          </a:p>
          <a:p>
            <a:pPr marL="0" indent="0">
              <a:buNone/>
            </a:pPr>
            <a:r>
              <a:rPr lang="en-GB" sz="3200" dirty="0"/>
              <a:t>2. Displacement of tube.</a:t>
            </a:r>
          </a:p>
          <a:p>
            <a:pPr marL="0" indent="0">
              <a:buNone/>
            </a:pPr>
            <a:r>
              <a:rPr lang="en-GB" sz="3200" dirty="0"/>
              <a:t>3. Blocking of tube.</a:t>
            </a:r>
          </a:p>
          <a:p>
            <a:pPr marL="0" indent="0">
              <a:buNone/>
            </a:pPr>
            <a:r>
              <a:rPr lang="en-GB" sz="3200" dirty="0"/>
              <a:t>4. Subcutaneous emphysema.</a:t>
            </a:r>
          </a:p>
          <a:p>
            <a:pPr marL="0" indent="0">
              <a:buNone/>
            </a:pPr>
            <a:r>
              <a:rPr lang="en-GB" sz="3200" dirty="0"/>
              <a:t>5. </a:t>
            </a:r>
            <a:r>
              <a:rPr lang="en-GB" sz="3200" dirty="0" err="1" smtClean="0"/>
              <a:t>Tracheo</a:t>
            </a:r>
            <a:r>
              <a:rPr lang="en-GB" sz="3200" dirty="0" smtClean="0"/>
              <a:t>-bronchitis </a:t>
            </a:r>
            <a:r>
              <a:rPr lang="en-GB" sz="3200" dirty="0"/>
              <a:t>with crusting in trachea.</a:t>
            </a:r>
          </a:p>
          <a:p>
            <a:pPr marL="0" indent="0">
              <a:buNone/>
            </a:pPr>
            <a:r>
              <a:rPr lang="en-GB" sz="3200" dirty="0"/>
              <a:t>6. Atelectasis and lung abscess.</a:t>
            </a:r>
          </a:p>
          <a:p>
            <a:pPr marL="0" indent="0">
              <a:buNone/>
            </a:pPr>
            <a:r>
              <a:rPr lang="en-GB" sz="3200" dirty="0"/>
              <a:t>7. Local wound infection and granulations.</a:t>
            </a:r>
          </a:p>
        </p:txBody>
      </p:sp>
    </p:spTree>
    <p:extLst>
      <p:ext uri="{BB962C8B-B14F-4D97-AF65-F5344CB8AC3E}">
        <p14:creationId xmlns:p14="http://schemas.microsoft.com/office/powerpoint/2010/main" val="887714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p:spPr>
        <p:txBody>
          <a:bodyPr/>
          <a:lstStyle/>
          <a:p>
            <a:r>
              <a:rPr lang="en-GB" dirty="0" smtClean="0"/>
              <a:t>Cont’d</a:t>
            </a:r>
            <a:endParaRPr lang="en-GB" dirty="0"/>
          </a:p>
        </p:txBody>
      </p:sp>
      <p:sp>
        <p:nvSpPr>
          <p:cNvPr id="3" name="Content Placeholder 2"/>
          <p:cNvSpPr>
            <a:spLocks noGrp="1"/>
          </p:cNvSpPr>
          <p:nvPr>
            <p:ph idx="1"/>
          </p:nvPr>
        </p:nvSpPr>
        <p:spPr>
          <a:xfrm>
            <a:off x="838200" y="1416676"/>
            <a:ext cx="10894454" cy="4824681"/>
          </a:xfrm>
        </p:spPr>
        <p:txBody>
          <a:bodyPr>
            <a:normAutofit fontScale="92500" lnSpcReduction="10000"/>
          </a:bodyPr>
          <a:lstStyle/>
          <a:p>
            <a:pPr marL="0" indent="0">
              <a:buNone/>
            </a:pPr>
            <a:r>
              <a:rPr lang="en-GB" b="1" i="1" dirty="0" smtClean="0"/>
              <a:t>Late complications: </a:t>
            </a:r>
            <a:r>
              <a:rPr lang="en-GB" b="1" dirty="0" smtClean="0"/>
              <a:t>(With </a:t>
            </a:r>
            <a:r>
              <a:rPr lang="en-GB" b="1" dirty="0"/>
              <a:t>prolonged use of tube for weeks and months</a:t>
            </a:r>
            <a:r>
              <a:rPr lang="en-GB" b="1" dirty="0" smtClean="0"/>
              <a:t>)</a:t>
            </a:r>
            <a:endParaRPr lang="en-GB" b="1" dirty="0"/>
          </a:p>
          <a:p>
            <a:pPr marL="0" indent="0">
              <a:buNone/>
            </a:pPr>
            <a:r>
              <a:rPr lang="en-GB" dirty="0" smtClean="0"/>
              <a:t>1</a:t>
            </a:r>
            <a:r>
              <a:rPr lang="en-GB" dirty="0"/>
              <a:t>. Haemorrhage, due to erosion of major vessel.</a:t>
            </a:r>
          </a:p>
          <a:p>
            <a:pPr marL="0" indent="0">
              <a:buNone/>
            </a:pPr>
            <a:r>
              <a:rPr lang="en-GB" dirty="0"/>
              <a:t>2. Laryngeal </a:t>
            </a:r>
            <a:r>
              <a:rPr lang="en-GB" dirty="0" smtClean="0"/>
              <a:t>stenosis</a:t>
            </a:r>
            <a:r>
              <a:rPr lang="en-GB" dirty="0"/>
              <a:t>.</a:t>
            </a:r>
          </a:p>
          <a:p>
            <a:pPr marL="0" indent="0">
              <a:buNone/>
            </a:pPr>
            <a:r>
              <a:rPr lang="en-GB" dirty="0"/>
              <a:t>3. Tracheal stenosis, due to tracheal ulceration and </a:t>
            </a:r>
            <a:r>
              <a:rPr lang="en-GB" dirty="0" smtClean="0"/>
              <a:t>infection.</a:t>
            </a:r>
          </a:p>
          <a:p>
            <a:pPr marL="0" indent="0">
              <a:buNone/>
            </a:pPr>
            <a:r>
              <a:rPr lang="en-GB" dirty="0" smtClean="0"/>
              <a:t>4</a:t>
            </a:r>
            <a:r>
              <a:rPr lang="en-GB" dirty="0"/>
              <a:t>. </a:t>
            </a:r>
            <a:r>
              <a:rPr lang="en-GB" dirty="0" err="1"/>
              <a:t>Tracheo</a:t>
            </a:r>
            <a:r>
              <a:rPr lang="en-GB" dirty="0"/>
              <a:t>-oesophageal fistula, due to prolonged use of cuffed tube or erosion of trachea by the tip of tracheostomy tube.</a:t>
            </a:r>
          </a:p>
          <a:p>
            <a:pPr marL="0" indent="0">
              <a:buNone/>
            </a:pPr>
            <a:r>
              <a:rPr lang="en-GB" dirty="0"/>
              <a:t>5. Problems of </a:t>
            </a:r>
            <a:r>
              <a:rPr lang="en-GB" dirty="0" err="1"/>
              <a:t>decannulation</a:t>
            </a:r>
            <a:r>
              <a:rPr lang="en-GB" dirty="0"/>
              <a:t>. Seen commonly in infants and children.</a:t>
            </a:r>
          </a:p>
          <a:p>
            <a:pPr marL="0" indent="0">
              <a:buNone/>
            </a:pPr>
            <a:r>
              <a:rPr lang="en-GB" dirty="0"/>
              <a:t>6. Persistent </a:t>
            </a:r>
            <a:r>
              <a:rPr lang="en-GB" dirty="0" smtClean="0"/>
              <a:t>trachea-cutaneous </a:t>
            </a:r>
            <a:r>
              <a:rPr lang="en-GB" dirty="0"/>
              <a:t>fistula.</a:t>
            </a:r>
          </a:p>
          <a:p>
            <a:pPr marL="0" indent="0">
              <a:buNone/>
            </a:pPr>
            <a:r>
              <a:rPr lang="en-GB" dirty="0"/>
              <a:t>7. Problems of tracheostomy scar. Keloid or unsightly scar.</a:t>
            </a:r>
          </a:p>
          <a:p>
            <a:pPr marL="0" indent="0">
              <a:buNone/>
            </a:pPr>
            <a:r>
              <a:rPr lang="en-GB" dirty="0"/>
              <a:t>8. Corrosion of tracheostomy tube and aspiration of its fragments into the tracheobronchial tree.</a:t>
            </a:r>
          </a:p>
        </p:txBody>
      </p:sp>
    </p:spTree>
    <p:extLst>
      <p:ext uri="{BB962C8B-B14F-4D97-AF65-F5344CB8AC3E}">
        <p14:creationId xmlns:p14="http://schemas.microsoft.com/office/powerpoint/2010/main" val="3605874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ASSISTING DURING A TRACHEOSTOMY TUBE INSERTION</a:t>
            </a:r>
            <a:endParaRPr lang="en-US" sz="3600" b="1" dirty="0">
              <a:solidFill>
                <a:srgbClr val="C00000"/>
              </a:solidFill>
            </a:endParaRPr>
          </a:p>
        </p:txBody>
      </p:sp>
      <p:sp>
        <p:nvSpPr>
          <p:cNvPr id="3" name="Content Placeholder 2"/>
          <p:cNvSpPr>
            <a:spLocks noGrp="1"/>
          </p:cNvSpPr>
          <p:nvPr>
            <p:ph idx="1"/>
          </p:nvPr>
        </p:nvSpPr>
        <p:spPr>
          <a:xfrm>
            <a:off x="838200" y="1690688"/>
            <a:ext cx="10515600" cy="4605740"/>
          </a:xfrm>
        </p:spPr>
        <p:txBody>
          <a:bodyPr/>
          <a:lstStyle/>
          <a:p>
            <a:pPr>
              <a:buFont typeface="Wingdings" panose="05000000000000000000" pitchFamily="2" charset="2"/>
              <a:buChar char="Ø"/>
            </a:pPr>
            <a:r>
              <a:rPr lang="en-US" dirty="0" smtClean="0"/>
              <a:t>Have the resuscitation tray incase of need for resuscitation and wheel equipment to bedside.</a:t>
            </a:r>
          </a:p>
          <a:p>
            <a:pPr>
              <a:buFont typeface="Wingdings" panose="05000000000000000000" pitchFamily="2" charset="2"/>
              <a:buChar char="Ø"/>
            </a:pPr>
            <a:r>
              <a:rPr lang="en-US" dirty="0" smtClean="0"/>
              <a:t>Explain the procedure to the client </a:t>
            </a:r>
            <a:r>
              <a:rPr lang="en-US" i="1" dirty="0" smtClean="0"/>
              <a:t>to obtain consent</a:t>
            </a:r>
            <a:r>
              <a:rPr lang="en-US" dirty="0" smtClean="0"/>
              <a:t>.</a:t>
            </a:r>
          </a:p>
          <a:p>
            <a:pPr>
              <a:buFont typeface="Wingdings" panose="05000000000000000000" pitchFamily="2" charset="2"/>
              <a:buChar char="Ø"/>
            </a:pPr>
            <a:r>
              <a:rPr lang="en-US" dirty="0" smtClean="0"/>
              <a:t>Assist the doctor as appropriate.</a:t>
            </a:r>
            <a:r>
              <a:rPr lang="en-US" i="1" dirty="0" smtClean="0"/>
              <a:t> This is because team work enhances efficiency, minimizes errors.</a:t>
            </a:r>
          </a:p>
          <a:p>
            <a:pPr>
              <a:buFont typeface="Wingdings" panose="05000000000000000000" pitchFamily="2" charset="2"/>
              <a:buChar char="Ø"/>
            </a:pPr>
            <a:r>
              <a:rPr lang="en-US" dirty="0" smtClean="0"/>
              <a:t>Support client during procedure (positioning and reassuring).</a:t>
            </a:r>
          </a:p>
          <a:p>
            <a:pPr>
              <a:buFont typeface="Wingdings" panose="05000000000000000000" pitchFamily="2" charset="2"/>
              <a:buChar char="Ø"/>
            </a:pPr>
            <a:r>
              <a:rPr lang="en-US" dirty="0" smtClean="0"/>
              <a:t>Ensure the patient’s airway is patent and the tube is well secured.</a:t>
            </a:r>
          </a:p>
          <a:p>
            <a:pPr>
              <a:buFont typeface="Wingdings" panose="05000000000000000000" pitchFamily="2" charset="2"/>
              <a:buChar char="Ø"/>
            </a:pPr>
            <a:r>
              <a:rPr lang="en-US" dirty="0" smtClean="0"/>
              <a:t>After procedure clear equipment and dispose waste </a:t>
            </a:r>
            <a:r>
              <a:rPr lang="en-US" i="1" dirty="0" smtClean="0"/>
              <a:t>to minimize cross infection</a:t>
            </a:r>
            <a:r>
              <a:rPr lang="en-US" dirty="0" smtClean="0"/>
              <a:t>.</a:t>
            </a:r>
            <a:endParaRPr lang="en-US" dirty="0"/>
          </a:p>
        </p:txBody>
      </p:sp>
    </p:spTree>
    <p:extLst>
      <p:ext uri="{BB962C8B-B14F-4D97-AF65-F5344CB8AC3E}">
        <p14:creationId xmlns:p14="http://schemas.microsoft.com/office/powerpoint/2010/main" val="169319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944710" y="141668"/>
            <a:ext cx="8345510" cy="6593983"/>
          </a:xfrm>
          <a:prstGeom prst="rect">
            <a:avLst/>
          </a:prstGeom>
        </p:spPr>
      </p:pic>
    </p:spTree>
    <p:extLst>
      <p:ext uri="{BB962C8B-B14F-4D97-AF65-F5344CB8AC3E}">
        <p14:creationId xmlns:p14="http://schemas.microsoft.com/office/powerpoint/2010/main" val="1634028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TRACHEOSTOMY CARE</a:t>
            </a:r>
            <a:endParaRPr lang="en-US" sz="72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85411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lstStyle/>
          <a:p>
            <a:r>
              <a:rPr lang="en-US" dirty="0"/>
              <a:t>I</a:t>
            </a:r>
            <a:r>
              <a:rPr lang="en-US" dirty="0" smtClean="0"/>
              <a:t>ntroduction </a:t>
            </a:r>
            <a:endParaRPr lang="en-US" dirty="0"/>
          </a:p>
        </p:txBody>
      </p:sp>
      <p:sp>
        <p:nvSpPr>
          <p:cNvPr id="3" name="Content Placeholder 2"/>
          <p:cNvSpPr>
            <a:spLocks noGrp="1"/>
          </p:cNvSpPr>
          <p:nvPr>
            <p:ph idx="1"/>
          </p:nvPr>
        </p:nvSpPr>
        <p:spPr>
          <a:xfrm>
            <a:off x="838200" y="1584101"/>
            <a:ext cx="10515600" cy="4592862"/>
          </a:xfrm>
        </p:spPr>
        <p:txBody>
          <a:bodyPr/>
          <a:lstStyle/>
          <a:p>
            <a:pPr>
              <a:buFont typeface="Wingdings" panose="05000000000000000000" pitchFamily="2" charset="2"/>
              <a:buChar char="q"/>
            </a:pPr>
            <a:r>
              <a:rPr lang="en-US" dirty="0" smtClean="0"/>
              <a:t>Tracheostomy care is the nursing intervention of a patient on an artificial airway that is inserted directly into the trachea.</a:t>
            </a:r>
          </a:p>
          <a:p>
            <a:pPr>
              <a:buFont typeface="Wingdings" panose="05000000000000000000" pitchFamily="2" charset="2"/>
              <a:buChar char="q"/>
            </a:pPr>
            <a:r>
              <a:rPr lang="en-US" dirty="0" smtClean="0"/>
              <a:t>The purpose is to facilitate tracheostomy healing and minimize tracheal tumor or necrosis.</a:t>
            </a:r>
          </a:p>
          <a:p>
            <a:pPr marL="0" indent="0">
              <a:buNone/>
            </a:pPr>
            <a:r>
              <a:rPr lang="en-US" b="1" u="sng" dirty="0" smtClean="0"/>
              <a:t>Indications:</a:t>
            </a:r>
          </a:p>
          <a:p>
            <a:r>
              <a:rPr lang="en-US" dirty="0" smtClean="0"/>
              <a:t>Impaired skin integrity around the tracheal site</a:t>
            </a:r>
          </a:p>
          <a:p>
            <a:r>
              <a:rPr lang="en-US" dirty="0" smtClean="0"/>
              <a:t>Soiling of the dressing around the tracheal site</a:t>
            </a:r>
          </a:p>
          <a:p>
            <a:r>
              <a:rPr lang="en-US" dirty="0" smtClean="0"/>
              <a:t>The agency policy on tracheostomy care</a:t>
            </a:r>
          </a:p>
          <a:p>
            <a:r>
              <a:rPr lang="en-US" dirty="0" smtClean="0"/>
              <a:t>Accidental loosening of the ties. </a:t>
            </a:r>
            <a:endParaRPr lang="en-US" dirty="0"/>
          </a:p>
        </p:txBody>
      </p:sp>
    </p:spTree>
    <p:extLst>
      <p:ext uri="{BB962C8B-B14F-4D97-AF65-F5344CB8AC3E}">
        <p14:creationId xmlns:p14="http://schemas.microsoft.com/office/powerpoint/2010/main" val="3774283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4126"/>
          </a:xfrm>
        </p:spPr>
        <p:txBody>
          <a:bodyPr/>
          <a:lstStyle/>
          <a:p>
            <a:r>
              <a:rPr lang="en-US" dirty="0" smtClean="0"/>
              <a:t>Procedure  </a:t>
            </a:r>
            <a:endParaRPr lang="en-US" dirty="0"/>
          </a:p>
        </p:txBody>
      </p:sp>
      <p:sp>
        <p:nvSpPr>
          <p:cNvPr id="3" name="Content Placeholder 2"/>
          <p:cNvSpPr>
            <a:spLocks noGrp="1"/>
          </p:cNvSpPr>
          <p:nvPr>
            <p:ph idx="1"/>
          </p:nvPr>
        </p:nvSpPr>
        <p:spPr>
          <a:xfrm>
            <a:off x="838199" y="1378039"/>
            <a:ext cx="10830059" cy="5074276"/>
          </a:xfrm>
        </p:spPr>
        <p:txBody>
          <a:bodyPr>
            <a:normAutofit lnSpcReduction="10000"/>
          </a:bodyPr>
          <a:lstStyle/>
          <a:p>
            <a:pPr>
              <a:buFont typeface="Wingdings" panose="05000000000000000000" pitchFamily="2" charset="2"/>
              <a:buChar char="Ø"/>
            </a:pPr>
            <a:r>
              <a:rPr lang="en-US" dirty="0" smtClean="0"/>
              <a:t>Before starting the procedure, assess the following:</a:t>
            </a:r>
          </a:p>
          <a:p>
            <a:pPr>
              <a:buFont typeface="Wingdings" panose="05000000000000000000" pitchFamily="2" charset="2"/>
              <a:buChar char="§"/>
            </a:pPr>
            <a:r>
              <a:rPr lang="en-US" dirty="0" smtClean="0"/>
              <a:t>The condition of the client (level of consciousness, excess peristomal secretions, excess intratracheal secretion </a:t>
            </a:r>
            <a:r>
              <a:rPr lang="en-US" i="1" dirty="0" smtClean="0"/>
              <a:t>to establish if tracheal suctioning is required.</a:t>
            </a:r>
            <a:r>
              <a:rPr lang="en-US" dirty="0" smtClean="0"/>
              <a:t> </a:t>
            </a:r>
          </a:p>
          <a:p>
            <a:pPr>
              <a:buFont typeface="Wingdings" panose="05000000000000000000" pitchFamily="2" charset="2"/>
              <a:buChar char="§"/>
            </a:pPr>
            <a:r>
              <a:rPr lang="en-US" dirty="0"/>
              <a:t>T</a:t>
            </a:r>
            <a:r>
              <a:rPr lang="en-US" dirty="0" smtClean="0"/>
              <a:t>he client’s ability to ventilate the lungs effectively through the tube </a:t>
            </a:r>
            <a:r>
              <a:rPr lang="en-US" i="1" dirty="0" smtClean="0"/>
              <a:t>to ensure adequate oxygenation to the lungs</a:t>
            </a:r>
            <a:r>
              <a:rPr lang="en-US" dirty="0" smtClean="0"/>
              <a:t>.</a:t>
            </a:r>
          </a:p>
          <a:p>
            <a:pPr>
              <a:buFont typeface="Wingdings" panose="05000000000000000000" pitchFamily="2" charset="2"/>
              <a:buChar char="§"/>
            </a:pPr>
            <a:r>
              <a:rPr lang="en-US" dirty="0" smtClean="0"/>
              <a:t>The respiratory status (breath sounds, breathing pattern, depth and rhythm of respiration) </a:t>
            </a:r>
            <a:r>
              <a:rPr lang="en-US" i="1" dirty="0" smtClean="0"/>
              <a:t>to ensure normal pulmonary respiration process and proper ventilation.</a:t>
            </a:r>
          </a:p>
          <a:p>
            <a:pPr>
              <a:buFont typeface="Wingdings" panose="05000000000000000000" pitchFamily="2" charset="2"/>
              <a:buChar char="§"/>
            </a:pPr>
            <a:r>
              <a:rPr lang="en-US" dirty="0" smtClean="0"/>
              <a:t>The need for cleaning or changing the dressing </a:t>
            </a:r>
            <a:r>
              <a:rPr lang="en-US" i="1" dirty="0" smtClean="0"/>
              <a:t>to minimize cross infection and prevent tracheostomy complications.</a:t>
            </a:r>
          </a:p>
          <a:p>
            <a:pPr>
              <a:buFont typeface="Wingdings" panose="05000000000000000000" pitchFamily="2" charset="2"/>
              <a:buChar char="§"/>
            </a:pPr>
            <a:r>
              <a:rPr lang="en-US" dirty="0" smtClean="0"/>
              <a:t>Skin around the tracheal site </a:t>
            </a:r>
            <a:r>
              <a:rPr lang="en-US" i="1" dirty="0" smtClean="0"/>
              <a:t>to rule out any necrosis.</a:t>
            </a:r>
            <a:endParaRPr lang="en-US" i="1" dirty="0"/>
          </a:p>
        </p:txBody>
      </p:sp>
    </p:spTree>
    <p:extLst>
      <p:ext uri="{BB962C8B-B14F-4D97-AF65-F5344CB8AC3E}">
        <p14:creationId xmlns:p14="http://schemas.microsoft.com/office/powerpoint/2010/main" val="1459976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5641"/>
          </a:xfrm>
        </p:spPr>
        <p:txBody>
          <a:bodyPr/>
          <a:lstStyle/>
          <a:p>
            <a:r>
              <a:rPr lang="en-US" dirty="0" smtClean="0"/>
              <a:t>Cont’d</a:t>
            </a:r>
            <a:endParaRPr lang="en-US" dirty="0"/>
          </a:p>
        </p:txBody>
      </p:sp>
      <p:sp>
        <p:nvSpPr>
          <p:cNvPr id="3" name="Content Placeholder 2"/>
          <p:cNvSpPr>
            <a:spLocks noGrp="1"/>
          </p:cNvSpPr>
          <p:nvPr>
            <p:ph idx="1"/>
          </p:nvPr>
        </p:nvSpPr>
        <p:spPr>
          <a:xfrm>
            <a:off x="838200" y="1545465"/>
            <a:ext cx="10515600" cy="4631498"/>
          </a:xfrm>
        </p:spPr>
        <p:txBody>
          <a:bodyPr>
            <a:noAutofit/>
          </a:bodyPr>
          <a:lstStyle/>
          <a:p>
            <a:pPr>
              <a:buFont typeface="Wingdings" panose="05000000000000000000" pitchFamily="2" charset="2"/>
              <a:buChar char="Ø"/>
            </a:pPr>
            <a:r>
              <a:rPr lang="en-US" sz="3200" dirty="0" smtClean="0"/>
              <a:t>Explain the procedure to the client </a:t>
            </a:r>
            <a:r>
              <a:rPr lang="en-US" sz="3200" i="1" dirty="0" smtClean="0"/>
              <a:t>to obtain consent.</a:t>
            </a:r>
          </a:p>
          <a:p>
            <a:pPr>
              <a:buFont typeface="Wingdings" panose="05000000000000000000" pitchFamily="2" charset="2"/>
              <a:buChar char="Ø"/>
            </a:pPr>
            <a:r>
              <a:rPr lang="en-US" sz="3200" dirty="0" smtClean="0"/>
              <a:t>Wash hands </a:t>
            </a:r>
            <a:r>
              <a:rPr lang="en-US" sz="3200" i="1" dirty="0" smtClean="0"/>
              <a:t>to reduce the transmission of microorganisms.</a:t>
            </a:r>
          </a:p>
          <a:p>
            <a:pPr>
              <a:buFont typeface="Wingdings" panose="05000000000000000000" pitchFamily="2" charset="2"/>
              <a:buChar char="Ø"/>
            </a:pPr>
            <a:r>
              <a:rPr lang="en-US" sz="3200" dirty="0" smtClean="0"/>
              <a:t>Assemble the equipment i.e. tracheostomy care pack, suction machine, oxygen equipment, sterile gloves, sterile tracheostomy ties and receiver for dirty gauze.</a:t>
            </a:r>
          </a:p>
          <a:p>
            <a:pPr>
              <a:buFont typeface="Wingdings" panose="05000000000000000000" pitchFamily="2" charset="2"/>
              <a:buChar char="Ø"/>
            </a:pPr>
            <a:r>
              <a:rPr lang="en-US" sz="3200" dirty="0" smtClean="0"/>
              <a:t>Apply sterile gloves.</a:t>
            </a:r>
          </a:p>
          <a:p>
            <a:pPr>
              <a:buFont typeface="Wingdings" panose="05000000000000000000" pitchFamily="2" charset="2"/>
              <a:buChar char="Ø"/>
            </a:pPr>
            <a:r>
              <a:rPr lang="en-US" sz="3200" dirty="0" smtClean="0"/>
              <a:t>Stabilize the neck with the non sterile hand (or have an assistant to do so). </a:t>
            </a:r>
            <a:r>
              <a:rPr lang="en-US" sz="3200" i="1" dirty="0" smtClean="0"/>
              <a:t>This decreases discomfort and trauma during cannula removal</a:t>
            </a:r>
            <a:r>
              <a:rPr lang="en-US" sz="3200" dirty="0" smtClean="0"/>
              <a:t>.</a:t>
            </a:r>
            <a:endParaRPr lang="en-US" sz="3200" dirty="0"/>
          </a:p>
        </p:txBody>
      </p:sp>
    </p:spTree>
    <p:extLst>
      <p:ext uri="{BB962C8B-B14F-4D97-AF65-F5344CB8AC3E}">
        <p14:creationId xmlns:p14="http://schemas.microsoft.com/office/powerpoint/2010/main" val="3880760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5278"/>
            <a:ext cx="10515600" cy="884126"/>
          </a:xfrm>
        </p:spPr>
        <p:txBody>
          <a:bodyPr/>
          <a:lstStyle/>
          <a:p>
            <a:r>
              <a:rPr lang="en-US" dirty="0" smtClean="0"/>
              <a:t>Cont’d</a:t>
            </a:r>
            <a:endParaRPr lang="en-US" dirty="0"/>
          </a:p>
        </p:txBody>
      </p:sp>
      <p:sp>
        <p:nvSpPr>
          <p:cNvPr id="3" name="Content Placeholder 2"/>
          <p:cNvSpPr>
            <a:spLocks noGrp="1"/>
          </p:cNvSpPr>
          <p:nvPr>
            <p:ph idx="1"/>
          </p:nvPr>
        </p:nvSpPr>
        <p:spPr>
          <a:xfrm>
            <a:off x="838200" y="1661375"/>
            <a:ext cx="10842938" cy="4842456"/>
          </a:xfrm>
        </p:spPr>
        <p:txBody>
          <a:bodyPr>
            <a:normAutofit/>
          </a:bodyPr>
          <a:lstStyle/>
          <a:p>
            <a:pPr>
              <a:buFont typeface="Wingdings" panose="05000000000000000000" pitchFamily="2" charset="2"/>
              <a:buChar char="Ø"/>
            </a:pPr>
            <a:r>
              <a:rPr lang="en-US" dirty="0" smtClean="0"/>
              <a:t>Pick sterile gauze with fingers of the sterile hand, use this to unlock the inner cannula. </a:t>
            </a:r>
            <a:r>
              <a:rPr lang="en-US" i="1" dirty="0" smtClean="0"/>
              <a:t>This maintains sterility while separating the inner and outer cannulas.</a:t>
            </a:r>
          </a:p>
          <a:p>
            <a:pPr>
              <a:buFont typeface="Wingdings" panose="05000000000000000000" pitchFamily="2" charset="2"/>
              <a:buChar char="Ø"/>
            </a:pPr>
            <a:r>
              <a:rPr lang="en-US" dirty="0" smtClean="0"/>
              <a:t>Gently slide out the cannula and place it in a bowl of half strength peroxide. </a:t>
            </a:r>
            <a:r>
              <a:rPr lang="en-US" i="1" dirty="0" smtClean="0"/>
              <a:t>Peroxide softens secretions.</a:t>
            </a:r>
          </a:p>
          <a:p>
            <a:pPr>
              <a:buFont typeface="Wingdings" panose="05000000000000000000" pitchFamily="2" charset="2"/>
              <a:buChar char="Ø"/>
            </a:pPr>
            <a:r>
              <a:rPr lang="en-US" dirty="0" smtClean="0"/>
              <a:t>Unwrap catheter, suction outer cannula and have the client take deep breaths or use ambu-bag to deliver 100% oxygen. </a:t>
            </a:r>
            <a:r>
              <a:rPr lang="en-US" i="1" dirty="0" smtClean="0"/>
              <a:t>This removes residual secretions while providing oxygenation to patient after suctioning</a:t>
            </a:r>
            <a:r>
              <a:rPr lang="en-US" dirty="0" smtClean="0"/>
              <a:t>.</a:t>
            </a:r>
          </a:p>
          <a:p>
            <a:pPr>
              <a:buFont typeface="Wingdings" panose="05000000000000000000" pitchFamily="2" charset="2"/>
              <a:buChar char="Ø"/>
            </a:pPr>
            <a:r>
              <a:rPr lang="en-US" dirty="0" smtClean="0"/>
              <a:t>Disconnect suction catheter and discard plus gloves </a:t>
            </a:r>
            <a:r>
              <a:rPr lang="en-US" i="1" dirty="0" smtClean="0"/>
              <a:t>to prevent spread of microorganisms.</a:t>
            </a:r>
            <a:endParaRPr lang="en-US" i="1" dirty="0"/>
          </a:p>
        </p:txBody>
      </p:sp>
    </p:spTree>
    <p:extLst>
      <p:ext uri="{BB962C8B-B14F-4D97-AF65-F5344CB8AC3E}">
        <p14:creationId xmlns:p14="http://schemas.microsoft.com/office/powerpoint/2010/main" val="41909773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7157"/>
          </a:xfrm>
        </p:spPr>
        <p:txBody>
          <a:bodyPr/>
          <a:lstStyle/>
          <a:p>
            <a:r>
              <a:rPr lang="en-US" dirty="0" smtClean="0"/>
              <a:t>Cont’d</a:t>
            </a:r>
            <a:endParaRPr lang="en-US" dirty="0"/>
          </a:p>
        </p:txBody>
      </p:sp>
      <p:sp>
        <p:nvSpPr>
          <p:cNvPr id="3" name="Content Placeholder 2"/>
          <p:cNvSpPr>
            <a:spLocks noGrp="1"/>
          </p:cNvSpPr>
          <p:nvPr>
            <p:ph idx="1"/>
          </p:nvPr>
        </p:nvSpPr>
        <p:spPr>
          <a:xfrm>
            <a:off x="838200" y="1558344"/>
            <a:ext cx="10515600" cy="4618619"/>
          </a:xfrm>
        </p:spPr>
        <p:txBody>
          <a:bodyPr>
            <a:normAutofit/>
          </a:bodyPr>
          <a:lstStyle/>
          <a:p>
            <a:pPr>
              <a:buFont typeface="Wingdings" panose="05000000000000000000" pitchFamily="2" charset="2"/>
              <a:buChar char="Ø"/>
            </a:pPr>
            <a:r>
              <a:rPr lang="en-US" sz="3200" dirty="0" smtClean="0"/>
              <a:t>Cleanse neck plate of tracheostomy tube with gauze moistened with hydrogen peroxide then rinse with applicators moistened with saline. </a:t>
            </a:r>
            <a:r>
              <a:rPr lang="en-US" sz="3200" i="1" dirty="0" smtClean="0"/>
              <a:t>This removes crusted secretions to  prevent possible obstruction and infection. Use of saline removes hydrogen peroxide.</a:t>
            </a:r>
          </a:p>
          <a:p>
            <a:pPr>
              <a:buFont typeface="Wingdings" panose="05000000000000000000" pitchFamily="2" charset="2"/>
              <a:buChar char="Ø"/>
            </a:pPr>
            <a:r>
              <a:rPr lang="en-US" sz="3200" dirty="0" smtClean="0"/>
              <a:t>Clean skin under neck plate of tube with cotton applicators moistened with hydrogen peroxide. </a:t>
            </a:r>
            <a:r>
              <a:rPr lang="en-US" sz="3200" i="1" dirty="0" smtClean="0"/>
              <a:t>This removes dried crusted secretions from under neck plate of tracheostomy tube.</a:t>
            </a:r>
            <a:endParaRPr lang="en-US" sz="3200" i="1" dirty="0"/>
          </a:p>
        </p:txBody>
      </p:sp>
    </p:spTree>
    <p:extLst>
      <p:ext uri="{BB962C8B-B14F-4D97-AF65-F5344CB8AC3E}">
        <p14:creationId xmlns:p14="http://schemas.microsoft.com/office/powerpoint/2010/main" val="1209846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dirty="0" smtClean="0"/>
              <a:t>TRACHEOSTOMY</a:t>
            </a:r>
            <a:endParaRPr lang="en-US" sz="96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01864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1398"/>
          </a:xfrm>
        </p:spPr>
        <p:txBody>
          <a:bodyPr/>
          <a:lstStyle/>
          <a:p>
            <a:r>
              <a:rPr lang="en-US" dirty="0" smtClean="0"/>
              <a:t>Cont’d</a:t>
            </a:r>
            <a:endParaRPr lang="en-US" dirty="0"/>
          </a:p>
        </p:txBody>
      </p:sp>
      <p:sp>
        <p:nvSpPr>
          <p:cNvPr id="3" name="Content Placeholder 2"/>
          <p:cNvSpPr>
            <a:spLocks noGrp="1"/>
          </p:cNvSpPr>
          <p:nvPr>
            <p:ph idx="1"/>
          </p:nvPr>
        </p:nvSpPr>
        <p:spPr>
          <a:xfrm>
            <a:off x="838200" y="1506828"/>
            <a:ext cx="10515600" cy="4670135"/>
          </a:xfrm>
        </p:spPr>
        <p:txBody>
          <a:bodyPr>
            <a:normAutofit/>
          </a:bodyPr>
          <a:lstStyle/>
          <a:p>
            <a:pPr>
              <a:buFont typeface="Wingdings" panose="05000000000000000000" pitchFamily="2" charset="2"/>
              <a:buChar char="Ø"/>
            </a:pPr>
            <a:r>
              <a:rPr lang="en-US" sz="3600" dirty="0" smtClean="0"/>
              <a:t>Rinse with applicators moistened with saline/water and dry skin under neck plate with cotton applicators. </a:t>
            </a:r>
            <a:r>
              <a:rPr lang="en-US" sz="3600" i="1" dirty="0" smtClean="0"/>
              <a:t>Rinsing off peroxide prevents corrosion of the skin. Drying the skin removes moisture, which can result in skin irritation and infection.</a:t>
            </a:r>
          </a:p>
          <a:p>
            <a:pPr>
              <a:buFont typeface="Wingdings" panose="05000000000000000000" pitchFamily="2" charset="2"/>
              <a:buChar char="Ø"/>
            </a:pPr>
            <a:r>
              <a:rPr lang="en-US" sz="3600" dirty="0" smtClean="0"/>
              <a:t>Scrub the inner cannula gently with a brush and the lumen with pipe cleaners (using peroxide). </a:t>
            </a:r>
            <a:r>
              <a:rPr lang="en-US" sz="3600" i="1" dirty="0" smtClean="0"/>
              <a:t>This removes crusts and secretions  from the cannula.</a:t>
            </a:r>
            <a:endParaRPr lang="en-US" sz="3600" i="1" dirty="0"/>
          </a:p>
        </p:txBody>
      </p:sp>
    </p:spTree>
    <p:extLst>
      <p:ext uri="{BB962C8B-B14F-4D97-AF65-F5344CB8AC3E}">
        <p14:creationId xmlns:p14="http://schemas.microsoft.com/office/powerpoint/2010/main" val="338393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4278"/>
          </a:xfrm>
        </p:spPr>
        <p:txBody>
          <a:bodyPr/>
          <a:lstStyle/>
          <a:p>
            <a:r>
              <a:rPr lang="en-US" dirty="0" smtClean="0"/>
              <a:t>Cont’d</a:t>
            </a:r>
            <a:endParaRPr lang="en-US" dirty="0"/>
          </a:p>
        </p:txBody>
      </p:sp>
      <p:sp>
        <p:nvSpPr>
          <p:cNvPr id="3" name="Content Placeholder 2"/>
          <p:cNvSpPr>
            <a:spLocks noGrp="1"/>
          </p:cNvSpPr>
          <p:nvPr>
            <p:ph idx="1"/>
          </p:nvPr>
        </p:nvSpPr>
        <p:spPr>
          <a:xfrm>
            <a:off x="838200" y="1519707"/>
            <a:ext cx="10515600" cy="4657256"/>
          </a:xfrm>
        </p:spPr>
        <p:txBody>
          <a:bodyPr>
            <a:normAutofit fontScale="92500"/>
          </a:bodyPr>
          <a:lstStyle/>
          <a:p>
            <a:pPr>
              <a:buFont typeface="Wingdings" panose="05000000000000000000" pitchFamily="2" charset="2"/>
              <a:buChar char="Ø"/>
            </a:pPr>
            <a:r>
              <a:rPr lang="en-US" sz="3600" dirty="0" smtClean="0"/>
              <a:t>Rinse with saline and dry with gauze. Use dry pipe cleaner to dry the lumen. </a:t>
            </a:r>
            <a:r>
              <a:rPr lang="en-US" sz="3600" i="1" dirty="0" smtClean="0"/>
              <a:t>This rinses away peroxide, any residual debris and prevents introduction of fluid into the trachea.</a:t>
            </a:r>
          </a:p>
          <a:p>
            <a:pPr>
              <a:buFont typeface="Wingdings" panose="05000000000000000000" pitchFamily="2" charset="2"/>
              <a:buChar char="Ø"/>
            </a:pPr>
            <a:r>
              <a:rPr lang="en-US" sz="3600" dirty="0" smtClean="0"/>
              <a:t>Slide inner cannula into outer cannula, hold neck plate stable with one hand and turn inner cannula clockwise to lock it. </a:t>
            </a:r>
            <a:r>
              <a:rPr lang="en-US" sz="3600" i="1" dirty="0" smtClean="0"/>
              <a:t>This facilitates insertion ensuring that the inner cannula is securely attached.</a:t>
            </a:r>
          </a:p>
          <a:p>
            <a:pPr>
              <a:buFont typeface="Wingdings" panose="05000000000000000000" pitchFamily="2" charset="2"/>
              <a:buChar char="Ø"/>
            </a:pPr>
            <a:r>
              <a:rPr lang="en-US" sz="3600" b="1" dirty="0" smtClean="0"/>
              <a:t>NOTE: </a:t>
            </a:r>
            <a:r>
              <a:rPr lang="en-US" sz="3600" dirty="0" smtClean="0"/>
              <a:t>If not doing tie change, discard gloves and clear the working area and leave the patient comfortable.</a:t>
            </a:r>
            <a:endParaRPr lang="en-US" sz="3600" dirty="0"/>
          </a:p>
        </p:txBody>
      </p:sp>
    </p:spTree>
    <p:extLst>
      <p:ext uri="{BB962C8B-B14F-4D97-AF65-F5344CB8AC3E}">
        <p14:creationId xmlns:p14="http://schemas.microsoft.com/office/powerpoint/2010/main" val="2211275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ONE-PERSON TECHNIQUE OF CHANGING TRACHEOSTOMY TIES</a:t>
            </a:r>
            <a:endParaRPr lang="en-US" b="1" dirty="0">
              <a:solidFill>
                <a:srgbClr val="C00000"/>
              </a:solidFill>
            </a:endParaRPr>
          </a:p>
        </p:txBody>
      </p:sp>
      <p:sp>
        <p:nvSpPr>
          <p:cNvPr id="3" name="Content Placeholder 2"/>
          <p:cNvSpPr>
            <a:spLocks noGrp="1"/>
          </p:cNvSpPr>
          <p:nvPr>
            <p:ph idx="1"/>
          </p:nvPr>
        </p:nvSpPr>
        <p:spPr>
          <a:xfrm>
            <a:off x="838200" y="1954414"/>
            <a:ext cx="10515600" cy="4626690"/>
          </a:xfrm>
        </p:spPr>
        <p:txBody>
          <a:bodyPr/>
          <a:lstStyle/>
          <a:p>
            <a:pPr>
              <a:buFont typeface="Wingdings" panose="05000000000000000000" pitchFamily="2" charset="2"/>
              <a:buChar char="Ø"/>
            </a:pPr>
            <a:r>
              <a:rPr lang="en-US" dirty="0" smtClean="0"/>
              <a:t>Prepare clean tracheostomy ties. </a:t>
            </a:r>
            <a:r>
              <a:rPr lang="en-US" i="1" dirty="0" smtClean="0"/>
              <a:t>This ensures availability when needed.</a:t>
            </a:r>
          </a:p>
          <a:p>
            <a:pPr>
              <a:buFont typeface="Wingdings" panose="05000000000000000000" pitchFamily="2" charset="2"/>
              <a:buChar char="§"/>
            </a:pPr>
            <a:r>
              <a:rPr lang="en-US" dirty="0" smtClean="0"/>
              <a:t> Cut a length of twill tape that will fit around the client’s neck plus 6 inches extra. Cut the ends of the twill tape on the diagonal.</a:t>
            </a:r>
          </a:p>
          <a:p>
            <a:pPr>
              <a:buFont typeface="Wingdings" panose="05000000000000000000" pitchFamily="2" charset="2"/>
              <a:buChar char="§"/>
            </a:pPr>
            <a:r>
              <a:rPr lang="en-US" dirty="0" smtClean="0"/>
              <a:t>Open Velcro ties on continuous neck band. </a:t>
            </a:r>
          </a:p>
          <a:p>
            <a:pPr>
              <a:buFont typeface="Wingdings" panose="05000000000000000000" pitchFamily="2" charset="2"/>
              <a:buChar char="Ø"/>
            </a:pPr>
            <a:r>
              <a:rPr lang="en-US" dirty="0" smtClean="0"/>
              <a:t>Leaving the old tracheostomy ties in place, insert one end of the new tracheostomy tie through the hole in the tracheostomy neck plate from back to front. Slide both ends of the tape around the back of the head to the other side. </a:t>
            </a:r>
            <a:r>
              <a:rPr lang="en-US" i="1" dirty="0" smtClean="0"/>
              <a:t>This maintains tube security while tapes are changed</a:t>
            </a:r>
            <a:r>
              <a:rPr lang="en-US" dirty="0" smtClean="0"/>
              <a:t>.</a:t>
            </a:r>
            <a:endParaRPr lang="en-US" dirty="0"/>
          </a:p>
        </p:txBody>
      </p:sp>
    </p:spTree>
    <p:extLst>
      <p:ext uri="{BB962C8B-B14F-4D97-AF65-F5344CB8AC3E}">
        <p14:creationId xmlns:p14="http://schemas.microsoft.com/office/powerpoint/2010/main" val="2971607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4278"/>
          </a:xfrm>
        </p:spPr>
        <p:txBody>
          <a:bodyPr/>
          <a:lstStyle/>
          <a:p>
            <a:r>
              <a:rPr lang="en-US" dirty="0" smtClean="0"/>
              <a:t>Cont’d</a:t>
            </a:r>
            <a:endParaRPr lang="en-US" dirty="0"/>
          </a:p>
        </p:txBody>
      </p:sp>
      <p:sp>
        <p:nvSpPr>
          <p:cNvPr id="3" name="Content Placeholder 2"/>
          <p:cNvSpPr>
            <a:spLocks noGrp="1"/>
          </p:cNvSpPr>
          <p:nvPr>
            <p:ph idx="1"/>
          </p:nvPr>
        </p:nvSpPr>
        <p:spPr>
          <a:xfrm>
            <a:off x="838200" y="1596980"/>
            <a:ext cx="10515600" cy="4721650"/>
          </a:xfrm>
        </p:spPr>
        <p:txBody>
          <a:bodyPr>
            <a:normAutofit/>
          </a:bodyPr>
          <a:lstStyle/>
          <a:p>
            <a:pPr>
              <a:buFont typeface="Wingdings" panose="05000000000000000000" pitchFamily="2" charset="2"/>
              <a:buChar char="Ø"/>
            </a:pPr>
            <a:r>
              <a:rPr lang="en-US" sz="3200" dirty="0" smtClean="0"/>
              <a:t>Insert one end of the tape through the opening on the other side of the tracheostomy tube neck plate from back to front. </a:t>
            </a:r>
            <a:r>
              <a:rPr lang="en-US" sz="3200" i="1" dirty="0" smtClean="0"/>
              <a:t>This secures the tracheostomy tubes.</a:t>
            </a:r>
          </a:p>
          <a:p>
            <a:pPr>
              <a:buFont typeface="Wingdings" panose="05000000000000000000" pitchFamily="2" charset="2"/>
              <a:buChar char="Ø"/>
            </a:pPr>
            <a:r>
              <a:rPr lang="en-US" sz="3200" dirty="0" smtClean="0"/>
              <a:t>Tie the two ends of the new tape with a square knot at the side of the neck. Keep two fingers under the tape as the knot is tied. Without putting pressure on the neck plate or the tape, pull on the knot to make sure it will stay tight. </a:t>
            </a:r>
            <a:r>
              <a:rPr lang="en-US" sz="3200" i="1" dirty="0" smtClean="0"/>
              <a:t>This secures the tracheostomy tubes. Fingers under tape prevent the tape from being tied too tightly.</a:t>
            </a:r>
            <a:r>
              <a:rPr lang="en-US" sz="3200" dirty="0" smtClean="0"/>
              <a:t> </a:t>
            </a:r>
            <a:endParaRPr lang="en-US" sz="3200" dirty="0"/>
          </a:p>
        </p:txBody>
      </p:sp>
    </p:spTree>
    <p:extLst>
      <p:ext uri="{BB962C8B-B14F-4D97-AF65-F5344CB8AC3E}">
        <p14:creationId xmlns:p14="http://schemas.microsoft.com/office/powerpoint/2010/main" val="2413734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8520"/>
          </a:xfrm>
        </p:spPr>
        <p:txBody>
          <a:bodyPr/>
          <a:lstStyle/>
          <a:p>
            <a:r>
              <a:rPr lang="en-US" dirty="0" smtClean="0"/>
              <a:t>Cont’d</a:t>
            </a:r>
            <a:endParaRPr lang="en-US" dirty="0"/>
          </a:p>
        </p:txBody>
      </p:sp>
      <p:sp>
        <p:nvSpPr>
          <p:cNvPr id="3" name="Content Placeholder 2"/>
          <p:cNvSpPr>
            <a:spLocks noGrp="1"/>
          </p:cNvSpPr>
          <p:nvPr>
            <p:ph idx="1"/>
          </p:nvPr>
        </p:nvSpPr>
        <p:spPr>
          <a:xfrm>
            <a:off x="838200" y="1622738"/>
            <a:ext cx="10515600" cy="4554225"/>
          </a:xfrm>
        </p:spPr>
        <p:txBody>
          <a:bodyPr>
            <a:normAutofit/>
          </a:bodyPr>
          <a:lstStyle/>
          <a:p>
            <a:pPr>
              <a:buFont typeface="Wingdings" panose="05000000000000000000" pitchFamily="2" charset="2"/>
              <a:buChar char="Ø"/>
            </a:pPr>
            <a:r>
              <a:rPr lang="en-US" sz="4000" dirty="0" smtClean="0"/>
              <a:t>Untie and remove old tracheostomy tapes and discard. Hold the neck plate firmly with one hand while untying the old tapes. </a:t>
            </a:r>
            <a:r>
              <a:rPr lang="en-US" sz="4000" i="1" dirty="0" smtClean="0"/>
              <a:t>This leaves the new tape in place and prevents tube dislodgement.</a:t>
            </a:r>
          </a:p>
          <a:p>
            <a:pPr>
              <a:buFont typeface="Wingdings" panose="05000000000000000000" pitchFamily="2" charset="2"/>
              <a:buChar char="Ø"/>
            </a:pPr>
            <a:r>
              <a:rPr lang="en-US" sz="4000" dirty="0" smtClean="0"/>
              <a:t>Place </a:t>
            </a:r>
            <a:r>
              <a:rPr lang="en-US" sz="4000" dirty="0"/>
              <a:t>o</a:t>
            </a:r>
            <a:r>
              <a:rPr lang="en-US" sz="4000" dirty="0" smtClean="0"/>
              <a:t>ne finger under tracheostomy ties. </a:t>
            </a:r>
            <a:r>
              <a:rPr lang="en-US" sz="4000" i="1" dirty="0" smtClean="0"/>
              <a:t>To confirm tightness and security.</a:t>
            </a:r>
            <a:endParaRPr lang="en-US" sz="4000" i="1" dirty="0"/>
          </a:p>
        </p:txBody>
      </p:sp>
    </p:spTree>
    <p:extLst>
      <p:ext uri="{BB962C8B-B14F-4D97-AF65-F5344CB8AC3E}">
        <p14:creationId xmlns:p14="http://schemas.microsoft.com/office/powerpoint/2010/main" val="28145326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9520"/>
            <a:ext cx="10515600" cy="1515190"/>
          </a:xfrm>
        </p:spPr>
        <p:txBody>
          <a:bodyPr/>
          <a:lstStyle/>
          <a:p>
            <a:r>
              <a:rPr lang="en-US" b="1" dirty="0" smtClean="0">
                <a:solidFill>
                  <a:srgbClr val="C00000"/>
                </a:solidFill>
              </a:rPr>
              <a:t>TWO-PERSON TECHNIQUE OF CHANGING TRACHEOSTOMY TIES</a:t>
            </a:r>
            <a:endParaRPr lang="en-US" b="1" dirty="0">
              <a:solidFill>
                <a:srgbClr val="C00000"/>
              </a:solidFill>
            </a:endParaRPr>
          </a:p>
        </p:txBody>
      </p:sp>
      <p:sp>
        <p:nvSpPr>
          <p:cNvPr id="3" name="Content Placeholder 2"/>
          <p:cNvSpPr>
            <a:spLocks noGrp="1"/>
          </p:cNvSpPr>
          <p:nvPr>
            <p:ph idx="1"/>
          </p:nvPr>
        </p:nvSpPr>
        <p:spPr>
          <a:xfrm>
            <a:off x="838200" y="2215166"/>
            <a:ext cx="10515600" cy="4224270"/>
          </a:xfrm>
        </p:spPr>
        <p:txBody>
          <a:bodyPr/>
          <a:lstStyle/>
          <a:p>
            <a:pPr>
              <a:buFont typeface="Wingdings" panose="05000000000000000000" pitchFamily="2" charset="2"/>
              <a:buChar char="Ø"/>
            </a:pPr>
            <a:r>
              <a:rPr lang="en-US" dirty="0" smtClean="0"/>
              <a:t>Cut two pieces of twill tape about 12 to 14 inches in length. </a:t>
            </a:r>
            <a:r>
              <a:rPr lang="en-US" i="1" dirty="0" smtClean="0"/>
              <a:t>Prepares equipment for easy accessibility.</a:t>
            </a:r>
          </a:p>
          <a:p>
            <a:pPr>
              <a:buFont typeface="Wingdings" panose="05000000000000000000" pitchFamily="2" charset="2"/>
              <a:buChar char="Ø"/>
            </a:pPr>
            <a:r>
              <a:rPr lang="en-US" dirty="0" smtClean="0"/>
              <a:t>Make a fold about 1 inch below the end of each piece of twill tape and cut a half-inch slit lengthwise in the center of the fold. </a:t>
            </a:r>
            <a:r>
              <a:rPr lang="en-US" i="1" dirty="0" smtClean="0"/>
              <a:t>Prepares tape for insertion.</a:t>
            </a:r>
          </a:p>
          <a:p>
            <a:pPr>
              <a:buFont typeface="Wingdings" panose="05000000000000000000" pitchFamily="2" charset="2"/>
              <a:buChar char="Ø"/>
            </a:pPr>
            <a:r>
              <a:rPr lang="en-US" dirty="0" smtClean="0"/>
              <a:t>Have a second person gently hold the tracheostomy tube in place with fingers on both sides of the neck plate. </a:t>
            </a:r>
            <a:r>
              <a:rPr lang="en-US" i="1" dirty="0" smtClean="0"/>
              <a:t>This prevents accidental movement of the tracheostomy tube resulting in coughing and accidental decannulation.</a:t>
            </a:r>
            <a:endParaRPr lang="en-US" i="1" dirty="0"/>
          </a:p>
        </p:txBody>
      </p:sp>
    </p:spTree>
    <p:extLst>
      <p:ext uri="{BB962C8B-B14F-4D97-AF65-F5344CB8AC3E}">
        <p14:creationId xmlns:p14="http://schemas.microsoft.com/office/powerpoint/2010/main" val="30998798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38672"/>
          </a:xfrm>
        </p:spPr>
        <p:txBody>
          <a:bodyPr/>
          <a:lstStyle/>
          <a:p>
            <a:r>
              <a:rPr lang="en-US" dirty="0" smtClean="0"/>
              <a:t>Cont’d</a:t>
            </a:r>
            <a:endParaRPr lang="en-US" dirty="0"/>
          </a:p>
        </p:txBody>
      </p:sp>
      <p:sp>
        <p:nvSpPr>
          <p:cNvPr id="3" name="Content Placeholder 2"/>
          <p:cNvSpPr>
            <a:spLocks noGrp="1"/>
          </p:cNvSpPr>
          <p:nvPr>
            <p:ph idx="1"/>
          </p:nvPr>
        </p:nvSpPr>
        <p:spPr>
          <a:xfrm>
            <a:off x="838200" y="1609859"/>
            <a:ext cx="10515600" cy="4567104"/>
          </a:xfrm>
        </p:spPr>
        <p:txBody>
          <a:bodyPr>
            <a:normAutofit/>
          </a:bodyPr>
          <a:lstStyle/>
          <a:p>
            <a:pPr>
              <a:buFont typeface="Wingdings" panose="05000000000000000000" pitchFamily="2" charset="2"/>
              <a:buChar char="Ø"/>
            </a:pPr>
            <a:r>
              <a:rPr lang="en-US" sz="3600" dirty="0" smtClean="0"/>
              <a:t>Untie old tracheostomy ties and discard.</a:t>
            </a:r>
            <a:r>
              <a:rPr lang="en-US" sz="3600" i="1" dirty="0" smtClean="0"/>
              <a:t> This is in readiness for new ones.</a:t>
            </a:r>
          </a:p>
          <a:p>
            <a:pPr>
              <a:buFont typeface="Wingdings" panose="05000000000000000000" pitchFamily="2" charset="2"/>
              <a:buChar char="Ø"/>
            </a:pPr>
            <a:r>
              <a:rPr lang="en-US" sz="3600" dirty="0" smtClean="0"/>
              <a:t>Insert the slit end of the tracheostomy tape through the opening on one side of the tracheostomy tube neck plate. Pull the distal end of the tracheostomy tie through the cut end and pull. Repeat procedure with second piece of twill tape. </a:t>
            </a:r>
            <a:r>
              <a:rPr lang="en-US" sz="3600" i="1" dirty="0" smtClean="0"/>
              <a:t>Secures tracheostomy tie within neck plate.</a:t>
            </a:r>
            <a:endParaRPr lang="en-US" sz="3600" i="1" dirty="0"/>
          </a:p>
        </p:txBody>
      </p:sp>
    </p:spTree>
    <p:extLst>
      <p:ext uri="{BB962C8B-B14F-4D97-AF65-F5344CB8AC3E}">
        <p14:creationId xmlns:p14="http://schemas.microsoft.com/office/powerpoint/2010/main" val="2313392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1551"/>
          </a:xfrm>
        </p:spPr>
        <p:txBody>
          <a:bodyPr/>
          <a:lstStyle/>
          <a:p>
            <a:r>
              <a:rPr lang="en-US" dirty="0" smtClean="0"/>
              <a:t>Cont’d</a:t>
            </a:r>
            <a:endParaRPr lang="en-US" dirty="0"/>
          </a:p>
        </p:txBody>
      </p:sp>
      <p:sp>
        <p:nvSpPr>
          <p:cNvPr id="3" name="Content Placeholder 2"/>
          <p:cNvSpPr>
            <a:spLocks noGrp="1"/>
          </p:cNvSpPr>
          <p:nvPr>
            <p:ph idx="1"/>
          </p:nvPr>
        </p:nvSpPr>
        <p:spPr>
          <a:xfrm>
            <a:off x="838200" y="1674253"/>
            <a:ext cx="10739907" cy="4675031"/>
          </a:xfrm>
        </p:spPr>
        <p:txBody>
          <a:bodyPr>
            <a:normAutofit lnSpcReduction="10000"/>
          </a:bodyPr>
          <a:lstStyle/>
          <a:p>
            <a:pPr>
              <a:buFont typeface="Wingdings" panose="05000000000000000000" pitchFamily="2" charset="2"/>
              <a:buChar char="Ø"/>
            </a:pPr>
            <a:r>
              <a:rPr lang="en-US" sz="3200" dirty="0" smtClean="0"/>
              <a:t>Tie tracheostomy tapes with a double knot at the side of the neck putting two fingers under tape. </a:t>
            </a:r>
            <a:r>
              <a:rPr lang="en-US" sz="3200" i="1" dirty="0" smtClean="0"/>
              <a:t>Double knot ensures that the tube is secure; placing fingers under the chin prevents tightness and interference with circulation.</a:t>
            </a:r>
          </a:p>
          <a:p>
            <a:pPr>
              <a:buFont typeface="Wingdings" panose="05000000000000000000" pitchFamily="2" charset="2"/>
              <a:buChar char="Ø"/>
            </a:pPr>
            <a:r>
              <a:rPr lang="en-US" sz="3200" dirty="0" smtClean="0"/>
              <a:t>Insert one finger under the tracheostomy tapes and insert tracheostomy gauze under neck plate of tube. </a:t>
            </a:r>
            <a:r>
              <a:rPr lang="en-US" sz="3200" i="1" dirty="0" smtClean="0"/>
              <a:t>Gauze prevents irritation of skin from secretions and friction from tracheostomy tube.</a:t>
            </a:r>
          </a:p>
          <a:p>
            <a:pPr>
              <a:buFont typeface="Wingdings" panose="05000000000000000000" pitchFamily="2" charset="2"/>
              <a:buChar char="Ø"/>
            </a:pPr>
            <a:r>
              <a:rPr lang="en-US" sz="3200" dirty="0" smtClean="0"/>
              <a:t>Remove glove, wash hands and clear the environment. </a:t>
            </a:r>
            <a:r>
              <a:rPr lang="en-US" sz="3200" i="1" dirty="0" smtClean="0"/>
              <a:t>This reduces the transmission of microorganisms.</a:t>
            </a:r>
            <a:endParaRPr lang="en-US" sz="3200" i="1" dirty="0"/>
          </a:p>
        </p:txBody>
      </p:sp>
    </p:spTree>
    <p:extLst>
      <p:ext uri="{BB962C8B-B14F-4D97-AF65-F5344CB8AC3E}">
        <p14:creationId xmlns:p14="http://schemas.microsoft.com/office/powerpoint/2010/main" val="3608001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dirty="0" smtClean="0"/>
              <a:t>THORACENTESIS</a:t>
            </a:r>
            <a:endParaRPr lang="en-US" sz="9600" dirty="0"/>
          </a:p>
        </p:txBody>
      </p:sp>
      <p:sp>
        <p:nvSpPr>
          <p:cNvPr id="3" name="Subtitle 2"/>
          <p:cNvSpPr>
            <a:spLocks noGrp="1"/>
          </p:cNvSpPr>
          <p:nvPr>
            <p:ph type="subTitle" idx="1"/>
          </p:nvPr>
        </p:nvSpPr>
        <p:spPr>
          <a:xfrm>
            <a:off x="1524000" y="4417454"/>
            <a:ext cx="9144000" cy="840346"/>
          </a:xfrm>
        </p:spPr>
        <p:txBody>
          <a:bodyPr/>
          <a:lstStyle/>
          <a:p>
            <a:endParaRPr lang="en-US" dirty="0"/>
          </a:p>
        </p:txBody>
      </p:sp>
    </p:spTree>
    <p:extLst>
      <p:ext uri="{BB962C8B-B14F-4D97-AF65-F5344CB8AC3E}">
        <p14:creationId xmlns:p14="http://schemas.microsoft.com/office/powerpoint/2010/main" val="3560716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normAutofit fontScale="92500"/>
          </a:bodyPr>
          <a:lstStyle/>
          <a:p>
            <a:pPr>
              <a:lnSpc>
                <a:spcPct val="150000"/>
              </a:lnSpc>
              <a:buFont typeface="Wingdings" panose="05000000000000000000" pitchFamily="2" charset="2"/>
              <a:buChar char="q"/>
            </a:pPr>
            <a:r>
              <a:rPr lang="en-US" altLang="en-US" sz="3600" dirty="0"/>
              <a:t>Thoracentesis is a percutaneous procedure during which a needle is inserted into the pleural space and pleural fluid is removed either through the needle or a catheter</a:t>
            </a:r>
            <a:r>
              <a:rPr lang="en-US" altLang="en-US" sz="3600" dirty="0" smtClean="0"/>
              <a:t>.</a:t>
            </a:r>
          </a:p>
          <a:p>
            <a:pPr marL="0" indent="0">
              <a:lnSpc>
                <a:spcPct val="150000"/>
              </a:lnSpc>
              <a:buNone/>
            </a:pPr>
            <a:r>
              <a:rPr lang="en-US" altLang="en-US" sz="3600" dirty="0" smtClean="0"/>
              <a:t>                                       Also known as:</a:t>
            </a:r>
            <a:endParaRPr lang="en-US" altLang="en-US" sz="3600" dirty="0"/>
          </a:p>
          <a:p>
            <a:pPr>
              <a:lnSpc>
                <a:spcPct val="150000"/>
              </a:lnSpc>
              <a:buFont typeface="Wingdings" panose="05000000000000000000" pitchFamily="2" charset="2"/>
              <a:buChar char="q"/>
            </a:pPr>
            <a:r>
              <a:rPr lang="en-US" altLang="en-US" sz="3600" dirty="0"/>
              <a:t>‘’Pleural tap’’ OR ‘’pleural fluid aspiration’’</a:t>
            </a:r>
          </a:p>
          <a:p>
            <a:pPr>
              <a:buFont typeface="Wingdings" panose="05000000000000000000" pitchFamily="2" charset="2"/>
              <a:buChar char="q"/>
            </a:pPr>
            <a:endParaRPr lang="en-US" sz="3600" dirty="0"/>
          </a:p>
        </p:txBody>
      </p:sp>
    </p:spTree>
    <p:extLst>
      <p:ext uri="{BB962C8B-B14F-4D97-AF65-F5344CB8AC3E}">
        <p14:creationId xmlns:p14="http://schemas.microsoft.com/office/powerpoint/2010/main" val="3228062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sz="4000" dirty="0"/>
              <a:t>M</a:t>
            </a:r>
            <a:r>
              <a:rPr lang="en-US" sz="4000" dirty="0" smtClean="0"/>
              <a:t>aking an opening in the anterior wall of the trachea &amp; converting it into a stoma on the skin the surface or</a:t>
            </a:r>
          </a:p>
          <a:p>
            <a:pPr>
              <a:buFont typeface="Wingdings" panose="05000000000000000000" pitchFamily="2" charset="2"/>
              <a:buChar char="v"/>
            </a:pPr>
            <a:r>
              <a:rPr lang="en-US" sz="4000" dirty="0" smtClean="0"/>
              <a:t>An operative procedure that creates an artificial opening in the trachea or</a:t>
            </a:r>
          </a:p>
          <a:p>
            <a:pPr>
              <a:buFont typeface="Wingdings" panose="05000000000000000000" pitchFamily="2" charset="2"/>
              <a:buChar char="v"/>
            </a:pPr>
            <a:r>
              <a:rPr lang="en-US" sz="4000" dirty="0" smtClean="0"/>
              <a:t>It is the creation of permanent or semi-permanent opening in the trachea.</a:t>
            </a:r>
            <a:endParaRPr lang="en-GB" sz="4000" dirty="0" smtClean="0"/>
          </a:p>
          <a:p>
            <a:pPr>
              <a:buFont typeface="Wingdings" panose="05000000000000000000" pitchFamily="2" charset="2"/>
              <a:buChar char="v"/>
            </a:pPr>
            <a:endParaRPr lang="en-US" sz="4000" dirty="0"/>
          </a:p>
        </p:txBody>
      </p:sp>
    </p:spTree>
    <p:extLst>
      <p:ext uri="{BB962C8B-B14F-4D97-AF65-F5344CB8AC3E}">
        <p14:creationId xmlns:p14="http://schemas.microsoft.com/office/powerpoint/2010/main" val="22030933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is performed</a:t>
            </a:r>
            <a:endParaRPr lang="en-US" dirty="0"/>
          </a:p>
        </p:txBody>
      </p:sp>
      <p:sp>
        <p:nvSpPr>
          <p:cNvPr id="3" name="Content Placeholder 2"/>
          <p:cNvSpPr>
            <a:spLocks noGrp="1"/>
          </p:cNvSpPr>
          <p:nvPr>
            <p:ph idx="1"/>
          </p:nvPr>
        </p:nvSpPr>
        <p:spPr>
          <a:xfrm>
            <a:off x="838200" y="1825625"/>
            <a:ext cx="10515600" cy="4150172"/>
          </a:xfrm>
        </p:spPr>
        <p:txBody>
          <a:bodyPr/>
          <a:lstStyle/>
          <a:p>
            <a:pPr lvl="0">
              <a:buFont typeface="Wingdings" panose="05000000000000000000" pitchFamily="2" charset="2"/>
              <a:buChar char="ü"/>
            </a:pPr>
            <a:r>
              <a:rPr lang="en-US" dirty="0" smtClean="0"/>
              <a:t>The patient sit’s </a:t>
            </a:r>
            <a:r>
              <a:rPr lang="en-US" dirty="0"/>
              <a:t>on a bed or on the edge of a chair or bed. </a:t>
            </a:r>
            <a:r>
              <a:rPr lang="en-US" dirty="0" smtClean="0"/>
              <a:t>The </a:t>
            </a:r>
            <a:r>
              <a:rPr lang="en-US" dirty="0"/>
              <a:t>head and arms rest on a table.</a:t>
            </a:r>
          </a:p>
          <a:p>
            <a:pPr lvl="0">
              <a:buFont typeface="Wingdings" panose="05000000000000000000" pitchFamily="2" charset="2"/>
              <a:buChar char="ü"/>
            </a:pPr>
            <a:r>
              <a:rPr lang="en-US" dirty="0"/>
              <a:t>The skin around the procedure site is cleaned. A local </a:t>
            </a:r>
            <a:r>
              <a:rPr lang="en-US" dirty="0" smtClean="0"/>
              <a:t>anesthetic is then </a:t>
            </a:r>
            <a:r>
              <a:rPr lang="en-US" dirty="0"/>
              <a:t>injected into the skin.</a:t>
            </a:r>
          </a:p>
          <a:p>
            <a:pPr lvl="0">
              <a:buFont typeface="Wingdings" panose="05000000000000000000" pitchFamily="2" charset="2"/>
              <a:buChar char="ü"/>
            </a:pPr>
            <a:r>
              <a:rPr lang="en-US" dirty="0"/>
              <a:t>A needle is placed through the skin and muscles of the chest wall into the space around the lungs, called the pleural space.</a:t>
            </a:r>
          </a:p>
          <a:p>
            <a:pPr lvl="0">
              <a:buFont typeface="Wingdings" panose="05000000000000000000" pitchFamily="2" charset="2"/>
              <a:buChar char="ü"/>
            </a:pPr>
            <a:r>
              <a:rPr lang="en-US" dirty="0"/>
              <a:t>Fluid is drawn out with the needle.</a:t>
            </a:r>
          </a:p>
          <a:p>
            <a:pPr lvl="0">
              <a:buFont typeface="Wingdings" panose="05000000000000000000" pitchFamily="2" charset="2"/>
              <a:buChar char="ü"/>
            </a:pPr>
            <a:r>
              <a:rPr lang="en-US" dirty="0"/>
              <a:t>The fluid may be sent to a laboratory for testing (pleural fluid analysis). </a:t>
            </a:r>
          </a:p>
          <a:p>
            <a:pPr>
              <a:buFont typeface="Wingdings" panose="05000000000000000000" pitchFamily="2" charset="2"/>
              <a:buChar char="ü"/>
            </a:pPr>
            <a:endParaRPr lang="en-US" dirty="0"/>
          </a:p>
        </p:txBody>
      </p:sp>
    </p:spTree>
    <p:extLst>
      <p:ext uri="{BB962C8B-B14F-4D97-AF65-F5344CB8AC3E}">
        <p14:creationId xmlns:p14="http://schemas.microsoft.com/office/powerpoint/2010/main" val="28704097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2609"/>
          </a:xfrm>
        </p:spPr>
        <p:txBody>
          <a:bodyPr/>
          <a:lstStyle/>
          <a:p>
            <a:r>
              <a:rPr lang="en-US" dirty="0" smtClean="0"/>
              <a:t>Indications </a:t>
            </a:r>
            <a:endParaRPr lang="en-US" dirty="0"/>
          </a:p>
        </p:txBody>
      </p:sp>
      <p:sp>
        <p:nvSpPr>
          <p:cNvPr id="3" name="Content Placeholder 2"/>
          <p:cNvSpPr>
            <a:spLocks noGrp="1"/>
          </p:cNvSpPr>
          <p:nvPr>
            <p:ph idx="1"/>
          </p:nvPr>
        </p:nvSpPr>
        <p:spPr>
          <a:xfrm>
            <a:off x="838200" y="1558344"/>
            <a:ext cx="10515600" cy="4618619"/>
          </a:xfrm>
        </p:spPr>
        <p:txBody>
          <a:bodyPr>
            <a:normAutofit/>
          </a:bodyPr>
          <a:lstStyle/>
          <a:p>
            <a:pPr marL="0" indent="0">
              <a:buNone/>
            </a:pPr>
            <a:r>
              <a:rPr lang="en-US" altLang="en-US" sz="4000" b="1" i="1" dirty="0" smtClean="0"/>
              <a:t>Diagnostic:</a:t>
            </a:r>
            <a:endParaRPr lang="en-US" altLang="en-US" sz="4000" b="1" i="1" dirty="0"/>
          </a:p>
          <a:p>
            <a:pPr lvl="1">
              <a:buFont typeface="Wingdings" panose="05000000000000000000" pitchFamily="2" charset="2"/>
              <a:buChar char="§"/>
            </a:pPr>
            <a:r>
              <a:rPr lang="en-US" altLang="en-US" sz="4000" dirty="0"/>
              <a:t>Pleural </a:t>
            </a:r>
            <a:r>
              <a:rPr lang="en-US" altLang="en-US" sz="4000" dirty="0" smtClean="0"/>
              <a:t>effusion</a:t>
            </a:r>
            <a:endParaRPr lang="en-US" altLang="en-US" sz="4000" dirty="0"/>
          </a:p>
          <a:p>
            <a:pPr lvl="1">
              <a:buFont typeface="Wingdings" panose="05000000000000000000" pitchFamily="2" charset="2"/>
              <a:buChar char="§"/>
            </a:pPr>
            <a:r>
              <a:rPr lang="en-US" altLang="en-US" sz="4000" dirty="0" err="1" smtClean="0"/>
              <a:t>Hemo</a:t>
            </a:r>
            <a:r>
              <a:rPr lang="en-US" altLang="en-US" sz="4000" dirty="0" smtClean="0"/>
              <a:t>-pneumothorax </a:t>
            </a:r>
            <a:endParaRPr lang="en-US" altLang="en-US" sz="4000" dirty="0"/>
          </a:p>
          <a:p>
            <a:pPr lvl="1">
              <a:buFont typeface="Wingdings" panose="05000000000000000000" pitchFamily="2" charset="2"/>
              <a:buChar char="§"/>
            </a:pPr>
            <a:r>
              <a:rPr lang="en-US" altLang="en-US" sz="4000" dirty="0"/>
              <a:t>Empyema </a:t>
            </a:r>
          </a:p>
          <a:p>
            <a:pPr marL="0" indent="0">
              <a:buNone/>
            </a:pPr>
            <a:r>
              <a:rPr lang="en-US" altLang="en-US" sz="4000" b="1" i="1" dirty="0" smtClean="0"/>
              <a:t>Therapeutic:</a:t>
            </a:r>
            <a:endParaRPr lang="en-US" altLang="en-US" sz="4000" b="1" i="1" dirty="0"/>
          </a:p>
          <a:p>
            <a:pPr lvl="1">
              <a:buFont typeface="Wingdings" panose="05000000000000000000" pitchFamily="2" charset="2"/>
              <a:buChar char="§"/>
            </a:pPr>
            <a:r>
              <a:rPr lang="en-US" altLang="en-US" sz="4000" dirty="0"/>
              <a:t>Large </a:t>
            </a:r>
            <a:r>
              <a:rPr lang="en-US" altLang="en-US" sz="4000" dirty="0" smtClean="0"/>
              <a:t>pleural effusion</a:t>
            </a:r>
            <a:endParaRPr lang="en-US" altLang="en-US" sz="4000" dirty="0"/>
          </a:p>
          <a:p>
            <a:pPr lvl="1">
              <a:buFont typeface="Wingdings" panose="05000000000000000000" pitchFamily="2" charset="2"/>
              <a:buChar char="§"/>
            </a:pPr>
            <a:r>
              <a:rPr lang="en-US" altLang="en-US" sz="4000" dirty="0"/>
              <a:t>Relieve the symptoms </a:t>
            </a:r>
          </a:p>
          <a:p>
            <a:endParaRPr lang="en-US" sz="4000" dirty="0"/>
          </a:p>
        </p:txBody>
      </p:sp>
    </p:spTree>
    <p:extLst>
      <p:ext uri="{BB962C8B-B14F-4D97-AF65-F5344CB8AC3E}">
        <p14:creationId xmlns:p14="http://schemas.microsoft.com/office/powerpoint/2010/main" val="1705624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7157"/>
          </a:xfrm>
        </p:spPr>
        <p:txBody>
          <a:bodyPr/>
          <a:lstStyle/>
          <a:p>
            <a:r>
              <a:rPr lang="en-US" dirty="0" smtClean="0"/>
              <a:t>Contraindications </a:t>
            </a:r>
            <a:endParaRPr lang="en-US" dirty="0"/>
          </a:p>
        </p:txBody>
      </p:sp>
      <p:sp>
        <p:nvSpPr>
          <p:cNvPr id="3" name="Content Placeholder 2"/>
          <p:cNvSpPr>
            <a:spLocks noGrp="1"/>
          </p:cNvSpPr>
          <p:nvPr>
            <p:ph idx="1"/>
          </p:nvPr>
        </p:nvSpPr>
        <p:spPr>
          <a:xfrm>
            <a:off x="838200" y="1609859"/>
            <a:ext cx="10515600" cy="4567104"/>
          </a:xfrm>
        </p:spPr>
        <p:txBody>
          <a:bodyPr>
            <a:normAutofit/>
          </a:bodyPr>
          <a:lstStyle/>
          <a:p>
            <a:pPr>
              <a:lnSpc>
                <a:spcPct val="80000"/>
              </a:lnSpc>
              <a:buFont typeface="Courier New" panose="02070309020205020404" pitchFamily="49" charset="0"/>
              <a:buChar char="o"/>
            </a:pPr>
            <a:r>
              <a:rPr lang="en-MY" altLang="en-US" sz="4400" dirty="0"/>
              <a:t>Coagulation </a:t>
            </a:r>
            <a:r>
              <a:rPr lang="en-MY" altLang="en-US" sz="4400" dirty="0" smtClean="0"/>
              <a:t>disorder</a:t>
            </a:r>
            <a:endParaRPr lang="en-MY" altLang="en-US" sz="4400" dirty="0"/>
          </a:p>
          <a:p>
            <a:pPr>
              <a:lnSpc>
                <a:spcPct val="80000"/>
              </a:lnSpc>
              <a:buFont typeface="Courier New" panose="02070309020205020404" pitchFamily="49" charset="0"/>
              <a:buChar char="o"/>
            </a:pPr>
            <a:r>
              <a:rPr lang="en-MY" altLang="en-US" sz="4400" dirty="0"/>
              <a:t>Active skin </a:t>
            </a:r>
            <a:r>
              <a:rPr lang="en-MY" altLang="en-US" sz="4400" dirty="0" smtClean="0"/>
              <a:t>infection</a:t>
            </a:r>
            <a:endParaRPr lang="en-MY" altLang="en-US" sz="4400" dirty="0"/>
          </a:p>
          <a:p>
            <a:pPr>
              <a:lnSpc>
                <a:spcPct val="80000"/>
              </a:lnSpc>
              <a:buFont typeface="Courier New" panose="02070309020205020404" pitchFamily="49" charset="0"/>
              <a:buChar char="o"/>
            </a:pPr>
            <a:r>
              <a:rPr lang="en-MY" altLang="en-US" sz="4400" dirty="0" smtClean="0"/>
              <a:t>Atelectasis</a:t>
            </a:r>
            <a:endParaRPr lang="en-MY" altLang="en-US" sz="4400" dirty="0"/>
          </a:p>
          <a:p>
            <a:pPr>
              <a:lnSpc>
                <a:spcPct val="80000"/>
              </a:lnSpc>
              <a:buFont typeface="Courier New" panose="02070309020205020404" pitchFamily="49" charset="0"/>
              <a:buChar char="o"/>
            </a:pPr>
            <a:r>
              <a:rPr lang="en-MY" altLang="en-US" sz="4400" dirty="0" smtClean="0"/>
              <a:t>Emphysema</a:t>
            </a:r>
            <a:endParaRPr lang="en-MY" altLang="en-US" sz="4400" dirty="0"/>
          </a:p>
          <a:p>
            <a:pPr>
              <a:lnSpc>
                <a:spcPct val="80000"/>
              </a:lnSpc>
              <a:buFont typeface="Courier New" panose="02070309020205020404" pitchFamily="49" charset="0"/>
              <a:buChar char="o"/>
            </a:pPr>
            <a:r>
              <a:rPr lang="en-MY" altLang="en-US" sz="4400" dirty="0"/>
              <a:t>Severe cough or </a:t>
            </a:r>
            <a:r>
              <a:rPr lang="en-MY" altLang="en-US" sz="4400" dirty="0" smtClean="0"/>
              <a:t>hiccups</a:t>
            </a:r>
            <a:endParaRPr lang="en-MY" altLang="en-US" sz="4400" dirty="0"/>
          </a:p>
          <a:p>
            <a:pPr>
              <a:lnSpc>
                <a:spcPct val="80000"/>
              </a:lnSpc>
              <a:buFont typeface="Courier New" panose="02070309020205020404" pitchFamily="49" charset="0"/>
              <a:buChar char="o"/>
            </a:pPr>
            <a:r>
              <a:rPr lang="en-MY" altLang="en-US" sz="4400" dirty="0"/>
              <a:t>An uncooperative patient </a:t>
            </a:r>
          </a:p>
          <a:p>
            <a:pPr>
              <a:buFont typeface="Courier New" panose="02070309020205020404" pitchFamily="49" charset="0"/>
              <a:buChar char="o"/>
            </a:pPr>
            <a:endParaRPr lang="en-US" sz="4400" dirty="0"/>
          </a:p>
        </p:txBody>
      </p:sp>
    </p:spTree>
    <p:extLst>
      <p:ext uri="{BB962C8B-B14F-4D97-AF65-F5344CB8AC3E}">
        <p14:creationId xmlns:p14="http://schemas.microsoft.com/office/powerpoint/2010/main" val="3316513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89433"/>
          </a:xfrm>
        </p:spPr>
        <p:txBody>
          <a:bodyPr/>
          <a:lstStyle/>
          <a:p>
            <a:r>
              <a:rPr lang="en-US" dirty="0" smtClean="0"/>
              <a:t>Nursing responsibilities for a patient undergoing thoracentesis</a:t>
            </a:r>
            <a:endParaRPr lang="en-US" dirty="0"/>
          </a:p>
        </p:txBody>
      </p:sp>
      <p:sp>
        <p:nvSpPr>
          <p:cNvPr id="3" name="Content Placeholder 2"/>
          <p:cNvSpPr>
            <a:spLocks noGrp="1"/>
          </p:cNvSpPr>
          <p:nvPr>
            <p:ph idx="1"/>
          </p:nvPr>
        </p:nvSpPr>
        <p:spPr>
          <a:xfrm>
            <a:off x="838200" y="2186233"/>
            <a:ext cx="10515600" cy="4085778"/>
          </a:xfrm>
        </p:spPr>
        <p:txBody>
          <a:bodyPr>
            <a:normAutofit/>
          </a:bodyPr>
          <a:lstStyle/>
          <a:p>
            <a:pPr marL="0" indent="0">
              <a:buNone/>
            </a:pPr>
            <a:r>
              <a:rPr lang="en-MY" altLang="en-US" sz="3600" b="1" dirty="0" smtClean="0"/>
              <a:t>Before the procedure:</a:t>
            </a:r>
          </a:p>
          <a:p>
            <a:pPr>
              <a:buFont typeface="Wingdings" panose="05000000000000000000" pitchFamily="2" charset="2"/>
              <a:buChar char="Ø"/>
            </a:pPr>
            <a:r>
              <a:rPr lang="en-MY" altLang="en-US" sz="3600" dirty="0" smtClean="0"/>
              <a:t>Explain </a:t>
            </a:r>
            <a:r>
              <a:rPr lang="en-MY" altLang="en-US" sz="3600" dirty="0"/>
              <a:t>the purpose, risks/benefits, and steps of the procedure and obtain consent from the </a:t>
            </a:r>
            <a:r>
              <a:rPr lang="en-MY" altLang="en-US" sz="3600" dirty="0" smtClean="0"/>
              <a:t>patient.</a:t>
            </a:r>
            <a:endParaRPr lang="en-MY" altLang="en-US" sz="3600" dirty="0"/>
          </a:p>
          <a:p>
            <a:pPr>
              <a:buFont typeface="Wingdings" panose="05000000000000000000" pitchFamily="2" charset="2"/>
              <a:buChar char="Ø"/>
            </a:pPr>
            <a:r>
              <a:rPr lang="en-US" altLang="en-US" sz="3600" dirty="0"/>
              <a:t>Place patient </a:t>
            </a:r>
            <a:r>
              <a:rPr lang="en-US" altLang="en-US" sz="3600" dirty="0" smtClean="0"/>
              <a:t>in an upright position. This ensures </a:t>
            </a:r>
            <a:r>
              <a:rPr lang="en-US" altLang="en-US" sz="3600" dirty="0"/>
              <a:t>that the diaphragm is more dependent and facilitates the removal of fluid</a:t>
            </a:r>
            <a:r>
              <a:rPr lang="en-MY" altLang="en-US" sz="3600" dirty="0" smtClean="0"/>
              <a:t>. Place in t</a:t>
            </a:r>
            <a:r>
              <a:rPr lang="en-US" altLang="en-US" sz="3600" dirty="0" smtClean="0"/>
              <a:t>he </a:t>
            </a:r>
            <a:r>
              <a:rPr lang="en-US" altLang="en-US" sz="3600" dirty="0"/>
              <a:t>lateral recumbent position if the patient is unable to sit upright.</a:t>
            </a:r>
            <a:endParaRPr lang="en-MY" altLang="en-US" sz="3600" dirty="0"/>
          </a:p>
          <a:p>
            <a:endParaRPr lang="en-US" sz="3600" dirty="0"/>
          </a:p>
        </p:txBody>
      </p:sp>
    </p:spTree>
    <p:extLst>
      <p:ext uri="{BB962C8B-B14F-4D97-AF65-F5344CB8AC3E}">
        <p14:creationId xmlns:p14="http://schemas.microsoft.com/office/powerpoint/2010/main" val="34132385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9" descr="The illustration shows a person having thoracentesis. The person sits upright and leans on a table. Excess fluid from the pleural space is drained into a ba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58792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7309"/>
          </a:xfrm>
        </p:spPr>
        <p:txBody>
          <a:bodyPr/>
          <a:lstStyle/>
          <a:p>
            <a:r>
              <a:rPr lang="en-US" dirty="0" smtClean="0"/>
              <a:t>Cont’d</a:t>
            </a:r>
            <a:endParaRPr lang="en-US" dirty="0"/>
          </a:p>
        </p:txBody>
      </p:sp>
      <p:sp>
        <p:nvSpPr>
          <p:cNvPr id="3" name="Content Placeholder 2"/>
          <p:cNvSpPr>
            <a:spLocks noGrp="1"/>
          </p:cNvSpPr>
          <p:nvPr>
            <p:ph idx="1"/>
          </p:nvPr>
        </p:nvSpPr>
        <p:spPr>
          <a:xfrm>
            <a:off x="838200" y="1661375"/>
            <a:ext cx="10515600" cy="4288664"/>
          </a:xfrm>
        </p:spPr>
        <p:txBody>
          <a:bodyPr>
            <a:normAutofit/>
          </a:bodyPr>
          <a:lstStyle/>
          <a:p>
            <a:pPr>
              <a:buFont typeface="Wingdings" panose="05000000000000000000" pitchFamily="2" charset="2"/>
              <a:buChar char="Ø"/>
            </a:pPr>
            <a:r>
              <a:rPr lang="en-US" altLang="en-US" sz="3600" dirty="0"/>
              <a:t>Take patient’s vital signs especially respiration rate and breathing pattern to provide base line data to estimate patient tolerance of procedure</a:t>
            </a:r>
            <a:r>
              <a:rPr lang="en-US" altLang="en-US" sz="3600" dirty="0" smtClean="0"/>
              <a:t>.</a:t>
            </a:r>
            <a:endParaRPr lang="en-MY" altLang="en-US" sz="3600" dirty="0" smtClean="0"/>
          </a:p>
          <a:p>
            <a:pPr>
              <a:buFont typeface="Wingdings" panose="05000000000000000000" pitchFamily="2" charset="2"/>
              <a:buChar char="Ø"/>
            </a:pPr>
            <a:r>
              <a:rPr lang="en-MY" altLang="en-US" sz="3600" dirty="0" smtClean="0"/>
              <a:t>Explain </a:t>
            </a:r>
            <a:r>
              <a:rPr lang="en-MY" altLang="en-US" sz="3600" dirty="0"/>
              <a:t>that he/she will receive a local </a:t>
            </a:r>
            <a:r>
              <a:rPr lang="en-MY" altLang="en-US" sz="3600" dirty="0" smtClean="0"/>
              <a:t>anaesthetic to </a:t>
            </a:r>
            <a:r>
              <a:rPr lang="en-MY" altLang="en-US" sz="3600" dirty="0"/>
              <a:t>minimize pain during the procedure</a:t>
            </a:r>
            <a:r>
              <a:rPr lang="en-MY" altLang="en-US" sz="3600" dirty="0" smtClean="0"/>
              <a:t>.</a:t>
            </a:r>
            <a:endParaRPr lang="en-MY" altLang="en-US" sz="3600" dirty="0"/>
          </a:p>
          <a:p>
            <a:pPr>
              <a:buFont typeface="Wingdings" panose="05000000000000000000" pitchFamily="2" charset="2"/>
              <a:buChar char="Ø"/>
            </a:pPr>
            <a:r>
              <a:rPr lang="en-MY" altLang="en-US" sz="3600" dirty="0"/>
              <a:t>Clean patient skin with </a:t>
            </a:r>
            <a:r>
              <a:rPr lang="en-MY" altLang="en-US" sz="3600" dirty="0" smtClean="0"/>
              <a:t>antiseptic solution t</a:t>
            </a:r>
            <a:r>
              <a:rPr lang="en-US" altLang="en-US" sz="3600" dirty="0" smtClean="0"/>
              <a:t>o </a:t>
            </a:r>
            <a:r>
              <a:rPr lang="en-US" altLang="en-US" sz="3600" dirty="0"/>
              <a:t>prevent infection and maintain aseptic technique</a:t>
            </a:r>
            <a:r>
              <a:rPr lang="en-US" altLang="en-US" sz="3600" dirty="0" smtClean="0"/>
              <a:t>.</a:t>
            </a:r>
          </a:p>
          <a:p>
            <a:pPr>
              <a:buFont typeface="Wingdings" panose="05000000000000000000" pitchFamily="2" charset="2"/>
              <a:buChar char="Ø"/>
            </a:pPr>
            <a:endParaRPr lang="en-MY" altLang="en-US" sz="3600" dirty="0"/>
          </a:p>
          <a:p>
            <a:pPr>
              <a:buFont typeface="Wingdings" panose="05000000000000000000" pitchFamily="2" charset="2"/>
              <a:buChar char="Ø"/>
            </a:pPr>
            <a:endParaRPr lang="en-US" sz="3600" dirty="0"/>
          </a:p>
        </p:txBody>
      </p:sp>
    </p:spTree>
    <p:extLst>
      <p:ext uri="{BB962C8B-B14F-4D97-AF65-F5344CB8AC3E}">
        <p14:creationId xmlns:p14="http://schemas.microsoft.com/office/powerpoint/2010/main" val="7754106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lstStyle/>
          <a:p>
            <a:r>
              <a:rPr lang="en-US" dirty="0" smtClean="0"/>
              <a:t>During procedure</a:t>
            </a:r>
            <a:endParaRPr lang="en-US" dirty="0"/>
          </a:p>
        </p:txBody>
      </p:sp>
      <p:sp>
        <p:nvSpPr>
          <p:cNvPr id="3" name="Content Placeholder 2"/>
          <p:cNvSpPr>
            <a:spLocks noGrp="1"/>
          </p:cNvSpPr>
          <p:nvPr>
            <p:ph idx="1"/>
          </p:nvPr>
        </p:nvSpPr>
        <p:spPr>
          <a:xfrm>
            <a:off x="838200" y="1468192"/>
            <a:ext cx="10688392" cy="4881093"/>
          </a:xfrm>
        </p:spPr>
        <p:txBody>
          <a:bodyPr>
            <a:noAutofit/>
          </a:bodyPr>
          <a:lstStyle/>
          <a:p>
            <a:pPr>
              <a:lnSpc>
                <a:spcPct val="80000"/>
              </a:lnSpc>
              <a:buFont typeface="Wingdings" panose="05000000000000000000" pitchFamily="2" charset="2"/>
              <a:buChar char="Ø"/>
            </a:pPr>
            <a:r>
              <a:rPr lang="en-US" altLang="en-US" sz="4000" dirty="0" smtClean="0"/>
              <a:t>Assess patient vital sign such as blood pressure, pulse to </a:t>
            </a:r>
            <a:r>
              <a:rPr lang="en-US" altLang="en-US" sz="4000" dirty="0"/>
              <a:t>prevent any complication such as hypovolemic shock during procedure</a:t>
            </a:r>
            <a:r>
              <a:rPr lang="en-US" altLang="en-US" sz="4000" dirty="0" smtClean="0"/>
              <a:t>.</a:t>
            </a:r>
            <a:endParaRPr lang="en-US" altLang="en-US" sz="4000" dirty="0"/>
          </a:p>
          <a:p>
            <a:pPr>
              <a:lnSpc>
                <a:spcPct val="80000"/>
              </a:lnSpc>
              <a:buFont typeface="Wingdings" panose="05000000000000000000" pitchFamily="2" charset="2"/>
              <a:buChar char="Ø"/>
            </a:pPr>
            <a:r>
              <a:rPr lang="en-US" altLang="en-US" sz="4000" dirty="0"/>
              <a:t>Observe patient level of consciousness and give emotional </a:t>
            </a:r>
            <a:r>
              <a:rPr lang="en-US" altLang="en-US" sz="4000" dirty="0" smtClean="0"/>
              <a:t>support to </a:t>
            </a:r>
            <a:r>
              <a:rPr lang="en-US" altLang="en-US" sz="4000" dirty="0"/>
              <a:t>reduce patient </a:t>
            </a:r>
            <a:r>
              <a:rPr lang="en-US" altLang="en-US" sz="4000" dirty="0" smtClean="0"/>
              <a:t>anxiety.</a:t>
            </a:r>
            <a:endParaRPr lang="en-US" altLang="en-US" sz="4000" dirty="0"/>
          </a:p>
          <a:p>
            <a:pPr>
              <a:lnSpc>
                <a:spcPct val="80000"/>
              </a:lnSpc>
              <a:buFont typeface="Wingdings" panose="05000000000000000000" pitchFamily="2" charset="2"/>
              <a:buChar char="Ø"/>
            </a:pPr>
            <a:r>
              <a:rPr lang="en-US" altLang="en-US" sz="4000" dirty="0" smtClean="0"/>
              <a:t>Monitor oxygen saturation status to </a:t>
            </a:r>
            <a:r>
              <a:rPr lang="en-US" altLang="en-US" sz="4000" dirty="0"/>
              <a:t>prevent </a:t>
            </a:r>
            <a:r>
              <a:rPr lang="en-US" altLang="en-US" sz="4000" dirty="0" smtClean="0"/>
              <a:t>hypoxia.</a:t>
            </a:r>
            <a:endParaRPr lang="en-MY" altLang="en-US" sz="4000" dirty="0"/>
          </a:p>
          <a:p>
            <a:pPr>
              <a:buFont typeface="Wingdings" panose="05000000000000000000" pitchFamily="2" charset="2"/>
              <a:buChar char="Ø"/>
            </a:pPr>
            <a:r>
              <a:rPr lang="en-US" altLang="en-US" sz="4000" dirty="0"/>
              <a:t>A</a:t>
            </a:r>
            <a:r>
              <a:rPr lang="en-US" altLang="en-US" sz="4000" dirty="0" smtClean="0"/>
              <a:t>ssess the drainage to include the color and amount.</a:t>
            </a:r>
            <a:endParaRPr lang="en-US" altLang="en-US" sz="4000" dirty="0"/>
          </a:p>
        </p:txBody>
      </p:sp>
    </p:spTree>
    <p:extLst>
      <p:ext uri="{BB962C8B-B14F-4D97-AF65-F5344CB8AC3E}">
        <p14:creationId xmlns:p14="http://schemas.microsoft.com/office/powerpoint/2010/main" val="41992088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lstStyle/>
          <a:p>
            <a:r>
              <a:rPr lang="en-US" dirty="0" smtClean="0"/>
              <a:t>After procedure</a:t>
            </a:r>
            <a:endParaRPr lang="en-US" dirty="0"/>
          </a:p>
        </p:txBody>
      </p:sp>
      <p:sp>
        <p:nvSpPr>
          <p:cNvPr id="3" name="Content Placeholder 2"/>
          <p:cNvSpPr>
            <a:spLocks noGrp="1"/>
          </p:cNvSpPr>
          <p:nvPr>
            <p:ph idx="1"/>
          </p:nvPr>
        </p:nvSpPr>
        <p:spPr>
          <a:xfrm>
            <a:off x="838199" y="1584101"/>
            <a:ext cx="10804301" cy="4592862"/>
          </a:xfrm>
        </p:spPr>
        <p:txBody>
          <a:bodyPr>
            <a:noAutofit/>
          </a:bodyPr>
          <a:lstStyle/>
          <a:p>
            <a:pPr>
              <a:lnSpc>
                <a:spcPct val="80000"/>
              </a:lnSpc>
              <a:spcBef>
                <a:spcPts val="0"/>
              </a:spcBef>
              <a:buFont typeface="Wingdings" panose="05000000000000000000" pitchFamily="2" charset="2"/>
              <a:buChar char="Ø"/>
              <a:defRPr/>
            </a:pPr>
            <a:r>
              <a:rPr lang="en-MY" sz="3600" dirty="0" smtClean="0"/>
              <a:t>Ensure a </a:t>
            </a:r>
            <a:r>
              <a:rPr lang="en-MY" sz="3600" dirty="0"/>
              <a:t>chest x-ray </a:t>
            </a:r>
            <a:r>
              <a:rPr lang="en-MY" sz="3600" dirty="0" smtClean="0"/>
              <a:t>is done to </a:t>
            </a:r>
            <a:r>
              <a:rPr lang="en-MY" sz="3600" dirty="0"/>
              <a:t>evaluate the fluid </a:t>
            </a:r>
            <a:r>
              <a:rPr lang="en-MY" sz="3600" dirty="0" smtClean="0"/>
              <a:t>level i.e. for the physician t</a:t>
            </a:r>
            <a:r>
              <a:rPr lang="en-US" sz="3600" dirty="0" smtClean="0"/>
              <a:t>o </a:t>
            </a:r>
            <a:r>
              <a:rPr lang="en-US" sz="3600" dirty="0"/>
              <a:t>compare the conditions of the lungs before and after the </a:t>
            </a:r>
            <a:r>
              <a:rPr lang="en-US" sz="3600" dirty="0" smtClean="0"/>
              <a:t>procedure.</a:t>
            </a:r>
          </a:p>
          <a:p>
            <a:pPr>
              <a:lnSpc>
                <a:spcPct val="80000"/>
              </a:lnSpc>
              <a:spcBef>
                <a:spcPts val="0"/>
              </a:spcBef>
              <a:buFont typeface="Wingdings" panose="05000000000000000000" pitchFamily="2" charset="2"/>
              <a:buChar char="Ø"/>
              <a:defRPr/>
            </a:pPr>
            <a:r>
              <a:rPr lang="en-MY" sz="3600" dirty="0" smtClean="0"/>
              <a:t>For </a:t>
            </a:r>
            <a:r>
              <a:rPr lang="en-MY" sz="3600" dirty="0"/>
              <a:t>specimen handling, </a:t>
            </a:r>
            <a:r>
              <a:rPr lang="en-MY" sz="3600" dirty="0" smtClean="0"/>
              <a:t>once the tubes are filled </a:t>
            </a:r>
            <a:r>
              <a:rPr lang="en-MY" sz="3600" dirty="0"/>
              <a:t>with the </a:t>
            </a:r>
            <a:r>
              <a:rPr lang="en-MY" sz="3600" dirty="0" smtClean="0"/>
              <a:t>required amount </a:t>
            </a:r>
            <a:r>
              <a:rPr lang="en-MY" sz="3600" dirty="0"/>
              <a:t>of pleural </a:t>
            </a:r>
            <a:r>
              <a:rPr lang="en-MY" sz="3600" dirty="0" smtClean="0"/>
              <a:t>fluid, ensure correct </a:t>
            </a:r>
            <a:r>
              <a:rPr lang="en-MY" sz="3600" dirty="0"/>
              <a:t>labelling of specimen bottle then send to the </a:t>
            </a:r>
            <a:r>
              <a:rPr lang="en-MY" sz="3600" dirty="0" smtClean="0"/>
              <a:t>lab for accurate results.</a:t>
            </a:r>
          </a:p>
          <a:p>
            <a:pPr>
              <a:lnSpc>
                <a:spcPct val="80000"/>
              </a:lnSpc>
              <a:spcBef>
                <a:spcPts val="0"/>
              </a:spcBef>
              <a:buFont typeface="Wingdings" panose="05000000000000000000" pitchFamily="2" charset="2"/>
              <a:buChar char="Ø"/>
              <a:defRPr/>
            </a:pPr>
            <a:r>
              <a:rPr lang="en-MY" altLang="en-US" sz="3600" dirty="0"/>
              <a:t>Take patient’s vital signs especially blood pressure and breathing </a:t>
            </a:r>
            <a:r>
              <a:rPr lang="en-MY" altLang="en-US" sz="3600" dirty="0" smtClean="0"/>
              <a:t>rate for </a:t>
            </a:r>
            <a:r>
              <a:rPr lang="en-MY" altLang="en-US" sz="3600" dirty="0"/>
              <a:t>up to a few hours to monitor for any complications.</a:t>
            </a:r>
          </a:p>
          <a:p>
            <a:pPr>
              <a:lnSpc>
                <a:spcPct val="80000"/>
              </a:lnSpc>
              <a:spcBef>
                <a:spcPts val="0"/>
              </a:spcBef>
              <a:buFont typeface="Wingdings" panose="05000000000000000000" pitchFamily="2" charset="2"/>
              <a:buChar char="Ø"/>
              <a:defRPr/>
            </a:pPr>
            <a:endParaRPr lang="en-MY" sz="3600" dirty="0" smtClean="0"/>
          </a:p>
          <a:p>
            <a:pPr marL="0" indent="0">
              <a:lnSpc>
                <a:spcPct val="80000"/>
              </a:lnSpc>
              <a:spcBef>
                <a:spcPts val="0"/>
              </a:spcBef>
              <a:buNone/>
              <a:defRPr/>
            </a:pPr>
            <a:r>
              <a:rPr lang="en-US" sz="3600" dirty="0"/>
              <a:t>		</a:t>
            </a:r>
          </a:p>
        </p:txBody>
      </p:sp>
    </p:spTree>
    <p:extLst>
      <p:ext uri="{BB962C8B-B14F-4D97-AF65-F5344CB8AC3E}">
        <p14:creationId xmlns:p14="http://schemas.microsoft.com/office/powerpoint/2010/main" val="4236105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6641"/>
            <a:ext cx="10515600" cy="987157"/>
          </a:xfrm>
        </p:spPr>
        <p:txBody>
          <a:bodyPr/>
          <a:lstStyle/>
          <a:p>
            <a:r>
              <a:rPr lang="en-US" dirty="0" smtClean="0"/>
              <a:t>Cont’d</a:t>
            </a:r>
            <a:endParaRPr lang="en-US" dirty="0"/>
          </a:p>
        </p:txBody>
      </p:sp>
      <p:sp>
        <p:nvSpPr>
          <p:cNvPr id="3" name="Content Placeholder 2"/>
          <p:cNvSpPr>
            <a:spLocks noGrp="1"/>
          </p:cNvSpPr>
          <p:nvPr>
            <p:ph idx="1"/>
          </p:nvPr>
        </p:nvSpPr>
        <p:spPr>
          <a:xfrm>
            <a:off x="838200" y="1648496"/>
            <a:ext cx="10515600" cy="4618619"/>
          </a:xfrm>
        </p:spPr>
        <p:txBody>
          <a:bodyPr>
            <a:normAutofit/>
          </a:bodyPr>
          <a:lstStyle/>
          <a:p>
            <a:pPr>
              <a:buFont typeface="Wingdings" panose="05000000000000000000" pitchFamily="2" charset="2"/>
              <a:buChar char="Ø"/>
            </a:pPr>
            <a:r>
              <a:rPr lang="en-MY" altLang="en-US" sz="3200" dirty="0"/>
              <a:t>Provide post-procedural analgesics as needed t</a:t>
            </a:r>
            <a:r>
              <a:rPr lang="en-US" altLang="en-US" sz="3200" dirty="0"/>
              <a:t>o prevent patient from pain related to the incision site</a:t>
            </a:r>
            <a:r>
              <a:rPr lang="en-US" altLang="en-US" sz="3200" dirty="0" smtClean="0"/>
              <a:t>.</a:t>
            </a:r>
          </a:p>
          <a:p>
            <a:pPr>
              <a:buFont typeface="Wingdings" panose="05000000000000000000" pitchFamily="2" charset="2"/>
              <a:buChar char="Ø"/>
            </a:pPr>
            <a:r>
              <a:rPr lang="en-US" altLang="en-US" sz="3200" dirty="0" smtClean="0"/>
              <a:t>Check on the dressing for any signs of bleeding or infection.</a:t>
            </a:r>
            <a:endParaRPr lang="en-MY" altLang="en-US" sz="3200" dirty="0" smtClean="0"/>
          </a:p>
          <a:p>
            <a:pPr>
              <a:buFont typeface="Wingdings" panose="05000000000000000000" pitchFamily="2" charset="2"/>
              <a:buChar char="Ø"/>
            </a:pPr>
            <a:r>
              <a:rPr lang="en-MY" altLang="en-US" sz="3200" dirty="0" smtClean="0"/>
              <a:t>Ensure bed rest for the patient for </a:t>
            </a:r>
            <a:r>
              <a:rPr lang="en-MY" altLang="en-US" sz="3200" dirty="0"/>
              <a:t>about 2 hours after the </a:t>
            </a:r>
            <a:r>
              <a:rPr lang="en-MY" altLang="en-US" sz="3200" dirty="0" smtClean="0"/>
              <a:t>procedure t</a:t>
            </a:r>
            <a:r>
              <a:rPr lang="en-US" altLang="en-US" sz="3200" dirty="0" smtClean="0"/>
              <a:t>o </a:t>
            </a:r>
            <a:r>
              <a:rPr lang="en-US" altLang="en-US" sz="3200" dirty="0"/>
              <a:t>minimize patient activity due to complication such as dyspnea</a:t>
            </a:r>
            <a:r>
              <a:rPr lang="en-US" altLang="en-US" sz="3200" dirty="0" smtClean="0"/>
              <a:t>.</a:t>
            </a:r>
          </a:p>
          <a:p>
            <a:pPr>
              <a:buFont typeface="Wingdings" panose="05000000000000000000" pitchFamily="2" charset="2"/>
              <a:buChar char="Ø"/>
            </a:pPr>
            <a:r>
              <a:rPr lang="en-MY" altLang="en-US" sz="3200" dirty="0"/>
              <a:t>Document the procedure done, patient’s response and characteristics of fluid and amount to assist with planning on </a:t>
            </a:r>
            <a:r>
              <a:rPr lang="en-US" altLang="en-US" sz="3200" dirty="0"/>
              <a:t>further treatment of the patient.</a:t>
            </a:r>
          </a:p>
          <a:p>
            <a:pPr marL="0" indent="0">
              <a:buNone/>
            </a:pPr>
            <a:endParaRPr lang="en-US" altLang="en-US" sz="3200" dirty="0"/>
          </a:p>
          <a:p>
            <a:pPr>
              <a:buFont typeface="Wingdings" panose="05000000000000000000" pitchFamily="2" charset="2"/>
              <a:buChar char="Ø"/>
            </a:pPr>
            <a:endParaRPr lang="en-MY" altLang="en-US" sz="3200" dirty="0"/>
          </a:p>
          <a:p>
            <a:pPr>
              <a:buFont typeface="Wingdings" panose="05000000000000000000" pitchFamily="2" charset="2"/>
              <a:buChar char="Ø"/>
            </a:pPr>
            <a:endParaRPr lang="en-MY" altLang="en-US" sz="3200" dirty="0"/>
          </a:p>
          <a:p>
            <a:pPr>
              <a:buFont typeface="Wingdings" panose="05000000000000000000" pitchFamily="2" charset="2"/>
              <a:buChar char="Ø"/>
            </a:pPr>
            <a:endParaRPr lang="en-US" sz="3200" dirty="0"/>
          </a:p>
        </p:txBody>
      </p:sp>
    </p:spTree>
    <p:extLst>
      <p:ext uri="{BB962C8B-B14F-4D97-AF65-F5344CB8AC3E}">
        <p14:creationId xmlns:p14="http://schemas.microsoft.com/office/powerpoint/2010/main" val="1501753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lstStyle/>
          <a:p>
            <a:r>
              <a:rPr lang="en-US" dirty="0" smtClean="0"/>
              <a:t>Complications </a:t>
            </a:r>
            <a:endParaRPr lang="en-US" dirty="0"/>
          </a:p>
        </p:txBody>
      </p:sp>
      <p:sp>
        <p:nvSpPr>
          <p:cNvPr id="3" name="Content Placeholder 2"/>
          <p:cNvSpPr>
            <a:spLocks noGrp="1"/>
          </p:cNvSpPr>
          <p:nvPr>
            <p:ph idx="1"/>
          </p:nvPr>
        </p:nvSpPr>
        <p:spPr>
          <a:xfrm>
            <a:off x="838200" y="1558343"/>
            <a:ext cx="10515600" cy="4695893"/>
          </a:xfrm>
        </p:spPr>
        <p:txBody>
          <a:bodyPr>
            <a:normAutofit/>
          </a:bodyPr>
          <a:lstStyle/>
          <a:p>
            <a:pPr marL="754063" indent="-571500">
              <a:buFont typeface="Wingdings" panose="05000000000000000000" pitchFamily="2" charset="2"/>
              <a:buChar char="q"/>
            </a:pPr>
            <a:r>
              <a:rPr lang="en-MY" altLang="en-US" sz="3600" dirty="0"/>
              <a:t>Pulmonary </a:t>
            </a:r>
            <a:r>
              <a:rPr lang="en-MY" altLang="en-US" sz="3600" dirty="0" smtClean="0"/>
              <a:t>edema</a:t>
            </a:r>
            <a:endParaRPr lang="en-MY" altLang="en-US" sz="3600" dirty="0"/>
          </a:p>
          <a:p>
            <a:pPr marL="754063" indent="-571500">
              <a:buFont typeface="Wingdings" panose="05000000000000000000" pitchFamily="2" charset="2"/>
              <a:buChar char="q"/>
            </a:pPr>
            <a:r>
              <a:rPr lang="en-MY" altLang="en-US" sz="3600" dirty="0"/>
              <a:t>Respiratory </a:t>
            </a:r>
            <a:r>
              <a:rPr lang="en-MY" altLang="en-US" sz="3600" dirty="0" smtClean="0"/>
              <a:t>distress</a:t>
            </a:r>
            <a:endParaRPr lang="en-MY" altLang="en-US" sz="3600" dirty="0"/>
          </a:p>
          <a:p>
            <a:pPr marL="754063" indent="-571500">
              <a:buFont typeface="Wingdings" panose="05000000000000000000" pitchFamily="2" charset="2"/>
              <a:buChar char="q"/>
            </a:pPr>
            <a:r>
              <a:rPr lang="en-MY" altLang="en-US" sz="3600" dirty="0"/>
              <a:t>Air </a:t>
            </a:r>
            <a:r>
              <a:rPr lang="en-MY" altLang="en-US" sz="3600" dirty="0" smtClean="0"/>
              <a:t>embolism</a:t>
            </a:r>
            <a:endParaRPr lang="en-MY" altLang="en-US" sz="3600" dirty="0"/>
          </a:p>
          <a:p>
            <a:pPr marL="754063" indent="-571500">
              <a:buFont typeface="Wingdings" panose="05000000000000000000" pitchFamily="2" charset="2"/>
              <a:buChar char="q"/>
            </a:pPr>
            <a:r>
              <a:rPr lang="en-MY" altLang="en-US" sz="3600" dirty="0" smtClean="0"/>
              <a:t>Bleeding</a:t>
            </a:r>
            <a:endParaRPr lang="en-MY" altLang="en-US" sz="3600" dirty="0"/>
          </a:p>
          <a:p>
            <a:pPr marL="754063" indent="-571500">
              <a:buFont typeface="Wingdings" panose="05000000000000000000" pitchFamily="2" charset="2"/>
              <a:buChar char="q"/>
            </a:pPr>
            <a:r>
              <a:rPr lang="en-MY" altLang="en-US" sz="3600" dirty="0" smtClean="0"/>
              <a:t>Infection</a:t>
            </a:r>
            <a:endParaRPr lang="en-MY" altLang="en-US" sz="3600" dirty="0"/>
          </a:p>
          <a:p>
            <a:pPr marL="754063" indent="-571500">
              <a:buFont typeface="Wingdings" panose="05000000000000000000" pitchFamily="2" charset="2"/>
              <a:buChar char="q"/>
            </a:pPr>
            <a:r>
              <a:rPr lang="en-MY" altLang="en-US" sz="3600" dirty="0" smtClean="0"/>
              <a:t>Dyspnoea </a:t>
            </a:r>
            <a:r>
              <a:rPr lang="en-MY" altLang="en-US" sz="3600" dirty="0"/>
              <a:t>and </a:t>
            </a:r>
            <a:r>
              <a:rPr lang="en-MY" altLang="en-US" sz="3600" dirty="0" smtClean="0"/>
              <a:t>cough</a:t>
            </a:r>
            <a:endParaRPr lang="en-US" altLang="en-US" sz="3600" dirty="0"/>
          </a:p>
          <a:p>
            <a:pPr marL="754063" indent="-571500">
              <a:buFont typeface="Wingdings" panose="05000000000000000000" pitchFamily="2" charset="2"/>
              <a:buChar char="q"/>
            </a:pPr>
            <a:r>
              <a:rPr lang="en-US" altLang="en-US" sz="3600" dirty="0"/>
              <a:t>Atelectasis</a:t>
            </a:r>
            <a:endParaRPr lang="en-MY" altLang="en-US" sz="3600" dirty="0"/>
          </a:p>
          <a:p>
            <a:pPr>
              <a:buFont typeface="Wingdings" panose="05000000000000000000" pitchFamily="2" charset="2"/>
              <a:buChar char="q"/>
            </a:pPr>
            <a:endParaRPr lang="en-US" sz="3600" dirty="0"/>
          </a:p>
        </p:txBody>
      </p:sp>
    </p:spTree>
    <p:extLst>
      <p:ext uri="{BB962C8B-B14F-4D97-AF65-F5344CB8AC3E}">
        <p14:creationId xmlns:p14="http://schemas.microsoft.com/office/powerpoint/2010/main" val="3075054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5337"/>
          </a:xfrm>
        </p:spPr>
        <p:txBody>
          <a:bodyPr/>
          <a:lstStyle/>
          <a:p>
            <a:r>
              <a:rPr lang="en-GB" dirty="0" smtClean="0"/>
              <a:t>Functions of Tracheostomy</a:t>
            </a:r>
            <a:endParaRPr lang="en-GB" dirty="0"/>
          </a:p>
        </p:txBody>
      </p:sp>
      <p:sp>
        <p:nvSpPr>
          <p:cNvPr id="3" name="Content Placeholder 2"/>
          <p:cNvSpPr>
            <a:spLocks noGrp="1"/>
          </p:cNvSpPr>
          <p:nvPr>
            <p:ph idx="1"/>
          </p:nvPr>
        </p:nvSpPr>
        <p:spPr>
          <a:xfrm>
            <a:off x="838200" y="1352282"/>
            <a:ext cx="10945969" cy="4945487"/>
          </a:xfrm>
        </p:spPr>
        <p:txBody>
          <a:bodyPr>
            <a:noAutofit/>
          </a:bodyPr>
          <a:lstStyle/>
          <a:p>
            <a:pPr marL="0" indent="0">
              <a:buNone/>
            </a:pPr>
            <a:r>
              <a:rPr lang="en-GB" sz="2400" dirty="0" smtClean="0"/>
              <a:t>1</a:t>
            </a:r>
            <a:r>
              <a:rPr lang="en-GB" sz="2400" dirty="0"/>
              <a:t>. Alternative pathway for </a:t>
            </a:r>
            <a:r>
              <a:rPr lang="en-GB" sz="2400" dirty="0" smtClean="0"/>
              <a:t>breathing. </a:t>
            </a:r>
            <a:endParaRPr lang="en-GB" sz="2400" dirty="0"/>
          </a:p>
          <a:p>
            <a:pPr marL="0" indent="0">
              <a:buNone/>
            </a:pPr>
            <a:r>
              <a:rPr lang="en-GB" sz="2400" dirty="0"/>
              <a:t>2. Improves alveolar ventilation </a:t>
            </a:r>
            <a:r>
              <a:rPr lang="en-GB" sz="2400" dirty="0" smtClean="0"/>
              <a:t>in </a:t>
            </a:r>
            <a:r>
              <a:rPr lang="en-GB" sz="2400" dirty="0"/>
              <a:t>cases of respiratory </a:t>
            </a:r>
            <a:r>
              <a:rPr lang="en-GB" sz="2400" dirty="0" smtClean="0"/>
              <a:t>insufficiency</a:t>
            </a:r>
            <a:r>
              <a:rPr lang="en-GB" sz="2400" dirty="0"/>
              <a:t>.</a:t>
            </a:r>
          </a:p>
          <a:p>
            <a:pPr marL="0" indent="0">
              <a:buNone/>
            </a:pPr>
            <a:r>
              <a:rPr lang="en-GB" sz="2400" dirty="0" smtClean="0"/>
              <a:t>3</a:t>
            </a:r>
            <a:r>
              <a:rPr lang="en-GB" sz="2400" dirty="0"/>
              <a:t>. Protects the </a:t>
            </a:r>
            <a:r>
              <a:rPr lang="en-GB" sz="2400" dirty="0" smtClean="0"/>
              <a:t>airways: </a:t>
            </a:r>
            <a:r>
              <a:rPr lang="en-GB" sz="2400" dirty="0"/>
              <a:t>By using cuffed tube, tracheobronchial tree is protected against aspiration of:</a:t>
            </a:r>
          </a:p>
          <a:p>
            <a:pPr marL="457200" lvl="1" indent="0">
              <a:buNone/>
            </a:pPr>
            <a:r>
              <a:rPr lang="en-GB" dirty="0"/>
              <a:t>(a) Pharyngeal secretions, as in case of bulbar paralysis or coma.</a:t>
            </a:r>
          </a:p>
          <a:p>
            <a:pPr marL="457200" lvl="1" indent="0">
              <a:buNone/>
            </a:pPr>
            <a:r>
              <a:rPr lang="en-GB" dirty="0"/>
              <a:t>(b) Blood, as in haemorrhage from pharynx, larynx or maxillofacial injuries. With tracheostomy, pharynx and larynx can also </a:t>
            </a:r>
            <a:r>
              <a:rPr lang="en-GB" dirty="0" smtClean="0"/>
              <a:t>be packed </a:t>
            </a:r>
            <a:r>
              <a:rPr lang="en-GB" dirty="0"/>
              <a:t>to control bleeding.</a:t>
            </a:r>
          </a:p>
          <a:p>
            <a:pPr marL="0" indent="0">
              <a:buNone/>
            </a:pPr>
            <a:r>
              <a:rPr lang="en-GB" sz="2400" dirty="0" smtClean="0"/>
              <a:t>4. </a:t>
            </a:r>
            <a:r>
              <a:rPr lang="en-GB" sz="2400" dirty="0"/>
              <a:t>Permits removal of tracheobronchial </a:t>
            </a:r>
            <a:r>
              <a:rPr lang="en-GB" sz="2400" dirty="0" smtClean="0"/>
              <a:t>secretions. </a:t>
            </a:r>
          </a:p>
          <a:p>
            <a:pPr>
              <a:buFont typeface="Wingdings" panose="05000000000000000000" pitchFamily="2" charset="2"/>
              <a:buChar char="§"/>
            </a:pPr>
            <a:r>
              <a:rPr lang="en-GB" sz="2400" dirty="0" smtClean="0"/>
              <a:t>The </a:t>
            </a:r>
            <a:r>
              <a:rPr lang="en-GB" sz="2400" dirty="0"/>
              <a:t>tracheobronchial airway can be kept clean of secretions </a:t>
            </a:r>
            <a:r>
              <a:rPr lang="en-GB" sz="2400" dirty="0" smtClean="0"/>
              <a:t>by repeated </a:t>
            </a:r>
            <a:r>
              <a:rPr lang="en-GB" sz="2400" dirty="0"/>
              <a:t>suction through the tracheostomy, thus avoiding need for repeated bronchoscopy or intubation which is not only traumatic </a:t>
            </a:r>
            <a:r>
              <a:rPr lang="en-GB" sz="2400" dirty="0" smtClean="0"/>
              <a:t>but also requires </a:t>
            </a:r>
            <a:r>
              <a:rPr lang="en-GB" sz="2400" dirty="0"/>
              <a:t>expertise</a:t>
            </a:r>
            <a:r>
              <a:rPr lang="en-GB" sz="2400" dirty="0" smtClean="0"/>
              <a:t>.</a:t>
            </a:r>
          </a:p>
          <a:p>
            <a:pPr marL="0" indent="0">
              <a:buNone/>
            </a:pPr>
            <a:r>
              <a:rPr lang="en-GB" sz="2400" dirty="0"/>
              <a:t>5</a:t>
            </a:r>
            <a:r>
              <a:rPr lang="en-GB" sz="2400" dirty="0" smtClean="0"/>
              <a:t>. </a:t>
            </a:r>
            <a:r>
              <a:rPr lang="en-GB" sz="2400" dirty="0"/>
              <a:t>To administer </a:t>
            </a:r>
            <a:r>
              <a:rPr lang="en-GB" sz="2400" dirty="0" smtClean="0"/>
              <a:t>anaesthesia.</a:t>
            </a:r>
            <a:endParaRPr lang="en-GB" sz="2400" dirty="0"/>
          </a:p>
        </p:txBody>
      </p:sp>
    </p:spTree>
    <p:extLst>
      <p:ext uri="{BB962C8B-B14F-4D97-AF65-F5344CB8AC3E}">
        <p14:creationId xmlns:p14="http://schemas.microsoft.com/office/powerpoint/2010/main" val="7327400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525837"/>
          </a:xfrm>
        </p:spPr>
        <p:txBody>
          <a:bodyPr>
            <a:noAutofit/>
          </a:bodyPr>
          <a:lstStyle/>
          <a:p>
            <a:r>
              <a:rPr lang="en-US" sz="8800" dirty="0" smtClean="0"/>
              <a:t>UNDERWATER SEAL DRAINAGE</a:t>
            </a:r>
            <a:endParaRPr lang="en-US" sz="8800" dirty="0"/>
          </a:p>
        </p:txBody>
      </p:sp>
      <p:sp>
        <p:nvSpPr>
          <p:cNvPr id="3" name="Subtitle 2"/>
          <p:cNvSpPr>
            <a:spLocks noGrp="1"/>
          </p:cNvSpPr>
          <p:nvPr>
            <p:ph type="subTitle" idx="1"/>
          </p:nvPr>
        </p:nvSpPr>
        <p:spPr>
          <a:xfrm>
            <a:off x="1638300" y="5092700"/>
            <a:ext cx="9144000" cy="673100"/>
          </a:xfrm>
        </p:spPr>
        <p:txBody>
          <a:bodyPr/>
          <a:lstStyle/>
          <a:p>
            <a:endParaRPr lang="en-US" dirty="0"/>
          </a:p>
        </p:txBody>
      </p:sp>
    </p:spTree>
    <p:extLst>
      <p:ext uri="{BB962C8B-B14F-4D97-AF65-F5344CB8AC3E}">
        <p14:creationId xmlns:p14="http://schemas.microsoft.com/office/powerpoint/2010/main" val="40486250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38200" y="365126"/>
            <a:ext cx="10515600" cy="1270492"/>
          </a:xfrm>
        </p:spPr>
        <p:txBody>
          <a:bodyPr/>
          <a:lstStyle/>
          <a:p>
            <a:pPr>
              <a:defRPr/>
            </a:pPr>
            <a:r>
              <a:rPr lang="en-US" dirty="0" smtClean="0"/>
              <a:t>The Mechanics of Breathing	</a:t>
            </a:r>
          </a:p>
        </p:txBody>
      </p:sp>
      <p:sp>
        <p:nvSpPr>
          <p:cNvPr id="8195" name="Rectangle 3"/>
          <p:cNvSpPr>
            <a:spLocks noGrp="1" noChangeArrowheads="1"/>
          </p:cNvSpPr>
          <p:nvPr>
            <p:ph type="body" idx="1"/>
          </p:nvPr>
        </p:nvSpPr>
        <p:spPr>
          <a:xfrm>
            <a:off x="838199" y="1790164"/>
            <a:ext cx="10379299" cy="3825025"/>
          </a:xfrm>
        </p:spPr>
        <p:txBody>
          <a:bodyPr>
            <a:normAutofit/>
          </a:bodyPr>
          <a:lstStyle/>
          <a:p>
            <a:pPr>
              <a:buFont typeface="Wingdings" panose="05000000000000000000" pitchFamily="2" charset="2"/>
              <a:buChar char="v"/>
              <a:defRPr/>
            </a:pPr>
            <a:r>
              <a:rPr lang="en-US" sz="4000" dirty="0"/>
              <a:t>In normal situations, the pressure between the pleura of the lungs is below atmospheric pressure.</a:t>
            </a:r>
          </a:p>
          <a:p>
            <a:pPr>
              <a:buFont typeface="Wingdings" panose="05000000000000000000" pitchFamily="2" charset="2"/>
              <a:buChar char="v"/>
              <a:defRPr/>
            </a:pPr>
            <a:r>
              <a:rPr lang="en-US" sz="4000" dirty="0"/>
              <a:t>When air or fluid enters the intrapleural space, the pressure is altered, and this can cause collapse of a portion of the lung.</a:t>
            </a:r>
          </a:p>
        </p:txBody>
      </p:sp>
    </p:spTree>
    <p:extLst>
      <p:ext uri="{BB962C8B-B14F-4D97-AF65-F5344CB8AC3E}">
        <p14:creationId xmlns:p14="http://schemas.microsoft.com/office/powerpoint/2010/main" val="2634088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lstStyle/>
          <a:p>
            <a:r>
              <a:rPr lang="en-US" dirty="0" smtClean="0"/>
              <a:t>Cont’d</a:t>
            </a:r>
            <a:endParaRPr lang="en-US" dirty="0"/>
          </a:p>
        </p:txBody>
      </p:sp>
      <p:sp>
        <p:nvSpPr>
          <p:cNvPr id="3" name="Content Placeholder 2"/>
          <p:cNvSpPr>
            <a:spLocks noGrp="1"/>
          </p:cNvSpPr>
          <p:nvPr>
            <p:ph idx="1"/>
          </p:nvPr>
        </p:nvSpPr>
        <p:spPr>
          <a:xfrm>
            <a:off x="838200" y="1558344"/>
            <a:ext cx="10515600" cy="4618619"/>
          </a:xfrm>
        </p:spPr>
        <p:txBody>
          <a:bodyPr>
            <a:noAutofit/>
          </a:bodyPr>
          <a:lstStyle/>
          <a:p>
            <a:pPr>
              <a:buFont typeface="Wingdings" panose="05000000000000000000" pitchFamily="2" charset="2"/>
              <a:buChar char="v"/>
              <a:defRPr/>
            </a:pPr>
            <a:r>
              <a:rPr lang="en-US" sz="4000" dirty="0"/>
              <a:t>Even with adequate oxygenation and an open airway, a patient with a collapsed portion of the lung will not have adequate oxygen - carbon dioxide exchange.</a:t>
            </a:r>
          </a:p>
          <a:p>
            <a:pPr>
              <a:buFont typeface="Wingdings" panose="05000000000000000000" pitchFamily="2" charset="2"/>
              <a:buChar char="v"/>
              <a:defRPr/>
            </a:pPr>
            <a:r>
              <a:rPr lang="en-US" sz="4000" dirty="0"/>
              <a:t>The only treatment for this altered condition is to restore the negative pressure to the intrapleural space.  This is accomplished through the use of a chest tube.</a:t>
            </a:r>
          </a:p>
          <a:p>
            <a:pPr>
              <a:buFont typeface="Wingdings" panose="05000000000000000000" pitchFamily="2" charset="2"/>
              <a:buChar char="v"/>
              <a:defRPr/>
            </a:pPr>
            <a:endParaRPr lang="en-US" sz="4000" dirty="0"/>
          </a:p>
          <a:p>
            <a:pPr>
              <a:buFont typeface="Wingdings" panose="05000000000000000000" pitchFamily="2" charset="2"/>
              <a:buChar char="v"/>
            </a:pPr>
            <a:endParaRPr lang="en-US" sz="4000" dirty="0"/>
          </a:p>
        </p:txBody>
      </p:sp>
    </p:spTree>
    <p:extLst>
      <p:ext uri="{BB962C8B-B14F-4D97-AF65-F5344CB8AC3E}">
        <p14:creationId xmlns:p14="http://schemas.microsoft.com/office/powerpoint/2010/main" val="17852501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631100"/>
          </a:xfrm>
        </p:spPr>
        <p:txBody>
          <a:bodyPr/>
          <a:lstStyle/>
          <a:p>
            <a:r>
              <a:rPr lang="en-US" b="1" dirty="0" smtClean="0">
                <a:solidFill>
                  <a:srgbClr val="C00000"/>
                </a:solidFill>
              </a:rPr>
              <a:t>ASSISTING DURING AN UNDERWATER SEAL DRAINAGE TUBE INSERTION</a:t>
            </a:r>
            <a:endParaRPr lang="en-US" b="1" dirty="0">
              <a:solidFill>
                <a:srgbClr val="C00000"/>
              </a:solidFill>
            </a:endParaRPr>
          </a:p>
        </p:txBody>
      </p:sp>
      <p:sp>
        <p:nvSpPr>
          <p:cNvPr id="3" name="Content Placeholder 2"/>
          <p:cNvSpPr>
            <a:spLocks noGrp="1"/>
          </p:cNvSpPr>
          <p:nvPr>
            <p:ph idx="1"/>
          </p:nvPr>
        </p:nvSpPr>
        <p:spPr>
          <a:xfrm>
            <a:off x="838200" y="2250628"/>
            <a:ext cx="10515600" cy="4008504"/>
          </a:xfrm>
        </p:spPr>
        <p:txBody>
          <a:bodyPr/>
          <a:lstStyle/>
          <a:p>
            <a:pPr>
              <a:buFont typeface="Wingdings" panose="05000000000000000000" pitchFamily="2" charset="2"/>
              <a:buChar char="Ø"/>
            </a:pPr>
            <a:r>
              <a:rPr lang="en-US" dirty="0" smtClean="0"/>
              <a:t>Gather equipment and wheel to bedside.</a:t>
            </a:r>
          </a:p>
          <a:p>
            <a:pPr>
              <a:buFont typeface="Wingdings" panose="05000000000000000000" pitchFamily="2" charset="2"/>
              <a:buChar char="Ø"/>
            </a:pPr>
            <a:r>
              <a:rPr lang="en-US" dirty="0" smtClean="0"/>
              <a:t>Explain the procedure to the client and obtain consent.</a:t>
            </a:r>
          </a:p>
          <a:p>
            <a:pPr>
              <a:buFont typeface="Wingdings" panose="05000000000000000000" pitchFamily="2" charset="2"/>
              <a:buChar char="Ø"/>
            </a:pPr>
            <a:r>
              <a:rPr lang="en-US" dirty="0"/>
              <a:t>Assist the doctor as appropriate.</a:t>
            </a:r>
            <a:r>
              <a:rPr lang="en-US" i="1" dirty="0"/>
              <a:t> This is because team work enhances efficiency, minimizes errors.</a:t>
            </a:r>
          </a:p>
          <a:p>
            <a:pPr>
              <a:buFont typeface="Wingdings" panose="05000000000000000000" pitchFamily="2" charset="2"/>
              <a:buChar char="Ø"/>
            </a:pPr>
            <a:r>
              <a:rPr lang="en-US" dirty="0"/>
              <a:t>Support client during procedure (positioning and reassuring).</a:t>
            </a:r>
          </a:p>
          <a:p>
            <a:pPr>
              <a:buFont typeface="Wingdings" panose="05000000000000000000" pitchFamily="2" charset="2"/>
              <a:buChar char="Ø"/>
            </a:pPr>
            <a:r>
              <a:rPr lang="en-US" dirty="0"/>
              <a:t>Ensure </a:t>
            </a:r>
            <a:r>
              <a:rPr lang="en-US" dirty="0" smtClean="0"/>
              <a:t>proper connection and function of chest drainage tubes.</a:t>
            </a:r>
            <a:endParaRPr lang="en-US" dirty="0"/>
          </a:p>
          <a:p>
            <a:pPr>
              <a:buFont typeface="Wingdings" panose="05000000000000000000" pitchFamily="2" charset="2"/>
              <a:buChar char="Ø"/>
            </a:pPr>
            <a:r>
              <a:rPr lang="en-US" dirty="0"/>
              <a:t>After procedure clear equipment and dispose waste </a:t>
            </a:r>
            <a:r>
              <a:rPr lang="en-US" i="1" dirty="0"/>
              <a:t>to minimize cross infection</a:t>
            </a:r>
            <a:r>
              <a:rPr lang="en-US" dirty="0"/>
              <a:t>.</a:t>
            </a:r>
          </a:p>
          <a:p>
            <a:endParaRPr lang="en-US" dirty="0" smtClean="0"/>
          </a:p>
          <a:p>
            <a:endParaRPr lang="en-US" dirty="0"/>
          </a:p>
        </p:txBody>
      </p:sp>
    </p:spTree>
    <p:extLst>
      <p:ext uri="{BB962C8B-B14F-4D97-AF65-F5344CB8AC3E}">
        <p14:creationId xmlns:p14="http://schemas.microsoft.com/office/powerpoint/2010/main" val="25369385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656823" y="304800"/>
            <a:ext cx="10856890" cy="624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77637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565547"/>
          </a:xfrm>
        </p:spPr>
        <p:txBody>
          <a:bodyPr>
            <a:noAutofit/>
          </a:bodyPr>
          <a:lstStyle/>
          <a:p>
            <a:r>
              <a:rPr lang="en-US" sz="7200" dirty="0" smtClean="0"/>
              <a:t>CARE OF A PATIENT ON UNDER WATERSEAL DRAINAGE</a:t>
            </a:r>
            <a:endParaRPr lang="en-US" sz="7200" dirty="0"/>
          </a:p>
        </p:txBody>
      </p:sp>
      <p:sp>
        <p:nvSpPr>
          <p:cNvPr id="3" name="Subtitle 2"/>
          <p:cNvSpPr>
            <a:spLocks noGrp="1"/>
          </p:cNvSpPr>
          <p:nvPr>
            <p:ph type="subTitle" idx="1"/>
          </p:nvPr>
        </p:nvSpPr>
        <p:spPr>
          <a:xfrm>
            <a:off x="1717183" y="5640946"/>
            <a:ext cx="9144000" cy="634285"/>
          </a:xfrm>
        </p:spPr>
        <p:txBody>
          <a:bodyPr/>
          <a:lstStyle/>
          <a:p>
            <a:endParaRPr lang="en-US" dirty="0"/>
          </a:p>
        </p:txBody>
      </p:sp>
    </p:spTree>
    <p:extLst>
      <p:ext uri="{BB962C8B-B14F-4D97-AF65-F5344CB8AC3E}">
        <p14:creationId xmlns:p14="http://schemas.microsoft.com/office/powerpoint/2010/main" val="16148252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1551"/>
          </a:xfrm>
        </p:spPr>
        <p:txBody>
          <a:bodyPr/>
          <a:lstStyle/>
          <a:p>
            <a:r>
              <a:rPr lang="en-US" dirty="0" smtClean="0"/>
              <a:t>Introduction </a:t>
            </a:r>
            <a:endParaRPr lang="en-US" dirty="0"/>
          </a:p>
        </p:txBody>
      </p:sp>
      <p:sp>
        <p:nvSpPr>
          <p:cNvPr id="3" name="Content Placeholder 2"/>
          <p:cNvSpPr>
            <a:spLocks noGrp="1"/>
          </p:cNvSpPr>
          <p:nvPr>
            <p:ph idx="1"/>
          </p:nvPr>
        </p:nvSpPr>
        <p:spPr>
          <a:xfrm>
            <a:off x="838200" y="1635617"/>
            <a:ext cx="10515600" cy="4541346"/>
          </a:xfrm>
        </p:spPr>
        <p:txBody>
          <a:bodyPr/>
          <a:lstStyle/>
          <a:p>
            <a:pPr>
              <a:buFont typeface="Wingdings" panose="05000000000000000000" pitchFamily="2" charset="2"/>
              <a:buChar char="q"/>
            </a:pPr>
            <a:r>
              <a:rPr lang="en-US" dirty="0" smtClean="0"/>
              <a:t>Care of a patient on underwater seal drainage is the nursing interventions for a patient with a chest tube drainage system.</a:t>
            </a:r>
          </a:p>
          <a:p>
            <a:pPr>
              <a:buFont typeface="Wingdings" panose="05000000000000000000" pitchFamily="2" charset="2"/>
              <a:buChar char="q"/>
            </a:pPr>
            <a:r>
              <a:rPr lang="en-US" dirty="0" smtClean="0"/>
              <a:t>The purpose is to drain the fluids from the chest so as to improve gaseous exchange and prevent infection.</a:t>
            </a:r>
          </a:p>
          <a:p>
            <a:pPr marL="0" indent="0">
              <a:buNone/>
            </a:pPr>
            <a:r>
              <a:rPr lang="en-US" b="1" u="sng" dirty="0" smtClean="0"/>
              <a:t>Indications:</a:t>
            </a:r>
          </a:p>
          <a:p>
            <a:pPr>
              <a:buFont typeface="Wingdings" panose="05000000000000000000" pitchFamily="2" charset="2"/>
              <a:buChar char="ü"/>
            </a:pPr>
            <a:r>
              <a:rPr lang="en-US" dirty="0" smtClean="0"/>
              <a:t>Chest injury</a:t>
            </a:r>
          </a:p>
          <a:p>
            <a:pPr>
              <a:buFont typeface="Wingdings" panose="05000000000000000000" pitchFamily="2" charset="2"/>
              <a:buChar char="ü"/>
            </a:pPr>
            <a:r>
              <a:rPr lang="en-US" dirty="0" smtClean="0"/>
              <a:t>Pneumothorax and hemothorax</a:t>
            </a:r>
          </a:p>
          <a:p>
            <a:pPr>
              <a:buFont typeface="Wingdings" panose="05000000000000000000" pitchFamily="2" charset="2"/>
              <a:buChar char="ü"/>
            </a:pPr>
            <a:r>
              <a:rPr lang="en-US" dirty="0" smtClean="0"/>
              <a:t>Pleural effusion</a:t>
            </a:r>
          </a:p>
          <a:p>
            <a:pPr>
              <a:buFont typeface="Wingdings" panose="05000000000000000000" pitchFamily="2" charset="2"/>
              <a:buChar char="ü"/>
            </a:pPr>
            <a:r>
              <a:rPr lang="en-US" dirty="0" smtClean="0"/>
              <a:t>Chest surgery</a:t>
            </a:r>
            <a:endParaRPr lang="en-US" dirty="0"/>
          </a:p>
        </p:txBody>
      </p:sp>
    </p:spTree>
    <p:extLst>
      <p:ext uri="{BB962C8B-B14F-4D97-AF65-F5344CB8AC3E}">
        <p14:creationId xmlns:p14="http://schemas.microsoft.com/office/powerpoint/2010/main" val="28893641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93775"/>
          </a:xfrm>
        </p:spPr>
        <p:txBody>
          <a:bodyPr/>
          <a:lstStyle/>
          <a:p>
            <a:r>
              <a:rPr lang="en-US" dirty="0" smtClean="0"/>
              <a:t>Procedure </a:t>
            </a:r>
            <a:endParaRPr lang="en-US" dirty="0"/>
          </a:p>
        </p:txBody>
      </p:sp>
      <p:sp>
        <p:nvSpPr>
          <p:cNvPr id="3" name="Content Placeholder 2"/>
          <p:cNvSpPr>
            <a:spLocks noGrp="1"/>
          </p:cNvSpPr>
          <p:nvPr>
            <p:ph idx="1"/>
          </p:nvPr>
        </p:nvSpPr>
        <p:spPr>
          <a:xfrm>
            <a:off x="838200" y="1511300"/>
            <a:ext cx="10515600" cy="4665663"/>
          </a:xfrm>
        </p:spPr>
        <p:txBody>
          <a:bodyPr>
            <a:normAutofit/>
          </a:bodyPr>
          <a:lstStyle/>
          <a:p>
            <a:pPr>
              <a:buFont typeface="Wingdings" panose="05000000000000000000" pitchFamily="2" charset="2"/>
              <a:buChar char="Ø"/>
            </a:pPr>
            <a:r>
              <a:rPr lang="en-US" dirty="0"/>
              <a:t>A</a:t>
            </a:r>
            <a:r>
              <a:rPr lang="en-US" dirty="0" smtClean="0"/>
              <a:t>ssess for the following:</a:t>
            </a:r>
          </a:p>
          <a:p>
            <a:pPr>
              <a:buFont typeface="Wingdings" panose="05000000000000000000" pitchFamily="2" charset="2"/>
              <a:buChar char="§"/>
            </a:pPr>
            <a:r>
              <a:rPr lang="en-US" dirty="0" smtClean="0"/>
              <a:t>The client’s respiratory status by auscultating both lungs </a:t>
            </a:r>
            <a:r>
              <a:rPr lang="en-US" i="1" dirty="0" smtClean="0"/>
              <a:t>to rule out any signs of hypoxia.</a:t>
            </a:r>
          </a:p>
          <a:p>
            <a:pPr>
              <a:buFont typeface="Wingdings" panose="05000000000000000000" pitchFamily="2" charset="2"/>
              <a:buChar char="§"/>
            </a:pPr>
            <a:r>
              <a:rPr lang="en-US" dirty="0" smtClean="0"/>
              <a:t>If the chest tube is set to the appropriate amount of suction as prescribed. </a:t>
            </a:r>
          </a:p>
          <a:p>
            <a:pPr>
              <a:buFont typeface="Wingdings" panose="05000000000000000000" pitchFamily="2" charset="2"/>
              <a:buChar char="§"/>
            </a:pPr>
            <a:r>
              <a:rPr lang="en-US" dirty="0" smtClean="0"/>
              <a:t>Whether the water level in the water seal chamber is maintained at the marked line. </a:t>
            </a:r>
            <a:r>
              <a:rPr lang="en-US" i="1" dirty="0" smtClean="0"/>
              <a:t>This facilitates clinical decision on replacing the water to prevent drawing air into the pleural cavity.</a:t>
            </a:r>
          </a:p>
          <a:p>
            <a:pPr>
              <a:buFont typeface="Wingdings" panose="05000000000000000000" pitchFamily="2" charset="2"/>
              <a:buChar char="§"/>
            </a:pPr>
            <a:r>
              <a:rPr lang="en-US" dirty="0" smtClean="0"/>
              <a:t>For an air leak in the water seal chamber. </a:t>
            </a:r>
            <a:r>
              <a:rPr lang="en-US" i="1" dirty="0" smtClean="0"/>
              <a:t>Leakage interferes with creation of vacuum.</a:t>
            </a:r>
            <a:endParaRPr lang="en-US" i="1" dirty="0"/>
          </a:p>
        </p:txBody>
      </p:sp>
    </p:spTree>
    <p:extLst>
      <p:ext uri="{BB962C8B-B14F-4D97-AF65-F5344CB8AC3E}">
        <p14:creationId xmlns:p14="http://schemas.microsoft.com/office/powerpoint/2010/main" val="28151711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1075"/>
          </a:xfrm>
        </p:spPr>
        <p:txBody>
          <a:bodyPr/>
          <a:lstStyle/>
          <a:p>
            <a:r>
              <a:rPr lang="en-US" dirty="0" smtClean="0"/>
              <a:t>Assessment cont..</a:t>
            </a:r>
            <a:endParaRPr lang="en-US" dirty="0"/>
          </a:p>
        </p:txBody>
      </p:sp>
      <p:sp>
        <p:nvSpPr>
          <p:cNvPr id="3" name="Content Placeholder 2"/>
          <p:cNvSpPr>
            <a:spLocks noGrp="1"/>
          </p:cNvSpPr>
          <p:nvPr>
            <p:ph idx="1"/>
          </p:nvPr>
        </p:nvSpPr>
        <p:spPr>
          <a:xfrm>
            <a:off x="838200" y="1562100"/>
            <a:ext cx="10515600" cy="4635500"/>
          </a:xfrm>
        </p:spPr>
        <p:txBody>
          <a:bodyPr>
            <a:normAutofit/>
          </a:bodyPr>
          <a:lstStyle/>
          <a:p>
            <a:pPr>
              <a:buFont typeface="Wingdings" panose="05000000000000000000" pitchFamily="2" charset="2"/>
              <a:buChar char="§"/>
            </a:pPr>
            <a:r>
              <a:rPr lang="en-US" dirty="0" smtClean="0"/>
              <a:t>If the chest tube connections and dressings are secure (change dressing every 24 to 48 hours). </a:t>
            </a:r>
          </a:p>
          <a:p>
            <a:pPr>
              <a:buFont typeface="Wingdings" panose="05000000000000000000" pitchFamily="2" charset="2"/>
              <a:buChar char="§"/>
            </a:pPr>
            <a:r>
              <a:rPr lang="en-US" dirty="0" smtClean="0"/>
              <a:t>The drainage system and note the amount and color of the drainage. </a:t>
            </a:r>
            <a:r>
              <a:rPr lang="en-US" i="1" dirty="0" smtClean="0"/>
              <a:t>This determines the need for change</a:t>
            </a:r>
            <a:r>
              <a:rPr lang="en-US" dirty="0" smtClean="0"/>
              <a:t>.</a:t>
            </a:r>
          </a:p>
          <a:p>
            <a:pPr>
              <a:buFont typeface="Wingdings" panose="05000000000000000000" pitchFamily="2" charset="2"/>
              <a:buChar char="§"/>
            </a:pPr>
            <a:r>
              <a:rPr lang="en-US" dirty="0" smtClean="0"/>
              <a:t>The tubing for kinks and dependent loops and ensure that it is not pinned to the bed. </a:t>
            </a:r>
            <a:r>
              <a:rPr lang="en-US" i="1" dirty="0" smtClean="0"/>
              <a:t>The presence of kinks and loops prevents adequate drainage of the chest tube.</a:t>
            </a:r>
          </a:p>
          <a:p>
            <a:pPr>
              <a:buFont typeface="Wingdings" panose="05000000000000000000" pitchFamily="2" charset="2"/>
              <a:buChar char="§"/>
            </a:pPr>
            <a:r>
              <a:rPr lang="en-US" dirty="0" smtClean="0"/>
              <a:t>The drainage system for tipping over, dropping or crushing. </a:t>
            </a:r>
            <a:r>
              <a:rPr lang="en-US" i="1" dirty="0" smtClean="0"/>
              <a:t>Any trauma to the collection system could cause damage and increase the risk of air been drawn into the pleural cavity.</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7897893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7575"/>
          </a:xfrm>
        </p:spPr>
        <p:txBody>
          <a:bodyPr/>
          <a:lstStyle/>
          <a:p>
            <a:r>
              <a:rPr lang="en-US" dirty="0" smtClean="0"/>
              <a:t>Cont’d</a:t>
            </a:r>
            <a:endParaRPr lang="en-US" dirty="0"/>
          </a:p>
        </p:txBody>
      </p:sp>
      <p:sp>
        <p:nvSpPr>
          <p:cNvPr id="3" name="Content Placeholder 2"/>
          <p:cNvSpPr>
            <a:spLocks noGrp="1"/>
          </p:cNvSpPr>
          <p:nvPr>
            <p:ph idx="1"/>
          </p:nvPr>
        </p:nvSpPr>
        <p:spPr>
          <a:xfrm>
            <a:off x="838200" y="1536700"/>
            <a:ext cx="10871200" cy="4716463"/>
          </a:xfrm>
        </p:spPr>
        <p:txBody>
          <a:bodyPr>
            <a:normAutofit lnSpcReduction="10000"/>
          </a:bodyPr>
          <a:lstStyle/>
          <a:p>
            <a:pPr>
              <a:buFont typeface="Wingdings" panose="05000000000000000000" pitchFamily="2" charset="2"/>
              <a:buChar char="Ø"/>
            </a:pPr>
            <a:r>
              <a:rPr lang="en-US" dirty="0" smtClean="0"/>
              <a:t>Explain the procedure to the patient to </a:t>
            </a:r>
            <a:r>
              <a:rPr lang="en-US" i="1" dirty="0" smtClean="0"/>
              <a:t>obtain informed consent.</a:t>
            </a:r>
          </a:p>
          <a:p>
            <a:pPr>
              <a:buFont typeface="Wingdings" panose="05000000000000000000" pitchFamily="2" charset="2"/>
              <a:buChar char="Ø"/>
            </a:pPr>
            <a:r>
              <a:rPr lang="en-US" dirty="0" smtClean="0"/>
              <a:t>Wash then dry hands and don gloves </a:t>
            </a:r>
            <a:r>
              <a:rPr lang="en-US" i="1" dirty="0" smtClean="0"/>
              <a:t>to minimize cross infection.</a:t>
            </a:r>
          </a:p>
          <a:p>
            <a:pPr>
              <a:buFont typeface="Wingdings" panose="05000000000000000000" pitchFamily="2" charset="2"/>
              <a:buChar char="Ø"/>
            </a:pPr>
            <a:r>
              <a:rPr lang="en-US" dirty="0" smtClean="0"/>
              <a:t>Assemble equipment to the bedside and provide privacy.</a:t>
            </a:r>
          </a:p>
          <a:p>
            <a:pPr>
              <a:buFont typeface="Wingdings" panose="05000000000000000000" pitchFamily="2" charset="2"/>
              <a:buChar char="Ø"/>
            </a:pPr>
            <a:r>
              <a:rPr lang="en-US" dirty="0" smtClean="0"/>
              <a:t>Fill the sterile bottle with 1000mls of normal saline or distilled water and mark the water level and cork it tightly. Ensure that the drainage tube is submerged at least 1 inch under the water. </a:t>
            </a:r>
            <a:r>
              <a:rPr lang="en-US" i="1" dirty="0" smtClean="0"/>
              <a:t>This facilitates escape of fluid from the pleural cavity. The water acts as a seal keeping the air from being drawn back into the chest. Mark on the water level ensures a baseline for monitoring progress of drainage.</a:t>
            </a:r>
          </a:p>
          <a:p>
            <a:pPr>
              <a:buFont typeface="Wingdings" panose="05000000000000000000" pitchFamily="2" charset="2"/>
              <a:buChar char="Ø"/>
            </a:pPr>
            <a:r>
              <a:rPr lang="en-US" dirty="0" smtClean="0"/>
              <a:t>Set the suction pressure to 20cm of water </a:t>
            </a:r>
            <a:r>
              <a:rPr lang="en-US" i="1" dirty="0" smtClean="0"/>
              <a:t>to provide safe negative pressure.</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007470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Indications of Tracheostomy</a:t>
            </a:r>
            <a:br>
              <a:rPr lang="en-GB" dirty="0" smtClean="0"/>
            </a:br>
            <a:endParaRPr lang="en-GB"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GB" sz="4800" dirty="0" smtClean="0"/>
              <a:t>There </a:t>
            </a:r>
            <a:r>
              <a:rPr lang="en-GB" sz="4800" dirty="0"/>
              <a:t>are three main </a:t>
            </a:r>
            <a:r>
              <a:rPr lang="en-GB" sz="4800" dirty="0" smtClean="0"/>
              <a:t>indications:</a:t>
            </a:r>
          </a:p>
          <a:p>
            <a:pPr marL="0" indent="0">
              <a:buNone/>
            </a:pPr>
            <a:r>
              <a:rPr lang="en-GB" sz="4800" b="1" dirty="0" smtClean="0"/>
              <a:t>A</a:t>
            </a:r>
            <a:r>
              <a:rPr lang="en-GB" sz="4800" b="1" dirty="0"/>
              <a:t>. Respiratory obstruction.</a:t>
            </a:r>
          </a:p>
          <a:p>
            <a:pPr marL="0" indent="0">
              <a:buNone/>
            </a:pPr>
            <a:r>
              <a:rPr lang="en-GB" sz="4800" b="1" dirty="0"/>
              <a:t>B. Retained secretions.</a:t>
            </a:r>
          </a:p>
          <a:p>
            <a:pPr marL="0" indent="0">
              <a:buNone/>
            </a:pPr>
            <a:r>
              <a:rPr lang="en-GB" sz="4800" b="1" dirty="0"/>
              <a:t>C. Respiratory insufficiency.</a:t>
            </a:r>
            <a:endParaRPr lang="en-GB" sz="4800" dirty="0"/>
          </a:p>
        </p:txBody>
      </p:sp>
    </p:spTree>
    <p:extLst>
      <p:ext uri="{BB962C8B-B14F-4D97-AF65-F5344CB8AC3E}">
        <p14:creationId xmlns:p14="http://schemas.microsoft.com/office/powerpoint/2010/main" val="32196209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7575"/>
          </a:xfrm>
        </p:spPr>
        <p:txBody>
          <a:bodyPr/>
          <a:lstStyle/>
          <a:p>
            <a:r>
              <a:rPr lang="en-US" dirty="0" smtClean="0"/>
              <a:t>Cont’d</a:t>
            </a:r>
            <a:endParaRPr lang="en-US" dirty="0"/>
          </a:p>
        </p:txBody>
      </p:sp>
      <p:sp>
        <p:nvSpPr>
          <p:cNvPr id="3" name="Content Placeholder 2"/>
          <p:cNvSpPr>
            <a:spLocks noGrp="1"/>
          </p:cNvSpPr>
          <p:nvPr>
            <p:ph idx="1"/>
          </p:nvPr>
        </p:nvSpPr>
        <p:spPr>
          <a:xfrm>
            <a:off x="838200" y="1460500"/>
            <a:ext cx="10820400" cy="4716463"/>
          </a:xfrm>
        </p:spPr>
        <p:txBody>
          <a:bodyPr>
            <a:normAutofit/>
          </a:bodyPr>
          <a:lstStyle/>
          <a:p>
            <a:pPr>
              <a:buFont typeface="Wingdings" panose="05000000000000000000" pitchFamily="2" charset="2"/>
              <a:buChar char="Ø"/>
            </a:pPr>
            <a:r>
              <a:rPr lang="en-US" dirty="0" smtClean="0"/>
              <a:t>Connect the tubings tightly to the chamber and to the patient.</a:t>
            </a:r>
          </a:p>
          <a:p>
            <a:pPr>
              <a:buFont typeface="Wingdings" panose="05000000000000000000" pitchFamily="2" charset="2"/>
              <a:buChar char="Ø"/>
            </a:pPr>
            <a:r>
              <a:rPr lang="en-US" dirty="0" smtClean="0"/>
              <a:t>If there is a new air leak, the physician may have you assess whether the air leak is from the chest tube or drainage system. This can be done by briefly clamping the chest tube at the chest tube or the system.  Continue procedure down the length of the tube and tubing until the air leak is no longer present. If the leak is still present at the end, the entire drainage chamber should be changed. </a:t>
            </a:r>
            <a:r>
              <a:rPr lang="en-US" i="1" dirty="0" smtClean="0"/>
              <a:t>An air leak can indicate a new or persistence pneumothorax. An air leak from the system indicates that it is not functioning properly and therefore, appropriate suction may not be provided. Findings facilitate clinical judgement on the need to change the tube.</a:t>
            </a:r>
            <a:endParaRPr lang="en-US" i="1" dirty="0"/>
          </a:p>
        </p:txBody>
      </p:sp>
    </p:spTree>
    <p:extLst>
      <p:ext uri="{BB962C8B-B14F-4D97-AF65-F5344CB8AC3E}">
        <p14:creationId xmlns:p14="http://schemas.microsoft.com/office/powerpoint/2010/main" val="10446697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2175"/>
          </a:xfrm>
        </p:spPr>
        <p:txBody>
          <a:bodyPr/>
          <a:lstStyle/>
          <a:p>
            <a:r>
              <a:rPr lang="en-US" dirty="0" smtClean="0"/>
              <a:t>Cont’d</a:t>
            </a:r>
            <a:endParaRPr lang="en-US" dirty="0"/>
          </a:p>
        </p:txBody>
      </p:sp>
      <p:sp>
        <p:nvSpPr>
          <p:cNvPr id="3" name="Content Placeholder 2"/>
          <p:cNvSpPr>
            <a:spLocks noGrp="1"/>
          </p:cNvSpPr>
          <p:nvPr>
            <p:ph idx="1"/>
          </p:nvPr>
        </p:nvSpPr>
        <p:spPr>
          <a:xfrm>
            <a:off x="838200" y="1549400"/>
            <a:ext cx="10756900" cy="4716463"/>
          </a:xfrm>
        </p:spPr>
        <p:txBody>
          <a:bodyPr>
            <a:normAutofit lnSpcReduction="10000"/>
          </a:bodyPr>
          <a:lstStyle/>
          <a:p>
            <a:pPr>
              <a:buFont typeface="Wingdings" panose="05000000000000000000" pitchFamily="2" charset="2"/>
              <a:buChar char="Ø"/>
            </a:pPr>
            <a:r>
              <a:rPr lang="en-US" dirty="0" smtClean="0"/>
              <a:t>Assess that all connections at the site are spiral wrapped with silk tape. </a:t>
            </a:r>
            <a:r>
              <a:rPr lang="en-US" i="1" dirty="0" smtClean="0"/>
              <a:t>The spiral tapping prevents the tube from pulling apart and the silk top is a strong adhesive.</a:t>
            </a:r>
          </a:p>
          <a:p>
            <a:pPr>
              <a:buFont typeface="Wingdings" panose="05000000000000000000" pitchFamily="2" charset="2"/>
              <a:buChar char="Ø"/>
            </a:pPr>
            <a:r>
              <a:rPr lang="en-US" dirty="0" smtClean="0"/>
              <a:t>Assess the chest tube dressing every shift and change the dressing every 24 to 48 hours. Record the date and time of the last dressing change directly on the dressing for every 1 to 8 hours, depending upon the needs, assess the drainage output from the chest tube, noting the color and amount. </a:t>
            </a:r>
            <a:r>
              <a:rPr lang="en-US" i="1" dirty="0" smtClean="0"/>
              <a:t>The dressing provides an occlusive seal, preventing air from being drawn in. Changing the dressing every 24 to 48 hours will prevent infection at the site. The amount and color of the drainage will indicate any bleeding, and monitoring overall output will indicate when the chest tube may be removed.</a:t>
            </a:r>
            <a:endParaRPr lang="en-US" i="1" dirty="0"/>
          </a:p>
        </p:txBody>
      </p:sp>
    </p:spTree>
    <p:extLst>
      <p:ext uri="{BB962C8B-B14F-4D97-AF65-F5344CB8AC3E}">
        <p14:creationId xmlns:p14="http://schemas.microsoft.com/office/powerpoint/2010/main" val="39781831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5675"/>
          </a:xfrm>
        </p:spPr>
        <p:txBody>
          <a:bodyPr/>
          <a:lstStyle/>
          <a:p>
            <a:r>
              <a:rPr lang="en-US" dirty="0" smtClean="0"/>
              <a:t>Cont’d</a:t>
            </a:r>
            <a:endParaRPr lang="en-US" dirty="0"/>
          </a:p>
        </p:txBody>
      </p:sp>
      <p:sp>
        <p:nvSpPr>
          <p:cNvPr id="3" name="Content Placeholder 2"/>
          <p:cNvSpPr>
            <a:spLocks noGrp="1"/>
          </p:cNvSpPr>
          <p:nvPr>
            <p:ph idx="1"/>
          </p:nvPr>
        </p:nvSpPr>
        <p:spPr>
          <a:xfrm>
            <a:off x="838200" y="1701800"/>
            <a:ext cx="10515600" cy="4475163"/>
          </a:xfrm>
        </p:spPr>
        <p:txBody>
          <a:bodyPr/>
          <a:lstStyle/>
          <a:p>
            <a:pPr>
              <a:buFont typeface="Wingdings" panose="05000000000000000000" pitchFamily="2" charset="2"/>
              <a:buChar char="Ø"/>
            </a:pPr>
            <a:r>
              <a:rPr lang="en-US" dirty="0" smtClean="0"/>
              <a:t>Ensure that the drainage system is safely supported lower than the client, or hang off at the end of the bed to prevent tipping of the system. </a:t>
            </a:r>
            <a:r>
              <a:rPr lang="en-US" i="1" dirty="0" smtClean="0"/>
              <a:t>This is to ensure adequate drainage and the system needs to be safe from tipping to prevent a disruption in the amount of suction provided.</a:t>
            </a:r>
          </a:p>
          <a:p>
            <a:pPr>
              <a:buFont typeface="Wingdings" panose="05000000000000000000" pitchFamily="2" charset="2"/>
              <a:buChar char="Ø"/>
            </a:pPr>
            <a:r>
              <a:rPr lang="en-US" dirty="0" smtClean="0"/>
              <a:t>Ensure that the tubing is free from kinks and dependent loops and is not pinned to the bed linens.</a:t>
            </a:r>
            <a:r>
              <a:rPr lang="en-US" i="1" dirty="0" smtClean="0"/>
              <a:t> Any kinks or dependent loops interfere with the drainage of the chest tube. To prevent the accidental dislodging of the chest tube, the tube should never be pinned to the bedding.</a:t>
            </a:r>
            <a:endParaRPr lang="en-US" i="1" dirty="0"/>
          </a:p>
        </p:txBody>
      </p:sp>
    </p:spTree>
    <p:extLst>
      <p:ext uri="{BB962C8B-B14F-4D97-AF65-F5344CB8AC3E}">
        <p14:creationId xmlns:p14="http://schemas.microsoft.com/office/powerpoint/2010/main" val="13084638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1075"/>
          </a:xfrm>
        </p:spPr>
        <p:txBody>
          <a:bodyPr/>
          <a:lstStyle/>
          <a:p>
            <a:r>
              <a:rPr lang="en-US" dirty="0" smtClean="0"/>
              <a:t>Cont’d</a:t>
            </a:r>
            <a:endParaRPr lang="en-US" dirty="0"/>
          </a:p>
        </p:txBody>
      </p:sp>
      <p:sp>
        <p:nvSpPr>
          <p:cNvPr id="3" name="Content Placeholder 2"/>
          <p:cNvSpPr>
            <a:spLocks noGrp="1"/>
          </p:cNvSpPr>
          <p:nvPr>
            <p:ph idx="1"/>
          </p:nvPr>
        </p:nvSpPr>
        <p:spPr>
          <a:xfrm>
            <a:off x="838200" y="1600200"/>
            <a:ext cx="10515600" cy="4576763"/>
          </a:xfrm>
        </p:spPr>
        <p:txBody>
          <a:bodyPr>
            <a:normAutofit/>
          </a:bodyPr>
          <a:lstStyle/>
          <a:p>
            <a:pPr>
              <a:buFont typeface="Wingdings" panose="05000000000000000000" pitchFamily="2" charset="2"/>
              <a:buChar char="Ø"/>
            </a:pPr>
            <a:r>
              <a:rPr lang="en-US" sz="3200" dirty="0" smtClean="0"/>
              <a:t>Ensure that a bottle of sterile water or saline is at the client’s bedside. </a:t>
            </a:r>
            <a:r>
              <a:rPr lang="en-US" sz="3200" i="1" dirty="0" smtClean="0"/>
              <a:t>To prevent contamination.</a:t>
            </a:r>
          </a:p>
          <a:p>
            <a:pPr>
              <a:buFont typeface="Wingdings" panose="05000000000000000000" pitchFamily="2" charset="2"/>
              <a:buChar char="Ø"/>
            </a:pPr>
            <a:r>
              <a:rPr lang="en-US" sz="3200" dirty="0" smtClean="0"/>
              <a:t>Ensure that an occlusive dressing is applied on the chest tube. </a:t>
            </a:r>
            <a:r>
              <a:rPr lang="en-US" sz="3200" i="1" dirty="0" smtClean="0"/>
              <a:t>To secure the system. An occlusive dressing can decrease the risk of pneumothorax.</a:t>
            </a:r>
          </a:p>
          <a:p>
            <a:pPr>
              <a:buFont typeface="Wingdings" panose="05000000000000000000" pitchFamily="2" charset="2"/>
              <a:buChar char="Ø"/>
            </a:pPr>
            <a:r>
              <a:rPr lang="en-US" sz="3200" dirty="0" smtClean="0"/>
              <a:t>Ensure that the chest tube is never milked or stripped to maintain patency. </a:t>
            </a:r>
            <a:r>
              <a:rPr lang="en-US" sz="3200" i="1" dirty="0" smtClean="0"/>
              <a:t>Milking or stripping can cause an increase of pressure up to 400cm water, which can cause damage to lung tissue and vasculature.</a:t>
            </a:r>
            <a:endParaRPr lang="en-US" sz="3200" i="1" dirty="0"/>
          </a:p>
        </p:txBody>
      </p:sp>
    </p:spTree>
    <p:extLst>
      <p:ext uri="{BB962C8B-B14F-4D97-AF65-F5344CB8AC3E}">
        <p14:creationId xmlns:p14="http://schemas.microsoft.com/office/powerpoint/2010/main" val="42313984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dirty="0" smtClean="0"/>
              <a:t>LUMBAR PUNCTURE</a:t>
            </a:r>
            <a:endParaRPr lang="en-US" sz="8000" dirty="0"/>
          </a:p>
        </p:txBody>
      </p:sp>
      <p:sp>
        <p:nvSpPr>
          <p:cNvPr id="3" name="Subtitle 2"/>
          <p:cNvSpPr>
            <a:spLocks noGrp="1"/>
          </p:cNvSpPr>
          <p:nvPr>
            <p:ph type="subTitle" idx="1"/>
          </p:nvPr>
        </p:nvSpPr>
        <p:spPr>
          <a:xfrm>
            <a:off x="1524000" y="4813300"/>
            <a:ext cx="9144000" cy="444500"/>
          </a:xfrm>
        </p:spPr>
        <p:txBody>
          <a:bodyPr/>
          <a:lstStyle/>
          <a:p>
            <a:endParaRPr lang="en-US" dirty="0"/>
          </a:p>
        </p:txBody>
      </p:sp>
    </p:spTree>
    <p:extLst>
      <p:ext uri="{BB962C8B-B14F-4D97-AF65-F5344CB8AC3E}">
        <p14:creationId xmlns:p14="http://schemas.microsoft.com/office/powerpoint/2010/main" val="5300867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a:xfrm>
            <a:off x="838200" y="1901825"/>
            <a:ext cx="10515600" cy="4351338"/>
          </a:xfrm>
        </p:spPr>
        <p:txBody>
          <a:bodyPr>
            <a:normAutofit/>
          </a:bodyPr>
          <a:lstStyle/>
          <a:p>
            <a:pPr>
              <a:buFont typeface="Wingdings" pitchFamily="2" charset="2"/>
              <a:buChar char="v"/>
            </a:pPr>
            <a:r>
              <a:rPr lang="en-US" dirty="0"/>
              <a:t>A lumbar puncture is the insertion of a hollow tube needle under local anesthetic into the subarachnoid space of the spinal canal to obtain a sample of cerebrospinal fluid (CSF) for clinical investigations or to inject medication.</a:t>
            </a:r>
          </a:p>
          <a:p>
            <a:pPr>
              <a:buFont typeface="Wingdings" pitchFamily="2" charset="2"/>
              <a:buChar char="v"/>
            </a:pPr>
            <a:r>
              <a:rPr lang="en-US" dirty="0"/>
              <a:t>The procedure is carried out by the doctor, who will insert the needle in the space between the third and fourth lumbar vertebrae. </a:t>
            </a:r>
          </a:p>
          <a:p>
            <a:pPr>
              <a:buFont typeface="Wingdings" pitchFamily="2" charset="2"/>
              <a:buChar char="v"/>
            </a:pPr>
            <a:r>
              <a:rPr lang="en-US" dirty="0"/>
              <a:t>Insertion any higher up the spine would risk injury to the spinal cord. The level is found by imagining a line drawn from one iliac crest to the other, and noting where this line crosses the vertebrae. </a:t>
            </a:r>
          </a:p>
          <a:p>
            <a:pPr>
              <a:buFont typeface="Wingdings" pitchFamily="2" charset="2"/>
              <a:buChar char="v"/>
            </a:pPr>
            <a:endParaRPr lang="en-US" dirty="0"/>
          </a:p>
        </p:txBody>
      </p:sp>
    </p:spTree>
    <p:extLst>
      <p:ext uri="{BB962C8B-B14F-4D97-AF65-F5344CB8AC3E}">
        <p14:creationId xmlns:p14="http://schemas.microsoft.com/office/powerpoint/2010/main" val="229854136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a:t>
            </a:r>
            <a:endParaRPr lang="en-US" dirty="0"/>
          </a:p>
        </p:txBody>
      </p:sp>
      <p:sp>
        <p:nvSpPr>
          <p:cNvPr id="3" name="Content Placeholder 2"/>
          <p:cNvSpPr>
            <a:spLocks noGrp="1"/>
          </p:cNvSpPr>
          <p:nvPr>
            <p:ph idx="1"/>
          </p:nvPr>
        </p:nvSpPr>
        <p:spPr>
          <a:xfrm>
            <a:off x="838200" y="1901825"/>
            <a:ext cx="10515600" cy="4351338"/>
          </a:xfrm>
        </p:spPr>
        <p:txBody>
          <a:bodyPr>
            <a:normAutofit/>
          </a:bodyPr>
          <a:lstStyle/>
          <a:p>
            <a:pPr>
              <a:buFont typeface="Wingdings" pitchFamily="2" charset="2"/>
              <a:buChar char="q"/>
            </a:pPr>
            <a:r>
              <a:rPr lang="en-US" sz="3600" dirty="0" smtClean="0"/>
              <a:t>Disease of the nervous system e.g. suspected meningitis</a:t>
            </a:r>
          </a:p>
          <a:p>
            <a:pPr>
              <a:buFont typeface="Wingdings" pitchFamily="2" charset="2"/>
              <a:buChar char="q"/>
            </a:pPr>
            <a:r>
              <a:rPr lang="en-US" sz="3600" dirty="0" smtClean="0"/>
              <a:t>Suspected cerebral malaria</a:t>
            </a:r>
          </a:p>
          <a:p>
            <a:pPr>
              <a:buFont typeface="Wingdings" pitchFamily="2" charset="2"/>
              <a:buChar char="q"/>
            </a:pPr>
            <a:r>
              <a:rPr lang="en-US" sz="3600" dirty="0" smtClean="0"/>
              <a:t>Intracranial tumor</a:t>
            </a:r>
          </a:p>
          <a:p>
            <a:pPr>
              <a:buFont typeface="Wingdings" pitchFamily="2" charset="2"/>
              <a:buChar char="q"/>
            </a:pPr>
            <a:r>
              <a:rPr lang="en-US" sz="3600" dirty="0" smtClean="0"/>
              <a:t>Trauma involving the central nervous system</a:t>
            </a:r>
          </a:p>
          <a:p>
            <a:pPr>
              <a:buFont typeface="Wingdings" pitchFamily="2" charset="2"/>
              <a:buChar char="q"/>
            </a:pPr>
            <a:r>
              <a:rPr lang="en-US" sz="3600" dirty="0" smtClean="0"/>
              <a:t>Intrathecal drug administration </a:t>
            </a:r>
            <a:endParaRPr lang="en-US" sz="3600" dirty="0"/>
          </a:p>
        </p:txBody>
      </p:sp>
    </p:spTree>
    <p:extLst>
      <p:ext uri="{BB962C8B-B14F-4D97-AF65-F5344CB8AC3E}">
        <p14:creationId xmlns:p14="http://schemas.microsoft.com/office/powerpoint/2010/main" val="314172193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46175"/>
          </a:xfrm>
        </p:spPr>
        <p:txBody>
          <a:bodyPr/>
          <a:lstStyle/>
          <a:p>
            <a:r>
              <a:rPr lang="en-US" dirty="0" smtClean="0"/>
              <a:t>Contraindications </a:t>
            </a:r>
            <a:endParaRPr lang="en-US" dirty="0"/>
          </a:p>
        </p:txBody>
      </p:sp>
      <p:sp>
        <p:nvSpPr>
          <p:cNvPr id="3" name="Content Placeholder 2"/>
          <p:cNvSpPr>
            <a:spLocks noGrp="1"/>
          </p:cNvSpPr>
          <p:nvPr>
            <p:ph idx="1"/>
          </p:nvPr>
        </p:nvSpPr>
        <p:spPr>
          <a:xfrm>
            <a:off x="838200" y="1828800"/>
            <a:ext cx="10515600" cy="4462463"/>
          </a:xfrm>
        </p:spPr>
        <p:txBody>
          <a:bodyPr>
            <a:noAutofit/>
          </a:bodyPr>
          <a:lstStyle/>
          <a:p>
            <a:pPr>
              <a:buFont typeface="Wingdings" panose="05000000000000000000" pitchFamily="2" charset="2"/>
              <a:buChar char="v"/>
            </a:pPr>
            <a:r>
              <a:rPr lang="en-US" dirty="0"/>
              <a:t>Lumbar puncture is contraindicated in the following situations: </a:t>
            </a:r>
          </a:p>
          <a:p>
            <a:pPr lvl="0">
              <a:buFont typeface="Wingdings" pitchFamily="2" charset="2"/>
              <a:buChar char="§"/>
            </a:pPr>
            <a:r>
              <a:rPr lang="en-US" dirty="0"/>
              <a:t>Any clinical evidence of raised intracranial pressure. </a:t>
            </a:r>
          </a:p>
          <a:p>
            <a:pPr lvl="0">
              <a:buFont typeface="Wingdings" pitchFamily="2" charset="2"/>
              <a:buChar char="§"/>
            </a:pPr>
            <a:r>
              <a:rPr lang="en-US" dirty="0"/>
              <a:t> Known or suspected intracranial mass (risk of tonsillar herniation) </a:t>
            </a:r>
          </a:p>
          <a:p>
            <a:pPr lvl="0">
              <a:buFont typeface="Wingdings" pitchFamily="2" charset="2"/>
              <a:buChar char="§"/>
            </a:pPr>
            <a:r>
              <a:rPr lang="en-US" dirty="0"/>
              <a:t> Non-communicating hydrocephalus (risk of tonsillar herniation) </a:t>
            </a:r>
          </a:p>
          <a:p>
            <a:pPr lvl="0">
              <a:buFont typeface="Wingdings" pitchFamily="2" charset="2"/>
              <a:buChar char="§"/>
            </a:pPr>
            <a:r>
              <a:rPr lang="en-US" dirty="0"/>
              <a:t>Caution in suspected aneurysmal subarachnoid hemorrhage: excessive lowering of the CSF pressure increases the transmural pressure (pressure across the aneurysm wall) and may precipitate re-rupture. </a:t>
            </a:r>
          </a:p>
          <a:p>
            <a:pPr>
              <a:buNone/>
            </a:pPr>
            <a:endParaRPr lang="en-US" dirty="0"/>
          </a:p>
        </p:txBody>
      </p:sp>
    </p:spTree>
    <p:extLst>
      <p:ext uri="{BB962C8B-B14F-4D97-AF65-F5344CB8AC3E}">
        <p14:creationId xmlns:p14="http://schemas.microsoft.com/office/powerpoint/2010/main" val="33900898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lvl="0">
              <a:buFont typeface="Wingdings" pitchFamily="2" charset="2"/>
              <a:buChar char="§"/>
            </a:pPr>
            <a:r>
              <a:rPr lang="en-US" dirty="0"/>
              <a:t>Where the patient can not be positioned appropriately e.g. unstable fractured spine. </a:t>
            </a:r>
          </a:p>
          <a:p>
            <a:pPr lvl="0">
              <a:buFont typeface="Wingdings" pitchFamily="2" charset="2"/>
              <a:buChar char="§"/>
            </a:pPr>
            <a:r>
              <a:rPr lang="en-US" dirty="0"/>
              <a:t> Infection at the region desired for puncture: choose another site if possible. </a:t>
            </a:r>
          </a:p>
          <a:p>
            <a:pPr lvl="0">
              <a:buFont typeface="Wingdings" pitchFamily="2" charset="2"/>
              <a:buChar char="§"/>
            </a:pPr>
            <a:r>
              <a:rPr lang="en-US" dirty="0"/>
              <a:t>Congenital abnormality/lesion of the lumbar region e.g. meningomyelocele</a:t>
            </a:r>
            <a:r>
              <a:rPr lang="en-US" dirty="0" smtClean="0"/>
              <a:t>.</a:t>
            </a:r>
            <a:r>
              <a:rPr lang="en-US" baseline="30000" dirty="0" smtClean="0"/>
              <a:t> </a:t>
            </a:r>
            <a:endParaRPr lang="en-US" dirty="0"/>
          </a:p>
          <a:p>
            <a:pPr lvl="0">
              <a:buFont typeface="Wingdings" pitchFamily="2" charset="2"/>
              <a:buChar char="§"/>
            </a:pPr>
            <a:r>
              <a:rPr lang="en-US" dirty="0"/>
              <a:t>Concomitant coagulopathy or platelet deficiencies / disorders. </a:t>
            </a:r>
          </a:p>
          <a:p>
            <a:pPr lvl="0">
              <a:buFont typeface="Wingdings" pitchFamily="2" charset="2"/>
              <a:buChar char="§"/>
            </a:pPr>
            <a:r>
              <a:rPr lang="en-US" dirty="0"/>
              <a:t> If the patient’s platelet count is &lt;40-50 x </a:t>
            </a:r>
            <a:r>
              <a:rPr lang="en-US" dirty="0" smtClean="0"/>
              <a:t>10</a:t>
            </a:r>
            <a:r>
              <a:rPr lang="en-US" baseline="30000" dirty="0" smtClean="0"/>
              <a:t>9</a:t>
            </a:r>
            <a:r>
              <a:rPr lang="en-US" dirty="0" smtClean="0"/>
              <a:t>/liter </a:t>
            </a:r>
            <a:r>
              <a:rPr lang="en-US" dirty="0"/>
              <a:t>the lumbar puncture must not be </a:t>
            </a:r>
            <a:r>
              <a:rPr lang="en-US" dirty="0" smtClean="0"/>
              <a:t>performed.</a:t>
            </a:r>
            <a:r>
              <a:rPr lang="en-US" baseline="30000" dirty="0" smtClean="0"/>
              <a:t> </a:t>
            </a:r>
            <a:endParaRPr lang="en-US" dirty="0"/>
          </a:p>
          <a:p>
            <a:pPr>
              <a:buFont typeface="Wingdings" pitchFamily="2" charset="2"/>
              <a:buChar char="§"/>
            </a:pPr>
            <a:endParaRPr lang="en-US" dirty="0"/>
          </a:p>
        </p:txBody>
      </p:sp>
    </p:spTree>
    <p:extLst>
      <p:ext uri="{BB962C8B-B14F-4D97-AF65-F5344CB8AC3E}">
        <p14:creationId xmlns:p14="http://schemas.microsoft.com/office/powerpoint/2010/main" val="1494202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Samples of CSF are taken for:</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lphaLcPeriod"/>
            </a:pPr>
            <a:r>
              <a:rPr lang="en-US" sz="3200" dirty="0"/>
              <a:t>Taking cell counts (a tiny number of white cells may normally be present); </a:t>
            </a:r>
          </a:p>
          <a:p>
            <a:pPr marL="514350" indent="-514350">
              <a:buFont typeface="+mj-lt"/>
              <a:buAutoNum type="alphaLcPeriod"/>
            </a:pPr>
            <a:r>
              <a:rPr lang="en-US" sz="3200" dirty="0"/>
              <a:t>Measuring glucose and protein (also present in small quantities); </a:t>
            </a:r>
          </a:p>
          <a:p>
            <a:pPr marL="514350" indent="-514350">
              <a:buFont typeface="+mj-lt"/>
              <a:buAutoNum type="alphaLcPeriod"/>
            </a:pPr>
            <a:r>
              <a:rPr lang="en-US" sz="3200" dirty="0"/>
              <a:t>Cytology, i.e. looking for abnormal cells; </a:t>
            </a:r>
          </a:p>
          <a:p>
            <a:pPr marL="514350" indent="-514350">
              <a:buFont typeface="+mj-lt"/>
              <a:buAutoNum type="alphaLcPeriod"/>
            </a:pPr>
            <a:r>
              <a:rPr lang="en-US" sz="3200" dirty="0"/>
              <a:t>Immunoglobulin (antibody) studies; </a:t>
            </a:r>
          </a:p>
          <a:p>
            <a:pPr marL="514350" indent="-514350">
              <a:buFont typeface="+mj-lt"/>
              <a:buAutoNum type="alphaLcPeriod"/>
            </a:pPr>
            <a:r>
              <a:rPr lang="en-US" sz="3200" dirty="0"/>
              <a:t>Bacterial or viral tests; </a:t>
            </a:r>
          </a:p>
          <a:p>
            <a:pPr marL="514350" indent="-514350">
              <a:buFont typeface="+mj-lt"/>
              <a:buAutoNum type="alphaLcPeriod"/>
            </a:pPr>
            <a:r>
              <a:rPr lang="en-US" sz="3200" dirty="0"/>
              <a:t>Biochemical analysis. </a:t>
            </a:r>
          </a:p>
          <a:p>
            <a:endParaRPr lang="en-US" sz="3200" dirty="0"/>
          </a:p>
        </p:txBody>
      </p:sp>
    </p:spTree>
    <p:extLst>
      <p:ext uri="{BB962C8B-B14F-4D97-AF65-F5344CB8AC3E}">
        <p14:creationId xmlns:p14="http://schemas.microsoft.com/office/powerpoint/2010/main" val="243084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normAutofit fontScale="90000"/>
          </a:bodyPr>
          <a:lstStyle/>
          <a:p>
            <a:r>
              <a:rPr lang="en-GB" dirty="0" smtClean="0"/>
              <a:t>A. </a:t>
            </a:r>
            <a:r>
              <a:rPr lang="en-GB" i="1" dirty="0" smtClean="0"/>
              <a:t>Respiratory obstruction</a:t>
            </a:r>
            <a:br>
              <a:rPr lang="en-GB" i="1" dirty="0" smtClean="0"/>
            </a:br>
            <a:endParaRPr lang="en-GB" dirty="0"/>
          </a:p>
        </p:txBody>
      </p:sp>
      <p:sp>
        <p:nvSpPr>
          <p:cNvPr id="3" name="Content Placeholder 2"/>
          <p:cNvSpPr>
            <a:spLocks noGrp="1"/>
          </p:cNvSpPr>
          <p:nvPr>
            <p:ph idx="1"/>
          </p:nvPr>
        </p:nvSpPr>
        <p:spPr>
          <a:xfrm>
            <a:off x="838200" y="1197736"/>
            <a:ext cx="10515600" cy="4979228"/>
          </a:xfrm>
        </p:spPr>
        <p:txBody>
          <a:bodyPr>
            <a:normAutofit fontScale="85000" lnSpcReduction="10000"/>
          </a:bodyPr>
          <a:lstStyle/>
          <a:p>
            <a:pPr marL="0" indent="0">
              <a:buNone/>
            </a:pPr>
            <a:r>
              <a:rPr lang="en-GB" dirty="0" smtClean="0"/>
              <a:t>1</a:t>
            </a:r>
            <a:r>
              <a:rPr lang="en-GB" dirty="0"/>
              <a:t>. Infections</a:t>
            </a:r>
          </a:p>
          <a:p>
            <a:pPr lvl="1">
              <a:buFont typeface="Wingdings" panose="05000000000000000000" pitchFamily="2" charset="2"/>
              <a:buChar char="§"/>
            </a:pPr>
            <a:r>
              <a:rPr lang="en-GB" dirty="0"/>
              <a:t>Acute </a:t>
            </a:r>
            <a:r>
              <a:rPr lang="en-GB" dirty="0" err="1"/>
              <a:t>laryngo</a:t>
            </a:r>
            <a:r>
              <a:rPr lang="en-GB" dirty="0"/>
              <a:t>-</a:t>
            </a:r>
            <a:r>
              <a:rPr lang="en-GB" dirty="0" err="1"/>
              <a:t>tracheo</a:t>
            </a:r>
            <a:r>
              <a:rPr lang="en-GB" dirty="0"/>
              <a:t>-bronchitis, acute </a:t>
            </a:r>
            <a:r>
              <a:rPr lang="en-GB" dirty="0" smtClean="0"/>
              <a:t>epiglottitis, </a:t>
            </a:r>
            <a:r>
              <a:rPr lang="en-GB" dirty="0"/>
              <a:t>peritonsillar, retropharyngeal or </a:t>
            </a:r>
            <a:r>
              <a:rPr lang="en-GB" dirty="0" err="1"/>
              <a:t>parapharyngeal</a:t>
            </a:r>
            <a:r>
              <a:rPr lang="en-GB" dirty="0"/>
              <a:t> abscess, tongue </a:t>
            </a:r>
            <a:r>
              <a:rPr lang="en-GB" dirty="0" smtClean="0"/>
              <a:t>abscess.</a:t>
            </a:r>
            <a:endParaRPr lang="en-GB" dirty="0"/>
          </a:p>
          <a:p>
            <a:pPr marL="0" indent="0">
              <a:buNone/>
            </a:pPr>
            <a:r>
              <a:rPr lang="en-GB" dirty="0"/>
              <a:t>2. Trauma</a:t>
            </a:r>
          </a:p>
          <a:p>
            <a:pPr lvl="1">
              <a:buFont typeface="Wingdings" panose="05000000000000000000" pitchFamily="2" charset="2"/>
              <a:buChar char="§"/>
            </a:pPr>
            <a:r>
              <a:rPr lang="en-GB" dirty="0"/>
              <a:t>External injury of larynx and </a:t>
            </a:r>
            <a:r>
              <a:rPr lang="en-GB" dirty="0" smtClean="0"/>
              <a:t>trachea , trauma </a:t>
            </a:r>
            <a:r>
              <a:rPr lang="en-GB" dirty="0"/>
              <a:t>due to endoscopies, especially in infants and </a:t>
            </a:r>
            <a:r>
              <a:rPr lang="en-GB" dirty="0" smtClean="0"/>
              <a:t>children, fractures </a:t>
            </a:r>
            <a:r>
              <a:rPr lang="en-GB" dirty="0"/>
              <a:t>of mandible or maxillofacial </a:t>
            </a:r>
            <a:r>
              <a:rPr lang="en-GB" dirty="0" smtClean="0"/>
              <a:t>injuries.</a:t>
            </a:r>
            <a:endParaRPr lang="en-GB" dirty="0"/>
          </a:p>
          <a:p>
            <a:pPr marL="0" indent="0">
              <a:buNone/>
            </a:pPr>
            <a:r>
              <a:rPr lang="en-GB" dirty="0"/>
              <a:t>3. Neoplasms</a:t>
            </a:r>
          </a:p>
          <a:p>
            <a:pPr lvl="1">
              <a:buFont typeface="Wingdings" panose="05000000000000000000" pitchFamily="2" charset="2"/>
              <a:buChar char="§"/>
            </a:pPr>
            <a:r>
              <a:rPr lang="en-GB" dirty="0"/>
              <a:t>Benign and malignant neoplasms of larynx, pharynx, upper trachea, tongue and </a:t>
            </a:r>
            <a:r>
              <a:rPr lang="en-GB" dirty="0" smtClean="0"/>
              <a:t>thyroid.</a:t>
            </a:r>
          </a:p>
          <a:p>
            <a:pPr marL="0" indent="0">
              <a:buNone/>
            </a:pPr>
            <a:r>
              <a:rPr lang="en-GB" dirty="0" smtClean="0"/>
              <a:t>4. Foreign body larynx</a:t>
            </a:r>
          </a:p>
          <a:p>
            <a:pPr marL="0" indent="0">
              <a:buNone/>
            </a:pPr>
            <a:r>
              <a:rPr lang="en-GB" dirty="0" smtClean="0"/>
              <a:t>5</a:t>
            </a:r>
            <a:r>
              <a:rPr lang="en-GB" dirty="0"/>
              <a:t>. E</a:t>
            </a:r>
            <a:r>
              <a:rPr lang="en-GB" dirty="0" smtClean="0"/>
              <a:t>dema </a:t>
            </a:r>
            <a:r>
              <a:rPr lang="en-GB" dirty="0"/>
              <a:t>larynx </a:t>
            </a:r>
            <a:endParaRPr lang="en-GB" dirty="0" smtClean="0"/>
          </a:p>
          <a:p>
            <a:pPr lvl="1">
              <a:buFont typeface="Wingdings" panose="05000000000000000000" pitchFamily="2" charset="2"/>
              <a:buChar char="§"/>
            </a:pPr>
            <a:r>
              <a:rPr lang="en-GB" dirty="0"/>
              <a:t>D</a:t>
            </a:r>
            <a:r>
              <a:rPr lang="en-GB" dirty="0" smtClean="0"/>
              <a:t>ue </a:t>
            </a:r>
            <a:r>
              <a:rPr lang="en-GB" dirty="0"/>
              <a:t>to steam, irritant fumes or gases, allergy </a:t>
            </a:r>
            <a:r>
              <a:rPr lang="en-GB" dirty="0" smtClean="0"/>
              <a:t>(drug </a:t>
            </a:r>
            <a:r>
              <a:rPr lang="en-GB" dirty="0"/>
              <a:t>sensitivity), </a:t>
            </a:r>
            <a:r>
              <a:rPr lang="en-GB" dirty="0" smtClean="0"/>
              <a:t>radiation.</a:t>
            </a:r>
            <a:endParaRPr lang="en-GB" dirty="0"/>
          </a:p>
          <a:p>
            <a:pPr marL="0" indent="0">
              <a:buNone/>
            </a:pPr>
            <a:r>
              <a:rPr lang="en-GB" dirty="0"/>
              <a:t>6. Bilateral abductor paralysis</a:t>
            </a:r>
          </a:p>
          <a:p>
            <a:pPr marL="0" indent="0">
              <a:buNone/>
            </a:pPr>
            <a:r>
              <a:rPr lang="en-GB" dirty="0"/>
              <a:t>7. Congenital anomalies</a:t>
            </a:r>
          </a:p>
          <a:p>
            <a:pPr lvl="1">
              <a:buFont typeface="Wingdings" panose="05000000000000000000" pitchFamily="2" charset="2"/>
              <a:buChar char="§"/>
            </a:pPr>
            <a:r>
              <a:rPr lang="en-GB" dirty="0"/>
              <a:t>C</a:t>
            </a:r>
            <a:r>
              <a:rPr lang="en-GB" dirty="0" smtClean="0"/>
              <a:t>ysts</a:t>
            </a:r>
            <a:r>
              <a:rPr lang="en-GB" dirty="0"/>
              <a:t>, </a:t>
            </a:r>
            <a:r>
              <a:rPr lang="en-GB" dirty="0" err="1"/>
              <a:t>tracheo</a:t>
            </a:r>
            <a:r>
              <a:rPr lang="en-GB" dirty="0"/>
              <a:t>-oesophageal </a:t>
            </a:r>
            <a:r>
              <a:rPr lang="en-GB" dirty="0" smtClean="0"/>
              <a:t>fistula.</a:t>
            </a:r>
            <a:endParaRPr lang="en-GB" dirty="0"/>
          </a:p>
        </p:txBody>
      </p:sp>
    </p:spTree>
    <p:extLst>
      <p:ext uri="{BB962C8B-B14F-4D97-AF65-F5344CB8AC3E}">
        <p14:creationId xmlns:p14="http://schemas.microsoft.com/office/powerpoint/2010/main" val="25362566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Complications of lumbar puncture</a:t>
            </a:r>
            <a:endParaRPr lang="en-US" dirty="0"/>
          </a:p>
        </p:txBody>
      </p:sp>
      <p:sp>
        <p:nvSpPr>
          <p:cNvPr id="3" name="Content Placeholder 2"/>
          <p:cNvSpPr>
            <a:spLocks noGrp="1"/>
          </p:cNvSpPr>
          <p:nvPr>
            <p:ph idx="1"/>
          </p:nvPr>
        </p:nvSpPr>
        <p:spPr/>
        <p:txBody>
          <a:bodyPr>
            <a:normAutofit fontScale="92500" lnSpcReduction="10000"/>
          </a:bodyPr>
          <a:lstStyle/>
          <a:p>
            <a:pPr lvl="0">
              <a:buFont typeface="Wingdings" pitchFamily="2" charset="2"/>
              <a:buChar char="v"/>
            </a:pPr>
            <a:r>
              <a:rPr lang="en-US" dirty="0"/>
              <a:t>Complications following lumbar puncture are numerous and can range from the trivial to life threatening </a:t>
            </a:r>
            <a:r>
              <a:rPr lang="en-US" dirty="0" smtClean="0"/>
              <a:t>incidents. Possible </a:t>
            </a:r>
            <a:r>
              <a:rPr lang="en-US" dirty="0"/>
              <a:t>complications include:- </a:t>
            </a:r>
          </a:p>
          <a:p>
            <a:pPr lvl="0">
              <a:buFont typeface="Wingdings" pitchFamily="2" charset="2"/>
              <a:buChar char="Ø"/>
            </a:pPr>
            <a:r>
              <a:rPr lang="en-US" dirty="0"/>
              <a:t>Headache </a:t>
            </a:r>
          </a:p>
          <a:p>
            <a:pPr lvl="0">
              <a:buFont typeface="Wingdings" panose="05000000000000000000" pitchFamily="2" charset="2"/>
              <a:buChar char="§"/>
            </a:pPr>
            <a:r>
              <a:rPr lang="en-US" dirty="0" smtClean="0"/>
              <a:t>Headache </a:t>
            </a:r>
            <a:r>
              <a:rPr lang="en-US" dirty="0"/>
              <a:t>(usually positional), due to a reduced volume of cerebrospinal fluid and reduced pressure, is the most common complication of lumbar puncture, occurring in up to 40% of </a:t>
            </a:r>
            <a:r>
              <a:rPr lang="en-US" dirty="0" smtClean="0"/>
              <a:t>patients.</a:t>
            </a:r>
            <a:r>
              <a:rPr lang="en-US" baseline="30000" dirty="0" smtClean="0"/>
              <a:t> </a:t>
            </a:r>
            <a:r>
              <a:rPr lang="en-US" dirty="0" smtClean="0"/>
              <a:t>The </a:t>
            </a:r>
            <a:r>
              <a:rPr lang="en-US" dirty="0"/>
              <a:t>onset of headache can be sudden or gradual, usually occurring within 48 hours of the puncture </a:t>
            </a:r>
            <a:r>
              <a:rPr lang="en-US" baseline="30000" dirty="0" smtClean="0"/>
              <a:t> </a:t>
            </a:r>
            <a:r>
              <a:rPr lang="en-US" dirty="0"/>
              <a:t>and usually lasts for one or two days and is frequently severe enough to </a:t>
            </a:r>
            <a:r>
              <a:rPr lang="en-US" dirty="0" smtClean="0"/>
              <a:t>immobilize </a:t>
            </a:r>
            <a:r>
              <a:rPr lang="en-US" dirty="0"/>
              <a:t>the </a:t>
            </a:r>
            <a:r>
              <a:rPr lang="en-US" dirty="0" smtClean="0"/>
              <a:t>patient.</a:t>
            </a:r>
            <a:r>
              <a:rPr lang="en-US" baseline="30000" dirty="0" smtClean="0"/>
              <a:t> </a:t>
            </a:r>
            <a:r>
              <a:rPr lang="en-US" dirty="0"/>
              <a:t>Headache may be relieved by lying down </a:t>
            </a:r>
            <a:r>
              <a:rPr lang="en-US" dirty="0" smtClean="0"/>
              <a:t>flat</a:t>
            </a:r>
            <a:r>
              <a:rPr lang="en-US" baseline="30000" dirty="0" smtClean="0"/>
              <a:t> </a:t>
            </a:r>
            <a:r>
              <a:rPr lang="en-US" dirty="0"/>
              <a:t>and giving analgesia. Pre and post-procedural adequate fluid intake may prevent some forms of headache. </a:t>
            </a:r>
          </a:p>
          <a:p>
            <a:pPr>
              <a:buNone/>
            </a:pPr>
            <a:endParaRPr lang="en-US" dirty="0"/>
          </a:p>
        </p:txBody>
      </p:sp>
    </p:spTree>
    <p:extLst>
      <p:ext uri="{BB962C8B-B14F-4D97-AF65-F5344CB8AC3E}">
        <p14:creationId xmlns:p14="http://schemas.microsoft.com/office/powerpoint/2010/main" val="299903950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58800"/>
            <a:ext cx="9144000" cy="965200"/>
          </a:xfrm>
        </p:spPr>
        <p:txBody>
          <a:bodyPr/>
          <a:lstStyle/>
          <a:p>
            <a:r>
              <a:rPr lang="en-US" dirty="0" smtClean="0"/>
              <a:t>Cont’d</a:t>
            </a:r>
            <a:endParaRPr lang="en-US" dirty="0"/>
          </a:p>
        </p:txBody>
      </p:sp>
      <p:sp>
        <p:nvSpPr>
          <p:cNvPr id="3" name="Content Placeholder 2"/>
          <p:cNvSpPr>
            <a:spLocks noGrp="1"/>
          </p:cNvSpPr>
          <p:nvPr>
            <p:ph idx="1"/>
          </p:nvPr>
        </p:nvSpPr>
        <p:spPr>
          <a:xfrm>
            <a:off x="1092200" y="1739900"/>
            <a:ext cx="10312400" cy="4521200"/>
          </a:xfrm>
        </p:spPr>
        <p:txBody>
          <a:bodyPr>
            <a:noAutofit/>
          </a:bodyPr>
          <a:lstStyle/>
          <a:p>
            <a:pPr lvl="0">
              <a:buFont typeface="Wingdings" pitchFamily="2" charset="2"/>
              <a:buChar char="Ø"/>
            </a:pPr>
            <a:r>
              <a:rPr lang="en-US" dirty="0"/>
              <a:t>Backache or spasms in the lower back or thighs – administer analgesia as prescribed. This may occur due to impingement of a nerve root with the needle – it may cause transcient radicular pain. </a:t>
            </a:r>
          </a:p>
          <a:p>
            <a:pPr lvl="0">
              <a:buFont typeface="Wingdings" pitchFamily="2" charset="2"/>
              <a:buChar char="Ø"/>
            </a:pPr>
            <a:r>
              <a:rPr lang="en-US" dirty="0"/>
              <a:t>Transient voiding problems - Observe for altered motor or sensory status in the lower extremities, and bladder dysfunction </a:t>
            </a:r>
            <a:r>
              <a:rPr lang="en-US" baseline="30000" dirty="0"/>
              <a:t> </a:t>
            </a:r>
            <a:r>
              <a:rPr lang="en-US" dirty="0"/>
              <a:t>by noting any weakness, numbness or tingling. Administer anticonvulsants or benzodiazepines as prescribed. </a:t>
            </a:r>
          </a:p>
          <a:p>
            <a:pPr lvl="0">
              <a:buFont typeface="Wingdings" pitchFamily="2" charset="2"/>
              <a:buChar char="Ø"/>
            </a:pPr>
            <a:r>
              <a:rPr lang="en-US" dirty="0"/>
              <a:t>Slight rise in temperature – considered normal with blood in the CSF however report a temperature of greater than 38.0 degrees Celsius to the medical officer. </a:t>
            </a:r>
          </a:p>
          <a:p>
            <a:pPr>
              <a:buFont typeface="Wingdings" pitchFamily="2" charset="2"/>
              <a:buChar char="Ø"/>
            </a:pPr>
            <a:endParaRPr lang="en-US" dirty="0"/>
          </a:p>
        </p:txBody>
      </p:sp>
    </p:spTree>
    <p:extLst>
      <p:ext uri="{BB962C8B-B14F-4D97-AF65-F5344CB8AC3E}">
        <p14:creationId xmlns:p14="http://schemas.microsoft.com/office/powerpoint/2010/main" val="411221749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lvl="0">
              <a:buFont typeface="Wingdings" pitchFamily="2" charset="2"/>
              <a:buChar char="Ø"/>
            </a:pPr>
            <a:r>
              <a:rPr lang="en-US" sz="3200" dirty="0"/>
              <a:t>Bleeding – apply heavy pressure to the site for at least 2 minutes. If bleeding continues notify medical officer urgently. </a:t>
            </a:r>
          </a:p>
          <a:p>
            <a:pPr lvl="0">
              <a:buFont typeface="Wingdings" pitchFamily="2" charset="2"/>
              <a:buChar char="Ø"/>
            </a:pPr>
            <a:r>
              <a:rPr lang="en-US" sz="3200" dirty="0"/>
              <a:t>Shock – pulse rate, blood pressure, respiratory rate, oxygen saturation, urine output, neurological state and temperature should all be measured and recorded with a frequency appropriate to the clinical state of the patient. </a:t>
            </a:r>
          </a:p>
          <a:p>
            <a:pPr lvl="0">
              <a:buFont typeface="Wingdings" pitchFamily="2" charset="2"/>
              <a:buChar char="Ø"/>
            </a:pPr>
            <a:r>
              <a:rPr lang="en-US" sz="3200" dirty="0"/>
              <a:t>Infection – bacterial meningitis</a:t>
            </a:r>
            <a:r>
              <a:rPr lang="en-US" sz="3200" dirty="0" smtClean="0"/>
              <a:t>, </a:t>
            </a:r>
            <a:r>
              <a:rPr lang="en-US" sz="3200" dirty="0"/>
              <a:t>lumbar epidural abscess, and spinal cord </a:t>
            </a:r>
            <a:r>
              <a:rPr lang="en-US" sz="3200" dirty="0" smtClean="0"/>
              <a:t>abscess.</a:t>
            </a:r>
            <a:r>
              <a:rPr lang="en-US" sz="3200" baseline="30000" dirty="0" smtClean="0"/>
              <a:t> </a:t>
            </a:r>
            <a:endParaRPr lang="en-US" sz="3200" dirty="0"/>
          </a:p>
          <a:p>
            <a:pPr>
              <a:buFont typeface="Wingdings" pitchFamily="2" charset="2"/>
              <a:buChar char="Ø"/>
            </a:pPr>
            <a:endParaRPr lang="en-US" sz="3200" dirty="0"/>
          </a:p>
        </p:txBody>
      </p:sp>
    </p:spTree>
    <p:extLst>
      <p:ext uri="{BB962C8B-B14F-4D97-AF65-F5344CB8AC3E}">
        <p14:creationId xmlns:p14="http://schemas.microsoft.com/office/powerpoint/2010/main" val="145864506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responsibilities</a:t>
            </a:r>
            <a:endParaRPr lang="en-US" dirty="0"/>
          </a:p>
        </p:txBody>
      </p:sp>
      <p:sp>
        <p:nvSpPr>
          <p:cNvPr id="3" name="Content Placeholder 2"/>
          <p:cNvSpPr>
            <a:spLocks noGrp="1"/>
          </p:cNvSpPr>
          <p:nvPr>
            <p:ph idx="1"/>
          </p:nvPr>
        </p:nvSpPr>
        <p:spPr>
          <a:xfrm>
            <a:off x="977900" y="1600200"/>
            <a:ext cx="10490200" cy="4800600"/>
          </a:xfrm>
        </p:spPr>
        <p:txBody>
          <a:bodyPr>
            <a:normAutofit fontScale="92500" lnSpcReduction="20000"/>
          </a:bodyPr>
          <a:lstStyle/>
          <a:p>
            <a:pPr>
              <a:buNone/>
            </a:pPr>
            <a:endParaRPr lang="en-US" b="1" dirty="0" smtClean="0"/>
          </a:p>
          <a:p>
            <a:pPr>
              <a:buNone/>
            </a:pPr>
            <a:r>
              <a:rPr lang="en-US" b="1" dirty="0" smtClean="0"/>
              <a:t>NB</a:t>
            </a:r>
            <a:r>
              <a:rPr lang="en-US" b="1" dirty="0"/>
              <a:t>: </a:t>
            </a:r>
            <a:r>
              <a:rPr lang="en-US" dirty="0"/>
              <a:t>Lumbar puncture is a strict aseptic technique requiring full sterile procedures. </a:t>
            </a:r>
          </a:p>
          <a:p>
            <a:pPr>
              <a:buNone/>
            </a:pPr>
            <a:r>
              <a:rPr lang="en-US" b="1" dirty="0" smtClean="0"/>
              <a:t>Before procedure:</a:t>
            </a:r>
            <a:endParaRPr lang="en-US" dirty="0"/>
          </a:p>
          <a:p>
            <a:pPr lvl="0">
              <a:buFont typeface="Wingdings" pitchFamily="2" charset="2"/>
              <a:buChar char="ü"/>
            </a:pPr>
            <a:r>
              <a:rPr lang="en-US" dirty="0"/>
              <a:t>Greet the patient and explain procedure – educate regarding the need to relax and keep still to facilitate the procedure. </a:t>
            </a:r>
          </a:p>
          <a:p>
            <a:pPr lvl="0">
              <a:buFont typeface="Wingdings" pitchFamily="2" charset="2"/>
              <a:buChar char="ü"/>
            </a:pPr>
            <a:r>
              <a:rPr lang="en-US" dirty="0"/>
              <a:t>Ask the patient if they need to empty their bladder and/or bowel immediately before the procedure. </a:t>
            </a:r>
          </a:p>
          <a:p>
            <a:pPr lvl="0">
              <a:buFont typeface="Wingdings" pitchFamily="2" charset="2"/>
              <a:buChar char="ü"/>
            </a:pPr>
            <a:r>
              <a:rPr lang="en-US" dirty="0"/>
              <a:t>Take baseline vital signs – blood pressure, pulse, respirations, Oxygen Saturation (Sp0</a:t>
            </a:r>
            <a:r>
              <a:rPr lang="en-US" baseline="-25000" dirty="0"/>
              <a:t>2</a:t>
            </a:r>
            <a:r>
              <a:rPr lang="en-US" dirty="0"/>
              <a:t>) and temperature. Perform a neurological check including a Glasgow coma score, pupillary assessment, limb strength, movement and sensation.</a:t>
            </a:r>
            <a:r>
              <a:rPr lang="en-US" baseline="30000" dirty="0"/>
              <a:t> </a:t>
            </a:r>
            <a:endParaRPr lang="en-US" baseline="30000" dirty="0" smtClean="0"/>
          </a:p>
          <a:p>
            <a:pPr>
              <a:buFont typeface="Wingdings" pitchFamily="2" charset="2"/>
              <a:buChar char="ü"/>
            </a:pPr>
            <a:r>
              <a:rPr lang="en-US" dirty="0" smtClean="0"/>
              <a:t>Clean trolley surface with alcohol 70% and  set it.</a:t>
            </a:r>
          </a:p>
          <a:p>
            <a:pPr lvl="0">
              <a:buFont typeface="Wingdings" pitchFamily="2" charset="2"/>
              <a:buChar char="ü"/>
            </a:pPr>
            <a:endParaRPr lang="en-US" dirty="0"/>
          </a:p>
          <a:p>
            <a:endParaRPr lang="en-US" dirty="0"/>
          </a:p>
        </p:txBody>
      </p:sp>
    </p:spTree>
    <p:extLst>
      <p:ext uri="{BB962C8B-B14F-4D97-AF65-F5344CB8AC3E}">
        <p14:creationId xmlns:p14="http://schemas.microsoft.com/office/powerpoint/2010/main" val="413789268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lvl="0">
              <a:buFont typeface="Wingdings" pitchFamily="2" charset="2"/>
              <a:buChar char="ü"/>
            </a:pPr>
            <a:r>
              <a:rPr lang="en-US" dirty="0" smtClean="0"/>
              <a:t>Encourage </a:t>
            </a:r>
            <a:r>
              <a:rPr lang="en-US" dirty="0"/>
              <a:t>patients to drink well before the procedure. </a:t>
            </a:r>
          </a:p>
          <a:p>
            <a:pPr lvl="0">
              <a:buFont typeface="Wingdings" pitchFamily="2" charset="2"/>
              <a:buChar char="ü"/>
            </a:pPr>
            <a:r>
              <a:rPr lang="en-US" dirty="0"/>
              <a:t>Position the patient in the lateral position, with their back along the edge of the bed. Draw the knees up as far as possible towards the stomach and head flexed on the chest. This enhances flexion of the vertebral spine and widens the interspaces between the spinous processes. Place a pillow between the legs to keep the pelvis vertical. Maintain the patient in this position to keep the spine flexed (see below diagram). If the procedure cannot be carried out in the lateral position i.e. in an obese patient, or a patient with arthritis or scoliosis, the patient may be placed in a sitting position, leaning forward with the buttocks level with the side of the mattress.</a:t>
            </a:r>
          </a:p>
          <a:p>
            <a:pPr>
              <a:buFont typeface="Wingdings" pitchFamily="2" charset="2"/>
              <a:buChar char="ü"/>
            </a:pPr>
            <a:endParaRPr lang="en-US" dirty="0"/>
          </a:p>
        </p:txBody>
      </p:sp>
    </p:spTree>
    <p:extLst>
      <p:ext uri="{BB962C8B-B14F-4D97-AF65-F5344CB8AC3E}">
        <p14:creationId xmlns:p14="http://schemas.microsoft.com/office/powerpoint/2010/main" val="81836689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cstate="print"/>
          <a:srcRect/>
          <a:stretch>
            <a:fillRect/>
          </a:stretch>
        </p:blipFill>
        <p:spPr bwMode="auto">
          <a:xfrm>
            <a:off x="774700" y="381000"/>
            <a:ext cx="10655300" cy="6083300"/>
          </a:xfrm>
          <a:prstGeom prst="rect">
            <a:avLst/>
          </a:prstGeom>
          <a:noFill/>
          <a:ln w="9525">
            <a:noFill/>
            <a:miter lim="800000"/>
            <a:headEnd/>
            <a:tailEnd/>
          </a:ln>
        </p:spPr>
      </p:pic>
    </p:spTree>
    <p:extLst>
      <p:ext uri="{BB962C8B-B14F-4D97-AF65-F5344CB8AC3E}">
        <p14:creationId xmlns:p14="http://schemas.microsoft.com/office/powerpoint/2010/main" val="315157285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60475"/>
          </a:xfrm>
        </p:spPr>
        <p:txBody>
          <a:bodyPr/>
          <a:lstStyle/>
          <a:p>
            <a:r>
              <a:rPr lang="en-US" b="1" dirty="0" smtClean="0"/>
              <a:t>During procedure:</a:t>
            </a:r>
            <a:endParaRPr lang="en-US" b="1" dirty="0"/>
          </a:p>
        </p:txBody>
      </p:sp>
      <p:sp>
        <p:nvSpPr>
          <p:cNvPr id="3" name="Content Placeholder 2"/>
          <p:cNvSpPr>
            <a:spLocks noGrp="1"/>
          </p:cNvSpPr>
          <p:nvPr>
            <p:ph idx="1"/>
          </p:nvPr>
        </p:nvSpPr>
        <p:spPr>
          <a:xfrm>
            <a:off x="838200" y="1625600"/>
            <a:ext cx="10515600" cy="4737100"/>
          </a:xfrm>
        </p:spPr>
        <p:txBody>
          <a:bodyPr>
            <a:noAutofit/>
          </a:bodyPr>
          <a:lstStyle/>
          <a:p>
            <a:pPr>
              <a:buFont typeface="Wingdings" pitchFamily="2" charset="2"/>
              <a:buChar char="ü"/>
            </a:pPr>
            <a:r>
              <a:rPr lang="en-US" sz="4000" dirty="0"/>
              <a:t>Wash hands thoroughly and apply sterile gloves.</a:t>
            </a:r>
          </a:p>
          <a:p>
            <a:pPr>
              <a:buFont typeface="Wingdings" pitchFamily="2" charset="2"/>
              <a:buChar char="ü"/>
            </a:pPr>
            <a:r>
              <a:rPr lang="en-US" sz="4000" dirty="0"/>
              <a:t>Prepare the lumbosacral region by swabbing in a spiral form the L4-% interspace outward until an area of approximately 20cm in diameter has been covered using the chlorhexidine 70% or betadine solution.</a:t>
            </a:r>
          </a:p>
          <a:p>
            <a:pPr>
              <a:buFont typeface="Wingdings" pitchFamily="2" charset="2"/>
              <a:buChar char="ü"/>
            </a:pPr>
            <a:r>
              <a:rPr lang="en-US" sz="4000" dirty="0"/>
              <a:t>Provide constant support and reassurance to the patient during the procedure.</a:t>
            </a:r>
          </a:p>
          <a:p>
            <a:pPr>
              <a:buNone/>
            </a:pPr>
            <a:endParaRPr lang="en-US" sz="4000" dirty="0"/>
          </a:p>
          <a:p>
            <a:pPr>
              <a:buFont typeface="Wingdings" pitchFamily="2" charset="2"/>
              <a:buChar char="ü"/>
            </a:pPr>
            <a:endParaRPr lang="en-US" sz="4000" dirty="0"/>
          </a:p>
        </p:txBody>
      </p:sp>
    </p:spTree>
    <p:extLst>
      <p:ext uri="{BB962C8B-B14F-4D97-AF65-F5344CB8AC3E}">
        <p14:creationId xmlns:p14="http://schemas.microsoft.com/office/powerpoint/2010/main" val="71881822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08075"/>
          </a:xfrm>
        </p:spPr>
        <p:txBody>
          <a:bodyPr/>
          <a:lstStyle/>
          <a:p>
            <a:r>
              <a:rPr lang="en-US" b="1" dirty="0" smtClean="0"/>
              <a:t>After procedure:</a:t>
            </a:r>
            <a:endParaRPr lang="en-US" b="1" dirty="0"/>
          </a:p>
        </p:txBody>
      </p:sp>
      <p:sp>
        <p:nvSpPr>
          <p:cNvPr id="3" name="Content Placeholder 2"/>
          <p:cNvSpPr>
            <a:spLocks noGrp="1"/>
          </p:cNvSpPr>
          <p:nvPr>
            <p:ph idx="1"/>
          </p:nvPr>
        </p:nvSpPr>
        <p:spPr>
          <a:xfrm>
            <a:off x="838200" y="1689100"/>
            <a:ext cx="10515600" cy="4660900"/>
          </a:xfrm>
        </p:spPr>
        <p:txBody>
          <a:bodyPr>
            <a:noAutofit/>
          </a:bodyPr>
          <a:lstStyle/>
          <a:p>
            <a:pPr>
              <a:buFont typeface="Wingdings" pitchFamily="2" charset="2"/>
              <a:buChar char="q"/>
            </a:pPr>
            <a:r>
              <a:rPr lang="en-US" sz="4000" dirty="0" smtClean="0"/>
              <a:t>Monitor </a:t>
            </a:r>
            <a:r>
              <a:rPr lang="en-US" sz="4000" dirty="0"/>
              <a:t>and record the patient’s: </a:t>
            </a:r>
          </a:p>
          <a:p>
            <a:pPr lvl="0">
              <a:buFont typeface="Wingdings" pitchFamily="2" charset="2"/>
              <a:buChar char="ü"/>
            </a:pPr>
            <a:r>
              <a:rPr lang="en-US" sz="4000" dirty="0"/>
              <a:t>Vital signs </a:t>
            </a:r>
            <a:r>
              <a:rPr lang="en-US" sz="4000" dirty="0" smtClean="0"/>
              <a:t>– take </a:t>
            </a:r>
            <a:r>
              <a:rPr lang="en-US" sz="4000" dirty="0"/>
              <a:t>blood pressure, pulse, respirations</a:t>
            </a:r>
            <a:r>
              <a:rPr lang="en-US" sz="4000" dirty="0" smtClean="0"/>
              <a:t>,</a:t>
            </a:r>
            <a:r>
              <a:rPr lang="en-US" sz="4000" baseline="-25000" dirty="0" smtClean="0"/>
              <a:t>  </a:t>
            </a:r>
            <a:r>
              <a:rPr lang="en-US" sz="4000" dirty="0"/>
              <a:t>temperature </a:t>
            </a:r>
            <a:r>
              <a:rPr lang="en-US" sz="4000" dirty="0" smtClean="0"/>
              <a:t>half hourly.</a:t>
            </a:r>
          </a:p>
          <a:p>
            <a:pPr lvl="0">
              <a:buFont typeface="Wingdings" pitchFamily="2" charset="2"/>
              <a:buChar char="ü"/>
            </a:pPr>
            <a:r>
              <a:rPr lang="en-US" sz="4000" dirty="0" smtClean="0"/>
              <a:t>Neurological </a:t>
            </a:r>
            <a:r>
              <a:rPr lang="en-US" sz="4000" dirty="0"/>
              <a:t>status – Glasgow coma score, Pupillary assessment, limb strength, movement and sensation. Immediately post procedure, hourly for 2 hours, then if stable return to pre procedure observations and frequency</a:t>
            </a:r>
            <a:r>
              <a:rPr lang="en-US" sz="4000" dirty="0" smtClean="0"/>
              <a:t>.</a:t>
            </a:r>
          </a:p>
          <a:p>
            <a:pPr lvl="0">
              <a:buFont typeface="Wingdings" pitchFamily="2" charset="2"/>
              <a:buChar char="ü"/>
            </a:pPr>
            <a:endParaRPr lang="en-US" sz="4000" dirty="0"/>
          </a:p>
          <a:p>
            <a:endParaRPr lang="en-US" sz="4000" dirty="0"/>
          </a:p>
        </p:txBody>
      </p:sp>
    </p:spTree>
    <p:extLst>
      <p:ext uri="{BB962C8B-B14F-4D97-AF65-F5344CB8AC3E}">
        <p14:creationId xmlns:p14="http://schemas.microsoft.com/office/powerpoint/2010/main" val="326472930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68375"/>
          </a:xfrm>
        </p:spPr>
        <p:txBody>
          <a:bodyPr/>
          <a:lstStyle/>
          <a:p>
            <a:r>
              <a:rPr lang="en-US" dirty="0" smtClean="0"/>
              <a:t>Cont’d</a:t>
            </a:r>
            <a:endParaRPr lang="en-US" dirty="0"/>
          </a:p>
        </p:txBody>
      </p:sp>
      <p:sp>
        <p:nvSpPr>
          <p:cNvPr id="3" name="Content Placeholder 2"/>
          <p:cNvSpPr>
            <a:spLocks noGrp="1"/>
          </p:cNvSpPr>
          <p:nvPr>
            <p:ph idx="1"/>
          </p:nvPr>
        </p:nvSpPr>
        <p:spPr>
          <a:xfrm>
            <a:off x="838200" y="1532586"/>
            <a:ext cx="10515600" cy="4644377"/>
          </a:xfrm>
        </p:spPr>
        <p:txBody>
          <a:bodyPr>
            <a:noAutofit/>
          </a:bodyPr>
          <a:lstStyle/>
          <a:p>
            <a:pPr>
              <a:buNone/>
            </a:pPr>
            <a:r>
              <a:rPr lang="en-US" sz="3600" i="1" dirty="0"/>
              <a:t>Puncture </a:t>
            </a:r>
            <a:r>
              <a:rPr lang="en-US" sz="3600" i="1" dirty="0" smtClean="0"/>
              <a:t>site: </a:t>
            </a:r>
            <a:endParaRPr lang="en-US" sz="3600" dirty="0"/>
          </a:p>
          <a:p>
            <a:pPr>
              <a:buFont typeface="Wingdings" pitchFamily="2" charset="2"/>
              <a:buChar char="ü"/>
            </a:pPr>
            <a:r>
              <a:rPr lang="en-US" sz="3600" dirty="0"/>
              <a:t>Ensure that the puncture wound is covered with an occlusive dressing. </a:t>
            </a:r>
          </a:p>
          <a:p>
            <a:pPr>
              <a:buFont typeface="Wingdings" pitchFamily="2" charset="2"/>
              <a:buChar char="ü"/>
            </a:pPr>
            <a:r>
              <a:rPr lang="en-US" sz="3600" dirty="0"/>
              <a:t>Check the site hourly for four hours then once per 8 hours for the following 24 hours to ensure that there is no leakage of CSF, bleeding or inflammation. </a:t>
            </a:r>
          </a:p>
          <a:p>
            <a:pPr>
              <a:buFont typeface="Wingdings" pitchFamily="2" charset="2"/>
              <a:buChar char="ü"/>
            </a:pPr>
            <a:r>
              <a:rPr lang="en-US" sz="3600" dirty="0"/>
              <a:t>Remove the dressing the following day when the patient showers.</a:t>
            </a:r>
          </a:p>
          <a:p>
            <a:endParaRPr lang="en-US" sz="3600" dirty="0"/>
          </a:p>
        </p:txBody>
      </p:sp>
    </p:spTree>
    <p:extLst>
      <p:ext uri="{BB962C8B-B14F-4D97-AF65-F5344CB8AC3E}">
        <p14:creationId xmlns:p14="http://schemas.microsoft.com/office/powerpoint/2010/main" val="216747727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4025"/>
            <a:ext cx="10515600" cy="955675"/>
          </a:xfrm>
        </p:spPr>
        <p:txBody>
          <a:bodyPr/>
          <a:lstStyle/>
          <a:p>
            <a:r>
              <a:rPr lang="en-US" dirty="0" smtClean="0"/>
              <a:t>General care:</a:t>
            </a:r>
            <a:endParaRPr lang="en-US" dirty="0"/>
          </a:p>
        </p:txBody>
      </p:sp>
      <p:sp>
        <p:nvSpPr>
          <p:cNvPr id="3" name="Content Placeholder 2"/>
          <p:cNvSpPr>
            <a:spLocks noGrp="1"/>
          </p:cNvSpPr>
          <p:nvPr>
            <p:ph idx="1"/>
          </p:nvPr>
        </p:nvSpPr>
        <p:spPr>
          <a:xfrm>
            <a:off x="838200" y="1727200"/>
            <a:ext cx="10515600" cy="4576763"/>
          </a:xfrm>
        </p:spPr>
        <p:txBody>
          <a:bodyPr>
            <a:normAutofit/>
          </a:bodyPr>
          <a:lstStyle/>
          <a:p>
            <a:pPr>
              <a:buFont typeface="Wingdings" pitchFamily="2" charset="2"/>
              <a:buChar char="ü"/>
            </a:pPr>
            <a:r>
              <a:rPr lang="en-US" sz="3200" dirty="0"/>
              <a:t>Ask the patient if they have severe headache or pain for the first 12 </a:t>
            </a:r>
            <a:r>
              <a:rPr lang="en-US" sz="3200" dirty="0" smtClean="0"/>
              <a:t>hours. Headache </a:t>
            </a:r>
            <a:r>
              <a:rPr lang="en-US" sz="3200" dirty="0"/>
              <a:t>is a common complaint following lumbar puncture. The patient should lay flat for 6-12 hours afterwards, as sitting up may make any headache </a:t>
            </a:r>
            <a:r>
              <a:rPr lang="en-US" sz="3200" dirty="0" smtClean="0"/>
              <a:t>worse. Administer </a:t>
            </a:r>
            <a:r>
              <a:rPr lang="en-US" sz="3200" dirty="0"/>
              <a:t>prescribed analgesia (for headache) if required.</a:t>
            </a:r>
          </a:p>
          <a:p>
            <a:pPr>
              <a:buFont typeface="Wingdings" pitchFamily="2" charset="2"/>
              <a:buChar char="ü"/>
            </a:pPr>
            <a:r>
              <a:rPr lang="en-US" sz="3200" dirty="0"/>
              <a:t>The patient is encouraged to remain well hydrated for the following 24 hours. Encourage oral fluids (if patient not nil by mouth or fluid restricted) to raise the CSF volume. The patient may require intravenous fluids if nil by mouth/tube. </a:t>
            </a:r>
          </a:p>
          <a:p>
            <a:endParaRPr lang="en-US" sz="3200" dirty="0"/>
          </a:p>
        </p:txBody>
      </p:sp>
    </p:spTree>
    <p:extLst>
      <p:ext uri="{BB962C8B-B14F-4D97-AF65-F5344CB8AC3E}">
        <p14:creationId xmlns:p14="http://schemas.microsoft.com/office/powerpoint/2010/main" val="3990930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58308"/>
            <a:ext cx="10515600" cy="935641"/>
          </a:xfrm>
        </p:spPr>
        <p:txBody>
          <a:bodyPr>
            <a:normAutofit fontScale="90000"/>
          </a:bodyPr>
          <a:lstStyle/>
          <a:p>
            <a:r>
              <a:rPr lang="en-GB" dirty="0" smtClean="0"/>
              <a:t>B. </a:t>
            </a:r>
            <a:r>
              <a:rPr lang="en-GB" i="1" dirty="0" smtClean="0"/>
              <a:t>Retained secretions</a:t>
            </a:r>
            <a:br>
              <a:rPr lang="en-GB" i="1" dirty="0" smtClean="0"/>
            </a:br>
            <a:endParaRPr lang="en-GB" dirty="0"/>
          </a:p>
        </p:txBody>
      </p:sp>
      <p:sp>
        <p:nvSpPr>
          <p:cNvPr id="3" name="Content Placeholder 2"/>
          <p:cNvSpPr>
            <a:spLocks noGrp="1"/>
          </p:cNvSpPr>
          <p:nvPr>
            <p:ph idx="1"/>
          </p:nvPr>
        </p:nvSpPr>
        <p:spPr>
          <a:xfrm>
            <a:off x="838200" y="1493949"/>
            <a:ext cx="10515600" cy="4798924"/>
          </a:xfrm>
        </p:spPr>
        <p:txBody>
          <a:bodyPr>
            <a:normAutofit/>
          </a:bodyPr>
          <a:lstStyle/>
          <a:p>
            <a:pPr marL="0" indent="0">
              <a:buNone/>
            </a:pPr>
            <a:r>
              <a:rPr lang="en-GB" dirty="0" smtClean="0"/>
              <a:t>1</a:t>
            </a:r>
            <a:r>
              <a:rPr lang="en-GB" dirty="0"/>
              <a:t>. Inability to cough</a:t>
            </a:r>
          </a:p>
          <a:p>
            <a:pPr lvl="1"/>
            <a:r>
              <a:rPr lang="en-GB" sz="2800" dirty="0"/>
              <a:t>Coma of any </a:t>
            </a:r>
            <a:r>
              <a:rPr lang="en-GB" sz="2800" dirty="0" smtClean="0"/>
              <a:t>cause </a:t>
            </a:r>
            <a:r>
              <a:rPr lang="en-GB" sz="2800" dirty="0"/>
              <a:t>e.g. head injuries, cerebrovascular accidents, narcotic overdose</a:t>
            </a:r>
          </a:p>
          <a:p>
            <a:pPr lvl="1"/>
            <a:r>
              <a:rPr lang="en-GB" sz="2800" dirty="0"/>
              <a:t>Paralysis of respiratory </a:t>
            </a:r>
            <a:r>
              <a:rPr lang="en-GB" sz="2800" dirty="0" smtClean="0"/>
              <a:t>muscles </a:t>
            </a:r>
            <a:r>
              <a:rPr lang="en-GB" sz="2800" dirty="0"/>
              <a:t>e.g. spinal injuries, polio, Guillain-Barre </a:t>
            </a:r>
            <a:r>
              <a:rPr lang="en-GB" sz="2800" dirty="0" smtClean="0"/>
              <a:t>syndrome</a:t>
            </a:r>
            <a:r>
              <a:rPr lang="en-GB" sz="2800" dirty="0"/>
              <a:t>.</a:t>
            </a:r>
          </a:p>
          <a:p>
            <a:pPr lvl="1"/>
            <a:r>
              <a:rPr lang="en-GB" sz="2800" dirty="0"/>
              <a:t>Spasm of respiratory muscles, tetanus, </a:t>
            </a:r>
            <a:r>
              <a:rPr lang="en-GB" sz="2800" dirty="0" smtClean="0"/>
              <a:t>eclampsia</a:t>
            </a:r>
            <a:r>
              <a:rPr lang="en-GB" sz="2800" dirty="0"/>
              <a:t>.</a:t>
            </a:r>
          </a:p>
          <a:p>
            <a:r>
              <a:rPr lang="en-GB" dirty="0"/>
              <a:t>2. Painful cough</a:t>
            </a:r>
          </a:p>
          <a:p>
            <a:pPr lvl="1"/>
            <a:r>
              <a:rPr lang="fr-FR" sz="2800" dirty="0"/>
              <a:t>Chest injuries, multiple </a:t>
            </a:r>
            <a:r>
              <a:rPr lang="fr-FR" sz="2800" dirty="0" err="1"/>
              <a:t>rib</a:t>
            </a:r>
            <a:r>
              <a:rPr lang="fr-FR" sz="2800" dirty="0"/>
              <a:t> fractures, </a:t>
            </a:r>
            <a:r>
              <a:rPr lang="fr-FR" sz="2800" dirty="0" err="1" smtClean="0"/>
              <a:t>pneumonia</a:t>
            </a:r>
            <a:r>
              <a:rPr lang="fr-FR" sz="2800" dirty="0" smtClean="0"/>
              <a:t>.</a:t>
            </a:r>
            <a:endParaRPr lang="fr-FR" sz="2800" dirty="0"/>
          </a:p>
          <a:p>
            <a:r>
              <a:rPr lang="en-GB" dirty="0"/>
              <a:t>3. Aspiration of pharyngeal secretions</a:t>
            </a:r>
          </a:p>
          <a:p>
            <a:pPr lvl="1"/>
            <a:r>
              <a:rPr lang="en-GB" sz="2800" dirty="0"/>
              <a:t>Bulbar polio, polyneuritis, bilateral laryngeal paralysis</a:t>
            </a:r>
          </a:p>
        </p:txBody>
      </p:sp>
    </p:spTree>
    <p:extLst>
      <p:ext uri="{BB962C8B-B14F-4D97-AF65-F5344CB8AC3E}">
        <p14:creationId xmlns:p14="http://schemas.microsoft.com/office/powerpoint/2010/main" val="19333408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sz="4800" dirty="0"/>
              <a:t>Do not allow the patient to lift or strain for two days. </a:t>
            </a:r>
            <a:endParaRPr lang="en-US" sz="4800" dirty="0" smtClean="0"/>
          </a:p>
          <a:p>
            <a:pPr>
              <a:buFont typeface="Wingdings" pitchFamily="2" charset="2"/>
              <a:buChar char="ü"/>
            </a:pPr>
            <a:r>
              <a:rPr lang="en-US" sz="4800" dirty="0" smtClean="0"/>
              <a:t>Educate </a:t>
            </a:r>
            <a:r>
              <a:rPr lang="en-US" sz="4800" dirty="0"/>
              <a:t>patient and administer laxative </a:t>
            </a:r>
            <a:r>
              <a:rPr lang="en-US" sz="4800" baseline="30000" dirty="0"/>
              <a:t> </a:t>
            </a:r>
            <a:r>
              <a:rPr lang="en-US" sz="4800" dirty="0"/>
              <a:t>to prevent the patient straining during a bowel movement.</a:t>
            </a:r>
          </a:p>
          <a:p>
            <a:pPr>
              <a:buFont typeface="Wingdings" pitchFamily="2" charset="2"/>
              <a:buChar char="ü"/>
            </a:pPr>
            <a:endParaRPr lang="en-US" sz="4800" dirty="0"/>
          </a:p>
          <a:p>
            <a:pPr>
              <a:buNone/>
            </a:pPr>
            <a:endParaRPr lang="en-US" sz="4800" dirty="0"/>
          </a:p>
        </p:txBody>
      </p:sp>
    </p:spTree>
    <p:extLst>
      <p:ext uri="{BB962C8B-B14F-4D97-AF65-F5344CB8AC3E}">
        <p14:creationId xmlns:p14="http://schemas.microsoft.com/office/powerpoint/2010/main" val="275694361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2" cstate="print"/>
          <a:srcRect/>
          <a:stretch>
            <a:fillRect/>
          </a:stretch>
        </p:blipFill>
        <p:spPr bwMode="auto">
          <a:xfrm>
            <a:off x="0" y="0"/>
            <a:ext cx="12192000" cy="6857999"/>
          </a:xfrm>
          <a:prstGeom prst="rect">
            <a:avLst/>
          </a:prstGeom>
          <a:noFill/>
          <a:ln w="9525">
            <a:noFill/>
            <a:miter lim="800000"/>
            <a:headEnd/>
            <a:tailEnd/>
          </a:ln>
        </p:spPr>
      </p:pic>
    </p:spTree>
    <p:extLst>
      <p:ext uri="{BB962C8B-B14F-4D97-AF65-F5344CB8AC3E}">
        <p14:creationId xmlns:p14="http://schemas.microsoft.com/office/powerpoint/2010/main" val="115653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3763"/>
            <a:ext cx="10515600" cy="1128824"/>
          </a:xfrm>
        </p:spPr>
        <p:txBody>
          <a:bodyPr>
            <a:normAutofit fontScale="90000"/>
          </a:bodyPr>
          <a:lstStyle/>
          <a:p>
            <a:r>
              <a:rPr lang="en-GB" dirty="0" smtClean="0"/>
              <a:t>C. </a:t>
            </a:r>
            <a:r>
              <a:rPr lang="en-GB" i="1" dirty="0" smtClean="0"/>
              <a:t>Respiratory insufficiency</a:t>
            </a:r>
            <a:br>
              <a:rPr lang="en-GB" i="1" dirty="0" smtClean="0"/>
            </a:br>
            <a:endParaRPr lang="en-GB" dirty="0"/>
          </a:p>
        </p:txBody>
      </p:sp>
      <p:sp>
        <p:nvSpPr>
          <p:cNvPr id="3" name="Content Placeholder 2"/>
          <p:cNvSpPr>
            <a:spLocks noGrp="1"/>
          </p:cNvSpPr>
          <p:nvPr>
            <p:ph idx="1"/>
          </p:nvPr>
        </p:nvSpPr>
        <p:spPr>
          <a:xfrm>
            <a:off x="838200" y="1716446"/>
            <a:ext cx="10515600" cy="4486275"/>
          </a:xfrm>
        </p:spPr>
        <p:txBody>
          <a:bodyPr>
            <a:normAutofit/>
          </a:bodyPr>
          <a:lstStyle/>
          <a:p>
            <a:pPr>
              <a:buFont typeface="Wingdings" panose="05000000000000000000" pitchFamily="2" charset="2"/>
              <a:buChar char="q"/>
            </a:pPr>
            <a:r>
              <a:rPr lang="en-GB" sz="6600" dirty="0" smtClean="0"/>
              <a:t>Chronic </a:t>
            </a:r>
            <a:r>
              <a:rPr lang="en-GB" sz="6600" dirty="0"/>
              <a:t>lung </a:t>
            </a:r>
            <a:r>
              <a:rPr lang="en-GB" sz="6600" dirty="0" smtClean="0"/>
              <a:t>conditions</a:t>
            </a:r>
            <a:r>
              <a:rPr lang="en-GB" sz="6600" dirty="0"/>
              <a:t> </a:t>
            </a:r>
            <a:r>
              <a:rPr lang="en-GB" sz="6600" dirty="0" smtClean="0"/>
              <a:t>e.g. </a:t>
            </a:r>
            <a:r>
              <a:rPr lang="en-GB" sz="6600" dirty="0"/>
              <a:t>emphysema, chronic bronchitis, bronchiectasis, </a:t>
            </a:r>
            <a:r>
              <a:rPr lang="en-GB" sz="6600" dirty="0" smtClean="0"/>
              <a:t>atelectasis.</a:t>
            </a:r>
            <a:endParaRPr lang="en-GB" sz="6600" dirty="0"/>
          </a:p>
        </p:txBody>
      </p:sp>
    </p:spTree>
    <p:extLst>
      <p:ext uri="{BB962C8B-B14F-4D97-AF65-F5344CB8AC3E}">
        <p14:creationId xmlns:p14="http://schemas.microsoft.com/office/powerpoint/2010/main" val="3492423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lstStyle/>
          <a:p>
            <a:r>
              <a:rPr lang="en-GB" dirty="0" smtClean="0"/>
              <a:t>Complications </a:t>
            </a:r>
            <a:endParaRPr lang="en-GB" dirty="0"/>
          </a:p>
        </p:txBody>
      </p:sp>
      <p:sp>
        <p:nvSpPr>
          <p:cNvPr id="3" name="Content Placeholder 2"/>
          <p:cNvSpPr>
            <a:spLocks noGrp="1"/>
          </p:cNvSpPr>
          <p:nvPr>
            <p:ph idx="1"/>
          </p:nvPr>
        </p:nvSpPr>
        <p:spPr>
          <a:xfrm>
            <a:off x="838199" y="1532586"/>
            <a:ext cx="10739907" cy="4752304"/>
          </a:xfrm>
        </p:spPr>
        <p:txBody>
          <a:bodyPr>
            <a:normAutofit lnSpcReduction="10000"/>
          </a:bodyPr>
          <a:lstStyle/>
          <a:p>
            <a:pPr marL="0" indent="0">
              <a:buNone/>
            </a:pPr>
            <a:r>
              <a:rPr lang="en-GB" b="1" i="1" dirty="0" smtClean="0"/>
              <a:t>Immediate complications: (At the time of operation)</a:t>
            </a:r>
            <a:endParaRPr lang="en-GB" b="1" i="1" dirty="0"/>
          </a:p>
          <a:p>
            <a:pPr marL="0" indent="0">
              <a:buNone/>
            </a:pPr>
            <a:r>
              <a:rPr lang="en-GB" dirty="0" smtClean="0"/>
              <a:t>1</a:t>
            </a:r>
            <a:r>
              <a:rPr lang="en-GB" dirty="0"/>
              <a:t>. Haemorrhage.</a:t>
            </a:r>
          </a:p>
          <a:p>
            <a:pPr marL="0" indent="0">
              <a:buNone/>
            </a:pPr>
            <a:r>
              <a:rPr lang="en-GB" dirty="0"/>
              <a:t>2. Apnoea. This follows opening of trachea in a patient who had prolonged respiratory obstruction. This is due to sudden washing out </a:t>
            </a:r>
            <a:r>
              <a:rPr lang="en-GB" dirty="0" smtClean="0"/>
              <a:t>of CO</a:t>
            </a:r>
            <a:r>
              <a:rPr lang="en-GB" baseline="-25000" dirty="0" smtClean="0"/>
              <a:t>2</a:t>
            </a:r>
            <a:r>
              <a:rPr lang="en-GB" dirty="0" smtClean="0"/>
              <a:t>  </a:t>
            </a:r>
            <a:r>
              <a:rPr lang="en-GB" dirty="0"/>
              <a:t>which was acting as a respiratory stimulus. Treatment </a:t>
            </a:r>
            <a:r>
              <a:rPr lang="en-GB" dirty="0" smtClean="0"/>
              <a:t>is </a:t>
            </a:r>
            <a:r>
              <a:rPr lang="en-GB" dirty="0"/>
              <a:t>assisted ventilation.</a:t>
            </a:r>
          </a:p>
          <a:p>
            <a:pPr marL="0" indent="0">
              <a:buNone/>
            </a:pPr>
            <a:r>
              <a:rPr lang="en-GB" dirty="0"/>
              <a:t>3. Pneumothorax due to injury to apical pleura</a:t>
            </a:r>
            <a:r>
              <a:rPr lang="en-GB" dirty="0" smtClean="0"/>
              <a:t>.</a:t>
            </a:r>
            <a:endParaRPr lang="en-GB" dirty="0"/>
          </a:p>
          <a:p>
            <a:pPr marL="0" indent="0">
              <a:buNone/>
            </a:pPr>
            <a:r>
              <a:rPr lang="en-GB" dirty="0"/>
              <a:t>4. Injury to recurrent laryngeal nerves.</a:t>
            </a:r>
          </a:p>
          <a:p>
            <a:pPr marL="0" indent="0">
              <a:buNone/>
            </a:pPr>
            <a:r>
              <a:rPr lang="en-GB" dirty="0"/>
              <a:t>5. Aspiration of blood.</a:t>
            </a:r>
          </a:p>
          <a:p>
            <a:pPr marL="0" indent="0">
              <a:buNone/>
            </a:pPr>
            <a:r>
              <a:rPr lang="en-GB" dirty="0"/>
              <a:t>6. Injury to oesophagus. This can occur with tip of knife while incising the trachea and may result in </a:t>
            </a:r>
            <a:r>
              <a:rPr lang="en-GB" dirty="0" err="1"/>
              <a:t>tracheo</a:t>
            </a:r>
            <a:r>
              <a:rPr lang="en-GB" dirty="0"/>
              <a:t>-oesophageal fistula</a:t>
            </a:r>
            <a:r>
              <a:rPr lang="en-GB" b="1" dirty="0"/>
              <a:t>.</a:t>
            </a:r>
            <a:endParaRPr lang="en-GB" dirty="0"/>
          </a:p>
        </p:txBody>
      </p:sp>
    </p:spTree>
    <p:extLst>
      <p:ext uri="{BB962C8B-B14F-4D97-AF65-F5344CB8AC3E}">
        <p14:creationId xmlns:p14="http://schemas.microsoft.com/office/powerpoint/2010/main" val="21343721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811</TotalTime>
  <Words>4592</Words>
  <Application>Microsoft Office PowerPoint</Application>
  <PresentationFormat>Widescreen</PresentationFormat>
  <Paragraphs>322</Paragraphs>
  <Slides>71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71</vt:i4>
      </vt:variant>
    </vt:vector>
  </HeadingPairs>
  <TitlesOfParts>
    <vt:vector size="77" baseType="lpstr">
      <vt:lpstr>Arial</vt:lpstr>
      <vt:lpstr>Calibri</vt:lpstr>
      <vt:lpstr>Calibri Light</vt:lpstr>
      <vt:lpstr>Courier New</vt:lpstr>
      <vt:lpstr>Wingdings</vt:lpstr>
      <vt:lpstr>Office Theme</vt:lpstr>
      <vt:lpstr>    ADANCED NURSING PROCEDURES </vt:lpstr>
      <vt:lpstr>TRACHEOSTOMY</vt:lpstr>
      <vt:lpstr>Definition </vt:lpstr>
      <vt:lpstr>Functions of Tracheostomy</vt:lpstr>
      <vt:lpstr>Indications of Tracheostomy </vt:lpstr>
      <vt:lpstr>A. Respiratory obstruction </vt:lpstr>
      <vt:lpstr>B. Retained secretions </vt:lpstr>
      <vt:lpstr>C. Respiratory insufficiency </vt:lpstr>
      <vt:lpstr>Complications </vt:lpstr>
      <vt:lpstr>Cont’d</vt:lpstr>
      <vt:lpstr>Cont’d</vt:lpstr>
      <vt:lpstr>ASSISTING DURING A TRACHEOSTOMY TUBE INSERTION</vt:lpstr>
      <vt:lpstr>PowerPoint Presentation</vt:lpstr>
      <vt:lpstr>TRACHEOSTOMY CARE</vt:lpstr>
      <vt:lpstr>Introduction </vt:lpstr>
      <vt:lpstr>Procedure  </vt:lpstr>
      <vt:lpstr>Cont’d</vt:lpstr>
      <vt:lpstr>Cont’d</vt:lpstr>
      <vt:lpstr>Cont’d</vt:lpstr>
      <vt:lpstr>Cont’d</vt:lpstr>
      <vt:lpstr>Cont’d</vt:lpstr>
      <vt:lpstr>ONE-PERSON TECHNIQUE OF CHANGING TRACHEOSTOMY TIES</vt:lpstr>
      <vt:lpstr>Cont’d</vt:lpstr>
      <vt:lpstr>Cont’d</vt:lpstr>
      <vt:lpstr>TWO-PERSON TECHNIQUE OF CHANGING TRACHEOSTOMY TIES</vt:lpstr>
      <vt:lpstr>Cont’d</vt:lpstr>
      <vt:lpstr>Cont’d</vt:lpstr>
      <vt:lpstr>THORACENTESIS</vt:lpstr>
      <vt:lpstr>Introduction </vt:lpstr>
      <vt:lpstr>How it is performed</vt:lpstr>
      <vt:lpstr>Indications </vt:lpstr>
      <vt:lpstr>Contraindications </vt:lpstr>
      <vt:lpstr>Nursing responsibilities for a patient undergoing thoracentesis</vt:lpstr>
      <vt:lpstr>PowerPoint Presentation</vt:lpstr>
      <vt:lpstr>Cont’d</vt:lpstr>
      <vt:lpstr>During procedure</vt:lpstr>
      <vt:lpstr>After procedure</vt:lpstr>
      <vt:lpstr>Cont’d</vt:lpstr>
      <vt:lpstr>Complications </vt:lpstr>
      <vt:lpstr>UNDERWATER SEAL DRAINAGE</vt:lpstr>
      <vt:lpstr>The Mechanics of Breathing </vt:lpstr>
      <vt:lpstr>Cont’d</vt:lpstr>
      <vt:lpstr>ASSISTING DURING AN UNDERWATER SEAL DRAINAGE TUBE INSERTION</vt:lpstr>
      <vt:lpstr>PowerPoint Presentation</vt:lpstr>
      <vt:lpstr>CARE OF A PATIENT ON UNDER WATERSEAL DRAINAGE</vt:lpstr>
      <vt:lpstr>Introduction </vt:lpstr>
      <vt:lpstr>Procedure </vt:lpstr>
      <vt:lpstr>Assessment cont..</vt:lpstr>
      <vt:lpstr>Cont’d</vt:lpstr>
      <vt:lpstr>Cont’d</vt:lpstr>
      <vt:lpstr>Cont’d</vt:lpstr>
      <vt:lpstr>Cont’d</vt:lpstr>
      <vt:lpstr>Cont’d</vt:lpstr>
      <vt:lpstr>LUMBAR PUNCTURE</vt:lpstr>
      <vt:lpstr>Introduction </vt:lpstr>
      <vt:lpstr>Indications </vt:lpstr>
      <vt:lpstr>Contraindications </vt:lpstr>
      <vt:lpstr>Cont’d</vt:lpstr>
      <vt:lpstr>Samples of CSF are taken for:</vt:lpstr>
      <vt:lpstr>Complications of lumbar puncture</vt:lpstr>
      <vt:lpstr>Cont’d</vt:lpstr>
      <vt:lpstr>Cont’d</vt:lpstr>
      <vt:lpstr>Nursing responsibilities</vt:lpstr>
      <vt:lpstr>Cont’d</vt:lpstr>
      <vt:lpstr>PowerPoint Presentation</vt:lpstr>
      <vt:lpstr>During procedure:</vt:lpstr>
      <vt:lpstr>After procedure:</vt:lpstr>
      <vt:lpstr>Cont’d</vt:lpstr>
      <vt:lpstr>General care:</vt:lpstr>
      <vt:lpstr>Cont’d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ADANCED NURSING PROCEDURES</dc:title>
  <dc:creator>anne pc</dc:creator>
  <cp:lastModifiedBy>anne pc</cp:lastModifiedBy>
  <cp:revision>42</cp:revision>
  <dcterms:created xsi:type="dcterms:W3CDTF">2017-02-05T10:37:47Z</dcterms:created>
  <dcterms:modified xsi:type="dcterms:W3CDTF">2017-02-06T07:14:45Z</dcterms:modified>
</cp:coreProperties>
</file>