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9"/>
  </p:notesMasterIdLst>
  <p:sldIdLst>
    <p:sldId id="570" r:id="rId2"/>
    <p:sldId id="257" r:id="rId3"/>
    <p:sldId id="565" r:id="rId4"/>
    <p:sldId id="578" r:id="rId5"/>
    <p:sldId id="566" r:id="rId6"/>
    <p:sldId id="573" r:id="rId7"/>
    <p:sldId id="580" r:id="rId8"/>
    <p:sldId id="574" r:id="rId9"/>
    <p:sldId id="575" r:id="rId10"/>
    <p:sldId id="576" r:id="rId11"/>
    <p:sldId id="577" r:id="rId12"/>
    <p:sldId id="585" r:id="rId13"/>
    <p:sldId id="579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81" r:id="rId26"/>
    <p:sldId id="268" r:id="rId27"/>
    <p:sldId id="269" r:id="rId28"/>
    <p:sldId id="270" r:id="rId29"/>
    <p:sldId id="267" r:id="rId30"/>
    <p:sldId id="273" r:id="rId31"/>
    <p:sldId id="274" r:id="rId32"/>
    <p:sldId id="275" r:id="rId33"/>
    <p:sldId id="277" r:id="rId34"/>
    <p:sldId id="281" r:id="rId35"/>
    <p:sldId id="279" r:id="rId36"/>
    <p:sldId id="282" r:id="rId37"/>
    <p:sldId id="289" r:id="rId38"/>
    <p:sldId id="582" r:id="rId39"/>
    <p:sldId id="287" r:id="rId40"/>
    <p:sldId id="285" r:id="rId41"/>
    <p:sldId id="583" r:id="rId42"/>
    <p:sldId id="284" r:id="rId43"/>
    <p:sldId id="551" r:id="rId44"/>
    <p:sldId id="299" r:id="rId45"/>
    <p:sldId id="599" r:id="rId46"/>
    <p:sldId id="297" r:id="rId47"/>
    <p:sldId id="296" r:id="rId48"/>
    <p:sldId id="612" r:id="rId49"/>
    <p:sldId id="295" r:id="rId50"/>
    <p:sldId id="294" r:id="rId51"/>
    <p:sldId id="613" r:id="rId52"/>
    <p:sldId id="293" r:id="rId53"/>
    <p:sldId id="433" r:id="rId54"/>
    <p:sldId id="434" r:id="rId55"/>
    <p:sldId id="500" r:id="rId56"/>
    <p:sldId id="435" r:id="rId57"/>
    <p:sldId id="438" r:id="rId58"/>
    <p:sldId id="439" r:id="rId59"/>
    <p:sldId id="440" r:id="rId60"/>
    <p:sldId id="436" r:id="rId61"/>
    <p:sldId id="538" r:id="rId62"/>
    <p:sldId id="542" r:id="rId63"/>
    <p:sldId id="441" r:id="rId64"/>
    <p:sldId id="443" r:id="rId65"/>
    <p:sldId id="445" r:id="rId66"/>
    <p:sldId id="300" r:id="rId67"/>
    <p:sldId id="308" r:id="rId68"/>
    <p:sldId id="307" r:id="rId69"/>
    <p:sldId id="306" r:id="rId70"/>
    <p:sldId id="305" r:id="rId71"/>
    <p:sldId id="304" r:id="rId72"/>
    <p:sldId id="303" r:id="rId73"/>
    <p:sldId id="614" r:id="rId74"/>
    <p:sldId id="615" r:id="rId75"/>
    <p:sldId id="618" r:id="rId76"/>
    <p:sldId id="584" r:id="rId77"/>
    <p:sldId id="317" r:id="rId78"/>
    <p:sldId id="325" r:id="rId79"/>
    <p:sldId id="324" r:id="rId80"/>
    <p:sldId id="323" r:id="rId81"/>
    <p:sldId id="322" r:id="rId82"/>
    <p:sldId id="616" r:id="rId83"/>
    <p:sldId id="617" r:id="rId84"/>
    <p:sldId id="321" r:id="rId85"/>
    <p:sldId id="320" r:id="rId86"/>
    <p:sldId id="552" r:id="rId87"/>
    <p:sldId id="309" r:id="rId88"/>
    <p:sldId id="547" r:id="rId89"/>
    <p:sldId id="315" r:id="rId90"/>
    <p:sldId id="314" r:id="rId91"/>
    <p:sldId id="553" r:id="rId92"/>
    <p:sldId id="313" r:id="rId93"/>
    <p:sldId id="312" r:id="rId94"/>
    <p:sldId id="316" r:id="rId95"/>
    <p:sldId id="319" r:id="rId96"/>
    <p:sldId id="332" r:id="rId97"/>
    <p:sldId id="555" r:id="rId98"/>
    <p:sldId id="598" r:id="rId99"/>
    <p:sldId id="556" r:id="rId100"/>
    <p:sldId id="331" r:id="rId101"/>
    <p:sldId id="605" r:id="rId102"/>
    <p:sldId id="330" r:id="rId103"/>
    <p:sldId id="329" r:id="rId104"/>
    <p:sldId id="328" r:id="rId105"/>
    <p:sldId id="327" r:id="rId106"/>
    <p:sldId id="318" r:id="rId107"/>
    <p:sldId id="337" r:id="rId108"/>
    <p:sldId id="336" r:id="rId109"/>
    <p:sldId id="334" r:id="rId110"/>
    <p:sldId id="333" r:id="rId111"/>
    <p:sldId id="343" r:id="rId112"/>
    <p:sldId id="345" r:id="rId113"/>
    <p:sldId id="346" r:id="rId114"/>
    <p:sldId id="347" r:id="rId115"/>
    <p:sldId id="348" r:id="rId116"/>
    <p:sldId id="349" r:id="rId117"/>
    <p:sldId id="351" r:id="rId118"/>
    <p:sldId id="558" r:id="rId119"/>
    <p:sldId id="353" r:id="rId120"/>
    <p:sldId id="354" r:id="rId121"/>
    <p:sldId id="562" r:id="rId122"/>
    <p:sldId id="561" r:id="rId123"/>
    <p:sldId id="619" r:id="rId124"/>
    <p:sldId id="356" r:id="rId125"/>
    <p:sldId id="563" r:id="rId126"/>
    <p:sldId id="359" r:id="rId127"/>
    <p:sldId id="360" r:id="rId128"/>
    <p:sldId id="362" r:id="rId129"/>
    <p:sldId id="363" r:id="rId130"/>
    <p:sldId id="365" r:id="rId131"/>
    <p:sldId id="367" r:id="rId132"/>
    <p:sldId id="368" r:id="rId133"/>
    <p:sldId id="370" r:id="rId134"/>
    <p:sldId id="371" r:id="rId135"/>
    <p:sldId id="372" r:id="rId136"/>
    <p:sldId id="373" r:id="rId137"/>
    <p:sldId id="376" r:id="rId138"/>
    <p:sldId id="606" r:id="rId139"/>
    <p:sldId id="374" r:id="rId140"/>
    <p:sldId id="381" r:id="rId141"/>
    <p:sldId id="383" r:id="rId142"/>
    <p:sldId id="603" r:id="rId143"/>
    <p:sldId id="386" r:id="rId144"/>
    <p:sldId id="387" r:id="rId145"/>
    <p:sldId id="604" r:id="rId146"/>
    <p:sldId id="388" r:id="rId147"/>
    <p:sldId id="389" r:id="rId148"/>
    <p:sldId id="391" r:id="rId149"/>
    <p:sldId id="392" r:id="rId150"/>
    <p:sldId id="393" r:id="rId151"/>
    <p:sldId id="394" r:id="rId152"/>
    <p:sldId id="396" r:id="rId153"/>
    <p:sldId id="397" r:id="rId154"/>
    <p:sldId id="399" r:id="rId155"/>
    <p:sldId id="400" r:id="rId156"/>
    <p:sldId id="402" r:id="rId157"/>
    <p:sldId id="404" r:id="rId158"/>
    <p:sldId id="405" r:id="rId159"/>
    <p:sldId id="600" r:id="rId160"/>
    <p:sldId id="513" r:id="rId161"/>
    <p:sldId id="512" r:id="rId162"/>
    <p:sldId id="511" r:id="rId163"/>
    <p:sldId id="508" r:id="rId164"/>
    <p:sldId id="509" r:id="rId165"/>
    <p:sldId id="510" r:id="rId166"/>
    <p:sldId id="514" r:id="rId167"/>
    <p:sldId id="515" r:id="rId168"/>
    <p:sldId id="516" r:id="rId169"/>
    <p:sldId id="517" r:id="rId170"/>
    <p:sldId id="518" r:id="rId171"/>
    <p:sldId id="519" r:id="rId172"/>
    <p:sldId id="520" r:id="rId173"/>
    <p:sldId id="521" r:id="rId174"/>
    <p:sldId id="522" r:id="rId175"/>
    <p:sldId id="523" r:id="rId176"/>
    <p:sldId id="524" r:id="rId177"/>
    <p:sldId id="525" r:id="rId178"/>
    <p:sldId id="526" r:id="rId179"/>
    <p:sldId id="527" r:id="rId180"/>
    <p:sldId id="528" r:id="rId181"/>
    <p:sldId id="529" r:id="rId182"/>
    <p:sldId id="530" r:id="rId183"/>
    <p:sldId id="531" r:id="rId184"/>
    <p:sldId id="532" r:id="rId185"/>
    <p:sldId id="533" r:id="rId186"/>
    <p:sldId id="534" r:id="rId187"/>
    <p:sldId id="535" r:id="rId188"/>
    <p:sldId id="536" r:id="rId189"/>
    <p:sldId id="502" r:id="rId190"/>
    <p:sldId id="503" r:id="rId191"/>
    <p:sldId id="504" r:id="rId192"/>
    <p:sldId id="505" r:id="rId193"/>
    <p:sldId id="506" r:id="rId194"/>
    <p:sldId id="507" r:id="rId195"/>
    <p:sldId id="407" r:id="rId196"/>
    <p:sldId id="564" r:id="rId197"/>
    <p:sldId id="409" r:id="rId198"/>
    <p:sldId id="410" r:id="rId199"/>
    <p:sldId id="411" r:id="rId200"/>
    <p:sldId id="412" r:id="rId201"/>
    <p:sldId id="413" r:id="rId202"/>
    <p:sldId id="414" r:id="rId203"/>
    <p:sldId id="415" r:id="rId204"/>
    <p:sldId id="416" r:id="rId205"/>
    <p:sldId id="417" r:id="rId206"/>
    <p:sldId id="418" r:id="rId207"/>
    <p:sldId id="419" r:id="rId208"/>
    <p:sldId id="420" r:id="rId209"/>
    <p:sldId id="421" r:id="rId210"/>
    <p:sldId id="422" r:id="rId211"/>
    <p:sldId id="423" r:id="rId212"/>
    <p:sldId id="424" r:id="rId213"/>
    <p:sldId id="425" r:id="rId214"/>
    <p:sldId id="426" r:id="rId215"/>
    <p:sldId id="427" r:id="rId216"/>
    <p:sldId id="428" r:id="rId217"/>
    <p:sldId id="429" r:id="rId218"/>
    <p:sldId id="430" r:id="rId219"/>
    <p:sldId id="431" r:id="rId220"/>
    <p:sldId id="432" r:id="rId221"/>
    <p:sldId id="446" r:id="rId222"/>
    <p:sldId id="601" r:id="rId223"/>
    <p:sldId id="447" r:id="rId224"/>
    <p:sldId id="458" r:id="rId225"/>
    <p:sldId id="449" r:id="rId226"/>
    <p:sldId id="450" r:id="rId227"/>
    <p:sldId id="461" r:id="rId228"/>
    <p:sldId id="462" r:id="rId229"/>
    <p:sldId id="452" r:id="rId230"/>
    <p:sldId id="454" r:id="rId231"/>
    <p:sldId id="457" r:id="rId232"/>
    <p:sldId id="459" r:id="rId233"/>
    <p:sldId id="468" r:id="rId234"/>
    <p:sldId id="625" r:id="rId235"/>
    <p:sldId id="469" r:id="rId236"/>
    <p:sldId id="470" r:id="rId237"/>
    <p:sldId id="472" r:id="rId238"/>
    <p:sldId id="473" r:id="rId239"/>
    <p:sldId id="626" r:id="rId240"/>
    <p:sldId id="627" r:id="rId241"/>
    <p:sldId id="628" r:id="rId242"/>
    <p:sldId id="629" r:id="rId243"/>
    <p:sldId id="602" r:id="rId244"/>
    <p:sldId id="474" r:id="rId245"/>
    <p:sldId id="477" r:id="rId246"/>
    <p:sldId id="620" r:id="rId247"/>
    <p:sldId id="478" r:id="rId248"/>
    <p:sldId id="479" r:id="rId249"/>
    <p:sldId id="480" r:id="rId250"/>
    <p:sldId id="621" r:id="rId251"/>
    <p:sldId id="482" r:id="rId252"/>
    <p:sldId id="611" r:id="rId253"/>
    <p:sldId id="484" r:id="rId254"/>
    <p:sldId id="483" r:id="rId255"/>
    <p:sldId id="485" r:id="rId256"/>
    <p:sldId id="607" r:id="rId257"/>
    <p:sldId id="491" r:id="rId258"/>
    <p:sldId id="496" r:id="rId259"/>
    <p:sldId id="475" r:id="rId260"/>
    <p:sldId id="497" r:id="rId261"/>
    <p:sldId id="622" r:id="rId262"/>
    <p:sldId id="623" r:id="rId263"/>
    <p:sldId id="624" r:id="rId264"/>
    <p:sldId id="498" r:id="rId265"/>
    <p:sldId id="608" r:id="rId266"/>
    <p:sldId id="610" r:id="rId267"/>
    <p:sldId id="609" r:id="rId2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8532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74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8C398-F282-4666-BB56-EBE575E7B6D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38F43-BBF6-4D5C-B2E5-9A53CF24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3875" indent="-523875">
              <a:buFont typeface="+mj-lt"/>
              <a:buAutoNum type="arabicPeriod" startAt="6"/>
            </a:pPr>
            <a:r>
              <a:rPr lang="en-US" b="1" dirty="0"/>
              <a:t>DYSPHAGIA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Difficulty in swallowing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common symptom of esophageal disease.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vary from uncomfortable feeling of food bolus caught in the throat, to acute pain on swallowing (</a:t>
            </a:r>
            <a:r>
              <a:rPr lang="en-US" b="1" dirty="0"/>
              <a:t>odynophagia</a:t>
            </a:r>
            <a:r>
              <a:rPr lang="en-US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soft &amp; solid or even liquid food obstruction may occur anywhere along the esophagus.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Often the </a:t>
            </a:r>
            <a:r>
              <a:rPr lang="en-US" dirty="0" err="1"/>
              <a:t>pt</a:t>
            </a:r>
            <a:r>
              <a:rPr lang="en-US" dirty="0"/>
              <a:t> can indicate if the problem is located in the upper, middle, or lower 3</a:t>
            </a:r>
            <a:r>
              <a:rPr lang="en-US" baseline="30000" dirty="0"/>
              <a:t>rd</a:t>
            </a:r>
            <a:r>
              <a:rPr lang="en-US" dirty="0"/>
              <a:t> of the esophagus.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Barium swallow; </a:t>
            </a:r>
            <a:r>
              <a:rPr lang="en-US" sz="1200" dirty="0"/>
              <a:t>show esophageal dilation above the narrowing at </a:t>
            </a:r>
            <a:r>
              <a:rPr lang="en-US" sz="1200" dirty="0" err="1"/>
              <a:t>gastroesophageal</a:t>
            </a:r>
            <a:r>
              <a:rPr lang="en-US" sz="1200" dirty="0"/>
              <a:t> junction.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Esophageal perforation signs</a:t>
            </a:r>
            <a:r>
              <a:rPr lang="en-US" dirty="0"/>
              <a:t>:- (abdominal tenderness, fever, leukocytosis, &amp; severe hypotension, signs of pneumothorax)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eat slowly &amp; drink fluids with meals.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Calcium channel blockers &amp; nitrates ( to decrease esophageal pressure &amp; improve swallowing).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Injection of </a:t>
            </a:r>
            <a:r>
              <a:rPr lang="en-US" dirty="0" err="1"/>
              <a:t>botulinum</a:t>
            </a:r>
            <a:r>
              <a:rPr lang="en-US" dirty="0"/>
              <a:t> toxin via endoscopy to inhibit contraction of smooth muscles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Pneumatic (forceful) dilation or surgical separation of the muscle 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Esophagomyotomy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Hyperemia</a:t>
            </a:r>
            <a:r>
              <a:rPr lang="en-US" dirty="0"/>
              <a:t>:-</a:t>
            </a:r>
            <a:r>
              <a:rPr lang="en-US" baseline="0" dirty="0"/>
              <a:t> </a:t>
            </a:r>
            <a:r>
              <a:rPr lang="en-US" dirty="0"/>
              <a:t>congestion with fluid &amp; blood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Pyrosis</a:t>
            </a:r>
            <a:r>
              <a:rPr lang="en-US" dirty="0"/>
              <a:t>; burning sensation in the esophagus &amp; stomach that move up to mouth, occasionally with sour eructation (burping).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Famotidine_20mg BD or 40mg bedtime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Nizatidine_150mg BD or 300mg bedtime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lansoprazole30mg OD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Rabeprazole</a:t>
            </a:r>
            <a:r>
              <a:rPr lang="en-US" dirty="0"/>
              <a:t> 20mg OD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1. Hemorrhage </a:t>
            </a:r>
          </a:p>
          <a:p>
            <a:pPr marL="0" lvl="0" indent="-137160">
              <a:buFont typeface="+mj-lt"/>
              <a:buNone/>
            </a:pPr>
            <a:r>
              <a:rPr lang="en-US" dirty="0"/>
              <a:t>a).</a:t>
            </a:r>
            <a:r>
              <a:rPr lang="en-US" baseline="0" dirty="0"/>
              <a:t> </a:t>
            </a:r>
            <a:r>
              <a:rPr lang="en-US" dirty="0"/>
              <a:t>Hematemesis, </a:t>
            </a:r>
            <a:r>
              <a:rPr lang="en-US" dirty="0" err="1"/>
              <a:t>malena</a:t>
            </a:r>
            <a:r>
              <a:rPr lang="en-US" dirty="0"/>
              <a:t> or both</a:t>
            </a:r>
          </a:p>
          <a:p>
            <a:pPr marL="0" lvl="0" indent="-137160">
              <a:buFont typeface="+mj-lt"/>
              <a:buNone/>
            </a:pPr>
            <a:r>
              <a:rPr lang="en-US" dirty="0"/>
              <a:t>b). Hypovolemic shock</a:t>
            </a:r>
          </a:p>
          <a:p>
            <a:pPr marL="0" indent="0">
              <a:buNone/>
            </a:pPr>
            <a:r>
              <a:rPr lang="en-US" dirty="0"/>
              <a:t>2.</a:t>
            </a:r>
            <a:r>
              <a:rPr lang="en-US" baseline="0" dirty="0"/>
              <a:t> </a:t>
            </a:r>
            <a:r>
              <a:rPr lang="en-US" dirty="0"/>
              <a:t>Perforation of ulcer into the peritoneal cavity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Sudden, severe, diffuse, upper abdominal pain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Abdominal muscles contract as abdomen becomes rigid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Bowel sounds are absent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Respirations become shallow &amp; rapid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/>
              <a:t>Severity of peritonitis is proportional to size of perforation &amp; amount of gastric spillage.</a:t>
            </a:r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baseline="0" dirty="0"/>
              <a:t> </a:t>
            </a:r>
            <a:r>
              <a:rPr lang="en-US" dirty="0"/>
              <a:t>Dumping syndrome: affects up to half of </a:t>
            </a:r>
            <a:r>
              <a:rPr lang="en-US" dirty="0" err="1"/>
              <a:t>gastrectomy</a:t>
            </a:r>
            <a:r>
              <a:rPr lang="en-US" dirty="0"/>
              <a:t> patients.</a:t>
            </a:r>
          </a:p>
          <a:p>
            <a:pPr marL="0" indent="0">
              <a:buNone/>
            </a:pPr>
            <a:r>
              <a:rPr lang="en-US" dirty="0"/>
              <a:t>a).</a:t>
            </a:r>
            <a:r>
              <a:rPr lang="en-US" baseline="0" dirty="0"/>
              <a:t> </a:t>
            </a:r>
            <a:r>
              <a:rPr lang="en-US" dirty="0"/>
              <a:t>Epigastric fullness</a:t>
            </a:r>
          </a:p>
          <a:p>
            <a:pPr marL="0" indent="0">
              <a:buNone/>
            </a:pPr>
            <a:r>
              <a:rPr lang="en-US" dirty="0"/>
              <a:t>b).</a:t>
            </a:r>
            <a:r>
              <a:rPr lang="en-US" baseline="0" dirty="0"/>
              <a:t> </a:t>
            </a:r>
            <a:r>
              <a:rPr lang="en-US" dirty="0"/>
              <a:t>Feeling of faintness and sweating after meals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most-common GI malignancy after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oesophageal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colorectal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0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Anastomossis</a:t>
            </a:r>
            <a:r>
              <a:rPr lang="en-US" dirty="0"/>
              <a:t> to jejunum.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Vitals &amp; general condition.</a:t>
            </a:r>
          </a:p>
          <a:p>
            <a:r>
              <a:rPr lang="en-US" dirty="0"/>
              <a:t>Presence &amp; characteristics of pain.</a:t>
            </a:r>
          </a:p>
          <a:p>
            <a:r>
              <a:rPr lang="en-US" dirty="0"/>
              <a:t>Mouth</a:t>
            </a:r>
          </a:p>
          <a:p>
            <a:r>
              <a:rPr lang="en-US" dirty="0"/>
              <a:t>Abdomen (client lying flat)</a:t>
            </a:r>
          </a:p>
          <a:p>
            <a:pPr lvl="1"/>
            <a:r>
              <a:rPr lang="en-US" sz="2900" dirty="0"/>
              <a:t>Inspection: </a:t>
            </a:r>
            <a:r>
              <a:rPr lang="en-US" sz="2200" dirty="0"/>
              <a:t>flat; rotund; distended </a:t>
            </a:r>
            <a:endParaRPr lang="en-US" sz="3300" dirty="0"/>
          </a:p>
          <a:p>
            <a:pPr lvl="1"/>
            <a:r>
              <a:rPr lang="en-US" sz="2900" dirty="0"/>
              <a:t>Auscultation-</a:t>
            </a:r>
            <a:r>
              <a:rPr lang="en-US" i="1" dirty="0"/>
              <a:t>listen before you touch!</a:t>
            </a:r>
            <a:r>
              <a:rPr lang="en-US" dirty="0"/>
              <a:t> </a:t>
            </a:r>
            <a:endParaRPr lang="en-US" sz="3700" dirty="0"/>
          </a:p>
          <a:p>
            <a:pPr lvl="2"/>
            <a:r>
              <a:rPr lang="en-US" sz="2400" dirty="0"/>
              <a:t>bowel sounds 4 quadrants </a:t>
            </a:r>
            <a:endParaRPr lang="en-US" sz="3300" dirty="0"/>
          </a:p>
          <a:p>
            <a:pPr lvl="3"/>
            <a:r>
              <a:rPr lang="en-US" dirty="0"/>
              <a:t>Absent, hypoactive, active, hyperactive.  </a:t>
            </a:r>
            <a:endParaRPr lang="en-US" sz="2900" dirty="0"/>
          </a:p>
          <a:p>
            <a:pPr lvl="1"/>
            <a:r>
              <a:rPr lang="en-US" sz="2900" dirty="0"/>
              <a:t>Percussion: </a:t>
            </a:r>
            <a:r>
              <a:rPr lang="en-US" sz="2400" dirty="0"/>
              <a:t>air? fluid? </a:t>
            </a:r>
            <a:endParaRPr lang="en-US" sz="3300" dirty="0"/>
          </a:p>
          <a:p>
            <a:pPr lvl="1"/>
            <a:r>
              <a:rPr lang="en-US" sz="2900" dirty="0"/>
              <a:t>Palpation: </a:t>
            </a:r>
            <a:r>
              <a:rPr lang="en-US" sz="2200" dirty="0"/>
              <a:t>shallow; deep </a:t>
            </a:r>
            <a:endParaRPr lang="en-US" sz="3700" dirty="0"/>
          </a:p>
          <a:p>
            <a:r>
              <a:rPr lang="en-US" dirty="0"/>
              <a:t>Rectal and anal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76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N/B</a:t>
            </a:r>
            <a:r>
              <a:rPr lang="en-US" dirty="0"/>
              <a:t> Most </a:t>
            </a:r>
            <a:r>
              <a:rPr lang="en-US" dirty="0" err="1"/>
              <a:t>pts</a:t>
            </a:r>
            <a:r>
              <a:rPr lang="en-US" dirty="0"/>
              <a:t> will begin to participate in self-care activities when they have acknowledged their loss.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time patients have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symptoms, the disease is advanced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incurable.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palliative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4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PAIN:- </a:t>
            </a:r>
            <a:r>
              <a:rPr lang="en-US" dirty="0"/>
              <a:t>beginning near umbilicus</a:t>
            </a:r>
            <a:r>
              <a:rPr lang="en-US" baseline="0" dirty="0"/>
              <a:t> </a:t>
            </a:r>
            <a:r>
              <a:rPr lang="en-US" dirty="0"/>
              <a:t>toward </a:t>
            </a:r>
            <a:r>
              <a:rPr lang="en-US" dirty="0" err="1"/>
              <a:t>McBurney’s</a:t>
            </a:r>
            <a:r>
              <a:rPr lang="en-US" dirty="0"/>
              <a:t>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7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correct or prevent fluid and electrolyte imbalance, dehydration, and sepsis;</a:t>
            </a:r>
            <a:r>
              <a:rPr lang="en-US" baseline="0" dirty="0"/>
              <a:t> </a:t>
            </a:r>
            <a:r>
              <a:rPr lang="en-US" dirty="0"/>
              <a:t>Antibiotics and IV fluids are administered until surgery is performed.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With perforation, an abscess may form. Initially </a:t>
            </a:r>
            <a:r>
              <a:rPr lang="en-US" dirty="0" err="1"/>
              <a:t>Tx</a:t>
            </a:r>
            <a:r>
              <a:rPr lang="en-US" dirty="0"/>
              <a:t> with antibiotics, and the surgeon may place a drain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8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Subphrenic</a:t>
            </a:r>
            <a:r>
              <a:rPr lang="en-US" dirty="0"/>
              <a:t> </a:t>
            </a:r>
            <a:r>
              <a:rPr lang="en-US" dirty="0" err="1"/>
              <a:t>abcess</a:t>
            </a:r>
            <a:r>
              <a:rPr lang="en-US" dirty="0"/>
              <a:t>(</a:t>
            </a:r>
            <a:r>
              <a:rPr lang="en-US" dirty="0" err="1"/>
              <a:t>abcess</a:t>
            </a:r>
            <a:r>
              <a:rPr lang="en-US" dirty="0"/>
              <a:t> under the diaphragm)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55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Amyloidosis</a:t>
            </a:r>
            <a:r>
              <a:rPr lang="en-US" dirty="0"/>
              <a:t> (metabolic disorder marked by deposition of amyloid(proteins) in organs &amp; tissue),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Mechanical-</a:t>
            </a:r>
            <a:r>
              <a:rPr lang="en-US" dirty="0"/>
              <a:t> an intraluminal (mural) obstruction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intussusception, tumors, stenosis, strictures, adhesions, hernias, &amp; abscesses.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Functional- </a:t>
            </a:r>
            <a:r>
              <a:rPr lang="en-US" dirty="0"/>
              <a:t>intravascular or neural defect </a:t>
            </a:r>
            <a:r>
              <a:rPr lang="en-US" dirty="0" err="1"/>
              <a:t>imparing</a:t>
            </a:r>
            <a:r>
              <a:rPr lang="en-US" dirty="0"/>
              <a:t> peristalsis.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amyloidosis, </a:t>
            </a:r>
            <a:r>
              <a:rPr lang="en-US" i="1" dirty="0" err="1"/>
              <a:t>parkinson’s</a:t>
            </a:r>
            <a:r>
              <a:rPr lang="en-US" i="1" dirty="0"/>
              <a:t> disease.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Note: </a:t>
            </a:r>
            <a:r>
              <a:rPr lang="en-US" dirty="0"/>
              <a:t>(colon can absorb its fluid content &amp; can distended beyond its full normal capacity).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8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Note:</a:t>
            </a:r>
            <a:r>
              <a:rPr lang="en-US" dirty="0"/>
              <a:t> Barium studies contraindicated.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2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1. Hiatal hernia: </a:t>
            </a:r>
            <a:r>
              <a:rPr lang="en-US" dirty="0"/>
              <a:t>opening in the diaphragm through which the esophagus passes becomes enlarged, &amp; part of the upper stomach tends to move up into the lower portion of the thorax.</a:t>
            </a:r>
          </a:p>
          <a:p>
            <a:pPr marL="0" indent="0">
              <a:buFont typeface="+mj-lt"/>
              <a:buNone/>
            </a:pPr>
            <a:r>
              <a:rPr lang="en-US" i="1" dirty="0" err="1"/>
              <a:t>i</a:t>
            </a:r>
            <a:r>
              <a:rPr lang="en-US" i="1" dirty="0"/>
              <a:t>. Axial or sliding hernia: </a:t>
            </a:r>
            <a:r>
              <a:rPr lang="en-US" dirty="0"/>
              <a:t>upper stomach &amp; </a:t>
            </a:r>
            <a:r>
              <a:rPr lang="en-US" dirty="0" err="1"/>
              <a:t>gastroesphageal</a:t>
            </a:r>
            <a:r>
              <a:rPr lang="en-US" dirty="0"/>
              <a:t> junction are displaced upward &amp; slide in &amp; out of the thorax. It is the most common type of </a:t>
            </a:r>
            <a:r>
              <a:rPr lang="en-US" dirty="0" err="1"/>
              <a:t>haital</a:t>
            </a:r>
            <a:r>
              <a:rPr lang="en-US" dirty="0"/>
              <a:t> hernia 90%</a:t>
            </a:r>
          </a:p>
          <a:p>
            <a:pPr marL="0" indent="0">
              <a:buFont typeface="+mj-lt"/>
              <a:buNone/>
            </a:pPr>
            <a:r>
              <a:rPr lang="en-US" i="1" dirty="0"/>
              <a:t>ii.</a:t>
            </a:r>
            <a:r>
              <a:rPr lang="en-US" i="1" baseline="0" dirty="0"/>
              <a:t> </a:t>
            </a:r>
            <a:r>
              <a:rPr lang="en-US" i="1" dirty="0" err="1"/>
              <a:t>Paraesophageal</a:t>
            </a:r>
            <a:r>
              <a:rPr lang="en-US" i="1" dirty="0"/>
              <a:t> hernia: </a:t>
            </a:r>
            <a:r>
              <a:rPr lang="en-US" dirty="0"/>
              <a:t>occurs when all or part of the stomach pushes through the diaphragm next to the </a:t>
            </a:r>
            <a:r>
              <a:rPr lang="en-US" dirty="0" err="1"/>
              <a:t>gastroesophageal</a:t>
            </a:r>
            <a:r>
              <a:rPr lang="en-US" dirty="0"/>
              <a:t> junction. </a:t>
            </a:r>
            <a:r>
              <a:rPr lang="en-US" i="1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07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For repair of an indirect inguinal hernia: assess male </a:t>
            </a:r>
            <a:r>
              <a:rPr lang="en-US" dirty="0" err="1"/>
              <a:t>pts</a:t>
            </a:r>
            <a:r>
              <a:rPr lang="en-US" dirty="0"/>
              <a:t> for development of scrotal edema.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1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6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Extra intestinal manifestations </a:t>
            </a:r>
            <a:r>
              <a:rPr lang="en-US" dirty="0" err="1"/>
              <a:t>e.g</a:t>
            </a:r>
            <a:r>
              <a:rPr lang="en-US" dirty="0"/>
              <a:t> uveitis, arthritis, skin </a:t>
            </a:r>
            <a:r>
              <a:rPr lang="en-US" dirty="0" err="1"/>
              <a:t>leisions</a:t>
            </a:r>
            <a:r>
              <a:rPr lang="en-US" dirty="0"/>
              <a:t>(erythema </a:t>
            </a:r>
            <a:r>
              <a:rPr lang="en-US" dirty="0" err="1"/>
              <a:t>nodosum</a:t>
            </a:r>
            <a:r>
              <a:rPr lang="en-US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Diarrhoea</a:t>
            </a:r>
            <a:r>
              <a:rPr lang="en-US" dirty="0"/>
              <a:t>: ;  </a:t>
            </a:r>
            <a:r>
              <a:rPr lang="en-US" dirty="0" err="1"/>
              <a:t>ussualy</a:t>
            </a:r>
            <a:r>
              <a:rPr lang="en-US" dirty="0"/>
              <a:t> ≥20 stools per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4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Smoking;</a:t>
            </a:r>
            <a:r>
              <a:rPr lang="en-US" baseline="0" dirty="0"/>
              <a:t> cold foods can increase GI </a:t>
            </a:r>
            <a:r>
              <a:rPr lang="en-US" baseline="0" dirty="0" smtClean="0"/>
              <a:t>motility</a:t>
            </a:r>
          </a:p>
          <a:p>
            <a:r>
              <a:rPr lang="en-US" baseline="0" dirty="0" smtClean="0"/>
              <a:t>MX aimed at reducing inflammation, suppressing </a:t>
            </a:r>
            <a:r>
              <a:rPr lang="en-US" baseline="0" dirty="0" err="1" smtClean="0"/>
              <a:t>innapropriate</a:t>
            </a:r>
            <a:r>
              <a:rPr lang="en-US" baseline="0" dirty="0" smtClean="0"/>
              <a:t> immune </a:t>
            </a:r>
            <a:r>
              <a:rPr lang="en-US" baseline="0" dirty="0" err="1" smtClean="0"/>
              <a:t>rsponses</a:t>
            </a:r>
            <a:r>
              <a:rPr lang="en-US" baseline="0" dirty="0" smtClean="0"/>
              <a:t> , providing rest for deceased bowel, improving quality of life, minimize complications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4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Crohns</a:t>
            </a:r>
            <a:r>
              <a:rPr lang="en-US" dirty="0"/>
              <a:t> disease (chronic recurrent granulomatous inflammation affecting any part of bowel)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Tenesmus</a:t>
            </a:r>
            <a:r>
              <a:rPr lang="en-US" b="1" dirty="0"/>
              <a:t>: </a:t>
            </a:r>
            <a:r>
              <a:rPr lang="en-US" dirty="0" err="1"/>
              <a:t>painfull</a:t>
            </a:r>
            <a:r>
              <a:rPr lang="en-US" dirty="0"/>
              <a:t> straining to empty bowel or bladder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1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b="1" dirty="0"/>
              <a:t>Ascending colostomy</a:t>
            </a:r>
            <a:r>
              <a:rPr lang="en-US" dirty="0"/>
              <a:t>: is done for right-sided tumors.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The transverse (double barreled) </a:t>
            </a:r>
            <a:r>
              <a:rPr lang="en-US" dirty="0"/>
              <a:t>colostomy is often used emergencies (</a:t>
            </a:r>
            <a:r>
              <a:rPr lang="en-US" dirty="0" err="1"/>
              <a:t>e.g</a:t>
            </a:r>
            <a:r>
              <a:rPr lang="en-US" dirty="0"/>
              <a:t> IO, perforation); can be created quickly. There two stomas. The proximal one, closest to small intestine, drain feces. The distal stoma drains mucus. Usually temporary.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Transverse loop:- </a:t>
            </a:r>
            <a:r>
              <a:rPr lang="en-US" dirty="0"/>
              <a:t>colostomy has two openings in the transverse colon, but one stoma usually temporary.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Descending colostomy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Sigmoid colostomy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6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Gastric decompression via NGT:-</a:t>
            </a:r>
            <a:r>
              <a:rPr lang="en-US" dirty="0" err="1"/>
              <a:t>releaves</a:t>
            </a:r>
            <a:r>
              <a:rPr lang="en-US" dirty="0"/>
              <a:t> nausea &amp; vomiting, decrease painful abdominal distention &amp; paralytic ileus, remove hydrochloric acid so that it does not enter the duodenum &amp; stimulate the pancreas.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pancreatic islet tumors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ulcerogenic</a:t>
            </a:r>
            <a:r>
              <a:rPr lang="en-US" dirty="0"/>
              <a:t> (</a:t>
            </a:r>
            <a:r>
              <a:rPr lang="en-US" dirty="0" err="1"/>
              <a:t>zollinger-ellison</a:t>
            </a:r>
            <a:r>
              <a:rPr lang="en-US" dirty="0"/>
              <a:t> tumor(gastrin secreting tumor of pancreatic islets),</a:t>
            </a:r>
          </a:p>
          <a:p>
            <a:pPr>
              <a:buNone/>
            </a:pPr>
            <a:r>
              <a:rPr lang="en-US" dirty="0"/>
              <a:t>overgrowth of islets (</a:t>
            </a:r>
            <a:r>
              <a:rPr lang="en-US" dirty="0" err="1"/>
              <a:t>hyperinsulinism,elavated</a:t>
            </a:r>
            <a:r>
              <a:rPr lang="en-US" dirty="0"/>
              <a:t> circulating levels of insulin due to </a:t>
            </a:r>
            <a:r>
              <a:rPr lang="en-US" dirty="0" err="1"/>
              <a:t>pancreating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1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WEIGHT LOSS (fat &amp; protein </a:t>
            </a:r>
            <a:r>
              <a:rPr lang="en-US" dirty="0" err="1"/>
              <a:t>malabsorption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Morphine can cause spasms in the sphincter of </a:t>
            </a:r>
            <a:r>
              <a:rPr lang="en-US" dirty="0" err="1"/>
              <a:t>oddi</a:t>
            </a:r>
            <a:r>
              <a:rPr lang="en-US" dirty="0"/>
              <a:t> causing an increase in 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3875" indent="-523875">
              <a:buFont typeface="+mj-lt"/>
              <a:buAutoNum type="arabicPeriod"/>
            </a:pPr>
            <a:r>
              <a:rPr lang="en-US" b="1" dirty="0"/>
              <a:t>ABDOMINAL PAIN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dirty="0"/>
              <a:t>Unpleasant sensory/emotional experience associated with actual or potential tissue damage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dirty="0"/>
              <a:t>A major GI symptom. 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dirty="0"/>
              <a:t>Character, duration, pattern, frequency, location, &amp; distribution vary depending on the underlying cause.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dirty="0"/>
              <a:t>Other factors such as meals, defecation, rest, &amp; vascular disorders, may directly affect this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Upper abdominal discomfort or distress associated with eating.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common complaint.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Bowel movements may or may not relieve pain.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Fatty foods tend to cause the most discomfort, remain longer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Course vegetables &amp; highly seasoned foods can also cause considerable distress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3875" indent="-523875">
              <a:buFont typeface="+mj-lt"/>
              <a:buAutoNum type="arabicPeriod" startAt="3"/>
            </a:pPr>
            <a:r>
              <a:rPr lang="en-US" b="1" dirty="0"/>
              <a:t>INTESTINAL GAS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accumulation of gas in the GIT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result in belching or flatulence.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It is through belching that swallowed air is quickly expelled when it reaches stomach.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Usually, gases in the small intestines pass into colon &amp; are released as flatus.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Flatullence</a:t>
            </a:r>
            <a:r>
              <a:rPr lang="en-US" dirty="0"/>
              <a:t> may be a sign of gallbladder disease or food intolerance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3875" indent="-523875">
              <a:buFont typeface="+mj-lt"/>
              <a:buAutoNum type="arabicPeriod" startAt="4"/>
            </a:pPr>
            <a:r>
              <a:rPr lang="en-US" b="1" dirty="0"/>
              <a:t>NAUSEA &amp; VOMITING; HEMATEMESIS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Vomiting is usually preceded by nausea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triggered by odors, activity, or food intake.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Vomitus, may vary in </a:t>
            </a:r>
            <a:r>
              <a:rPr lang="en-US" dirty="0" err="1"/>
              <a:t>colour</a:t>
            </a:r>
            <a:r>
              <a:rPr lang="en-US" dirty="0"/>
              <a:t> &amp; content.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contain undigested food particles or blood (</a:t>
            </a:r>
            <a:r>
              <a:rPr lang="en-US" b="1" dirty="0"/>
              <a:t>hematemesis</a:t>
            </a:r>
            <a:r>
              <a:rPr lang="en-US" dirty="0"/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Red: when vomiting occurs soon after hemorrhage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Coffee ground appearance: if blood has been retained in the stomach; action of  the digestive enzymes.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Fecal odor:- back flow of intestinal contents into stomach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23875" indent="-523875">
              <a:buFont typeface="+mj-lt"/>
              <a:buAutoNum type="arabicPeriod" startAt="5"/>
            </a:pPr>
            <a:r>
              <a:rPr lang="en-US" b="1" dirty="0"/>
              <a:t>CHANGE IN ELIMINATION PATTERN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Change in bowel habits may signify colon disease.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Diarrhoea</a:t>
            </a:r>
            <a:r>
              <a:rPr lang="en-US" dirty="0"/>
              <a:t>: abnormal increase in the frequency &amp; liquidity of stool or in daily stool weight or volume.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Sometimes associated with abdominal pain or cramping &amp; nausea or vomiting.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Constipation</a:t>
            </a:r>
            <a:r>
              <a:rPr lang="en-US" dirty="0"/>
              <a:t>: a decrease in the frequency of stool or stools that are hard, dry &amp; of small volumes than normal. May be associated with anal discomfort &amp; rectal bleeding.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more specific definition, constipation is the presence of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one of the following conditions for at least three months: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According to a more specific definition, constipation is the presence of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one of the following conditions for at least three months: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Straining with bowel movements more than 25% of the time.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Hard stools more than 25% of the time.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Incomplete evacuations more than 25% of the time.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Fewer than three bowel movements per week.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CONT…</a:t>
            </a:r>
          </a:p>
          <a:p>
            <a:r>
              <a:rPr lang="en-US" dirty="0"/>
              <a:t>Normal stool </a:t>
            </a:r>
            <a:r>
              <a:rPr lang="en-US" dirty="0" err="1"/>
              <a:t>colour</a:t>
            </a:r>
            <a:r>
              <a:rPr lang="en-US" dirty="0"/>
              <a:t> is light to dark brown.</a:t>
            </a:r>
          </a:p>
          <a:p>
            <a:r>
              <a:rPr lang="en-US" dirty="0"/>
              <a:t>Tarry black </a:t>
            </a:r>
            <a:r>
              <a:rPr lang="en-US" dirty="0" err="1"/>
              <a:t>colour</a:t>
            </a:r>
            <a:r>
              <a:rPr lang="en-US" dirty="0"/>
              <a:t> (</a:t>
            </a:r>
            <a:r>
              <a:rPr lang="en-US" dirty="0" err="1"/>
              <a:t>malena</a:t>
            </a:r>
            <a:r>
              <a:rPr lang="en-US" dirty="0"/>
              <a:t>):- upper GI bleeding</a:t>
            </a:r>
          </a:p>
          <a:p>
            <a:r>
              <a:rPr lang="en-US" dirty="0"/>
              <a:t>Bright or dark red:- lower GI bleeding.</a:t>
            </a:r>
          </a:p>
          <a:p>
            <a:r>
              <a:rPr lang="en-US" dirty="0"/>
              <a:t>Blood streak on the surface of stool/toilet tissue:- lower rectal or anal bleeding.</a:t>
            </a:r>
          </a:p>
          <a:p>
            <a:r>
              <a:rPr lang="en-US" dirty="0"/>
              <a:t>Light grey or clay </a:t>
            </a:r>
            <a:r>
              <a:rPr lang="en-US" dirty="0" err="1"/>
              <a:t>coloured</a:t>
            </a:r>
            <a:r>
              <a:rPr lang="en-US" dirty="0"/>
              <a:t>:- absence of </a:t>
            </a:r>
            <a:r>
              <a:rPr lang="en-US" dirty="0" err="1"/>
              <a:t>urobilin</a:t>
            </a:r>
            <a:r>
              <a:rPr lang="en-US" dirty="0"/>
              <a:t>.</a:t>
            </a:r>
          </a:p>
          <a:p>
            <a:r>
              <a:rPr lang="en-US" dirty="0"/>
              <a:t>Small rock-hard masses (</a:t>
            </a:r>
            <a:r>
              <a:rPr lang="en-US" dirty="0" err="1"/>
              <a:t>scybala</a:t>
            </a:r>
            <a:r>
              <a:rPr lang="en-US" dirty="0"/>
              <a:t>); sometimes streaked with blood from rectal trauma as they pass through the rectum.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9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4"/>
            <a:ext cx="533400" cy="244476"/>
          </a:xfrm>
        </p:spPr>
        <p:txBody>
          <a:bodyPr/>
          <a:lstStyle/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A33D1A-1555-4B8C-A1D4-345D02D33E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part6.flv" TargetMode="External"/><Relationship Id="rId4" Type="http://schemas.openxmlformats.org/officeDocument/2006/relationships/hyperlink" Target="part5.flv" TargetMode="Externa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82000" cy="381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GASTROINTESTINAL &amp; BILIARY TRACT DISORDERS (25 HRS)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flipH="1">
            <a:off x="6705600" y="6019800"/>
            <a:ext cx="2438400" cy="83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139805" y="52832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12648" y="211541"/>
          <a:ext cx="7924799" cy="634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Photo Editor Photo" r:id="rId3" imgW="3276600" imgH="2705100" progId="MSPhotoEd.3">
                  <p:embed/>
                </p:oleObj>
              </mc:Choice>
              <mc:Fallback>
                <p:oleObj name="Photo Editor Photo" r:id="rId3" imgW="3276600" imgH="2705100" progId="MSPhotoEd.3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211541"/>
                        <a:ext cx="7924799" cy="6341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</a:t>
            </a:r>
            <a:r>
              <a:rPr lang="en-US" sz="3200" b="1" dirty="0"/>
              <a:t>. SMALL BOWEL OBSTRUCTION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610600" cy="434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Accumulation of contents, fluid &amp; gas above the obstruction.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Reduced absorption of fluids stimulates more gastric secretion.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Increased distention, with increased luminal pressure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Decrease venous return.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Edema, congestion, necrosis, &amp; eventual rupture or perforation causing peritonitis.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Reflux may occur from the abdominal distention.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66800" cy="5257800"/>
          </a:xfrm>
        </p:spPr>
        <p:txBody>
          <a:bodyPr vert="vert">
            <a:normAutofit/>
          </a:bodyPr>
          <a:lstStyle/>
          <a:p>
            <a:r>
              <a:rPr lang="en-US" dirty="0"/>
              <a:t>Pathophysiology of 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40" y="228600"/>
            <a:ext cx="754265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 MANIFESTATIONS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Crampy</a:t>
            </a:r>
            <a:r>
              <a:rPr lang="en-US" dirty="0"/>
              <a:t> pain, colicky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 blood &amp; mucus but no fecal matter &amp; no flatus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Vomiting fecal 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Vigorous peristaltic waves; turns reverse later.</a:t>
            </a:r>
          </a:p>
          <a:p>
            <a:pPr marL="514350" indent="-514350">
              <a:buAutoNum type="arabicPeriod" startAt="5"/>
            </a:pPr>
            <a:r>
              <a:rPr lang="en-US" dirty="0"/>
              <a:t>Signs of dehydration </a:t>
            </a:r>
            <a:r>
              <a:rPr lang="en-US" dirty="0" err="1"/>
              <a:t>e.g</a:t>
            </a:r>
            <a:r>
              <a:rPr lang="en-US" dirty="0"/>
              <a:t> thirst</a:t>
            </a:r>
          </a:p>
          <a:p>
            <a:pPr marL="514350" indent="-514350">
              <a:buAutoNum type="arabicPeriod" startAt="5"/>
            </a:pPr>
            <a:r>
              <a:rPr lang="en-US" dirty="0"/>
              <a:t>Distended </a:t>
            </a:r>
            <a:r>
              <a:rPr lang="en-US" dirty="0" smtClean="0"/>
              <a:t>abdomen</a:t>
            </a:r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Dyspnoea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None/>
            </a:pPr>
            <a:r>
              <a:rPr lang="en-US" b="1" dirty="0"/>
              <a:t>Note:</a:t>
            </a:r>
            <a:r>
              <a:rPr lang="en-US" dirty="0"/>
              <a:t> If not corrected early shock occurs.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/>
              <a:t>ASSESSMENT &amp; 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X-ray findings- </a:t>
            </a:r>
            <a:r>
              <a:rPr lang="en-US" sz="2000" dirty="0"/>
              <a:t>abnormal accumulation of gas/fluid in the bowel.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CBC &amp; electrolytes; </a:t>
            </a:r>
            <a:r>
              <a:rPr lang="en-US" sz="1800" dirty="0"/>
              <a:t>reveal dehydration, plasma vol. loss, infection.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NGT for decompression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obstruction with possibility of strangulation warrants surgery.</a:t>
            </a:r>
          </a:p>
          <a:p>
            <a:pPr marL="514350" indent="-514350"/>
            <a:r>
              <a:rPr lang="en-US" dirty="0"/>
              <a:t>For </a:t>
            </a:r>
            <a:r>
              <a:rPr lang="en-US" dirty="0" err="1"/>
              <a:t>herniorrhaphy</a:t>
            </a:r>
            <a:r>
              <a:rPr lang="en-US" dirty="0"/>
              <a:t>, release of adhesions.</a:t>
            </a:r>
          </a:p>
          <a:p>
            <a:pPr marL="514350" indent="-514350"/>
            <a:r>
              <a:rPr lang="en-US" dirty="0"/>
              <a:t>Before surgery- </a:t>
            </a:r>
            <a:r>
              <a:rPr lang="en-US" sz="2400" dirty="0"/>
              <a:t>IV replacement of fluids &amp; electrolytes.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378952" cy="54102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Maintaining NGT,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Input-output; fluid &amp; electrolytes assessment.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nutritional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improvement;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100" dirty="0"/>
              <a:t>return of bowel sounds, decreased abdominal distention, reduced abdominal pain/tenderness, passage of flatus &amp; stool.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6858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B. </a:t>
            </a:r>
            <a:r>
              <a:rPr lang="en-US" sz="4000" b="1" dirty="0"/>
              <a:t>LARGE BOWEL OBSTRUCTION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Accumulation of contents, fluid &amp; gas proximally.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Severe distention &amp; perforation unless with backflow.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Undramatic if blood supply is not disturbed.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Dehydration is slower compared to small bowel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8504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Constipation; obstruction at sigmoid or rectal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Distended abdomen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Visible loops of large bowel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Crampy</a:t>
            </a:r>
            <a:r>
              <a:rPr lang="en-US" dirty="0"/>
              <a:t> lower abdominal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Fecal vomiting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Manifestations of shock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378952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X-ray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Colonoscopy to decompress/untwist.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Cecostomy</a:t>
            </a:r>
            <a:r>
              <a:rPr lang="en-US" dirty="0"/>
              <a:t> to urgently relieve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Rectal decompression-tube.</a:t>
            </a:r>
          </a:p>
          <a:p>
            <a:pPr marL="514350" indent="-514350">
              <a:buAutoNum type="arabicPeriod" startAt="4"/>
            </a:pPr>
            <a:r>
              <a:rPr lang="en-US" dirty="0"/>
              <a:t>Surgical resection </a:t>
            </a:r>
          </a:p>
          <a:p>
            <a:pPr marL="834390" lvl="1" indent="-514350"/>
            <a:r>
              <a:rPr lang="en-US" dirty="0"/>
              <a:t>to remove the obstructing lesion </a:t>
            </a:r>
          </a:p>
          <a:p>
            <a:pPr marL="834390" lvl="1" indent="-514350"/>
            <a:r>
              <a:rPr lang="en-US" dirty="0"/>
              <a:t>colostomy may be necessary.</a:t>
            </a:r>
          </a:p>
          <a:p>
            <a:pPr marL="834390" lvl="1" indent="-514350"/>
            <a:r>
              <a:rPr lang="en-US" dirty="0" err="1"/>
              <a:t>ileoanal</a:t>
            </a:r>
            <a:r>
              <a:rPr lang="en-US" dirty="0"/>
              <a:t> anastomosis may be done.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for signs of worsening &amp; prepare for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Emotional support &amp; 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fluid &amp; electrolyte balance, IV replacement.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pre &amp; post-op care for abdominal surgery.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8" y="152400"/>
            <a:ext cx="81534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Large intestine, Rectum &amp; Anus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3080"/>
          <a:stretch>
            <a:fillRect/>
          </a:stretch>
        </p:blipFill>
        <p:spPr>
          <a:xfrm>
            <a:off x="104717" y="838200"/>
            <a:ext cx="888688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HERNIA*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61248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 abnormal protrusion of an organ or structure through the wall of the cavity normally containing it; the abdominal wall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ASSIGNMENT:</a:t>
            </a:r>
          </a:p>
          <a:p>
            <a:pPr>
              <a:buNone/>
            </a:pPr>
            <a:r>
              <a:rPr lang="en-US" dirty="0"/>
              <a:t>Read about</a:t>
            </a:r>
            <a:r>
              <a:rPr lang="en-US" b="1" dirty="0"/>
              <a:t> Hiatal hernia</a:t>
            </a:r>
          </a:p>
          <a:p>
            <a:pPr lvl="1">
              <a:buNone/>
            </a:pPr>
            <a:r>
              <a:rPr lang="en-US" i="1" dirty="0"/>
              <a:t>Axial or sliding hernia</a:t>
            </a:r>
          </a:p>
          <a:p>
            <a:pPr lvl="1">
              <a:buNone/>
            </a:pPr>
            <a:r>
              <a:rPr lang="en-US" i="1" dirty="0" err="1"/>
              <a:t>Paraesophageal</a:t>
            </a:r>
            <a:r>
              <a:rPr lang="en-US" i="1" dirty="0"/>
              <a:t> hernia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algn="r">
              <a:buNone/>
            </a:pPr>
            <a:r>
              <a:rPr lang="en-US" b="1" i="1" dirty="0"/>
              <a:t>*</a:t>
            </a:r>
            <a:r>
              <a:rPr lang="en-US" sz="1800" i="1" dirty="0"/>
              <a:t>Hiatal hernias excluded included</a:t>
            </a:r>
            <a:endParaRPr lang="en-US" i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7630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TYPES OF HERNIA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Inguinal hernia: </a:t>
            </a:r>
            <a:r>
              <a:rPr lang="en-US" dirty="0"/>
              <a:t>a weakness in which the spermatic cord in men &amp; the round ligament in women passes through the abdominal wall into the groin area- indirect hernia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Umbilical hernia: </a:t>
            </a:r>
            <a:r>
              <a:rPr lang="en-US" dirty="0"/>
              <a:t>common in obese women and children; umbilical opening fails to close adequately; or rectus muscle is weak.</a:t>
            </a:r>
          </a:p>
          <a:p>
            <a:pPr marL="514350" indent="-514350">
              <a:buAutoNum type="arabicPeriod"/>
            </a:pPr>
            <a:r>
              <a:rPr lang="en-US" b="1" dirty="0"/>
              <a:t>Incisional/ventral hernia: </a:t>
            </a:r>
            <a:r>
              <a:rPr lang="en-US" dirty="0"/>
              <a:t>due to weakness in the abdominal wall caused by a previous incision, esp. where drainage system was used-poor wound healing/inadequate nutrition/obesity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CLASSIFICATION OF HERNIA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Reducible: </a:t>
            </a:r>
            <a:r>
              <a:rPr lang="en-US" dirty="0"/>
              <a:t>may be replaced into the abdominal cavity by manual manipulation.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Incarcerated (irreducible or imprisoned): </a:t>
            </a:r>
            <a:r>
              <a:rPr lang="en-US" dirty="0"/>
              <a:t>can not be manipulated back into place, adhesions or edema occur </a:t>
            </a:r>
            <a:r>
              <a:rPr lang="en-US" dirty="0" err="1"/>
              <a:t>btn</a:t>
            </a:r>
            <a:r>
              <a:rPr lang="en-US" dirty="0"/>
              <a:t> the sac and contents, the hernia bowel is trapped  and cannot be returned into the abdomen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Strangulated: </a:t>
            </a:r>
            <a:r>
              <a:rPr lang="en-US" dirty="0"/>
              <a:t>blood supply &amp; intestinal flow in the herniated area are obstructed, </a:t>
            </a:r>
            <a:r>
              <a:rPr lang="en-US" dirty="0" err="1"/>
              <a:t>esp</a:t>
            </a:r>
            <a:r>
              <a:rPr lang="en-US" dirty="0"/>
              <a:t> in incarcerated hernia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cough-increased intra abdominal pressure with abdominal weakness-heavy lifting, straining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Obesity.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Straining during bowel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Lifting heavy objects.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Pregnancy.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Poor wound healing</a:t>
            </a:r>
          </a:p>
          <a:p>
            <a:pPr marL="0" indent="0">
              <a:buNone/>
            </a:pPr>
            <a:r>
              <a:rPr lang="en-US" dirty="0"/>
              <a:t>= indirect hernias-caused by a defect of structural closure</a:t>
            </a:r>
          </a:p>
          <a:p>
            <a:pPr marL="0" indent="0">
              <a:buNone/>
            </a:pPr>
            <a:r>
              <a:rPr lang="en-US" dirty="0"/>
              <a:t>= direct hernias- acquired , arise from a weakness in the </a:t>
            </a:r>
            <a:r>
              <a:rPr lang="en-US" dirty="0" err="1"/>
              <a:t>abdl</a:t>
            </a:r>
            <a:r>
              <a:rPr lang="en-US" dirty="0"/>
              <a:t> wall, </a:t>
            </a:r>
            <a:r>
              <a:rPr lang="en-US" dirty="0" err="1"/>
              <a:t>e.g</a:t>
            </a:r>
            <a:r>
              <a:rPr lang="en-US" dirty="0"/>
              <a:t> old incisional sites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302752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Hernia protrudes over involved area when pt stands or strains.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Severe pain occurs if hernia becomes strangulated.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Strangulated hernia occurs with symptoms of IO.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7448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features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Elective surgery to prevent complications of strangulation (</a:t>
            </a:r>
            <a:r>
              <a:rPr lang="en-US" dirty="0" err="1"/>
              <a:t>herniorrhaphy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Strangulated hernia involves resection of the involved bowel.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NURSING MANAGEMENT- post operative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Inguinal hernia repair---</a:t>
            </a:r>
          </a:p>
          <a:p>
            <a:pPr>
              <a:buFontTx/>
              <a:buChar char="-"/>
            </a:pPr>
            <a:r>
              <a:rPr lang="en-US" dirty="0"/>
              <a:t>Male </a:t>
            </a:r>
            <a:r>
              <a:rPr lang="en-US" dirty="0" err="1"/>
              <a:t>pt</a:t>
            </a:r>
            <a:r>
              <a:rPr lang="en-US" dirty="0"/>
              <a:t>-swelling of scrotum-icepacks and elevation</a:t>
            </a:r>
          </a:p>
          <a:p>
            <a:pPr>
              <a:buFontTx/>
              <a:buChar char="-"/>
            </a:pPr>
            <a:r>
              <a:rPr lang="en-US" dirty="0"/>
              <a:t>Input/output</a:t>
            </a:r>
          </a:p>
          <a:p>
            <a:pPr>
              <a:buFontTx/>
              <a:buChar char="-"/>
            </a:pPr>
            <a:r>
              <a:rPr lang="en-US" dirty="0"/>
              <a:t>Assess for voiding/bowel sounds</a:t>
            </a:r>
          </a:p>
          <a:p>
            <a:pPr>
              <a:buFontTx/>
              <a:buChar char="-"/>
            </a:pPr>
            <a:r>
              <a:rPr lang="en-US" dirty="0"/>
              <a:t>Knowledge- s/s of infection-fever, </a:t>
            </a:r>
            <a:r>
              <a:rPr lang="en-US" dirty="0" err="1"/>
              <a:t>drainage,redness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Avoid lifting for 2-6 weeks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sz="5400" b="1" dirty="0"/>
              <a:t>ULCERATIVE COLITIS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Recurrent ulcerative &amp; inflammatory disease of the mucosal and submucosal layers of the colon &amp; rectum.</a:t>
            </a:r>
          </a:p>
          <a:p>
            <a:pPr marL="0" indent="0">
              <a:buNone/>
            </a:pPr>
            <a:r>
              <a:rPr lang="en-US" dirty="0"/>
              <a:t>Lesions spread throughout the large intestines.</a:t>
            </a:r>
          </a:p>
          <a:p>
            <a:pPr marL="0" indent="0">
              <a:buNone/>
            </a:pPr>
            <a:r>
              <a:rPr lang="en-US" dirty="0"/>
              <a:t>High risk for colorectal cancer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RISK FACTORS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Autoimmune </a:t>
            </a:r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mucosa becomes edematous and inflamed.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lesions are </a:t>
            </a:r>
            <a:r>
              <a:rPr lang="en-US" dirty="0" smtClean="0"/>
              <a:t>continuous, </a:t>
            </a:r>
            <a:r>
              <a:rPr lang="en-US" dirty="0"/>
              <a:t>occurring one after the other.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There are multiple ulcerations, diffuse inflammations, and shedding of epithelium.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Usually spreads proximally from rectum to involve the entire colon.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Bleeding may occur from ulcerations.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Eventually, the bowel narrows, shortens, and thickens from muscle hypertrophy &amp; fat deposits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Diarrhea, frequently bloody, fecal urgency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pain with rebound tenderness.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Rapid loss of fluid &amp; electrolytes-passing of 5-20 liquid stools /day-dehydration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Anorexia &amp; weight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Anemia &amp; hypocalcemia-rectal bleeding/electrolyte imbalance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76600" y="0"/>
            <a:ext cx="5791200" cy="6844048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DIAGNOSIS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Stool is positive for blood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CBC: low HCT and </a:t>
            </a:r>
            <a:r>
              <a:rPr lang="en-US" dirty="0" err="1"/>
              <a:t>Hb</a:t>
            </a:r>
            <a:r>
              <a:rPr lang="en-US" dirty="0"/>
              <a:t> levels; elevated WBC,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Low albumin levels, an electrolyte imbalance/malabsorption and liver dysfunction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Abdominal x-ray; barium enema —mucosal irregularities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Colonoscopy —inflamed, ulcerated mucosa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CT scan, MRI, and U/S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8392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/>
              <a:t>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High-protein, high-calorie diet with supplemental vitamin therapy and iron replacement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IV fluid therapy as necessary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Avoid foods that exacerbate diarrhea-milk, </a:t>
            </a:r>
            <a:r>
              <a:rPr lang="en-US" dirty="0" smtClean="0"/>
              <a:t>spices, caffeine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Avoid </a:t>
            </a:r>
            <a:r>
              <a:rPr lang="en-US" dirty="0" smtClean="0"/>
              <a:t>smoking/alcohol/cold foods- increase intestinal motility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Sedatives;  antidiarrheal; </a:t>
            </a:r>
            <a:r>
              <a:rPr lang="en-US" dirty="0" err="1"/>
              <a:t>immunosuppresants</a:t>
            </a:r>
            <a:r>
              <a:rPr lang="en-US" dirty="0"/>
              <a:t>:- to rest the bowel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Aminosalicylates</a:t>
            </a:r>
            <a:r>
              <a:rPr lang="en-US" dirty="0"/>
              <a:t>:-reduce inflammation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Corticosteroids for severe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Parenteral </a:t>
            </a:r>
            <a:r>
              <a:rPr lang="en-US" dirty="0" smtClean="0"/>
              <a:t>nutrition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Surgery</a:t>
            </a:r>
            <a:r>
              <a:rPr lang="en-US" sz="3200" dirty="0"/>
              <a:t> </a:t>
            </a:r>
          </a:p>
          <a:p>
            <a:r>
              <a:rPr lang="en-US" dirty="0"/>
              <a:t>Colectomy; colon is surgically removed</a:t>
            </a:r>
          </a:p>
          <a:p>
            <a:r>
              <a:rPr lang="en-US" dirty="0"/>
              <a:t>Total </a:t>
            </a:r>
            <a:r>
              <a:rPr lang="en-US" dirty="0" err="1" smtClean="0"/>
              <a:t>Procto</a:t>
            </a:r>
            <a:r>
              <a:rPr lang="en-US" dirty="0" smtClean="0"/>
              <a:t>-colectomy </a:t>
            </a:r>
            <a:r>
              <a:rPr lang="en-US" dirty="0"/>
              <a:t>with ileostomy (</a:t>
            </a:r>
            <a:r>
              <a:rPr lang="en-US" dirty="0" err="1"/>
              <a:t>ie</a:t>
            </a:r>
            <a:r>
              <a:rPr lang="en-US" dirty="0"/>
              <a:t>, complete excision of colon, rectum, and anus)</a:t>
            </a:r>
          </a:p>
          <a:p>
            <a:pPr marL="0" indent="0">
              <a:buNone/>
            </a:pPr>
            <a:r>
              <a:rPr lang="en-US" b="1" dirty="0"/>
              <a:t>Nursing Process</a:t>
            </a:r>
          </a:p>
          <a:p>
            <a:pPr>
              <a:buFontTx/>
              <a:buChar char="-"/>
            </a:pPr>
            <a:r>
              <a:rPr lang="en-US" b="1" dirty="0"/>
              <a:t>Impaired bowel elimination r/t inflammatory process</a:t>
            </a:r>
          </a:p>
          <a:p>
            <a:pPr>
              <a:buFontTx/>
              <a:buChar char="-"/>
            </a:pPr>
            <a:r>
              <a:rPr lang="en-US" b="1" dirty="0" smtClean="0"/>
              <a:t>Imbalanced </a:t>
            </a:r>
            <a:r>
              <a:rPr lang="en-US" b="1" dirty="0"/>
              <a:t>nutrition &lt;body requirements r/t impaired absorption, reduced intake</a:t>
            </a:r>
          </a:p>
          <a:p>
            <a:pPr>
              <a:buFontTx/>
              <a:buChar char="-"/>
            </a:pPr>
            <a:r>
              <a:rPr lang="en-US" b="1" dirty="0"/>
              <a:t>Deficient fluid volume r/t increased loss through stool</a:t>
            </a:r>
          </a:p>
          <a:p>
            <a:pPr>
              <a:buFontTx/>
              <a:buChar char="-"/>
            </a:pPr>
            <a:r>
              <a:rPr lang="en-US" b="1" dirty="0"/>
              <a:t>Impaired comfort r/t acute pain sec to increased peristalsis</a:t>
            </a:r>
          </a:p>
          <a:p>
            <a:pPr>
              <a:buFontTx/>
              <a:buChar char="-"/>
            </a:pPr>
            <a:r>
              <a:rPr lang="en-US" b="1" dirty="0"/>
              <a:t>Impaired skin integrity r/t frequent loose stools</a:t>
            </a:r>
          </a:p>
          <a:p>
            <a:pPr>
              <a:buFontTx/>
              <a:buChar char="-"/>
            </a:pPr>
            <a:r>
              <a:rPr lang="en-US" b="1" dirty="0"/>
              <a:t>Ineffective coping r/t repeated episodes of </a:t>
            </a:r>
            <a:r>
              <a:rPr lang="en-US" b="1" dirty="0" err="1"/>
              <a:t>diarrhoea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Impaired elimination</a:t>
            </a:r>
          </a:p>
          <a:p>
            <a:pPr>
              <a:buFontTx/>
              <a:buChar char="-"/>
            </a:pPr>
            <a:r>
              <a:rPr lang="en-US" dirty="0"/>
              <a:t>Pt proximity to washrooms/bedside commode/bedrest to reduce peristalsis/</a:t>
            </a:r>
            <a:r>
              <a:rPr lang="en-US" dirty="0" err="1"/>
              <a:t>antdiarrheal</a:t>
            </a:r>
            <a:r>
              <a:rPr lang="en-US" dirty="0"/>
              <a:t> drugs/avoid GI stimulants</a:t>
            </a:r>
          </a:p>
          <a:p>
            <a:r>
              <a:rPr lang="en-US" dirty="0"/>
              <a:t>Fluid deficit</a:t>
            </a:r>
          </a:p>
          <a:p>
            <a:pPr>
              <a:buFontTx/>
              <a:buChar char="-"/>
            </a:pPr>
            <a:r>
              <a:rPr lang="en-US" dirty="0"/>
              <a:t>Monitor for s/s/IVF/input and output/daily weights</a:t>
            </a:r>
          </a:p>
          <a:p>
            <a:r>
              <a:rPr lang="en-US" dirty="0"/>
              <a:t>Improve comfort</a:t>
            </a:r>
          </a:p>
          <a:p>
            <a:pPr>
              <a:buFontTx/>
              <a:buChar char="-"/>
            </a:pPr>
            <a:r>
              <a:rPr lang="en-US" dirty="0"/>
              <a:t>analgesics/diversional therapy</a:t>
            </a:r>
          </a:p>
          <a:p>
            <a:r>
              <a:rPr lang="en-US" dirty="0"/>
              <a:t>Skin integrity</a:t>
            </a:r>
          </a:p>
          <a:p>
            <a:pPr marL="0" indent="0">
              <a:buNone/>
            </a:pPr>
            <a:r>
              <a:rPr lang="en-US" dirty="0"/>
              <a:t>- Dry skin/sitz baths/moisturizers after each stool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Adequate hydration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NPO to decrease bowel activity &amp; oral fluids introduced gradually.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 fluids; or parenteral alimentation</a:t>
            </a:r>
          </a:p>
          <a:p>
            <a:pPr marL="514350" indent="-514350">
              <a:buAutoNum type="arabicPeriod" startAt="4"/>
            </a:pPr>
            <a:r>
              <a:rPr lang="en-US" dirty="0"/>
              <a:t>Evaluate electrolyte status.</a:t>
            </a:r>
          </a:p>
          <a:p>
            <a:pPr marL="514350" indent="-514350">
              <a:buAutoNum type="arabicPeriod" startAt="4"/>
            </a:pPr>
            <a:r>
              <a:rPr lang="en-US" dirty="0"/>
              <a:t>Good skin hygiene</a:t>
            </a:r>
          </a:p>
          <a:p>
            <a:pPr marL="514350" indent="-514350">
              <a:buAutoNum type="arabicPeriod" startAt="4"/>
            </a:pPr>
            <a:r>
              <a:rPr lang="en-US" dirty="0"/>
              <a:t>Antidiarrheal agents</a:t>
            </a:r>
          </a:p>
          <a:p>
            <a:pPr marL="514350" indent="-514350">
              <a:buAutoNum type="arabicPeriod" startAt="4"/>
            </a:pPr>
            <a:r>
              <a:rPr lang="en-US" dirty="0"/>
              <a:t>Assess characteristics in patterns of stool.</a:t>
            </a:r>
          </a:p>
          <a:p>
            <a:pPr marL="514350" indent="-514350">
              <a:buAutoNum type="arabicPeriod" startAt="4"/>
            </a:pPr>
            <a:r>
              <a:rPr lang="en-US" dirty="0"/>
              <a:t>Self care: small frequent meals; precautions for steroids; stress management</a:t>
            </a:r>
          </a:p>
          <a:p>
            <a:pPr marL="514350" indent="-514350">
              <a:buAutoNum type="arabicPeriod" startAt="4"/>
            </a:pPr>
            <a:r>
              <a:rPr lang="en-US" dirty="0"/>
              <a:t>Dressings &amp; wound care if fistula is present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378952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COMPLICATIONS</a:t>
            </a:r>
          </a:p>
          <a:p>
            <a:r>
              <a:rPr lang="en-US" dirty="0"/>
              <a:t>Toxic </a:t>
            </a:r>
            <a:r>
              <a:rPr lang="en-US" dirty="0" err="1"/>
              <a:t>megacolon</a:t>
            </a:r>
            <a:r>
              <a:rPr lang="en-US" dirty="0"/>
              <a:t> </a:t>
            </a:r>
            <a:r>
              <a:rPr lang="en-US" sz="2000" dirty="0"/>
              <a:t>(dilatation of the colon) inhibiting its contraction</a:t>
            </a:r>
          </a:p>
          <a:p>
            <a:r>
              <a:rPr lang="en-US" dirty="0"/>
              <a:t>Perforation</a:t>
            </a:r>
          </a:p>
          <a:p>
            <a:r>
              <a:rPr lang="en-US" dirty="0"/>
              <a:t>Bleeding; </a:t>
            </a:r>
            <a:r>
              <a:rPr lang="en-US" sz="2400" dirty="0"/>
              <a:t>ulceration, vascular engorgement, </a:t>
            </a:r>
            <a:r>
              <a:rPr lang="en-US" sz="2400" dirty="0" err="1"/>
              <a:t>vascularised</a:t>
            </a:r>
            <a:r>
              <a:rPr lang="en-US" sz="2400" dirty="0"/>
              <a:t> granulation tissue.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DIVERTICULAR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Diverticulum</a:t>
            </a:r>
            <a:r>
              <a:rPr lang="en-US" dirty="0"/>
              <a:t>- an </a:t>
            </a:r>
            <a:r>
              <a:rPr lang="en-US" dirty="0" err="1"/>
              <a:t>outpouching</a:t>
            </a:r>
            <a:r>
              <a:rPr lang="en-US" dirty="0"/>
              <a:t> of the intestinal wall particularly the sigmoid colon</a:t>
            </a:r>
          </a:p>
          <a:p>
            <a:r>
              <a:rPr lang="en-US" b="1" dirty="0"/>
              <a:t>Diverticulosis</a:t>
            </a:r>
            <a:r>
              <a:rPr lang="en-US" dirty="0"/>
              <a:t>- multiple diverticulum</a:t>
            </a:r>
          </a:p>
          <a:p>
            <a:r>
              <a:rPr lang="en-US" b="1" dirty="0"/>
              <a:t>Diverticulitis</a:t>
            </a:r>
            <a:r>
              <a:rPr lang="en-US" dirty="0"/>
              <a:t>- inflammation of diverticula</a:t>
            </a:r>
          </a:p>
          <a:p>
            <a:r>
              <a:rPr lang="en-US" dirty="0"/>
              <a:t>Can be from food &amp; bacteria or </a:t>
            </a:r>
            <a:r>
              <a:rPr lang="en-US" dirty="0" err="1"/>
              <a:t>faecal</a:t>
            </a:r>
            <a:r>
              <a:rPr lang="en-US" dirty="0"/>
              <a:t> contamination impeding drainage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fiber diet; refined foods.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Male (40-45yrs)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Congenital weakness of muscle fibers of the intestine.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constipation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500" b="1" dirty="0"/>
              <a:t>CLINICAL MANIFESTATIONS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100" dirty="0"/>
              <a:t>Could be asymptomatic; if present, symptoms vary with degree of inflammation.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/>
              <a:t>Intermittent LLQ tenderness, cramping.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/>
              <a:t>Bowel irregularity with intervals of diarrhea.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b="1" i="1" dirty="0"/>
              <a:t>Diverticulitis</a:t>
            </a:r>
            <a:r>
              <a:rPr lang="en-US" sz="3100" dirty="0"/>
              <a:t>: fever, LLQ pain, usually accompanied by nausea &amp; vomiting, abdominal distention, constipation or obstruction.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/>
              <a:t>Perforation/abscess formation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Barium enema.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Sigmoidoscopy</a:t>
            </a:r>
            <a:r>
              <a:rPr lang="en-US" dirty="0"/>
              <a:t> or colonoscopy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U/S or CT scan.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Stool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x-ray 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300" b="1" dirty="0"/>
              <a:t>TREATMENT </a:t>
            </a:r>
          </a:p>
          <a:p>
            <a:pPr marL="514350" indent="-514350">
              <a:buAutoNum type="alphaUcPeriod"/>
            </a:pPr>
            <a:r>
              <a:rPr lang="en-US" b="1" i="1" dirty="0"/>
              <a:t>Management of uncomplicated </a:t>
            </a:r>
            <a:r>
              <a:rPr lang="en-US" b="1" i="1" dirty="0" err="1"/>
              <a:t>diverticulum</a:t>
            </a:r>
            <a:r>
              <a:rPr lang="en-US" b="1" i="1" dirty="0"/>
              <a:t>.</a:t>
            </a:r>
          </a:p>
          <a:p>
            <a:pPr marL="834390" lvl="1" indent="-514350">
              <a:buAutoNum type="arabicPeriod"/>
            </a:pPr>
            <a:r>
              <a:rPr lang="en-US" dirty="0"/>
              <a:t>High residue diet &amp; fiber supplements.</a:t>
            </a:r>
          </a:p>
          <a:p>
            <a:pPr marL="834390" lvl="1" indent="-514350">
              <a:buAutoNum type="arabicPeriod"/>
            </a:pPr>
            <a:r>
              <a:rPr lang="en-US" dirty="0"/>
              <a:t>Avoid laxatives &amp; enemas.</a:t>
            </a:r>
          </a:p>
          <a:p>
            <a:pPr marL="514350" indent="-514350">
              <a:buAutoNum type="alphaUcPeriod" startAt="2"/>
            </a:pPr>
            <a:r>
              <a:rPr lang="en-US" b="1" i="1" dirty="0" err="1"/>
              <a:t>Diverticulosis</a:t>
            </a:r>
            <a:r>
              <a:rPr lang="en-US" b="1" i="1" dirty="0"/>
              <a:t> with pain</a:t>
            </a:r>
          </a:p>
          <a:p>
            <a:pPr marL="834390" lvl="1" indent="-514350">
              <a:buAutoNum type="arabicPeriod"/>
            </a:pPr>
            <a:r>
              <a:rPr lang="en-US" dirty="0"/>
              <a:t>Liquid or soft diet</a:t>
            </a:r>
          </a:p>
          <a:p>
            <a:pPr marL="834390" lvl="1" indent="-514350">
              <a:buAutoNum type="arabicPeriod"/>
            </a:pPr>
            <a:r>
              <a:rPr lang="en-US" dirty="0"/>
              <a:t>Stool softeners or mineral oil</a:t>
            </a:r>
          </a:p>
          <a:p>
            <a:pPr marL="514350" indent="-514350">
              <a:buAutoNum type="alphaUcPeriod" startAt="3"/>
            </a:pPr>
            <a:r>
              <a:rPr lang="en-US" b="1" i="1" dirty="0"/>
              <a:t>Diverticulitis with perforation</a:t>
            </a:r>
            <a:r>
              <a:rPr lang="en-US" dirty="0"/>
              <a:t>.</a:t>
            </a:r>
          </a:p>
          <a:p>
            <a:pPr marL="834390" lvl="1" indent="-514350">
              <a:buFont typeface="Wingdings 2" panose="05020102010507070707"/>
              <a:buAutoNum type="arabicPeriod"/>
            </a:pPr>
            <a:r>
              <a:rPr lang="en-US" dirty="0"/>
              <a:t>Hospitalized, NPO, with IV fluids</a:t>
            </a:r>
          </a:p>
          <a:p>
            <a:pPr marL="834390" lvl="1" indent="-514350">
              <a:buAutoNum type="arabicPeriod"/>
            </a:pPr>
            <a:r>
              <a:rPr lang="en-US" dirty="0"/>
              <a:t>Antibiotics</a:t>
            </a:r>
          </a:p>
          <a:p>
            <a:pPr marL="834390" lvl="1" indent="-514350">
              <a:buAutoNum type="arabicPeriod"/>
            </a:pPr>
            <a:r>
              <a:rPr lang="en-US" dirty="0"/>
              <a:t>Antispasmodics</a:t>
            </a:r>
          </a:p>
          <a:p>
            <a:pPr marL="834390" lvl="1" indent="-514350">
              <a:buAutoNum type="arabicPeriod"/>
            </a:pPr>
            <a:r>
              <a:rPr lang="en-US" dirty="0"/>
              <a:t>Surgery for obstruction, hemorrhage or perforation.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Assist pt to understand need for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High fiber diet &amp; avoid </a:t>
            </a:r>
            <a:r>
              <a:rPr lang="en-US" dirty="0" err="1"/>
              <a:t>indigestable</a:t>
            </a:r>
            <a:r>
              <a:rPr lang="en-US" dirty="0"/>
              <a:t> roughage such as nuts, popcorn, , corn &amp; seeds.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Maintain high fluid intake.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Avoid large meals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Avoid alcohol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Weight reduction if indicated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Avoid activities that increase intra-abdominal pressure </a:t>
            </a:r>
            <a:r>
              <a:rPr lang="en-US" dirty="0" err="1"/>
              <a:t>eg</a:t>
            </a:r>
            <a:r>
              <a:rPr lang="en-US" dirty="0"/>
              <a:t> straining at stools, bending, lifting, tight clothing.</a:t>
            </a:r>
          </a:p>
          <a:p>
            <a:pPr marL="514350" indent="-514350">
              <a:buAutoNum type="arabicPeriod" startAt="2"/>
            </a:pPr>
            <a:r>
              <a:rPr lang="en-US" dirty="0"/>
              <a:t>To decrease colon activities; in diverticulitis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Clear liquids or NPO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Bed rest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Adequate hydration via IV fluids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As attack subsides introduce oral fluids gradually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AutoNum type="arabicPeriod"/>
            </a:pPr>
            <a:r>
              <a:rPr lang="en-US" dirty="0"/>
              <a:t>Peritonitis</a:t>
            </a:r>
          </a:p>
          <a:p>
            <a:pPr marL="514350" indent="-514350">
              <a:buAutoNum type="arabicPeriod"/>
            </a:pPr>
            <a:r>
              <a:rPr lang="en-US" dirty="0"/>
              <a:t>Abscess formation</a:t>
            </a:r>
          </a:p>
          <a:p>
            <a:pPr marL="514350" indent="-514350">
              <a:buAutoNum type="arabicPeriod"/>
            </a:pPr>
            <a:r>
              <a:rPr lang="en-US" dirty="0"/>
              <a:t>Bleeding</a:t>
            </a:r>
          </a:p>
          <a:p>
            <a:pPr marL="514350" indent="-514350">
              <a:buAutoNum type="arabicPeriod"/>
            </a:pPr>
            <a:r>
              <a:rPr lang="en-US" dirty="0"/>
              <a:t>Bowel obstruction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COLORECTAL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One of the most prevalent types of internal cancer.</a:t>
            </a:r>
          </a:p>
          <a:p>
            <a:pPr>
              <a:buNone/>
            </a:pPr>
            <a:r>
              <a:rPr lang="en-US" dirty="0"/>
              <a:t>Highly curable when localized in the bowel.</a:t>
            </a:r>
          </a:p>
          <a:p>
            <a:pPr>
              <a:buNone/>
            </a:pPr>
            <a:r>
              <a:rPr lang="en-US" dirty="0"/>
              <a:t>Most common sites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Sigmoid colon— 20-30 %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Cecum &amp; ascending colon— 20 – 30%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Rectum—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5344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RISK FACTORS</a:t>
            </a:r>
          </a:p>
          <a:p>
            <a:r>
              <a:rPr lang="en-US" dirty="0"/>
              <a:t>Age around 50yrs</a:t>
            </a:r>
          </a:p>
          <a:p>
            <a:r>
              <a:rPr lang="en-US" dirty="0"/>
              <a:t>Ulcerative colitis</a:t>
            </a:r>
          </a:p>
          <a:p>
            <a:r>
              <a:rPr lang="en-US" dirty="0"/>
              <a:t>High fat, low residue diet.   </a:t>
            </a:r>
          </a:p>
          <a:p>
            <a:r>
              <a:rPr lang="en-US" dirty="0"/>
              <a:t>Family </a:t>
            </a:r>
            <a:r>
              <a:rPr lang="en-US" dirty="0" err="1"/>
              <a:t>Hx</a:t>
            </a:r>
            <a:r>
              <a:rPr lang="en-US" dirty="0"/>
              <a:t>.</a:t>
            </a:r>
          </a:p>
          <a:p>
            <a:r>
              <a:rPr lang="en-US" dirty="0" err="1"/>
              <a:t>Crohns</a:t>
            </a:r>
            <a:r>
              <a:rPr lang="en-US" dirty="0"/>
              <a:t> disease </a:t>
            </a:r>
            <a:endParaRPr lang="en-US" dirty="0" smtClean="0"/>
          </a:p>
          <a:p>
            <a:r>
              <a:rPr lang="en-US" dirty="0" smtClean="0"/>
              <a:t>Immunosuppression </a:t>
            </a:r>
            <a:endParaRPr lang="en-US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95% adenocarcinoma (from epithelia).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start as a benign polyp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become malignant </a:t>
            </a:r>
            <a:r>
              <a:rPr lang="en-US" dirty="0" err="1"/>
              <a:t>metastatize</a:t>
            </a:r>
            <a:r>
              <a:rPr lang="en-US" dirty="0"/>
              <a:t> to surrounding structures. (often to the liver).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6019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/>
              <a:t>CLINICAL MANIFESTATION</a:t>
            </a:r>
          </a:p>
          <a:p>
            <a:pPr marL="514350" indent="-514350">
              <a:buNone/>
            </a:pPr>
            <a:r>
              <a:rPr lang="en-US" dirty="0"/>
              <a:t>According to location, stage, &amp; intestinal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Vague symptoms—early.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in bowel habits: </a:t>
            </a:r>
            <a:r>
              <a:rPr lang="en-US" sz="2200" dirty="0"/>
              <a:t>constipation &amp; </a:t>
            </a:r>
            <a:r>
              <a:rPr lang="en-US" sz="2200" dirty="0" err="1"/>
              <a:t>diarrhoea</a:t>
            </a:r>
            <a:r>
              <a:rPr lang="en-US" sz="2200" dirty="0"/>
              <a:t> with </a:t>
            </a:r>
            <a:r>
              <a:rPr lang="en-US" sz="2200" dirty="0" err="1"/>
              <a:t>tenesmus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in shape of stool (pencil-or ribbon-shaped)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Weakness &amp; fatigue.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 is a late symptom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Rectal bleeding or </a:t>
            </a:r>
            <a:r>
              <a:rPr lang="en-US" dirty="0" err="1"/>
              <a:t>malena</a:t>
            </a:r>
            <a:r>
              <a:rPr lang="en-US" dirty="0"/>
              <a:t> from 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Bowel obstruction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763000" cy="5638800"/>
          </a:xfrm>
        </p:spPr>
        <p:txBody>
          <a:bodyPr/>
          <a:lstStyle/>
          <a:p>
            <a:pPr>
              <a:buNone/>
            </a:pPr>
            <a:r>
              <a:rPr lang="en-US" sz="3200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History, physical examination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Fecal occult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Double contrast barium enema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Sigmoidoscopy</a:t>
            </a:r>
            <a:r>
              <a:rPr lang="en-US" dirty="0"/>
              <a:t>/colonoscopy; with biopsy for cytology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 scan; chest, abdomen and pelvis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537448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TREATMENT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Colon resection</a:t>
            </a:r>
            <a:r>
              <a:rPr lang="en-US" dirty="0"/>
              <a:t>: may have resection with(out) a colostomy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Colostomy: </a:t>
            </a:r>
            <a:r>
              <a:rPr lang="en-US" dirty="0"/>
              <a:t>surgical creation of an opening (stoma) into the colon. (temporally or permanent).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385048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/>
              <a:t>Types of colostomies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Ascending</a:t>
            </a:r>
            <a:r>
              <a:rPr lang="en-US" dirty="0"/>
              <a:t>:- for right-sided tumors.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The transverse (double barreled):- </a:t>
            </a:r>
            <a:r>
              <a:rPr lang="en-US" dirty="0"/>
              <a:t>often for emergencies (</a:t>
            </a:r>
            <a:r>
              <a:rPr lang="en-US" dirty="0" err="1"/>
              <a:t>e.g</a:t>
            </a:r>
            <a:r>
              <a:rPr lang="en-US" dirty="0"/>
              <a:t> IO, perforation); is quick. </a:t>
            </a:r>
          </a:p>
          <a:p>
            <a:pPr marL="594360" lvl="2" indent="0">
              <a:buNone/>
            </a:pPr>
            <a:r>
              <a:rPr lang="en-US" dirty="0"/>
              <a:t>There two stomas. The proximal one, closest to small intestine, drain feces. The distal stoma drains mucus. Usually temporary.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Transverse loop:- </a:t>
            </a:r>
            <a:r>
              <a:rPr lang="en-US" dirty="0"/>
              <a:t>colostomy has two openings in the transverse colon, but one stoma usually temporary.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Descending colostomy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Sigmoid colostomy</a:t>
            </a:r>
            <a:r>
              <a:rPr lang="en-US" dirty="0"/>
              <a:t>.</a:t>
            </a:r>
          </a:p>
          <a:p>
            <a:pPr marL="594360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Colonoscopy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29175" y="1264017"/>
            <a:ext cx="4314825" cy="277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432130"/>
            <a:ext cx="4008983" cy="2758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A, </a:t>
            </a:r>
            <a:r>
              <a:rPr lang="en-US" dirty="0"/>
              <a:t>Sigmoid colostomy, the feces are formed. </a:t>
            </a:r>
          </a:p>
          <a:p>
            <a:r>
              <a:rPr lang="en-US" b="1" dirty="0"/>
              <a:t>B, </a:t>
            </a:r>
            <a:r>
              <a:rPr lang="en-US" dirty="0"/>
              <a:t>Descending colostomy, the feces are </a:t>
            </a:r>
            <a:r>
              <a:rPr lang="en-US" dirty="0" err="1"/>
              <a:t>semiformed</a:t>
            </a:r>
            <a:r>
              <a:rPr lang="en-US" dirty="0"/>
              <a:t>. </a:t>
            </a:r>
          </a:p>
          <a:p>
            <a:r>
              <a:rPr lang="en-US" b="1" dirty="0"/>
              <a:t>C, </a:t>
            </a:r>
            <a:r>
              <a:rPr lang="en-US" dirty="0"/>
              <a:t>Transverse colostomy, the feces are unformed. </a:t>
            </a:r>
          </a:p>
          <a:p>
            <a:r>
              <a:rPr lang="en-US" b="1" dirty="0"/>
              <a:t>D, </a:t>
            </a:r>
            <a:r>
              <a:rPr lang="en-US" dirty="0"/>
              <a:t>Ascending colostomy, the feces are fluid.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038642"/>
            <a:ext cx="18573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461248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Pre-op care</a:t>
            </a:r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/>
              <a:t>Determine extend of surgery anticipated: colostomy not always required.</a:t>
            </a:r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/>
              <a:t>Bowel preparation: low residue diet, prophylactic antibiotics, enemas.</a:t>
            </a:r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/>
              <a:t>If colostomy is to be, discuss implications; prepare Pt. for change in body image.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613648" cy="60960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3200" b="1" dirty="0"/>
              <a:t>Post-op care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/>
              <a:t>Pt</a:t>
            </a:r>
            <a:r>
              <a:rPr lang="en-US" sz="3000" dirty="0"/>
              <a:t> with 3 incisions; </a:t>
            </a:r>
            <a:r>
              <a:rPr lang="en-US" sz="2800" dirty="0"/>
              <a:t>abdominal, </a:t>
            </a:r>
            <a:r>
              <a:rPr lang="en-US" sz="2800" dirty="0" err="1"/>
              <a:t>perineal</a:t>
            </a:r>
            <a:r>
              <a:rPr lang="en-US" sz="2800" dirty="0"/>
              <a:t> and area for colostomy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/>
              <a:t>Perineal</a:t>
            </a:r>
            <a:r>
              <a:rPr lang="en-US" sz="3000" dirty="0"/>
              <a:t> incision:- </a:t>
            </a:r>
            <a:r>
              <a:rPr lang="en-US" sz="2400" dirty="0"/>
              <a:t>closed with a drain or left open to heal by secondary intention.</a:t>
            </a:r>
          </a:p>
          <a:p>
            <a:pPr marL="834390" lvl="1" indent="-514350">
              <a:buSzPct val="75000"/>
              <a:buFont typeface="+mj-lt"/>
              <a:buAutoNum type="alphaLcParenR"/>
            </a:pPr>
            <a:r>
              <a:rPr lang="en-US" dirty="0"/>
              <a:t>-irrigate the </a:t>
            </a:r>
            <a:r>
              <a:rPr lang="en-US" dirty="0" err="1"/>
              <a:t>perineal</a:t>
            </a:r>
            <a:r>
              <a:rPr lang="en-US" dirty="0"/>
              <a:t> wound.</a:t>
            </a:r>
          </a:p>
          <a:p>
            <a:pPr marL="834390" lvl="1" indent="-514350">
              <a:buSzPct val="75000"/>
              <a:buFont typeface="+mj-lt"/>
              <a:buAutoNum type="alphaLcParenR"/>
            </a:pPr>
            <a:r>
              <a:rPr lang="en-US" dirty="0"/>
              <a:t>- warm </a:t>
            </a:r>
            <a:r>
              <a:rPr lang="en-US" dirty="0" err="1"/>
              <a:t>sitz</a:t>
            </a:r>
            <a:r>
              <a:rPr lang="en-US" dirty="0"/>
              <a:t> bath.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/>
              <a:t>Abdominal &amp; </a:t>
            </a:r>
            <a:r>
              <a:rPr lang="en-US" sz="3000" dirty="0" err="1"/>
              <a:t>perineal</a:t>
            </a:r>
            <a:r>
              <a:rPr lang="en-US" sz="3000" dirty="0"/>
              <a:t> wounds need frequent dressings.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/>
              <a:t>Perineal</a:t>
            </a:r>
            <a:r>
              <a:rPr lang="en-US" sz="3000" dirty="0"/>
              <a:t> wound may heal after several months.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100" dirty="0"/>
              <a:t>Position </a:t>
            </a:r>
            <a:r>
              <a:rPr lang="en-US" sz="3100" dirty="0" err="1"/>
              <a:t>pt</a:t>
            </a:r>
            <a:r>
              <a:rPr lang="en-US" sz="3100" dirty="0"/>
              <a:t> </a:t>
            </a:r>
            <a:r>
              <a:rPr lang="en-US" sz="3100" dirty="0" err="1"/>
              <a:t>lateraly</a:t>
            </a:r>
            <a:r>
              <a:rPr lang="en-US" sz="3100" dirty="0"/>
              <a:t>.</a:t>
            </a:r>
          </a:p>
          <a:p>
            <a:pPr marL="834390" lvl="1" indent="-514350">
              <a:buFont typeface="+mj-lt"/>
              <a:buAutoNum type="alphaLcParenR"/>
            </a:pPr>
            <a:endParaRPr lang="en-US" sz="2700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 startAt="6"/>
            </a:pPr>
            <a:r>
              <a:rPr lang="en-US" dirty="0"/>
              <a:t>Assess healing and perform colostomy care</a:t>
            </a:r>
          </a:p>
          <a:p>
            <a:pPr marL="834390" lvl="1" indent="-514350"/>
            <a:r>
              <a:rPr lang="en-US" dirty="0"/>
              <a:t>Measure stoma &amp; select an appropriate sized appliance. Stoma will shrink after surgery.</a:t>
            </a:r>
          </a:p>
          <a:p>
            <a:pPr marL="834390" lvl="1" indent="-514350"/>
            <a:r>
              <a:rPr lang="en-US" dirty="0"/>
              <a:t>Appliance should fit easily around the stoma &amp; protect the skin.</a:t>
            </a:r>
          </a:p>
          <a:p>
            <a:pPr marL="834390" lvl="1" indent="-514350"/>
            <a:r>
              <a:rPr lang="en-US" dirty="0"/>
              <a:t>Keep the skin around the stoma clean, dry from intestinal juices. </a:t>
            </a:r>
          </a:p>
          <a:p>
            <a:pPr marL="834390" lvl="1" indent="-514350"/>
            <a:r>
              <a:rPr lang="en-US" dirty="0"/>
              <a:t>Prevent contamination of the abdominal incision. </a:t>
            </a:r>
          </a:p>
          <a:p>
            <a:pPr marL="834390" lvl="1" indent="-514350"/>
            <a:r>
              <a:rPr lang="en-US" dirty="0"/>
              <a:t>Change the skin appliance only when it begins to leak or becomes dislodged.</a:t>
            </a:r>
          </a:p>
          <a:p>
            <a:pPr marL="834390" lvl="1" indent="-514350"/>
            <a:r>
              <a:rPr lang="en-US" dirty="0"/>
              <a:t>Irrigate the colostomy same time each day to assist in establishing a normal pattern of elimination.</a:t>
            </a:r>
          </a:p>
          <a:p>
            <a:pPr marL="834390" lvl="1" indent="-514350"/>
            <a:r>
              <a:rPr lang="en-US" dirty="0"/>
              <a:t>Involve </a:t>
            </a:r>
            <a:r>
              <a:rPr lang="en-US" dirty="0" err="1"/>
              <a:t>pt</a:t>
            </a:r>
            <a:r>
              <a:rPr lang="en-US" dirty="0"/>
              <a:t> in care as early as possible</a:t>
            </a:r>
          </a:p>
          <a:p>
            <a:pPr marL="834390" lvl="1" indent="-514350"/>
            <a:r>
              <a:rPr lang="en-US" dirty="0"/>
              <a:t>For adults irrigate with 500-1000 </a:t>
            </a:r>
            <a:r>
              <a:rPr lang="en-US" dirty="0" err="1"/>
              <a:t>mls</a:t>
            </a:r>
            <a:r>
              <a:rPr lang="en-US" dirty="0"/>
              <a:t> of warm tap water</a:t>
            </a:r>
          </a:p>
          <a:p>
            <a:pPr marL="834390" lvl="1" indent="-514350"/>
            <a:r>
              <a:rPr lang="en-US" dirty="0"/>
              <a:t>Assist control odor, use control tablets or diet </a:t>
            </a:r>
          </a:p>
          <a:p>
            <a:pPr marL="834390" lvl="1" indent="-514350"/>
            <a:r>
              <a:rPr lang="en-US" dirty="0"/>
              <a:t>Educate on self-care and long-term care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447800"/>
            <a:ext cx="7772398" cy="29686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/>
              <a:t>DISORDERS OF THE RECTUM AND ANUS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HEMORRHOIDS (</a:t>
            </a:r>
            <a:r>
              <a:rPr lang="en-US" b="1" dirty="0"/>
              <a:t>PILES</a:t>
            </a:r>
            <a:r>
              <a:rPr lang="en-US" sz="54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504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Dilated portions of veins in the anus &amp; rectum</a:t>
            </a:r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Prolonged constipation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Prolonged standing or sitting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Portal hypertension (venous flow obstruction).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Obesity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Straining at bowel movement.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CLINICAL MANIFESTATIONS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Internal</a:t>
            </a:r>
            <a:r>
              <a:rPr lang="en-US" dirty="0"/>
              <a:t> hemorrhoids occur above the </a:t>
            </a:r>
            <a:r>
              <a:rPr lang="en-US" dirty="0" smtClean="0"/>
              <a:t>internal </a:t>
            </a:r>
            <a:r>
              <a:rPr lang="en-US" dirty="0"/>
              <a:t>sphincter, become congested, &amp; are painful.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External</a:t>
            </a:r>
            <a:r>
              <a:rPr lang="en-US" dirty="0"/>
              <a:t> hemorrhoids occur below or outside external sphincter, appear as protrusions at the anus.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Thrombosed</a:t>
            </a:r>
            <a:r>
              <a:rPr lang="en-US" dirty="0"/>
              <a:t> hemorrhoids: a blood clot in a hemorrhoid that causes inflammation &amp; pain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Rectal bleeding during defecation 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248400" cy="381000"/>
          </a:xfrm>
        </p:spPr>
        <p:txBody>
          <a:bodyPr>
            <a:noAutofit/>
          </a:bodyPr>
          <a:lstStyle/>
          <a:p>
            <a:r>
              <a:rPr lang="en-US" sz="2400" dirty="0"/>
              <a:t>Anal fissures &amp; </a:t>
            </a:r>
            <a:r>
              <a:rPr lang="en-US" sz="2400" dirty="0" err="1"/>
              <a:t>Hamorrhoids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2" y="457200"/>
            <a:ext cx="7942718" cy="6329105"/>
          </a:xfr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678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/>
              <a:t>DIAGNOSIS</a:t>
            </a:r>
          </a:p>
          <a:p>
            <a:pPr>
              <a:buNone/>
            </a:pPr>
            <a:r>
              <a:rPr lang="en-US" dirty="0"/>
              <a:t>Rectal examination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sz="3000" b="1" dirty="0"/>
              <a:t>MANAGEMENT</a:t>
            </a:r>
          </a:p>
          <a:p>
            <a:pPr marL="514350" indent="-514350">
              <a:buAutoNum type="alphaUcPeriod"/>
            </a:pPr>
            <a:r>
              <a:rPr lang="en-US" b="1" dirty="0"/>
              <a:t>Conservative treatment</a:t>
            </a:r>
          </a:p>
          <a:p>
            <a:pPr marL="514350" indent="-514350">
              <a:buAutoNum type="arabicPeriod"/>
            </a:pPr>
            <a:r>
              <a:rPr lang="en-US" dirty="0" err="1"/>
              <a:t>Sitz</a:t>
            </a:r>
            <a:r>
              <a:rPr lang="en-US" dirty="0"/>
              <a:t> baths, stool softeners, ointments, topical anesthetics.</a:t>
            </a:r>
          </a:p>
          <a:p>
            <a:pPr marL="514350" indent="-514350">
              <a:buAutoNum type="arabicPeriod"/>
            </a:pPr>
            <a:r>
              <a:rPr lang="en-US" dirty="0"/>
              <a:t>Diet high in fiber/roughage</a:t>
            </a:r>
          </a:p>
          <a:p>
            <a:pPr marL="514350" indent="-514350">
              <a:buAutoNum type="arabicPeriod"/>
            </a:pPr>
            <a:r>
              <a:rPr lang="en-US" dirty="0"/>
              <a:t>Avoid straining with bowel movements</a:t>
            </a:r>
          </a:p>
          <a:p>
            <a:pPr marL="514350" indent="-514350">
              <a:buAutoNum type="alphaUcPeriod" startAt="2"/>
            </a:pPr>
            <a:endParaRPr lang="en-US" b="1" dirty="0"/>
          </a:p>
          <a:p>
            <a:pPr marL="514350" indent="-514350">
              <a:buAutoNum type="alphaUcPeriod" startAt="2"/>
            </a:pPr>
            <a:r>
              <a:rPr lang="en-US" b="1" dirty="0"/>
              <a:t>Aggressive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Rubber ligation of internal hemorrhoids</a:t>
            </a:r>
          </a:p>
          <a:p>
            <a:pPr marL="514350" indent="-514350">
              <a:buAutoNum type="arabicPeriod" startAt="2"/>
            </a:pPr>
            <a:r>
              <a:rPr lang="en-US" dirty="0"/>
              <a:t>Laser or infrared photocoagulation</a:t>
            </a:r>
          </a:p>
          <a:p>
            <a:pPr marL="514350" indent="-514350">
              <a:buAutoNum type="arabicPeriod" startAt="2"/>
            </a:pPr>
            <a:r>
              <a:rPr lang="en-US" dirty="0"/>
              <a:t>Surgery for bleeding or </a:t>
            </a:r>
            <a:r>
              <a:rPr lang="en-US" dirty="0" err="1"/>
              <a:t>thrombosed</a:t>
            </a:r>
            <a:r>
              <a:rPr lang="en-US" dirty="0"/>
              <a:t> hemorrhoids.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645"/>
            <a:ext cx="28956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4191000"/>
            <a:ext cx="244792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prolonged standing or sitting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Sitz</a:t>
            </a:r>
            <a:r>
              <a:rPr lang="en-US" dirty="0"/>
              <a:t> bath to decrease discomfort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Ointments to decrease discomfort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Ice pack, followed by a hot </a:t>
            </a:r>
            <a:r>
              <a:rPr lang="en-US" dirty="0" err="1"/>
              <a:t>sitz</a:t>
            </a:r>
            <a:r>
              <a:rPr lang="en-US" dirty="0"/>
              <a:t> bath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constipation &amp; straining at stools.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Weight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 diet.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ANORECTAL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7448" cy="4724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/>
              <a:t>Infection in the </a:t>
            </a:r>
            <a:r>
              <a:rPr lang="en-US" sz="2800" dirty="0" err="1"/>
              <a:t>pararectal</a:t>
            </a:r>
            <a:r>
              <a:rPr lang="en-US" sz="2800" dirty="0"/>
              <a:t> (close to rectum) spaces.</a:t>
            </a:r>
          </a:p>
          <a:p>
            <a:pPr lvl="1">
              <a:buNone/>
            </a:pPr>
            <a:r>
              <a:rPr lang="en-US" sz="2800" dirty="0" err="1"/>
              <a:t>Immuno</a:t>
            </a:r>
            <a:r>
              <a:rPr lang="en-US" sz="2800" dirty="0"/>
              <a:t>-suppressed people are more at risk.</a:t>
            </a:r>
          </a:p>
          <a:p>
            <a:pPr lvl="1">
              <a:buNone/>
            </a:pPr>
            <a:endParaRPr lang="en-US" sz="2800" b="1" dirty="0"/>
          </a:p>
          <a:p>
            <a:pPr lvl="1">
              <a:buNone/>
            </a:pPr>
            <a:r>
              <a:rPr lang="en-US" sz="2800" b="1" dirty="0"/>
              <a:t>SIGNS &amp; SYMPTOMS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Foul-smelling pus.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Pain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Swelling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Redness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Tenderness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Sitz</a:t>
            </a:r>
            <a:r>
              <a:rPr lang="en-US" dirty="0"/>
              <a:t> baths &amp; analgesics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&amp; D of abscess with gauze packing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fistula is present , same is removed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THE GIT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HISTORY</a:t>
            </a:r>
          </a:p>
          <a:p>
            <a:r>
              <a:rPr lang="en-US" dirty="0"/>
              <a:t>Changes in bowel habits</a:t>
            </a:r>
          </a:p>
          <a:p>
            <a:r>
              <a:rPr lang="en-US" dirty="0"/>
              <a:t>Evaluate dietary pattern and fluid intake.</a:t>
            </a:r>
          </a:p>
          <a:p>
            <a:r>
              <a:rPr lang="en-US" dirty="0"/>
              <a:t>Weight loss or gain.</a:t>
            </a:r>
          </a:p>
          <a:p>
            <a:r>
              <a:rPr lang="en-US" dirty="0"/>
              <a:t>Pain.</a:t>
            </a:r>
          </a:p>
          <a:p>
            <a:r>
              <a:rPr lang="en-US" dirty="0"/>
              <a:t>Nausea and vomiting.</a:t>
            </a:r>
          </a:p>
          <a:p>
            <a:r>
              <a:rPr lang="en-US" dirty="0"/>
              <a:t>Presence or problems with flatulence.</a:t>
            </a:r>
          </a:p>
          <a:p>
            <a:r>
              <a:rPr lang="en-US" dirty="0"/>
              <a:t>Medication history.</a:t>
            </a:r>
          </a:p>
          <a:p>
            <a:r>
              <a:rPr lang="en-US" dirty="0"/>
              <a:t>Previous GI related surgeries.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ANAL FISTULA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tiny, tubular, fibrous tract that extends into the anal canal from an opening located besides the anus.</a:t>
            </a:r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Infection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Trauma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Fissures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Regional enteritis (inflammation of intestine)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61248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Constant leaking of pus or stool from the cutaneous opening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Passage of flatus or feces from the vagina or bladder depending on the fistula tract.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Untreated fistulas may cause systemic infection.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3200" b="1" dirty="0"/>
              <a:t>MANAGEMENT</a:t>
            </a:r>
          </a:p>
          <a:p>
            <a:r>
              <a:rPr lang="en-US" dirty="0" err="1"/>
              <a:t>Fistulectomy</a:t>
            </a:r>
            <a:r>
              <a:rPr lang="en-US" dirty="0"/>
              <a:t>: excision of the fistulous tract.</a:t>
            </a:r>
          </a:p>
          <a:p>
            <a:pPr lvl="1"/>
            <a:r>
              <a:rPr lang="en-US" dirty="0"/>
              <a:t>Enema pre-operatively to evacuate lower bowel thoroughly.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comes from theatre with wound packed with gauze.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ANAL FISSURE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85048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longitudinal tear or ulceration in the lining of the anal canal.</a:t>
            </a:r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Passing a large, firm stool.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Persistent tightening of the anal canal secondary to stress &amp; anxiety leading to constipation.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Trauma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Overuse of laxatives.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13648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/>
              <a:t>SIGNS &amp;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Extremely painful defecation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Burning sensation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Bleeding.</a:t>
            </a:r>
          </a:p>
          <a:p>
            <a:pPr marL="514350" indent="-514350">
              <a:buNone/>
            </a:pPr>
            <a:r>
              <a:rPr lang="en-US" sz="3000" b="1" dirty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Conservative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Stool softeners &amp; bulk agents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High water intake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/>
              <a:t>Sitz</a:t>
            </a:r>
            <a:r>
              <a:rPr lang="en-US" dirty="0"/>
              <a:t> bath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Emollient suppositories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/>
              <a:t>Anaesthetic</a:t>
            </a:r>
            <a:r>
              <a:rPr lang="en-US" dirty="0"/>
              <a:t> &amp; corticosteroid help relief the discomfort.</a:t>
            </a:r>
          </a:p>
          <a:p>
            <a:pPr marL="514350" indent="-514350">
              <a:buAutoNum type="arabicPeriod" startAt="2"/>
            </a:pPr>
            <a:r>
              <a:rPr lang="en-US" dirty="0"/>
              <a:t>Anal dilation with excision of fissure under anesthesia.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PILONIDAL SINUS/CYST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31730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Found in the </a:t>
            </a:r>
            <a:r>
              <a:rPr lang="en-US" sz="2800" dirty="0" err="1"/>
              <a:t>intergluteal</a:t>
            </a:r>
            <a:r>
              <a:rPr lang="en-US" sz="2800" dirty="0"/>
              <a:t> cleft of the lower sacrum.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Results from local trauma, causing penetration of hairs into the epithelium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Can be congenital (</a:t>
            </a:r>
            <a:r>
              <a:rPr lang="en-US" sz="2800" dirty="0" err="1"/>
              <a:t>infolding</a:t>
            </a:r>
            <a:r>
              <a:rPr lang="en-US" sz="2800" dirty="0"/>
              <a:t> of epithelial tissue beneath the skin)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May have one or several small sinus openings on skin surface.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50"/>
          <a:stretch>
            <a:fillRect/>
          </a:stretch>
        </p:blipFill>
        <p:spPr>
          <a:xfrm>
            <a:off x="228601" y="4015655"/>
            <a:ext cx="3200399" cy="2930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6"/>
          <a:stretch>
            <a:fillRect/>
          </a:stretch>
        </p:blipFill>
        <p:spPr>
          <a:xfrm>
            <a:off x="4114800" y="4011266"/>
            <a:ext cx="4797750" cy="284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686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/>
              <a:t>PRESENTATION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Are easily irritated by perspiration or friction.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Infection causes irritation or abscess.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None/>
            </a:pPr>
            <a:r>
              <a:rPr lang="en-US" b="1" dirty="0"/>
              <a:t>TREATMENT</a:t>
            </a:r>
          </a:p>
          <a:p>
            <a:r>
              <a:rPr lang="en-US" dirty="0"/>
              <a:t>Antibiotics till abscess is formed then surgery (I &amp; D).</a:t>
            </a:r>
          </a:p>
          <a:p>
            <a:r>
              <a:rPr lang="en-US" dirty="0"/>
              <a:t>After it resolves cyst &amp; secondary sinus tract is excised.</a:t>
            </a:r>
          </a:p>
          <a:p>
            <a:r>
              <a:rPr lang="en-US" dirty="0"/>
              <a:t>Gauze dressing is put to keep edges separate as healing by granulation occurs.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POLYPS*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638800"/>
          </a:xfrm>
        </p:spPr>
        <p:txBody>
          <a:bodyPr>
            <a:normAutofit/>
          </a:bodyPr>
          <a:lstStyle/>
          <a:p>
            <a:r>
              <a:rPr lang="en-US" dirty="0"/>
              <a:t>Masses of tissue that protrudes into bowel lumen.</a:t>
            </a:r>
          </a:p>
          <a:p>
            <a:r>
              <a:rPr lang="en-US" dirty="0"/>
              <a:t>Occur anywhere in the intestinal tract &amp; rectum.</a:t>
            </a:r>
          </a:p>
          <a:p>
            <a:r>
              <a:rPr lang="en-US" dirty="0"/>
              <a:t>Most are benign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Neoplastic (</a:t>
            </a:r>
            <a:r>
              <a:rPr lang="en-US" dirty="0" err="1"/>
              <a:t>denomas</a:t>
            </a:r>
            <a:r>
              <a:rPr lang="en-US" dirty="0"/>
              <a:t> and carcinomas)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Non-neoplastic (mucosal and hyperplastic)</a:t>
            </a:r>
          </a:p>
          <a:p>
            <a:pPr marL="514350" indent="-514350">
              <a:buNone/>
            </a:pPr>
            <a:r>
              <a:rPr lang="en-US" dirty="0"/>
              <a:t>Adenomas commonly occur in the large intestines.  </a:t>
            </a:r>
          </a:p>
          <a:p>
            <a:pPr marL="514350" indent="-514350" algn="r">
              <a:buNone/>
            </a:pPr>
            <a:endParaRPr lang="en-US" i="1" dirty="0"/>
          </a:p>
          <a:p>
            <a:pPr marL="514350" indent="-514350" algn="r">
              <a:buNone/>
            </a:pPr>
            <a:r>
              <a:rPr lang="en-US" i="1" dirty="0"/>
              <a:t>* Can occur anywhere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Rectal 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Lower abdominal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Obstruction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sz="3600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History &amp; DRE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Barium enema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Sigmoidoscopy</a:t>
            </a:r>
            <a:r>
              <a:rPr lang="en-US" dirty="0"/>
              <a:t> or colonoscopy.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0"/>
            <a:ext cx="5373860" cy="222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MANAGEMENT</a:t>
            </a:r>
          </a:p>
          <a:p>
            <a:r>
              <a:rPr lang="en-US" dirty="0"/>
              <a:t>Surgery: Colonic </a:t>
            </a:r>
            <a:r>
              <a:rPr lang="en-US" dirty="0" err="1"/>
              <a:t>polypectomy</a:t>
            </a:r>
            <a:r>
              <a:rPr lang="en-US" dirty="0"/>
              <a:t>; with biopsy</a:t>
            </a:r>
          </a:p>
          <a:p>
            <a:r>
              <a:rPr lang="en-US" dirty="0"/>
              <a:t>Post-op (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anorectal</a:t>
            </a:r>
            <a:r>
              <a:rPr lang="en-US" dirty="0"/>
              <a:t> region):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 the Pt. comfortably </a:t>
            </a:r>
            <a:r>
              <a:rPr lang="en-US" sz="2400" dirty="0" err="1"/>
              <a:t>e.g</a:t>
            </a:r>
            <a:r>
              <a:rPr lang="en-US" sz="2400" dirty="0"/>
              <a:t> use air ring or side-lying.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Sitz</a:t>
            </a:r>
            <a:r>
              <a:rPr lang="en-US" dirty="0"/>
              <a:t> bath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Nutrition: </a:t>
            </a:r>
            <a:r>
              <a:rPr lang="en-US" sz="2400" dirty="0"/>
              <a:t>high fiber, plenty of fluid diet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voiding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 anxiety.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7772400" cy="4038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/>
              <a:t>LIVER CONDITIONS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838200"/>
          </a:xfrm>
        </p:spPr>
        <p:txBody>
          <a:bodyPr/>
          <a:lstStyle/>
          <a:p>
            <a:r>
              <a:rPr lang="en-US" dirty="0"/>
              <a:t>ASSESSMENT OF THE GIT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3"/>
            <a:ext cx="7848600" cy="5867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PHYSICAL EXAMINATION</a:t>
            </a:r>
          </a:p>
          <a:p>
            <a:r>
              <a:rPr lang="en-US" dirty="0"/>
              <a:t>Vitals &amp; general condition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Oral cavity</a:t>
            </a:r>
          </a:p>
          <a:p>
            <a:r>
              <a:rPr lang="en-US" dirty="0"/>
              <a:t>Abdomen</a:t>
            </a:r>
            <a:endParaRPr lang="en-US" sz="2800" dirty="0"/>
          </a:p>
          <a:p>
            <a:pPr lvl="1"/>
            <a:r>
              <a:rPr lang="en-US" sz="2800" dirty="0"/>
              <a:t>Inspection: </a:t>
            </a:r>
            <a:r>
              <a:rPr lang="en-US" sz="2200" dirty="0"/>
              <a:t>flat; round; distended </a:t>
            </a:r>
            <a:endParaRPr lang="en-US" sz="3200" dirty="0"/>
          </a:p>
          <a:p>
            <a:pPr lvl="1"/>
            <a:r>
              <a:rPr lang="en-US" sz="2800" dirty="0"/>
              <a:t>Auscultation-</a:t>
            </a:r>
            <a:r>
              <a:rPr lang="en-US" sz="2000" i="1" dirty="0">
                <a:solidFill>
                  <a:srgbClr val="FF0000"/>
                </a:solidFill>
              </a:rPr>
              <a:t>listen b4 you touch!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bowel sounds</a:t>
            </a:r>
            <a:endParaRPr lang="en-US" sz="3200" dirty="0"/>
          </a:p>
          <a:p>
            <a:pPr lvl="3"/>
            <a:r>
              <a:rPr lang="en-US" dirty="0"/>
              <a:t>Absent, hypoactive, </a:t>
            </a:r>
          </a:p>
          <a:p>
            <a:pPr marL="1143000" lvl="3" indent="0">
              <a:buNone/>
            </a:pPr>
            <a:r>
              <a:rPr lang="en-US" dirty="0"/>
              <a:t>	active, hyperactive.  </a:t>
            </a:r>
            <a:endParaRPr lang="en-US" sz="2800" dirty="0"/>
          </a:p>
          <a:p>
            <a:pPr lvl="1"/>
            <a:r>
              <a:rPr lang="en-US" sz="2800" dirty="0"/>
              <a:t>Percussion: </a:t>
            </a:r>
            <a:r>
              <a:rPr lang="en-US" sz="2000" dirty="0"/>
              <a:t>air? fluid? </a:t>
            </a:r>
            <a:endParaRPr lang="en-US" sz="3200" dirty="0"/>
          </a:p>
          <a:p>
            <a:pPr lvl="1"/>
            <a:r>
              <a:rPr lang="en-US" sz="2800" dirty="0"/>
              <a:t>Palpation: </a:t>
            </a:r>
            <a:r>
              <a:rPr lang="en-US" sz="2200" dirty="0"/>
              <a:t>shallow; deep </a:t>
            </a:r>
            <a:endParaRPr lang="en-US" sz="3600" dirty="0"/>
          </a:p>
          <a:p>
            <a:r>
              <a:rPr lang="en-US" dirty="0"/>
              <a:t>Rectal </a:t>
            </a:r>
            <a:r>
              <a:rPr lang="en-US" sz="2400" dirty="0"/>
              <a:t>&amp;</a:t>
            </a:r>
            <a:r>
              <a:rPr lang="en-US" dirty="0"/>
              <a:t> anal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95" y="2514604"/>
            <a:ext cx="4579506" cy="4343399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6700" b="1" dirty="0"/>
              <a:t>JAUNDICE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61248" cy="4876800"/>
          </a:xfrm>
        </p:spPr>
        <p:txBody>
          <a:bodyPr/>
          <a:lstStyle/>
          <a:p>
            <a:r>
              <a:rPr lang="en-US" dirty="0"/>
              <a:t>A condition resulting when bilirubin concentration in the blood is abnormally elevated. </a:t>
            </a:r>
          </a:p>
          <a:p>
            <a:r>
              <a:rPr lang="en-US" dirty="0"/>
              <a:t>All the body tissues including the </a:t>
            </a:r>
            <a:r>
              <a:rPr lang="en-US" dirty="0" err="1"/>
              <a:t>sclerae</a:t>
            </a:r>
            <a:r>
              <a:rPr lang="en-US" dirty="0"/>
              <a:t> &amp; the skin become yellow-tinged or greenish yellow. </a:t>
            </a:r>
          </a:p>
          <a:p>
            <a:r>
              <a:rPr lang="en-US" dirty="0"/>
              <a:t>Serum bilirubin must exceed 2mg/</a:t>
            </a:r>
            <a:r>
              <a:rPr lang="en-US" dirty="0" err="1"/>
              <a:t>dL</a:t>
            </a:r>
            <a:r>
              <a:rPr lang="en-US" dirty="0"/>
              <a:t> for jaundice to occur.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7448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TYPES OF JAUNDICE</a:t>
            </a:r>
          </a:p>
          <a:p>
            <a:pPr marL="514350" indent="-514350">
              <a:buAutoNum type="arabicPeriod"/>
            </a:pPr>
            <a:r>
              <a:rPr lang="en-US" b="1" dirty="0"/>
              <a:t>Hemolytic jaundice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Increased breakdown of RBC, which causes an increase in the amount of unconjugated bilirubin in the blood.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The liver can not handle the increased level of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r>
              <a:rPr lang="en-US" dirty="0"/>
              <a:t>. The </a:t>
            </a:r>
            <a:r>
              <a:rPr lang="en-US" dirty="0" err="1"/>
              <a:t>bilirubin</a:t>
            </a:r>
            <a:r>
              <a:rPr lang="en-US" dirty="0"/>
              <a:t> is not water soluble; therefore it cannot be excreted.</a:t>
            </a:r>
          </a:p>
          <a:p>
            <a:pPr marL="514350" indent="-51435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r>
              <a:rPr lang="en-US" dirty="0"/>
              <a:t> is lipid soluble &amp; is capable of entering nerve cells &amp; causing brain damage.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increased production of </a:t>
            </a:r>
            <a:r>
              <a:rPr lang="en-US" dirty="0" err="1"/>
              <a:t>urobilinogen</a:t>
            </a:r>
            <a:r>
              <a:rPr lang="en-US" dirty="0"/>
              <a:t> will increase the amount of </a:t>
            </a:r>
            <a:r>
              <a:rPr lang="en-US" dirty="0" err="1"/>
              <a:t>bilirubin</a:t>
            </a:r>
            <a:r>
              <a:rPr lang="en-US" dirty="0"/>
              <a:t> excreted in the urine &amp; feces.</a:t>
            </a:r>
          </a:p>
          <a:p>
            <a:pPr>
              <a:buNone/>
            </a:pPr>
            <a:r>
              <a:rPr lang="en-US" b="1" dirty="0"/>
              <a:t>Causes of hemolytic jaundice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Blood transfusion reactions. 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arenR" startAt="2"/>
            </a:pPr>
            <a:r>
              <a:rPr lang="en-US" dirty="0"/>
              <a:t>Sickle cell crisis</a:t>
            </a:r>
          </a:p>
          <a:p>
            <a:pPr marL="514350" indent="-514350">
              <a:buAutoNum type="alphaLcParenR" startAt="2"/>
            </a:pPr>
            <a:r>
              <a:rPr lang="en-US" dirty="0"/>
              <a:t>Hemolytic anemia </a:t>
            </a:r>
          </a:p>
          <a:p>
            <a:pPr marL="514350" indent="-514350">
              <a:buAutoNum type="alphaLcParenR" startAt="2"/>
            </a:pPr>
            <a:r>
              <a:rPr lang="en-US" dirty="0"/>
              <a:t>Hemolytic disease of the new-born</a:t>
            </a:r>
          </a:p>
          <a:p>
            <a:pPr marL="514350" indent="-514350">
              <a:buAutoNum type="arabicPeriod" startAt="2"/>
            </a:pPr>
            <a:r>
              <a:rPr lang="en-US" b="1" dirty="0" err="1"/>
              <a:t>Hepatocellular</a:t>
            </a:r>
            <a:r>
              <a:rPr lang="en-US" b="1" dirty="0"/>
              <a:t> jaundice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Results from the inability of the damaged liver cells to clear normal amounts of </a:t>
            </a:r>
            <a:r>
              <a:rPr lang="en-US" dirty="0" err="1"/>
              <a:t>bilirubin</a:t>
            </a:r>
            <a:r>
              <a:rPr lang="en-US" dirty="0"/>
              <a:t> from the blood.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AutoNum type="alphaLcParenR" startAt="2"/>
            </a:pPr>
            <a:endParaRPr lang="en-US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 in serum levels of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Causes</a:t>
            </a:r>
          </a:p>
          <a:p>
            <a:pPr>
              <a:buNone/>
            </a:pPr>
            <a:r>
              <a:rPr lang="en-US" dirty="0"/>
              <a:t>a) Viral hepatitis A, B, C, D, or E.</a:t>
            </a:r>
          </a:p>
          <a:p>
            <a:pPr>
              <a:buNone/>
            </a:pPr>
            <a:r>
              <a:rPr lang="en-US" dirty="0"/>
              <a:t>b) Cirrhosis.</a:t>
            </a:r>
          </a:p>
          <a:p>
            <a:pPr>
              <a:buNone/>
            </a:pPr>
            <a:r>
              <a:rPr lang="en-US" dirty="0"/>
              <a:t>c) Hepatic cancer.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/>
              <a:t>Obstructive jaundice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Results from an impediment to bile flow through the liver &amp; the </a:t>
            </a:r>
            <a:r>
              <a:rPr lang="en-US" dirty="0" err="1"/>
              <a:t>biliary</a:t>
            </a:r>
            <a:r>
              <a:rPr lang="en-US" dirty="0"/>
              <a:t> system.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The obstruction maybe within the liver or outside the liver</a:t>
            </a:r>
          </a:p>
          <a:p>
            <a:pPr marL="514350" indent="-514350">
              <a:buNone/>
            </a:pPr>
            <a:r>
              <a:rPr lang="en-US" b="1" dirty="0"/>
              <a:t>Causes</a:t>
            </a:r>
          </a:p>
          <a:p>
            <a:pPr marL="514350" indent="-514350">
              <a:buAutoNum type="alphaLcParenR"/>
            </a:pPr>
            <a:r>
              <a:rPr lang="en-US" dirty="0"/>
              <a:t>Hepatitis</a:t>
            </a:r>
          </a:p>
          <a:p>
            <a:pPr marL="514350" indent="-514350">
              <a:buAutoNum type="alphaLcParenR"/>
            </a:pPr>
            <a:r>
              <a:rPr lang="en-US" dirty="0"/>
              <a:t>Liver tumors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arenR" startAt="3"/>
            </a:pPr>
            <a:r>
              <a:rPr lang="en-US" dirty="0"/>
              <a:t>Cirrhosis</a:t>
            </a:r>
          </a:p>
          <a:p>
            <a:pPr marL="514350" indent="-514350">
              <a:buAutoNum type="alphaLcParenR" startAt="3"/>
            </a:pPr>
            <a:r>
              <a:rPr lang="en-US" dirty="0"/>
              <a:t>Obstruction of the common bile duct by a stone.</a:t>
            </a:r>
          </a:p>
          <a:p>
            <a:pPr marL="514350" indent="-514350">
              <a:buAutoNum type="arabicPeriod" startAt="4"/>
            </a:pPr>
            <a:r>
              <a:rPr lang="en-US" b="1" dirty="0"/>
              <a:t>Hereditary </a:t>
            </a:r>
            <a:r>
              <a:rPr lang="en-US" b="1" dirty="0" err="1"/>
              <a:t>hyperbilirubinemia</a:t>
            </a:r>
            <a:endParaRPr lang="en-US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Results from several inherited disorders.</a:t>
            </a:r>
          </a:p>
          <a:p>
            <a:pPr marL="514350" indent="-51435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 </a:t>
            </a:r>
            <a:r>
              <a:rPr lang="en-US" b="1" dirty="0"/>
              <a:t>HEPATITIS</a:t>
            </a:r>
          </a:p>
          <a:p>
            <a:pPr>
              <a:buNone/>
            </a:pPr>
            <a:r>
              <a:rPr lang="en-US" dirty="0"/>
              <a:t>Widespread inflammation of liver tissue is called hepatitis.</a:t>
            </a:r>
          </a:p>
          <a:p>
            <a:pPr>
              <a:buNone/>
            </a:pPr>
            <a:r>
              <a:rPr lang="en-US" dirty="0"/>
              <a:t>Viral hepatitis as a systemic, viral infection in which necrosis &amp; inflammation of liver cells produce characteristic cluster of clinical, biochemical &amp; cellular changes.</a:t>
            </a:r>
          </a:p>
          <a:p>
            <a:pPr>
              <a:buNone/>
            </a:pPr>
            <a:r>
              <a:rPr lang="en-US" dirty="0"/>
              <a:t>Five types of viral hepatitis have been identified hepatitis A, B, C, D, &amp; E. 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HEPATITIS A VIRUS (HAV) (INFECTIOUS HEPATITIS)</a:t>
            </a:r>
          </a:p>
          <a:p>
            <a:pPr marL="514350" indent="-514350">
              <a:buNone/>
            </a:pPr>
            <a:r>
              <a:rPr lang="en-US" b="1" dirty="0"/>
              <a:t>Mode of transmission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Carriers are most contagious just before onset of symptoms (jaundice).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Predominate route of infection is fecal-oral (food, water, &amp; shellfish)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Other routes of infection are through sexual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contact &amp; </a:t>
            </a:r>
            <a:r>
              <a:rPr lang="en-US" dirty="0" err="1"/>
              <a:t>percutaneous</a:t>
            </a:r>
            <a:r>
              <a:rPr lang="en-US" dirty="0"/>
              <a:t> transmission.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Incubation period: 7 to 10 days.</a:t>
            </a:r>
          </a:p>
          <a:p>
            <a:pPr>
              <a:buNone/>
            </a:pPr>
            <a:r>
              <a:rPr lang="en-US" b="1" dirty="0"/>
              <a:t>SIGNS &amp;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Flue like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Low grade 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Anorexia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Jaundice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Dark urine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Indigestion (nausea, heartburn, &amp; flatulence)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Regions of the Abdomen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tretch>
            <a:fillRect/>
          </a:stretch>
        </p:blipFill>
        <p:spPr>
          <a:xfrm>
            <a:off x="609603" y="1219204"/>
            <a:ext cx="8522065" cy="34403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4" y="4953000"/>
            <a:ext cx="7969101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Video on Assessing the Abdomen</a:t>
            </a:r>
          </a:p>
          <a:p>
            <a:pPr lvl="1"/>
            <a:r>
              <a:rPr lang="en-US" dirty="0"/>
              <a:t>Part 1</a:t>
            </a:r>
            <a:r>
              <a:rPr lang="en-US" dirty="0">
                <a:hlinkClick r:id="rId4" action="ppaction://hlinkfile"/>
              </a:rPr>
              <a:t>part5.flv</a:t>
            </a:r>
            <a:endParaRPr lang="en-US" dirty="0"/>
          </a:p>
          <a:p>
            <a:pPr lvl="1"/>
            <a:r>
              <a:rPr lang="en-US" dirty="0"/>
              <a:t>Part 2 </a:t>
            </a:r>
            <a:r>
              <a:rPr lang="en-US" dirty="0">
                <a:hlinkClick r:id="rId5" action="ppaction://hlinkfile"/>
              </a:rPr>
              <a:t>part6.flv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Mortality rate is low, but there is an increase in fatalities in the geriatric population.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Administration of immune serum globulin (</a:t>
            </a:r>
            <a:r>
              <a:rPr lang="en-US" dirty="0" err="1"/>
              <a:t>immunoglobin</a:t>
            </a:r>
            <a:r>
              <a:rPr lang="en-US" dirty="0"/>
              <a:t> G) resistance &amp;/or decreases to exposed individuals increases the immune severity of the illness (passive immunization).</a:t>
            </a:r>
          </a:p>
          <a:p>
            <a:pPr marL="514350" indent="-51435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/>
              <a:t>HEPATITIS B VIRUS (HBV) (SERUM HEPATITIS)</a:t>
            </a:r>
          </a:p>
          <a:p>
            <a:pPr marL="514350" indent="-514350">
              <a:buNone/>
            </a:pPr>
            <a:r>
              <a:rPr lang="en-US" b="1" dirty="0"/>
              <a:t>Mode of transmission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 err="1"/>
              <a:t>Percutaneous</a:t>
            </a:r>
            <a:r>
              <a:rPr lang="en-US" dirty="0"/>
              <a:t> inoculation with contaminated needles or instruments is primary mode.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Others </a:t>
            </a:r>
            <a:r>
              <a:rPr lang="en-US" dirty="0" err="1"/>
              <a:t>nonpercutaneous</a:t>
            </a:r>
            <a:r>
              <a:rPr lang="en-US" dirty="0"/>
              <a:t> transmission- contact with HBV contaminated body fluids sexual, oral-oral contact, </a:t>
            </a:r>
            <a:r>
              <a:rPr lang="en-US" dirty="0" err="1"/>
              <a:t>perinatal</a:t>
            </a:r>
            <a:r>
              <a:rPr lang="en-US" dirty="0"/>
              <a:t> (mother to child).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Incubation period 6 weeks to 6 months.</a:t>
            </a:r>
          </a:p>
          <a:p>
            <a:pPr>
              <a:buNone/>
            </a:pPr>
            <a:r>
              <a:rPr lang="en-US" b="1" dirty="0"/>
              <a:t>SIGNS &amp; SYMPTOMS</a:t>
            </a:r>
          </a:p>
          <a:p>
            <a:pPr>
              <a:buNone/>
            </a:pPr>
            <a:r>
              <a:rPr lang="en-US" dirty="0"/>
              <a:t>May occur with symptoms.</a:t>
            </a:r>
          </a:p>
          <a:p>
            <a:pPr>
              <a:buNone/>
            </a:pPr>
            <a:r>
              <a:rPr lang="en-US" dirty="0"/>
              <a:t>a)  </a:t>
            </a:r>
            <a:r>
              <a:rPr lang="en-US" dirty="0" err="1"/>
              <a:t>arthralgia</a:t>
            </a:r>
            <a:r>
              <a:rPr lang="en-US" dirty="0"/>
              <a:t> (pain in joints)</a:t>
            </a:r>
          </a:p>
          <a:p>
            <a:pPr marL="514350" indent="-514350">
              <a:buAutoNum type="alphaLcParenR" startAt="2"/>
            </a:pPr>
            <a:r>
              <a:rPr lang="en-US" dirty="0"/>
              <a:t>Rash </a:t>
            </a:r>
          </a:p>
          <a:p>
            <a:pPr marL="514350" indent="-514350">
              <a:buAutoNum type="alphaLcParenR" startAt="2"/>
            </a:pPr>
            <a:r>
              <a:rPr lang="en-US" dirty="0"/>
              <a:t>Malaise </a:t>
            </a:r>
          </a:p>
          <a:p>
            <a:pPr marL="514350" indent="-514350">
              <a:buAutoNum type="alphaLcParenR" startAt="2"/>
            </a:pPr>
            <a:r>
              <a:rPr lang="en-US" dirty="0"/>
              <a:t>weakness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Antigen is present in blood, vaginal secretions, menstrual fluid, semen, saliva &amp; respiratory secretions.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Test: identification of </a:t>
            </a:r>
            <a:r>
              <a:rPr lang="en-US" dirty="0" err="1"/>
              <a:t>HBsAg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Adminstration</a:t>
            </a:r>
            <a:r>
              <a:rPr lang="en-US" dirty="0"/>
              <a:t> of </a:t>
            </a:r>
            <a:r>
              <a:rPr lang="en-US" dirty="0" err="1"/>
              <a:t>Hep</a:t>
            </a:r>
            <a:r>
              <a:rPr lang="en-US" dirty="0"/>
              <a:t>. B immunoglobulin will provide some temporary immunity.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HBV vaccine should be administered to everyone as a standard immunization.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3. HEPATITIS C (NON-A, NON-B)</a:t>
            </a:r>
          </a:p>
          <a:p>
            <a:pPr>
              <a:buNone/>
            </a:pPr>
            <a:r>
              <a:rPr lang="en-US" b="1" dirty="0"/>
              <a:t>Mode of transmission</a:t>
            </a:r>
          </a:p>
          <a:p>
            <a:pPr>
              <a:buNone/>
            </a:pPr>
            <a:r>
              <a:rPr lang="en-US" dirty="0"/>
              <a:t>Blood &amp; blood products, IV or </a:t>
            </a:r>
            <a:r>
              <a:rPr lang="en-US" dirty="0" err="1"/>
              <a:t>percutenously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Incubation period 6-7 weeks.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Signs &amp; symptoms are similar to </a:t>
            </a:r>
            <a:r>
              <a:rPr lang="en-US" dirty="0" err="1"/>
              <a:t>Hep</a:t>
            </a:r>
            <a:r>
              <a:rPr lang="en-US" dirty="0"/>
              <a:t>. B virus. Usually mild symptoms. 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4. HEPATITIS 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Occurs in some cases of </a:t>
            </a:r>
            <a:r>
              <a:rPr lang="en-US" dirty="0" err="1"/>
              <a:t>hep</a:t>
            </a:r>
            <a:r>
              <a:rPr lang="en-US" dirty="0"/>
              <a:t>. B. Requires  </a:t>
            </a:r>
            <a:r>
              <a:rPr lang="en-US" dirty="0" err="1"/>
              <a:t>hep</a:t>
            </a:r>
            <a:r>
              <a:rPr lang="en-US" dirty="0"/>
              <a:t> B surface antigen for it’s replication.</a:t>
            </a:r>
          </a:p>
          <a:p>
            <a:pPr>
              <a:buNone/>
            </a:pPr>
            <a:r>
              <a:rPr lang="en-US" b="1" dirty="0"/>
              <a:t>Mode of transmission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Iv inj. drug-users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Hemodialysis</a:t>
            </a:r>
            <a:r>
              <a:rPr lang="en-US" dirty="0"/>
              <a:t> pt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Blood transfusion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Sexual contact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Incubation period 3-20 weeks.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Symptoms are similar to those of </a:t>
            </a:r>
            <a:r>
              <a:rPr lang="en-US" dirty="0" err="1"/>
              <a:t>hep</a:t>
            </a:r>
            <a:r>
              <a:rPr lang="en-US" dirty="0"/>
              <a:t>. B except pt is more likely to have </a:t>
            </a:r>
            <a:r>
              <a:rPr lang="en-US" dirty="0" err="1"/>
              <a:t>fulminant</a:t>
            </a:r>
            <a:r>
              <a:rPr lang="en-US" dirty="0"/>
              <a:t> (sudden severe onset) hepatitis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Treatment with interferon is under investigation.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5"/>
            </a:pPr>
            <a:r>
              <a:rPr lang="en-US" b="1" dirty="0"/>
              <a:t>HEPATITIS E VIRUS</a:t>
            </a:r>
          </a:p>
          <a:p>
            <a:pPr marL="514350" indent="-514350">
              <a:buNone/>
            </a:pPr>
            <a:r>
              <a:rPr lang="en-US" b="1" dirty="0"/>
              <a:t>Mode of transmission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Fecal-oral route, contaminated water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Incubation period 2-9 weeks.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Generally hepatitis E resembles hepatitis A &amp; jaundice is nearly always present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There are no chronic forms of </a:t>
            </a:r>
            <a:r>
              <a:rPr lang="en-US" dirty="0" err="1"/>
              <a:t>hep</a:t>
            </a:r>
            <a:r>
              <a:rPr lang="en-US" dirty="0"/>
              <a:t>. E.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Effectiveness of immune globulin in protecting against </a:t>
            </a:r>
            <a:r>
              <a:rPr lang="en-US" dirty="0" err="1"/>
              <a:t>hep</a:t>
            </a:r>
            <a:r>
              <a:rPr lang="en-US" dirty="0"/>
              <a:t>. E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b="1" dirty="0"/>
              <a:t>HEPATITIS G VIRUS (NON-A, NON-B, NON-C)</a:t>
            </a:r>
          </a:p>
          <a:p>
            <a:pPr marL="514350" indent="-514350">
              <a:buNone/>
            </a:pPr>
            <a:r>
              <a:rPr lang="en-US" b="1" dirty="0"/>
              <a:t>Mode of transmission</a:t>
            </a:r>
          </a:p>
          <a:p>
            <a:pPr marL="514350" indent="-514350">
              <a:buNone/>
            </a:pPr>
            <a:r>
              <a:rPr lang="en-US" dirty="0"/>
              <a:t>Transfusion, IV injection drug users or </a:t>
            </a:r>
            <a:r>
              <a:rPr lang="en-US" dirty="0" err="1"/>
              <a:t>percutenously</a:t>
            </a:r>
            <a:r>
              <a:rPr lang="en-US" dirty="0"/>
              <a:t> (like C)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Incubation period is 2-21 weeks (too long for </a:t>
            </a:r>
            <a:r>
              <a:rPr lang="en-US" dirty="0" err="1"/>
              <a:t>hep</a:t>
            </a:r>
            <a:r>
              <a:rPr lang="en-US" dirty="0"/>
              <a:t>. B &amp; C).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 err="1"/>
              <a:t>Autoantibodies</a:t>
            </a:r>
            <a:r>
              <a:rPr lang="en-US" dirty="0"/>
              <a:t> are absent.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GENERAL CLINICAL MANIFESTATION</a:t>
            </a:r>
          </a:p>
          <a:p>
            <a:pPr>
              <a:buNone/>
            </a:pPr>
            <a:r>
              <a:rPr lang="en-US" dirty="0"/>
              <a:t>All pts experience inflammation of the liver tissue &amp; exhibit similar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Anicteric</a:t>
            </a:r>
            <a:r>
              <a:rPr lang="en-US" dirty="0"/>
              <a:t> phase (without jaundice)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Anorexia, nausea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Upper right quadrant discomfort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Malaise headache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Low-grade 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hepatomegaly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COMMON MANIFESTATIONS OF GIT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ABDOMINAL PAIN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Unpleasant sensory/emotional experience associated with actual or potential tissue damage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Character, duration, pattern, frequency, location, &amp; distribution vary depending on cause.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Meals, defecation, rest, &amp; vascular disorders, may affect the pain.</a:t>
            </a:r>
          </a:p>
          <a:p>
            <a:pPr marL="514350" indent="-51435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err="1"/>
              <a:t>Icteric</a:t>
            </a:r>
            <a:r>
              <a:rPr lang="en-US" dirty="0"/>
              <a:t> phase (jaundiced)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Dark urine caused by increased excretion of </a:t>
            </a:r>
            <a:r>
              <a:rPr lang="en-US" dirty="0" err="1"/>
              <a:t>bilirubin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Pruritus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Stools light &amp; clay colored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Liver remains enlarged &amp; tender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err="1"/>
              <a:t>Postecteric</a:t>
            </a:r>
            <a:r>
              <a:rPr lang="en-US" dirty="0"/>
              <a:t> phase (after jaundice)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Malaise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Easily fatigued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Hepatomegaly</a:t>
            </a:r>
            <a:r>
              <a:rPr lang="en-US" dirty="0"/>
              <a:t> remains for several weeks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</a:t>
            </a:r>
            <a:r>
              <a:rPr lang="en-US" dirty="0" err="1"/>
              <a:t>alanine</a:t>
            </a:r>
            <a:r>
              <a:rPr lang="en-US" dirty="0"/>
              <a:t> </a:t>
            </a:r>
            <a:r>
              <a:rPr lang="en-US" dirty="0" err="1"/>
              <a:t>aminotransferase</a:t>
            </a:r>
            <a:r>
              <a:rPr lang="en-US" dirty="0"/>
              <a:t>, </a:t>
            </a:r>
            <a:r>
              <a:rPr lang="en-US" dirty="0" err="1"/>
              <a:t>aspartate</a:t>
            </a:r>
            <a:r>
              <a:rPr lang="en-US" dirty="0"/>
              <a:t> </a:t>
            </a:r>
            <a:r>
              <a:rPr lang="en-US" dirty="0" err="1"/>
              <a:t>transferase</a:t>
            </a:r>
            <a:r>
              <a:rPr lang="en-US" dirty="0"/>
              <a:t>, &amp; serum </a:t>
            </a:r>
            <a:r>
              <a:rPr lang="en-US" dirty="0" err="1"/>
              <a:t>bilirubin</a:t>
            </a:r>
            <a:r>
              <a:rPr lang="en-US" dirty="0"/>
              <a:t> levels.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</a:t>
            </a:r>
            <a:r>
              <a:rPr lang="en-US" dirty="0" err="1"/>
              <a:t>HBsAg</a:t>
            </a:r>
            <a:r>
              <a:rPr lang="en-US" dirty="0"/>
              <a:t> in serum of pt with hepatitis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anti-HAV antibodies in the blood with hepatitis A.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ELISA is initial screening test for </a:t>
            </a:r>
            <a:r>
              <a:rPr lang="en-US" dirty="0" err="1"/>
              <a:t>hep</a:t>
            </a:r>
            <a:r>
              <a:rPr lang="en-US" dirty="0"/>
              <a:t>. C.</a:t>
            </a:r>
          </a:p>
          <a:p>
            <a:pPr marL="514350" indent="-514350">
              <a:buNone/>
            </a:pPr>
            <a:r>
              <a:rPr lang="en-US" dirty="0"/>
              <a:t>      Recombinant </a:t>
            </a:r>
            <a:r>
              <a:rPr lang="en-US" dirty="0" err="1"/>
              <a:t>immunoblot</a:t>
            </a:r>
            <a:r>
              <a:rPr lang="en-US" dirty="0"/>
              <a:t> assay (RIBA) is confirmation test.</a:t>
            </a:r>
          </a:p>
          <a:p>
            <a:pPr marL="514350" indent="-514350"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Chronic, active hepatitis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Fulminant</a:t>
            </a:r>
            <a:r>
              <a:rPr lang="en-US" dirty="0"/>
              <a:t> hepatitis: severe acute case of hepatitis.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Permanent destruction of liver cells, leading to cirrhosis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Total destruction of the liver.</a:t>
            </a:r>
          </a:p>
          <a:p>
            <a:pPr marL="514350" indent="-514350">
              <a:buNone/>
            </a:pPr>
            <a:r>
              <a:rPr lang="en-US" b="1" dirty="0"/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Bed rest in acute phase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Anorexia- frequent small feeds with protein restriction or supplemented wit IV glucose infusion.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Alpha interferon for </a:t>
            </a:r>
            <a:r>
              <a:rPr lang="en-US" dirty="0" err="1"/>
              <a:t>hep</a:t>
            </a:r>
            <a:r>
              <a:rPr lang="en-US" dirty="0"/>
              <a:t>.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Antacids &amp; antiemetic to control dyspeptic symptoms.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/>
              <a:t>Administration of immunoglobulin </a:t>
            </a:r>
          </a:p>
          <a:p>
            <a:pPr marL="514350" indent="-514350">
              <a:buNone/>
            </a:pPr>
            <a:r>
              <a:rPr lang="en-US" b="1" dirty="0"/>
              <a:t>NURSING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personal hygiene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 on sanitation, food preparation, mode of spread.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healing &amp; regeneration by bed rest, psychological care, nutrition &amp; hydration.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to avoid alcohol, sexual contact.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NONVIRAL HEPATITIS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Certain chemicals have toxic effects on the liver &amp; when taken by mouth or injected </a:t>
            </a:r>
            <a:r>
              <a:rPr lang="en-US" dirty="0" err="1"/>
              <a:t>parenterally</a:t>
            </a:r>
            <a:r>
              <a:rPr lang="en-US" dirty="0"/>
              <a:t> produce acute cell necrosis, or toxic hepatitis.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Toxic hepatitis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Resembles viral hepatitis in onset.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Toxic chemicals (tetrachloride, phosphorus, chloroform, &amp; gold compounds.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Medications ( </a:t>
            </a:r>
            <a:r>
              <a:rPr lang="en-US" dirty="0" err="1"/>
              <a:t>isoniazid</a:t>
            </a:r>
            <a:r>
              <a:rPr lang="en-US" dirty="0"/>
              <a:t>, halothane, acetaminophen &amp; certain antibiotics).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cause is identified then early initiation of treatment is set up including removal of offending agent.</a:t>
            </a:r>
          </a:p>
          <a:p>
            <a:pPr>
              <a:buNone/>
            </a:pPr>
            <a:r>
              <a:rPr lang="en-US" dirty="0"/>
              <a:t>Signs &amp; symptoms: anorexia, nausea &amp; vomiting, jaundice &amp; </a:t>
            </a:r>
            <a:r>
              <a:rPr lang="en-US" dirty="0" err="1"/>
              <a:t>hepatomegaly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Recovery is unlikely if there is a prolonged period between exposure &amp; onset of symptoms.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No effective </a:t>
            </a:r>
            <a:r>
              <a:rPr lang="en-US" dirty="0" err="1"/>
              <a:t>antidot</a:t>
            </a:r>
            <a:r>
              <a:rPr lang="en-US" dirty="0"/>
              <a:t> is available. 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Drug induced hepatitis is responsible for 25% of </a:t>
            </a:r>
            <a:r>
              <a:rPr lang="en-US" dirty="0" err="1"/>
              <a:t>fulminant</a:t>
            </a:r>
            <a:r>
              <a:rPr lang="en-US" dirty="0"/>
              <a:t> hepatic failure.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Drug induced hepatitis has abrupt onset, chills, fever, rash </a:t>
            </a:r>
            <a:r>
              <a:rPr lang="en-US" dirty="0" err="1"/>
              <a:t>pruritis</a:t>
            </a:r>
            <a:r>
              <a:rPr lang="en-US" dirty="0"/>
              <a:t>, </a:t>
            </a:r>
            <a:r>
              <a:rPr lang="en-US" dirty="0" err="1"/>
              <a:t>arthralgia</a:t>
            </a:r>
            <a:r>
              <a:rPr lang="en-US" dirty="0"/>
              <a:t>, nausea &amp; vomiting. Later jaundice, dark urine &amp; enlarged liver. 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             PORTAL HYPERTENSION</a:t>
            </a:r>
          </a:p>
          <a:p>
            <a:pPr>
              <a:buNone/>
            </a:pPr>
            <a:r>
              <a:rPr lang="en-US" dirty="0"/>
              <a:t>Elevated pressure in the portal circulation resulting from obstruction of venous flow into &amp; through the liver.</a:t>
            </a:r>
          </a:p>
          <a:p>
            <a:pPr>
              <a:buNone/>
            </a:pPr>
            <a:r>
              <a:rPr lang="en-US" dirty="0"/>
              <a:t>Occurs in hepatic cirrhosis &amp; non-hepatic cirrhotic liver disease.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7448" cy="655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DYSPEPSIA/ INDIGESTION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Upper </a:t>
            </a:r>
            <a:r>
              <a:rPr lang="en-US" dirty="0" err="1"/>
              <a:t>abd</a:t>
            </a:r>
            <a:r>
              <a:rPr lang="en-US" dirty="0"/>
              <a:t>. discomfort associated with eating.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common complaint.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Bowel movements may or may not relieve pain.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Fatty foods tend to cause the most discomfort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Also course vegetables &amp; highly seasoned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Two major </a:t>
            </a:r>
            <a:r>
              <a:rPr lang="en-US" dirty="0" err="1"/>
              <a:t>sequelae</a:t>
            </a:r>
            <a:r>
              <a:rPr lang="en-US" dirty="0"/>
              <a:t>/ result from portal hypertension.</a:t>
            </a:r>
          </a:p>
          <a:p>
            <a:pPr>
              <a:buNone/>
            </a:pPr>
            <a:r>
              <a:rPr lang="en-US" dirty="0"/>
              <a:t>1. Elevated pressures lead to formation of esophageal, gastric, &amp; </a:t>
            </a:r>
            <a:r>
              <a:rPr lang="en-US" dirty="0" err="1"/>
              <a:t>hemorrhoidal</a:t>
            </a:r>
            <a:r>
              <a:rPr lang="en-US" dirty="0"/>
              <a:t> varicosities (</a:t>
            </a:r>
            <a:r>
              <a:rPr lang="en-US" dirty="0" err="1"/>
              <a:t>varices</a:t>
            </a:r>
            <a:r>
              <a:rPr lang="en-US" dirty="0"/>
              <a:t>) which are prone to rupture &amp; often source of massive hemorrhages from upper GI tract &amp; the rectum. Clotting abnormalities in patients with cirrhosis increases likelihood of bleeding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2.  </a:t>
            </a:r>
            <a:r>
              <a:rPr lang="en-US" dirty="0" err="1"/>
              <a:t>Ascites</a:t>
            </a:r>
            <a:r>
              <a:rPr lang="en-US" dirty="0"/>
              <a:t> </a:t>
            </a:r>
            <a:r>
              <a:rPr lang="en-US" dirty="0" err="1"/>
              <a:t>i.e</a:t>
            </a:r>
            <a:r>
              <a:rPr lang="en-US" dirty="0"/>
              <a:t> accumulation of fluid in the abdominal cavity. As portal hypertension continues fluid retention contributes to the formation of even more </a:t>
            </a:r>
            <a:r>
              <a:rPr lang="en-US" dirty="0" err="1"/>
              <a:t>ascites</a:t>
            </a:r>
            <a:r>
              <a:rPr lang="en-US" dirty="0"/>
              <a:t> as the albumin in the </a:t>
            </a:r>
            <a:r>
              <a:rPr lang="en-US" dirty="0" err="1"/>
              <a:t>ascitic</a:t>
            </a:r>
            <a:r>
              <a:rPr lang="en-US" dirty="0"/>
              <a:t> fluid creates an osmotic gradient &amp; pulls more fluid into the peritoneal cavity. </a:t>
            </a:r>
            <a:r>
              <a:rPr lang="en-US" dirty="0" err="1"/>
              <a:t>Ascites</a:t>
            </a:r>
            <a:r>
              <a:rPr lang="en-US" dirty="0"/>
              <a:t> may occur in the liver damage, kidney disease &amp; heart failure.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 MANIFESTATION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Esophageal </a:t>
            </a:r>
            <a:r>
              <a:rPr lang="en-US" dirty="0" err="1"/>
              <a:t>varices</a:t>
            </a:r>
            <a:r>
              <a:rPr lang="en-US" dirty="0"/>
              <a:t> that can bleed easily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Hemorrhoids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Collateral veins visible on abdominal wall.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Development of edema &amp; </a:t>
            </a:r>
            <a:r>
              <a:rPr lang="en-US" dirty="0" err="1"/>
              <a:t>ascites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Edema in feet, ankles, &amp; </a:t>
            </a:r>
            <a:r>
              <a:rPr lang="en-US" dirty="0" err="1"/>
              <a:t>presacral</a:t>
            </a:r>
            <a:r>
              <a:rPr lang="en-US" dirty="0"/>
              <a:t> area.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Severe abdominal distension &amp; wt gain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Presence of fluid waves in the abdomen.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ASSESSMENT &amp; DIAGNOSTIC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Ascites</a:t>
            </a:r>
            <a:r>
              <a:rPr lang="en-US" dirty="0"/>
              <a:t> is </a:t>
            </a:r>
            <a:r>
              <a:rPr lang="en-US" dirty="0" err="1"/>
              <a:t>percussed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Flanks bulge in </a:t>
            </a:r>
            <a:r>
              <a:rPr lang="en-US" dirty="0" err="1"/>
              <a:t>ascitic</a:t>
            </a:r>
            <a:r>
              <a:rPr lang="en-US" dirty="0"/>
              <a:t> pts on supine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abdominal girth &amp; body weight.</a:t>
            </a:r>
          </a:p>
          <a:p>
            <a:pPr marL="514350" indent="-514350">
              <a:buNone/>
            </a:pPr>
            <a:r>
              <a:rPr lang="en-US" b="1" dirty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salt diet &amp; </a:t>
            </a:r>
            <a:r>
              <a:rPr lang="en-US" dirty="0" err="1"/>
              <a:t>vit</a:t>
            </a:r>
            <a:r>
              <a:rPr lang="en-US" dirty="0"/>
              <a:t>. </a:t>
            </a:r>
            <a:r>
              <a:rPr lang="en-US" dirty="0" err="1"/>
              <a:t>Suppliments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Diuretics: monitor for electrolyte imbalance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paracentesis</a:t>
            </a:r>
            <a:r>
              <a:rPr lang="en-US" dirty="0"/>
              <a:t>: Removal of  fluid from peritoneal cavity through a small surgical incision or puncture made through the abdominal wall under sterile conditions.</a:t>
            </a:r>
          </a:p>
          <a:p>
            <a:pPr>
              <a:buNone/>
            </a:pPr>
            <a:r>
              <a:rPr lang="en-US" dirty="0"/>
              <a:t>Salt poor albumin helps reduce edema by causing the </a:t>
            </a:r>
            <a:r>
              <a:rPr lang="en-US" dirty="0" err="1"/>
              <a:t>ascitic</a:t>
            </a:r>
            <a:r>
              <a:rPr lang="en-US" dirty="0"/>
              <a:t> fluid to be drawn back into the blood stream. &amp; ultimately eliminated by the kidney. It is a temporally measure as there will be recurrence.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CIRRHOSIS OF THE LIVER</a:t>
            </a:r>
          </a:p>
          <a:p>
            <a:pPr>
              <a:buNone/>
            </a:pPr>
            <a:r>
              <a:rPr lang="en-US" dirty="0"/>
              <a:t>Is a chronic disease characterized by replacement of normal liver tissue with diffuse fibrosis that disrupts the structure &amp; function of the liver.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LIVER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 are three types of cirrhosis or scarring of the liver:</a:t>
            </a:r>
          </a:p>
          <a:p>
            <a:pPr>
              <a:buNone/>
            </a:pP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Alcoholic cirrhosis_</a:t>
            </a:r>
            <a:r>
              <a:rPr lang="en-US" dirty="0"/>
              <a:t> in which the scar tissue characteristically surrounds the portal areas. This is most frequently caused by chronic alcoholism and is the most common type of cirrhosis.</a:t>
            </a:r>
          </a:p>
          <a:p>
            <a:pPr>
              <a:buNone/>
            </a:pP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en-US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Postnecrotic</a:t>
            </a: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cirrhosis</a:t>
            </a:r>
            <a:r>
              <a:rPr lang="en-US" dirty="0"/>
              <a:t>, in which there are broad bands of scar tissue. This is a late result of a previous bout of</a:t>
            </a:r>
          </a:p>
          <a:p>
            <a:pPr>
              <a:buNone/>
            </a:pPr>
            <a:r>
              <a:rPr lang="en-US" dirty="0"/>
              <a:t>acute viral hepatitis.</a:t>
            </a:r>
          </a:p>
          <a:p>
            <a:pPr>
              <a:buNone/>
            </a:pP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2.Biliary cirrhosis</a:t>
            </a:r>
            <a:r>
              <a:rPr lang="en-US" dirty="0"/>
              <a:t>, in which scarring occurs in the liver around the bile ducts. This type of cirrhosis usually results from chronic </a:t>
            </a:r>
            <a:r>
              <a:rPr lang="en-US" dirty="0" err="1"/>
              <a:t>biliary</a:t>
            </a:r>
            <a:r>
              <a:rPr lang="en-US" dirty="0"/>
              <a:t> obstruction and infection (</a:t>
            </a:r>
            <a:r>
              <a:rPr lang="en-US" dirty="0" err="1"/>
              <a:t>cholangitis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Excessive, prolonged alcohol consumption.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Nutritional deficiencies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Frequently, a combination of alcoholism &amp; nutritional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Predisposing chronic hepatic &amp; </a:t>
            </a:r>
            <a:r>
              <a:rPr lang="en-US" dirty="0" err="1"/>
              <a:t>biliary</a:t>
            </a:r>
            <a:r>
              <a:rPr lang="en-US" dirty="0"/>
              <a:t> infections.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 disturbances: anorexia, indigestion, change in bowel habits.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in the skin</a:t>
            </a:r>
          </a:p>
          <a:p>
            <a:pPr marL="514350" indent="-514350">
              <a:buAutoNum type="alphaLcPeriod"/>
            </a:pPr>
            <a:r>
              <a:rPr lang="en-US" dirty="0"/>
              <a:t>Jaundice (</a:t>
            </a:r>
            <a:r>
              <a:rPr lang="en-US" dirty="0" err="1"/>
              <a:t>hepatocellular</a:t>
            </a:r>
            <a:r>
              <a:rPr lang="en-US" dirty="0"/>
              <a:t> &amp; </a:t>
            </a:r>
            <a:r>
              <a:rPr lang="en-US" dirty="0" err="1"/>
              <a:t>biliary</a:t>
            </a:r>
            <a:r>
              <a:rPr lang="en-US" dirty="0"/>
              <a:t>)</a:t>
            </a:r>
          </a:p>
          <a:p>
            <a:pPr marL="514350" indent="-514350">
              <a:buAutoNum type="alphaLcPeriod"/>
            </a:pPr>
            <a:r>
              <a:rPr lang="en-US" dirty="0"/>
              <a:t>Spider </a:t>
            </a:r>
            <a:r>
              <a:rPr lang="en-US" dirty="0" err="1"/>
              <a:t>angiomas</a:t>
            </a:r>
            <a:r>
              <a:rPr lang="en-US" dirty="0"/>
              <a:t> on the face, neck &amp; shoulder.</a:t>
            </a:r>
          </a:p>
          <a:p>
            <a:pPr marL="514350" indent="-514350">
              <a:buAutoNum type="alphaLcPeriod"/>
            </a:pPr>
            <a:r>
              <a:rPr lang="en-US" dirty="0" err="1"/>
              <a:t>Palmar</a:t>
            </a:r>
            <a:r>
              <a:rPr lang="en-US" dirty="0"/>
              <a:t> </a:t>
            </a:r>
            <a:r>
              <a:rPr lang="en-US" dirty="0" err="1"/>
              <a:t>erythema</a:t>
            </a:r>
            <a:r>
              <a:rPr lang="en-US" dirty="0"/>
              <a:t>: reddened areas on the palms that blanch with pressure.</a:t>
            </a:r>
          </a:p>
          <a:p>
            <a:pPr marL="514350" indent="-514350">
              <a:buNone/>
            </a:pPr>
            <a:r>
              <a:rPr lang="en-US" dirty="0"/>
              <a:t>3.   Blood disorders: anemia, thrombocytopenia, coagulation disorders. 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Changes in sexual characteristics: </a:t>
            </a:r>
            <a:r>
              <a:rPr lang="en-US" dirty="0" err="1"/>
              <a:t>gynecomastia</a:t>
            </a:r>
            <a:r>
              <a:rPr lang="en-US" dirty="0"/>
              <a:t>, impotence in male, amenorrhea, vaginal bleeding in females.</a:t>
            </a:r>
          </a:p>
          <a:p>
            <a:pPr marL="514350" indent="-514350">
              <a:buAutoNum type="arabicPeriod" startAt="4"/>
            </a:pPr>
            <a:r>
              <a:rPr lang="en-US" dirty="0"/>
              <a:t>Peripheral neuropathy: inadequate intake of </a:t>
            </a:r>
            <a:r>
              <a:rPr lang="en-US" dirty="0" err="1"/>
              <a:t>vit</a:t>
            </a:r>
            <a:r>
              <a:rPr lang="en-US" dirty="0"/>
              <a:t>. B complex.</a:t>
            </a:r>
          </a:p>
          <a:p>
            <a:pPr marL="514350" indent="-514350">
              <a:buAutoNum type="arabicPeriod" startAt="4"/>
            </a:pPr>
            <a:r>
              <a:rPr lang="en-US" dirty="0" err="1"/>
              <a:t>Hepatomegaly</a:t>
            </a:r>
            <a:r>
              <a:rPr lang="en-US" dirty="0"/>
              <a:t>, </a:t>
            </a:r>
            <a:r>
              <a:rPr lang="en-US" dirty="0" err="1"/>
              <a:t>splenomegaly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/>
              <a:t>Clinical manifestations of portal hypertension</a:t>
            </a:r>
          </a:p>
          <a:p>
            <a:pPr marL="514350" indent="-514350">
              <a:buAutoNum type="arabicPeriod" startAt="4"/>
            </a:pPr>
            <a:r>
              <a:rPr lang="en-US" dirty="0"/>
              <a:t>Portal- system encephalopathy (PSE)(reduced level of arousal or cognitive function)</a:t>
            </a:r>
          </a:p>
          <a:p>
            <a:pPr marL="514350" indent="-514350">
              <a:buNone/>
            </a:pPr>
            <a:r>
              <a:rPr lang="en-US" dirty="0"/>
              <a:t>a.   Change in responsiveness: memory loss, reduced level of consciousness leading to stupor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410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Recall the anatomy and physiology of the GIT and related structures</a:t>
            </a:r>
          </a:p>
          <a:p>
            <a:r>
              <a:rPr lang="en-US" dirty="0"/>
              <a:t>Describe common manifestations in a patient with GIT disorders</a:t>
            </a:r>
          </a:p>
          <a:p>
            <a:pPr lvl="0"/>
            <a:r>
              <a:rPr lang="en-US" dirty="0"/>
              <a:t>Describe the assessment of a patient suffering from GIT disorders</a:t>
            </a:r>
          </a:p>
          <a:p>
            <a:pPr lvl="0"/>
            <a:r>
              <a:rPr lang="en-US" dirty="0"/>
              <a:t>Describe diseases/conditions of the GIT and their management</a:t>
            </a:r>
          </a:p>
          <a:p>
            <a:pPr lvl="0"/>
            <a:r>
              <a:rPr lang="en-US" dirty="0"/>
              <a:t>Describe diseases/conditions of the biliary tract and their management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INTESTINAL GAS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accumulation of gas in the GIT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result in belching or flatulence.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Belching:- swallowed air expelled from stomach.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Gases in the small intestines pass down as flatus.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Flatulence can be sign of gallbladder disease or food intolerance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 startAt="2"/>
            </a:pPr>
            <a:r>
              <a:rPr lang="en-US" dirty="0" err="1"/>
              <a:t>Apraxia</a:t>
            </a:r>
            <a:r>
              <a:rPr lang="en-US" dirty="0"/>
              <a:t>: deterioration in writing &amp; drawing.</a:t>
            </a:r>
          </a:p>
          <a:p>
            <a:pPr marL="514350" indent="-514350">
              <a:buAutoNum type="alphaLcPeriod" startAt="2"/>
            </a:pPr>
            <a:r>
              <a:rPr lang="en-US" dirty="0" err="1"/>
              <a:t>Asterixis</a:t>
            </a:r>
            <a:r>
              <a:rPr lang="en-US" dirty="0"/>
              <a:t>: when pt is asked to </a:t>
            </a:r>
            <a:r>
              <a:rPr lang="en-US" dirty="0" err="1"/>
              <a:t>dorsiflex</a:t>
            </a:r>
            <a:r>
              <a:rPr lang="en-US" dirty="0"/>
              <a:t> hands at the wrist &amp; extend fingers, a flapping of the hands will occur.</a:t>
            </a:r>
          </a:p>
          <a:p>
            <a:pPr marL="514350" indent="-514350">
              <a:buNone/>
            </a:pPr>
            <a:r>
              <a:rPr lang="en-US" b="1" dirty="0"/>
              <a:t>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)Elevated </a:t>
            </a:r>
            <a:r>
              <a:rPr lang="en-US" dirty="0" err="1"/>
              <a:t>aspitate</a:t>
            </a:r>
            <a:r>
              <a:rPr lang="en-US" dirty="0"/>
              <a:t> &amp; </a:t>
            </a:r>
            <a:r>
              <a:rPr lang="en-US" dirty="0" err="1"/>
              <a:t>alanine</a:t>
            </a:r>
            <a:r>
              <a:rPr lang="en-US" dirty="0"/>
              <a:t> </a:t>
            </a:r>
            <a:r>
              <a:rPr lang="en-US" dirty="0" err="1"/>
              <a:t>aminotransferase</a:t>
            </a:r>
            <a:r>
              <a:rPr lang="en-US" dirty="0"/>
              <a:t> levels.</a:t>
            </a:r>
          </a:p>
          <a:p>
            <a:pPr marL="514350" indent="-514350">
              <a:buNone/>
            </a:pPr>
            <a:r>
              <a:rPr lang="en-US" dirty="0"/>
              <a:t>     (ii) elevated enzyme test indicate liver cell damage 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(iii) decrease in total protein, </a:t>
            </a:r>
            <a:r>
              <a:rPr lang="en-US" dirty="0" err="1"/>
              <a:t>hypoalbuminemia</a:t>
            </a:r>
            <a:endParaRPr lang="en-US" dirty="0"/>
          </a:p>
          <a:p>
            <a:pPr>
              <a:buNone/>
            </a:pPr>
            <a:r>
              <a:rPr lang="en-US" dirty="0"/>
              <a:t>   (iv) prolonged </a:t>
            </a:r>
            <a:r>
              <a:rPr lang="en-US" dirty="0" err="1"/>
              <a:t>prothrombin</a:t>
            </a:r>
            <a:r>
              <a:rPr lang="en-US" dirty="0"/>
              <a:t> time</a:t>
            </a:r>
          </a:p>
          <a:p>
            <a:pPr>
              <a:buNone/>
            </a:pPr>
            <a:r>
              <a:rPr lang="en-US" dirty="0"/>
              <a:t>   (v)  altered </a:t>
            </a:r>
            <a:r>
              <a:rPr lang="en-US" dirty="0" err="1"/>
              <a:t>bilirubin</a:t>
            </a:r>
            <a:r>
              <a:rPr lang="en-US" dirty="0"/>
              <a:t> metabolism</a:t>
            </a:r>
          </a:p>
          <a:p>
            <a:pPr marL="514350" indent="-514350">
              <a:buAutoNum type="arabicPeriod" startAt="2"/>
            </a:pPr>
            <a:r>
              <a:rPr lang="en-US" dirty="0"/>
              <a:t>Liver u/s- used to measure the difference in density of </a:t>
            </a:r>
            <a:r>
              <a:rPr lang="en-US" dirty="0" err="1"/>
              <a:t>parenchymal</a:t>
            </a:r>
            <a:r>
              <a:rPr lang="en-US" dirty="0"/>
              <a:t> cells &amp; scar tissue.</a:t>
            </a:r>
          </a:p>
          <a:p>
            <a:pPr marL="514350" indent="-514350">
              <a:buAutoNum type="arabicPeriod" startAt="2"/>
            </a:pPr>
            <a:r>
              <a:rPr lang="en-US" dirty="0"/>
              <a:t>Ct-scan, MRI &amp; radioisotope liver scans give information about liver size &amp; hepatic blood flow &amp; obstruction.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Liver biopsy to confirm diagnosis</a:t>
            </a:r>
          </a:p>
          <a:p>
            <a:pPr marL="514350" indent="-514350">
              <a:buAutoNum type="arabicPeriod" startAt="4"/>
            </a:pPr>
            <a:r>
              <a:rPr lang="en-US" dirty="0"/>
              <a:t>ABG analysis for ventilation- perfusion imbalance &amp; hypoxia.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b="1" dirty="0"/>
              <a:t>TREATMENT</a:t>
            </a:r>
          </a:p>
          <a:p>
            <a:pPr marL="514350" indent="-514350">
              <a:buAutoNum type="alphaUcPeriod"/>
            </a:pPr>
            <a:r>
              <a:rPr lang="en-US" b="1" dirty="0"/>
              <a:t>Cirrhosis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Dietary modification: increase calories &amp; carbohydrates, protein &amp; fat maybe consumed as tolerated.</a:t>
            </a:r>
          </a:p>
          <a:p>
            <a:pPr marL="514350" indent="-514350">
              <a:buAutoNum type="arabicPeriod" startAt="3"/>
            </a:pPr>
            <a:r>
              <a:rPr lang="en-US" dirty="0"/>
              <a:t>Vitamin supplement, especially </a:t>
            </a:r>
            <a:r>
              <a:rPr lang="en-US" dirty="0" err="1"/>
              <a:t>vit</a:t>
            </a:r>
            <a:r>
              <a:rPr lang="en-US" dirty="0"/>
              <a:t>. B complex</a:t>
            </a:r>
          </a:p>
          <a:p>
            <a:pPr marL="514350" indent="-514350">
              <a:buAutoNum type="arabicPeriod" startAt="3"/>
            </a:pPr>
            <a:r>
              <a:rPr lang="en-US" dirty="0"/>
              <a:t>Abstinence from alcohol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09" y="1429018"/>
            <a:ext cx="3272091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867400" cy="4495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</a:pPr>
            <a:r>
              <a:rPr lang="en-US" b="1" dirty="0"/>
              <a:t>Ascites</a:t>
            </a:r>
          </a:p>
          <a:p>
            <a:pPr marL="514350" indent="-514350">
              <a:buAutoNum type="arabicPeriod"/>
            </a:pPr>
            <a:r>
              <a:rPr lang="en-US" dirty="0"/>
              <a:t>Administer salt poor albumin by iv infusion</a:t>
            </a:r>
          </a:p>
          <a:p>
            <a:pPr marL="514350" indent="-514350">
              <a:buAutoNum type="arabicPeriod"/>
            </a:pPr>
            <a:r>
              <a:rPr lang="en-US" dirty="0"/>
              <a:t>Sodium restriction in diet.</a:t>
            </a:r>
          </a:p>
          <a:p>
            <a:pPr marL="514350" indent="-514350">
              <a:buAutoNum type="arabicPeriod"/>
            </a:pPr>
            <a:r>
              <a:rPr lang="en-US" dirty="0"/>
              <a:t>Fluid restriction in severe ascites.</a:t>
            </a:r>
          </a:p>
          <a:p>
            <a:pPr marL="514350" indent="-514350">
              <a:buAutoNum type="arabicPeriod"/>
            </a:pPr>
            <a:r>
              <a:rPr lang="en-US" dirty="0"/>
              <a:t>Diuretics </a:t>
            </a:r>
          </a:p>
          <a:p>
            <a:pPr marL="514350" indent="-514350">
              <a:buAutoNum type="arabicPeriod"/>
            </a:pPr>
            <a:r>
              <a:rPr lang="en-US" dirty="0" err="1"/>
              <a:t>Paracentesis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Peritoneal venous shunt: to </a:t>
            </a:r>
            <a:r>
              <a:rPr lang="en-US" dirty="0" err="1"/>
              <a:t>reinfuse</a:t>
            </a:r>
            <a:r>
              <a:rPr lang="en-US" dirty="0"/>
              <a:t> </a:t>
            </a:r>
            <a:r>
              <a:rPr lang="en-US" dirty="0" err="1"/>
              <a:t>ascitic</a:t>
            </a:r>
            <a:r>
              <a:rPr lang="en-US" dirty="0"/>
              <a:t> fluid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Paracentesis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/>
              <a:t>Shunting portal blood flow to decrease portal          hypertension.</a:t>
            </a:r>
          </a:p>
          <a:p>
            <a:pPr marL="514350" indent="-514350">
              <a:buAutoNum type="alphaUcPeriod" startAt="3"/>
            </a:pPr>
            <a:r>
              <a:rPr lang="en-US" b="1" dirty="0"/>
              <a:t>Esophageal </a:t>
            </a:r>
            <a:r>
              <a:rPr lang="en-US" b="1" dirty="0" err="1"/>
              <a:t>varices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Shunting portal blood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Mechanical compression of bleeding </a:t>
            </a:r>
            <a:r>
              <a:rPr lang="en-US" dirty="0" err="1"/>
              <a:t>varices</a:t>
            </a:r>
            <a:r>
              <a:rPr lang="en-US" dirty="0"/>
              <a:t> via esophageal </a:t>
            </a:r>
            <a:r>
              <a:rPr lang="en-US" dirty="0" err="1"/>
              <a:t>gastrics</a:t>
            </a:r>
            <a:r>
              <a:rPr lang="en-US" dirty="0"/>
              <a:t> balloon </a:t>
            </a:r>
            <a:r>
              <a:rPr lang="en-US" dirty="0" err="1"/>
              <a:t>tamponade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Blood transfusion to restore volume from bleeding </a:t>
            </a:r>
            <a:r>
              <a:rPr lang="en-US" dirty="0" err="1"/>
              <a:t>varices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/>
              <a:t>Administration of iv vasopressin (</a:t>
            </a:r>
            <a:r>
              <a:rPr lang="en-US" dirty="0" err="1"/>
              <a:t>pitrossin</a:t>
            </a:r>
            <a:r>
              <a:rPr lang="en-US" dirty="0"/>
              <a:t>) directly into mesenteric artery to control bleeding.</a:t>
            </a:r>
          </a:p>
          <a:p>
            <a:pPr marL="514350" indent="-514350">
              <a:buAutoNum type="arabicPeriod" startAt="4"/>
            </a:pPr>
            <a:r>
              <a:rPr lang="en-US" dirty="0"/>
              <a:t>Injection </a:t>
            </a:r>
            <a:r>
              <a:rPr lang="en-US" dirty="0" err="1"/>
              <a:t>sclerotherapy</a:t>
            </a:r>
            <a:r>
              <a:rPr lang="en-US" dirty="0"/>
              <a:t>: injection of a </a:t>
            </a:r>
            <a:r>
              <a:rPr lang="en-US" dirty="0" err="1"/>
              <a:t>sclerorising</a:t>
            </a:r>
            <a:r>
              <a:rPr lang="en-US" dirty="0"/>
              <a:t> agent directly into esophageal </a:t>
            </a:r>
            <a:r>
              <a:rPr lang="en-US" dirty="0" err="1"/>
              <a:t>varices</a:t>
            </a:r>
            <a:r>
              <a:rPr lang="en-US" dirty="0"/>
              <a:t>(to treat varicose veins) Bleeding may occur because there has </a:t>
            </a:r>
            <a:r>
              <a:rPr lang="en-US" dirty="0" err="1"/>
              <a:t>has</a:t>
            </a:r>
            <a:r>
              <a:rPr lang="en-US" dirty="0"/>
              <a:t> been no reduction in portal hypertension.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D. Portal system encephalopathy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Restriction of dietary protein intake.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Neomycin: decreases the normal flora in the intestines to reduce bacterial activity on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Lactulose</a:t>
            </a:r>
            <a:r>
              <a:rPr lang="en-US" dirty="0"/>
              <a:t>: to reduce the amount of ammonia in the blood of clients with liver disease.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 of GI hemorrhage to decrease protein available in the intestines.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Adequate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OTC drugs, </a:t>
            </a:r>
            <a:r>
              <a:rPr lang="en-US" dirty="0" err="1"/>
              <a:t>asprin</a:t>
            </a:r>
            <a:r>
              <a:rPr lang="en-US" dirty="0"/>
              <a:t> &amp; alcohol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 on disease, treatment &amp;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Psychological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Assist meet ADLs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nutrition &amp; administer </a:t>
            </a:r>
            <a:r>
              <a:rPr lang="en-US" dirty="0" err="1"/>
              <a:t>antiemetics</a:t>
            </a:r>
            <a:r>
              <a:rPr lang="en-US" dirty="0"/>
              <a:t> Half an hour before meals, fix NGT if unable to feed.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iron &amp; vitamin </a:t>
            </a:r>
            <a:r>
              <a:rPr lang="en-US" dirty="0" err="1"/>
              <a:t>suppliments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en-US" dirty="0"/>
              <a:t>Skin care because of </a:t>
            </a:r>
            <a:r>
              <a:rPr lang="en-US" dirty="0" err="1"/>
              <a:t>pruritis</a:t>
            </a:r>
            <a:r>
              <a:rPr lang="en-US" dirty="0"/>
              <a:t>, &amp; assess for bleeding tendencies.</a:t>
            </a:r>
          </a:p>
          <a:p>
            <a:pPr marL="514350" indent="-514350">
              <a:buAutoNum type="arabicPeriod" startAt="8"/>
            </a:pPr>
            <a:r>
              <a:rPr lang="en-US" dirty="0"/>
              <a:t>Electrolyte check because of diuretics to reduce </a:t>
            </a:r>
            <a:r>
              <a:rPr lang="en-US" dirty="0" err="1"/>
              <a:t>ascitis</a:t>
            </a:r>
            <a:r>
              <a:rPr lang="en-US" dirty="0"/>
              <a:t> &amp; edema</a:t>
            </a:r>
          </a:p>
          <a:p>
            <a:pPr marL="514350" indent="-514350">
              <a:buAutoNum type="arabicPeriod" startAt="8"/>
            </a:pPr>
            <a:r>
              <a:rPr lang="en-US" dirty="0"/>
              <a:t>Vital observation because of susceptibility to infection</a:t>
            </a:r>
          </a:p>
          <a:p>
            <a:pPr marL="514350" indent="-514350">
              <a:buAutoNum type="arabicPeriod" startAt="8"/>
            </a:pPr>
            <a:r>
              <a:rPr lang="en-US" dirty="0"/>
              <a:t>Measure abdominal girth</a:t>
            </a:r>
          </a:p>
          <a:p>
            <a:pPr marL="514350" indent="-514350">
              <a:buAutoNum type="arabicPeriod" startAt="8"/>
            </a:pPr>
            <a:r>
              <a:rPr lang="en-US" dirty="0"/>
              <a:t>For esophageal </a:t>
            </a:r>
            <a:r>
              <a:rPr lang="en-US" dirty="0" err="1"/>
              <a:t>varices</a:t>
            </a:r>
            <a:r>
              <a:rPr lang="en-US" dirty="0"/>
              <a:t>- soft non-irritating foods &amp; monitor for </a:t>
            </a:r>
            <a:r>
              <a:rPr lang="en-US" dirty="0" err="1"/>
              <a:t>hematemesis</a:t>
            </a:r>
            <a:r>
              <a:rPr lang="en-US" dirty="0"/>
              <a:t> &amp; </a:t>
            </a:r>
            <a:r>
              <a:rPr lang="en-US" dirty="0" err="1"/>
              <a:t>malena</a:t>
            </a:r>
            <a:endParaRPr lang="en-US" dirty="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13. If </a:t>
            </a:r>
            <a:r>
              <a:rPr lang="en-US" dirty="0" err="1"/>
              <a:t>sclerotherapy</a:t>
            </a:r>
            <a:r>
              <a:rPr lang="en-US" dirty="0"/>
              <a:t> has been done for bleeding esophageal </a:t>
            </a:r>
            <a:r>
              <a:rPr lang="en-US" dirty="0" err="1"/>
              <a:t>varices</a:t>
            </a:r>
            <a:r>
              <a:rPr lang="en-US" dirty="0"/>
              <a:t> give analgesic for chest discomfort.</a:t>
            </a:r>
          </a:p>
          <a:p>
            <a:pPr>
              <a:buNone/>
            </a:pPr>
            <a:r>
              <a:rPr lang="en-US" dirty="0"/>
              <a:t>14. If esophageal bleeding, keep NBM, elevate head of bed to decrease gastric regurgitation</a:t>
            </a:r>
          </a:p>
          <a:p>
            <a:pPr>
              <a:buNone/>
            </a:pPr>
            <a:r>
              <a:rPr lang="en-US" dirty="0"/>
              <a:t>15. With </a:t>
            </a:r>
            <a:r>
              <a:rPr lang="en-US" dirty="0" err="1"/>
              <a:t>ascites</a:t>
            </a:r>
            <a:r>
              <a:rPr lang="en-US" dirty="0"/>
              <a:t> give low salt diet &amp; do daily wt</a:t>
            </a:r>
          </a:p>
          <a:p>
            <a:pPr>
              <a:buNone/>
            </a:pPr>
            <a:r>
              <a:rPr lang="en-US" dirty="0"/>
              <a:t>16. For hepatic encephalopathy give low protein, high carbohydrate &amp; fluid diet &amp; assess the level of consciousness.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NAUSEA &amp; VOMITING; HEMATEMESIS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Vomiting is usually preceded by nausea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Triggers:- odors, activity, or food intake.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Vomitus, may vary in </a:t>
            </a:r>
            <a:r>
              <a:rPr lang="en-US" dirty="0" err="1"/>
              <a:t>colour</a:t>
            </a:r>
            <a:r>
              <a:rPr lang="en-US" dirty="0"/>
              <a:t>/content.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With undigested food particles or blood </a:t>
            </a:r>
            <a:r>
              <a:rPr lang="en-US" sz="2400" dirty="0"/>
              <a:t>(</a:t>
            </a:r>
            <a:r>
              <a:rPr lang="en-US" sz="2400" b="1" dirty="0"/>
              <a:t>hematemesis</a:t>
            </a:r>
            <a:r>
              <a:rPr lang="en-US" sz="2400" dirty="0"/>
              <a:t>).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Red: vomiting soon after hemorrhage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Coffee ground: blood retained in the stomach.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Fecal odor:- </a:t>
            </a:r>
            <a:r>
              <a:rPr lang="en-US" sz="2800" dirty="0"/>
              <a:t>back-flow of intestinal contents into stomach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17. Post portal systemic shunt give general post op care &amp; observe for post op complications like hemorrhage, electrolyte imbalance, seizures, delirium tremens.</a:t>
            </a:r>
          </a:p>
          <a:p>
            <a:pPr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Portal 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Peripheral edema &amp; </a:t>
            </a:r>
            <a:r>
              <a:rPr lang="en-US" dirty="0" err="1"/>
              <a:t>ascites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3.  Hepatic encephalopathy (coma) 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 LIVER ABSCESSES</a:t>
            </a:r>
          </a:p>
          <a:p>
            <a:pPr>
              <a:buNone/>
            </a:pPr>
            <a:r>
              <a:rPr lang="en-US" dirty="0"/>
              <a:t>Two categories of liver abscess are amoebic &amp; </a:t>
            </a:r>
            <a:r>
              <a:rPr lang="en-US" dirty="0" err="1"/>
              <a:t>pyogenic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Cause: </a:t>
            </a:r>
            <a:r>
              <a:rPr lang="en-US" dirty="0" err="1"/>
              <a:t>entamoeba</a:t>
            </a:r>
            <a:r>
              <a:rPr lang="en-US" dirty="0"/>
              <a:t> </a:t>
            </a:r>
            <a:r>
              <a:rPr lang="en-US" dirty="0" err="1"/>
              <a:t>histolylitica</a:t>
            </a:r>
            <a:r>
              <a:rPr lang="en-US" dirty="0"/>
              <a:t>, </a:t>
            </a:r>
            <a:r>
              <a:rPr lang="en-US" dirty="0" err="1"/>
              <a:t>ecoli</a:t>
            </a:r>
            <a:r>
              <a:rPr lang="en-US" dirty="0"/>
              <a:t>, </a:t>
            </a:r>
            <a:r>
              <a:rPr lang="en-US" dirty="0" err="1"/>
              <a:t>proteus</a:t>
            </a:r>
            <a:r>
              <a:rPr lang="en-US" dirty="0"/>
              <a:t> </a:t>
            </a:r>
            <a:r>
              <a:rPr lang="en-US" dirty="0" err="1"/>
              <a:t>valgaris</a:t>
            </a:r>
            <a:r>
              <a:rPr lang="en-US" dirty="0"/>
              <a:t>, s. </a:t>
            </a:r>
            <a:r>
              <a:rPr lang="en-US" dirty="0" err="1"/>
              <a:t>aureus</a:t>
            </a:r>
            <a:r>
              <a:rPr lang="en-US" dirty="0"/>
              <a:t>, </a:t>
            </a:r>
            <a:r>
              <a:rPr lang="en-US" dirty="0" err="1"/>
              <a:t>klebsiella</a:t>
            </a:r>
            <a:r>
              <a:rPr lang="en-US" dirty="0"/>
              <a:t> </a:t>
            </a:r>
            <a:r>
              <a:rPr lang="en-US" dirty="0" err="1"/>
              <a:t>pneumonae</a:t>
            </a:r>
            <a:endParaRPr lang="en-US" dirty="0"/>
          </a:p>
          <a:p>
            <a:pPr>
              <a:buNone/>
            </a:pPr>
            <a:r>
              <a:rPr lang="en-US" b="1" dirty="0"/>
              <a:t>PATHOPHYSIOLOGY</a:t>
            </a:r>
          </a:p>
          <a:p>
            <a:pPr>
              <a:buNone/>
            </a:pPr>
            <a:r>
              <a:rPr lang="en-US" dirty="0"/>
              <a:t>Liver can be invaded by bacteria via the portal vein (</a:t>
            </a:r>
            <a:r>
              <a:rPr lang="en-US" dirty="0" err="1"/>
              <a:t>pylephlebitis</a:t>
            </a:r>
            <a:r>
              <a:rPr lang="en-US" dirty="0"/>
              <a:t>), common duct (ascending </a:t>
            </a:r>
            <a:r>
              <a:rPr lang="en-US" dirty="0" err="1"/>
              <a:t>cholangitis</a:t>
            </a:r>
            <a:r>
              <a:rPr lang="en-US" dirty="0"/>
              <a:t>), the hepatic artery, secondary to </a:t>
            </a:r>
            <a:r>
              <a:rPr lang="en-US" dirty="0" err="1"/>
              <a:t>bacteremia</a:t>
            </a:r>
            <a:r>
              <a:rPr lang="en-US" dirty="0"/>
              <a:t> or direct extension from an infectious process &amp; traumatic implantation of bacteria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Through the abdominal wall. The bacterial toxins destroy the </a:t>
            </a:r>
            <a:r>
              <a:rPr lang="en-US" dirty="0" err="1"/>
              <a:t>neighbouring</a:t>
            </a:r>
            <a:r>
              <a:rPr lang="en-US" dirty="0"/>
              <a:t> liver cells &amp; the resulting necrotic tissue serves as a protective wall for the organisms. Leukocytes migrate in to the infected area. The result is an abscess cavity full of a liquid containing living &amp; dead leukocytes </a:t>
            </a:r>
            <a:r>
              <a:rPr lang="en-US" dirty="0" err="1"/>
              <a:t>liquified</a:t>
            </a:r>
            <a:r>
              <a:rPr lang="en-US" dirty="0"/>
              <a:t> liver cells &amp; bacterial liver cells &amp; bacteria. </a:t>
            </a:r>
            <a:r>
              <a:rPr lang="en-US" dirty="0" err="1"/>
              <a:t>Pyogenic</a:t>
            </a:r>
            <a:r>
              <a:rPr lang="en-US" dirty="0"/>
              <a:t> abscesses of this type may be either single or multiple &amp; small.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CLINICAL MANIFESTATION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Fever with chills &amp; diaphoresis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Malaise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Anorexia, nausea &amp; vomiting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Weight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Dull abdominal pain &amp; tenderness (RUQ)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Hepatomegaly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Jaundice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Pleural effusion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Sepsis &amp; shock maybe life threatening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DIAGNOSTIC FINDINGS</a:t>
            </a:r>
          </a:p>
          <a:p>
            <a:pPr marL="514350" indent="-514350">
              <a:buNone/>
            </a:pPr>
            <a:r>
              <a:rPr lang="en-US" dirty="0"/>
              <a:t>U/S or CT scan guided aspiration for culture of specific organism.</a:t>
            </a:r>
          </a:p>
          <a:p>
            <a:pPr marL="514350" indent="-514350">
              <a:buNone/>
            </a:pPr>
            <a:r>
              <a:rPr lang="en-US" b="1" dirty="0"/>
              <a:t>TREATMENT</a:t>
            </a:r>
          </a:p>
          <a:p>
            <a:pPr marL="514350" indent="-514350">
              <a:buAutoNum type="arabicPeriod"/>
            </a:pPr>
            <a:r>
              <a:rPr lang="en-US" dirty="0" err="1"/>
              <a:t>Percutaneous</a:t>
            </a:r>
            <a:r>
              <a:rPr lang="en-US" dirty="0"/>
              <a:t> drainage of </a:t>
            </a:r>
            <a:r>
              <a:rPr lang="en-US" dirty="0" err="1"/>
              <a:t>pyogenic</a:t>
            </a:r>
            <a:r>
              <a:rPr lang="en-US" dirty="0"/>
              <a:t> abscess to promote healing, a drain may be left </a:t>
            </a:r>
            <a:r>
              <a:rPr lang="en-US" dirty="0" err="1"/>
              <a:t>insitu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Iv antibiotic therapy as per organism present.</a:t>
            </a:r>
          </a:p>
          <a:p>
            <a:pPr marL="514350" indent="-514350">
              <a:buAutoNum type="arabicPeriod"/>
            </a:pPr>
            <a:r>
              <a:rPr lang="en-US" dirty="0"/>
              <a:t>Supportive care</a:t>
            </a:r>
          </a:p>
          <a:p>
            <a:pPr marL="514350" indent="-514350">
              <a:buAutoNum type="arabicPeriod"/>
            </a:pPr>
            <a:r>
              <a:rPr lang="en-US" dirty="0"/>
              <a:t>Open surgical drainage maybe required if antibiotics &amp; </a:t>
            </a:r>
            <a:r>
              <a:rPr lang="en-US" dirty="0" err="1"/>
              <a:t>percutenous</a:t>
            </a:r>
            <a:r>
              <a:rPr lang="en-US" dirty="0"/>
              <a:t> drainage are ineffective.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CANCER OF THE LIVER</a:t>
            </a:r>
          </a:p>
          <a:p>
            <a:pPr>
              <a:buNone/>
            </a:pPr>
            <a:r>
              <a:rPr lang="en-US" dirty="0"/>
              <a:t>Primary cancer of the liver is rare, metastatic cancer is more common</a:t>
            </a:r>
          </a:p>
          <a:p>
            <a:pPr>
              <a:buNone/>
            </a:pPr>
            <a:r>
              <a:rPr lang="en-US" b="1" dirty="0"/>
              <a:t>PRIMARY LIVER TUMOR</a:t>
            </a:r>
          </a:p>
          <a:p>
            <a:pPr>
              <a:buNone/>
            </a:pPr>
            <a:r>
              <a:rPr lang="en-US" b="1" dirty="0"/>
              <a:t>RISK FACTORS:</a:t>
            </a:r>
            <a:r>
              <a:rPr lang="en-US" dirty="0"/>
              <a:t> hepatitis B &amp; C, cirrhosis, chemical toxins, cigarette smoking, </a:t>
            </a:r>
            <a:r>
              <a:rPr lang="en-US" dirty="0" err="1"/>
              <a:t>aflotoxins</a:t>
            </a:r>
            <a:r>
              <a:rPr lang="en-US" dirty="0"/>
              <a:t>, alcoholism.</a:t>
            </a:r>
          </a:p>
          <a:p>
            <a:pPr>
              <a:buNone/>
            </a:pPr>
            <a:r>
              <a:rPr lang="en-US" dirty="0" err="1"/>
              <a:t>Hepatocellular</a:t>
            </a:r>
            <a:r>
              <a:rPr lang="en-US" dirty="0"/>
              <a:t> carcinoma is by far the most common type of primary liver cancer. 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It is non-</a:t>
            </a:r>
            <a:r>
              <a:rPr lang="en-US" dirty="0" err="1"/>
              <a:t>reversable</a:t>
            </a:r>
            <a:r>
              <a:rPr lang="en-US" dirty="0"/>
              <a:t> because of rapid growth &amp; metastasis.</a:t>
            </a:r>
          </a:p>
          <a:p>
            <a:pPr>
              <a:buNone/>
            </a:pPr>
            <a:r>
              <a:rPr lang="en-US" dirty="0"/>
              <a:t>Other types of cancer are </a:t>
            </a:r>
            <a:r>
              <a:rPr lang="en-US" dirty="0" err="1"/>
              <a:t>cholangiocellular</a:t>
            </a:r>
            <a:r>
              <a:rPr lang="en-US" dirty="0"/>
              <a:t> carcinoma (malignancy of </a:t>
            </a:r>
            <a:r>
              <a:rPr lang="en-US" dirty="0" err="1"/>
              <a:t>biliary</a:t>
            </a:r>
            <a:r>
              <a:rPr lang="en-US" dirty="0"/>
              <a:t> ducts) &amp; a combination of </a:t>
            </a:r>
            <a:r>
              <a:rPr lang="en-US" dirty="0" err="1"/>
              <a:t>hepatocellular</a:t>
            </a:r>
            <a:r>
              <a:rPr lang="en-US" dirty="0"/>
              <a:t> carcinoma.</a:t>
            </a:r>
          </a:p>
          <a:p>
            <a:pPr>
              <a:buNone/>
            </a:pPr>
            <a:r>
              <a:rPr lang="en-US" b="1" dirty="0"/>
              <a:t>LIVER METASTASES</a:t>
            </a:r>
          </a:p>
          <a:p>
            <a:pPr>
              <a:buNone/>
            </a:pPr>
            <a:r>
              <a:rPr lang="en-US" dirty="0"/>
              <a:t>Found in about half of all advanced cancer cases.</a:t>
            </a:r>
          </a:p>
          <a:p>
            <a:pPr>
              <a:buNone/>
            </a:pPr>
            <a:r>
              <a:rPr lang="en-US" dirty="0"/>
              <a:t>Malignant tumors are likely to reach the liver eventually, by way of portal system or lymphatic channels or by direct extension from an abdominal </a:t>
            </a:r>
            <a:r>
              <a:rPr lang="en-US" dirty="0" err="1"/>
              <a:t>tumour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Often the first evidence of cancer in an abdominal organ is the appearance of liver metastases.</a:t>
            </a:r>
          </a:p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Anorexia &amp; weight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Anemia with 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 upper quadrant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Ascitis</a:t>
            </a:r>
            <a:r>
              <a:rPr lang="en-US" dirty="0"/>
              <a:t> &amp; jaundice</a:t>
            </a:r>
          </a:p>
          <a:p>
            <a:pPr marL="514350" indent="-514350">
              <a:buNone/>
            </a:pPr>
            <a:r>
              <a:rPr lang="en-US" dirty="0"/>
              <a:t>5.   </a:t>
            </a:r>
            <a:r>
              <a:rPr lang="en-US" dirty="0" err="1"/>
              <a:t>Hepatomegally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DIAGNOSTIC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LFTs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Blood sugar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Tumor markers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Liver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Biopsy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Metastasis: </a:t>
            </a:r>
            <a:r>
              <a:rPr lang="en-US" dirty="0"/>
              <a:t>from lungs, regional lymph nodes, adrenals, bone, kidneys, heart, pancreas &amp; stomach.</a:t>
            </a:r>
          </a:p>
          <a:p>
            <a:pPr>
              <a:buNone/>
            </a:pPr>
            <a:r>
              <a:rPr lang="en-US" b="1" dirty="0"/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Rx is primarily palliative; chemotherapy, radiation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Lobectomy</a:t>
            </a:r>
            <a:r>
              <a:rPr lang="en-US" dirty="0"/>
              <a:t> if tumor is localized, </a:t>
            </a:r>
            <a:r>
              <a:rPr lang="en-US" dirty="0" err="1"/>
              <a:t>percutaneous</a:t>
            </a:r>
            <a:r>
              <a:rPr lang="en-US" dirty="0"/>
              <a:t>(through the skin) </a:t>
            </a:r>
            <a:r>
              <a:rPr lang="en-US" dirty="0" err="1"/>
              <a:t>biliary</a:t>
            </a:r>
            <a:r>
              <a:rPr lang="en-US" dirty="0"/>
              <a:t> drainage.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Liver transplant.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"/>
            <a:ext cx="8610600" cy="6629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CHANGE IN ELIMINATION PATTERN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signify colon disease. 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Diarrhoea</a:t>
            </a:r>
            <a:r>
              <a:rPr lang="en-US" dirty="0"/>
              <a:t>: abnormal increase in the frequency &amp; liquidity of stool or in daily stool weight/volume.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May be associated with </a:t>
            </a:r>
            <a:r>
              <a:rPr lang="en-US" dirty="0" err="1"/>
              <a:t>abd</a:t>
            </a:r>
            <a:r>
              <a:rPr lang="en-US" dirty="0"/>
              <a:t>. pain, cramping &amp; nausea or vomiting.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Constipation</a:t>
            </a:r>
            <a:r>
              <a:rPr lang="en-US" dirty="0"/>
              <a:t>: decrease in the frequency of stool or stools that are hard, dry &amp; of smaller volumes.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May be associated with anal discomfort &amp; rectal bleeding.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May involve:-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Straining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Incomplete evacuations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Hard stools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&lt;3 bowel movements per week.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(EASE, CONSISTENCY, FREQUENCY) 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POST-OP 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for cardiopulmonary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48 hrs 10% glucose for the decreased </a:t>
            </a:r>
            <a:r>
              <a:rPr lang="en-US" dirty="0" err="1"/>
              <a:t>gluconeogenesis</a:t>
            </a:r>
            <a:r>
              <a:rPr lang="en-US" dirty="0"/>
              <a:t>, albumin infusion.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 fluids &amp; blood transfusion as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pts post cryosurgery(use of intense ,controlled cold to remove or destroy diseased tissue) monitor for hypothermia, hemorrhage or bile leak.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N/B</a:t>
            </a:r>
          </a:p>
          <a:p>
            <a:pPr>
              <a:buNone/>
            </a:pPr>
            <a:r>
              <a:rPr lang="en-US" dirty="0" err="1"/>
              <a:t>Myoglobinuria</a:t>
            </a:r>
            <a:r>
              <a:rPr lang="en-US" dirty="0"/>
              <a:t>(</a:t>
            </a:r>
            <a:r>
              <a:rPr lang="en-US" dirty="0" err="1"/>
              <a:t>excreation</a:t>
            </a:r>
            <a:r>
              <a:rPr lang="en-US" dirty="0"/>
              <a:t> of </a:t>
            </a:r>
            <a:r>
              <a:rPr lang="en-US" dirty="0" err="1"/>
              <a:t>myoglobin</a:t>
            </a:r>
            <a:r>
              <a:rPr lang="en-US" dirty="0"/>
              <a:t> in urine) can occur as a result of tissue necrosis &amp; is minimized by hydration, </a:t>
            </a:r>
            <a:r>
              <a:rPr lang="en-US" dirty="0" err="1"/>
              <a:t>diuresis</a:t>
            </a:r>
            <a:r>
              <a:rPr lang="en-US" dirty="0"/>
              <a:t>, &amp; medications (</a:t>
            </a:r>
            <a:r>
              <a:rPr lang="en-US" dirty="0" err="1"/>
              <a:t>allopurinol</a:t>
            </a:r>
            <a:r>
              <a:rPr lang="en-US" dirty="0"/>
              <a:t>) to bind to &amp; aid in the excretion of toxic products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600200"/>
            <a:ext cx="7772398" cy="2816227"/>
          </a:xfrm>
        </p:spPr>
        <p:txBody>
          <a:bodyPr>
            <a:normAutofit/>
          </a:bodyPr>
          <a:lstStyle/>
          <a:p>
            <a:r>
              <a:rPr lang="en-US" sz="8800" dirty="0"/>
              <a:t>DISORDERS OF THE PANCREAS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PANCREATITIS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Inflammation of the pancreas</a:t>
            </a:r>
          </a:p>
          <a:p>
            <a:r>
              <a:rPr lang="en-US" dirty="0"/>
              <a:t>Usually associated with </a:t>
            </a:r>
            <a:r>
              <a:rPr lang="en-US" dirty="0" smtClean="0"/>
              <a:t>auto digestion </a:t>
            </a:r>
            <a:r>
              <a:rPr lang="en-US" dirty="0"/>
              <a:t>of the pancreas.</a:t>
            </a:r>
          </a:p>
          <a:p>
            <a:r>
              <a:rPr lang="en-US" dirty="0"/>
              <a:t>Acute or chronic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decade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Injury or disruption of the pancreatic ducts (</a:t>
            </a:r>
            <a:r>
              <a:rPr lang="en-US" sz="2400" dirty="0"/>
              <a:t>enzyme leakage</a:t>
            </a:r>
            <a:r>
              <a:rPr lang="en-US" dirty="0"/>
              <a:t>)</a:t>
            </a:r>
          </a:p>
          <a:p>
            <a:pPr marL="514350" indent="-514350">
              <a:buAutoNum type="arabicPeriod" startAt="4"/>
            </a:pPr>
            <a:r>
              <a:rPr lang="en-US" dirty="0"/>
              <a:t>Biliary tract disease</a:t>
            </a:r>
          </a:p>
          <a:p>
            <a:pPr marL="514350" indent="-514350">
              <a:buAutoNum type="arabicPeriod" startAt="4"/>
            </a:pPr>
            <a:r>
              <a:rPr lang="en-US" dirty="0"/>
              <a:t>Alcoholism &amp; smoking </a:t>
            </a:r>
          </a:p>
          <a:p>
            <a:pPr marL="514350" indent="-514350">
              <a:buAutoNum type="arabicPeriod" startAt="4"/>
            </a:pPr>
            <a:r>
              <a:rPr lang="en-US" dirty="0"/>
              <a:t>PUD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537448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/>
              <a:t>1. </a:t>
            </a:r>
            <a:r>
              <a:rPr lang="en-US" sz="3600" b="1" u="sng" dirty="0"/>
              <a:t>ACUTE PANCREATITIS</a:t>
            </a:r>
          </a:p>
          <a:p>
            <a:r>
              <a:rPr lang="en-US" dirty="0"/>
              <a:t>Ranges from a mild, self-limiting disorder to a severe rapidly fatal disease that may not respond treatment.</a:t>
            </a:r>
          </a:p>
          <a:p>
            <a:r>
              <a:rPr lang="en-US" b="1" dirty="0"/>
              <a:t>Mild acute pancreatitis:</a:t>
            </a:r>
            <a:r>
              <a:rPr lang="en-US" dirty="0"/>
              <a:t> edema &amp; inflammation confined to the pancreas. Minimal organ dysfunction &amp; healing in 3-6 months.</a:t>
            </a:r>
          </a:p>
          <a:p>
            <a:r>
              <a:rPr lang="en-US" b="1" dirty="0"/>
              <a:t>Severe acute pancreatitis: </a:t>
            </a:r>
            <a:r>
              <a:rPr lang="en-US" dirty="0"/>
              <a:t>characterized by wide spread &amp; complete enzymatic digestion of the gland. Tissue necrosis with extension to peritoneum.</a:t>
            </a:r>
          </a:p>
          <a:p>
            <a:pPr marL="0" indent="0">
              <a:buNone/>
            </a:pPr>
            <a:r>
              <a:rPr lang="en-US" b="1" dirty="0" err="1"/>
              <a:t>Aetiology</a:t>
            </a:r>
            <a:r>
              <a:rPr lang="en-US" b="1" dirty="0"/>
              <a:t>:</a:t>
            </a:r>
          </a:p>
          <a:p>
            <a:r>
              <a:rPr lang="en-US" dirty="0"/>
              <a:t>Gallstones; Alcohol; Infections </a:t>
            </a:r>
            <a:r>
              <a:rPr lang="en-US" dirty="0" err="1"/>
              <a:t>e.g</a:t>
            </a:r>
            <a:r>
              <a:rPr lang="en-US" dirty="0"/>
              <a:t> Mumps; Trauma; Idiopathic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/>
              <a:t>PATHOPHYSIOLOGY</a:t>
            </a:r>
          </a:p>
          <a:p>
            <a:r>
              <a:rPr lang="en-US" dirty="0"/>
              <a:t>Injury/disruption to pancreatic duct flow </a:t>
            </a:r>
          </a:p>
          <a:p>
            <a:r>
              <a:rPr lang="en-US" dirty="0"/>
              <a:t>Leakage of pancreatic juice leading to </a:t>
            </a:r>
            <a:r>
              <a:rPr lang="en-US" dirty="0" err="1"/>
              <a:t>autodigestion</a:t>
            </a:r>
            <a:r>
              <a:rPr lang="en-US" dirty="0"/>
              <a:t>:-edema, vascular damage, hemorrhage &amp; necrosis.</a:t>
            </a:r>
          </a:p>
          <a:p>
            <a:r>
              <a:rPr lang="en-US" dirty="0"/>
              <a:t>Toxic enzymes are released in blood &amp; cause injury to vessels &amp; other organs such as the lungs &amp; kidneys. 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Severe abdominal pain:- worsened by meals; </a:t>
            </a:r>
            <a:r>
              <a:rPr lang="en-US" dirty="0" err="1"/>
              <a:t>unreleaved</a:t>
            </a:r>
            <a:r>
              <a:rPr lang="en-US" dirty="0"/>
              <a:t> by antacids.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Nausea &amp; vomiting.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rigidity with guarding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Ecchymosis in the flank or around the umbilicus in severe pancreatitis.</a:t>
            </a:r>
          </a:p>
          <a:p>
            <a:pPr marL="514350" indent="-514350">
              <a:buAutoNum type="arabicPeriod" startAt="4"/>
            </a:pPr>
            <a:r>
              <a:rPr lang="en-US" dirty="0"/>
              <a:t>Hypotension due to hypovolemia &amp; shock </a:t>
            </a:r>
          </a:p>
          <a:p>
            <a:pPr marL="514350" indent="-514350">
              <a:buAutoNum type="arabicPeriod" startAt="4"/>
            </a:pPr>
            <a:r>
              <a:rPr lang="en-US" dirty="0"/>
              <a:t>Acute renal failure</a:t>
            </a:r>
          </a:p>
          <a:p>
            <a:pPr marL="514350" indent="-514350">
              <a:buAutoNum type="arabicPeriod" startAt="4"/>
            </a:pPr>
            <a:r>
              <a:rPr lang="en-US" dirty="0"/>
              <a:t>Hyperglycemia </a:t>
            </a:r>
          </a:p>
          <a:p>
            <a:pPr marL="514350" indent="-514350">
              <a:buAutoNum type="arabicPeriod" startAt="4"/>
            </a:pPr>
            <a:r>
              <a:rPr lang="en-US" dirty="0"/>
              <a:t>Respiratory distress &amp; hypoxia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763000" cy="617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/>
              <a:t>2. </a:t>
            </a:r>
            <a:r>
              <a:rPr lang="en-US" sz="3600" b="1" u="sng" dirty="0"/>
              <a:t>CHRONIC PANCREATITIS</a:t>
            </a:r>
          </a:p>
          <a:p>
            <a:pPr>
              <a:spcAft>
                <a:spcPts val="600"/>
              </a:spcAft>
            </a:pPr>
            <a:r>
              <a:rPr lang="en-US" dirty="0"/>
              <a:t>Progressive anatomic &amp; functional destruction of the pancreas.</a:t>
            </a:r>
          </a:p>
          <a:p>
            <a:pPr>
              <a:spcAft>
                <a:spcPts val="600"/>
              </a:spcAft>
            </a:pPr>
            <a:r>
              <a:rPr lang="en-US" dirty="0"/>
              <a:t>Repeated attacks of pancreatitis, associated with alcoholism</a:t>
            </a:r>
          </a:p>
          <a:p>
            <a:pPr>
              <a:spcAft>
                <a:spcPts val="600"/>
              </a:spcAft>
            </a:pPr>
            <a:r>
              <a:rPr lang="en-US" dirty="0"/>
              <a:t>Cells replaced by the fibrous tissue </a:t>
            </a:r>
          </a:p>
          <a:p>
            <a:pPr>
              <a:spcAft>
                <a:spcPts val="600"/>
              </a:spcAft>
            </a:pPr>
            <a:r>
              <a:rPr lang="en-US" dirty="0"/>
              <a:t>Pressure within the pancreas increases:-</a:t>
            </a:r>
            <a:r>
              <a:rPr lang="en-US" sz="2400" dirty="0"/>
              <a:t>ductular HPT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Mechanical obstruction of pancreatic &amp; common bile  ducts.</a:t>
            </a:r>
          </a:p>
          <a:p>
            <a:pPr>
              <a:spcAft>
                <a:spcPts val="600"/>
              </a:spcAft>
            </a:pPr>
            <a:r>
              <a:rPr lang="en-US" dirty="0"/>
              <a:t>There is ductal, inflammation &amp; atrophy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/>
              <a:t>Aetiology</a:t>
            </a:r>
            <a:r>
              <a:rPr lang="en-US" b="1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Alcoholism; malnutrition; cystic fibrosis; malignancy; hereditary; congenital.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763000" cy="5638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CLINICAL MANIFESTATION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Recurrent attacks of severe upper abdominal &amp; back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Nausea and vomiting</a:t>
            </a:r>
          </a:p>
          <a:p>
            <a:pPr marL="514350" indent="-514350">
              <a:buAutoNum type="arabicPeriod" startAt="3"/>
            </a:pPr>
            <a:r>
              <a:rPr lang="en-US" dirty="0"/>
              <a:t>Weight loss due to anorexia or fear that eating will worsen the discomfort.</a:t>
            </a:r>
          </a:p>
          <a:p>
            <a:pPr marL="514350" indent="-514350">
              <a:buAutoNum type="arabicPeriod" startAt="3"/>
            </a:pPr>
            <a:r>
              <a:rPr lang="en-US" dirty="0" err="1"/>
              <a:t>Malabsorption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Frequent, frothy &amp; foul smelling stools—</a:t>
            </a:r>
            <a:r>
              <a:rPr lang="en-US" dirty="0" err="1"/>
              <a:t>steatorrhea</a:t>
            </a:r>
            <a:r>
              <a:rPr lang="en-US" b="1" dirty="0"/>
              <a:t>:</a:t>
            </a:r>
          </a:p>
          <a:p>
            <a:pPr marL="514350" indent="-514350">
              <a:buAutoNum type="arabicPeriod" startAt="3"/>
            </a:pPr>
            <a:r>
              <a:rPr lang="en-US" dirty="0"/>
              <a:t>Glands may calcify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763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DIAGNOSIS (acute &amp; chronic)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 tests:-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Serum/urine amylase levels—raised (standard)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Serum lipase for over 5 days—raised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WBC—raised,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/>
              <a:t>Hypocalcemia</a:t>
            </a:r>
            <a:r>
              <a:rPr lang="en-US" dirty="0"/>
              <a:t>, increased fibrinogen, raised CRP, </a:t>
            </a:r>
            <a:r>
              <a:rPr lang="en-US" dirty="0" err="1"/>
              <a:t>trypsinogen</a:t>
            </a:r>
            <a:r>
              <a:rPr lang="en-US" dirty="0"/>
              <a:t> activation peptide.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X-ray abdomen &amp; chest to r/o other problems</a:t>
            </a:r>
          </a:p>
          <a:p>
            <a:pPr marL="514350" indent="-514350">
              <a:buAutoNum type="arabicPeriod" startAt="3"/>
            </a:pPr>
            <a:r>
              <a:rPr lang="en-US" dirty="0"/>
              <a:t>CT-scan: enlarged </a:t>
            </a:r>
            <a:r>
              <a:rPr lang="en-US" dirty="0" err="1"/>
              <a:t>pancrease</a:t>
            </a:r>
            <a:r>
              <a:rPr lang="en-US" dirty="0"/>
              <a:t>, pseudo(cysts), or abscesses.</a:t>
            </a:r>
          </a:p>
          <a:p>
            <a:pPr marL="514350" indent="-514350">
              <a:buAutoNum type="arabicPeriod" startAt="3"/>
            </a:pPr>
            <a:r>
              <a:rPr lang="en-US" dirty="0"/>
              <a:t>ERCP (endoscopic retrograde </a:t>
            </a:r>
            <a:r>
              <a:rPr lang="en-US" dirty="0" err="1"/>
              <a:t>cholangiopancreatography</a:t>
            </a:r>
            <a:r>
              <a:rPr lang="en-US" dirty="0"/>
              <a:t>): diagnose chronic pancreatitis. </a:t>
            </a:r>
          </a:p>
          <a:p>
            <a:pPr marL="514350" indent="-514350">
              <a:buAutoNum type="arabicPeriod" startAt="3"/>
            </a:pPr>
            <a:r>
              <a:rPr lang="en-US" dirty="0"/>
              <a:t>OGTT:-evaluates pancreatic islet function.</a:t>
            </a:r>
          </a:p>
          <a:p>
            <a:pPr marL="514350" indent="-514350">
              <a:buAutoNum type="arabicPeriod" startAt="3"/>
            </a:pPr>
            <a:r>
              <a:rPr lang="en-US" dirty="0"/>
              <a:t>Stools exam:—bulky, pale &amp; foul smelling. </a:t>
            </a:r>
          </a:p>
          <a:p>
            <a:pPr marL="514350" indent="-514350">
              <a:buNone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CONT…</a:t>
            </a:r>
          </a:p>
          <a:p>
            <a:r>
              <a:rPr lang="en-US" dirty="0"/>
              <a:t>Normal:-light to dark brown.</a:t>
            </a:r>
          </a:p>
          <a:p>
            <a:r>
              <a:rPr lang="en-US" dirty="0"/>
              <a:t>Tarry black(</a:t>
            </a:r>
            <a:r>
              <a:rPr lang="en-US" dirty="0" err="1"/>
              <a:t>malena</a:t>
            </a:r>
            <a:r>
              <a:rPr lang="en-US" dirty="0"/>
              <a:t>):- upper GI bleeding</a:t>
            </a:r>
          </a:p>
          <a:p>
            <a:r>
              <a:rPr lang="en-US" dirty="0"/>
              <a:t>Bright/dark red:- lower GI bleeding.</a:t>
            </a:r>
          </a:p>
          <a:p>
            <a:r>
              <a:rPr lang="en-US" dirty="0"/>
              <a:t>Blood streak on stool surface:- lower rectal or anal bleeding.</a:t>
            </a:r>
          </a:p>
          <a:p>
            <a:r>
              <a:rPr lang="en-US" dirty="0"/>
              <a:t>Light grey/clay-</a:t>
            </a:r>
            <a:r>
              <a:rPr lang="en-US" dirty="0" err="1"/>
              <a:t>coloured</a:t>
            </a:r>
            <a:r>
              <a:rPr lang="en-US" dirty="0"/>
              <a:t>:- no </a:t>
            </a:r>
            <a:r>
              <a:rPr lang="en-US" dirty="0" err="1"/>
              <a:t>urobilinogen</a:t>
            </a:r>
            <a:r>
              <a:rPr lang="en-US" dirty="0"/>
              <a:t>.</a:t>
            </a:r>
          </a:p>
          <a:p>
            <a:r>
              <a:rPr lang="en-US" dirty="0"/>
              <a:t>Small rock-hard (</a:t>
            </a:r>
            <a:r>
              <a:rPr lang="en-US" dirty="0" err="1"/>
              <a:t>scybala</a:t>
            </a:r>
            <a:r>
              <a:rPr lang="en-US" dirty="0"/>
              <a:t>):- constipation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MED-SURG MANAGEMENT</a:t>
            </a:r>
          </a:p>
          <a:p>
            <a:pPr>
              <a:buNone/>
            </a:pPr>
            <a:r>
              <a:rPr lang="en-US" dirty="0"/>
              <a:t>Goal: preventing or treating complications.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NPO to inhibit pancreatic stimulation:- </a:t>
            </a:r>
            <a:r>
              <a:rPr lang="en-US" sz="2600" dirty="0"/>
              <a:t>TPN or may consider nasojejunal tube feeding.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Gastric decompression via NGT</a:t>
            </a:r>
          </a:p>
          <a:p>
            <a:pPr marL="514350" indent="-514350">
              <a:buAutoNum type="arabicPeriod" startAt="3"/>
            </a:pPr>
            <a:r>
              <a:rPr lang="en-US" dirty="0"/>
              <a:t>Pain management: non-opioids (</a:t>
            </a:r>
            <a:r>
              <a:rPr lang="en-US" sz="2600" dirty="0"/>
              <a:t>less sphincter of </a:t>
            </a:r>
            <a:r>
              <a:rPr lang="en-US" sz="2600" dirty="0" err="1"/>
              <a:t>oddi</a:t>
            </a:r>
            <a:r>
              <a:rPr lang="en-US" sz="2600" dirty="0"/>
              <a:t> spasm</a:t>
            </a:r>
            <a:r>
              <a:rPr lang="en-US" dirty="0"/>
              <a:t>). </a:t>
            </a:r>
          </a:p>
          <a:p>
            <a:pPr marL="514350" indent="-514350">
              <a:buAutoNum type="arabicPeriod" startAt="3"/>
            </a:pPr>
            <a:r>
              <a:rPr lang="en-US" dirty="0"/>
              <a:t>Maintenance fluids</a:t>
            </a:r>
          </a:p>
          <a:p>
            <a:pPr marL="514350" indent="-514350">
              <a:buAutoNum type="arabicPeriod" startAt="3"/>
            </a:pPr>
            <a:r>
              <a:rPr lang="en-US" dirty="0"/>
              <a:t>Antibiotics </a:t>
            </a:r>
          </a:p>
          <a:p>
            <a:pPr marL="514350" indent="-514350">
              <a:buAutoNum type="arabicPeriod" startAt="3"/>
            </a:pPr>
            <a:r>
              <a:rPr lang="en-US" dirty="0"/>
              <a:t>Consider insulin.</a:t>
            </a:r>
          </a:p>
          <a:p>
            <a:pPr marL="514350" indent="-514350">
              <a:buAutoNum type="arabicPeriod" startAt="3"/>
            </a:pPr>
            <a:r>
              <a:rPr lang="en-US" dirty="0"/>
              <a:t>Respiratory care: high risk of elevation of the diaphragm, pulmonary infiltrates &amp; effusion, &amp; atelectasis.</a:t>
            </a:r>
          </a:p>
          <a:p>
            <a:pPr marL="514350" indent="-514350">
              <a:buAutoNum type="arabicPeriod" startAt="3"/>
            </a:pPr>
            <a:r>
              <a:rPr lang="en-US" dirty="0"/>
              <a:t>Surgical intervention:- Biliary drainage: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external drains or indwelling stents.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resection or debridement</a:t>
            </a:r>
          </a:p>
          <a:p>
            <a:pPr marL="514350" indent="-514350"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8991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err="1"/>
              <a:t>Postacute</a:t>
            </a:r>
            <a:r>
              <a:rPr lang="en-US" dirty="0"/>
              <a:t> management.</a:t>
            </a:r>
          </a:p>
          <a:p>
            <a:pPr marL="834390" lvl="1" indent="-514350"/>
            <a:r>
              <a:rPr lang="en-US" dirty="0"/>
              <a:t>Antacids</a:t>
            </a:r>
          </a:p>
          <a:p>
            <a:pPr marL="834390" lvl="1" indent="-514350"/>
            <a:r>
              <a:rPr lang="en-US" dirty="0"/>
              <a:t>Introduction of oral feeds low fat diet &amp; low protein</a:t>
            </a:r>
          </a:p>
          <a:p>
            <a:pPr marL="834390" lvl="1" indent="-514350"/>
            <a:r>
              <a:rPr lang="en-US" dirty="0"/>
              <a:t>Avoid caffeine &amp; alcohol</a:t>
            </a:r>
          </a:p>
          <a:p>
            <a:pPr marL="834390" lvl="1" indent="-514350"/>
            <a:r>
              <a:rPr lang="en-US" dirty="0"/>
              <a:t>Continue with previous meds (if indicated).</a:t>
            </a:r>
          </a:p>
          <a:p>
            <a:pPr marL="834390" lvl="1" indent="-514350"/>
            <a:r>
              <a:rPr lang="en-US" dirty="0"/>
              <a:t>Follow-up including U/S, ERCP to determine resolving.</a:t>
            </a:r>
          </a:p>
          <a:p>
            <a:pPr marL="834390" lvl="1" indent="-514350"/>
            <a:r>
              <a:rPr lang="en-US" dirty="0"/>
              <a:t>Pain management</a:t>
            </a:r>
          </a:p>
          <a:p>
            <a:pPr marL="834390" lvl="1" indent="-514350"/>
            <a:r>
              <a:rPr lang="en-US" dirty="0"/>
              <a:t>Avoid alcohol &amp; foods that produce pain.</a:t>
            </a:r>
          </a:p>
          <a:p>
            <a:pPr marL="834390" lvl="1" indent="-514350"/>
            <a:r>
              <a:rPr lang="en-US" dirty="0"/>
              <a:t>DM is </a:t>
            </a:r>
            <a:r>
              <a:rPr lang="en-US" dirty="0" err="1"/>
              <a:t>treared</a:t>
            </a:r>
            <a:r>
              <a:rPr lang="en-US" dirty="0"/>
              <a:t> with diet, insulin or oral </a:t>
            </a:r>
            <a:r>
              <a:rPr lang="en-US" dirty="0" err="1"/>
              <a:t>hypoglycemics</a:t>
            </a:r>
            <a:r>
              <a:rPr lang="en-US" dirty="0"/>
              <a:t>.</a:t>
            </a:r>
          </a:p>
          <a:p>
            <a:pPr marL="834390" lvl="1" indent="-514350"/>
            <a:r>
              <a:rPr lang="en-US" dirty="0"/>
              <a:t>Pancreatic enzyme replacement in </a:t>
            </a:r>
            <a:r>
              <a:rPr lang="en-US" dirty="0" err="1"/>
              <a:t>pt</a:t>
            </a:r>
            <a:r>
              <a:rPr lang="en-US" dirty="0"/>
              <a:t> with </a:t>
            </a:r>
            <a:r>
              <a:rPr lang="en-US" dirty="0" err="1"/>
              <a:t>malabsorption</a:t>
            </a:r>
            <a:r>
              <a:rPr lang="en-US" dirty="0"/>
              <a:t> &amp; </a:t>
            </a:r>
            <a:r>
              <a:rPr lang="en-US" dirty="0" err="1"/>
              <a:t>steatorrhea</a:t>
            </a:r>
            <a:r>
              <a:rPr lang="en-US" dirty="0"/>
              <a:t>.</a:t>
            </a:r>
          </a:p>
          <a:p>
            <a:pPr marL="834390" lvl="1" indent="-514350"/>
            <a:r>
              <a:rPr lang="en-US" dirty="0" err="1"/>
              <a:t>Pancreaticojejunostomy</a:t>
            </a:r>
            <a:r>
              <a:rPr lang="en-US" dirty="0"/>
              <a:t>: joining of the pancreatic duct to jejunum to allow drainage</a:t>
            </a:r>
          </a:p>
          <a:p>
            <a:pPr marL="834390" lvl="1" indent="-514350"/>
            <a:endParaRPr lang="en-US" dirty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461248" cy="55626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COMPLICATIONS</a:t>
            </a:r>
          </a:p>
          <a:p>
            <a:pPr>
              <a:buNone/>
            </a:pPr>
            <a:r>
              <a:rPr lang="en-US" dirty="0"/>
              <a:t>LOCAL: </a:t>
            </a:r>
          </a:p>
          <a:p>
            <a:r>
              <a:rPr lang="en-US" dirty="0"/>
              <a:t>pancreatic cysts/abscesses, </a:t>
            </a:r>
          </a:p>
          <a:p>
            <a:r>
              <a:rPr lang="en-US" dirty="0"/>
              <a:t>acute fluid collection in or near the pancreas.</a:t>
            </a:r>
          </a:p>
          <a:p>
            <a:pPr>
              <a:buNone/>
            </a:pPr>
            <a:r>
              <a:rPr lang="en-US" dirty="0"/>
              <a:t>SYSTEMIC: </a:t>
            </a:r>
          </a:p>
          <a:p>
            <a:r>
              <a:rPr lang="en-US" dirty="0"/>
              <a:t>Acute Resp. Distress Syndrome, </a:t>
            </a:r>
          </a:p>
          <a:p>
            <a:r>
              <a:rPr lang="en-US" dirty="0"/>
              <a:t>shock, </a:t>
            </a:r>
          </a:p>
          <a:p>
            <a:r>
              <a:rPr lang="en-US" dirty="0"/>
              <a:t>DIC, </a:t>
            </a:r>
          </a:p>
          <a:p>
            <a:r>
              <a:rPr lang="en-US" dirty="0"/>
              <a:t>pleural effusion.</a:t>
            </a:r>
            <a:r>
              <a:rPr lang="en-US" b="1" dirty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>
            <a:noAutofit/>
          </a:bodyPr>
          <a:lstStyle/>
          <a:p>
            <a:r>
              <a:rPr lang="en-US" sz="6000" b="1" dirty="0"/>
              <a:t>Cancer of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9067800" cy="5334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Cancer affects any portion of the pancreas (</a:t>
            </a:r>
            <a:r>
              <a:rPr lang="en-US" sz="2000" dirty="0"/>
              <a:t>head, body or tail</a:t>
            </a:r>
            <a:r>
              <a:rPr lang="en-US" dirty="0"/>
              <a:t>).</a:t>
            </a:r>
          </a:p>
          <a:p>
            <a:pPr>
              <a:spcAft>
                <a:spcPts val="600"/>
              </a:spcAft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leading cause of death</a:t>
            </a:r>
          </a:p>
          <a:p>
            <a:pPr>
              <a:spcAft>
                <a:spcPts val="600"/>
              </a:spcAft>
            </a:pPr>
            <a:r>
              <a:rPr lang="en-US" dirty="0"/>
              <a:t>Spreads rapidly by direct extension to stomach, gallbladder, duodenum, or by lymph or blood</a:t>
            </a:r>
          </a:p>
          <a:p>
            <a:pPr>
              <a:spcAft>
                <a:spcPts val="600"/>
              </a:spcAft>
            </a:pPr>
            <a:r>
              <a:rPr lang="en-US" dirty="0"/>
              <a:t>Benign (adenoma) or malignant (carcinoma)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Examples include: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Carcinoma of head of pancreas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Pancreatic islet tumors </a:t>
            </a:r>
            <a:r>
              <a:rPr lang="en-US" dirty="0" err="1"/>
              <a:t>e.g</a:t>
            </a:r>
            <a:r>
              <a:rPr lang="en-US" dirty="0"/>
              <a:t> </a:t>
            </a:r>
          </a:p>
          <a:p>
            <a:pPr marL="1108710" lvl="2" indent="-514350">
              <a:buSzPct val="85000"/>
              <a:buFont typeface="+mj-lt"/>
              <a:buAutoNum type="alphaLcPeriod"/>
            </a:pPr>
            <a:r>
              <a:rPr lang="en-US" sz="2400" dirty="0" err="1"/>
              <a:t>Gastrinoma</a:t>
            </a:r>
            <a:r>
              <a:rPr lang="en-US" sz="2400" dirty="0"/>
              <a:t>—</a:t>
            </a:r>
            <a:r>
              <a:rPr lang="en-US" sz="2400" dirty="0" err="1"/>
              <a:t>Zollinger</a:t>
            </a:r>
            <a:r>
              <a:rPr lang="en-US" sz="2400" dirty="0"/>
              <a:t>-Ellison Syndrome</a:t>
            </a:r>
          </a:p>
          <a:p>
            <a:pPr marL="1108710" lvl="2" indent="-514350">
              <a:buSzPct val="85000"/>
              <a:buFont typeface="+mj-lt"/>
              <a:buAutoNum type="alphaLcPeriod"/>
            </a:pPr>
            <a:r>
              <a:rPr lang="en-US" sz="2400" dirty="0" err="1"/>
              <a:t>Insulinomas</a:t>
            </a:r>
            <a:r>
              <a:rPr lang="en-US" sz="2400" dirty="0"/>
              <a:t>—</a:t>
            </a:r>
            <a:r>
              <a:rPr lang="en-US" sz="2400" dirty="0" err="1"/>
              <a:t>Hyperinsulinism</a:t>
            </a:r>
            <a:endParaRPr lang="en-US" sz="2400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Etiology</a:t>
            </a:r>
          </a:p>
          <a:p>
            <a:pPr>
              <a:buFontTx/>
              <a:buChar char="-"/>
            </a:pPr>
            <a:r>
              <a:rPr lang="en-US" dirty="0"/>
              <a:t>Chemical carcinogens such as high fat diet/cigarette smoking/diabetes mellitus</a:t>
            </a:r>
          </a:p>
          <a:p>
            <a:pPr>
              <a:buFontTx/>
              <a:buChar char="-"/>
            </a:pPr>
            <a:r>
              <a:rPr lang="en-US" dirty="0"/>
              <a:t>Alcohol intake</a:t>
            </a:r>
          </a:p>
          <a:p>
            <a:pPr>
              <a:buFontTx/>
              <a:buChar char="-"/>
            </a:pPr>
            <a:r>
              <a:rPr lang="en-US" dirty="0"/>
              <a:t>Chronic pancreatitis</a:t>
            </a:r>
          </a:p>
          <a:p>
            <a:pPr>
              <a:buFontTx/>
              <a:buChar char="-"/>
            </a:pPr>
            <a:r>
              <a:rPr lang="en-US" dirty="0"/>
              <a:t>Metastasis from ca lungs, breast, thyroid gland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</a:t>
            </a:r>
            <a:r>
              <a:rPr lang="en-US" dirty="0"/>
              <a:t> </a:t>
            </a:r>
            <a:r>
              <a:rPr lang="en-US" b="1" dirty="0"/>
              <a:t>MANIFESTATION</a:t>
            </a:r>
          </a:p>
          <a:p>
            <a:pPr>
              <a:buFontTx/>
              <a:buChar char="-"/>
            </a:pPr>
            <a:r>
              <a:rPr lang="en-US" dirty="0"/>
              <a:t>Vague s/s- </a:t>
            </a:r>
            <a:r>
              <a:rPr lang="en-US" dirty="0" err="1"/>
              <a:t>wt</a:t>
            </a:r>
            <a:r>
              <a:rPr lang="en-US" dirty="0"/>
              <a:t> loss, pain, anorexia, nausea, vomiting, weakness</a:t>
            </a:r>
          </a:p>
          <a:p>
            <a:pPr>
              <a:buFontTx/>
              <a:buChar char="-"/>
            </a:pPr>
            <a:r>
              <a:rPr lang="en-US" dirty="0"/>
              <a:t>Abdominal pain worse at night, radiating to the back, lessened by side-lying with knees drawn up to </a:t>
            </a:r>
            <a:r>
              <a:rPr lang="en-US" dirty="0" err="1"/>
              <a:t>thechest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Bloated feeling of fullness after eating</a:t>
            </a:r>
          </a:p>
          <a:p>
            <a:pPr>
              <a:buFontTx/>
              <a:buChar char="-"/>
            </a:pPr>
            <a:r>
              <a:rPr lang="en-US" dirty="0"/>
              <a:t>Jaundice in obstruction, with dark urine, pruritus, and light colored stool</a:t>
            </a:r>
          </a:p>
          <a:p>
            <a:pPr>
              <a:buFontTx/>
              <a:buChar char="-"/>
            </a:pPr>
            <a:r>
              <a:rPr lang="en-US" dirty="0"/>
              <a:t>Fatigue and depression</a:t>
            </a:r>
          </a:p>
          <a:p>
            <a:pPr>
              <a:buFontTx/>
              <a:buChar char="-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6868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Contrast enhanced CT scan:- </a:t>
            </a:r>
            <a:r>
              <a:rPr lang="en-US" sz="2800" dirty="0"/>
              <a:t>investigation of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U/S.</a:t>
            </a:r>
          </a:p>
          <a:p>
            <a:pPr marL="514350" indent="-514350">
              <a:buAutoNum type="arabicPeriod" startAt="2"/>
            </a:pPr>
            <a:r>
              <a:rPr lang="en-US" dirty="0"/>
              <a:t>Fine-needle biopsy- needle aspiration during ultrasonography</a:t>
            </a:r>
          </a:p>
          <a:p>
            <a:pPr marL="514350" indent="-514350">
              <a:buAutoNum type="arabicPeriod" startAt="2"/>
            </a:pPr>
            <a:r>
              <a:rPr lang="en-US" dirty="0"/>
              <a:t>Tumor markers:- nonspecific.</a:t>
            </a:r>
          </a:p>
          <a:p>
            <a:pPr marL="514350" indent="-514350">
              <a:buFont typeface="Wingdings" panose="05000000000000000000"/>
              <a:buAutoNum type="arabicPeriod" startAt="2"/>
            </a:pPr>
            <a:r>
              <a:rPr lang="en-US" dirty="0"/>
              <a:t>ERCP (</a:t>
            </a:r>
            <a:r>
              <a:rPr lang="en-US" sz="2400" dirty="0"/>
              <a:t>endoscopic retrograde cholangiopancreatography</a:t>
            </a:r>
            <a:r>
              <a:rPr lang="en-US" dirty="0"/>
              <a:t>)-visualize common ducts/biopsy samples</a:t>
            </a:r>
          </a:p>
          <a:p>
            <a:pPr marL="514350" indent="-514350">
              <a:buAutoNum type="arabicPeriod" startAt="2"/>
            </a:pPr>
            <a:r>
              <a:rPr lang="en-US" dirty="0"/>
              <a:t>Angiography &amp; laparoscopy-size/presence</a:t>
            </a:r>
          </a:p>
          <a:p>
            <a:pPr marL="514350" indent="-514350">
              <a:buAutoNum type="arabicPeriod" startAt="2"/>
            </a:pPr>
            <a:r>
              <a:rPr lang="en-US" dirty="0"/>
              <a:t>Elevated serum amylase, lipase, phosphatase</a:t>
            </a:r>
          </a:p>
          <a:p>
            <a:pPr marL="514350" indent="-514350">
              <a:buAutoNum type="arabicPeriod" startAt="2"/>
            </a:pPr>
            <a:r>
              <a:rPr lang="en-US" dirty="0"/>
              <a:t>Elevated bilirubin levels</a:t>
            </a:r>
          </a:p>
          <a:p>
            <a:pPr marL="514350" indent="-514350">
              <a:buAutoNum type="arabicPeriod" startAt="2"/>
            </a:pPr>
            <a:r>
              <a:rPr lang="en-US" dirty="0"/>
              <a:t>Carcinoembryonic antigen (CEA)-confirmatory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Surgery: </a:t>
            </a:r>
            <a:r>
              <a:rPr lang="en-US" sz="2400" dirty="0"/>
              <a:t>may be curative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sz="2400" dirty="0"/>
              <a:t>Removal of resectable localized tumors.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/>
              <a:t>Duodenopancreatectomy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/>
              <a:t>Distal/Total pancreatectomy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/>
              <a:t>Whipple’s procedure (</a:t>
            </a:r>
            <a:r>
              <a:rPr lang="en-US" sz="2400" dirty="0" err="1"/>
              <a:t>pancreatoduodenectomy</a:t>
            </a:r>
            <a:r>
              <a:rPr lang="en-US" sz="2400" dirty="0"/>
              <a:t>)-remove head of pancreas, part of stomach, lower portion of bile duct, duodenum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Chemotherapy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Biliary stent to relieve obstructive jaundice in obstruction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0" indent="0">
              <a:buNone/>
            </a:pPr>
            <a:r>
              <a:rPr lang="en-US" dirty="0"/>
              <a:t>Mainly palliative: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 management; </a:t>
            </a:r>
            <a:r>
              <a:rPr lang="en-US" sz="2400" dirty="0"/>
              <a:t>also manage severe pruritus; lethargy and anorexia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Nutritional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Emotional support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pancreas- nursing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Imbalanced nutrition &lt; body requirements r/t inability to digest food, anorexia, nausea, vomiting</a:t>
            </a:r>
          </a:p>
          <a:p>
            <a:pPr>
              <a:buFontTx/>
              <a:buChar char="-"/>
            </a:pPr>
            <a:r>
              <a:rPr lang="en-US" dirty="0"/>
              <a:t>NGT feeding or other enteral feeding</a:t>
            </a:r>
          </a:p>
          <a:p>
            <a:pPr>
              <a:buFontTx/>
              <a:buChar char="-"/>
            </a:pPr>
            <a:r>
              <a:rPr lang="en-US" dirty="0"/>
              <a:t>Observe for </a:t>
            </a:r>
            <a:r>
              <a:rPr lang="en-US" dirty="0" err="1"/>
              <a:t>pt’s</a:t>
            </a:r>
            <a:r>
              <a:rPr lang="en-US" dirty="0"/>
              <a:t> intolerance to feeds, </a:t>
            </a:r>
            <a:r>
              <a:rPr lang="en-US" dirty="0" err="1"/>
              <a:t>e.g</a:t>
            </a:r>
            <a:r>
              <a:rPr lang="en-US" dirty="0"/>
              <a:t> vomiting</a:t>
            </a:r>
          </a:p>
          <a:p>
            <a:pPr>
              <a:buFontTx/>
              <a:buChar char="-"/>
            </a:pPr>
            <a:r>
              <a:rPr lang="en-US" dirty="0"/>
              <a:t>Give pancreatic enzymes replacements as ordered</a:t>
            </a:r>
          </a:p>
          <a:p>
            <a:pPr>
              <a:buFontTx/>
              <a:buChar char="-"/>
            </a:pPr>
            <a:r>
              <a:rPr lang="en-US" dirty="0"/>
              <a:t>Steatorrhea (fatty stools), enzyme replacement therapy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5344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DYSPHAGIA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Difficulty in swallowing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Commonest symptom of esophageal disease.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Vary from feeling of food bolus caught in the throat, to painful swallowing (</a:t>
            </a:r>
            <a:r>
              <a:rPr lang="en-US" b="1" dirty="0"/>
              <a:t>odynophagia</a:t>
            </a:r>
            <a:r>
              <a:rPr lang="en-US" dirty="0"/>
              <a:t>).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soft or even liquid food obstruction may occur.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Often pt. can locate the problem </a:t>
            </a:r>
            <a:r>
              <a:rPr lang="en-US" dirty="0" err="1"/>
              <a:t>ie</a:t>
            </a:r>
            <a:r>
              <a:rPr lang="en-US" dirty="0"/>
              <a:t>. upper, middle, or lower 3</a:t>
            </a:r>
            <a:r>
              <a:rPr lang="en-US" baseline="30000" dirty="0"/>
              <a:t>rd</a:t>
            </a:r>
            <a:r>
              <a:rPr lang="en-US" dirty="0"/>
              <a:t> of the esophagus.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Altered comfort r/t pain </a:t>
            </a:r>
          </a:p>
          <a:p>
            <a:pPr>
              <a:buFontTx/>
              <a:buChar char="-"/>
            </a:pPr>
            <a:r>
              <a:rPr lang="en-US" dirty="0"/>
              <a:t>Opioids</a:t>
            </a:r>
          </a:p>
          <a:p>
            <a:pPr>
              <a:buFontTx/>
              <a:buChar char="-"/>
            </a:pPr>
            <a:r>
              <a:rPr lang="en-US" dirty="0"/>
              <a:t>Semi-fowler’s position to prevent diaphragmatic congestion</a:t>
            </a:r>
          </a:p>
          <a:p>
            <a:pPr>
              <a:buFontTx/>
              <a:buChar char="-"/>
            </a:pPr>
            <a:r>
              <a:rPr lang="en-US" dirty="0"/>
              <a:t>Diversional therapy- guided imagery/distraction/massage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pancreas- n/process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Risk for fluid volume deficit</a:t>
            </a:r>
          </a:p>
          <a:p>
            <a:pPr>
              <a:buFontTx/>
              <a:buChar char="-"/>
            </a:pPr>
            <a:r>
              <a:rPr lang="en-US" dirty="0"/>
              <a:t>input/output</a:t>
            </a:r>
          </a:p>
          <a:p>
            <a:pPr>
              <a:buFontTx/>
              <a:buChar char="-"/>
            </a:pPr>
            <a:r>
              <a:rPr lang="en-US" dirty="0"/>
              <a:t>Vitals</a:t>
            </a:r>
          </a:p>
          <a:p>
            <a:pPr>
              <a:buFontTx/>
              <a:buChar char="-"/>
            </a:pPr>
            <a:r>
              <a:rPr lang="en-US" dirty="0"/>
              <a:t>Low albumin levels- albumin replacement</a:t>
            </a:r>
          </a:p>
          <a:p>
            <a:pPr>
              <a:buFontTx/>
              <a:buChar char="-"/>
            </a:pPr>
            <a:r>
              <a:rPr lang="en-US" dirty="0"/>
              <a:t>Coagulation studies- low clotting time- </a:t>
            </a:r>
            <a:r>
              <a:rPr lang="en-US" dirty="0" err="1"/>
              <a:t>vit</a:t>
            </a:r>
            <a:r>
              <a:rPr lang="en-US" dirty="0"/>
              <a:t> K deficiency-bleeding gums, bruises</a:t>
            </a:r>
          </a:p>
          <a:p>
            <a:pPr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pt</a:t>
            </a:r>
            <a:r>
              <a:rPr lang="en-US" dirty="0"/>
              <a:t> has </a:t>
            </a:r>
            <a:r>
              <a:rPr lang="en-US" dirty="0" err="1"/>
              <a:t>has</a:t>
            </a:r>
            <a:r>
              <a:rPr lang="en-US" dirty="0"/>
              <a:t> tubes/drains, inspect around incision sites for bleeding</a:t>
            </a:r>
          </a:p>
          <a:p>
            <a:pPr>
              <a:buFontTx/>
              <a:buChar char="-"/>
            </a:pPr>
            <a:r>
              <a:rPr lang="en-US" dirty="0"/>
              <a:t>Encourage use of an electric razor</a:t>
            </a:r>
          </a:p>
          <a:p>
            <a:pPr>
              <a:buFontTx/>
              <a:buChar char="-"/>
            </a:pPr>
            <a:r>
              <a:rPr lang="en-US" dirty="0"/>
              <a:t>Prescribed </a:t>
            </a:r>
            <a:r>
              <a:rPr lang="en-US" dirty="0" err="1"/>
              <a:t>vit</a:t>
            </a:r>
            <a:r>
              <a:rPr lang="en-US" dirty="0"/>
              <a:t> K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pancreas- n/process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Risk for impaired skin integrity r/t impaired functioning of the pancreas</a:t>
            </a:r>
          </a:p>
          <a:p>
            <a:pPr>
              <a:buFontTx/>
              <a:buChar char="-"/>
            </a:pPr>
            <a:r>
              <a:rPr lang="en-US" dirty="0"/>
              <a:t>Assess for itching</a:t>
            </a:r>
          </a:p>
          <a:p>
            <a:pPr>
              <a:buFontTx/>
              <a:buChar char="-"/>
            </a:pPr>
            <a:r>
              <a:rPr lang="en-US" dirty="0"/>
              <a:t>Protect skin </a:t>
            </a:r>
            <a:r>
              <a:rPr lang="en-US" dirty="0" err="1"/>
              <a:t>aroung</a:t>
            </a:r>
            <a:r>
              <a:rPr lang="en-US" dirty="0"/>
              <a:t> drains with skin </a:t>
            </a:r>
            <a:r>
              <a:rPr lang="en-US"/>
              <a:t>protective barrier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10668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447800"/>
            <a:ext cx="7772398" cy="296862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CONDITIONS OF THE BILIARY TRACT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286814"/>
            <a:ext cx="8351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Cholecystitis</a:t>
            </a:r>
            <a:r>
              <a:rPr lang="en-US" sz="2800" b="1" dirty="0"/>
              <a:t>: </a:t>
            </a:r>
            <a:r>
              <a:rPr lang="en-US" sz="2800" dirty="0"/>
              <a:t>Inflammation of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Cholelithiasis: </a:t>
            </a:r>
            <a:r>
              <a:rPr lang="en-US" sz="2800" dirty="0"/>
              <a:t>Presence of calculi in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Choledolithiasis</a:t>
            </a:r>
            <a:r>
              <a:rPr lang="en-US" sz="2800" b="1" dirty="0"/>
              <a:t>: </a:t>
            </a:r>
            <a:r>
              <a:rPr lang="en-US" sz="2800" dirty="0"/>
              <a:t>Stones in the common bile duct.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Cholangitis: </a:t>
            </a:r>
            <a:r>
              <a:rPr lang="en-US" sz="2800" dirty="0"/>
              <a:t>Inflammation of the bile ducts </a:t>
            </a:r>
            <a:endParaRPr lang="en-US" sz="28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Media\Images\ch24\screen\ha5lf2420_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" y="609600"/>
            <a:ext cx="85776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Biliary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b="1" dirty="0"/>
              <a:t> A. </a:t>
            </a:r>
            <a:r>
              <a:rPr lang="en-US" sz="5400" b="1" dirty="0"/>
              <a:t>CHOLECYSTITIS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Chronic or acute infection of the gallbladder </a:t>
            </a:r>
          </a:p>
          <a:p>
            <a:pPr>
              <a:spcAft>
                <a:spcPts val="1200"/>
              </a:spcAft>
            </a:pPr>
            <a:r>
              <a:rPr lang="en-US" dirty="0"/>
              <a:t>The inflammation of the gallbladder</a:t>
            </a:r>
          </a:p>
          <a:p>
            <a:pPr>
              <a:spcAft>
                <a:spcPts val="1200"/>
              </a:spcAft>
            </a:pPr>
            <a:r>
              <a:rPr lang="en-US" dirty="0"/>
              <a:t>Associated with nausea, vomiting &amp; acute inflammation.</a:t>
            </a:r>
          </a:p>
          <a:p>
            <a:pPr>
              <a:spcAft>
                <a:spcPts val="1200"/>
              </a:spcAft>
            </a:pPr>
            <a:r>
              <a:rPr lang="en-US" dirty="0"/>
              <a:t>Gall bladder usually filled with purulent fluid (empyema).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Calculous</a:t>
            </a:r>
            <a:r>
              <a:rPr lang="en-US" dirty="0"/>
              <a:t> </a:t>
            </a:r>
            <a:r>
              <a:rPr lang="en-US" dirty="0" err="1"/>
              <a:t>cholecystitis</a:t>
            </a:r>
            <a:r>
              <a:rPr lang="en-US" dirty="0"/>
              <a:t> occurs in over 90% of patients.</a:t>
            </a:r>
          </a:p>
          <a:p>
            <a:pPr>
              <a:spcAft>
                <a:spcPts val="1200"/>
              </a:spcAft>
            </a:pPr>
            <a:r>
              <a:rPr lang="en-US" dirty="0"/>
              <a:t>Gallstones obstruction initiate a chemical autolysis &amp; edema leading to </a:t>
            </a:r>
            <a:r>
              <a:rPr lang="en-US" dirty="0" err="1"/>
              <a:t>ischaemia</a:t>
            </a:r>
            <a:r>
              <a:rPr lang="en-US" dirty="0"/>
              <a:t> or gangrene.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the response of the common bile duct resulting in edema and inflammation</a:t>
            </a:r>
          </a:p>
          <a:p>
            <a:r>
              <a:rPr lang="en-US" dirty="0"/>
              <a:t>Bacteria invade the bile and add to the inflammation and irritation of the gallbladder</a:t>
            </a:r>
          </a:p>
          <a:p>
            <a:r>
              <a:rPr lang="en-US" dirty="0"/>
              <a:t>Chronic cholecystitis results from repeated attacks of acute cholecystitis or chronic irritation of gallstones</a:t>
            </a:r>
          </a:p>
          <a:p>
            <a:r>
              <a:rPr lang="en-US" dirty="0"/>
              <a:t>The gallbladder becomes fibrotic and thickened, fails to empty easily/completely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RISK FACTORS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Gallstones 90%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E. coli &amp; other enteric organisms 40%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Neoplasms</a:t>
            </a:r>
            <a:r>
              <a:rPr lang="en-US" sz="3200" dirty="0"/>
              <a:t> or adhesions.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/>
              <a:t>CLINICAL MANIFESTATIONS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Abdominal guarding, rigidity &amp; rebound tenderness in the RUQ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 Epigastric pain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Onset maybe sudden with severe pain</a:t>
            </a:r>
          </a:p>
          <a:p>
            <a:pPr marL="0" indent="0">
              <a:buNone/>
            </a:pPr>
            <a:r>
              <a:rPr lang="en-US" sz="3200" b="1" dirty="0"/>
              <a:t>Complications </a:t>
            </a:r>
          </a:p>
          <a:p>
            <a:pPr>
              <a:buFontTx/>
              <a:buChar char="-"/>
            </a:pPr>
            <a:r>
              <a:rPr lang="en-US" sz="3200" dirty="0"/>
              <a:t>Cholangitis perforation/necrosis</a:t>
            </a:r>
          </a:p>
          <a:p>
            <a:pPr>
              <a:buFontTx/>
              <a:buChar char="-"/>
            </a:pPr>
            <a:r>
              <a:rPr lang="en-US" sz="3200" dirty="0" err="1"/>
              <a:t>Empyemia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Fistulae</a:t>
            </a:r>
          </a:p>
          <a:p>
            <a:pPr>
              <a:buFontTx/>
              <a:buChar char="-"/>
            </a:pPr>
            <a:r>
              <a:rPr lang="en-US" sz="3200" dirty="0"/>
              <a:t>Adenocarcinoma 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Calculi/gall stones in the gallbladder; </a:t>
            </a:r>
            <a:r>
              <a:rPr lang="en-US" dirty="0" err="1"/>
              <a:t>choledolithiasis</a:t>
            </a:r>
            <a:r>
              <a:rPr lang="en-US" dirty="0"/>
              <a:t> is stones in the common bile duct</a:t>
            </a:r>
          </a:p>
          <a:p>
            <a:r>
              <a:rPr lang="en-US" dirty="0"/>
              <a:t>From the solid constituents of bile, primarily composed of cholesterol</a:t>
            </a:r>
          </a:p>
          <a:p>
            <a:r>
              <a:rPr lang="en-US" dirty="0"/>
              <a:t>Vary in size, shape &amp; composition. </a:t>
            </a:r>
          </a:p>
          <a:p>
            <a:r>
              <a:rPr lang="en-US" dirty="0"/>
              <a:t>Two common types of gall stones </a:t>
            </a:r>
            <a:r>
              <a:rPr lang="en-US" dirty="0" err="1"/>
              <a:t>i.e</a:t>
            </a:r>
            <a:r>
              <a:rPr lang="en-US" dirty="0"/>
              <a:t> cholesterol (80%) &amp; pigment stones (</a:t>
            </a:r>
            <a:r>
              <a:rPr lang="en-US" dirty="0" err="1"/>
              <a:t>calcuim</a:t>
            </a:r>
            <a:r>
              <a:rPr lang="en-US" dirty="0"/>
              <a:t> </a:t>
            </a:r>
            <a:r>
              <a:rPr lang="en-US" dirty="0" err="1"/>
              <a:t>bilirubinate</a:t>
            </a:r>
            <a:r>
              <a:rPr lang="en-US" dirty="0"/>
              <a:t>).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RISK FACTORS</a:t>
            </a:r>
          </a:p>
          <a:p>
            <a:r>
              <a:rPr lang="en-US" dirty="0"/>
              <a:t>Female (x4). (</a:t>
            </a:r>
            <a:r>
              <a:rPr lang="en-US" sz="2100" dirty="0"/>
              <a:t>oral contraceptives, estrogens, increased cholesterol saturation</a:t>
            </a:r>
            <a:r>
              <a:rPr lang="en-US" dirty="0"/>
              <a:t>)</a:t>
            </a:r>
          </a:p>
          <a:p>
            <a:r>
              <a:rPr lang="en-US" dirty="0"/>
              <a:t>During pregnancy.</a:t>
            </a:r>
          </a:p>
          <a:p>
            <a:r>
              <a:rPr lang="en-US" dirty="0"/>
              <a:t>Age &gt;40yrs.</a:t>
            </a:r>
          </a:p>
          <a:p>
            <a:r>
              <a:rPr lang="en-US" dirty="0"/>
              <a:t>Obesity -cholesterol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B. CHOLELITHIASIS (</a:t>
            </a:r>
            <a:r>
              <a:rPr lang="en-US" sz="3600" b="1" dirty="0"/>
              <a:t>GALL STONES</a:t>
            </a:r>
            <a:r>
              <a:rPr lang="en-US" sz="5400" b="1" dirty="0"/>
              <a:t>)</a:t>
            </a:r>
            <a:endParaRPr lang="en-US" sz="5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7724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6600" b="1" dirty="0"/>
              <a:t>DISORDERS OF THE ESOPHAGUS</a:t>
            </a:r>
          </a:p>
          <a:p>
            <a:pPr lvl="0"/>
            <a:endParaRPr lang="en-US" sz="6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2057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87680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Achalasia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Cancer of the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Gastro-esophageal reflux disease (GERD)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Cholelithiasis</a:t>
            </a:r>
            <a:r>
              <a:rPr lang="en-US" dirty="0"/>
              <a:t>- 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Stasis caused by reduced gallbladder emptying</a:t>
            </a:r>
          </a:p>
          <a:p>
            <a:r>
              <a:rPr lang="en-US" dirty="0"/>
              <a:t>Excessive cholesterol intake</a:t>
            </a:r>
          </a:p>
          <a:p>
            <a:r>
              <a:rPr lang="en-US" dirty="0"/>
              <a:t>Low-fat diet- free cholesterol crystalizes in gallbladder before it is excreted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Diabetes mellitus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200" b="1" dirty="0"/>
              <a:t>CLINICAL MANIFESTATIONS</a:t>
            </a:r>
          </a:p>
          <a:p>
            <a:r>
              <a:rPr lang="en-US" dirty="0"/>
              <a:t>Severity of symptoms depend on the mobility of the stone &amp; whether obstruction occurs.</a:t>
            </a:r>
          </a:p>
          <a:p>
            <a:r>
              <a:rPr lang="en-US" dirty="0"/>
              <a:t>Epigastric distress due to fat intolerance.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/>
              <a:t>Feeling of fullness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/>
              <a:t>Abdominal distention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/>
              <a:t>Vague LUQ pain—after consumption of high fat meals.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857" cy="4953000"/>
          </a:xfrm>
        </p:spPr>
        <p:txBody>
          <a:bodyPr vert="vert270">
            <a:noAutofit/>
          </a:bodyPr>
          <a:lstStyle/>
          <a:p>
            <a:r>
              <a:rPr lang="en-US" sz="3200" b="1" dirty="0"/>
              <a:t>Clinical Manifestations of Cholelithiasis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>
            <a:fillRect/>
          </a:stretch>
        </p:blipFill>
        <p:spPr>
          <a:xfrm>
            <a:off x="1113257" y="43916"/>
            <a:ext cx="7802143" cy="6509284"/>
          </a:xfrm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228600"/>
            <a:ext cx="1219200" cy="6096000"/>
          </a:xfrm>
        </p:spPr>
        <p:txBody>
          <a:bodyPr vert="vert270">
            <a:normAutofit fontScale="90000"/>
          </a:bodyPr>
          <a:lstStyle/>
          <a:p>
            <a:r>
              <a:rPr lang="en-US" dirty="0"/>
              <a:t>Common Locations of Stones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91" y="228600"/>
            <a:ext cx="6550028" cy="6402710"/>
          </a:xfrm>
          <a:prstGeom prst="rect">
            <a:avLst/>
          </a:prstGeom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4800" b="1" dirty="0"/>
              <a:t>C. CHOLEDOCHOLITHIASIS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839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Obstruction of the common bile duct by stones.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Severe, steady abdominal pain radiating to the back &amp; shoulder or right scapula-biliary colic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Nausea, vomiting, tachycardia, diaphoresis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Pain occurs hours after consumption of a fatty meal and lasts till the stone has passed into the duodenum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Jaundice with itching-blockage of the duct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Urine may be dark-</a:t>
            </a:r>
            <a:r>
              <a:rPr lang="en-US" dirty="0" err="1"/>
              <a:t>coloured</a:t>
            </a:r>
            <a:r>
              <a:rPr lang="en-US" dirty="0"/>
              <a:t> &amp; stools clay-colored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Fat-soluble vitamin deficiency. ADEK &amp; their symptoms.  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COMPLICATIONS OF CHOLEDOCHOLITHIASIS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pancreatitis</a:t>
            </a:r>
            <a:r>
              <a:rPr lang="en-US" sz="2400" dirty="0"/>
              <a:t>.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Secondary biliary cirrhosis with hepatic failure: from </a:t>
            </a:r>
            <a:r>
              <a:rPr lang="en-US" sz="2400" dirty="0" err="1"/>
              <a:t>extrahepatic</a:t>
            </a:r>
            <a:r>
              <a:rPr lang="en-US" sz="2400" dirty="0"/>
              <a:t> biliary obstruction.</a:t>
            </a:r>
          </a:p>
          <a:p>
            <a:pPr marL="514350" indent="-514350">
              <a:buAutoNum type="arabicPeriod" startAt="3"/>
            </a:pPr>
            <a:r>
              <a:rPr lang="en-US" dirty="0"/>
              <a:t>Portal HPT with bleeding esophageal </a:t>
            </a:r>
            <a:r>
              <a:rPr lang="en-US" dirty="0" err="1"/>
              <a:t>varices</a:t>
            </a:r>
            <a:r>
              <a:rPr lang="en-US" dirty="0"/>
              <a:t>:-</a:t>
            </a:r>
            <a:r>
              <a:rPr lang="en-US" dirty="0" err="1"/>
              <a:t>s</a:t>
            </a:r>
            <a:r>
              <a:rPr lang="en-US" sz="2400" dirty="0" err="1"/>
              <a:t>ocondary</a:t>
            </a:r>
            <a:r>
              <a:rPr lang="en-US" sz="2400" dirty="0"/>
              <a:t> to prolonged incomplete obstruction.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457200"/>
          </a:xfrm>
        </p:spPr>
        <p:txBody>
          <a:bodyPr>
            <a:noAutofit/>
          </a:bodyPr>
          <a:lstStyle/>
          <a:p>
            <a:r>
              <a:rPr lang="en-US" sz="4800" b="1" dirty="0"/>
              <a:t>D. CHOLANGITIS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91600" cy="57150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Inflammation of the bile ducts</a:t>
            </a:r>
          </a:p>
          <a:p>
            <a:pPr>
              <a:buNone/>
            </a:pPr>
            <a:r>
              <a:rPr lang="en-US" b="1" dirty="0"/>
              <a:t>CLINICAL MANIFESTATIONS:- CHOLANGITIS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Biliary colic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Jaundice with dark urine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Nausea &amp; vomiting</a:t>
            </a:r>
          </a:p>
          <a:p>
            <a:pPr marL="514350" indent="-514350">
              <a:buNone/>
            </a:pPr>
            <a:r>
              <a:rPr lang="en-US" i="1" dirty="0"/>
              <a:t>N/B</a:t>
            </a:r>
            <a:r>
              <a:rPr lang="en-US" dirty="0"/>
              <a:t> Charcot triad (pain, jaundice, &amp; fever/chills)</a:t>
            </a:r>
          </a:p>
          <a:p>
            <a:pPr marL="514350" indent="-514350"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839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DIAGNOSIS OF BILIARY TRACT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x-ray: </a:t>
            </a:r>
            <a:r>
              <a:rPr lang="en-US" sz="2400" dirty="0"/>
              <a:t>to R/O other causes or visualize stones.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Oral </a:t>
            </a:r>
            <a:r>
              <a:rPr lang="en-US" dirty="0" err="1"/>
              <a:t>cholecystogram</a:t>
            </a:r>
            <a:r>
              <a:rPr lang="en-US" dirty="0"/>
              <a:t>:.</a:t>
            </a:r>
          </a:p>
          <a:p>
            <a:pPr marL="514350" indent="-514350">
              <a:buAutoNum type="arabicPeriod" startAt="4"/>
            </a:pPr>
            <a:r>
              <a:rPr lang="en-US" dirty="0"/>
              <a:t>Cholecystography or radionuclide imaging.- location of stones</a:t>
            </a:r>
          </a:p>
          <a:p>
            <a:pPr marL="514350" indent="-514350">
              <a:buAutoNum type="arabicPeriod" startAt="4"/>
            </a:pPr>
            <a:r>
              <a:rPr lang="en-US" dirty="0"/>
              <a:t>Endoscopic retrograde cholangiopancreatography (ERCP)</a:t>
            </a:r>
          </a:p>
          <a:p>
            <a:pPr marL="514350" indent="-514350">
              <a:buAutoNum type="arabicPeriod" startAt="4"/>
            </a:pPr>
            <a:r>
              <a:rPr lang="en-US" dirty="0"/>
              <a:t>Serum amylase –elevated with stones in pancreatic duct</a:t>
            </a:r>
          </a:p>
          <a:p>
            <a:pPr marL="514350" indent="-514350">
              <a:buAutoNum type="arabicPeriod" startAt="4"/>
            </a:pPr>
            <a:r>
              <a:rPr lang="en-US" dirty="0"/>
              <a:t>Full </a:t>
            </a:r>
            <a:r>
              <a:rPr lang="en-US" dirty="0" err="1"/>
              <a:t>hemogram</a:t>
            </a:r>
            <a:r>
              <a:rPr lang="en-US" dirty="0"/>
              <a:t>-elevated WBCs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6106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>
                <a:latin typeface="Arial Narrow" panose="020B0606020202030204" pitchFamily="34" charset="0"/>
              </a:rPr>
              <a:t>MEDICAL MANAGEMENT OF BILLIARY DISORDERS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Is based on type of condition: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Pain control in cholecystitis/infection prevention and fluid balance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Anticholinergics </a:t>
            </a:r>
            <a:r>
              <a:rPr lang="en-US" sz="2800" dirty="0" err="1">
                <a:latin typeface="Arial Narrow" panose="020B0606020202030204" pitchFamily="34" charset="0"/>
              </a:rPr>
              <a:t>e.g</a:t>
            </a:r>
            <a:r>
              <a:rPr lang="en-US" sz="2800" dirty="0">
                <a:latin typeface="Arial Narrow" panose="020B0606020202030204" pitchFamily="34" charset="0"/>
              </a:rPr>
              <a:t> atropine:- for relaxation of the gallbladder.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Antispasmodics- Dicyclomine hydrochloride (Buscopan) –reduce biliary colic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Analgesic, usually pethidine- avoid morphine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Antibiotics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Decreased dietary fat intake=correct obesity=avoid gas-forming foods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Anti-emetics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Arial Narrow" panose="020B0606020202030204" pitchFamily="34" charset="0"/>
              </a:rPr>
              <a:t>Pre-op preparation: CXR, ECG, LFT, in reduced </a:t>
            </a:r>
            <a:r>
              <a:rPr lang="en-US" sz="2800" dirty="0" err="1">
                <a:latin typeface="Arial Narrow" panose="020B0606020202030204" pitchFamily="34" charset="0"/>
              </a:rPr>
              <a:t>prothrombin</a:t>
            </a:r>
            <a:r>
              <a:rPr lang="en-US" sz="2800" dirty="0">
                <a:latin typeface="Arial Narrow" panose="020B0606020202030204" pitchFamily="34" charset="0"/>
              </a:rPr>
              <a:t> level give </a:t>
            </a:r>
            <a:r>
              <a:rPr lang="en-US" sz="2800" dirty="0" err="1">
                <a:latin typeface="Arial Narrow" panose="020B0606020202030204" pitchFamily="34" charset="0"/>
              </a:rPr>
              <a:t>vit</a:t>
            </a:r>
            <a:r>
              <a:rPr lang="en-US" sz="2800" dirty="0">
                <a:latin typeface="Arial Narrow" panose="020B0606020202030204" pitchFamily="34" charset="0"/>
              </a:rPr>
              <a:t>. K, nutrition. 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U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SURGICAL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Cholecystostomy</a:t>
            </a:r>
            <a:r>
              <a:rPr lang="en-US" b="1" dirty="0"/>
              <a:t>: </a:t>
            </a:r>
            <a:r>
              <a:rPr lang="en-US" dirty="0"/>
              <a:t>surgical</a:t>
            </a:r>
            <a:r>
              <a:rPr lang="en-US" b="1" dirty="0"/>
              <a:t> </a:t>
            </a:r>
            <a:r>
              <a:rPr lang="en-US" dirty="0"/>
              <a:t>opening &amp;drainage of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Open </a:t>
            </a:r>
            <a:r>
              <a:rPr lang="en-US" b="1" dirty="0" err="1"/>
              <a:t>cholecystectomy</a:t>
            </a:r>
            <a:r>
              <a:rPr lang="en-US" b="1" dirty="0"/>
              <a:t>: </a:t>
            </a:r>
            <a:r>
              <a:rPr lang="en-US" dirty="0"/>
              <a:t>surgical opening &amp; removal of the gallbladder.</a:t>
            </a:r>
          </a:p>
          <a:p>
            <a:pPr marL="514350" indent="-514350">
              <a:buAutoNum type="arabicPeriod"/>
            </a:pPr>
            <a:r>
              <a:rPr lang="en-US" b="1" dirty="0" err="1"/>
              <a:t>Choledocholithotomy</a:t>
            </a:r>
            <a:r>
              <a:rPr lang="en-US" b="1" dirty="0"/>
              <a:t>: </a:t>
            </a:r>
            <a:r>
              <a:rPr lang="en-US" dirty="0"/>
              <a:t>surgical incision of common bile duct for removal of stones.</a:t>
            </a:r>
          </a:p>
          <a:p>
            <a:pPr marL="514350" indent="-514350">
              <a:buAutoNum type="arabicPeriod"/>
            </a:pPr>
            <a:r>
              <a:rPr lang="en-US" b="1" dirty="0" err="1"/>
              <a:t>Choledochoduodenostomy</a:t>
            </a:r>
            <a:r>
              <a:rPr lang="en-US" b="1" dirty="0"/>
              <a:t>: </a:t>
            </a:r>
            <a:r>
              <a:rPr lang="en-US" dirty="0"/>
              <a:t>surgical anastomosis of common duct to jejunum.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Lithotripsy: </a:t>
            </a:r>
            <a:r>
              <a:rPr lang="en-US" dirty="0" err="1"/>
              <a:t>disintergration</a:t>
            </a:r>
            <a:r>
              <a:rPr lang="en-US" dirty="0"/>
              <a:t> of gallstones by shock-waves.</a:t>
            </a:r>
          </a:p>
          <a:p>
            <a:pPr marL="514350" indent="-514350">
              <a:buAutoNum type="arabicPeriod"/>
            </a:pPr>
            <a:r>
              <a:rPr lang="en-US" b="1" dirty="0"/>
              <a:t>Laparoscopic cholecystectomy: </a:t>
            </a:r>
            <a:r>
              <a:rPr lang="en-US" dirty="0"/>
              <a:t>removal of gallbladder through endoscopic procedure.</a:t>
            </a:r>
          </a:p>
          <a:p>
            <a:pPr marL="514350" indent="-514350">
              <a:buAutoNum type="arabicPeriod"/>
            </a:pPr>
            <a:r>
              <a:rPr lang="en-US" b="1" dirty="0"/>
              <a:t>Laser cholecystectomy: </a:t>
            </a:r>
            <a:r>
              <a:rPr lang="en-US" dirty="0"/>
              <a:t>removal of gallbladder using laser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ACHALASIA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61248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Absent or ineffective peristalsis of distal esophagus accompanied by failure of the cardiac sphincter to relax during swallowing.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Leads to gradual dilation of the esophagus in the upper chest.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Cause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 over 40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history of achalasia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461248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NURSING MANAGEMENT/nursing process</a:t>
            </a:r>
          </a:p>
          <a:p>
            <a:pPr>
              <a:buNone/>
            </a:pPr>
            <a:r>
              <a:rPr lang="en-US" b="1" dirty="0"/>
              <a:t>Assessment </a:t>
            </a:r>
          </a:p>
          <a:p>
            <a:pPr>
              <a:buFontTx/>
              <a:buChar char="-"/>
            </a:pPr>
            <a:r>
              <a:rPr lang="en-US" dirty="0"/>
              <a:t>pain/vitals/weight/skin turgor/urinary output/input output/stool and urine color/lab studies and abnormalities in electrolytes and bilirubin</a:t>
            </a:r>
          </a:p>
          <a:p>
            <a:pPr marL="0" indent="0">
              <a:buNone/>
            </a:pPr>
            <a:r>
              <a:rPr lang="en-US" b="1" dirty="0"/>
              <a:t>Nursing </a:t>
            </a:r>
            <a:r>
              <a:rPr lang="en-US" b="1" dirty="0" err="1"/>
              <a:t>dxes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Altered comfort r/t acute biliary pain</a:t>
            </a:r>
          </a:p>
          <a:p>
            <a:pPr>
              <a:buFontTx/>
              <a:buChar char="-"/>
            </a:pPr>
            <a:r>
              <a:rPr lang="en-US" dirty="0"/>
              <a:t>Risk for deficient fluid volume r/t anorexia/vomiting/excessive tube drainage</a:t>
            </a:r>
          </a:p>
          <a:p>
            <a:pPr>
              <a:buFontTx/>
              <a:buChar char="-"/>
            </a:pPr>
            <a:r>
              <a:rPr lang="en-US" dirty="0"/>
              <a:t>Risk for imbalanced nutrition &lt; body requirement r/t vomiting/anorexia/dietary restrictions</a:t>
            </a:r>
          </a:p>
          <a:p>
            <a:pPr>
              <a:buFontTx/>
              <a:buChar char="-"/>
            </a:pPr>
            <a:r>
              <a:rPr lang="en-US" dirty="0"/>
              <a:t>Risk for impaired skin integrity r/t surgical incision/T-tube drainage</a:t>
            </a:r>
          </a:p>
          <a:p>
            <a:pPr>
              <a:buFontTx/>
              <a:buChar char="-"/>
            </a:pPr>
            <a:r>
              <a:rPr lang="en-US" dirty="0"/>
              <a:t>Risk for Ineffective breathing pattern r/t pain sec. to surgical incision</a:t>
            </a:r>
          </a:p>
          <a:p>
            <a:pPr>
              <a:buFontTx/>
              <a:buChar char="-"/>
            </a:pPr>
            <a:r>
              <a:rPr lang="en-US" dirty="0"/>
              <a:t>Deficient knowledge regarding the etiology/presentation/mx of </a:t>
            </a:r>
            <a:r>
              <a:rPr lang="en-US" dirty="0" err="1"/>
              <a:t>di’se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Nursing 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Pain management</a:t>
            </a:r>
          </a:p>
          <a:p>
            <a:pPr>
              <a:buFontTx/>
              <a:buChar char="-"/>
            </a:pPr>
            <a:r>
              <a:rPr lang="en-US" dirty="0"/>
              <a:t>Pain assessment</a:t>
            </a:r>
          </a:p>
          <a:p>
            <a:pPr>
              <a:buFontTx/>
              <a:buChar char="-"/>
            </a:pPr>
            <a:r>
              <a:rPr lang="en-US" dirty="0"/>
              <a:t>Pethidine</a:t>
            </a:r>
          </a:p>
          <a:p>
            <a:pPr>
              <a:buFontTx/>
              <a:buChar char="-"/>
            </a:pPr>
            <a:r>
              <a:rPr lang="en-US" dirty="0"/>
              <a:t>Antispasmodics</a:t>
            </a:r>
          </a:p>
          <a:p>
            <a:pPr>
              <a:buFontTx/>
              <a:buChar char="-"/>
            </a:pPr>
            <a:r>
              <a:rPr lang="en-US" dirty="0"/>
              <a:t>Quiet environment</a:t>
            </a:r>
          </a:p>
          <a:p>
            <a:pPr>
              <a:buFontTx/>
              <a:buChar char="-"/>
            </a:pPr>
            <a:r>
              <a:rPr lang="en-US" dirty="0"/>
              <a:t>Semi-fowler’s position</a:t>
            </a:r>
          </a:p>
          <a:p>
            <a:pPr marL="0" indent="0">
              <a:buNone/>
            </a:pPr>
            <a:r>
              <a:rPr lang="en-US" b="1" dirty="0"/>
              <a:t>Maintaining fluid balance</a:t>
            </a:r>
          </a:p>
          <a:p>
            <a:pPr>
              <a:buFontTx/>
              <a:buChar char="-"/>
            </a:pPr>
            <a:r>
              <a:rPr lang="en-US" dirty="0"/>
              <a:t>Free oral intake</a:t>
            </a:r>
          </a:p>
          <a:p>
            <a:pPr>
              <a:buFontTx/>
              <a:buChar char="-"/>
            </a:pPr>
            <a:r>
              <a:rPr lang="en-US" dirty="0"/>
              <a:t>Antiemetics</a:t>
            </a:r>
          </a:p>
          <a:p>
            <a:pPr>
              <a:buFontTx/>
              <a:buChar char="-"/>
            </a:pPr>
            <a:r>
              <a:rPr lang="en-US" dirty="0"/>
              <a:t>IVF in oral intake restrictions</a:t>
            </a:r>
          </a:p>
          <a:p>
            <a:pPr>
              <a:buFontTx/>
              <a:buChar char="-"/>
            </a:pPr>
            <a:r>
              <a:rPr lang="en-US" dirty="0"/>
              <a:t>Post-op assess return of bowel sound</a:t>
            </a:r>
          </a:p>
          <a:p>
            <a:pPr>
              <a:buFontTx/>
              <a:buChar char="-"/>
            </a:pPr>
            <a:r>
              <a:rPr lang="en-US" dirty="0"/>
              <a:t>Monitor T-tube drainage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Maintaining skin  integrity </a:t>
            </a:r>
          </a:p>
          <a:p>
            <a:pPr>
              <a:buFontTx/>
              <a:buChar char="-"/>
            </a:pPr>
            <a:r>
              <a:rPr lang="en-US" dirty="0"/>
              <a:t>Frequent position change</a:t>
            </a:r>
          </a:p>
          <a:p>
            <a:pPr>
              <a:buFontTx/>
              <a:buChar char="-"/>
            </a:pPr>
            <a:r>
              <a:rPr lang="en-US" dirty="0"/>
              <a:t>Encouraged to stay in low semi-fowler’s position as much as possible</a:t>
            </a:r>
          </a:p>
          <a:p>
            <a:pPr>
              <a:buFontTx/>
              <a:buChar char="-"/>
            </a:pPr>
            <a:r>
              <a:rPr lang="en-US" dirty="0"/>
              <a:t>Post op, inspect the incision for excessive drainage /infection s/s</a:t>
            </a:r>
          </a:p>
          <a:p>
            <a:pPr>
              <a:buFontTx/>
              <a:buChar char="-"/>
            </a:pPr>
            <a:r>
              <a:rPr lang="en-US" dirty="0"/>
              <a:t>Regular change of dressing around incision site/minimal exposure to adhesive bandages</a:t>
            </a:r>
          </a:p>
          <a:p>
            <a:pPr>
              <a:buFontTx/>
              <a:buChar char="-"/>
            </a:pPr>
            <a:r>
              <a:rPr lang="en-US" dirty="0"/>
              <a:t>Inspect skin for jaundice</a:t>
            </a:r>
          </a:p>
          <a:p>
            <a:pPr>
              <a:buFontTx/>
              <a:buChar char="-"/>
            </a:pPr>
            <a:r>
              <a:rPr lang="en-US" dirty="0"/>
              <a:t>r/o itching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n/mx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Promote effective breathing</a:t>
            </a:r>
          </a:p>
          <a:p>
            <a:pPr>
              <a:buFontTx/>
              <a:buChar char="-"/>
            </a:pPr>
            <a:r>
              <a:rPr lang="en-US" dirty="0"/>
              <a:t>Deep breathing and coughing exercises-prevent infections/collapse</a:t>
            </a:r>
          </a:p>
          <a:p>
            <a:pPr>
              <a:buFontTx/>
              <a:buChar char="-"/>
            </a:pPr>
            <a:r>
              <a:rPr lang="en-US" dirty="0"/>
              <a:t>Splinting with breathing</a:t>
            </a:r>
          </a:p>
          <a:p>
            <a:pPr>
              <a:buFontTx/>
              <a:buChar char="-"/>
            </a:pPr>
            <a:r>
              <a:rPr lang="en-US" dirty="0"/>
              <a:t>Analgesics</a:t>
            </a:r>
          </a:p>
          <a:p>
            <a:pPr marL="0" indent="0">
              <a:buNone/>
            </a:pPr>
            <a:r>
              <a:rPr lang="en-US" b="1" dirty="0"/>
              <a:t>Enhancement of knowledge</a:t>
            </a:r>
          </a:p>
          <a:p>
            <a:pPr>
              <a:buFontTx/>
              <a:buChar char="-"/>
            </a:pPr>
            <a:r>
              <a:rPr lang="en-US" dirty="0"/>
              <a:t>Dietary restrictions-fats</a:t>
            </a:r>
          </a:p>
          <a:p>
            <a:pPr>
              <a:buFontTx/>
              <a:buChar char="-"/>
            </a:pPr>
            <a:r>
              <a:rPr lang="en-US" dirty="0" err="1"/>
              <a:t>Wt</a:t>
            </a:r>
            <a:r>
              <a:rPr lang="en-US" dirty="0"/>
              <a:t> loss in obesity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Post-op care (CHOLECYSTECTOMY).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/>
              <a:t>General post-op care for abdominal surgery.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Evaluate tolerance &amp; gradually introduce low-fat diet.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Change dressing frequently especially with copious drainage.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Maintain and evaluate drainage until edema subsides. 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Monitor urine &amp; stool for color changes </a:t>
            </a:r>
            <a:r>
              <a:rPr lang="en-US" sz="2000" dirty="0"/>
              <a:t>(</a:t>
            </a:r>
            <a:r>
              <a:rPr lang="en-US" sz="2000" dirty="0" err="1"/>
              <a:t>hyperbiliribinemia</a:t>
            </a:r>
            <a:r>
              <a:rPr lang="en-US" sz="2000" dirty="0"/>
              <a:t>). </a:t>
            </a:r>
            <a:endParaRPr lang="en-US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Educate on: </a:t>
            </a:r>
            <a:r>
              <a:rPr lang="en-US" sz="2800" dirty="0"/>
              <a:t>weight reduction, low fat diet, avoid heavy lifting, signs of bile obstruction.</a:t>
            </a:r>
          </a:p>
          <a:p>
            <a:pPr marL="514350" indent="-514350">
              <a:buAutoNum type="alphaLcParenR" startAt="2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81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T-tube drainage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81400" y="201561"/>
            <a:ext cx="5278438" cy="6298806"/>
          </a:xfrm>
          <a:prstGeom prst="rect">
            <a:avLst/>
          </a:prstGeom>
        </p:spPr>
      </p:pic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COMPLICATIONS OF BILLIARY TRACT CONDITIONS</a:t>
            </a:r>
          </a:p>
          <a:p>
            <a:r>
              <a:rPr lang="en-US" dirty="0"/>
              <a:t>Acute </a:t>
            </a:r>
            <a:r>
              <a:rPr lang="en-US" dirty="0" err="1"/>
              <a:t>colecystitis</a:t>
            </a:r>
            <a:endParaRPr lang="en-US" dirty="0"/>
          </a:p>
          <a:p>
            <a:r>
              <a:rPr lang="en-US" dirty="0" err="1"/>
              <a:t>Galstone</a:t>
            </a:r>
            <a:r>
              <a:rPr lang="en-US" dirty="0"/>
              <a:t> related </a:t>
            </a:r>
            <a:r>
              <a:rPr lang="en-US" dirty="0" err="1"/>
              <a:t>panctreatitis</a:t>
            </a:r>
            <a:endParaRPr lang="en-US" dirty="0"/>
          </a:p>
          <a:p>
            <a:r>
              <a:rPr lang="en-US" dirty="0" err="1"/>
              <a:t>Billiary</a:t>
            </a:r>
            <a:r>
              <a:rPr lang="en-US" dirty="0"/>
              <a:t> enteric fistula— </a:t>
            </a:r>
            <a:r>
              <a:rPr lang="en-US" sz="2400" dirty="0"/>
              <a:t>erosion of gall bladder into intestine</a:t>
            </a:r>
          </a:p>
          <a:p>
            <a:r>
              <a:rPr lang="en-US" dirty="0"/>
              <a:t>Intestinal obstruction 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END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Difficulty in swallowing both liquids &amp; solids.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Sensation of food stack in the lower esophagus.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regurgitation.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Chest pain &amp; heartburn (</a:t>
            </a:r>
            <a:r>
              <a:rPr lang="en-US" dirty="0" err="1"/>
              <a:t>pyrosis</a:t>
            </a:r>
            <a:r>
              <a:rPr lang="en-US" dirty="0"/>
              <a:t>) with or without eating.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Secondary pulmonary complications from aspiration of gastric contents.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226552" cy="5943600"/>
          </a:xfrm>
        </p:spPr>
        <p:txBody>
          <a:bodyPr/>
          <a:lstStyle/>
          <a:p>
            <a:pPr>
              <a:buNone/>
            </a:pPr>
            <a:r>
              <a:rPr lang="en-US" sz="3200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X-ray studies: e.g. Barium swallow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Endoscopy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Manometry</a:t>
            </a:r>
            <a:r>
              <a:rPr lang="en-US" dirty="0"/>
              <a:t> (confirmatory test): </a:t>
            </a:r>
            <a:r>
              <a:rPr lang="en-US" sz="2400" dirty="0"/>
              <a:t>esophageal pressure is measured by a radiologist or gastroenterologist.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/>
                </a:solidFill>
              </a:rPr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eat slowly &amp; drink fluids with meals.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Calcium channel blockers &amp; nitrates ( to </a:t>
            </a:r>
            <a:r>
              <a:rPr lang="en-US" sz="2800" dirty="0"/>
              <a:t>⬇</a:t>
            </a:r>
            <a:r>
              <a:rPr lang="en-US" dirty="0"/>
              <a:t>esophageal pressure &amp; improve swallowing).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Injection of </a:t>
            </a:r>
            <a:r>
              <a:rPr lang="en-US" dirty="0" err="1"/>
              <a:t>botulinum</a:t>
            </a:r>
            <a:r>
              <a:rPr lang="en-US" dirty="0"/>
              <a:t> toxin via endoscopy to inhibit contraction of smooth muscles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Pneumatic (forceful) dilation or surgical separation of the muscle 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Esophagomyotomy</a:t>
            </a:r>
            <a:endParaRPr lang="en-US" dirty="0"/>
          </a:p>
          <a:p>
            <a:pPr lvl="1"/>
            <a:r>
              <a:rPr lang="en-US" dirty="0"/>
              <a:t>Esophageal muscle fibers separated to relieve stricture.</a:t>
            </a:r>
          </a:p>
          <a:p>
            <a:pPr lvl="1"/>
            <a:r>
              <a:rPr lang="en-US" dirty="0"/>
              <a:t>Follow-up with </a:t>
            </a:r>
            <a:r>
              <a:rPr lang="en-US" dirty="0" err="1"/>
              <a:t>esophagoscopy</a:t>
            </a:r>
            <a:r>
              <a:rPr lang="en-US" dirty="0"/>
              <a:t> to R/O esophageal ca.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Includes GIT and accessory digestive organs (teeth, tongue, salivary glands, liver, gallbladder, and pancreas).</a:t>
            </a:r>
          </a:p>
          <a:p>
            <a:r>
              <a:rPr lang="en-US" sz="2600" dirty="0"/>
              <a:t>Digestion includes 6 basic processes: </a:t>
            </a:r>
          </a:p>
          <a:p>
            <a:pPr lvl="1"/>
            <a:r>
              <a:rPr lang="en-US" sz="2300" dirty="0"/>
              <a:t>ingestion, </a:t>
            </a:r>
          </a:p>
          <a:p>
            <a:pPr lvl="1"/>
            <a:r>
              <a:rPr lang="en-US" sz="2300" dirty="0"/>
              <a:t>secretion, </a:t>
            </a:r>
          </a:p>
          <a:p>
            <a:pPr lvl="1"/>
            <a:r>
              <a:rPr lang="en-US" sz="2300" dirty="0"/>
              <a:t>mixing and propulsion, </a:t>
            </a:r>
          </a:p>
          <a:p>
            <a:pPr lvl="1"/>
            <a:r>
              <a:rPr lang="en-US" sz="2300" dirty="0"/>
              <a:t>mechanical &amp; chemical digestion, </a:t>
            </a:r>
          </a:p>
          <a:p>
            <a:pPr lvl="1"/>
            <a:r>
              <a:rPr lang="en-US" sz="2300" dirty="0"/>
              <a:t>absorption, </a:t>
            </a:r>
          </a:p>
          <a:p>
            <a:pPr lvl="1"/>
            <a:r>
              <a:rPr lang="en-US" sz="2300" dirty="0"/>
              <a:t>defecation</a:t>
            </a:r>
          </a:p>
          <a:p>
            <a:r>
              <a:rPr lang="en-US" sz="2600" dirty="0"/>
              <a:t>Histology: most of GIT, from deep to superficial; </a:t>
            </a:r>
          </a:p>
          <a:p>
            <a:pPr lvl="1"/>
            <a:r>
              <a:rPr lang="en-US" sz="2300" dirty="0"/>
              <a:t>mucosa, </a:t>
            </a:r>
          </a:p>
          <a:p>
            <a:pPr lvl="1"/>
            <a:r>
              <a:rPr lang="en-US" sz="2300" dirty="0" err="1"/>
              <a:t>submucosa</a:t>
            </a:r>
            <a:r>
              <a:rPr lang="en-US" sz="2300" dirty="0"/>
              <a:t>, </a:t>
            </a:r>
          </a:p>
          <a:p>
            <a:pPr lvl="1"/>
            <a:r>
              <a:rPr lang="en-US" sz="2300" dirty="0" err="1"/>
              <a:t>muscularis</a:t>
            </a:r>
            <a:r>
              <a:rPr lang="en-US" sz="2300" dirty="0"/>
              <a:t>,  </a:t>
            </a:r>
          </a:p>
          <a:p>
            <a:pPr lvl="1"/>
            <a:r>
              <a:rPr lang="en-US" sz="2300" dirty="0"/>
              <a:t>Adventitia (serosa)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114800" y="4800600"/>
          <a:ext cx="43575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hoto Editor Photo" r:id="rId3" imgW="6096000" imgH="1762125" progId="MSPhotoEd.3">
                  <p:embed/>
                </p:oleObj>
              </mc:Choice>
              <mc:Fallback>
                <p:oleObj name="Photo Editor Photo" r:id="rId3" imgW="6096000" imgH="1762125" progId="MSPhotoEd.3">
                  <p:embed/>
                  <p:pic>
                    <p:nvPicPr>
                      <p:cNvPr id="0" name="Picture 2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42"/>
                      <a:stretch>
                        <a:fillRect/>
                      </a:stretch>
                    </p:blipFill>
                    <p:spPr bwMode="auto">
                      <a:xfrm>
                        <a:off x="4114800" y="4800600"/>
                        <a:ext cx="435757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GASTRO-ESOPHAGEAL REFLUX DISEASE (GERD)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Back-flow of gastric or duodenal contents into the esophagus.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Gastric acid inflames esophageal mucosa.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Hiatal hernia</a:t>
            </a:r>
            <a:r>
              <a:rPr lang="en-US" dirty="0"/>
              <a:t>; presents with same symptoms as GERD; same management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Medications like, bronchial inhalers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Incompetent lower esophageal sphincter.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Pyloric </a:t>
            </a:r>
            <a:r>
              <a:rPr lang="en-US" dirty="0" err="1"/>
              <a:t>stenosis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Amotility</a:t>
            </a:r>
            <a:r>
              <a:rPr lang="en-US" dirty="0"/>
              <a:t>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Lifestyle factors: obesity, smoking, excess alcohol intake, high fat diet, spicy food.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Common in clients with chronic respiratory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61248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Pyrosis</a:t>
            </a:r>
            <a:r>
              <a:rPr lang="en-US" dirty="0"/>
              <a:t>: burning sensation in the esophagus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Dyspepsia (indigestion)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Regurgitation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Dysphagia or odynophagia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Hypersalivation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Esophagitis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12 to 36hr esophageal pH monitoring.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Endoscopy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esophagoscopy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Barium swallow.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705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b="1" dirty="0"/>
              <a:t>MANAGEMENT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Modify diet: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Avoid highly seasoned foods and tomato products.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Eat frequent, small meals (4 to 6 daily).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Avoid carbonated beverages, alcohol &amp; caffeine.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Avoid any other food that precipitates discomfort (e.g., fats, chocolate).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Low fat, high fiber diet.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Eat more than 2 </a:t>
            </a:r>
            <a:r>
              <a:rPr lang="en-US" dirty="0" err="1"/>
              <a:t>hrs</a:t>
            </a:r>
            <a:r>
              <a:rPr lang="en-US" dirty="0"/>
              <a:t> before bedtime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Avoid tobacco; nicotine decrease sphincter tone.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Avoid tight clothing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Maintain normal body weight.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Elevate head of bed on15-20cm blocks.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Medications: 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H2 receptor antagonist (e.g. cimetidine), 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PPIs (e.g. </a:t>
            </a:r>
            <a:r>
              <a:rPr lang="en-US" dirty="0" err="1"/>
              <a:t>ome</a:t>
            </a:r>
            <a:r>
              <a:rPr lang="en-GB" altLang="en-US" dirty="0" err="1"/>
              <a:t>p</a:t>
            </a:r>
            <a:r>
              <a:rPr lang="en-US" dirty="0" err="1"/>
              <a:t>razole</a:t>
            </a:r>
            <a:r>
              <a:rPr lang="en-US" dirty="0"/>
              <a:t>), 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/>
              <a:t>Antacids (</a:t>
            </a:r>
            <a:r>
              <a:rPr lang="en-US" dirty="0" err="1"/>
              <a:t>e.g</a:t>
            </a:r>
            <a:r>
              <a:rPr lang="en-US" dirty="0"/>
              <a:t> aluminum hydroxide), 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 err="1"/>
              <a:t>Prokinetics</a:t>
            </a:r>
            <a:r>
              <a:rPr lang="en-US" dirty="0"/>
              <a:t> (e.g. </a:t>
            </a:r>
            <a:r>
              <a:rPr lang="en-US" dirty="0" err="1"/>
              <a:t>domperidone</a:t>
            </a:r>
            <a:r>
              <a:rPr lang="en-US" dirty="0"/>
              <a:t>)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Surgery 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laparascopic</a:t>
            </a:r>
            <a:r>
              <a:rPr lang="en-US" dirty="0"/>
              <a:t> fundoplication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CANCER OF THE 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Commonly squamous cell carcinoma &amp; less commonly is </a:t>
            </a:r>
            <a:r>
              <a:rPr lang="en-US" dirty="0" err="1"/>
              <a:t>adonocarcinoma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occur at any level; common at </a:t>
            </a:r>
            <a:r>
              <a:rPr lang="en-US" dirty="0" err="1"/>
              <a:t>gastroesophageal</a:t>
            </a:r>
            <a:r>
              <a:rPr lang="en-US" dirty="0"/>
              <a:t> junction.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AETIOLOGY/RISK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60 yrs of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Deficiencies of trace elements &amp; vitamins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Malnutrition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Alcoholism &amp; smoking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Reflux esophagitis (heartburn, dyspepsia)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Sliding hiatal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Two main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Chest pain; commonly heartburn (</a:t>
            </a:r>
            <a:r>
              <a:rPr lang="en-US" dirty="0" err="1"/>
              <a:t>pyrosis</a:t>
            </a:r>
            <a:r>
              <a:rPr lang="en-US" dirty="0"/>
              <a:t>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Dysphagia &amp; odynophagia- may radiate posteriorly between the scapulae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Ulcerated </a:t>
            </a:r>
            <a:r>
              <a:rPr lang="en-US" dirty="0" err="1"/>
              <a:t>t</a:t>
            </a:r>
            <a:r>
              <a:rPr lang="en-GB" altLang="en-US" dirty="0" err="1"/>
              <a:t>h</a:t>
            </a:r>
            <a:r>
              <a:rPr lang="en-US" dirty="0" err="1"/>
              <a:t>roat</a:t>
            </a:r>
            <a:r>
              <a:rPr lang="en-US" dirty="0"/>
              <a:t> lesions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Feeling of a mass in the throat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Regurgitation of undigested food with foul breath.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Progressive weight/energy loss.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Respiratory difficulty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Persistent hiccups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ASSESSMENT &amp; 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Esophagogastroduodenoscopy (EGD) with biopsy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Bronchoscopy (for middle or upper 3</a:t>
            </a:r>
            <a:r>
              <a:rPr lang="en-US" baseline="30000" dirty="0"/>
              <a:t>rd</a:t>
            </a:r>
            <a:r>
              <a:rPr lang="en-US" dirty="0"/>
              <a:t>) tracheal  involvement &amp; if lesion can be removed.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Mediastinoscopy</a:t>
            </a:r>
            <a:r>
              <a:rPr lang="en-US" dirty="0"/>
              <a:t>: determine spread to the nodes &amp; </a:t>
            </a:r>
            <a:r>
              <a:rPr lang="en-US" dirty="0" err="1"/>
              <a:t>mediastinal</a:t>
            </a:r>
            <a:r>
              <a:rPr lang="en-US" dirty="0"/>
              <a:t> structures.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MED-SURG MANAGEMENT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Early diagnosis has better prognosis.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late stages, symptom relief is only reasonable goal.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Tx</a:t>
            </a:r>
            <a:r>
              <a:rPr lang="en-US" dirty="0"/>
              <a:t> may include surgery, radiation, chemo, or a combination.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Esophagectomy</a:t>
            </a:r>
            <a:r>
              <a:rPr lang="en-US" dirty="0"/>
              <a:t>: total removal of the tumor plus tumor free area of the esophagus plus associated lymph nodes.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Surgical resection:  has high mortality because of infection, pulmonary complications, or leakage.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pts nutritional &amp; physical condition in prep. for surgery, radiation therapy, or chemotherapy.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caloric &amp; high protein diet, liquid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Pre-op teaching: on post-op equipment </a:t>
            </a:r>
            <a:r>
              <a:rPr lang="en-US" sz="2000" dirty="0" err="1"/>
              <a:t>i.e</a:t>
            </a:r>
            <a:r>
              <a:rPr lang="en-US" sz="2000" dirty="0"/>
              <a:t> closed chest drainage, NG suction, IV fluid therapy, &amp; gastrostomy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8080248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Immediate post-op care (for thoracotomy)</a:t>
            </a:r>
          </a:p>
          <a:p>
            <a:pPr marL="834390" lvl="1" indent="-514350"/>
            <a:r>
              <a:rPr lang="en-US" dirty="0"/>
              <a:t>When fully awake, position in a semi-fowlers then fowlers to prevent reflux.</a:t>
            </a:r>
          </a:p>
          <a:p>
            <a:pPr marL="834390" lvl="1" indent="-514350"/>
            <a:r>
              <a:rPr lang="en-US" dirty="0"/>
              <a:t>Observe for regurgitation &amp; dyspnea</a:t>
            </a:r>
          </a:p>
          <a:p>
            <a:pPr marL="834390" lvl="1" indent="-514350"/>
            <a:r>
              <a:rPr lang="en-US" dirty="0"/>
              <a:t>NGT should not be manipulated to note dislodging.</a:t>
            </a:r>
          </a:p>
          <a:p>
            <a:pPr marL="834390" lvl="1" indent="-514350"/>
            <a:r>
              <a:rPr lang="en-US" dirty="0"/>
              <a:t>Mark NGT position.</a:t>
            </a:r>
          </a:p>
          <a:p>
            <a:pPr marL="834390" lvl="1" indent="-514350"/>
            <a:r>
              <a:rPr lang="en-US" dirty="0"/>
              <a:t>Close monitoring until x-ray confirms the anastomosis is secure &amp; not leaking.</a:t>
            </a:r>
          </a:p>
          <a:p>
            <a:pPr marL="834390" lvl="1" indent="-514350"/>
            <a:r>
              <a:rPr lang="en-US" dirty="0"/>
              <a:t>Palliative care to keep the esophagus open, to assist with nutrition, &amp; to control saliva.</a:t>
            </a:r>
          </a:p>
          <a:p>
            <a:pPr marL="834390" lvl="1" indent="-514350"/>
            <a:r>
              <a:rPr lang="en-US" dirty="0"/>
              <a:t>If graft has been fixed check viability hourly at least for 1</a:t>
            </a:r>
            <a:r>
              <a:rPr lang="en-US" baseline="30000" dirty="0"/>
              <a:t>st</a:t>
            </a:r>
            <a:r>
              <a:rPr lang="en-US" dirty="0"/>
              <a:t> 12 </a:t>
            </a:r>
            <a:r>
              <a:rPr lang="en-US" dirty="0" err="1"/>
              <a:t>hrs</a:t>
            </a:r>
            <a:r>
              <a:rPr lang="en-US" dirty="0"/>
              <a:t>:- </a:t>
            </a:r>
            <a:r>
              <a:rPr lang="en-US" sz="2000" dirty="0" err="1"/>
              <a:t>colour</a:t>
            </a:r>
            <a:r>
              <a:rPr lang="en-US" sz="2000" dirty="0"/>
              <a:t> &amp; pulse (</a:t>
            </a:r>
            <a:r>
              <a:rPr lang="en-US" sz="2000" dirty="0" err="1"/>
              <a:t>doppler</a:t>
            </a:r>
            <a:r>
              <a:rPr lang="en-US" sz="2000" dirty="0"/>
              <a:t> ultrasonography)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"/>
            <a:ext cx="81534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Later post-op</a:t>
            </a:r>
          </a:p>
          <a:p>
            <a:r>
              <a:rPr lang="en-US" dirty="0"/>
              <a:t>NG is removed after 5 to 7 days.</a:t>
            </a:r>
          </a:p>
          <a:p>
            <a:r>
              <a:rPr lang="en-US" dirty="0"/>
              <a:t>Barium swallow is performed before </a:t>
            </a:r>
            <a:r>
              <a:rPr lang="en-US" dirty="0" err="1"/>
              <a:t>pt</a:t>
            </a:r>
            <a:r>
              <a:rPr lang="en-US" dirty="0"/>
              <a:t> feeds</a:t>
            </a:r>
          </a:p>
          <a:p>
            <a:r>
              <a:rPr lang="en-US" dirty="0"/>
              <a:t>Small sips of water, later small amounts of food. </a:t>
            </a:r>
          </a:p>
          <a:p>
            <a:r>
              <a:rPr lang="en-US" dirty="0"/>
              <a:t>With adequate feeds, parental feeds are discontinued. </a:t>
            </a:r>
          </a:p>
          <a:p>
            <a:r>
              <a:rPr lang="en-US" dirty="0"/>
              <a:t>Food should be well-chewed to avoid blockage.</a:t>
            </a:r>
          </a:p>
          <a:p>
            <a:r>
              <a:rPr lang="en-US" dirty="0"/>
              <a:t>Remain upright at least for 2hrs of feeding.</a:t>
            </a:r>
          </a:p>
          <a:p>
            <a:r>
              <a:rPr lang="en-US" dirty="0"/>
              <a:t>Involve family to bring favorite foods.</a:t>
            </a:r>
          </a:p>
          <a:p>
            <a:r>
              <a:rPr lang="en-US" dirty="0"/>
              <a:t>Educate on nutrition; observations to be made; dealing with complications; and access to physical &amp; emotional support.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10600" cy="6248400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DD8047"/>
              </a:buClr>
            </a:pPr>
            <a:r>
              <a:rPr lang="en-US" sz="4200" b="1" dirty="0" err="1">
                <a:solidFill>
                  <a:prstClr val="black"/>
                </a:solidFill>
              </a:rPr>
              <a:t>Inervation</a:t>
            </a:r>
            <a:endParaRPr lang="en-US" sz="4200" b="1" dirty="0">
              <a:solidFill>
                <a:prstClr val="black"/>
              </a:solidFill>
            </a:endParaRPr>
          </a:p>
          <a:p>
            <a:pPr lvl="1">
              <a:buClr>
                <a:srgbClr val="DD8047"/>
              </a:buClr>
            </a:pPr>
            <a:r>
              <a:rPr lang="en-US" sz="3800" dirty="0">
                <a:solidFill>
                  <a:prstClr val="black"/>
                </a:solidFill>
              </a:rPr>
              <a:t>Enteric Nervous System (ENS) and</a:t>
            </a:r>
          </a:p>
          <a:p>
            <a:pPr lvl="2">
              <a:buClr>
                <a:srgbClr val="DD8047"/>
              </a:buClr>
            </a:pPr>
            <a:r>
              <a:rPr lang="en-US" sz="3400" i="1" dirty="0" err="1">
                <a:solidFill>
                  <a:prstClr val="black"/>
                </a:solidFill>
              </a:rPr>
              <a:t>Myenteric</a:t>
            </a:r>
            <a:r>
              <a:rPr lang="en-US" sz="3400" dirty="0">
                <a:solidFill>
                  <a:prstClr val="black"/>
                </a:solidFill>
              </a:rPr>
              <a:t> or </a:t>
            </a:r>
            <a:r>
              <a:rPr lang="en-US" sz="3400" i="1" dirty="0" err="1">
                <a:solidFill>
                  <a:prstClr val="black"/>
                </a:solidFill>
              </a:rPr>
              <a:t>Auerbach's</a:t>
            </a:r>
            <a:r>
              <a:rPr lang="en-US" sz="3400" i="1" dirty="0">
                <a:solidFill>
                  <a:prstClr val="black"/>
                </a:solidFill>
              </a:rPr>
              <a:t> plexus</a:t>
            </a:r>
            <a:r>
              <a:rPr lang="en-US" sz="3400" dirty="0">
                <a:solidFill>
                  <a:prstClr val="black"/>
                </a:solidFill>
              </a:rPr>
              <a:t>, (</a:t>
            </a:r>
            <a:r>
              <a:rPr lang="en-US" sz="3400" dirty="0" err="1">
                <a:solidFill>
                  <a:prstClr val="black"/>
                </a:solidFill>
              </a:rPr>
              <a:t>muscularis</a:t>
            </a:r>
            <a:r>
              <a:rPr lang="en-US" sz="3400" dirty="0">
                <a:solidFill>
                  <a:prstClr val="black"/>
                </a:solidFill>
              </a:rPr>
              <a:t>):- regulates GI tract motility </a:t>
            </a:r>
          </a:p>
          <a:p>
            <a:pPr lvl="2">
              <a:buClr>
                <a:srgbClr val="DD8047"/>
              </a:buClr>
            </a:pPr>
            <a:r>
              <a:rPr lang="en-US" sz="3400" i="1" dirty="0" err="1">
                <a:solidFill>
                  <a:prstClr val="black"/>
                </a:solidFill>
              </a:rPr>
              <a:t>Submucosal</a:t>
            </a:r>
            <a:r>
              <a:rPr lang="en-US" sz="3400" i="1" dirty="0">
                <a:solidFill>
                  <a:prstClr val="black"/>
                </a:solidFill>
              </a:rPr>
              <a:t> or </a:t>
            </a:r>
            <a:r>
              <a:rPr lang="en-US" sz="3400" i="1" dirty="0" err="1">
                <a:solidFill>
                  <a:prstClr val="black"/>
                </a:solidFill>
              </a:rPr>
              <a:t>Meissner's</a:t>
            </a:r>
            <a:r>
              <a:rPr lang="en-US" sz="3400" i="1" dirty="0">
                <a:solidFill>
                  <a:prstClr val="black"/>
                </a:solidFill>
              </a:rPr>
              <a:t> plexus, </a:t>
            </a:r>
            <a:r>
              <a:rPr lang="en-US" sz="3400" dirty="0">
                <a:solidFill>
                  <a:prstClr val="black"/>
                </a:solidFill>
              </a:rPr>
              <a:t>(</a:t>
            </a:r>
            <a:r>
              <a:rPr lang="en-US" sz="3400" dirty="0" err="1">
                <a:solidFill>
                  <a:prstClr val="black"/>
                </a:solidFill>
              </a:rPr>
              <a:t>submucosa</a:t>
            </a:r>
            <a:r>
              <a:rPr lang="en-US" sz="3400" dirty="0">
                <a:solidFill>
                  <a:prstClr val="black"/>
                </a:solidFill>
              </a:rPr>
              <a:t>):- regulates GI secretion</a:t>
            </a:r>
          </a:p>
          <a:p>
            <a:pPr lvl="1">
              <a:buClr>
                <a:srgbClr val="DD8047"/>
              </a:buClr>
            </a:pPr>
            <a:r>
              <a:rPr lang="en-US" sz="3800" dirty="0">
                <a:solidFill>
                  <a:prstClr val="black"/>
                </a:solidFill>
              </a:rPr>
              <a:t>Autonomic Nervous System (ANS).</a:t>
            </a:r>
          </a:p>
          <a:p>
            <a:pPr lvl="2">
              <a:buClr>
                <a:srgbClr val="DD8047"/>
              </a:buClr>
            </a:pPr>
            <a:r>
              <a:rPr lang="en-US" sz="3400" i="1" dirty="0">
                <a:solidFill>
                  <a:prstClr val="black"/>
                </a:solidFill>
              </a:rPr>
              <a:t>Parasympathetic fibers of the </a:t>
            </a:r>
            <a:r>
              <a:rPr lang="en-US" sz="3400" i="1" dirty="0" err="1">
                <a:solidFill>
                  <a:prstClr val="black"/>
                </a:solidFill>
              </a:rPr>
              <a:t>Vagus</a:t>
            </a:r>
            <a:r>
              <a:rPr lang="en-US" sz="3400" i="1" dirty="0">
                <a:solidFill>
                  <a:prstClr val="black"/>
                </a:solidFill>
              </a:rPr>
              <a:t> (X) &amp; Spinal nerves</a:t>
            </a:r>
            <a:r>
              <a:rPr lang="en-US" sz="3400" dirty="0">
                <a:solidFill>
                  <a:prstClr val="black"/>
                </a:solidFill>
              </a:rPr>
              <a:t>:- increase GI secretion &amp; motility</a:t>
            </a:r>
          </a:p>
          <a:p>
            <a:pPr lvl="2">
              <a:buClr>
                <a:srgbClr val="DD8047"/>
              </a:buClr>
            </a:pPr>
            <a:r>
              <a:rPr lang="en-US" sz="3400" i="1" dirty="0">
                <a:solidFill>
                  <a:prstClr val="black"/>
                </a:solidFill>
              </a:rPr>
              <a:t>Sympathetic fibers from thoracic &amp; upper lumbar regions:-</a:t>
            </a:r>
            <a:r>
              <a:rPr lang="en-US" sz="3400" dirty="0">
                <a:solidFill>
                  <a:prstClr val="black"/>
                </a:solidFill>
              </a:rPr>
              <a:t> decrease GI secretion &amp; motility </a:t>
            </a:r>
            <a:endParaRPr lang="en-US" sz="3000" b="1" dirty="0"/>
          </a:p>
          <a:p>
            <a:endParaRPr lang="en-US" sz="4000" b="1" dirty="0"/>
          </a:p>
          <a:p>
            <a:r>
              <a:rPr lang="en-US" sz="4000" b="1" dirty="0"/>
              <a:t>Blood supply</a:t>
            </a:r>
            <a:endParaRPr lang="en-US" sz="4000" dirty="0"/>
          </a:p>
          <a:p>
            <a:pPr lvl="1"/>
            <a:r>
              <a:rPr lang="en-US" sz="3700" b="1" dirty="0"/>
              <a:t>Esophagus</a:t>
            </a:r>
            <a:r>
              <a:rPr lang="en-US" sz="3700" dirty="0"/>
              <a:t>: </a:t>
            </a:r>
            <a:r>
              <a:rPr lang="en-US" sz="3700" i="1" dirty="0"/>
              <a:t>esophageal arteries</a:t>
            </a:r>
            <a:endParaRPr lang="en-US" sz="3700" dirty="0"/>
          </a:p>
          <a:p>
            <a:pPr lvl="1"/>
            <a:r>
              <a:rPr lang="en-US" sz="3700" b="1" dirty="0"/>
              <a:t>Abdominopelvic organs</a:t>
            </a:r>
            <a:r>
              <a:rPr lang="en-US" sz="3700" dirty="0"/>
              <a:t>: </a:t>
            </a:r>
            <a:r>
              <a:rPr lang="en-US" sz="3700" i="1" dirty="0"/>
              <a:t>coeliac artery </a:t>
            </a:r>
            <a:r>
              <a:rPr lang="en-US" sz="3700" dirty="0"/>
              <a:t>and the </a:t>
            </a:r>
            <a:r>
              <a:rPr lang="en-US" sz="3700" i="1" dirty="0"/>
              <a:t>superior</a:t>
            </a:r>
            <a:r>
              <a:rPr lang="en-US" sz="3700" dirty="0"/>
              <a:t> and </a:t>
            </a:r>
            <a:r>
              <a:rPr lang="en-US" sz="3700" i="1" dirty="0"/>
              <a:t>inferior mesenteric arteries</a:t>
            </a:r>
          </a:p>
          <a:p>
            <a:r>
              <a:rPr lang="en-US" sz="4000" b="1" dirty="0"/>
              <a:t>Drainage </a:t>
            </a:r>
            <a:endParaRPr lang="en-US" sz="4000" dirty="0"/>
          </a:p>
          <a:p>
            <a:pPr lvl="1"/>
            <a:r>
              <a:rPr lang="en-US" sz="3700" b="1" dirty="0"/>
              <a:t>Esophagus:</a:t>
            </a:r>
            <a:r>
              <a:rPr lang="en-US" sz="3700" dirty="0"/>
              <a:t> </a:t>
            </a:r>
            <a:r>
              <a:rPr lang="en-US" sz="3700" i="1" dirty="0"/>
              <a:t>esophageal veins</a:t>
            </a:r>
          </a:p>
          <a:p>
            <a:pPr lvl="1"/>
            <a:r>
              <a:rPr lang="en-US" sz="3700" b="1" dirty="0"/>
              <a:t>Abdominopelvic organs: </a:t>
            </a:r>
            <a:r>
              <a:rPr lang="en-US" sz="3700" i="1" dirty="0"/>
              <a:t>portal vein</a:t>
            </a:r>
          </a:p>
          <a:p>
            <a:pPr lvl="1"/>
            <a:r>
              <a:rPr lang="en-US" sz="3700" b="1" dirty="0"/>
              <a:t>Lower rectum and the anus</a:t>
            </a:r>
            <a:r>
              <a:rPr lang="en-US" sz="3700" dirty="0"/>
              <a:t>: </a:t>
            </a:r>
            <a:r>
              <a:rPr lang="en-US" sz="3700" i="1" dirty="0"/>
              <a:t>internal iliac veins</a:t>
            </a:r>
            <a:endParaRPr lang="en-US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Pneumonia —aspiration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Obstructed </a:t>
            </a:r>
            <a:r>
              <a:rPr lang="en-US" dirty="0" err="1"/>
              <a:t>oesophagus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Atrial </a:t>
            </a:r>
            <a:r>
              <a:rPr lang="en-US" dirty="0"/>
              <a:t>fibrillation due to esophageal irritation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772400" cy="259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/>
              <a:t>DISORDERS OF THE STOMACH AND DUODENUM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648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4000" dirty="0"/>
              <a:t>Gastritis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/>
              <a:t>Peptic Ulcer Disease (PUD)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Cancer of the Stomach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GASTRITIS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Inflammation, irritation of the gastric mucosa/lining of the stomach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Could be acute, few days, or chronic, with recurring episodes</a:t>
            </a:r>
          </a:p>
          <a:p>
            <a:pPr>
              <a:buNone/>
            </a:pPr>
            <a:r>
              <a:rPr lang="en-US" b="1" dirty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poisoning- vomiting/irritation</a:t>
            </a:r>
          </a:p>
          <a:p>
            <a:pPr marL="514350" indent="-514350">
              <a:buAutoNum type="arabicPeriod" startAt="2"/>
            </a:pPr>
            <a:r>
              <a:rPr lang="en-US" dirty="0"/>
              <a:t>Highly seasoned food </a:t>
            </a:r>
          </a:p>
          <a:p>
            <a:pPr marL="514350" indent="-514350">
              <a:buAutoNum type="arabicPeriod" startAt="2"/>
            </a:pPr>
            <a:r>
              <a:rPr lang="en-US" dirty="0"/>
              <a:t>NSAIDs- reduce HCL increasing pH, destroys barrier</a:t>
            </a:r>
          </a:p>
          <a:p>
            <a:pPr marL="514350" indent="-514350">
              <a:buAutoNum type="arabicPeriod" startAt="2"/>
            </a:pPr>
            <a:r>
              <a:rPr lang="en-US" dirty="0"/>
              <a:t>Bile reflux-erosion from back flow of bile-incompetent valves</a:t>
            </a:r>
          </a:p>
          <a:p>
            <a:pPr marL="514350" indent="-514350">
              <a:buAutoNum type="arabicPeriod" startAt="2"/>
            </a:pPr>
            <a:r>
              <a:rPr lang="en-US" dirty="0"/>
              <a:t>Excessive alcohol- reduce gastric mucosal flow</a:t>
            </a:r>
          </a:p>
          <a:p>
            <a:pPr marL="514350" indent="-514350">
              <a:buAutoNum type="arabicPeriod" startAt="6"/>
            </a:pPr>
            <a:r>
              <a:rPr lang="en-US" dirty="0"/>
              <a:t>H. pylori inhabits the mucosa, infection cause ulcers –increase mucosal permeability</a:t>
            </a:r>
          </a:p>
          <a:p>
            <a:pPr marL="514350" indent="-514350">
              <a:buAutoNum type="arabicPeriod" startAt="6"/>
            </a:pPr>
            <a:r>
              <a:rPr lang="en-US" dirty="0"/>
              <a:t>Stress </a:t>
            </a:r>
          </a:p>
          <a:p>
            <a:pPr marL="514350" indent="-514350">
              <a:buAutoNum type="arabicPeriod" startAt="6"/>
            </a:pPr>
            <a:r>
              <a:rPr lang="en-US" dirty="0"/>
              <a:t>Pernicious anemia</a:t>
            </a:r>
            <a:r>
              <a:rPr lang="en-US" b="1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534400" cy="6019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gastric mucosa becomes edematous with hyperemia &amp; undergoes superficial erosion following irritation by , gastric atrophy, alcohol, drugs-damage to mucosa allow ingested bacteria to become invasive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Secretion of scanty amount of gastric juice, with very little acid but more mucus (HCL prevent growth of bacteria due to low pH).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Superficial ulceration may occur &amp; may bleed.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Pt presents with severe pain, tenderness, vomiting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chronic; continued deterioration &amp; atrophy with loss of function of parietal cells.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Inadequate intrinsic factor hence inability to absorb </a:t>
            </a:r>
            <a:r>
              <a:rPr lang="en-US" dirty="0" err="1"/>
              <a:t>vit</a:t>
            </a:r>
            <a:r>
              <a:rPr lang="en-US" dirty="0"/>
              <a:t>. B12.</a:t>
            </a:r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378952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Chronic Gastritis appears in 3 forms.</a:t>
            </a:r>
          </a:p>
          <a:p>
            <a:pPr marL="514350" indent="-514350">
              <a:buNone/>
            </a:pPr>
            <a:r>
              <a:rPr lang="en-US" i="1" dirty="0">
                <a:solidFill>
                  <a:srgbClr val="FF0000"/>
                </a:solidFill>
              </a:rPr>
              <a:t>a. Superficial gastritis</a:t>
            </a:r>
            <a:r>
              <a:rPr lang="en-US" b="1" dirty="0"/>
              <a:t>: </a:t>
            </a:r>
            <a:r>
              <a:rPr lang="en-US" dirty="0"/>
              <a:t>reddened edematous mucosa with small erosion &amp; hemorrhage.</a:t>
            </a:r>
          </a:p>
          <a:p>
            <a:pPr>
              <a:buNone/>
            </a:pPr>
            <a:r>
              <a:rPr lang="en-US" i="1" dirty="0">
                <a:solidFill>
                  <a:srgbClr val="FF0000"/>
                </a:solidFill>
              </a:rPr>
              <a:t>b. Atrophic gastritis</a:t>
            </a:r>
            <a:r>
              <a:rPr lang="en-US" b="1" dirty="0"/>
              <a:t>: </a:t>
            </a:r>
            <a:r>
              <a:rPr lang="en-US" dirty="0"/>
              <a:t>all gastric layers involved;</a:t>
            </a:r>
          </a:p>
          <a:p>
            <a:pPr>
              <a:buNone/>
            </a:pPr>
            <a:r>
              <a:rPr lang="en-US" dirty="0"/>
              <a:t>decreased number of parietal &amp; chief cells; associated with gastric ulcer &amp; gastric ca.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c. Hypertrophic gastritis</a:t>
            </a:r>
            <a:r>
              <a:rPr lang="en-US" b="1" dirty="0"/>
              <a:t>: </a:t>
            </a:r>
            <a:r>
              <a:rPr lang="en-US" dirty="0"/>
              <a:t>dull &amp; nodular mucosa with irregular, thickened, or nodular </a:t>
            </a:r>
            <a:r>
              <a:rPr lang="en-US" dirty="0" err="1"/>
              <a:t>ruggae</a:t>
            </a:r>
            <a:r>
              <a:rPr lang="en-US" dirty="0"/>
              <a:t>; frequent hemorrhages.</a:t>
            </a:r>
            <a:endParaRPr lang="en-US" b="1" dirty="0"/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3 forms of chronic gastritis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Vitamin B12 deficiency is associated with _________ </a:t>
            </a:r>
            <a:r>
              <a:rPr lang="en-US" dirty="0" err="1"/>
              <a:t>anaemia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gastritis there is: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/>
              <a:t>Hypersecretion</a:t>
            </a:r>
            <a:r>
              <a:rPr lang="en-US" dirty="0"/>
              <a:t> of </a:t>
            </a:r>
            <a:r>
              <a:rPr lang="en-US" dirty="0" err="1"/>
              <a:t>HCl</a:t>
            </a:r>
            <a:endParaRPr lang="en-US" dirty="0"/>
          </a:p>
          <a:p>
            <a:pPr marL="834390" lvl="1" indent="-514350">
              <a:buFont typeface="+mj-lt"/>
              <a:buAutoNum type="alphaLcParenR"/>
            </a:pPr>
            <a:r>
              <a:rPr lang="en-US" dirty="0" err="1"/>
              <a:t>Hyposecretion</a:t>
            </a:r>
            <a:r>
              <a:rPr lang="en-US" dirty="0"/>
              <a:t> of </a:t>
            </a:r>
            <a:r>
              <a:rPr lang="en-US" dirty="0" err="1"/>
              <a:t>HCl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AutoNum type="arabicPeriod"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ACUTE GASTRITIS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Abdominal discomfort/ epigastric tenderness with nausea and vomiting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Headache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Lassitude (weariness; exhaustion)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Nausea, anorexia, vomiting &amp; hiccups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Some pts are asymptomatic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Bloating , </a:t>
            </a:r>
            <a:r>
              <a:rPr lang="en-US" dirty="0" err="1"/>
              <a:t>diarrhoea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514350" indent="-514350">
              <a:buAutoNum type="arabicPeriod" startAt="2"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CHRONIC GASTRITIS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Symptoms of vitamin B12 deficiency (</a:t>
            </a:r>
            <a:r>
              <a:rPr lang="en-US" dirty="0" err="1"/>
              <a:t>anaemia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Anorexia, heartburn after eating, belching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Sour taste in the mouth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Nausea &amp; vomiting</a:t>
            </a:r>
          </a:p>
          <a:p>
            <a:pPr marL="514350" indent="-514350">
              <a:buFont typeface="+mj-lt"/>
              <a:buAutoNum type="alphaL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b="1" dirty="0"/>
              <a:t>ASSESSMENT &amp;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Endoscopy of gastric mucosa &amp; biopsy-cause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Upper GI x-ray series (Barium swallow)-thickened mucosa and folds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H. pylori antigen or antibody serology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Stool examinations of occult blood-H.PYLORI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History and p/examination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Acute </a:t>
            </a:r>
          </a:p>
          <a:p>
            <a:pPr marL="0" indent="0">
              <a:buNone/>
            </a:pPr>
            <a:r>
              <a:rPr lang="en-US" dirty="0"/>
              <a:t>- Sudden-painful inflammatory swelling</a:t>
            </a:r>
          </a:p>
          <a:p>
            <a:pPr>
              <a:buFontTx/>
              <a:buChar char="-"/>
            </a:pPr>
            <a:r>
              <a:rPr lang="en-US" dirty="0"/>
              <a:t>May be presided by mucosal bleeding</a:t>
            </a:r>
          </a:p>
          <a:p>
            <a:pPr>
              <a:buFontTx/>
              <a:buChar char="-"/>
            </a:pPr>
            <a:r>
              <a:rPr lang="en-US" dirty="0"/>
              <a:t>May be initiated by H. pylori</a:t>
            </a:r>
          </a:p>
          <a:p>
            <a:pPr>
              <a:buFontTx/>
              <a:buChar char="-"/>
            </a:pPr>
            <a:r>
              <a:rPr lang="en-US" dirty="0"/>
              <a:t>Subsides in 24 hours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Chronic</a:t>
            </a:r>
          </a:p>
          <a:p>
            <a:pPr>
              <a:buFontTx/>
              <a:buChar char="-"/>
            </a:pPr>
            <a:r>
              <a:rPr lang="en-US" dirty="0"/>
              <a:t>Long term swelling of mucosal lining</a:t>
            </a:r>
          </a:p>
          <a:p>
            <a:pPr>
              <a:buFontTx/>
              <a:buChar char="-"/>
            </a:pPr>
            <a:r>
              <a:rPr lang="en-US" dirty="0"/>
              <a:t>Cause may be </a:t>
            </a:r>
            <a:r>
              <a:rPr lang="en-US" dirty="0" err="1"/>
              <a:t>H.pylori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Erosive </a:t>
            </a:r>
          </a:p>
          <a:p>
            <a:pPr marL="0" indent="0">
              <a:buNone/>
            </a:pPr>
            <a:r>
              <a:rPr lang="en-US" dirty="0"/>
              <a:t>- Erosion of gastric lining, cause unknown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385048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Eliminate cause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H2 receptor antagonists to maintain pH of gastric content above 4-reduce inflammation-ranitidine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Sulcrafate</a:t>
            </a:r>
            <a:r>
              <a:rPr lang="en-US" dirty="0"/>
              <a:t>-mucosal barrier-to protect damaged mucosa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Antibiotics- triple therapy-clarithromycin, amoxicillin, metronidazole, </a:t>
            </a:r>
            <a:r>
              <a:rPr lang="en-US" dirty="0" err="1"/>
              <a:t>furazolidone</a:t>
            </a:r>
            <a:r>
              <a:rPr lang="en-US" dirty="0"/>
              <a:t>. Include omeprazole or ranitidine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Proton pump inhibitors- omeprazole</a:t>
            </a:r>
            <a:endParaRPr lang="en-US" dirty="0">
              <a:solidFill>
                <a:srgbClr val="FF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Supportive therapy i.e. analgesic, sedation, antacids &amp; intravenous infusions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Vitamins and iron supplements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Surgery:- failed medical </a:t>
            </a:r>
            <a:r>
              <a:rPr lang="en-US" dirty="0" err="1"/>
              <a:t>Tx</a:t>
            </a:r>
            <a:r>
              <a:rPr lang="en-US" dirty="0"/>
              <a:t> or hemorrhage; to remove gangrenous or perforated tissue.</a:t>
            </a:r>
            <a:endParaRPr lang="en-US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53200"/>
            <a:ext cx="8229600" cy="304800"/>
          </a:xfrm>
        </p:spPr>
        <p:txBody>
          <a:bodyPr>
            <a:noAutofit/>
          </a:bodyPr>
          <a:lstStyle/>
          <a:p>
            <a:r>
              <a:rPr lang="en-US" sz="2000" b="1" dirty="0"/>
              <a:t>Organs of the GIT</a:t>
            </a:r>
          </a:p>
        </p:txBody>
      </p:sp>
      <p:pic>
        <p:nvPicPr>
          <p:cNvPr id="5" name="Picture 7" descr="1401_HumanDigestiveSyst_1.JPG                                  0001AA85Macintosh HD                   ABA78158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>
          <a:xfrm>
            <a:off x="1371600" y="-381000"/>
            <a:ext cx="6304534" cy="6794887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>
              <a:buNone/>
            </a:pPr>
            <a:r>
              <a:rPr lang="en-US" b="1" dirty="0"/>
              <a:t>Goal of management: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Relieve pain.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Promoting fluid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optimal nutrition.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knowledge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Pain reduction</a:t>
            </a:r>
          </a:p>
          <a:p>
            <a:pPr>
              <a:buFontTx/>
              <a:buChar char="-"/>
            </a:pPr>
            <a:r>
              <a:rPr lang="en-US"/>
              <a:t>Encourage rest during acute phase-minimize exacerbation</a:t>
            </a:r>
          </a:p>
          <a:p>
            <a:pPr>
              <a:buFontTx/>
              <a:buChar char="-"/>
            </a:pPr>
            <a:r>
              <a:rPr lang="en-US"/>
              <a:t>Encourage relaxation techniques-breathing-to decrease muscle tension, increase sense of control and coping abilities</a:t>
            </a:r>
          </a:p>
          <a:p>
            <a:pPr>
              <a:buFontTx/>
              <a:buChar char="-"/>
            </a:pPr>
            <a:r>
              <a:rPr lang="en-US"/>
              <a:t>Administration of prescribed ant inflammatory drugs</a:t>
            </a:r>
          </a:p>
          <a:p>
            <a:pPr>
              <a:buFontTx/>
              <a:buChar char="-"/>
            </a:pPr>
            <a:r>
              <a:rPr lang="en-US"/>
              <a:t>Proton pump inhibitors, and h2 receptor antagonists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Bleeding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Pernicious 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Gastric cancer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PEPTIC ULCER DISEASE (PUD)*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78486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peptic ulcer is a break/ulceration in the protective mucosal lining of the lower oesophagus, stomach or duodenum.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Also; erosion of the GI mucosa by </a:t>
            </a:r>
            <a:r>
              <a:rPr lang="en-US" dirty="0" err="1"/>
              <a:t>HCl</a:t>
            </a:r>
            <a:r>
              <a:rPr lang="en-US" dirty="0"/>
              <a:t> &amp; pepsin.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Locations include: lower esophagus, stomach, pyloric channel &amp; duodenum.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Post-op ulcers can occur near sites </a:t>
            </a:r>
          </a:p>
          <a:p>
            <a:pPr marL="0" indent="0">
              <a:buNone/>
            </a:pPr>
            <a:r>
              <a:rPr lang="en-US" dirty="0"/>
              <a:t>	of surgical anastomosis.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3507962"/>
            <a:ext cx="3352800" cy="316584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378952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>
                <a:solidFill>
                  <a:srgbClr val="CC0099"/>
                </a:solidFill>
              </a:rPr>
              <a:t>AETIOLOGY</a:t>
            </a:r>
            <a:r>
              <a:rPr lang="en-US" b="1" i="1" dirty="0">
                <a:solidFill>
                  <a:srgbClr val="CC0099"/>
                </a:solidFill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H. pylori, gram –</a:t>
            </a:r>
            <a:r>
              <a:rPr lang="en-US" dirty="0" err="1"/>
              <a:t>ve</a:t>
            </a:r>
            <a:r>
              <a:rPr lang="en-US" dirty="0"/>
              <a:t> bacterial infection (causes 80% of gastric, 90% of duodenal ulcers)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Medication that alter gastric mucosa &amp; secretions </a:t>
            </a:r>
            <a:r>
              <a:rPr lang="en-US" dirty="0" err="1"/>
              <a:t>eg</a:t>
            </a:r>
            <a:r>
              <a:rPr lang="en-US" dirty="0"/>
              <a:t> NSAIDs.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Increased physical stress (trauma, surgery, hepatic &amp; biliary diseases)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Psychological stress (duodenal ulcers), adrenaline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Smoking, </a:t>
            </a:r>
            <a:r>
              <a:rPr lang="en-US" dirty="0" smtClean="0"/>
              <a:t>alcohol-increase </a:t>
            </a:r>
            <a:r>
              <a:rPr lang="en-US" dirty="0"/>
              <a:t>effects of </a:t>
            </a:r>
            <a:r>
              <a:rPr lang="en-US" dirty="0" err="1"/>
              <a:t>H.pylori</a:t>
            </a:r>
            <a:r>
              <a:rPr lang="en-US" dirty="0"/>
              <a:t>, alters protective mechanism, decrease gastric blood flow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Zollinger</a:t>
            </a:r>
            <a:r>
              <a:rPr lang="en-US" dirty="0"/>
              <a:t> Ellison Syndrome (gastrin secreting </a:t>
            </a:r>
            <a:r>
              <a:rPr lang="en-US" dirty="0" err="1"/>
              <a:t>tumour</a:t>
            </a:r>
            <a:r>
              <a:rPr lang="en-US" dirty="0"/>
              <a:t>, </a:t>
            </a:r>
            <a:r>
              <a:rPr lang="en-US" dirty="0" err="1"/>
              <a:t>gastrinoma</a:t>
            </a:r>
            <a:r>
              <a:rPr lang="en-US" dirty="0"/>
              <a:t>, of the </a:t>
            </a:r>
            <a:r>
              <a:rPr lang="en-US" dirty="0" err="1"/>
              <a:t>panceatic</a:t>
            </a:r>
            <a:r>
              <a:rPr lang="en-US" dirty="0"/>
              <a:t> islets resulting in </a:t>
            </a:r>
            <a:r>
              <a:rPr lang="en-US" dirty="0" err="1"/>
              <a:t>hypersecretion</a:t>
            </a:r>
            <a:r>
              <a:rPr lang="en-US" dirty="0"/>
              <a:t> of gastric acid.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CC0099"/>
                </a:solidFill>
              </a:rPr>
              <a:t>TYPES OF PEPTIC ULCER DISEASE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Duodenal (most common)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Gastric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C0099"/>
                </a:solidFill>
              </a:rPr>
              <a:t>COMPARISON: DUODENAL </a:t>
            </a:r>
            <a:r>
              <a:rPr lang="en-US" i="1" dirty="0" err="1">
                <a:solidFill>
                  <a:srgbClr val="CC0099"/>
                </a:solidFill>
              </a:rPr>
              <a:t>vs</a:t>
            </a:r>
            <a:r>
              <a:rPr lang="en-US" i="1" dirty="0">
                <a:solidFill>
                  <a:srgbClr val="CC0099"/>
                </a:solidFill>
              </a:rPr>
              <a:t> GASTRIC ULCER</a:t>
            </a:r>
            <a:endParaRPr lang="en-US" dirty="0">
              <a:solidFill>
                <a:srgbClr val="CC0099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612648" y="2946400"/>
          <a:ext cx="8153400" cy="3561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6700"/>
                <a:gridCol w="4076700"/>
              </a:tblGrid>
              <a:tr h="391160">
                <a:tc>
                  <a:txBody>
                    <a:bodyPr/>
                    <a:lstStyle/>
                    <a:p>
                      <a:r>
                        <a:rPr lang="en-US" dirty="0"/>
                        <a:t>DUODENAL ULCER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GASTRIC ULCER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1. Incidence age 30-60 years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 Incidence  age </a:t>
                      </a:r>
                      <a:r>
                        <a:rPr lang="en-US" sz="2000" dirty="0">
                          <a:latin typeface="Lucida Sans" panose="020B0602030504020204" pitchFamily="34" charset="0"/>
                        </a:rPr>
                        <a:t>≥</a:t>
                      </a:r>
                      <a:r>
                        <a:rPr lang="en-US" sz="2000" dirty="0"/>
                        <a:t>50 years 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2. </a:t>
                      </a:r>
                      <a:r>
                        <a:rPr lang="en-US" sz="2000" dirty="0" err="1"/>
                        <a:t>Hypersecretion</a:t>
                      </a:r>
                      <a:r>
                        <a:rPr lang="en-US" sz="2000" baseline="0" dirty="0"/>
                        <a:t> of </a:t>
                      </a:r>
                      <a:r>
                        <a:rPr lang="en-US" sz="2000" baseline="0" dirty="0" err="1"/>
                        <a:t>HCl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 Normal</a:t>
                      </a:r>
                      <a:r>
                        <a:rPr lang="en-US" sz="2000" baseline="0" dirty="0"/>
                        <a:t> secretion of </a:t>
                      </a:r>
                      <a:r>
                        <a:rPr lang="en-US" sz="2000" baseline="0" dirty="0" err="1"/>
                        <a:t>HCl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3. May have</a:t>
                      </a:r>
                      <a:r>
                        <a:rPr lang="en-US" sz="2000" baseline="0" dirty="0"/>
                        <a:t> weight gain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 May have weight  loss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4. Pain occurs 2-3 hrs after a meal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 Pain occurs ½-1hour after a meal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5. Awakened by pain 1-2am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 Pain rarely occurs at night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6. Pain relieved by ingestion</a:t>
                      </a:r>
                      <a:r>
                        <a:rPr lang="en-US" sz="2000" baseline="0" dirty="0"/>
                        <a:t> of food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 Food ingestion does not help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7. Vomiting uncommon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7. Vomiting common</a:t>
                      </a:r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8. Hemorrhages</a:t>
                      </a:r>
                      <a:r>
                        <a:rPr lang="en-US" sz="2000" baseline="0" dirty="0"/>
                        <a:t> less likely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 Hemorrhage</a:t>
                      </a:r>
                      <a:r>
                        <a:rPr lang="en-US" sz="2000" baseline="0" dirty="0"/>
                        <a:t> more likely</a:t>
                      </a:r>
                      <a:endParaRPr lang="en-US" sz="2000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PATHOPHYSIOLOGY</a:t>
            </a:r>
          </a:p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Lining of stomach, pylorus, duodenum, esophagus is eroded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Histamine release occurs with gastric mucosa erosion in both cases.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H. stimulates further secretion of gastric acid &amp; mucosal edema.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Continued erosion damages blood vessels, hence hemorrhage or erosion through gastric mucosa.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Mucosal damage decreases bacterial resistance/unable to secrete adequate mucus to act as barrier against HCL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Bacterial colonization of ulcer makes the healing difficult.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Rapid gastric emptying combined with acid hypersecretion creates a large amount of acid moving into duodenum-duodenal ulcers--commonest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0352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Pain, burning in high left epigastric region-gastric/more pain with food ingestion or 1-2 </a:t>
            </a:r>
            <a:r>
              <a:rPr lang="en-US" dirty="0" err="1"/>
              <a:t>hrs</a:t>
            </a:r>
            <a:r>
              <a:rPr lang="en-US" dirty="0"/>
              <a:t> post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Doudenal</a:t>
            </a:r>
            <a:r>
              <a:rPr lang="en-US" dirty="0"/>
              <a:t>-cramping/burning pain in mid epigastrium or upper abdominal area-2-4 </a:t>
            </a:r>
            <a:r>
              <a:rPr lang="en-US" dirty="0" err="1"/>
              <a:t>hrs</a:t>
            </a:r>
            <a:r>
              <a:rPr lang="en-US" dirty="0"/>
              <a:t> after meals or in middle of night-relieved by </a:t>
            </a:r>
            <a:r>
              <a:rPr lang="en-US" dirty="0" err="1"/>
              <a:t>antiacids</a:t>
            </a:r>
            <a:r>
              <a:rPr lang="en-US" dirty="0"/>
              <a:t>/meals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Nausea &amp; vomiting-both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Significant weight change.</a:t>
            </a:r>
          </a:p>
          <a:p>
            <a:pPr marL="514350" indent="-514350">
              <a:buAutoNum type="arabicPeriod"/>
            </a:pPr>
            <a:r>
              <a:rPr lang="en-US" dirty="0"/>
              <a:t>Bleeding; from vessel erosion.</a:t>
            </a:r>
          </a:p>
          <a:p>
            <a:pPr marL="514350" indent="-514350">
              <a:buAutoNum type="arabicPeriod"/>
            </a:pPr>
            <a:r>
              <a:rPr lang="en-US" dirty="0" err="1"/>
              <a:t>Pyrosis</a:t>
            </a:r>
            <a:r>
              <a:rPr lang="en-US" dirty="0"/>
              <a:t>-burning sensation in chest due to gastroesophageal </a:t>
            </a:r>
            <a:r>
              <a:rPr lang="en-US" dirty="0" smtClean="0"/>
              <a:t>reflux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Constipation or diarrhea due to diet &amp; medication.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ASSESSMENT AND DIAGNOSTIC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physical examination:- </a:t>
            </a:r>
            <a:r>
              <a:rPr lang="en-US" sz="2400" dirty="0"/>
              <a:t>pain, epigastric tenderness,  or abdominal distention.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barium study:- ulcer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Stools for occult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H. pylori:- </a:t>
            </a:r>
            <a:r>
              <a:rPr lang="en-US" sz="2400" dirty="0"/>
              <a:t>an IgG antibody detection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Biopsy for campylobacter-like orgs/histopathology-</a:t>
            </a:r>
            <a:r>
              <a:rPr lang="en-US" sz="2400" dirty="0" err="1"/>
              <a:t>esophagodoudenoscopy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Urea breath test-urea is metabolized rapidly by </a:t>
            </a:r>
            <a:r>
              <a:rPr lang="en-US" sz="2400" dirty="0" err="1"/>
              <a:t>H.pylori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MED-SURG MANAGEMENT</a:t>
            </a:r>
            <a:endParaRPr lang="en-US" sz="3200" b="1" dirty="0"/>
          </a:p>
          <a:p>
            <a:pPr>
              <a:buNone/>
            </a:pPr>
            <a:r>
              <a:rPr lang="en-US" b="1" dirty="0"/>
              <a:t>Goals</a:t>
            </a:r>
            <a:r>
              <a:rPr lang="en-US" dirty="0"/>
              <a:t>: </a:t>
            </a:r>
            <a:r>
              <a:rPr lang="en-US" i="1" dirty="0"/>
              <a:t>Eradicate H. pylori </a:t>
            </a:r>
            <a:r>
              <a:rPr lang="en-US" dirty="0"/>
              <a:t>and</a:t>
            </a:r>
            <a:r>
              <a:rPr lang="en-US" i="1" dirty="0"/>
              <a:t> Manage gastric acidity. </a:t>
            </a:r>
          </a:p>
          <a:p>
            <a:pPr>
              <a:buNone/>
            </a:pPr>
            <a:r>
              <a:rPr lang="en-US" b="1" dirty="0"/>
              <a:t>Methods</a:t>
            </a:r>
            <a:r>
              <a:rPr lang="en-US" i="1" dirty="0"/>
              <a:t>: Pharmacotherapy</a:t>
            </a:r>
            <a:r>
              <a:rPr lang="en-US" dirty="0"/>
              <a:t>, </a:t>
            </a:r>
            <a:r>
              <a:rPr lang="en-US" i="1" dirty="0"/>
              <a:t>Lifestyle changes</a:t>
            </a:r>
            <a:r>
              <a:rPr lang="en-US" dirty="0"/>
              <a:t>, and </a:t>
            </a:r>
            <a:r>
              <a:rPr lang="en-US" i="1" dirty="0"/>
              <a:t>Surgery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" cy="1981200"/>
          </a:xfrm>
        </p:spPr>
        <p:txBody>
          <a:bodyPr vert="vert">
            <a:normAutofit/>
          </a:bodyPr>
          <a:lstStyle/>
          <a:p>
            <a:r>
              <a:rPr lang="en-US" sz="3600" dirty="0"/>
              <a:t>The Mouth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096000" cy="58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7030A0"/>
                </a:solidFill>
              </a:rPr>
              <a:t>Pharmacotherapy</a:t>
            </a:r>
            <a:endParaRPr lang="en-US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Combination of Antibiotics, PPIs, and Bismuth salts to suppress or eradicate </a:t>
            </a:r>
            <a:r>
              <a:rPr lang="en-US" i="1" dirty="0"/>
              <a:t>H. pylori.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 Recommended </a:t>
            </a:r>
            <a:r>
              <a:rPr lang="en-US" dirty="0"/>
              <a:t>therapy for 10 to 14 days: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Triple therapy</a:t>
            </a:r>
            <a:r>
              <a:rPr lang="en-US" dirty="0"/>
              <a:t>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Two antibiotics (</a:t>
            </a:r>
            <a:r>
              <a:rPr lang="en-US" dirty="0" err="1"/>
              <a:t>eg</a:t>
            </a:r>
            <a:r>
              <a:rPr lang="en-US" dirty="0"/>
              <a:t>, Metronidazole or Amoxicillin and Clarithromycin) </a:t>
            </a:r>
          </a:p>
          <a:p>
            <a:pPr marL="640080" lvl="2" indent="0">
              <a:buNone/>
            </a:pPr>
            <a:r>
              <a:rPr lang="en-US" dirty="0"/>
              <a:t>PLUS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PPI (</a:t>
            </a:r>
            <a:r>
              <a:rPr lang="en-US" dirty="0" err="1"/>
              <a:t>eg</a:t>
            </a:r>
            <a:r>
              <a:rPr lang="en-US" dirty="0"/>
              <a:t>, Omeprazole)</a:t>
            </a:r>
          </a:p>
          <a:p>
            <a:pPr marL="365760" lvl="1" indent="0">
              <a:buNone/>
            </a:pPr>
            <a:r>
              <a:rPr lang="en-US" b="1" dirty="0"/>
              <a:t>OR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Quadruple therapy </a:t>
            </a:r>
            <a:r>
              <a:rPr lang="en-US" dirty="0"/>
              <a:t>with two antibiotics (Metronidazole and Tetracycline) plus a PPI and Bismuth salts.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324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Ulcer Healing Drugs</a:t>
            </a:r>
          </a:p>
          <a:p>
            <a:pPr lvl="0"/>
            <a:r>
              <a:rPr lang="en-GB" i="1" dirty="0" err="1">
                <a:solidFill>
                  <a:srgbClr val="990099"/>
                </a:solidFill>
              </a:rPr>
              <a:t>Histamin</a:t>
            </a:r>
            <a:r>
              <a:rPr lang="en-GB" i="1" dirty="0">
                <a:solidFill>
                  <a:srgbClr val="990099"/>
                </a:solidFill>
              </a:rPr>
              <a:t> H2-receptor Antagonist</a:t>
            </a:r>
            <a:r>
              <a:rPr lang="en-GB" dirty="0"/>
              <a:t>--Block the action of histamine on the H2 receptors reducing </a:t>
            </a:r>
            <a:r>
              <a:rPr lang="en-GB" dirty="0" err="1"/>
              <a:t>HCl</a:t>
            </a:r>
            <a:r>
              <a:rPr lang="en-GB" dirty="0"/>
              <a:t> secretion and enhancing ulcer healing.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Ranitidine_150mg  BD or 300mg bedtime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Cimetidine_400mg BD or 800mg bedtime</a:t>
            </a:r>
          </a:p>
          <a:p>
            <a:pPr marL="834390" lvl="1" indent="-514350"/>
            <a:r>
              <a:rPr lang="en-US" dirty="0"/>
              <a:t>Therapy:- 6wks for duodenal &amp; 8wks for gastric ulcers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GB" i="1" dirty="0">
                <a:solidFill>
                  <a:srgbClr val="990099"/>
                </a:solidFill>
              </a:rPr>
              <a:t>Proton Pump Inhibitors </a:t>
            </a:r>
            <a:r>
              <a:rPr lang="en-GB" dirty="0"/>
              <a:t>- Block the ATPase enzyme important for the secretion of gastric acid</a:t>
            </a:r>
            <a:endParaRPr lang="en-US" dirty="0"/>
          </a:p>
          <a:p>
            <a:r>
              <a:rPr lang="en-US" dirty="0"/>
              <a:t>Examples: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Omeprazole 20mg 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Esomeprazole 40mg OD</a:t>
            </a:r>
          </a:p>
          <a:p>
            <a:pPr lvl="1"/>
            <a:r>
              <a:rPr lang="en-US" dirty="0"/>
              <a:t>Therapy:- 4wks for duodenal &amp; 6wks for gastric ulcer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8848" cy="5638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Other Drugs</a:t>
            </a:r>
            <a:endParaRPr lang="en-US" sz="3200" b="1" i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00B050"/>
                </a:solidFill>
              </a:rPr>
              <a:t>Antacids</a:t>
            </a:r>
            <a:r>
              <a:rPr lang="en-US" dirty="0"/>
              <a:t>- Decrease gastric acidity and acid content of chime/</a:t>
            </a:r>
            <a:r>
              <a:rPr lang="en-US" dirty="0" err="1"/>
              <a:t>stregthens</a:t>
            </a:r>
            <a:r>
              <a:rPr lang="en-US" dirty="0"/>
              <a:t> gastric mucosal barrier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i="1" dirty="0" err="1">
                <a:solidFill>
                  <a:srgbClr val="00B050"/>
                </a:solidFill>
              </a:rPr>
              <a:t>Cytoprotective</a:t>
            </a:r>
            <a:r>
              <a:rPr lang="en-GB" b="1" i="1" dirty="0">
                <a:solidFill>
                  <a:srgbClr val="00B050"/>
                </a:solidFill>
              </a:rPr>
              <a:t> drugs-</a:t>
            </a:r>
            <a:r>
              <a:rPr lang="en-GB" dirty="0"/>
              <a:t> </a:t>
            </a:r>
            <a:r>
              <a:rPr lang="en-GB" i="1" dirty="0"/>
              <a:t>e.g. sucralfate- </a:t>
            </a:r>
            <a:r>
              <a:rPr lang="en-GB" dirty="0"/>
              <a:t>accelerate healing/forms a sticky gel and adheres to ulcer surface, forming a protective barrier 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00B050"/>
                </a:solidFill>
              </a:rPr>
              <a:t>Colloidal bismuth salts- </a:t>
            </a:r>
            <a:r>
              <a:rPr lang="en-GB" dirty="0"/>
              <a:t>facilitates ulcer healing; partially effective against H. pylori infection. 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00B050"/>
                </a:solidFill>
              </a:rPr>
              <a:t>Misoprostol</a:t>
            </a:r>
            <a:r>
              <a:rPr lang="en-GB" dirty="0"/>
              <a:t>- a Prostaglandin with protective and anti -secretory effects on gastric mucosa.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111" y="228600"/>
            <a:ext cx="8663489" cy="3733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600" b="1" i="1" dirty="0">
                <a:solidFill>
                  <a:srgbClr val="7030A0"/>
                </a:solidFill>
              </a:rPr>
              <a:t>Surgical Interventions</a:t>
            </a:r>
            <a:endParaRPr lang="en-US" sz="3600" b="1" i="1" dirty="0">
              <a:solidFill>
                <a:srgbClr val="CC0099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>
                <a:solidFill>
                  <a:srgbClr val="00B050"/>
                </a:solidFill>
              </a:rPr>
              <a:t>Partial </a:t>
            </a:r>
            <a:r>
              <a:rPr lang="en-US" sz="2400" b="1" i="1" dirty="0" err="1">
                <a:solidFill>
                  <a:srgbClr val="00B050"/>
                </a:solidFill>
              </a:rPr>
              <a:t>gastrectomy</a:t>
            </a:r>
            <a:r>
              <a:rPr lang="en-US" sz="2400" dirty="0"/>
              <a:t>: removal of major portion of the stomach (</a:t>
            </a:r>
            <a:r>
              <a:rPr lang="en-US" sz="2400" dirty="0" err="1"/>
              <a:t>antrum</a:t>
            </a:r>
            <a:r>
              <a:rPr lang="en-US" sz="2400" dirty="0"/>
              <a:t> &amp; pylorus) with anastomosis to duodenum or jejunum.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 err="1">
                <a:solidFill>
                  <a:srgbClr val="00B050"/>
                </a:solidFill>
              </a:rPr>
              <a:t>Vagotomy</a:t>
            </a:r>
            <a:r>
              <a:rPr lang="en-US" sz="2400" dirty="0"/>
              <a:t>: one or more branches of the vagus nerves is removed to reduce rate of gastric secretion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 err="1">
                <a:solidFill>
                  <a:srgbClr val="00B050"/>
                </a:solidFill>
              </a:rPr>
              <a:t>Pyloroplasty</a:t>
            </a:r>
            <a:r>
              <a:rPr lang="en-US" sz="2400" dirty="0"/>
              <a:t>: relieving pyloric stenosis for easy passage of stomach contents into the duodenum.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513"/>
          <a:stretch>
            <a:fillRect/>
          </a:stretch>
        </p:blipFill>
        <p:spPr>
          <a:xfrm>
            <a:off x="3302938" y="4138693"/>
            <a:ext cx="2945462" cy="2635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222185"/>
            <a:ext cx="2895600" cy="264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11" y="4138693"/>
            <a:ext cx="2856546" cy="254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8991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Hemorrhage</a:t>
            </a:r>
            <a:r>
              <a:rPr lang="en-US" dirty="0"/>
              <a:t> 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Perforation </a:t>
            </a:r>
            <a:r>
              <a:rPr lang="en-US" dirty="0"/>
              <a:t>of ulcer into the peritoneal cavity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Sudden, severe, diffuse, upper abdominal pain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Pyloric obstruction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Generalized upper abdominal pain; relieved by vomiting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Increased bowel sounds</a:t>
            </a:r>
          </a:p>
          <a:p>
            <a:pPr marL="514350" indent="-514350">
              <a:buAutoNum type="arabicPeriod" startAt="4"/>
            </a:pPr>
            <a:r>
              <a:rPr lang="en-US" b="1" dirty="0"/>
              <a:t>Dumping syndrome:</a:t>
            </a:r>
            <a:r>
              <a:rPr lang="en-US" dirty="0"/>
              <a:t> </a:t>
            </a:r>
            <a:r>
              <a:rPr lang="en-US" sz="2800" dirty="0"/>
              <a:t>in up to ½ of </a:t>
            </a:r>
            <a:r>
              <a:rPr lang="en-US" sz="2800" dirty="0" err="1"/>
              <a:t>gastrectomy</a:t>
            </a:r>
            <a:r>
              <a:rPr lang="en-US" sz="2800" dirty="0"/>
              <a:t> patients.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Epigastric fullness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Feeling of faintness and sweating after meals</a:t>
            </a:r>
          </a:p>
          <a:p>
            <a:pPr marL="320040" lvl="1" indent="0">
              <a:buNone/>
            </a:pPr>
            <a:r>
              <a:rPr lang="en-US" dirty="0"/>
              <a:t>5. Gastric cancer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834390" lvl="1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Nursing process</a:t>
            </a:r>
          </a:p>
          <a:p>
            <a:pPr marL="0" indent="0">
              <a:buNone/>
            </a:pPr>
            <a:r>
              <a:rPr lang="en-US" b="1" dirty="0"/>
              <a:t>Goal of mx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Pain mx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Knowledge enhancement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Injury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Maintain nutritional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Alley 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/maintain coping-</a:t>
            </a:r>
            <a:r>
              <a:rPr lang="en-US" dirty="0" err="1"/>
              <a:t>d’se</a:t>
            </a:r>
            <a:r>
              <a:rPr lang="en-US" dirty="0"/>
              <a:t> chronicity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GASTRIC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839200" cy="464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occur in any portion of the stomach &amp; are </a:t>
            </a:r>
            <a:r>
              <a:rPr lang="en-US" dirty="0" err="1"/>
              <a:t>adenocarcinoma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Commonest in the body &amp; </a:t>
            </a:r>
            <a:r>
              <a:rPr lang="en-US" dirty="0" err="1"/>
              <a:t>antrum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Poor prognosis in </a:t>
            </a:r>
            <a:r>
              <a:rPr lang="en-US" dirty="0" err="1"/>
              <a:t>cardia</a:t>
            </a:r>
            <a:r>
              <a:rPr lang="en-US" dirty="0"/>
              <a:t> &amp; fundus.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Metastasis by direct extension to adjacent organs/structures </a:t>
            </a:r>
            <a:r>
              <a:rPr lang="en-US" sz="2400" dirty="0"/>
              <a:t>(esophagus, spleen, pancreas, liver, </a:t>
            </a:r>
            <a:r>
              <a:rPr lang="en-US" sz="2400" dirty="0" smtClean="0"/>
              <a:t>duodenum</a:t>
            </a:r>
            <a:r>
              <a:rPr lang="en-US" sz="2400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Lymphatic metastasis occurs later.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378952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C0099"/>
                </a:solidFill>
              </a:rPr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Alcohol consumption, Tobacco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Pernicious 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Atrophic gastritis and gastric ulcers,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Male gender,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 pylori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</a:t>
            </a:r>
            <a:r>
              <a:rPr lang="en-US" dirty="0" err="1"/>
              <a:t>Hx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Peak incidence at age 50-70yrs.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Diet high in smoked fish and meat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662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CC0099"/>
                </a:solidFill>
              </a:rPr>
              <a:t>CLINICAL MANIFESTATIONS</a:t>
            </a:r>
          </a:p>
          <a:p>
            <a:pPr>
              <a:buNone/>
            </a:pPr>
            <a:r>
              <a:rPr lang="en-US" b="1" dirty="0">
                <a:solidFill>
                  <a:srgbClr val="CC0099"/>
                </a:solidFill>
              </a:rPr>
              <a:t>Maybe asymptomatic in early stages, till metastasis-s/s mistaken for </a:t>
            </a:r>
            <a:r>
              <a:rPr lang="en-US" b="1" dirty="0" err="1">
                <a:solidFill>
                  <a:srgbClr val="CC0099"/>
                </a:solidFill>
              </a:rPr>
              <a:t>pud</a:t>
            </a:r>
            <a:endParaRPr lang="en-US" b="1" dirty="0">
              <a:solidFill>
                <a:srgbClr val="CC00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a palpable mass in the stomach, </a:t>
            </a:r>
            <a:r>
              <a:rPr lang="en-US" dirty="0" err="1"/>
              <a:t>ascitis</a:t>
            </a:r>
            <a:r>
              <a:rPr lang="en-US" dirty="0"/>
              <a:t> or bone pain from metastasis may be first symptom.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Early symptoms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Loss of appetite; persistent indigestion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Nausea &amp; vomiting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Blood in stool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Late symptoms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Pain; often exacerbated by eating 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Weight loss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/>
              <a:t>GI obstruction &amp; hemorrhage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C0099"/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Gastroscopy-tumor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Upper GI x-ray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Gastric fluid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Serum gastrin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 scan abdomen and pelvis-metastasis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942" y="228600"/>
            <a:ext cx="242545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Esophagus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223"/>
          <a:stretch>
            <a:fillRect/>
          </a:stretch>
        </p:blipFill>
        <p:spPr>
          <a:xfrm>
            <a:off x="0" y="228600"/>
            <a:ext cx="6229004" cy="5634921"/>
          </a:xfrm>
          <a:prstGeom prst="rect">
            <a:avLst/>
          </a:prstGeom>
        </p:spPr>
      </p:pic>
      <p:pic>
        <p:nvPicPr>
          <p:cNvPr id="5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59350"/>
          <a:stretch>
            <a:fillRect/>
          </a:stretch>
        </p:blipFill>
        <p:spPr bwMode="auto">
          <a:xfrm>
            <a:off x="6229004" y="2286000"/>
            <a:ext cx="2537044" cy="45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991600" cy="601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MED-SURG MANGEMENT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Removal of tumor while still localized in the stomach.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(Sub)total gastrectomy with anastomosis and lymphadenectomy.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Chemotherapy:- for control or palliation.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Assessment of tumor markers to assess effectiveness of rx.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Palliative care; symptom mx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Perforation &amp; gastric outlet obstruction; managed surgically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>
                <a:solidFill>
                  <a:srgbClr val="CC0099"/>
                </a:solidFill>
              </a:rPr>
              <a:t>NURSING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optimal nutrition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Address anorexia: small, frequent balanced diet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Foods high in calories, </a:t>
            </a:r>
            <a:r>
              <a:rPr lang="en-US" dirty="0" err="1"/>
              <a:t>vit</a:t>
            </a:r>
            <a:r>
              <a:rPr lang="en-US" dirty="0"/>
              <a:t>. A &amp; C &amp; iron.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If not eating enough TPN may be necessary.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Assess hydration status; rehydrate.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For </a:t>
            </a:r>
            <a:r>
              <a:rPr lang="en-US" dirty="0" err="1"/>
              <a:t>gastrectomy</a:t>
            </a:r>
            <a:r>
              <a:rPr lang="en-US" dirty="0"/>
              <a:t> observe for dumping syndrome (</a:t>
            </a:r>
            <a:r>
              <a:rPr lang="en-US" sz="1900" dirty="0"/>
              <a:t>epigastric fullness &amp; feeling of faintness &amp; sweating after meals</a:t>
            </a:r>
            <a:r>
              <a:rPr lang="en-US" dirty="0"/>
              <a:t>).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6 small feeds daily with water between feeds.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Relieving pain: </a:t>
            </a:r>
            <a:r>
              <a:rPr lang="en-US" sz="2400" dirty="0"/>
              <a:t>position changes, distraction, backrubs, periods of rest, analgesics. 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Provide psychosocial support in anticipatory grieving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Help the patient express fears, concerns, &amp; grief about the diagnosis.</a:t>
            </a:r>
          </a:p>
          <a:p>
            <a:pPr marL="834390" lvl="1" indent="-514350">
              <a:buFont typeface="Wingdings" panose="05000000000000000000" pitchFamily="2" charset="2"/>
              <a:buChar char="ü"/>
            </a:pPr>
            <a:r>
              <a:rPr lang="en-US" dirty="0"/>
              <a:t>Involve family members, clergy, social worker, psychologist.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Teach self care: depending on </a:t>
            </a:r>
            <a:r>
              <a:rPr lang="en-US" dirty="0" err="1"/>
              <a:t>Tx</a:t>
            </a:r>
            <a:r>
              <a:rPr lang="en-US" dirty="0"/>
              <a:t>. modality.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Diet &amp; nutrition,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Tx</a:t>
            </a:r>
            <a:r>
              <a:rPr lang="en-US" dirty="0"/>
              <a:t> regimens,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Activity &amp; lifestyle changes,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Pain management,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Possible complications (perforation, obstruction).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 operative  </a:t>
            </a:r>
            <a:r>
              <a:rPr lang="en-US" b="1" dirty="0" err="1"/>
              <a:t>Mx</a:t>
            </a:r>
            <a:r>
              <a:rPr lang="en-US" b="1" dirty="0"/>
              <a:t> of gastric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6023" y="1219200"/>
            <a:ext cx="81534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Gastrectomy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Injury prevention-bleeding</a:t>
            </a:r>
          </a:p>
          <a:p>
            <a:pPr>
              <a:buFontTx/>
              <a:buChar char="-"/>
            </a:pPr>
            <a:r>
              <a:rPr lang="en-US" dirty="0"/>
              <a:t>Vital signs</a:t>
            </a:r>
          </a:p>
          <a:p>
            <a:pPr>
              <a:buFontTx/>
              <a:buChar char="-"/>
            </a:pPr>
            <a:r>
              <a:rPr lang="en-US" dirty="0"/>
              <a:t>Incision site for bleeding</a:t>
            </a:r>
          </a:p>
          <a:p>
            <a:pPr>
              <a:buFontTx/>
              <a:buChar char="-"/>
            </a:pPr>
            <a:r>
              <a:rPr lang="en-US" dirty="0"/>
              <a:t>Monitor drainage from NGT for color and amount</a:t>
            </a:r>
          </a:p>
          <a:p>
            <a:pPr>
              <a:buFontTx/>
              <a:buChar char="-"/>
            </a:pPr>
            <a:r>
              <a:rPr lang="en-US" dirty="0"/>
              <a:t>Avoid repositioning the NGT to prevent trauma on suture line</a:t>
            </a:r>
          </a:p>
          <a:p>
            <a:pPr>
              <a:buFontTx/>
              <a:buChar char="-"/>
            </a:pPr>
            <a:r>
              <a:rPr lang="en-US" dirty="0"/>
              <a:t>Measure abdominal girth and assess for distension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Pain mx</a:t>
            </a:r>
          </a:p>
          <a:p>
            <a:pPr>
              <a:buFontTx/>
              <a:buChar char="-"/>
            </a:pPr>
            <a:r>
              <a:rPr lang="en-US" dirty="0"/>
              <a:t>Analgesics</a:t>
            </a:r>
          </a:p>
          <a:p>
            <a:pPr>
              <a:buFontTx/>
              <a:buChar char="-"/>
            </a:pPr>
            <a:r>
              <a:rPr lang="en-US" dirty="0"/>
              <a:t>Splinting when coughing</a:t>
            </a:r>
          </a:p>
          <a:p>
            <a:pPr>
              <a:buFontTx/>
              <a:buChar char="-"/>
            </a:pPr>
            <a:r>
              <a:rPr lang="en-US" dirty="0"/>
              <a:t>Positioning-semi fowler’s</a:t>
            </a:r>
          </a:p>
          <a:p>
            <a:pPr>
              <a:buFontTx/>
              <a:buChar char="-"/>
            </a:pPr>
            <a:r>
              <a:rPr lang="en-US" dirty="0"/>
              <a:t>Deep breathing/coughing exercises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 operative  </a:t>
            </a:r>
            <a:r>
              <a:rPr lang="en-US" b="1" dirty="0" err="1"/>
              <a:t>Mx</a:t>
            </a:r>
            <a:r>
              <a:rPr lang="en-US" b="1" dirty="0"/>
              <a:t> of gastric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Gastrectomy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Maintain nutritional status</a:t>
            </a:r>
          </a:p>
          <a:p>
            <a:pPr>
              <a:buFontTx/>
              <a:buChar char="-"/>
            </a:pPr>
            <a:r>
              <a:rPr lang="en-US" dirty="0"/>
              <a:t>NPO-24-48 </a:t>
            </a:r>
            <a:r>
              <a:rPr lang="en-US" dirty="0" err="1"/>
              <a:t>hrs</a:t>
            </a:r>
            <a:r>
              <a:rPr lang="en-US" dirty="0"/>
              <a:t> till bowel sounds return</a:t>
            </a:r>
          </a:p>
          <a:p>
            <a:pPr>
              <a:buFontTx/>
              <a:buChar char="-"/>
            </a:pPr>
            <a:r>
              <a:rPr lang="en-US" dirty="0"/>
              <a:t>IVF  to meet caloric needs/or TPN</a:t>
            </a:r>
          </a:p>
          <a:p>
            <a:pPr>
              <a:buFontTx/>
              <a:buChar char="-"/>
            </a:pPr>
            <a:r>
              <a:rPr lang="en-US" dirty="0"/>
              <a:t>After removal of NGT, full fluids, then soft foods, gradual introduction to prevent regurgitation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 </a:t>
            </a:r>
            <a:r>
              <a:rPr lang="en-US" dirty="0" err="1"/>
              <a:t>pt</a:t>
            </a:r>
            <a:r>
              <a:rPr lang="en-US" dirty="0"/>
              <a:t> knowledge</a:t>
            </a:r>
          </a:p>
          <a:p>
            <a:pPr>
              <a:buFontTx/>
              <a:buChar char="-"/>
            </a:pPr>
            <a:r>
              <a:rPr lang="en-US" dirty="0"/>
              <a:t>Incisional care/early ambulation and activity/dietary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Infection prevention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Gastrectomy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Complications </a:t>
            </a:r>
          </a:p>
          <a:p>
            <a:pPr>
              <a:buFontTx/>
              <a:buChar char="-"/>
            </a:pPr>
            <a:r>
              <a:rPr lang="en-US" dirty="0"/>
              <a:t>Hemorrhage- dislodged clot at site/slippage of suture</a:t>
            </a:r>
          </a:p>
          <a:p>
            <a:pPr>
              <a:buFontTx/>
              <a:buChar char="-"/>
            </a:pPr>
            <a:r>
              <a:rPr lang="en-US" dirty="0"/>
              <a:t>Gastric distension- clogged NGT/failure to insert NGT</a:t>
            </a:r>
          </a:p>
          <a:p>
            <a:pPr>
              <a:buFontTx/>
              <a:buChar char="-"/>
            </a:pPr>
            <a:r>
              <a:rPr lang="en-US" dirty="0" err="1"/>
              <a:t>Pernicoius</a:t>
            </a:r>
            <a:r>
              <a:rPr lang="en-US" dirty="0"/>
              <a:t> anemia- </a:t>
            </a:r>
            <a:r>
              <a:rPr lang="en-US" dirty="0" err="1"/>
              <a:t>vit</a:t>
            </a:r>
            <a:r>
              <a:rPr lang="en-US" dirty="0"/>
              <a:t> B12 deficiency in total G-lack of intrinsic factor- needs lifelong injection of </a:t>
            </a:r>
            <a:r>
              <a:rPr lang="en-US" dirty="0" err="1"/>
              <a:t>vit</a:t>
            </a:r>
            <a:r>
              <a:rPr lang="en-US" dirty="0"/>
              <a:t> b12</a:t>
            </a:r>
          </a:p>
          <a:p>
            <a:pPr>
              <a:buFontTx/>
              <a:buChar char="-"/>
            </a:pPr>
            <a:r>
              <a:rPr lang="en-US" dirty="0"/>
              <a:t>Steatorrhea- excessive fat in stool-rapid gastric emptying- reduce fat intake</a:t>
            </a:r>
          </a:p>
          <a:p>
            <a:pPr>
              <a:buFontTx/>
              <a:buChar char="-"/>
            </a:pPr>
            <a:r>
              <a:rPr lang="en-US" dirty="0"/>
              <a:t>Pyloric obstruction-scarring, edema, </a:t>
            </a:r>
          </a:p>
          <a:p>
            <a:pPr>
              <a:buFontTx/>
              <a:buChar char="-"/>
            </a:pPr>
            <a:r>
              <a:rPr lang="en-US" dirty="0"/>
              <a:t>Dumping syndrome- rapid entry of food into jejunum without proper mixing with digestive juices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838200"/>
            <a:ext cx="7772400" cy="3048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/>
              <a:t>DISORDERS OF THE PERITONEUM &amp; </a:t>
            </a:r>
          </a:p>
          <a:p>
            <a:r>
              <a:rPr lang="en-US" sz="6000" b="1" dirty="0"/>
              <a:t>INTESTINES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2029" y="3200400"/>
            <a:ext cx="40095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Peritonitis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Appendicitis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Intestinal obstruction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Cancer of the colon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Hernia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Ulcerative colitis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Diverticulitis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b="1" dirty="0"/>
              <a:t>PERITONITIS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Generalized inflammation of the peritoneal cavity usually from intra-abdominal infection.</a:t>
            </a:r>
          </a:p>
          <a:p>
            <a:pPr>
              <a:buNone/>
            </a:pPr>
            <a:r>
              <a:rPr lang="en-US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trauma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Perforated peptic ulcer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Anastomotic leak following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Strangulated bowel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Ruptured appendix-commonest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Pancreatitis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Gangreneous</a:t>
            </a:r>
            <a:r>
              <a:rPr lang="en-US" dirty="0"/>
              <a:t> gallbladder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Incercerated</a:t>
            </a:r>
            <a:r>
              <a:rPr lang="en-US" dirty="0"/>
              <a:t> hernia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Gangreneous</a:t>
            </a:r>
            <a:r>
              <a:rPr lang="en-US" dirty="0"/>
              <a:t> small bowel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Peritoneal dialysis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Ascending infection: e.g. </a:t>
            </a:r>
            <a:r>
              <a:rPr lang="en-US" dirty="0" err="1"/>
              <a:t>salpingitis</a:t>
            </a:r>
            <a:r>
              <a:rPr lang="en-US" dirty="0"/>
              <a:t> and postpartum infection.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PATHOPHYSIOLOGY</a:t>
            </a:r>
          </a:p>
          <a:p>
            <a:r>
              <a:rPr lang="en-US" dirty="0"/>
              <a:t>Trauma, ischemia, or tumor perforation in any abdominal organ causes leakage of the organ’s contents into the peritoneal cavity </a:t>
            </a:r>
          </a:p>
          <a:p>
            <a:r>
              <a:rPr lang="en-US" dirty="0"/>
              <a:t>Inflammation of tissues occur from the leakage. Become edematous, and begin leaking fluid containing increasing amounts of blood, proteins, cellular debris, and WBCs</a:t>
            </a:r>
          </a:p>
          <a:p>
            <a:r>
              <a:rPr lang="en-US" dirty="0"/>
              <a:t> GI responds with </a:t>
            </a:r>
            <a:r>
              <a:rPr lang="en-US" dirty="0" err="1"/>
              <a:t>hypermotility</a:t>
            </a:r>
            <a:r>
              <a:rPr lang="en-US" dirty="0"/>
              <a:t>, then paralysis (paralytic ileus), with an accumulation of air &amp; fluid in the bowel.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precipitating cause e.g. appendicitis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Pain, tenderness, guarding; worsens on movement or coughing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distention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muscle rigidity.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Unexplained persistent or labile fever-infection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Anorexia, nausea, &amp; vomiting-decreased peristalsis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pulse, reduced BP, shallow respiration.</a:t>
            </a:r>
          </a:p>
          <a:p>
            <a:pPr marL="514350" indent="-514350">
              <a:buAutoNum type="arabicPeriod" startAt="8"/>
            </a:pPr>
            <a:r>
              <a:rPr lang="en-US" dirty="0"/>
              <a:t>Decreased or absent bowel sound-decreased peristalsis</a:t>
            </a:r>
          </a:p>
          <a:p>
            <a:pPr marL="514350" indent="-514350">
              <a:buAutoNum type="arabicPeriod" startAt="8"/>
            </a:pPr>
            <a:r>
              <a:rPr lang="en-US" dirty="0"/>
              <a:t>Hypovolemia, dehydration</a:t>
            </a:r>
          </a:p>
          <a:p>
            <a:pPr marL="514350" indent="-514350">
              <a:buAutoNum type="arabicPeriod" startAt="8"/>
            </a:pPr>
            <a:r>
              <a:rPr lang="en-US" dirty="0"/>
              <a:t>Shallow respiration in attempt to avoid pain.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22648" cy="990600"/>
          </a:xfrm>
        </p:spPr>
        <p:txBody>
          <a:bodyPr/>
          <a:lstStyle/>
          <a:p>
            <a:r>
              <a:rPr lang="en-US" dirty="0"/>
              <a:t>Stomach</a:t>
            </a:r>
          </a:p>
        </p:txBody>
      </p:sp>
      <p:pic>
        <p:nvPicPr>
          <p:cNvPr id="5" name="Picture 10" descr="18_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>
            <a:fillRect/>
          </a:stretch>
        </p:blipFill>
        <p:spPr bwMode="auto">
          <a:xfrm>
            <a:off x="1371600" y="-551608"/>
            <a:ext cx="8839200" cy="643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228600"/>
            <a:ext cx="3657600" cy="3352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 panose="05000000000000000000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 panose="05000000000000000000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9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6048" y="4191000"/>
          <a:ext cx="4496574" cy="26670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96123"/>
                <a:gridCol w="2200451"/>
              </a:tblGrid>
              <a:tr h="36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5" dirty="0">
                          <a:effectLst/>
                        </a:rPr>
                        <a:t>CELLS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5" dirty="0">
                          <a:effectLst/>
                        </a:rPr>
                        <a:t>SECRETION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Goblet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Mucus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9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Parietal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err="1">
                          <a:effectLst/>
                        </a:rPr>
                        <a:t>HCl</a:t>
                      </a:r>
                      <a:r>
                        <a:rPr lang="en-US" sz="1800" spc="-15" dirty="0">
                          <a:effectLst/>
                        </a:rPr>
                        <a:t> &amp; Intrinsic factor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Chief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Pepsinogen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6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 err="1">
                          <a:effectLst/>
                        </a:rPr>
                        <a:t>Enterochromaffin</a:t>
                      </a:r>
                      <a:r>
                        <a:rPr lang="en-US" sz="1800" b="0" spc="-15" dirty="0">
                          <a:effectLst/>
                        </a:rPr>
                        <a:t>-like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Histamine &amp;</a:t>
                      </a:r>
                      <a:r>
                        <a:rPr lang="en-US" sz="1800" spc="-15" baseline="0" dirty="0">
                          <a:effectLst/>
                        </a:rPr>
                        <a:t> </a:t>
                      </a:r>
                      <a:r>
                        <a:rPr lang="en-US" sz="1800" spc="-15" dirty="0">
                          <a:effectLst/>
                        </a:rPr>
                        <a:t>Serotonin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G cells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Gastrin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4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D cells.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err="1">
                          <a:effectLst/>
                        </a:rPr>
                        <a:t>Somatostatin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7235952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CBC- elevated WBCs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Abdominal 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Contrast CT Scan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Paracentesis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8392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a NGT with low intermittent suction for gastric decompression- relieve distension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NPO due to impaired peristalsis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&amp; treat precipitating cause (may need surgery)-excise/drain/repair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Antibiotics:- Ampicillin 2 g IV QID, Gentamicin 5mg/kg OD plus Metronidazole 500 mg IV TDS-prevent septicemia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Analgesics.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 fluids; fluid &amp; electrolyte replacement- hypovolemia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therapy with resp. distress:-abdominal pressure.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Medical-surgical mx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Ostomy to divert feces to allow resolution of infection</a:t>
            </a:r>
          </a:p>
          <a:p>
            <a:r>
              <a:rPr lang="en-US" dirty="0" err="1"/>
              <a:t>Catheterisation</a:t>
            </a:r>
            <a:r>
              <a:rPr lang="en-US" dirty="0"/>
              <a:t>/NGT/wound drain after surgery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Nursing Process</a:t>
            </a:r>
          </a:p>
          <a:p>
            <a:pPr marL="0" indent="0">
              <a:buNone/>
            </a:pPr>
            <a:r>
              <a:rPr lang="en-US" b="1" dirty="0"/>
              <a:t>Goal of mx</a:t>
            </a:r>
          </a:p>
          <a:p>
            <a:pPr marL="0" indent="0">
              <a:buNone/>
            </a:pPr>
            <a:r>
              <a:rPr lang="en-US" b="1" dirty="0"/>
              <a:t>= </a:t>
            </a:r>
            <a:r>
              <a:rPr lang="en-US" dirty="0"/>
              <a:t>pain mx- narcotics/positioning-semi-fowler’s/diversion and relaxation exercises</a:t>
            </a:r>
          </a:p>
          <a:p>
            <a:pPr marL="0" indent="0">
              <a:buNone/>
            </a:pPr>
            <a:r>
              <a:rPr lang="en-US" dirty="0"/>
              <a:t>= maintain body fluid volume-IVF/</a:t>
            </a:r>
            <a:r>
              <a:rPr lang="en-US" dirty="0" err="1"/>
              <a:t>antemetics</a:t>
            </a:r>
            <a:r>
              <a:rPr lang="en-US" dirty="0"/>
              <a:t>/input-output/monitor s/s of dehydration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Nursing process--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Injury prevention-resp. complications; coughing and breathing exercises/oxygen therapy/monitor output from drainage-</a:t>
            </a:r>
            <a:r>
              <a:rPr lang="en-US" dirty="0" err="1"/>
              <a:t>color.vol.odour</a:t>
            </a:r>
            <a:r>
              <a:rPr lang="en-US" dirty="0"/>
              <a:t>/maintain patent NGT/frequent oral care</a:t>
            </a:r>
          </a:p>
          <a:p>
            <a:r>
              <a:rPr lang="en-US" dirty="0"/>
              <a:t>Maintain nutritional status- TPN if </a:t>
            </a:r>
            <a:r>
              <a:rPr lang="en-US" dirty="0" err="1"/>
              <a:t>pt</a:t>
            </a:r>
            <a:r>
              <a:rPr lang="en-US" dirty="0"/>
              <a:t> is NPO/IVF/daily weighing</a:t>
            </a:r>
          </a:p>
          <a:p>
            <a:r>
              <a:rPr lang="en-US" dirty="0"/>
              <a:t>Improve </a:t>
            </a:r>
            <a:r>
              <a:rPr lang="en-US" dirty="0" err="1"/>
              <a:t>pt</a:t>
            </a:r>
            <a:r>
              <a:rPr lang="en-US" dirty="0"/>
              <a:t> knowledge</a:t>
            </a:r>
          </a:p>
          <a:p>
            <a:r>
              <a:rPr lang="en-US" dirty="0"/>
              <a:t>Alley </a:t>
            </a:r>
            <a:r>
              <a:rPr lang="en-US" dirty="0" err="1"/>
              <a:t>pt</a:t>
            </a:r>
            <a:r>
              <a:rPr lang="en-US" dirty="0"/>
              <a:t> anxiety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"/>
            <a:ext cx="830275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On-going assessment of pain, vital signs, GI function &amp; fluid &amp; electrolyte balance.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gastric decompression.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IV fluids replacement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peristalsis &amp; return of bowel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Administer analgesics and antibiotics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Semi-fowlers position to enhance respirations, localize drainage &amp; prevent sub diaphragmatic </a:t>
            </a:r>
            <a:r>
              <a:rPr lang="en-US" sz="2800" dirty="0"/>
              <a:t>abscess.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Shock (septic or hypovolemic)-fluid shift from circulation to abdomen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Intestinal obstruction from inflammatory process (bowel adhesions).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Post-op: wound evisceration, dehiscence, &amp; abscess formation.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Intra-abdominal organ failure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r>
              <a:rPr lang="en-US" sz="4800" b="1" dirty="0"/>
              <a:t>APPENDICITIS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6068" t="34118" r="11051" b="14118"/>
          <a:stretch>
            <a:fillRect/>
          </a:stretch>
        </p:blipFill>
        <p:spPr bwMode="auto">
          <a:xfrm>
            <a:off x="5832987" y="3487994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13648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Inflammation of the appendix.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common disorder in the five to 30 years age group.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Cause is not clear but related to obstruction or twisting of appendix- due to its small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Obstruction usually results in inflammation due to increased intraluminal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All layers inflamed.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Age10-30 yrs old, rare in younger than 2 yrs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Diet: low fiber &amp; refined carbohydrate diets.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Viruses: </a:t>
            </a:r>
            <a:r>
              <a:rPr lang="en-US" dirty="0" err="1"/>
              <a:t>coxsackie</a:t>
            </a:r>
            <a:r>
              <a:rPr lang="en-US" dirty="0"/>
              <a:t> virus B, adenovirus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Amoebiasis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Mumps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Bacterial Gastroenteritis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Barium ingestion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76200" y="304801"/>
            <a:ext cx="8839200" cy="62484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PATHOPHYSIOLOGY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/>
              <a:t>The appendix becomes edematous as a result of kinking or </a:t>
            </a:r>
            <a:r>
              <a:rPr lang="en-US" sz="2400" dirty="0" err="1"/>
              <a:t>occlussion</a:t>
            </a:r>
            <a:r>
              <a:rPr lang="en-US" sz="2400" dirty="0"/>
              <a:t> (</a:t>
            </a:r>
            <a:r>
              <a:rPr lang="en-US" sz="2000" dirty="0"/>
              <a:t>by a fecalith, tumor, or foreign body</a:t>
            </a:r>
            <a:r>
              <a:rPr lang="en-US" sz="2400" dirty="0"/>
              <a:t>).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/>
              <a:t>The inflammatory process increases intraluminal pressure, initiating a progressive, generalized, or </a:t>
            </a:r>
            <a:r>
              <a:rPr lang="en-US" sz="2400" dirty="0" err="1"/>
              <a:t>peri</a:t>
            </a:r>
            <a:r>
              <a:rPr lang="en-US" sz="2400" dirty="0"/>
              <a:t> umbilical pain (localizes to RLQ in a few </a:t>
            </a:r>
            <a:r>
              <a:rPr lang="en-US" sz="2400" dirty="0" err="1"/>
              <a:t>hrs</a:t>
            </a:r>
            <a:r>
              <a:rPr lang="en-US" sz="2400" dirty="0"/>
              <a:t>). 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/>
              <a:t>Inflamed appendix fills with pus.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/>
              <a:t>It can result in gangrene and perforation.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/>
              <a:t>Incase of perforation, peritonitis occurs.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581400"/>
            <a:ext cx="3352800" cy="2514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Kinking/occlusion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Increased intraluminal pressure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Pain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Gangrene &amp; perforation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Peritonitis may occur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7630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CLINICAL MANIFESTATIONS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Upper abdominal pain &amp; cramping (worsens with time).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Pain </a:t>
            </a:r>
            <a:r>
              <a:rPr lang="en-US" sz="2800" dirty="0" err="1"/>
              <a:t>localised</a:t>
            </a:r>
            <a:r>
              <a:rPr lang="en-US" sz="2800" dirty="0"/>
              <a:t> at RLQ at </a:t>
            </a:r>
            <a:r>
              <a:rPr lang="en-US" sz="2800" dirty="0" err="1"/>
              <a:t>Mcburney’s</a:t>
            </a:r>
            <a:r>
              <a:rPr lang="en-US" sz="2800" dirty="0"/>
              <a:t> point, midway </a:t>
            </a:r>
            <a:r>
              <a:rPr lang="en-US" sz="2800" dirty="0" err="1"/>
              <a:t>btn</a:t>
            </a:r>
            <a:r>
              <a:rPr lang="en-US" sz="2800" dirty="0"/>
              <a:t> umbilicus and right iliac crest-classic symptom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Anorexia, nausea, vomiting, constipation.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Elevated temp &amp; pulse.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Slight abdominal muscle rigidity and guarding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Rovsing’s sing- pain in the RLQ when LLQ is palpated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Pt prefers keeping right leg flexed for comfort-intensity increase when </a:t>
            </a:r>
            <a:r>
              <a:rPr lang="en-US" sz="2800" dirty="0" err="1"/>
              <a:t>streightened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With rupture, pain more diffuse with distention. Sudden pain relief may indicate rupture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7265"/>
            <a:ext cx="8446871" cy="62787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44687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953000" cy="533400"/>
          </a:xfrm>
        </p:spPr>
        <p:txBody>
          <a:bodyPr>
            <a:noAutofit/>
          </a:bodyPr>
          <a:lstStyle/>
          <a:p>
            <a:r>
              <a:rPr lang="en-US" sz="2800" dirty="0"/>
              <a:t>Liver, Gallbladder &amp; Pancreas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838200"/>
            <a:ext cx="8153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DIAGNOSTICS </a:t>
            </a:r>
            <a:endParaRPr lang="en-US" sz="2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examination—positive classic 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CBC –elevated leukocytes and neutrophils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Ultrasound to identify inflamed appendix.</a:t>
            </a:r>
          </a:p>
          <a:p>
            <a:pPr marL="0" indent="0">
              <a:buNone/>
            </a:pPr>
            <a:r>
              <a:rPr lang="en-US" dirty="0"/>
              <a:t> 4. CT scan-enlargement in area of cecum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MED-SURG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To correct or prevent:- </a:t>
            </a:r>
            <a:r>
              <a:rPr lang="en-US" sz="3600" b="1" dirty="0" err="1"/>
              <a:t>fluid+electrolyte</a:t>
            </a:r>
            <a:r>
              <a:rPr lang="en-US" sz="3600" b="1" dirty="0"/>
              <a:t> imbalance, dehydration, and sepsis.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Emergency appendectomy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Antibiotics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IV fluids till surgery.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Avoid enemas/laxatives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61248" cy="6172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/>
              <a:t>NURSING INTERVENTION- </a:t>
            </a:r>
            <a:r>
              <a:rPr lang="en-US" b="1" dirty="0" err="1"/>
              <a:t>appendicectomy</a:t>
            </a:r>
            <a:r>
              <a:rPr lang="en-US" b="1" dirty="0"/>
              <a:t> </a:t>
            </a:r>
          </a:p>
          <a:p>
            <a:pPr marL="514350" indent="-514350">
              <a:buNone/>
            </a:pPr>
            <a:r>
              <a:rPr lang="en-US" b="1" dirty="0"/>
              <a:t>Pre-op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Injury prevention- NPO/IVF/vitals-r/o rupture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Prevention of septicemia- antibiotics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Pain mx-semi-fowler’s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Knowledge enhancement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Anxiety reduction</a:t>
            </a:r>
          </a:p>
          <a:p>
            <a:pPr marL="0" indent="0">
              <a:buNone/>
            </a:pPr>
            <a:r>
              <a:rPr lang="en-US" b="1" dirty="0"/>
              <a:t>Post-op mx</a:t>
            </a:r>
          </a:p>
          <a:p>
            <a:r>
              <a:rPr lang="en-US" dirty="0"/>
              <a:t>Injury prevention-NGT/NPO to prevent vomiting and distension/early ambulation/coughing /breathing </a:t>
            </a:r>
            <a:r>
              <a:rPr lang="en-US" dirty="0" err="1"/>
              <a:t>excercises</a:t>
            </a:r>
            <a:endParaRPr lang="en-US" dirty="0"/>
          </a:p>
          <a:p>
            <a:r>
              <a:rPr lang="en-US" dirty="0"/>
              <a:t>Infection prevention-vitals r/o peritonitis/antibiotics</a:t>
            </a:r>
          </a:p>
          <a:p>
            <a:r>
              <a:rPr lang="en-US" dirty="0"/>
              <a:t>Pain mx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Post-op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Gastric decompression by NGT.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abdomen for distention.</a:t>
            </a:r>
          </a:p>
          <a:p>
            <a:pPr marL="514350" indent="-514350">
              <a:buAutoNum type="arabicPeriod" startAt="4"/>
            </a:pPr>
            <a:r>
              <a:rPr lang="en-US" dirty="0"/>
              <a:t>Assess peristalsis.</a:t>
            </a:r>
          </a:p>
          <a:p>
            <a:pPr marL="514350" indent="-514350">
              <a:buAutoNum type="arabicPeriod" startAt="4"/>
            </a:pPr>
            <a:r>
              <a:rPr lang="en-US" dirty="0"/>
              <a:t>Evaluate character of bowel movements.</a:t>
            </a:r>
          </a:p>
          <a:p>
            <a:pPr marL="514350" indent="-514350">
              <a:buAutoNum type="arabicPeriod" startAt="4"/>
            </a:pPr>
            <a:r>
              <a:rPr lang="en-US" dirty="0"/>
              <a:t>Semi-fowlers position; to localize infection</a:t>
            </a:r>
          </a:p>
          <a:p>
            <a:pPr marL="514350" indent="-514350">
              <a:buFont typeface="Wingdings" panose="05000000000000000000"/>
              <a:buAutoNum type="arabicPeriod" startAt="4"/>
            </a:pPr>
            <a:r>
              <a:rPr lang="en-US" dirty="0"/>
              <a:t>IV antibiotics</a:t>
            </a:r>
          </a:p>
          <a:p>
            <a:pPr marL="514350" indent="-514350">
              <a:buFont typeface="Wingdings" panose="05000000000000000000"/>
              <a:buAutoNum type="arabicPeriod" startAt="4"/>
            </a:pPr>
            <a:r>
              <a:rPr lang="en-US" dirty="0"/>
              <a:t>Analgesics.  </a:t>
            </a:r>
          </a:p>
          <a:p>
            <a:pPr marL="514350" indent="-514350">
              <a:buAutoNum type="arabicPeriod" startAt="4"/>
            </a:pPr>
            <a:r>
              <a:rPr lang="en-US" dirty="0"/>
              <a:t>Monitor vitals.</a:t>
            </a:r>
          </a:p>
          <a:p>
            <a:pPr marL="514350" indent="-514350">
              <a:buAutoNum type="arabicPeriod" startAt="9"/>
            </a:pPr>
            <a:r>
              <a:rPr lang="en-US" dirty="0"/>
              <a:t>Appropriate wound care; evaluate drainage. </a:t>
            </a:r>
          </a:p>
          <a:p>
            <a:pPr marL="514350" indent="-514350">
              <a:buAutoNum type="arabicPeriod" startAt="9"/>
            </a:pPr>
            <a:r>
              <a:rPr lang="en-US" dirty="0"/>
              <a:t>Maintain adequate hydration &amp; nutrition. </a:t>
            </a:r>
          </a:p>
          <a:p>
            <a:pPr marL="514350" indent="-514350">
              <a:buAutoNum type="arabicPeriod" startAt="9"/>
            </a:pPr>
            <a:r>
              <a:rPr lang="en-US" dirty="0"/>
              <a:t>Start oral fluids when peristalsis returns; progress diet as tolerated.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Peritonitis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Septicemia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Paralytic ileus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Subphrenic</a:t>
            </a:r>
            <a:r>
              <a:rPr lang="en-US" dirty="0"/>
              <a:t> abscess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Pelvic abscess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INTESTINAL OBSTRUCTION (IO)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7448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Interference with normal peristalsis &amp; impaired forward flow of intestinal contents.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Flow can be impeded by: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Mechanical-</a:t>
            </a:r>
            <a:r>
              <a:rPr lang="en-US" dirty="0"/>
              <a:t> an intraluminal (mural) obstruction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intussusception, tumors, stenosis, strictures, adhesions, hernias, &amp; abscesses.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Functional- </a:t>
            </a:r>
            <a:r>
              <a:rPr lang="en-US" dirty="0"/>
              <a:t>intravascular or neural defect </a:t>
            </a:r>
            <a:r>
              <a:rPr lang="en-US" dirty="0" smtClean="0"/>
              <a:t>impairing </a:t>
            </a:r>
            <a:r>
              <a:rPr lang="en-US" dirty="0"/>
              <a:t>peristalsis. </a:t>
            </a:r>
            <a:r>
              <a:rPr lang="en-US" smtClean="0"/>
              <a:t>e.g. </a:t>
            </a:r>
            <a:r>
              <a:rPr lang="en-US" i="1" dirty="0"/>
              <a:t>amyloidosis, </a:t>
            </a:r>
            <a:r>
              <a:rPr lang="en-US" i="1" dirty="0" smtClean="0"/>
              <a:t>Parkinson's </a:t>
            </a:r>
            <a:r>
              <a:rPr lang="en-US" i="1" dirty="0"/>
              <a:t>disease.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INTESTINAL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Obstruction can be partial or complete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dirty="0"/>
              <a:t>Small or large bowel obstruction.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AETIOLOGY</a:t>
            </a:r>
          </a:p>
          <a:p>
            <a:pPr marL="0" indent="0">
              <a:buNone/>
            </a:pPr>
            <a:r>
              <a:rPr lang="en-US" b="1" u="sng" dirty="0"/>
              <a:t>Small Intestine Obstruction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Adhesions:- commonest cause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Hernias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Neoplasms.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Intussusception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Volvulus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Paralytic ileus.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Large Intestine Obstruction</a:t>
            </a:r>
          </a:p>
          <a:p>
            <a:pPr>
              <a:buNone/>
            </a:pPr>
            <a:r>
              <a:rPr lang="en-US" dirty="0"/>
              <a:t>Mostly in the sigmoid colon. </a:t>
            </a:r>
          </a:p>
          <a:p>
            <a:r>
              <a:rPr lang="it-IT" dirty="0"/>
              <a:t>Carcinoma, </a:t>
            </a:r>
          </a:p>
          <a:p>
            <a:r>
              <a:rPr lang="it-IT" dirty="0"/>
              <a:t>Diverticulitis,</a:t>
            </a:r>
          </a:p>
          <a:p>
            <a:r>
              <a:rPr lang="it-IT" dirty="0"/>
              <a:t>Inflammatory Bowel Disorders,</a:t>
            </a:r>
          </a:p>
          <a:p>
            <a:r>
              <a:rPr lang="en-US" dirty="0"/>
              <a:t>Tumors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763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essentially are three common causes of IO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Intussusception; </a:t>
            </a:r>
            <a:r>
              <a:rPr lang="en-US" dirty="0"/>
              <a:t>One segment of bowel invaginates/ telescopes into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Volvulus:</a:t>
            </a:r>
            <a:r>
              <a:rPr lang="en-US" dirty="0"/>
              <a:t> twist of the intestine along its axis; mostly counterclockwise &amp; affecting the sigmoid colon.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Hernia (inguinal). </a:t>
            </a:r>
            <a:r>
              <a:rPr lang="en-US" dirty="0"/>
              <a:t>Protrusion of the intestine through an abnormal abdominal wall opening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CONT…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81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13251</Words>
  <Application>Microsoft Office PowerPoint</Application>
  <PresentationFormat>On-screen Show (4:3)</PresentationFormat>
  <Paragraphs>2048</Paragraphs>
  <Slides>267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267</vt:i4>
      </vt:variant>
    </vt:vector>
  </HeadingPairs>
  <TitlesOfParts>
    <vt:vector size="277" baseType="lpstr">
      <vt:lpstr>Arial</vt:lpstr>
      <vt:lpstr>Arial Narrow</vt:lpstr>
      <vt:lpstr>Calibri</vt:lpstr>
      <vt:lpstr>Lucida Sans</vt:lpstr>
      <vt:lpstr>Times New Roman</vt:lpstr>
      <vt:lpstr>Tw Cen MT</vt:lpstr>
      <vt:lpstr>Wingdings</vt:lpstr>
      <vt:lpstr>Wingdings 2</vt:lpstr>
      <vt:lpstr>Median</vt:lpstr>
      <vt:lpstr>Photo Editor Photo</vt:lpstr>
      <vt:lpstr>GASTROINTESTINAL &amp; BILIARY TRACT DISORDERS (25 HRS)</vt:lpstr>
      <vt:lpstr>OBJECTIVES</vt:lpstr>
      <vt:lpstr>Review of GIT</vt:lpstr>
      <vt:lpstr>PowerPoint Presentation</vt:lpstr>
      <vt:lpstr>Organs of the GIT</vt:lpstr>
      <vt:lpstr>The Mouth</vt:lpstr>
      <vt:lpstr>Esophagus</vt:lpstr>
      <vt:lpstr>Stomach</vt:lpstr>
      <vt:lpstr>Liver, Gallbladder &amp; Pancreas</vt:lpstr>
      <vt:lpstr>PowerPoint Presentation</vt:lpstr>
      <vt:lpstr>Large intestine, Rectum &amp; Anus</vt:lpstr>
      <vt:lpstr>Absorption </vt:lpstr>
      <vt:lpstr>Break!</vt:lpstr>
      <vt:lpstr>PowerPoint Presentation</vt:lpstr>
      <vt:lpstr>ASSESSMENT OF THE GIT1</vt:lpstr>
      <vt:lpstr>ASSESSMENT OF THE GIT2</vt:lpstr>
      <vt:lpstr>Regions of the Abdomen </vt:lpstr>
      <vt:lpstr>COMMON MANIFESTATIONS OF GIT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ACHALASIA</vt:lpstr>
      <vt:lpstr>PowerPoint Presentation</vt:lpstr>
      <vt:lpstr>PowerPoint Presentation</vt:lpstr>
      <vt:lpstr>PowerPoint Presentation</vt:lpstr>
      <vt:lpstr>GASTRO-ESOPHAGEAL REFLUX DISEASE (GERD)</vt:lpstr>
      <vt:lpstr>PowerPoint Presentation</vt:lpstr>
      <vt:lpstr>PowerPoint Presentation</vt:lpstr>
      <vt:lpstr>CANCER OF THE ESOPHAGUS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GASTRITIS </vt:lpstr>
      <vt:lpstr>PATHOPHYSIOLOGY</vt:lpstr>
      <vt:lpstr>CONT….</vt:lpstr>
      <vt:lpstr>Qiz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PEPTIC ULCER DISEASE (PUD)*</vt:lpstr>
      <vt:lpstr>PowerPoint Presentation</vt:lpstr>
      <vt:lpstr>PowerPoint Presentation</vt:lpstr>
      <vt:lpstr>PowerPoint Presentation</vt:lpstr>
      <vt:lpstr>PowerPoint Presentation</vt:lpstr>
      <vt:lpstr>ASSESSMENT AND DIAGNOSTIC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GASTRIC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operative  Mx of gastric Surgery</vt:lpstr>
      <vt:lpstr>Post operative  Mx of gastric Surgery</vt:lpstr>
      <vt:lpstr>Gastrectomy </vt:lpstr>
      <vt:lpstr>.</vt:lpstr>
      <vt:lpstr>PERITONITIS</vt:lpstr>
      <vt:lpstr>PowerPoint Presentation</vt:lpstr>
      <vt:lpstr>PowerPoint Presentation</vt:lpstr>
      <vt:lpstr>PowerPoint Presentation</vt:lpstr>
      <vt:lpstr>PowerPoint Presentation</vt:lpstr>
      <vt:lpstr>Medical-surgical mx</vt:lpstr>
      <vt:lpstr>Nursing process--</vt:lpstr>
      <vt:lpstr>PowerPoint Presentation</vt:lpstr>
      <vt:lpstr>PowerPoint Presentation</vt:lpstr>
      <vt:lpstr>APPENDICITIS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INTESTINAL OBSTRUCTION (IO)</vt:lpstr>
      <vt:lpstr>TYPES OF INTESTINAL OBSTRUCTION</vt:lpstr>
      <vt:lpstr>PowerPoint Presentation</vt:lpstr>
      <vt:lpstr>PowerPoint Presentation</vt:lpstr>
      <vt:lpstr>CONT…</vt:lpstr>
      <vt:lpstr>A. SMALL BOWEL OBSTRUCTION</vt:lpstr>
      <vt:lpstr>Pathophysiology of IO</vt:lpstr>
      <vt:lpstr>PowerPoint Presentation</vt:lpstr>
      <vt:lpstr>PowerPoint Presentation</vt:lpstr>
      <vt:lpstr>PowerPoint Presentation</vt:lpstr>
      <vt:lpstr>PowerPoint Presentation</vt:lpstr>
      <vt:lpstr>B. LARGE BOWEL OBSTRUCTION</vt:lpstr>
      <vt:lpstr>PowerPoint Presentation</vt:lpstr>
      <vt:lpstr>PowerPoint Presentation</vt:lpstr>
      <vt:lpstr>PowerPoint Presentation</vt:lpstr>
      <vt:lpstr>HERNIA*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ULCERATIVE COLITIS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Nursing process</vt:lpstr>
      <vt:lpstr>PowerPoint Presentation</vt:lpstr>
      <vt:lpstr>PowerPoint Presentation</vt:lpstr>
      <vt:lpstr>DIVERTICULAR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COLORECTAL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Colonoscopy </vt:lpstr>
      <vt:lpstr>PowerPoint Presentation</vt:lpstr>
      <vt:lpstr>PowerPoint Presentation</vt:lpstr>
      <vt:lpstr>PowerPoint Presentation</vt:lpstr>
      <vt:lpstr>PowerPoint Presentation</vt:lpstr>
      <vt:lpstr>HEMORRHOIDS (PILES)</vt:lpstr>
      <vt:lpstr>PowerPoint Presentation</vt:lpstr>
      <vt:lpstr>Anal fissures &amp; Hamorrhoids</vt:lpstr>
      <vt:lpstr>PowerPoint Presentation</vt:lpstr>
      <vt:lpstr>PowerPoint Presentation</vt:lpstr>
      <vt:lpstr>ANORECTAL ABSCESS</vt:lpstr>
      <vt:lpstr>PowerPoint Presentation</vt:lpstr>
      <vt:lpstr>ANAL FISTULA</vt:lpstr>
      <vt:lpstr>PowerPoint Presentation</vt:lpstr>
      <vt:lpstr>ANAL FISSURE</vt:lpstr>
      <vt:lpstr>PowerPoint Presentation</vt:lpstr>
      <vt:lpstr>PILONIDAL SINUS/CYST</vt:lpstr>
      <vt:lpstr>PowerPoint Presentation</vt:lpstr>
      <vt:lpstr>POLYPS*</vt:lpstr>
      <vt:lpstr>PowerPoint Presentation</vt:lpstr>
      <vt:lpstr>PowerPoint Presentation</vt:lpstr>
      <vt:lpstr>PowerPoint Presentation</vt:lpstr>
      <vt:lpstr> JAUNDICE</vt:lpstr>
      <vt:lpstr>PowerPoint Presentation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 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TYPES OF LIVER CIRRHOSIS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PowerPoint Presentation</vt:lpstr>
      <vt:lpstr>PANCREATITIS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of pancreas</vt:lpstr>
      <vt:lpstr>Ca pancreas</vt:lpstr>
      <vt:lpstr>PowerPoint Presentation</vt:lpstr>
      <vt:lpstr>PowerPoint Presentation</vt:lpstr>
      <vt:lpstr>PowerPoint Presentation</vt:lpstr>
      <vt:lpstr>PowerPoint Presentation</vt:lpstr>
      <vt:lpstr>Ca pancreas- nursing process</vt:lpstr>
      <vt:lpstr>Ca pancreas</vt:lpstr>
      <vt:lpstr>Ca pancreas- n/process</vt:lpstr>
      <vt:lpstr>Ca pancreas- n/process</vt:lpstr>
      <vt:lpstr>PowerPoint Presentation</vt:lpstr>
      <vt:lpstr>The Biliary Tract</vt:lpstr>
      <vt:lpstr> A. CHOLECYSTITIS</vt:lpstr>
      <vt:lpstr>Cholecystitis</vt:lpstr>
      <vt:lpstr>PowerPoint Presentation</vt:lpstr>
      <vt:lpstr>PowerPoint Presentation</vt:lpstr>
      <vt:lpstr>B. CHOLELITHIASIS (GALL STONES)</vt:lpstr>
      <vt:lpstr>Cholelithiasis- etiology </vt:lpstr>
      <vt:lpstr>PowerPoint Presentation</vt:lpstr>
      <vt:lpstr>Clinical Manifestations of Cholelithiasis </vt:lpstr>
      <vt:lpstr>Common Locations of Stones </vt:lpstr>
      <vt:lpstr>C. CHOLEDOCHOLITHIASIS</vt:lpstr>
      <vt:lpstr>PowerPoint Presentation</vt:lpstr>
      <vt:lpstr>D. CHOLANGITIS</vt:lpstr>
      <vt:lpstr>PowerPoint Presentation</vt:lpstr>
      <vt:lpstr>PowerPoint Presentation</vt:lpstr>
      <vt:lpstr>PowerPoint Presentation</vt:lpstr>
      <vt:lpstr>PowerPoint Presentation</vt:lpstr>
      <vt:lpstr>Nursing mx</vt:lpstr>
      <vt:lpstr>Nursing mx</vt:lpstr>
      <vt:lpstr>n/mx</vt:lpstr>
      <vt:lpstr>PowerPoint Presentation</vt:lpstr>
      <vt:lpstr>EXAMPLE T-tube drainage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ALIMENTARY &amp; BILIARY TRACT CONDITIONS/ DISEASES (22 HRS)</dc:title>
  <dc:creator>user</dc:creator>
  <cp:lastModifiedBy>Gladys</cp:lastModifiedBy>
  <cp:revision>839</cp:revision>
  <dcterms:created xsi:type="dcterms:W3CDTF">2011-07-18T21:26:00Z</dcterms:created>
  <dcterms:modified xsi:type="dcterms:W3CDTF">2023-05-31T11:24:50Z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635F4B046DFA4EC888607CC101646975</vt:lpwstr>
  </property>
  <property fmtid="{D5CDD505-2E9C-101B-9397-08002B2CF9AE}" pid="3" name="KSOProductBuildVer">
    <vt:lpwstr>2057-11.2.0.11440</vt:lpwstr>
  </property>
</Properties>
</file>