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1"/>
  </p:notesMasterIdLst>
  <p:sldIdLst>
    <p:sldId id="570" r:id="rId2"/>
    <p:sldId id="257" r:id="rId3"/>
    <p:sldId id="565" r:id="rId4"/>
    <p:sldId id="578" r:id="rId5"/>
    <p:sldId id="566" r:id="rId6"/>
    <p:sldId id="573" r:id="rId7"/>
    <p:sldId id="580" r:id="rId8"/>
    <p:sldId id="574" r:id="rId9"/>
    <p:sldId id="575" r:id="rId10"/>
    <p:sldId id="576" r:id="rId11"/>
    <p:sldId id="577" r:id="rId12"/>
    <p:sldId id="585" r:id="rId13"/>
    <p:sldId id="579" r:id="rId14"/>
    <p:sldId id="586" r:id="rId15"/>
    <p:sldId id="587" r:id="rId16"/>
    <p:sldId id="588" r:id="rId17"/>
    <p:sldId id="589" r:id="rId18"/>
    <p:sldId id="590" r:id="rId19"/>
    <p:sldId id="591" r:id="rId20"/>
    <p:sldId id="592" r:id="rId21"/>
    <p:sldId id="593" r:id="rId22"/>
    <p:sldId id="594" r:id="rId23"/>
    <p:sldId id="595" r:id="rId24"/>
    <p:sldId id="596" r:id="rId25"/>
    <p:sldId id="581" r:id="rId26"/>
    <p:sldId id="268" r:id="rId27"/>
    <p:sldId id="269" r:id="rId28"/>
    <p:sldId id="270" r:id="rId29"/>
    <p:sldId id="267" r:id="rId30"/>
    <p:sldId id="273" r:id="rId31"/>
    <p:sldId id="274" r:id="rId32"/>
    <p:sldId id="275" r:id="rId33"/>
    <p:sldId id="277" r:id="rId34"/>
    <p:sldId id="281" r:id="rId35"/>
    <p:sldId id="279" r:id="rId36"/>
    <p:sldId id="282" r:id="rId37"/>
    <p:sldId id="289" r:id="rId38"/>
    <p:sldId id="582" r:id="rId39"/>
    <p:sldId id="287" r:id="rId40"/>
    <p:sldId id="285" r:id="rId41"/>
    <p:sldId id="583" r:id="rId42"/>
    <p:sldId id="284" r:id="rId43"/>
    <p:sldId id="551" r:id="rId44"/>
    <p:sldId id="299" r:id="rId45"/>
    <p:sldId id="599" r:id="rId46"/>
    <p:sldId id="297" r:id="rId47"/>
    <p:sldId id="296" r:id="rId48"/>
    <p:sldId id="295" r:id="rId49"/>
    <p:sldId id="294" r:id="rId50"/>
    <p:sldId id="293" r:id="rId51"/>
    <p:sldId id="433" r:id="rId52"/>
    <p:sldId id="434" r:id="rId53"/>
    <p:sldId id="500" r:id="rId54"/>
    <p:sldId id="435" r:id="rId55"/>
    <p:sldId id="438" r:id="rId56"/>
    <p:sldId id="439" r:id="rId57"/>
    <p:sldId id="440" r:id="rId58"/>
    <p:sldId id="436" r:id="rId59"/>
    <p:sldId id="538" r:id="rId60"/>
    <p:sldId id="542" r:id="rId61"/>
    <p:sldId id="441" r:id="rId62"/>
    <p:sldId id="443" r:id="rId63"/>
    <p:sldId id="445" r:id="rId64"/>
    <p:sldId id="300" r:id="rId65"/>
    <p:sldId id="308" r:id="rId66"/>
    <p:sldId id="307" r:id="rId67"/>
    <p:sldId id="306" r:id="rId68"/>
    <p:sldId id="305" r:id="rId69"/>
    <p:sldId id="304" r:id="rId70"/>
    <p:sldId id="303" r:id="rId71"/>
    <p:sldId id="584" r:id="rId72"/>
    <p:sldId id="317" r:id="rId73"/>
    <p:sldId id="325" r:id="rId74"/>
    <p:sldId id="324" r:id="rId75"/>
    <p:sldId id="323" r:id="rId76"/>
    <p:sldId id="322" r:id="rId77"/>
    <p:sldId id="321" r:id="rId78"/>
    <p:sldId id="320" r:id="rId79"/>
    <p:sldId id="552" r:id="rId80"/>
    <p:sldId id="309" r:id="rId81"/>
    <p:sldId id="547" r:id="rId82"/>
    <p:sldId id="315" r:id="rId83"/>
    <p:sldId id="314" r:id="rId84"/>
    <p:sldId id="553" r:id="rId85"/>
    <p:sldId id="313" r:id="rId86"/>
    <p:sldId id="312" r:id="rId87"/>
    <p:sldId id="316" r:id="rId88"/>
    <p:sldId id="319" r:id="rId89"/>
    <p:sldId id="332" r:id="rId90"/>
    <p:sldId id="555" r:id="rId91"/>
    <p:sldId id="598" r:id="rId92"/>
    <p:sldId id="556" r:id="rId93"/>
    <p:sldId id="331" r:id="rId94"/>
    <p:sldId id="605" r:id="rId95"/>
    <p:sldId id="330" r:id="rId96"/>
    <p:sldId id="329" r:id="rId97"/>
    <p:sldId id="328" r:id="rId98"/>
    <p:sldId id="327" r:id="rId99"/>
    <p:sldId id="318" r:id="rId100"/>
    <p:sldId id="337" r:id="rId101"/>
    <p:sldId id="336" r:id="rId102"/>
    <p:sldId id="334" r:id="rId103"/>
    <p:sldId id="333" r:id="rId104"/>
    <p:sldId id="343" r:id="rId105"/>
    <p:sldId id="345" r:id="rId106"/>
    <p:sldId id="346" r:id="rId107"/>
    <p:sldId id="347" r:id="rId108"/>
    <p:sldId id="348" r:id="rId109"/>
    <p:sldId id="349" r:id="rId110"/>
    <p:sldId id="351" r:id="rId111"/>
    <p:sldId id="558" r:id="rId112"/>
    <p:sldId id="353" r:id="rId113"/>
    <p:sldId id="354" r:id="rId114"/>
    <p:sldId id="562" r:id="rId115"/>
    <p:sldId id="561" r:id="rId116"/>
    <p:sldId id="356" r:id="rId117"/>
    <p:sldId id="563" r:id="rId118"/>
    <p:sldId id="359" r:id="rId119"/>
    <p:sldId id="360" r:id="rId120"/>
    <p:sldId id="362" r:id="rId121"/>
    <p:sldId id="363" r:id="rId122"/>
    <p:sldId id="365" r:id="rId123"/>
    <p:sldId id="367" r:id="rId124"/>
    <p:sldId id="368" r:id="rId125"/>
    <p:sldId id="370" r:id="rId126"/>
    <p:sldId id="371" r:id="rId127"/>
    <p:sldId id="372" r:id="rId128"/>
    <p:sldId id="373" r:id="rId129"/>
    <p:sldId id="376" r:id="rId130"/>
    <p:sldId id="606" r:id="rId131"/>
    <p:sldId id="374" r:id="rId132"/>
    <p:sldId id="381" r:id="rId133"/>
    <p:sldId id="383" r:id="rId134"/>
    <p:sldId id="603" r:id="rId135"/>
    <p:sldId id="386" r:id="rId136"/>
    <p:sldId id="387" r:id="rId137"/>
    <p:sldId id="604" r:id="rId138"/>
    <p:sldId id="388" r:id="rId139"/>
    <p:sldId id="389" r:id="rId140"/>
    <p:sldId id="391" r:id="rId141"/>
    <p:sldId id="392" r:id="rId142"/>
    <p:sldId id="393" r:id="rId143"/>
    <p:sldId id="394" r:id="rId144"/>
    <p:sldId id="396" r:id="rId145"/>
    <p:sldId id="397" r:id="rId146"/>
    <p:sldId id="399" r:id="rId147"/>
    <p:sldId id="400" r:id="rId148"/>
    <p:sldId id="402" r:id="rId149"/>
    <p:sldId id="404" r:id="rId150"/>
    <p:sldId id="405" r:id="rId151"/>
    <p:sldId id="600" r:id="rId152"/>
    <p:sldId id="513" r:id="rId153"/>
    <p:sldId id="512" r:id="rId154"/>
    <p:sldId id="511" r:id="rId155"/>
    <p:sldId id="508" r:id="rId156"/>
    <p:sldId id="509" r:id="rId157"/>
    <p:sldId id="510" r:id="rId158"/>
    <p:sldId id="514" r:id="rId159"/>
    <p:sldId id="515" r:id="rId160"/>
    <p:sldId id="516" r:id="rId161"/>
    <p:sldId id="517" r:id="rId162"/>
    <p:sldId id="518" r:id="rId163"/>
    <p:sldId id="519" r:id="rId164"/>
    <p:sldId id="520" r:id="rId165"/>
    <p:sldId id="521" r:id="rId166"/>
    <p:sldId id="522" r:id="rId167"/>
    <p:sldId id="523" r:id="rId168"/>
    <p:sldId id="524" r:id="rId169"/>
    <p:sldId id="525" r:id="rId170"/>
    <p:sldId id="526" r:id="rId171"/>
    <p:sldId id="527" r:id="rId172"/>
    <p:sldId id="528" r:id="rId173"/>
    <p:sldId id="529" r:id="rId174"/>
    <p:sldId id="530" r:id="rId175"/>
    <p:sldId id="531" r:id="rId176"/>
    <p:sldId id="532" r:id="rId177"/>
    <p:sldId id="533" r:id="rId178"/>
    <p:sldId id="534" r:id="rId179"/>
    <p:sldId id="535" r:id="rId180"/>
    <p:sldId id="536" r:id="rId181"/>
    <p:sldId id="502" r:id="rId182"/>
    <p:sldId id="503" r:id="rId183"/>
    <p:sldId id="504" r:id="rId184"/>
    <p:sldId id="505" r:id="rId185"/>
    <p:sldId id="506" r:id="rId186"/>
    <p:sldId id="507" r:id="rId187"/>
    <p:sldId id="407" r:id="rId188"/>
    <p:sldId id="564" r:id="rId189"/>
    <p:sldId id="409" r:id="rId190"/>
    <p:sldId id="410" r:id="rId191"/>
    <p:sldId id="411" r:id="rId192"/>
    <p:sldId id="412" r:id="rId193"/>
    <p:sldId id="413" r:id="rId194"/>
    <p:sldId id="414" r:id="rId195"/>
    <p:sldId id="415" r:id="rId196"/>
    <p:sldId id="416" r:id="rId197"/>
    <p:sldId id="417" r:id="rId198"/>
    <p:sldId id="418" r:id="rId199"/>
    <p:sldId id="419" r:id="rId200"/>
    <p:sldId id="420" r:id="rId201"/>
    <p:sldId id="421" r:id="rId202"/>
    <p:sldId id="422" r:id="rId203"/>
    <p:sldId id="423" r:id="rId204"/>
    <p:sldId id="424" r:id="rId205"/>
    <p:sldId id="425" r:id="rId206"/>
    <p:sldId id="426" r:id="rId207"/>
    <p:sldId id="427" r:id="rId208"/>
    <p:sldId id="428" r:id="rId209"/>
    <p:sldId id="429" r:id="rId210"/>
    <p:sldId id="430" r:id="rId211"/>
    <p:sldId id="431" r:id="rId212"/>
    <p:sldId id="432" r:id="rId213"/>
    <p:sldId id="446" r:id="rId214"/>
    <p:sldId id="601" r:id="rId215"/>
    <p:sldId id="447" r:id="rId216"/>
    <p:sldId id="458" r:id="rId217"/>
    <p:sldId id="449" r:id="rId218"/>
    <p:sldId id="450" r:id="rId219"/>
    <p:sldId id="461" r:id="rId220"/>
    <p:sldId id="462" r:id="rId221"/>
    <p:sldId id="452" r:id="rId222"/>
    <p:sldId id="454" r:id="rId223"/>
    <p:sldId id="457" r:id="rId224"/>
    <p:sldId id="459" r:id="rId225"/>
    <p:sldId id="468" r:id="rId226"/>
    <p:sldId id="469" r:id="rId227"/>
    <p:sldId id="470" r:id="rId228"/>
    <p:sldId id="472" r:id="rId229"/>
    <p:sldId id="473" r:id="rId230"/>
    <p:sldId id="602" r:id="rId231"/>
    <p:sldId id="474" r:id="rId232"/>
    <p:sldId id="477" r:id="rId233"/>
    <p:sldId id="478" r:id="rId234"/>
    <p:sldId id="479" r:id="rId235"/>
    <p:sldId id="480" r:id="rId236"/>
    <p:sldId id="482" r:id="rId237"/>
    <p:sldId id="611" r:id="rId238"/>
    <p:sldId id="484" r:id="rId239"/>
    <p:sldId id="483" r:id="rId240"/>
    <p:sldId id="485" r:id="rId241"/>
    <p:sldId id="607" r:id="rId242"/>
    <p:sldId id="491" r:id="rId243"/>
    <p:sldId id="496" r:id="rId244"/>
    <p:sldId id="475" r:id="rId245"/>
    <p:sldId id="497" r:id="rId246"/>
    <p:sldId id="498" r:id="rId247"/>
    <p:sldId id="608" r:id="rId248"/>
    <p:sldId id="610" r:id="rId249"/>
    <p:sldId id="609" r:id="rId2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FF"/>
    <a:srgbClr val="85320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87074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42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8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54" Type="http://schemas.openxmlformats.org/officeDocument/2006/relationships/theme" Target="theme/theme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slide" Target="slides/slide249.xml"/><Relationship Id="rId255" Type="http://schemas.openxmlformats.org/officeDocument/2006/relationships/tableStyles" Target="tableStyles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notesMaster" Target="notesMasters/notesMaster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presProps" Target="presProp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viewProps" Target="view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8C398-F282-4666-BB56-EBE575E7B6DC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38F43-BBF6-4D5C-B2E5-9A53CF246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7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69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/>
          <a:lstStyle/>
          <a:p>
            <a:pPr marL="524123" indent="-524123">
              <a:buFont typeface="+mj-lt"/>
              <a:buAutoNum type="arabicPeriod" startAt="6"/>
            </a:pPr>
            <a:r>
              <a:rPr lang="en-US" b="1" dirty="0" smtClean="0"/>
              <a:t>DYSPHAGIA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Difficulty in swallowing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Most common symptom of esophageal disease.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May vary from uncomfortable feeling of food bolus caught in the throat, to acute pain on swallowing (</a:t>
            </a:r>
            <a:r>
              <a:rPr lang="en-US" b="1" dirty="0" smtClean="0"/>
              <a:t>odynophagia</a:t>
            </a:r>
            <a:r>
              <a:rPr lang="en-US" dirty="0" smtClean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soft &amp; solid or even liquid food obstruction may occur anywhere along the esophagus.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Often the </a:t>
            </a:r>
            <a:r>
              <a:rPr lang="en-US" dirty="0" err="1" smtClean="0"/>
              <a:t>pt</a:t>
            </a:r>
            <a:r>
              <a:rPr lang="en-US" dirty="0" smtClean="0"/>
              <a:t> can indicate if the problem is located in the upper, middle, or lower 3</a:t>
            </a:r>
            <a:r>
              <a:rPr lang="en-US" baseline="30000" dirty="0" smtClean="0"/>
              <a:t>rd</a:t>
            </a:r>
            <a:r>
              <a:rPr lang="en-US" dirty="0" smtClean="0"/>
              <a:t> of the esophagus.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75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Barium swallow; </a:t>
            </a:r>
            <a:r>
              <a:rPr lang="en-US" sz="1200" dirty="0" smtClean="0"/>
              <a:t>show esophageal dilation above the narrowing at </a:t>
            </a:r>
            <a:r>
              <a:rPr lang="en-US" sz="1200" dirty="0" err="1" smtClean="0"/>
              <a:t>gastroesophageal</a:t>
            </a:r>
            <a:r>
              <a:rPr lang="en-US" sz="1200" dirty="0" smtClean="0"/>
              <a:t> junction.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56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Esophageal perforation signs</a:t>
            </a:r>
            <a:r>
              <a:rPr lang="en-US" dirty="0" smtClean="0"/>
              <a:t>:- (abdominal tenderness, fever, leukocytosis, &amp; severe hypotension, signs of pneumothorax)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eat slowly &amp; drink fluids with meals.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Calcium channel blockers &amp; nitrates ( to decrease esophageal pressure &amp; improve swallowing).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Injection of </a:t>
            </a:r>
            <a:r>
              <a:rPr lang="en-US" dirty="0" err="1" smtClean="0"/>
              <a:t>botulinum</a:t>
            </a:r>
            <a:r>
              <a:rPr lang="en-US" dirty="0" smtClean="0"/>
              <a:t> toxin via endoscopy to inhibit contraction of smooth muscles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Pneumatic (forceful) dilation or surgical separation of the muscle fibers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Esophagomyotomy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6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Hyperemia</a:t>
            </a:r>
            <a:r>
              <a:rPr lang="en-US" dirty="0" smtClean="0"/>
              <a:t>:-</a:t>
            </a:r>
            <a:r>
              <a:rPr lang="en-US" baseline="0" dirty="0" smtClean="0"/>
              <a:t> </a:t>
            </a:r>
            <a:r>
              <a:rPr lang="en-US" dirty="0" smtClean="0"/>
              <a:t>congestion with fluid &amp; blood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40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Pyrosis</a:t>
            </a:r>
            <a:r>
              <a:rPr lang="en-US" dirty="0" smtClean="0"/>
              <a:t>; burning sensation in the esophagus &amp; stomach that move up to mouth, occasionally with sour eructation (burping).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16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Famotidine_20mg BD or 40mg bedtime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Nizatidine_150mg BD or 300mg bedtime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lansoprazole30mg OD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Rabeprazole</a:t>
            </a:r>
            <a:r>
              <a:rPr lang="en-US" dirty="0" smtClean="0"/>
              <a:t> 20mg OD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82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 smtClean="0"/>
              <a:t>1. Hemorrhage </a:t>
            </a:r>
          </a:p>
          <a:p>
            <a:pPr marL="0" lvl="0" indent="-137160">
              <a:buFont typeface="+mj-lt"/>
              <a:buNone/>
            </a:pPr>
            <a:r>
              <a:rPr lang="en-US" dirty="0" smtClean="0"/>
              <a:t>a).</a:t>
            </a:r>
            <a:r>
              <a:rPr lang="en-US" baseline="0" dirty="0" smtClean="0"/>
              <a:t> </a:t>
            </a:r>
            <a:r>
              <a:rPr lang="en-US" dirty="0" smtClean="0"/>
              <a:t>Hematemesis, </a:t>
            </a:r>
            <a:r>
              <a:rPr lang="en-US" dirty="0" err="1" smtClean="0"/>
              <a:t>malena</a:t>
            </a:r>
            <a:r>
              <a:rPr lang="en-US" dirty="0" smtClean="0"/>
              <a:t> or both</a:t>
            </a:r>
          </a:p>
          <a:p>
            <a:pPr marL="0" lvl="0" indent="-137160">
              <a:buFont typeface="+mj-lt"/>
              <a:buNone/>
            </a:pPr>
            <a:r>
              <a:rPr lang="en-US" dirty="0" smtClean="0"/>
              <a:t>b). Hypovolemic shock</a:t>
            </a:r>
          </a:p>
          <a:p>
            <a:pPr marL="0" indent="0">
              <a:buNone/>
            </a:pPr>
            <a:r>
              <a:rPr lang="en-US" dirty="0" smtClean="0"/>
              <a:t>2.</a:t>
            </a:r>
            <a:r>
              <a:rPr lang="en-US" baseline="0" dirty="0" smtClean="0"/>
              <a:t> </a:t>
            </a:r>
            <a:r>
              <a:rPr lang="en-US" dirty="0" smtClean="0"/>
              <a:t>Perforation of ulcer into the peritoneal cavity</a:t>
            </a:r>
          </a:p>
          <a:p>
            <a:pPr marL="228600" indent="-228600">
              <a:buFont typeface="+mj-lt"/>
              <a:buAutoNum type="alphaLcParenR"/>
            </a:pPr>
            <a:r>
              <a:rPr lang="en-US" dirty="0" smtClean="0"/>
              <a:t>Sudden, severe, diffuse, upper abdominal pain</a:t>
            </a:r>
          </a:p>
          <a:p>
            <a:pPr marL="228600" indent="-228600">
              <a:buFont typeface="+mj-lt"/>
              <a:buAutoNum type="alphaLcParenR"/>
            </a:pPr>
            <a:r>
              <a:rPr lang="en-US" dirty="0" smtClean="0"/>
              <a:t>Abdominal muscles contract as abdomen becomes rigid</a:t>
            </a:r>
          </a:p>
          <a:p>
            <a:pPr marL="228600" indent="-228600">
              <a:buFont typeface="+mj-lt"/>
              <a:buAutoNum type="alphaLcParenR"/>
            </a:pPr>
            <a:r>
              <a:rPr lang="en-US" dirty="0" smtClean="0"/>
              <a:t>Bowel sounds are absent</a:t>
            </a:r>
          </a:p>
          <a:p>
            <a:pPr marL="228600" indent="-228600">
              <a:buFont typeface="+mj-lt"/>
              <a:buAutoNum type="alphaLcParenR"/>
            </a:pPr>
            <a:r>
              <a:rPr lang="en-US" dirty="0" smtClean="0"/>
              <a:t>Respirations become shallow &amp; rapid</a:t>
            </a:r>
          </a:p>
          <a:p>
            <a:pPr marL="228600" indent="-228600">
              <a:buFont typeface="+mj-lt"/>
              <a:buAutoNum type="alphaLcParenR"/>
            </a:pPr>
            <a:r>
              <a:rPr lang="en-US" dirty="0" smtClean="0"/>
              <a:t>Severity of peritonitis is proportional to size of perforation &amp; amount of gastric spillage.</a:t>
            </a:r>
          </a:p>
          <a:p>
            <a:pPr marL="0" indent="0">
              <a:buNone/>
            </a:pPr>
            <a:r>
              <a:rPr lang="en-US" dirty="0" smtClean="0"/>
              <a:t>3.</a:t>
            </a:r>
            <a:r>
              <a:rPr lang="en-US" baseline="0" dirty="0" smtClean="0"/>
              <a:t> </a:t>
            </a:r>
            <a:r>
              <a:rPr lang="en-US" dirty="0" smtClean="0"/>
              <a:t>Dumping syndrome: affects up to half of </a:t>
            </a:r>
            <a:r>
              <a:rPr lang="en-US" dirty="0" err="1" smtClean="0"/>
              <a:t>gastrectomy</a:t>
            </a:r>
            <a:r>
              <a:rPr lang="en-US" dirty="0" smtClean="0"/>
              <a:t> patients.</a:t>
            </a:r>
          </a:p>
          <a:p>
            <a:pPr marL="0" indent="0">
              <a:buNone/>
            </a:pPr>
            <a:r>
              <a:rPr lang="en-US" dirty="0" smtClean="0"/>
              <a:t>a).</a:t>
            </a:r>
            <a:r>
              <a:rPr lang="en-US" baseline="0" dirty="0" smtClean="0"/>
              <a:t> </a:t>
            </a:r>
            <a:r>
              <a:rPr lang="en-US" dirty="0" smtClean="0"/>
              <a:t>Epigastric fullness</a:t>
            </a:r>
          </a:p>
          <a:p>
            <a:pPr marL="0" indent="0">
              <a:buNone/>
            </a:pPr>
            <a:r>
              <a:rPr lang="en-US" dirty="0" smtClean="0"/>
              <a:t>b).</a:t>
            </a:r>
            <a:r>
              <a:rPr lang="en-US" baseline="0" dirty="0" smtClean="0"/>
              <a:t> </a:t>
            </a:r>
            <a:r>
              <a:rPr lang="en-US" dirty="0" smtClean="0"/>
              <a:t>Feeling of faintness and sweating after meals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05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84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most-common GI malignancy after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oesophageal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colorectal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18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Anastomossis</a:t>
            </a:r>
            <a:r>
              <a:rPr lang="en-US" dirty="0" smtClean="0"/>
              <a:t> to jejunum.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0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Vitals &amp; general condition.</a:t>
            </a:r>
          </a:p>
          <a:p>
            <a:r>
              <a:rPr lang="en-US" dirty="0" smtClean="0"/>
              <a:t>Presence &amp; characteristics of pain.</a:t>
            </a:r>
          </a:p>
          <a:p>
            <a:r>
              <a:rPr lang="en-US" dirty="0" smtClean="0"/>
              <a:t>Mouth</a:t>
            </a:r>
          </a:p>
          <a:p>
            <a:r>
              <a:rPr lang="en-US" dirty="0" smtClean="0"/>
              <a:t>Abdomen (client lying flat)</a:t>
            </a:r>
          </a:p>
          <a:p>
            <a:pPr lvl="1"/>
            <a:r>
              <a:rPr lang="en-US" sz="2900" dirty="0"/>
              <a:t>Inspection: </a:t>
            </a:r>
            <a:r>
              <a:rPr lang="en-US" sz="2200" dirty="0"/>
              <a:t>flat; rotund; distended </a:t>
            </a:r>
            <a:endParaRPr lang="en-US" sz="3300" dirty="0"/>
          </a:p>
          <a:p>
            <a:pPr lvl="1"/>
            <a:r>
              <a:rPr lang="en-US" sz="2900" dirty="0"/>
              <a:t>Auscultation-</a:t>
            </a:r>
            <a:r>
              <a:rPr lang="en-US" i="1" dirty="0" smtClean="0"/>
              <a:t>listen before you touch!</a:t>
            </a:r>
            <a:r>
              <a:rPr lang="en-US" dirty="0" smtClean="0"/>
              <a:t> </a:t>
            </a:r>
            <a:endParaRPr lang="en-US" sz="3700" dirty="0"/>
          </a:p>
          <a:p>
            <a:pPr lvl="2"/>
            <a:r>
              <a:rPr lang="en-US" sz="2400" dirty="0"/>
              <a:t>bowel sounds 4 quadrants </a:t>
            </a:r>
            <a:endParaRPr lang="en-US" sz="3300" dirty="0"/>
          </a:p>
          <a:p>
            <a:pPr lvl="3"/>
            <a:r>
              <a:rPr lang="en-US" dirty="0" smtClean="0"/>
              <a:t>Absent, hypoactive, active, hyperactive.  </a:t>
            </a:r>
            <a:endParaRPr lang="en-US" sz="2900" dirty="0"/>
          </a:p>
          <a:p>
            <a:pPr lvl="1"/>
            <a:r>
              <a:rPr lang="en-US" sz="2900" dirty="0"/>
              <a:t>Percussion: </a:t>
            </a:r>
            <a:r>
              <a:rPr lang="en-US" sz="2400" dirty="0"/>
              <a:t>air? fluid? </a:t>
            </a:r>
            <a:endParaRPr lang="en-US" sz="3300" dirty="0"/>
          </a:p>
          <a:p>
            <a:pPr lvl="1"/>
            <a:r>
              <a:rPr lang="en-US" sz="2900" dirty="0"/>
              <a:t>Palpation: </a:t>
            </a:r>
            <a:r>
              <a:rPr lang="en-US" sz="2200" dirty="0"/>
              <a:t>shallow; deep </a:t>
            </a:r>
            <a:endParaRPr lang="en-US" sz="3700" dirty="0"/>
          </a:p>
          <a:p>
            <a:r>
              <a:rPr lang="en-US" dirty="0" smtClean="0"/>
              <a:t>Rectal and anal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75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N/B</a:t>
            </a:r>
            <a:r>
              <a:rPr lang="en-US" dirty="0" smtClean="0"/>
              <a:t> Most </a:t>
            </a:r>
            <a:r>
              <a:rPr lang="en-US" dirty="0" err="1" smtClean="0"/>
              <a:t>pts</a:t>
            </a:r>
            <a:r>
              <a:rPr lang="en-US" dirty="0" smtClean="0"/>
              <a:t> will begin to participate in self-care activities when they have acknowledged their loss.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time patients have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symptoms, the disease is advanced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incurable. </a:t>
            </a:r>
            <a:r>
              <a:rPr lang="en-US" sz="120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palliative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1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PAIN:- </a:t>
            </a:r>
            <a:r>
              <a:rPr lang="en-US" dirty="0" smtClean="0"/>
              <a:t>beginning near umbilicus</a:t>
            </a:r>
            <a:r>
              <a:rPr lang="en-US" baseline="0" dirty="0" smtClean="0"/>
              <a:t> </a:t>
            </a:r>
            <a:r>
              <a:rPr lang="en-US" dirty="0" smtClean="0"/>
              <a:t>toward </a:t>
            </a:r>
            <a:r>
              <a:rPr lang="en-US" dirty="0" err="1" smtClean="0"/>
              <a:t>McBurney’s</a:t>
            </a:r>
            <a:r>
              <a:rPr lang="en-US" dirty="0" smtClean="0"/>
              <a:t> point.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41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To correct or prevent fluid and electrolyte imbalance, dehydration, and sepsis;</a:t>
            </a:r>
            <a:r>
              <a:rPr lang="en-US" baseline="0" dirty="0" smtClean="0"/>
              <a:t> </a:t>
            </a:r>
            <a:r>
              <a:rPr lang="en-US" dirty="0" smtClean="0"/>
              <a:t>Antibiotics and IV fluids are administered until surgery is performed.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smtClean="0"/>
              <a:t>With perforation, an abscess may form. Initially </a:t>
            </a:r>
            <a:r>
              <a:rPr lang="en-US" dirty="0" err="1" smtClean="0"/>
              <a:t>Tx</a:t>
            </a:r>
            <a:r>
              <a:rPr lang="en-US" dirty="0" smtClean="0"/>
              <a:t> with antibiotics, and the surgeon may place a drain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73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Subphrenic</a:t>
            </a:r>
            <a:r>
              <a:rPr lang="en-US" dirty="0" smtClean="0"/>
              <a:t> </a:t>
            </a:r>
            <a:r>
              <a:rPr lang="en-US" dirty="0" err="1" smtClean="0"/>
              <a:t>abcess</a:t>
            </a:r>
            <a:r>
              <a:rPr lang="en-US" dirty="0" smtClean="0"/>
              <a:t>(</a:t>
            </a:r>
            <a:r>
              <a:rPr lang="en-US" dirty="0" err="1" smtClean="0"/>
              <a:t>abcess</a:t>
            </a:r>
            <a:r>
              <a:rPr lang="en-US" dirty="0" smtClean="0"/>
              <a:t> under the diaphragm)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5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Amyloidosis</a:t>
            </a:r>
            <a:r>
              <a:rPr lang="en-US" dirty="0" smtClean="0"/>
              <a:t> (metabolic disorder marked by deposition of amyloid(proteins) in organs &amp; tissue), 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 smtClean="0"/>
              <a:t>Mechanical-</a:t>
            </a:r>
            <a:r>
              <a:rPr lang="en-US" dirty="0" smtClean="0"/>
              <a:t> an intraluminal (mural) obstruction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i="1" dirty="0" smtClean="0"/>
              <a:t>intussusception, tumors, stenosis, strictures, adhesions, hernias, &amp; abscesses.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 smtClean="0"/>
              <a:t>Functional- </a:t>
            </a:r>
            <a:r>
              <a:rPr lang="en-US" dirty="0" smtClean="0"/>
              <a:t>intravascular or neural defect </a:t>
            </a:r>
            <a:r>
              <a:rPr lang="en-US" dirty="0" err="1" smtClean="0"/>
              <a:t>imparing</a:t>
            </a:r>
            <a:r>
              <a:rPr lang="en-US" dirty="0" smtClean="0"/>
              <a:t> peristalsis.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i="1" dirty="0" smtClean="0"/>
              <a:t>amyloidosis, </a:t>
            </a:r>
            <a:r>
              <a:rPr lang="en-US" i="1" dirty="0" err="1" smtClean="0"/>
              <a:t>parkinson’s</a:t>
            </a:r>
            <a:r>
              <a:rPr lang="en-US" i="1" dirty="0" smtClean="0"/>
              <a:t> disease.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84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Note: </a:t>
            </a:r>
            <a:r>
              <a:rPr lang="en-US" dirty="0" smtClean="0"/>
              <a:t>(colon can absorb its fluid content &amp; can distended beyond its full normal capacity).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67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Note:</a:t>
            </a:r>
            <a:r>
              <a:rPr lang="en-US" dirty="0" smtClean="0"/>
              <a:t> Barium studies contraindicated.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53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b="1" dirty="0" smtClean="0"/>
              <a:t>1. Hiatal hernia: </a:t>
            </a:r>
            <a:r>
              <a:rPr lang="en-US" dirty="0" smtClean="0"/>
              <a:t>opening in the diaphragm through which the esophagus passes becomes enlarged, &amp; part of the upper stomach tends to move up into the lower portion of the thorax.</a:t>
            </a:r>
          </a:p>
          <a:p>
            <a:pPr marL="0" indent="0">
              <a:buFont typeface="+mj-lt"/>
              <a:buNone/>
            </a:pPr>
            <a:r>
              <a:rPr lang="en-US" i="1" dirty="0" err="1" smtClean="0"/>
              <a:t>i</a:t>
            </a:r>
            <a:r>
              <a:rPr lang="en-US" i="1" dirty="0" smtClean="0"/>
              <a:t>. Axial or sliding hernia: </a:t>
            </a:r>
            <a:r>
              <a:rPr lang="en-US" dirty="0" smtClean="0"/>
              <a:t>upper stomach &amp; </a:t>
            </a:r>
            <a:r>
              <a:rPr lang="en-US" dirty="0" err="1" smtClean="0"/>
              <a:t>gastroesphageal</a:t>
            </a:r>
            <a:r>
              <a:rPr lang="en-US" dirty="0" smtClean="0"/>
              <a:t> junction are displaced upward &amp; slide in &amp; out of the thorax. It is the most common type of </a:t>
            </a:r>
            <a:r>
              <a:rPr lang="en-US" dirty="0" err="1" smtClean="0"/>
              <a:t>haital</a:t>
            </a:r>
            <a:r>
              <a:rPr lang="en-US" dirty="0" smtClean="0"/>
              <a:t> hernia 90%</a:t>
            </a:r>
          </a:p>
          <a:p>
            <a:pPr marL="0" indent="0">
              <a:buFont typeface="+mj-lt"/>
              <a:buNone/>
            </a:pPr>
            <a:r>
              <a:rPr lang="en-US" i="1" dirty="0" smtClean="0"/>
              <a:t>ii.</a:t>
            </a:r>
            <a:r>
              <a:rPr lang="en-US" i="1" baseline="0" dirty="0" smtClean="0"/>
              <a:t> </a:t>
            </a:r>
            <a:r>
              <a:rPr lang="en-US" i="1" dirty="0" err="1" smtClean="0"/>
              <a:t>Paraesophageal</a:t>
            </a:r>
            <a:r>
              <a:rPr lang="en-US" i="1" dirty="0" smtClean="0"/>
              <a:t> hernia: </a:t>
            </a:r>
            <a:r>
              <a:rPr lang="en-US" dirty="0" smtClean="0"/>
              <a:t>occurs when all or part of the stomach pushes through the diaphragm next to the </a:t>
            </a:r>
            <a:r>
              <a:rPr lang="en-US" dirty="0" err="1" smtClean="0"/>
              <a:t>gastroesophageal</a:t>
            </a:r>
            <a:r>
              <a:rPr lang="en-US" dirty="0" smtClean="0"/>
              <a:t> junction. </a:t>
            </a:r>
            <a:r>
              <a:rPr lang="en-US" i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68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repair of an indirect inguinal hernia: assess male </a:t>
            </a:r>
            <a:r>
              <a:rPr lang="en-US" dirty="0" err="1" smtClean="0"/>
              <a:t>pts</a:t>
            </a:r>
            <a:r>
              <a:rPr lang="en-US" dirty="0" smtClean="0"/>
              <a:t> for development of scrotal edema.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250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Extra intestinal manifestations </a:t>
            </a:r>
            <a:r>
              <a:rPr lang="en-US" dirty="0" err="1" smtClean="0"/>
              <a:t>e.g</a:t>
            </a:r>
            <a:r>
              <a:rPr lang="en-US" dirty="0" smtClean="0"/>
              <a:t> uveitis, arthritis, skin </a:t>
            </a:r>
            <a:r>
              <a:rPr lang="en-US" dirty="0" err="1" smtClean="0"/>
              <a:t>leisions</a:t>
            </a:r>
            <a:r>
              <a:rPr lang="en-US" dirty="0" smtClean="0"/>
              <a:t>(erythema </a:t>
            </a:r>
            <a:r>
              <a:rPr lang="en-US" dirty="0" err="1" smtClean="0"/>
              <a:t>nodosum</a:t>
            </a:r>
            <a:r>
              <a:rPr lang="en-US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Diarrhoea</a:t>
            </a:r>
            <a:r>
              <a:rPr lang="en-US" dirty="0" smtClean="0"/>
              <a:t>: ;  </a:t>
            </a:r>
            <a:r>
              <a:rPr lang="en-US" dirty="0" err="1" smtClean="0"/>
              <a:t>ussualy</a:t>
            </a:r>
            <a:r>
              <a:rPr lang="en-US" dirty="0" smtClean="0"/>
              <a:t> ≥20 stools per 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7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66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Smoking;</a:t>
            </a:r>
            <a:r>
              <a:rPr lang="en-US" baseline="0" dirty="0" smtClean="0"/>
              <a:t> cold foods can increase GI motility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083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Crohns</a:t>
            </a:r>
            <a:r>
              <a:rPr lang="en-US" dirty="0" smtClean="0"/>
              <a:t> disease (chronic recurrent granulomatous inflammation affecting any part of bowel)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064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Tenesmus</a:t>
            </a:r>
            <a:r>
              <a:rPr lang="en-US" b="1" dirty="0" smtClean="0"/>
              <a:t>: </a:t>
            </a:r>
            <a:r>
              <a:rPr lang="en-US" dirty="0" err="1" smtClean="0"/>
              <a:t>painfull</a:t>
            </a:r>
            <a:r>
              <a:rPr lang="en-US" dirty="0" smtClean="0"/>
              <a:t> straining to empty bowel or bladder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409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b="1" dirty="0" smtClean="0"/>
              <a:t>Ascending colostomy</a:t>
            </a:r>
            <a:r>
              <a:rPr lang="en-US" dirty="0" smtClean="0"/>
              <a:t>: is done for right-sided tumors.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 smtClean="0"/>
              <a:t>The transverse (double barreled) </a:t>
            </a:r>
            <a:r>
              <a:rPr lang="en-US" dirty="0" smtClean="0"/>
              <a:t>colostomy is often used emergencies (</a:t>
            </a:r>
            <a:r>
              <a:rPr lang="en-US" dirty="0" err="1" smtClean="0"/>
              <a:t>e.g</a:t>
            </a:r>
            <a:r>
              <a:rPr lang="en-US" dirty="0" smtClean="0"/>
              <a:t> IO, perforation); can be created quickly. There two stomas. The proximal one, closest to small intestine, drain feces. The distal stoma drains mucus. Usually temporary.</a:t>
            </a:r>
          </a:p>
          <a:p>
            <a:pPr marL="514350" indent="-514350">
              <a:buAutoNum type="alphaLcParenR" startAt="3"/>
            </a:pPr>
            <a:r>
              <a:rPr lang="en-US" b="1" dirty="0" smtClean="0"/>
              <a:t>Transverse loop:- </a:t>
            </a:r>
            <a:r>
              <a:rPr lang="en-US" dirty="0" smtClean="0"/>
              <a:t>colostomy has two openings in the transverse colon, but one stoma usually temporary.</a:t>
            </a:r>
          </a:p>
          <a:p>
            <a:pPr marL="514350" indent="-514350">
              <a:buAutoNum type="alphaLcParenR" startAt="3"/>
            </a:pPr>
            <a:r>
              <a:rPr lang="en-US" b="1" dirty="0" smtClean="0"/>
              <a:t>Descending colostomy</a:t>
            </a:r>
          </a:p>
          <a:p>
            <a:pPr marL="514350" indent="-514350">
              <a:buAutoNum type="alphaLcParenR" startAt="3"/>
            </a:pPr>
            <a:r>
              <a:rPr lang="en-US" b="1" dirty="0" smtClean="0"/>
              <a:t>Sigmoid colostomy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0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Gastric decompression via NGT:-</a:t>
            </a:r>
            <a:r>
              <a:rPr lang="en-US" dirty="0" err="1" smtClean="0"/>
              <a:t>releaves</a:t>
            </a:r>
            <a:r>
              <a:rPr lang="en-US" dirty="0" smtClean="0"/>
              <a:t> </a:t>
            </a:r>
            <a:r>
              <a:rPr lang="en-US" dirty="0" smtClean="0"/>
              <a:t>nausea &amp; vomiting, decrease painful abdominal distention &amp; paralytic ileus, remove hydrochloric acid so that it does not enter the duodenum &amp; stimulate the pancreas.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222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820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pancreatic islet tumors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 err="1" smtClean="0"/>
              <a:t>ulcerogenic</a:t>
            </a:r>
            <a:r>
              <a:rPr lang="en-US" dirty="0" smtClean="0"/>
              <a:t> (</a:t>
            </a:r>
            <a:r>
              <a:rPr lang="en-US" dirty="0" err="1" smtClean="0"/>
              <a:t>zollinger-ellison</a:t>
            </a:r>
            <a:r>
              <a:rPr lang="en-US" dirty="0" smtClean="0"/>
              <a:t> tumor(gastrin secreting tumor of pancreatic islets),</a:t>
            </a:r>
          </a:p>
          <a:p>
            <a:pPr>
              <a:buNone/>
            </a:pPr>
            <a:r>
              <a:rPr lang="en-US" dirty="0" smtClean="0"/>
              <a:t>overgrowth </a:t>
            </a:r>
            <a:r>
              <a:rPr lang="en-US" dirty="0" smtClean="0"/>
              <a:t>of islets (</a:t>
            </a:r>
            <a:r>
              <a:rPr lang="en-US" dirty="0" err="1" smtClean="0"/>
              <a:t>hyperinsulinism,elavated</a:t>
            </a:r>
            <a:r>
              <a:rPr lang="en-US" dirty="0" smtClean="0"/>
              <a:t> circulating levels of insulin due to </a:t>
            </a:r>
            <a:r>
              <a:rPr lang="en-US" dirty="0" err="1" smtClean="0"/>
              <a:t>pancreating</a:t>
            </a:r>
            <a:r>
              <a:rPr lang="en-US" dirty="0" smtClean="0"/>
              <a:t> </a:t>
            </a:r>
            <a:r>
              <a:rPr lang="en-US" dirty="0" err="1" smtClean="0"/>
              <a:t>tumour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225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873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WEIGHT LOSS (fat &amp; protein </a:t>
            </a:r>
            <a:r>
              <a:rPr lang="en-US" dirty="0" err="1" smtClean="0"/>
              <a:t>malabsorption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226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312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Morphine can cause spasms in the sphincter of </a:t>
            </a:r>
            <a:r>
              <a:rPr lang="en-US" dirty="0" err="1" smtClean="0"/>
              <a:t>oddi</a:t>
            </a:r>
            <a:r>
              <a:rPr lang="en-US" dirty="0" smtClean="0"/>
              <a:t> causing an increase in pain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243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5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/>
          <a:lstStyle/>
          <a:p>
            <a:pPr marL="524123" indent="-524123">
              <a:buFont typeface="+mj-lt"/>
              <a:buAutoNum type="arabicPeriod"/>
            </a:pPr>
            <a:r>
              <a:rPr lang="en-US" b="1" dirty="0" smtClean="0"/>
              <a:t>ABDOMINAL PAIN</a:t>
            </a:r>
          </a:p>
          <a:p>
            <a:pPr marL="524123" indent="-524123">
              <a:buFont typeface="Wingdings" pitchFamily="2" charset="2"/>
              <a:buChar char="Ø"/>
            </a:pPr>
            <a:r>
              <a:rPr lang="en-US" dirty="0" smtClean="0"/>
              <a:t>Unpleasant sensory/emotional experience associated with actual or potential tissue damage</a:t>
            </a:r>
          </a:p>
          <a:p>
            <a:pPr marL="524123" indent="-524123">
              <a:buFont typeface="Wingdings" pitchFamily="2" charset="2"/>
              <a:buChar char="Ø"/>
            </a:pPr>
            <a:r>
              <a:rPr lang="en-US" dirty="0" smtClean="0"/>
              <a:t>A major GI symptom. </a:t>
            </a:r>
          </a:p>
          <a:p>
            <a:pPr marL="524123" indent="-524123">
              <a:buFont typeface="Wingdings" pitchFamily="2" charset="2"/>
              <a:buChar char="Ø"/>
            </a:pPr>
            <a:r>
              <a:rPr lang="en-US" dirty="0" smtClean="0"/>
              <a:t>Character, duration, pattern, frequency, location, &amp; distribution vary depending on the underlying cause.</a:t>
            </a:r>
          </a:p>
          <a:p>
            <a:pPr marL="524123" indent="-524123">
              <a:buFont typeface="Wingdings" pitchFamily="2" charset="2"/>
              <a:buChar char="Ø"/>
            </a:pPr>
            <a:r>
              <a:rPr lang="en-US" dirty="0" smtClean="0"/>
              <a:t>Other factors such as meals, defecation, rest, &amp; vascular disorders, may directly affect this pain.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9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Upper abdominal discomfort or distress associated with eating.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Most common complaint.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Bowel movements may or may not relieve pain.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Fatty foods tend to cause the most discomfort, remain longer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Course vegetables &amp; highly seasoned foods can also cause considerable distress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74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/>
          <a:lstStyle/>
          <a:p>
            <a:pPr marL="524123" indent="-524123">
              <a:buFont typeface="+mj-lt"/>
              <a:buAutoNum type="arabicPeriod" startAt="3"/>
            </a:pPr>
            <a:r>
              <a:rPr lang="en-US" b="1" dirty="0" smtClean="0"/>
              <a:t>INTESTINAL GAS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accumulation of gas in the GIT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May result in belching or flatulence.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It is through belching that swallowed air is quickly expelled when it reaches stomach.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Usually, gases in the small intestines pass into colon &amp; are released as flatus. 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Flatullence</a:t>
            </a:r>
            <a:r>
              <a:rPr lang="en-US" dirty="0" smtClean="0"/>
              <a:t> may be a sign of gallbladder disease or food intolerance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33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/>
          <a:lstStyle/>
          <a:p>
            <a:pPr marL="524123" indent="-524123">
              <a:buFont typeface="+mj-lt"/>
              <a:buAutoNum type="arabicPeriod" startAt="4"/>
            </a:pPr>
            <a:r>
              <a:rPr lang="en-US" b="1" dirty="0" smtClean="0"/>
              <a:t>NAUSEA &amp; VOMITING; HEMATEMESIS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Vomiting is usually preceded by nausea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Can be triggered by odors, activity, or food intake.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Vomitus, may vary in </a:t>
            </a:r>
            <a:r>
              <a:rPr lang="en-US" dirty="0" err="1" smtClean="0"/>
              <a:t>colour</a:t>
            </a:r>
            <a:r>
              <a:rPr lang="en-US" dirty="0" smtClean="0"/>
              <a:t> &amp; content.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May contain undigested food particles or blood (</a:t>
            </a:r>
            <a:r>
              <a:rPr lang="en-US" b="1" dirty="0" smtClean="0"/>
              <a:t>hematemesis</a:t>
            </a:r>
            <a:r>
              <a:rPr lang="en-US" dirty="0" smtClean="0"/>
              <a:t>).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Red: when vomiting occurs soon after hemorrhage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Coffee ground appearance: if blood has been retained in the stomach; action of  the digestive enzymes.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Fecal odor:- back flow of intestinal contents into stomach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4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24123" indent="-524123">
              <a:buFont typeface="+mj-lt"/>
              <a:buAutoNum type="arabicPeriod" startAt="5"/>
            </a:pPr>
            <a:r>
              <a:rPr lang="en-US" b="1" dirty="0" smtClean="0"/>
              <a:t>CHANGE IN ELIMINATION PATTERN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Change in bowel habits may signify colon disease.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Diarrhoea</a:t>
            </a:r>
            <a:r>
              <a:rPr lang="en-US" dirty="0" smtClean="0"/>
              <a:t>: abnormal increase in the frequency &amp; liquidity of stool or in daily stool weight or volume.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Sometimes associated with abdominal pain or cramping &amp; nausea or vomiting.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Constipation</a:t>
            </a:r>
            <a:r>
              <a:rPr lang="en-US" dirty="0" smtClean="0"/>
              <a:t>: a decrease in the frequency of stool or stools that are hard, dry &amp; of small volumes than normal. May be associated with anal discomfort &amp; rectal bleeding.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</a:t>
            </a:r>
          </a:p>
          <a:p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a more specific definition, constipation is the presence of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one of the following conditions for at least three months: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According to a more specific definition, constipation is the presence of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than one of the following conditions for at least three months: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Straining with bowel movements more than 25% of the time.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Hard stools more than 25% of the time.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Incomplete evacuations more than 25% of the time.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Fewer than three bowel movements per week.</a:t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CONT…</a:t>
            </a:r>
          </a:p>
          <a:p>
            <a:r>
              <a:rPr lang="en-US" dirty="0" smtClean="0"/>
              <a:t>Normal stool </a:t>
            </a:r>
            <a:r>
              <a:rPr lang="en-US" dirty="0" err="1" smtClean="0"/>
              <a:t>colour</a:t>
            </a:r>
            <a:r>
              <a:rPr lang="en-US" dirty="0" smtClean="0"/>
              <a:t> is light to dark brown.</a:t>
            </a:r>
          </a:p>
          <a:p>
            <a:r>
              <a:rPr lang="en-US" dirty="0" smtClean="0"/>
              <a:t>Tarry black </a:t>
            </a:r>
            <a:r>
              <a:rPr lang="en-US" dirty="0" err="1" smtClean="0"/>
              <a:t>colour</a:t>
            </a:r>
            <a:r>
              <a:rPr lang="en-US" dirty="0" smtClean="0"/>
              <a:t> (</a:t>
            </a:r>
            <a:r>
              <a:rPr lang="en-US" dirty="0" err="1" smtClean="0"/>
              <a:t>malena</a:t>
            </a:r>
            <a:r>
              <a:rPr lang="en-US" dirty="0" smtClean="0"/>
              <a:t>):- upper GI bleeding</a:t>
            </a:r>
          </a:p>
          <a:p>
            <a:r>
              <a:rPr lang="en-US" dirty="0" smtClean="0"/>
              <a:t>Bright or dark red:- lower GI bleeding.</a:t>
            </a:r>
          </a:p>
          <a:p>
            <a:r>
              <a:rPr lang="en-US" dirty="0" smtClean="0"/>
              <a:t>Blood streak on the surface of stool/toilet tissue:- lower rectal or anal bleeding.</a:t>
            </a:r>
          </a:p>
          <a:p>
            <a:r>
              <a:rPr lang="en-US" dirty="0" smtClean="0"/>
              <a:t>Light grey or clay </a:t>
            </a:r>
            <a:r>
              <a:rPr lang="en-US" dirty="0" err="1" smtClean="0"/>
              <a:t>coloured</a:t>
            </a:r>
            <a:r>
              <a:rPr lang="en-US" dirty="0" smtClean="0"/>
              <a:t>:- absence of </a:t>
            </a:r>
            <a:r>
              <a:rPr lang="en-US" dirty="0" err="1" smtClean="0"/>
              <a:t>urobilin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Small rock-hard masses (</a:t>
            </a:r>
            <a:r>
              <a:rPr lang="en-US" dirty="0" err="1" smtClean="0"/>
              <a:t>scybala</a:t>
            </a:r>
            <a:r>
              <a:rPr lang="en-US" dirty="0" smtClean="0"/>
              <a:t>); sometimes streaked with blood from rectal trauma as they pass through the rectum.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38F43-BBF6-4D5C-B2E5-9A53CF2460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2A33D1A-1555-4B8C-A1D4-345D02D33EB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193F07-6234-4547-8150-31B7331C4A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0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D1A-1555-4B8C-A1D4-345D02D33EB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93F07-6234-4547-8150-31B7331C4A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7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5"/>
          </a:xfrm>
        </p:spPr>
        <p:txBody>
          <a:bodyPr/>
          <a:lstStyle/>
          <a:p>
            <a:fld id="{A2A33D1A-1555-4B8C-A1D4-345D02D33EB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9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4"/>
            <a:ext cx="533400" cy="244476"/>
          </a:xfrm>
        </p:spPr>
        <p:txBody>
          <a:bodyPr/>
          <a:lstStyle/>
          <a:p>
            <a:fld id="{DF193F07-6234-4547-8150-31B7331C4A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30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D1A-1555-4B8C-A1D4-345D02D33EB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193F07-6234-4547-8150-31B7331C4A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51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2" y="2743202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D1A-1555-4B8C-A1D4-345D02D33EB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F193F07-6234-4547-8150-31B7331C4A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07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A33D1A-1555-4B8C-A1D4-345D02D33EB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F193F07-6234-4547-8150-31B7331C4A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A33D1A-1555-4B8C-A1D4-345D02D33EB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F193F07-6234-4547-8150-31B7331C4A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4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D1A-1555-4B8C-A1D4-345D02D33EB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193F07-6234-4547-8150-31B7331C4A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D1A-1555-4B8C-A1D4-345D02D33EB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193F07-6234-4547-8150-31B7331C4A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3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3D1A-1555-4B8C-A1D4-345D02D33EB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193F07-6234-4547-8150-31B7331C4A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91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 rtlCol="0"/>
          <a:lstStyle/>
          <a:p>
            <a:fld id="{A2A33D1A-1555-4B8C-A1D4-345D02D33EB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F193F07-6234-4547-8150-31B7331C4A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25851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A33D1A-1555-4B8C-A1D4-345D02D33EBF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193F07-6234-4547-8150-31B7331C4A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part6.flv" TargetMode="External"/><Relationship Id="rId4" Type="http://schemas.openxmlformats.org/officeDocument/2006/relationships/hyperlink" Target="part5.flv" TargetMode="Externa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32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382000" cy="31242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GASTROINTESTINAL &amp; BILIARY TRACT DISORDERS (22 HRS)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6019800"/>
            <a:ext cx="6705600" cy="838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BLOCK III, M14 CLASS - KRCHN	AUGUST 2015</a:t>
            </a: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FACILITATOR: M. ONYANGO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86599812"/>
              </p:ext>
            </p:extLst>
          </p:nvPr>
        </p:nvGraphicFramePr>
        <p:xfrm>
          <a:off x="612648" y="211541"/>
          <a:ext cx="7924799" cy="6341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Photo Editor Photo" r:id="rId3" imgW="3277057" imgH="2704762" progId="MSPhotoEd.3">
                  <p:embed/>
                </p:oleObj>
              </mc:Choice>
              <mc:Fallback>
                <p:oleObj name="Photo Editor Photo" r:id="rId3" imgW="3277057" imgH="27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48" y="211541"/>
                        <a:ext cx="7924799" cy="6341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69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57200"/>
            <a:ext cx="8385048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Constipation; obstruction at sigmoid or rectal region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Distended abdomen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Visible loops of large bowel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Crampy</a:t>
            </a:r>
            <a:r>
              <a:rPr lang="en-US" dirty="0" smtClean="0"/>
              <a:t> lower abdominal pain.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Fecal vomiting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Manifestations of shock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57200"/>
            <a:ext cx="8378952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DIAGNOSTIC FINDINGS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Clinical exam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Abdominal X-ray</a:t>
            </a:r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None/>
            </a:pPr>
            <a:r>
              <a:rPr lang="en-US" b="1" dirty="0" smtClean="0"/>
              <a:t>MED-SURG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Colonoscopy to decompress/untwist.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Cecostomy</a:t>
            </a:r>
            <a:r>
              <a:rPr lang="en-US" dirty="0" smtClean="0"/>
              <a:t> to urgently relieve obstruction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Rectal decompression-tube.</a:t>
            </a:r>
          </a:p>
          <a:p>
            <a:pPr marL="514350" indent="-514350">
              <a:buAutoNum type="arabicPeriod" startAt="4"/>
            </a:pPr>
            <a:r>
              <a:rPr lang="en-US" dirty="0"/>
              <a:t>Surgical resection </a:t>
            </a:r>
          </a:p>
          <a:p>
            <a:pPr marL="834390" lvl="1" indent="-514350"/>
            <a:r>
              <a:rPr lang="en-US" dirty="0"/>
              <a:t>to remove the obstructing lesion </a:t>
            </a:r>
            <a:endParaRPr lang="en-US" dirty="0" smtClean="0"/>
          </a:p>
          <a:p>
            <a:pPr marL="834390" lvl="1" indent="-514350"/>
            <a:r>
              <a:rPr lang="en-US" dirty="0" smtClean="0"/>
              <a:t>colostomy </a:t>
            </a:r>
            <a:r>
              <a:rPr lang="en-US" dirty="0"/>
              <a:t>may be necessary.</a:t>
            </a:r>
          </a:p>
          <a:p>
            <a:pPr marL="834390" lvl="1" indent="-514350"/>
            <a:r>
              <a:rPr lang="en-US" dirty="0" err="1" smtClean="0"/>
              <a:t>ileoanal</a:t>
            </a:r>
            <a:r>
              <a:rPr lang="en-US" dirty="0" smtClean="0"/>
              <a:t> </a:t>
            </a:r>
            <a:r>
              <a:rPr lang="en-US" dirty="0"/>
              <a:t>anastomosis may be </a:t>
            </a:r>
            <a:r>
              <a:rPr lang="en-US" dirty="0" smtClean="0"/>
              <a:t>done.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461248" cy="5638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NURSING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Monitor for signs of worsening &amp; prepare for surgery.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Emotional support &amp; comfort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Monitor fluid &amp; electrolyte balance, IV replacement.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General pre &amp; post-op care for abdominal surgery.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HERNIA*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461248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protrusion of the intestine through an abnormal opening or weakened area of the abdominal wall.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ASSIGNMENT:</a:t>
            </a:r>
          </a:p>
          <a:p>
            <a:pPr>
              <a:buNone/>
            </a:pPr>
            <a:r>
              <a:rPr lang="en-US" dirty="0" smtClean="0"/>
              <a:t>Read about</a:t>
            </a:r>
            <a:r>
              <a:rPr lang="en-US" b="1" dirty="0" smtClean="0"/>
              <a:t> Hiatal hernia</a:t>
            </a:r>
          </a:p>
          <a:p>
            <a:pPr lvl="1">
              <a:buNone/>
            </a:pPr>
            <a:r>
              <a:rPr lang="en-US" i="1" dirty="0" smtClean="0"/>
              <a:t>Axial or sliding hernia</a:t>
            </a:r>
          </a:p>
          <a:p>
            <a:pPr lvl="1">
              <a:buNone/>
            </a:pPr>
            <a:r>
              <a:rPr lang="en-US" i="1" dirty="0" err="1"/>
              <a:t>Paraesophageal</a:t>
            </a:r>
            <a:r>
              <a:rPr lang="en-US" i="1" dirty="0"/>
              <a:t> hernia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 algn="r">
              <a:buNone/>
            </a:pPr>
            <a:r>
              <a:rPr lang="en-US" b="1" i="1" dirty="0"/>
              <a:t>*</a:t>
            </a:r>
            <a:r>
              <a:rPr lang="en-US" sz="1800" i="1" dirty="0"/>
              <a:t>Hiatal hernias </a:t>
            </a:r>
            <a:r>
              <a:rPr lang="en-US" sz="1800" i="1" dirty="0" smtClean="0"/>
              <a:t>excluded </a:t>
            </a:r>
            <a:r>
              <a:rPr lang="en-US" sz="1800" i="1" dirty="0"/>
              <a:t>included</a:t>
            </a:r>
            <a:endParaRPr lang="en-US" i="1" dirty="0"/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8763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TYPES OF HERNIA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Inguinal hernia: </a:t>
            </a:r>
            <a:r>
              <a:rPr lang="en-US" dirty="0" smtClean="0"/>
              <a:t>a weakness in which the spermatic cord in men &amp; the round ligament in women passes through the abdominal wall into the groin area.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Umbilical hernia: </a:t>
            </a:r>
            <a:r>
              <a:rPr lang="en-US" dirty="0" smtClean="0"/>
              <a:t>umbilical opening fails to close adequately; or rectus muscle is weak.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Incisional hernia: </a:t>
            </a:r>
            <a:r>
              <a:rPr lang="en-US" dirty="0" smtClean="0"/>
              <a:t>due to weakness in the abdominal wall caused by a previous incision.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461248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CLASSIFICATION OF HERNIA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 err="1" smtClean="0"/>
              <a:t>Reduciable</a:t>
            </a:r>
            <a:r>
              <a:rPr lang="en-US" b="1" dirty="0" smtClean="0"/>
              <a:t>: </a:t>
            </a:r>
            <a:r>
              <a:rPr lang="en-US" dirty="0" smtClean="0"/>
              <a:t>may be replaced into the abdominal cavity by manual manipulation.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 smtClean="0"/>
              <a:t>Incarcerated (irreducible or imprisoned): </a:t>
            </a:r>
            <a:r>
              <a:rPr lang="en-US" dirty="0" smtClean="0"/>
              <a:t>can not be pushed back into place.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 smtClean="0"/>
              <a:t>Strangulated: </a:t>
            </a:r>
            <a:r>
              <a:rPr lang="en-US" dirty="0" smtClean="0"/>
              <a:t>blood supply &amp; intestinal flow in the herniated area are obstructed.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33400"/>
            <a:ext cx="81534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Chronic cough </a:t>
            </a:r>
            <a:r>
              <a:rPr lang="en-US" dirty="0" err="1" smtClean="0"/>
              <a:t>e.g</a:t>
            </a:r>
            <a:r>
              <a:rPr lang="en-US" dirty="0" smtClean="0"/>
              <a:t> such as smokers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Obesity or weakened abdominal musculature.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Straining during bowel movement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Lifting heavy objects.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Pregnancy.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33400"/>
            <a:ext cx="8302752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Hernia protrudes over involved area when pt stands or strains.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Severe pain occurs if hernia becomes strangulated.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Strangulated hernia occurs with symptoms of IO.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537448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DIAGNOSTICS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History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Clinical features</a:t>
            </a:r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None/>
            </a:pPr>
            <a:r>
              <a:rPr lang="en-US" b="1" dirty="0" smtClean="0"/>
              <a:t>MED-SURG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Elective surgery to prevent complications of strangulation (</a:t>
            </a:r>
            <a:r>
              <a:rPr lang="en-US" dirty="0" err="1" smtClean="0"/>
              <a:t>herniorrhaphy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Strangulated hernia involves resection of the involved bowel.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09600"/>
            <a:ext cx="81534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NURSING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Prepare pt for surgery if indicated.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General post-op care. </a:t>
            </a:r>
            <a:r>
              <a:rPr lang="en-US" sz="1800" dirty="0" err="1"/>
              <a:t>e</a:t>
            </a:r>
            <a:r>
              <a:rPr lang="en-US" sz="1800" dirty="0" err="1" smtClean="0"/>
              <a:t>.g</a:t>
            </a:r>
            <a:r>
              <a:rPr lang="en-US" sz="1800" dirty="0" smtClean="0"/>
              <a:t> pain mgt.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coughing, teach pt to splint the incision.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Refrain from heavy lifting for 6-8 </a:t>
            </a:r>
            <a:r>
              <a:rPr lang="en-US" dirty="0" err="1" smtClean="0"/>
              <a:t>wks</a:t>
            </a:r>
            <a:r>
              <a:rPr lang="en-US" dirty="0" smtClean="0"/>
              <a:t> post-op.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58" y="152400"/>
            <a:ext cx="81534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 intestine, Rectum &amp; Anus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r="3080"/>
          <a:stretch/>
        </p:blipFill>
        <p:spPr>
          <a:xfrm>
            <a:off x="104717" y="838200"/>
            <a:ext cx="888688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ULCERATIVE COLITIS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458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Recurrent ulcerative &amp; inflammatory disease of the mucosal and </a:t>
            </a:r>
            <a:r>
              <a:rPr lang="en-US" dirty="0" err="1" smtClean="0"/>
              <a:t>submucosal</a:t>
            </a:r>
            <a:r>
              <a:rPr lang="en-US" dirty="0" smtClean="0"/>
              <a:t> layers of the colon &amp; rectum.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RISK </a:t>
            </a:r>
            <a:r>
              <a:rPr lang="en-US" b="1" dirty="0"/>
              <a:t>FACTORS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</a:t>
            </a:r>
            <a:r>
              <a:rPr lang="en-US" dirty="0"/>
              <a:t>use is unknown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Peak </a:t>
            </a:r>
            <a:r>
              <a:rPr lang="en-US" dirty="0"/>
              <a:t>age of 15-25yrs &amp; 55-65 </a:t>
            </a:r>
            <a:r>
              <a:rPr lang="en-US" dirty="0" err="1"/>
              <a:t>yrs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Increased incidence in Jews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Family </a:t>
            </a:r>
            <a:r>
              <a:rPr lang="en-US" dirty="0" err="1"/>
              <a:t>Hx</a:t>
            </a:r>
            <a:r>
              <a:rPr lang="en-US" dirty="0"/>
              <a:t>.</a:t>
            </a:r>
          </a:p>
          <a:p>
            <a:pPr marL="514350" indent="-514350">
              <a:buAutoNum type="arabicPeriod" startAt="4"/>
            </a:pPr>
            <a:r>
              <a:rPr lang="en-US" dirty="0"/>
              <a:t>Female </a:t>
            </a:r>
            <a:r>
              <a:rPr lang="en-US" dirty="0" smtClean="0"/>
              <a:t>gender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9600"/>
            <a:ext cx="86868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 smtClean="0"/>
              <a:t>PATHOPHYSIOLOGY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mucosa becomes edematous and inflamed.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The lesions are contiguous, occurring one after the other.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There are multiple ulcerations, diffuse inflammations, and shedding of epithelium.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Usually spreads </a:t>
            </a:r>
            <a:r>
              <a:rPr lang="en-US" dirty="0"/>
              <a:t>proximally </a:t>
            </a:r>
            <a:r>
              <a:rPr lang="en-US" dirty="0" smtClean="0"/>
              <a:t>from rectum to </a:t>
            </a:r>
            <a:r>
              <a:rPr lang="en-US" dirty="0"/>
              <a:t>involve the entire colon.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Bleeding may occur from ulcerations.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Eventually</a:t>
            </a:r>
            <a:r>
              <a:rPr lang="en-US" dirty="0"/>
              <a:t>, the bowel narrows, shortens, and thickens </a:t>
            </a:r>
            <a:r>
              <a:rPr lang="en-US" dirty="0" smtClean="0"/>
              <a:t>from muscle hypertrophy &amp; </a:t>
            </a:r>
            <a:r>
              <a:rPr lang="en-US" dirty="0"/>
              <a:t>fat deposits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09600"/>
            <a:ext cx="8153400" cy="5486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smtClean="0"/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Diarrhea, frequently bloody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Abdominal pain with rebound tenderness.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Rapid loss of fluid &amp; electrolytes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Anorexia &amp; weight loss.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Anemia &amp; </a:t>
            </a:r>
            <a:r>
              <a:rPr lang="en-US" dirty="0" err="1" smtClean="0"/>
              <a:t>hypocalcemia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57200"/>
            <a:ext cx="81534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DIAGNOSIS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Stool is positive for blood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CBC: low HCT and </a:t>
            </a:r>
            <a:r>
              <a:rPr lang="en-US" dirty="0" err="1" smtClean="0"/>
              <a:t>Hb</a:t>
            </a:r>
            <a:r>
              <a:rPr lang="en-US" dirty="0" smtClean="0"/>
              <a:t> levels; elevated WBC,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Low albumin levels, an electrolyte imbalance.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Abdominal x-ray; barium </a:t>
            </a:r>
            <a:r>
              <a:rPr lang="en-US" dirty="0"/>
              <a:t>enema </a:t>
            </a:r>
            <a:r>
              <a:rPr lang="en-US" dirty="0" smtClean="0"/>
              <a:t>—mucosal irregularities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Colonoscopy —inflamed, ulcerated mucosa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CT scan, </a:t>
            </a:r>
            <a:r>
              <a:rPr lang="en-US" dirty="0"/>
              <a:t>MRI, and </a:t>
            </a:r>
            <a:r>
              <a:rPr lang="en-US" dirty="0" smtClean="0"/>
              <a:t>U/S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762000"/>
            <a:ext cx="88392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High-protein, high-calorie diet with supplemental vitamin therapy and iron replacement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IV fluid therapy as necessary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Avoid foods that exacerbate </a:t>
            </a:r>
            <a:r>
              <a:rPr lang="en-US" dirty="0" err="1" smtClean="0"/>
              <a:t>diarrhoea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Avoid smoking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Sedatives;  antidiarrheal; </a:t>
            </a:r>
            <a:r>
              <a:rPr lang="en-US" dirty="0" err="1" smtClean="0"/>
              <a:t>antiperistaltic</a:t>
            </a:r>
            <a:r>
              <a:rPr lang="en-US" dirty="0" smtClean="0"/>
              <a:t> meds:- to </a:t>
            </a:r>
            <a:r>
              <a:rPr lang="en-US" dirty="0"/>
              <a:t>rest the </a:t>
            </a:r>
            <a:r>
              <a:rPr lang="en-US" dirty="0" smtClean="0"/>
              <a:t>bowel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Aminosalicylates</a:t>
            </a:r>
            <a:r>
              <a:rPr lang="en-US" dirty="0" smtClean="0"/>
              <a:t>:-reduce </a:t>
            </a:r>
            <a:r>
              <a:rPr lang="en-US" dirty="0"/>
              <a:t>inflammation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Corticosteroids </a:t>
            </a:r>
            <a:r>
              <a:rPr lang="en-US" dirty="0" smtClean="0"/>
              <a:t>for severe disease</a:t>
            </a: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14400"/>
            <a:ext cx="85344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Surgery</a:t>
            </a:r>
            <a:r>
              <a:rPr lang="en-US" sz="3200" dirty="0" smtClean="0"/>
              <a:t> </a:t>
            </a:r>
          </a:p>
          <a:p>
            <a:r>
              <a:rPr lang="en-US" dirty="0" smtClean="0"/>
              <a:t>Colectomy; colon is surgically removed</a:t>
            </a:r>
          </a:p>
          <a:p>
            <a:r>
              <a:rPr lang="en-US" dirty="0" err="1" smtClean="0"/>
              <a:t>Proctocolectomy</a:t>
            </a:r>
            <a:r>
              <a:rPr lang="en-US" dirty="0" smtClean="0"/>
              <a:t> with ileostomy (</a:t>
            </a:r>
            <a:r>
              <a:rPr lang="en-US" dirty="0" err="1" smtClean="0"/>
              <a:t>ie</a:t>
            </a:r>
            <a:r>
              <a:rPr lang="en-US" dirty="0" smtClean="0"/>
              <a:t>, complete excision of colon, rectum, and anus)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04800"/>
            <a:ext cx="8153400" cy="57912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b="1" dirty="0" smtClean="0"/>
              <a:t>NURSING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Adequate hydration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NPO to decrease bowel activity &amp; oral fluids introduced gradually.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IV fluids; or parenteral alimentation</a:t>
            </a:r>
          </a:p>
          <a:p>
            <a:pPr marL="514350" indent="-514350">
              <a:buAutoNum type="arabicPeriod" startAt="4"/>
            </a:pPr>
            <a:r>
              <a:rPr lang="en-US" dirty="0"/>
              <a:t>Evaluate electrolyte status.</a:t>
            </a:r>
          </a:p>
          <a:p>
            <a:pPr marL="514350" indent="-514350">
              <a:buAutoNum type="arabicPeriod" startAt="4"/>
            </a:pPr>
            <a:r>
              <a:rPr lang="en-US" dirty="0"/>
              <a:t>Good skin hygiene</a:t>
            </a:r>
          </a:p>
          <a:p>
            <a:pPr marL="514350" indent="-514350">
              <a:buAutoNum type="arabicPeriod" startAt="4"/>
            </a:pPr>
            <a:r>
              <a:rPr lang="en-US" dirty="0"/>
              <a:t>Antidiarrheal agents</a:t>
            </a:r>
          </a:p>
          <a:p>
            <a:pPr marL="514350" indent="-514350">
              <a:buAutoNum type="arabicPeriod" startAt="4"/>
            </a:pPr>
            <a:r>
              <a:rPr lang="en-US" dirty="0"/>
              <a:t>Assess characteristics in patterns of stool.</a:t>
            </a:r>
          </a:p>
          <a:p>
            <a:pPr marL="514350" indent="-514350">
              <a:buAutoNum type="arabicPeriod" startAt="4"/>
            </a:pPr>
            <a:r>
              <a:rPr lang="en-US" dirty="0"/>
              <a:t>Self </a:t>
            </a:r>
            <a:r>
              <a:rPr lang="en-US" dirty="0" smtClean="0"/>
              <a:t>care: small </a:t>
            </a:r>
            <a:r>
              <a:rPr lang="en-US" dirty="0"/>
              <a:t>frequent </a:t>
            </a:r>
            <a:r>
              <a:rPr lang="en-US" dirty="0" smtClean="0"/>
              <a:t>meals; precautions for steroids; stress management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Dressings </a:t>
            </a:r>
            <a:r>
              <a:rPr lang="en-US" dirty="0"/>
              <a:t>&amp; wound care if fistula is present</a:t>
            </a:r>
          </a:p>
          <a:p>
            <a:pPr marL="514350" indent="-514350">
              <a:buAutoNum type="arabicPeriod" startAt="4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378952" cy="5334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COMPLICATIONS</a:t>
            </a:r>
          </a:p>
          <a:p>
            <a:r>
              <a:rPr lang="en-US" dirty="0" smtClean="0"/>
              <a:t>Toxic </a:t>
            </a:r>
            <a:r>
              <a:rPr lang="en-US" dirty="0" err="1" smtClean="0"/>
              <a:t>megacolon</a:t>
            </a:r>
            <a:r>
              <a:rPr lang="en-US" dirty="0" smtClean="0"/>
              <a:t> </a:t>
            </a:r>
            <a:r>
              <a:rPr lang="en-US" sz="2000" dirty="0" smtClean="0"/>
              <a:t>(dilatation of the colon) inhibiting its contraction</a:t>
            </a:r>
          </a:p>
          <a:p>
            <a:r>
              <a:rPr lang="en-US" dirty="0" smtClean="0"/>
              <a:t>Perforation</a:t>
            </a:r>
          </a:p>
          <a:p>
            <a:r>
              <a:rPr lang="en-US" dirty="0" smtClean="0"/>
              <a:t>Bleeding; </a:t>
            </a:r>
            <a:r>
              <a:rPr lang="en-US" sz="2400" dirty="0" smtClean="0"/>
              <a:t>ulceration, vascular engorgement, </a:t>
            </a:r>
            <a:r>
              <a:rPr lang="en-US" sz="2400" dirty="0" err="1" smtClean="0"/>
              <a:t>vascularised</a:t>
            </a:r>
            <a:r>
              <a:rPr lang="en-US" sz="2400" dirty="0" smtClean="0"/>
              <a:t> granulation tissue.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DIVERTICULAR DISEASE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763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Diverticulum</a:t>
            </a:r>
            <a:r>
              <a:rPr lang="en-US" dirty="0"/>
              <a:t>- an </a:t>
            </a:r>
            <a:r>
              <a:rPr lang="en-US" dirty="0" err="1"/>
              <a:t>outpouching</a:t>
            </a:r>
            <a:r>
              <a:rPr lang="en-US" dirty="0"/>
              <a:t> of the intestinal </a:t>
            </a:r>
            <a:r>
              <a:rPr lang="en-US" dirty="0" smtClean="0"/>
              <a:t>wall </a:t>
            </a:r>
            <a:r>
              <a:rPr lang="en-US" dirty="0"/>
              <a:t>particularly the sigmoid </a:t>
            </a:r>
            <a:r>
              <a:rPr lang="en-US" dirty="0" smtClean="0"/>
              <a:t>colon</a:t>
            </a:r>
            <a:endParaRPr lang="en-US" dirty="0"/>
          </a:p>
          <a:p>
            <a:r>
              <a:rPr lang="en-US" b="1" dirty="0" smtClean="0"/>
              <a:t>Diverticulosis</a:t>
            </a:r>
            <a:r>
              <a:rPr lang="en-US" dirty="0" smtClean="0"/>
              <a:t>- </a:t>
            </a:r>
            <a:r>
              <a:rPr lang="en-US" dirty="0"/>
              <a:t>multiple </a:t>
            </a:r>
            <a:r>
              <a:rPr lang="en-US" dirty="0" smtClean="0"/>
              <a:t>diverticulum</a:t>
            </a:r>
            <a:endParaRPr lang="en-US" dirty="0"/>
          </a:p>
          <a:p>
            <a:r>
              <a:rPr lang="en-US" b="1" dirty="0" smtClean="0"/>
              <a:t>Diverticulitis</a:t>
            </a:r>
            <a:r>
              <a:rPr lang="en-US" dirty="0" smtClean="0"/>
              <a:t>- </a:t>
            </a:r>
            <a:r>
              <a:rPr lang="en-US" dirty="0"/>
              <a:t>inflammation of </a:t>
            </a:r>
            <a:r>
              <a:rPr lang="en-US" dirty="0" smtClean="0"/>
              <a:t>diverticula</a:t>
            </a:r>
            <a:endParaRPr lang="en-US" dirty="0"/>
          </a:p>
          <a:p>
            <a:r>
              <a:rPr lang="en-US" dirty="0" smtClean="0"/>
              <a:t>Can be from food &amp; bacteria or </a:t>
            </a:r>
            <a:r>
              <a:rPr lang="en-US" dirty="0" err="1" smtClean="0"/>
              <a:t>faecal</a:t>
            </a:r>
            <a:r>
              <a:rPr lang="en-US" dirty="0" smtClean="0"/>
              <a:t> contamination impeding drainage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RISK </a:t>
            </a:r>
            <a:r>
              <a:rPr lang="en-US" b="1" dirty="0"/>
              <a:t>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Low fiber diet; </a:t>
            </a:r>
            <a:r>
              <a:rPr lang="en-US" dirty="0" smtClean="0"/>
              <a:t>refined foods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Male (40-45yrs)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Congenital </a:t>
            </a:r>
            <a:r>
              <a:rPr lang="en-US" dirty="0"/>
              <a:t>weakness of muscle fibers of the intestine</a:t>
            </a:r>
            <a:r>
              <a:rPr lang="en-US" dirty="0" smtClean="0"/>
              <a:t>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Chronic </a:t>
            </a:r>
            <a:r>
              <a:rPr lang="en-US" dirty="0"/>
              <a:t>constipation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763000" cy="5486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sz="3500" b="1" dirty="0" smtClean="0"/>
              <a:t>CLINICAL MANIFESTATIONS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3100" dirty="0" smtClean="0"/>
              <a:t>Could be asymptomatic; if present, symptoms vary with degree of inflammation.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AutoNum type="arabicPeriod" startAt="2"/>
            </a:pPr>
            <a:r>
              <a:rPr lang="en-US" sz="3100" dirty="0"/>
              <a:t>Intermittent </a:t>
            </a:r>
            <a:r>
              <a:rPr lang="en-US" sz="3100" dirty="0" smtClean="0"/>
              <a:t>LLQ </a:t>
            </a:r>
            <a:r>
              <a:rPr lang="en-US" sz="3100" dirty="0"/>
              <a:t>tenderness, </a:t>
            </a:r>
            <a:r>
              <a:rPr lang="en-US" sz="3100" dirty="0" smtClean="0"/>
              <a:t>cramping</a:t>
            </a:r>
            <a:r>
              <a:rPr lang="en-US" sz="3100" dirty="0"/>
              <a:t>.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AutoNum type="arabicPeriod" startAt="2"/>
            </a:pPr>
            <a:r>
              <a:rPr lang="en-US" sz="3100" dirty="0"/>
              <a:t>Bowel irregularity </a:t>
            </a:r>
            <a:r>
              <a:rPr lang="en-US" sz="3100" dirty="0" smtClean="0"/>
              <a:t>with intervals </a:t>
            </a:r>
            <a:r>
              <a:rPr lang="en-US" sz="3100" dirty="0"/>
              <a:t>of diarrhea.</a:t>
            </a:r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AutoNum type="arabicPeriod" startAt="2"/>
            </a:pPr>
            <a:r>
              <a:rPr lang="en-US" sz="3100" b="1" i="1" dirty="0"/>
              <a:t>Diverticulitis</a:t>
            </a:r>
            <a:r>
              <a:rPr lang="en-US" sz="3100" dirty="0"/>
              <a:t>: fever, </a:t>
            </a:r>
            <a:r>
              <a:rPr lang="en-US" sz="3100" dirty="0" smtClean="0"/>
              <a:t>LLQ pain</a:t>
            </a:r>
            <a:r>
              <a:rPr lang="en-US" sz="3100" dirty="0"/>
              <a:t>, usually accompanied by nausea &amp; vomiting, abdominal </a:t>
            </a:r>
            <a:r>
              <a:rPr lang="en-US" sz="3100" dirty="0" smtClean="0"/>
              <a:t>distention, constipation or obstruction.</a:t>
            </a:r>
            <a:endParaRPr lang="en-US" sz="3100" dirty="0"/>
          </a:p>
          <a:p>
            <a:pPr marL="514350" indent="-514350">
              <a:lnSpc>
                <a:spcPct val="120000"/>
              </a:lnSpc>
              <a:spcAft>
                <a:spcPts val="1200"/>
              </a:spcAft>
              <a:buAutoNum type="arabicPeriod" startAt="2"/>
            </a:pPr>
            <a:r>
              <a:rPr lang="en-US" sz="3100" dirty="0" smtClean="0"/>
              <a:t>Perforation/abscess </a:t>
            </a:r>
            <a:r>
              <a:rPr lang="en-US" sz="3100" dirty="0"/>
              <a:t>formation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76600" y="0"/>
            <a:ext cx="5791200" cy="68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6868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Barium enema.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Sigmoidoscopy</a:t>
            </a:r>
            <a:r>
              <a:rPr lang="en-US" dirty="0" smtClean="0"/>
              <a:t> or colonoscopy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U/S or CT scan.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Stool examination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Abdominal x-ray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7630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300" b="1" dirty="0" smtClean="0"/>
              <a:t>TREATMENT </a:t>
            </a:r>
          </a:p>
          <a:p>
            <a:pPr marL="514350" indent="-514350">
              <a:buAutoNum type="alphaUcPeriod"/>
            </a:pPr>
            <a:r>
              <a:rPr lang="en-US" b="1" i="1" dirty="0" smtClean="0"/>
              <a:t>Management of uncomplicated </a:t>
            </a:r>
            <a:r>
              <a:rPr lang="en-US" b="1" i="1" dirty="0" err="1" smtClean="0"/>
              <a:t>diverticulum</a:t>
            </a:r>
            <a:r>
              <a:rPr lang="en-US" b="1" i="1" dirty="0" smtClean="0"/>
              <a:t>.</a:t>
            </a:r>
          </a:p>
          <a:p>
            <a:pPr marL="834390" lvl="1" indent="-514350">
              <a:buAutoNum type="arabicPeriod"/>
            </a:pPr>
            <a:r>
              <a:rPr lang="en-US" dirty="0" smtClean="0"/>
              <a:t>High residue diet &amp; fiber supplements.</a:t>
            </a:r>
          </a:p>
          <a:p>
            <a:pPr marL="834390" lvl="1" indent="-514350">
              <a:buAutoNum type="arabicPeriod"/>
            </a:pPr>
            <a:r>
              <a:rPr lang="en-US" dirty="0" smtClean="0"/>
              <a:t>Avoid laxatives &amp; enemas.</a:t>
            </a:r>
          </a:p>
          <a:p>
            <a:pPr marL="514350" indent="-514350">
              <a:buAutoNum type="alphaUcPeriod" startAt="2"/>
            </a:pPr>
            <a:r>
              <a:rPr lang="en-US" b="1" i="1" dirty="0" err="1" smtClean="0"/>
              <a:t>Diverticulosis</a:t>
            </a:r>
            <a:r>
              <a:rPr lang="en-US" b="1" i="1" dirty="0" smtClean="0"/>
              <a:t> with pain</a:t>
            </a:r>
          </a:p>
          <a:p>
            <a:pPr marL="834390" lvl="1" indent="-514350">
              <a:buAutoNum type="arabicPeriod"/>
            </a:pPr>
            <a:r>
              <a:rPr lang="en-US" dirty="0" smtClean="0"/>
              <a:t>Liquid or soft diet</a:t>
            </a:r>
          </a:p>
          <a:p>
            <a:pPr marL="834390" lvl="1" indent="-514350">
              <a:buAutoNum type="arabicPeriod"/>
            </a:pPr>
            <a:r>
              <a:rPr lang="en-US" dirty="0" smtClean="0"/>
              <a:t>Stool softeners or mineral oil</a:t>
            </a:r>
          </a:p>
          <a:p>
            <a:pPr marL="514350" indent="-514350">
              <a:buAutoNum type="alphaUcPeriod" startAt="3"/>
            </a:pPr>
            <a:r>
              <a:rPr lang="en-US" b="1" i="1" dirty="0" smtClean="0"/>
              <a:t>Diverticulitis with perforation</a:t>
            </a:r>
            <a:r>
              <a:rPr lang="en-US" dirty="0" smtClean="0"/>
              <a:t>.</a:t>
            </a:r>
          </a:p>
          <a:p>
            <a:pPr marL="834390" lvl="1" indent="-514350">
              <a:buFont typeface="Wingdings 2"/>
              <a:buAutoNum type="arabicPeriod"/>
            </a:pPr>
            <a:r>
              <a:rPr lang="en-US" dirty="0"/>
              <a:t>Hospitalized, NPO, with IV fluids</a:t>
            </a:r>
          </a:p>
          <a:p>
            <a:pPr marL="834390" lvl="1" indent="-514350">
              <a:buAutoNum type="arabicPeriod"/>
            </a:pPr>
            <a:r>
              <a:rPr lang="en-US" dirty="0" smtClean="0"/>
              <a:t>Antibiotics</a:t>
            </a:r>
          </a:p>
          <a:p>
            <a:pPr marL="834390" lvl="1" indent="-514350">
              <a:buAutoNum type="arabicPeriod"/>
            </a:pPr>
            <a:r>
              <a:rPr lang="en-US" dirty="0" smtClean="0"/>
              <a:t>Antispasmodics</a:t>
            </a:r>
          </a:p>
          <a:p>
            <a:pPr marL="834390" lvl="1" indent="-514350">
              <a:buAutoNum type="arabicPeriod"/>
            </a:pPr>
            <a:r>
              <a:rPr lang="en-US" dirty="0" smtClean="0"/>
              <a:t>Surgery </a:t>
            </a:r>
            <a:r>
              <a:rPr lang="en-US" dirty="0"/>
              <a:t>for obstruction, hemorrhage or perforation.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763000" cy="6629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/>
              <a:t>NURSING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Assist pt to understand need for 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smtClean="0"/>
              <a:t>High fiber diet &amp; avoid </a:t>
            </a:r>
            <a:r>
              <a:rPr lang="en-US" dirty="0" err="1" smtClean="0"/>
              <a:t>indigestable</a:t>
            </a:r>
            <a:r>
              <a:rPr lang="en-US" dirty="0" smtClean="0"/>
              <a:t> roughage such as nuts, popcorn, , corn &amp; seeds.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smtClean="0"/>
              <a:t>Maintain high fluid intake.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smtClean="0"/>
              <a:t>Avoid large meals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smtClean="0"/>
              <a:t>Avoid alcohol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smtClean="0"/>
              <a:t>Weight reduction if indicated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smtClean="0"/>
              <a:t>Avoid </a:t>
            </a:r>
            <a:r>
              <a:rPr lang="en-US" dirty="0"/>
              <a:t>activities that increase intra-abdominal pressure </a:t>
            </a:r>
            <a:r>
              <a:rPr lang="en-US" dirty="0" err="1"/>
              <a:t>eg</a:t>
            </a:r>
            <a:r>
              <a:rPr lang="en-US" dirty="0"/>
              <a:t> straining at stools, bending, lifting, tight clothing.</a:t>
            </a:r>
          </a:p>
          <a:p>
            <a:pPr marL="514350" indent="-514350">
              <a:buAutoNum type="arabicPeriod" startAt="2"/>
            </a:pPr>
            <a:r>
              <a:rPr lang="en-US" dirty="0"/>
              <a:t>To decrease colon </a:t>
            </a:r>
            <a:r>
              <a:rPr lang="en-US" dirty="0" smtClean="0"/>
              <a:t>activities; in diverticulitis</a:t>
            </a:r>
            <a:endParaRPr lang="en-US" dirty="0"/>
          </a:p>
          <a:p>
            <a:pPr marL="834390" lvl="1" indent="-514350">
              <a:buFont typeface="+mj-lt"/>
              <a:buAutoNum type="alphaLcParenR"/>
            </a:pPr>
            <a:r>
              <a:rPr lang="en-US" dirty="0" smtClean="0"/>
              <a:t>Clear </a:t>
            </a:r>
            <a:r>
              <a:rPr lang="en-US" dirty="0"/>
              <a:t>liquids or NPO </a:t>
            </a:r>
            <a:endParaRPr lang="en-US" dirty="0" smtClean="0"/>
          </a:p>
          <a:p>
            <a:pPr marL="834390" lvl="1" indent="-514350">
              <a:buFont typeface="+mj-lt"/>
              <a:buAutoNum type="alphaLcParenR"/>
            </a:pPr>
            <a:r>
              <a:rPr lang="en-US" dirty="0" smtClean="0"/>
              <a:t>Bed </a:t>
            </a:r>
            <a:r>
              <a:rPr lang="en-US" dirty="0"/>
              <a:t>rest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Adequate hydration </a:t>
            </a:r>
            <a:r>
              <a:rPr lang="en-US" dirty="0" smtClean="0"/>
              <a:t>via IV </a:t>
            </a:r>
            <a:r>
              <a:rPr lang="en-US" dirty="0"/>
              <a:t>fluids 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As attack subsides introduce oral fluids gradually</a:t>
            </a:r>
          </a:p>
          <a:p>
            <a:pPr marL="514350" indent="-514350">
              <a:buFont typeface="+mj-lt"/>
              <a:buAutoNum type="alphaLcParenR"/>
            </a:pP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81000"/>
            <a:ext cx="8153400" cy="5715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COMPLICATIONS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Peritonitis</a:t>
            </a:r>
          </a:p>
          <a:p>
            <a:pPr marL="514350" indent="-514350">
              <a:buAutoNum type="arabicPeriod"/>
            </a:pPr>
            <a:r>
              <a:rPr lang="en-US" dirty="0" smtClean="0"/>
              <a:t>Abscess formation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Bleeding</a:t>
            </a:r>
          </a:p>
          <a:p>
            <a:pPr marL="514350" indent="-514350">
              <a:buAutoNum type="arabicPeriod"/>
            </a:pPr>
            <a:r>
              <a:rPr lang="en-US" dirty="0" smtClean="0"/>
              <a:t>Bowel obstruction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COLORECTAL CANCER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371600"/>
            <a:ext cx="81534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One of the most prevalent types of internal cancer.</a:t>
            </a:r>
          </a:p>
          <a:p>
            <a:pPr>
              <a:buNone/>
            </a:pPr>
            <a:r>
              <a:rPr lang="en-US" dirty="0" smtClean="0"/>
              <a:t>Highly </a:t>
            </a:r>
            <a:r>
              <a:rPr lang="en-US" dirty="0"/>
              <a:t>curable when localized </a:t>
            </a:r>
            <a:r>
              <a:rPr lang="en-US" dirty="0" smtClean="0"/>
              <a:t>in the bowel.</a:t>
            </a:r>
          </a:p>
          <a:p>
            <a:pPr>
              <a:buNone/>
            </a:pPr>
            <a:r>
              <a:rPr lang="en-US" dirty="0" smtClean="0"/>
              <a:t>Most common sites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Sigmoid colon— 20-30 %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Cecum &amp; ascending colon— 20 – 30</a:t>
            </a:r>
            <a:r>
              <a:rPr lang="en-US" dirty="0" smtClean="0"/>
              <a:t>%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Rectum— 50%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534400" cy="624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RISK FACTORS</a:t>
            </a:r>
          </a:p>
          <a:p>
            <a:r>
              <a:rPr lang="en-US" dirty="0" smtClean="0"/>
              <a:t>Age around 50yrs</a:t>
            </a:r>
          </a:p>
          <a:p>
            <a:r>
              <a:rPr lang="en-US" dirty="0" smtClean="0"/>
              <a:t>Ulcerative colitis</a:t>
            </a:r>
          </a:p>
          <a:p>
            <a:r>
              <a:rPr lang="en-US" dirty="0" smtClean="0"/>
              <a:t>High fat, low residue diet.   </a:t>
            </a:r>
          </a:p>
          <a:p>
            <a:r>
              <a:rPr lang="en-US" dirty="0" smtClean="0"/>
              <a:t>Family </a:t>
            </a:r>
            <a:r>
              <a:rPr lang="en-US" dirty="0" err="1" smtClean="0"/>
              <a:t>Hx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Crohns</a:t>
            </a:r>
            <a:r>
              <a:rPr lang="en-US" dirty="0" smtClean="0"/>
              <a:t> disease 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PATHOPHYSIOLOGY</a:t>
            </a:r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95% adenocarcinoma (from epithelia).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May start as a benign polyp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May become malignant </a:t>
            </a:r>
            <a:r>
              <a:rPr lang="en-US" dirty="0" err="1"/>
              <a:t>metastatize</a:t>
            </a:r>
            <a:r>
              <a:rPr lang="en-US" dirty="0"/>
              <a:t> to surrounding structures. (often to the liver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461248" cy="6019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dirty="0"/>
              <a:t>CLINICAL </a:t>
            </a:r>
            <a:r>
              <a:rPr lang="en-US" sz="3600" b="1" dirty="0" smtClean="0"/>
              <a:t>MANIFESTATION</a:t>
            </a:r>
          </a:p>
          <a:p>
            <a:pPr marL="514350" indent="-514350">
              <a:buNone/>
            </a:pPr>
            <a:r>
              <a:rPr lang="en-US" dirty="0" smtClean="0"/>
              <a:t>According to location, stage, </a:t>
            </a:r>
            <a:r>
              <a:rPr lang="en-US" dirty="0"/>
              <a:t>&amp; </a:t>
            </a:r>
            <a:r>
              <a:rPr lang="en-US" dirty="0" smtClean="0"/>
              <a:t>intestinal function.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Vague symptoms—early.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in bowel habits: </a:t>
            </a:r>
            <a:r>
              <a:rPr lang="en-US" sz="2200" dirty="0" smtClean="0"/>
              <a:t>constipation &amp; </a:t>
            </a:r>
            <a:r>
              <a:rPr lang="en-US" sz="2200" dirty="0" err="1" smtClean="0"/>
              <a:t>diarrhoea</a:t>
            </a:r>
            <a:r>
              <a:rPr lang="en-US" sz="2200" dirty="0" smtClean="0"/>
              <a:t> with </a:t>
            </a:r>
            <a:r>
              <a:rPr lang="en-US" sz="2200" dirty="0" err="1" smtClean="0"/>
              <a:t>tenesmus</a:t>
            </a: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in shape of stool (pencil-or ribbon-shaped)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Weakness &amp; fatigue.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Pain is a late symptom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Rectal bleeding or </a:t>
            </a:r>
            <a:r>
              <a:rPr lang="en-US" dirty="0" err="1" smtClean="0"/>
              <a:t>malena</a:t>
            </a:r>
            <a:r>
              <a:rPr lang="en-US" dirty="0" smtClean="0"/>
              <a:t> from ascending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Bowel obstruction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457200"/>
            <a:ext cx="8763000" cy="56388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History, </a:t>
            </a:r>
            <a:r>
              <a:rPr lang="en-US" dirty="0"/>
              <a:t>physical examination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Fecal occult blood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Double contrast </a:t>
            </a:r>
            <a:r>
              <a:rPr lang="en-US" dirty="0"/>
              <a:t>barium </a:t>
            </a:r>
            <a:r>
              <a:rPr lang="en-US" dirty="0" smtClean="0"/>
              <a:t>enema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Sigmoidoscopy</a:t>
            </a:r>
            <a:r>
              <a:rPr lang="en-US" dirty="0" smtClean="0"/>
              <a:t>/colonoscopy</a:t>
            </a:r>
            <a:r>
              <a:rPr lang="en-US" dirty="0"/>
              <a:t>; with biopsy for cytology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CT </a:t>
            </a:r>
            <a:r>
              <a:rPr lang="en-US" dirty="0" smtClean="0"/>
              <a:t>scan; chest</a:t>
            </a:r>
            <a:r>
              <a:rPr lang="en-US" dirty="0"/>
              <a:t>, abdomen and pelvis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8537448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TREATMENT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Colon resection</a:t>
            </a:r>
            <a:r>
              <a:rPr lang="en-US" dirty="0" smtClean="0"/>
              <a:t>: may have resection with(out) a colostomy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/>
              <a:t>Colostomy: </a:t>
            </a:r>
            <a:r>
              <a:rPr lang="en-US" dirty="0" smtClean="0"/>
              <a:t>surgical creation of an opening (stoma) into the colon. (temporally or permanent).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09600"/>
            <a:ext cx="8385048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Types of colostomies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 smtClean="0"/>
              <a:t>Ascending</a:t>
            </a:r>
            <a:r>
              <a:rPr lang="en-US" dirty="0" smtClean="0"/>
              <a:t>:- for right-sided tumors.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 smtClean="0"/>
              <a:t>The transverse (double barreled):- </a:t>
            </a:r>
            <a:r>
              <a:rPr lang="en-US" dirty="0" smtClean="0"/>
              <a:t>often for emergencies (</a:t>
            </a:r>
            <a:r>
              <a:rPr lang="en-US" dirty="0" err="1" smtClean="0"/>
              <a:t>e.g</a:t>
            </a:r>
            <a:r>
              <a:rPr lang="en-US" dirty="0" smtClean="0"/>
              <a:t> IO, perforation);</a:t>
            </a:r>
            <a:r>
              <a:rPr lang="en-US" dirty="0"/>
              <a:t> </a:t>
            </a:r>
            <a:r>
              <a:rPr lang="en-US" dirty="0" smtClean="0"/>
              <a:t>is quick. </a:t>
            </a:r>
          </a:p>
          <a:p>
            <a:pPr marL="594360" lvl="2" indent="0">
              <a:buNone/>
            </a:pPr>
            <a:r>
              <a:rPr lang="en-US" dirty="0" smtClean="0"/>
              <a:t>There two stomas. The proximal one, closest to small intestine, drain feces. The distal stoma drains mucus. Usually temporary.</a:t>
            </a:r>
          </a:p>
          <a:p>
            <a:pPr marL="514350" indent="-514350">
              <a:buAutoNum type="alphaLcParenR" startAt="3"/>
            </a:pPr>
            <a:r>
              <a:rPr lang="en-US" b="1" dirty="0" smtClean="0"/>
              <a:t>Transverse loop:- </a:t>
            </a:r>
            <a:r>
              <a:rPr lang="en-US" dirty="0"/>
              <a:t>colostomy has two openings in the transverse colon, but one stoma usually temporary.</a:t>
            </a:r>
          </a:p>
          <a:p>
            <a:pPr marL="514350" indent="-514350">
              <a:buAutoNum type="alphaLcParenR" startAt="3"/>
            </a:pPr>
            <a:r>
              <a:rPr lang="en-US" b="1" dirty="0"/>
              <a:t>Descending colostomy</a:t>
            </a:r>
          </a:p>
          <a:p>
            <a:pPr marL="514350" indent="-514350">
              <a:buAutoNum type="alphaLcParenR" startAt="3"/>
            </a:pPr>
            <a:r>
              <a:rPr lang="en-US" b="1" dirty="0" smtClean="0"/>
              <a:t>Sigmoid colostomy</a:t>
            </a:r>
            <a:r>
              <a:rPr lang="en-US" dirty="0" smtClean="0"/>
              <a:t>.</a:t>
            </a:r>
            <a:endParaRPr lang="en-US" dirty="0"/>
          </a:p>
          <a:p>
            <a:pPr marL="594360" lvl="2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Colonoscopy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29175" y="1264017"/>
            <a:ext cx="4314825" cy="2774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432130"/>
            <a:ext cx="4008983" cy="2758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1816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A, </a:t>
            </a:r>
            <a:r>
              <a:rPr lang="en-US" dirty="0" smtClean="0"/>
              <a:t>Sigmoid </a:t>
            </a:r>
            <a:r>
              <a:rPr lang="en-US" dirty="0"/>
              <a:t>colostomy, the </a:t>
            </a:r>
            <a:r>
              <a:rPr lang="en-US" dirty="0" smtClean="0"/>
              <a:t>feces are </a:t>
            </a:r>
            <a:r>
              <a:rPr lang="en-US" dirty="0"/>
              <a:t>formed. </a:t>
            </a:r>
            <a:endParaRPr lang="en-US" dirty="0" smtClean="0"/>
          </a:p>
          <a:p>
            <a:r>
              <a:rPr lang="en-US" b="1" dirty="0" smtClean="0"/>
              <a:t>B</a:t>
            </a:r>
            <a:r>
              <a:rPr lang="en-US" b="1" dirty="0"/>
              <a:t>, </a:t>
            </a:r>
            <a:r>
              <a:rPr lang="en-US" dirty="0" smtClean="0"/>
              <a:t>Descending </a:t>
            </a:r>
            <a:r>
              <a:rPr lang="en-US" dirty="0"/>
              <a:t>colostomy, the feces are </a:t>
            </a:r>
            <a:r>
              <a:rPr lang="en-US" dirty="0" err="1"/>
              <a:t>semiformed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smtClean="0"/>
              <a:t>C</a:t>
            </a:r>
            <a:r>
              <a:rPr lang="en-US" b="1" dirty="0"/>
              <a:t>, </a:t>
            </a:r>
            <a:r>
              <a:rPr lang="en-US" dirty="0" smtClean="0"/>
              <a:t>Transverse </a:t>
            </a:r>
            <a:r>
              <a:rPr lang="en-US" dirty="0"/>
              <a:t>colostomy, the feces are unformed. </a:t>
            </a:r>
            <a:endParaRPr lang="en-US" dirty="0" smtClean="0"/>
          </a:p>
          <a:p>
            <a:r>
              <a:rPr lang="en-US" b="1" dirty="0" smtClean="0"/>
              <a:t>D</a:t>
            </a:r>
            <a:r>
              <a:rPr lang="en-US" b="1" dirty="0"/>
              <a:t>, </a:t>
            </a:r>
            <a:r>
              <a:rPr lang="en-US" dirty="0" smtClean="0"/>
              <a:t>Ascending </a:t>
            </a:r>
            <a:r>
              <a:rPr lang="en-US" dirty="0"/>
              <a:t>colostomy, the feces are fluid.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038642"/>
            <a:ext cx="18573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4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9600"/>
            <a:ext cx="8461248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NURSING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Pre-op </a:t>
            </a:r>
            <a:r>
              <a:rPr lang="en-US" sz="3200" b="1" dirty="0" smtClean="0"/>
              <a:t>care</a:t>
            </a:r>
          </a:p>
          <a:p>
            <a:pPr marL="514350" indent="-514350">
              <a:buSzPct val="70000"/>
              <a:buFont typeface="+mj-lt"/>
              <a:buAutoNum type="alphaLcPeriod"/>
            </a:pPr>
            <a:r>
              <a:rPr lang="en-US" sz="3100" dirty="0" smtClean="0"/>
              <a:t>Determine extend of surgery anticipated: colostomy not always required.</a:t>
            </a:r>
          </a:p>
          <a:p>
            <a:pPr marL="514350" indent="-514350">
              <a:buSzPct val="70000"/>
              <a:buFont typeface="+mj-lt"/>
              <a:buAutoNum type="alphaLcPeriod"/>
            </a:pPr>
            <a:r>
              <a:rPr lang="en-US" sz="3100" dirty="0"/>
              <a:t>Bowel preparation: low residue diet, prophylactic </a:t>
            </a:r>
            <a:r>
              <a:rPr lang="en-US" sz="3100" dirty="0" smtClean="0"/>
              <a:t>antibiotics, enemas.</a:t>
            </a:r>
            <a:endParaRPr lang="en-US" sz="3100" dirty="0"/>
          </a:p>
          <a:p>
            <a:pPr marL="514350" indent="-514350">
              <a:buSzPct val="70000"/>
              <a:buFont typeface="+mj-lt"/>
              <a:buAutoNum type="alphaLcPeriod"/>
            </a:pPr>
            <a:r>
              <a:rPr lang="en-US" sz="3100" dirty="0"/>
              <a:t>If colostomy is to be, discuss </a:t>
            </a:r>
            <a:r>
              <a:rPr lang="en-US" sz="3100" dirty="0" smtClean="0"/>
              <a:t>implications; </a:t>
            </a:r>
            <a:r>
              <a:rPr lang="en-US" sz="3100" dirty="0"/>
              <a:t>prepare </a:t>
            </a:r>
            <a:r>
              <a:rPr lang="en-US" sz="3100" dirty="0" smtClean="0"/>
              <a:t>Pt. </a:t>
            </a:r>
            <a:r>
              <a:rPr lang="en-US" sz="3100" dirty="0"/>
              <a:t>for change in body image</a:t>
            </a:r>
            <a:r>
              <a:rPr lang="en-US" sz="3100" dirty="0" smtClean="0"/>
              <a:t>.</a:t>
            </a:r>
            <a:endParaRPr lang="en-US" sz="3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04800"/>
            <a:ext cx="8613648" cy="60960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en-US" sz="3200" b="1" dirty="0" smtClean="0"/>
              <a:t>Post-op care</a:t>
            </a:r>
          </a:p>
          <a:p>
            <a:pPr marL="514350" indent="-514350">
              <a:buSzPct val="75000"/>
              <a:buFont typeface="+mj-lt"/>
              <a:buAutoNum type="alphaLcParenR"/>
            </a:pPr>
            <a:r>
              <a:rPr lang="en-US" sz="3000" dirty="0" err="1" smtClean="0"/>
              <a:t>Pt</a:t>
            </a:r>
            <a:r>
              <a:rPr lang="en-US" sz="3000" dirty="0" smtClean="0"/>
              <a:t> with 3 incisions; </a:t>
            </a:r>
            <a:r>
              <a:rPr lang="en-US" sz="2800" dirty="0" smtClean="0"/>
              <a:t>abdominal</a:t>
            </a:r>
            <a:r>
              <a:rPr lang="en-US" sz="2800" dirty="0"/>
              <a:t>, </a:t>
            </a:r>
            <a:r>
              <a:rPr lang="en-US" sz="2800" dirty="0" err="1" smtClean="0"/>
              <a:t>perineal</a:t>
            </a:r>
            <a:r>
              <a:rPr lang="en-US" sz="2800" dirty="0" smtClean="0"/>
              <a:t> and area for colostomy</a:t>
            </a:r>
          </a:p>
          <a:p>
            <a:pPr marL="514350" indent="-514350">
              <a:buSzPct val="75000"/>
              <a:buFont typeface="+mj-lt"/>
              <a:buAutoNum type="alphaLcParenR"/>
            </a:pPr>
            <a:r>
              <a:rPr lang="en-US" sz="3000" dirty="0" err="1" smtClean="0"/>
              <a:t>Perineal</a:t>
            </a:r>
            <a:r>
              <a:rPr lang="en-US" sz="3000" dirty="0" smtClean="0"/>
              <a:t> incision:- </a:t>
            </a:r>
            <a:r>
              <a:rPr lang="en-US" sz="2400" dirty="0" smtClean="0"/>
              <a:t>closed with a drain or left open to heal by secondary intention.</a:t>
            </a:r>
          </a:p>
          <a:p>
            <a:pPr marL="834390" lvl="1" indent="-514350">
              <a:buSzPct val="75000"/>
              <a:buFont typeface="+mj-lt"/>
              <a:buAutoNum type="alphaLcParenR"/>
            </a:pPr>
            <a:r>
              <a:rPr lang="en-US" dirty="0" smtClean="0"/>
              <a:t>-irrigate the </a:t>
            </a:r>
            <a:r>
              <a:rPr lang="en-US" dirty="0" err="1" smtClean="0"/>
              <a:t>perineal</a:t>
            </a:r>
            <a:r>
              <a:rPr lang="en-US" dirty="0" smtClean="0"/>
              <a:t> wound.</a:t>
            </a:r>
          </a:p>
          <a:p>
            <a:pPr marL="834390" lvl="1" indent="-514350">
              <a:buSzPct val="75000"/>
              <a:buFont typeface="+mj-lt"/>
              <a:buAutoNum type="alphaLcParenR"/>
            </a:pPr>
            <a:r>
              <a:rPr lang="en-US" dirty="0" smtClean="0"/>
              <a:t>- warm </a:t>
            </a:r>
            <a:r>
              <a:rPr lang="en-US" dirty="0" err="1" smtClean="0"/>
              <a:t>sitz</a:t>
            </a:r>
            <a:r>
              <a:rPr lang="en-US" dirty="0" smtClean="0"/>
              <a:t> bath.</a:t>
            </a:r>
            <a:endParaRPr lang="en-US" dirty="0"/>
          </a:p>
          <a:p>
            <a:pPr marL="514350" indent="-514350">
              <a:buSzPct val="75000"/>
              <a:buFont typeface="+mj-lt"/>
              <a:buAutoNum type="alphaLcParenR"/>
            </a:pPr>
            <a:r>
              <a:rPr lang="en-US" sz="3000" dirty="0" smtClean="0"/>
              <a:t>Abdominal </a:t>
            </a:r>
            <a:r>
              <a:rPr lang="en-US" sz="3000" dirty="0"/>
              <a:t>&amp; </a:t>
            </a:r>
            <a:r>
              <a:rPr lang="en-US" sz="3000" dirty="0" err="1"/>
              <a:t>perineal</a:t>
            </a:r>
            <a:r>
              <a:rPr lang="en-US" sz="3000" dirty="0"/>
              <a:t> wounds need frequent </a:t>
            </a:r>
            <a:r>
              <a:rPr lang="en-US" sz="3000" dirty="0" smtClean="0"/>
              <a:t>dressings.</a:t>
            </a:r>
            <a:endParaRPr lang="en-US" sz="3000" dirty="0"/>
          </a:p>
          <a:p>
            <a:pPr marL="514350" indent="-514350">
              <a:buSzPct val="75000"/>
              <a:buFont typeface="+mj-lt"/>
              <a:buAutoNum type="alphaLcParenR"/>
            </a:pPr>
            <a:r>
              <a:rPr lang="en-US" sz="3000" dirty="0" err="1" smtClean="0"/>
              <a:t>Perineal</a:t>
            </a:r>
            <a:r>
              <a:rPr lang="en-US" sz="3000" dirty="0" smtClean="0"/>
              <a:t> </a:t>
            </a:r>
            <a:r>
              <a:rPr lang="en-US" sz="3000" dirty="0"/>
              <a:t>wound may </a:t>
            </a:r>
            <a:r>
              <a:rPr lang="en-US" sz="3000" dirty="0" smtClean="0"/>
              <a:t>heal after several </a:t>
            </a:r>
            <a:r>
              <a:rPr lang="en-US" sz="3000" dirty="0"/>
              <a:t>months</a:t>
            </a:r>
            <a:r>
              <a:rPr lang="en-US" sz="3000" dirty="0" smtClean="0"/>
              <a:t>.</a:t>
            </a:r>
          </a:p>
          <a:p>
            <a:pPr marL="514350" indent="-514350">
              <a:buSzPct val="75000"/>
              <a:buFont typeface="+mj-lt"/>
              <a:buAutoNum type="alphaLcParenR"/>
            </a:pPr>
            <a:r>
              <a:rPr lang="en-US" sz="3100" dirty="0"/>
              <a:t>Position </a:t>
            </a:r>
            <a:r>
              <a:rPr lang="en-US" sz="3100" dirty="0" err="1"/>
              <a:t>pt</a:t>
            </a:r>
            <a:r>
              <a:rPr lang="en-US" sz="3100" dirty="0"/>
              <a:t> </a:t>
            </a:r>
            <a:r>
              <a:rPr lang="en-US" sz="3100" dirty="0" err="1" smtClean="0"/>
              <a:t>lateraly</a:t>
            </a:r>
            <a:r>
              <a:rPr lang="en-US" sz="3100" dirty="0" smtClean="0"/>
              <a:t>.</a:t>
            </a:r>
            <a:endParaRPr lang="en-US" sz="3100" dirty="0"/>
          </a:p>
          <a:p>
            <a:pPr marL="834390" lvl="1" indent="-514350">
              <a:buFont typeface="+mj-lt"/>
              <a:buAutoNum type="alphaLcParenR"/>
            </a:pPr>
            <a:endParaRPr lang="en-US" sz="2700" dirty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86800" cy="64770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LcParenR" startAt="6"/>
            </a:pPr>
            <a:r>
              <a:rPr lang="en-US" dirty="0" smtClean="0"/>
              <a:t>Assess healing and perform colostomy care</a:t>
            </a:r>
          </a:p>
          <a:p>
            <a:pPr marL="834390" lvl="1" indent="-514350"/>
            <a:r>
              <a:rPr lang="en-US" dirty="0" smtClean="0"/>
              <a:t>Measure stoma &amp; select an appropriate sized appliance. Stoma will shrink after surgery.</a:t>
            </a:r>
          </a:p>
          <a:p>
            <a:pPr marL="834390" lvl="1" indent="-514350"/>
            <a:r>
              <a:rPr lang="en-US" dirty="0" smtClean="0"/>
              <a:t>Appliance should fit easily around the stoma &amp; protect the skin.</a:t>
            </a:r>
          </a:p>
          <a:p>
            <a:pPr marL="834390" lvl="1" indent="-514350"/>
            <a:r>
              <a:rPr lang="en-US" dirty="0" smtClean="0"/>
              <a:t>Keep the skin around the stoma clean, dry from intestinal juices. </a:t>
            </a:r>
          </a:p>
          <a:p>
            <a:pPr marL="834390" lvl="1" indent="-514350"/>
            <a:r>
              <a:rPr lang="en-US" dirty="0" smtClean="0"/>
              <a:t>Prevent contamination of the abdominal incision. </a:t>
            </a:r>
          </a:p>
          <a:p>
            <a:pPr marL="834390" lvl="1" indent="-514350"/>
            <a:r>
              <a:rPr lang="en-US" dirty="0"/>
              <a:t>Change the skin appliance only when it begins to leak or becomes dislodged.</a:t>
            </a:r>
          </a:p>
          <a:p>
            <a:pPr marL="834390" lvl="1" indent="-514350"/>
            <a:r>
              <a:rPr lang="en-US" dirty="0"/>
              <a:t>Irrigate the colostomy same time each day to assist in establishing a normal pattern of elimination.</a:t>
            </a:r>
          </a:p>
          <a:p>
            <a:pPr marL="834390" lvl="1" indent="-514350"/>
            <a:r>
              <a:rPr lang="en-US" dirty="0"/>
              <a:t>Involve </a:t>
            </a:r>
            <a:r>
              <a:rPr lang="en-US" dirty="0" err="1"/>
              <a:t>pt</a:t>
            </a:r>
            <a:r>
              <a:rPr lang="en-US" dirty="0"/>
              <a:t> in care as early as possible</a:t>
            </a:r>
          </a:p>
          <a:p>
            <a:pPr marL="834390" lvl="1" indent="-514350"/>
            <a:r>
              <a:rPr lang="en-US" dirty="0"/>
              <a:t>For adults irrigate with 500-1000 </a:t>
            </a:r>
            <a:r>
              <a:rPr lang="en-US" dirty="0" err="1"/>
              <a:t>mls</a:t>
            </a:r>
            <a:r>
              <a:rPr lang="en-US" dirty="0"/>
              <a:t> of warm tap water</a:t>
            </a:r>
          </a:p>
          <a:p>
            <a:pPr marL="834390" lvl="1" indent="-514350"/>
            <a:r>
              <a:rPr lang="en-US" dirty="0"/>
              <a:t>Assist control odor, use control tablets or </a:t>
            </a:r>
            <a:r>
              <a:rPr lang="en-US" dirty="0" smtClean="0"/>
              <a:t>diet </a:t>
            </a:r>
          </a:p>
          <a:p>
            <a:pPr marL="834390" lvl="1" indent="-514350"/>
            <a:r>
              <a:rPr lang="en-US" dirty="0" smtClean="0"/>
              <a:t>Educate on self-care </a:t>
            </a:r>
            <a:r>
              <a:rPr lang="en-US" dirty="0"/>
              <a:t>and long-term care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2" y="1447800"/>
            <a:ext cx="7772398" cy="296862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600" b="1" dirty="0" smtClean="0"/>
              <a:t>DISORDERS OF THE RECTUM AND ANUS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29669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HEMORRHOIDS (</a:t>
            </a:r>
            <a:r>
              <a:rPr lang="en-US" b="1" dirty="0" smtClean="0"/>
              <a:t>PILES</a:t>
            </a:r>
            <a:r>
              <a:rPr lang="en-US" sz="5400" b="1" dirty="0" smtClean="0"/>
              <a:t>)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385048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D</a:t>
            </a:r>
            <a:r>
              <a:rPr lang="en-US" dirty="0" smtClean="0"/>
              <a:t>ilated portions of veins in the anus &amp; rectum</a:t>
            </a:r>
          </a:p>
          <a:p>
            <a:pPr>
              <a:buNone/>
            </a:pPr>
            <a:r>
              <a:rPr lang="en-US" b="1" dirty="0" smtClean="0"/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Pregnancy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Prolonged constipation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Prolonged standing or sitting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Portal hypertension (venous flow obstruction).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Obesity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Straining at bowel movement.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57200"/>
            <a:ext cx="81534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CLINICAL MANIFESTATIONS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Internal</a:t>
            </a:r>
            <a:r>
              <a:rPr lang="en-US" dirty="0" smtClean="0"/>
              <a:t> hemorrhoids occur above the intestinal sphincter, become congested, &amp; are painful.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External</a:t>
            </a:r>
            <a:r>
              <a:rPr lang="en-US" dirty="0" smtClean="0"/>
              <a:t> hemorrhoids occur below or outside external sphincter, appear as protrusions at the anus.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Thrombosed</a:t>
            </a:r>
            <a:r>
              <a:rPr lang="en-US" dirty="0" smtClean="0"/>
              <a:t> hemorrhoids: a blood clot in a hemorrhoid that causes inflammation &amp; pain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Rectal bleeding during defecation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6248400" cy="381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Anal fissures &amp; </a:t>
            </a:r>
            <a:r>
              <a:rPr lang="en-US" sz="2400" dirty="0" err="1" smtClean="0"/>
              <a:t>Hamorrhoids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2" y="457200"/>
            <a:ext cx="7942718" cy="6329105"/>
          </a:xfrm>
        </p:spPr>
      </p:pic>
    </p:spTree>
    <p:extLst>
      <p:ext uri="{BB962C8B-B14F-4D97-AF65-F5344CB8AC3E}">
        <p14:creationId xmlns:p14="http://schemas.microsoft.com/office/powerpoint/2010/main" val="4974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991600" cy="6781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500" b="1" dirty="0" smtClean="0"/>
              <a:t>DIAGNOSIS</a:t>
            </a:r>
          </a:p>
          <a:p>
            <a:pPr>
              <a:buNone/>
            </a:pPr>
            <a:r>
              <a:rPr lang="en-US" dirty="0" smtClean="0"/>
              <a:t>Rectal examination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3000" b="1" dirty="0" smtClean="0"/>
              <a:t>MANAGEMENT</a:t>
            </a:r>
          </a:p>
          <a:p>
            <a:pPr marL="514350" indent="-514350">
              <a:buAutoNum type="alphaUcPeriod"/>
            </a:pPr>
            <a:r>
              <a:rPr lang="en-US" b="1" dirty="0" smtClean="0"/>
              <a:t>Conservative treatment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Sitz</a:t>
            </a:r>
            <a:r>
              <a:rPr lang="en-US" dirty="0" smtClean="0"/>
              <a:t> baths, stool softeners, ointments, topical anesthetics.</a:t>
            </a:r>
          </a:p>
          <a:p>
            <a:pPr marL="514350" indent="-514350">
              <a:buAutoNum type="arabicPeriod"/>
            </a:pPr>
            <a:r>
              <a:rPr lang="en-US" dirty="0" smtClean="0"/>
              <a:t>Diet high in fiber/roughage</a:t>
            </a:r>
          </a:p>
          <a:p>
            <a:pPr marL="514350" indent="-514350">
              <a:buAutoNum type="arabicPeriod"/>
            </a:pPr>
            <a:r>
              <a:rPr lang="en-US" dirty="0" smtClean="0"/>
              <a:t>Avoid straining with bowel movements</a:t>
            </a:r>
          </a:p>
          <a:p>
            <a:pPr marL="514350" indent="-514350">
              <a:buAutoNum type="alphaUcPeriod" startAt="2"/>
            </a:pPr>
            <a:endParaRPr lang="en-US" b="1" dirty="0" smtClean="0"/>
          </a:p>
          <a:p>
            <a:pPr marL="514350" indent="-514350">
              <a:buAutoNum type="alphaUcPeriod" startAt="2"/>
            </a:pPr>
            <a:r>
              <a:rPr lang="en-US" b="1" dirty="0" smtClean="0"/>
              <a:t>Aggressive 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Rubber ligation of internal hemorrhoids</a:t>
            </a:r>
          </a:p>
          <a:p>
            <a:pPr marL="514350" indent="-514350">
              <a:buAutoNum type="arabicPeriod" startAt="2"/>
            </a:pPr>
            <a:r>
              <a:rPr lang="en-US" dirty="0"/>
              <a:t>Laser or infrared </a:t>
            </a:r>
            <a:r>
              <a:rPr lang="en-US" dirty="0" smtClean="0"/>
              <a:t>photocoagulation</a:t>
            </a: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Surgery for bleeding or </a:t>
            </a:r>
            <a:r>
              <a:rPr lang="en-US" dirty="0" err="1"/>
              <a:t>thrombosed</a:t>
            </a:r>
            <a:r>
              <a:rPr lang="en-US" dirty="0"/>
              <a:t> hemorrhoids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6645"/>
            <a:ext cx="289560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75" y="4191000"/>
            <a:ext cx="2447925" cy="186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09600"/>
            <a:ext cx="8153400" cy="54864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NURSING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Avoid prolonged standing or sitting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Sitz</a:t>
            </a:r>
            <a:r>
              <a:rPr lang="en-US" dirty="0" smtClean="0"/>
              <a:t> bath to decrease discomfort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Ointments to decrease discomfort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Ice pack, followed by a hot </a:t>
            </a:r>
            <a:r>
              <a:rPr lang="en-US" dirty="0" err="1" smtClean="0"/>
              <a:t>sitz</a:t>
            </a:r>
            <a:r>
              <a:rPr lang="en-US" dirty="0" smtClean="0"/>
              <a:t> bath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Avoid constipation &amp; straining at stools.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Weight management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Proper diet.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8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ANORECTAL ABSCESS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537448" cy="47244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800" dirty="0" smtClean="0"/>
              <a:t>Infection in the </a:t>
            </a:r>
            <a:r>
              <a:rPr lang="en-US" sz="2800" dirty="0" err="1" smtClean="0"/>
              <a:t>pararectal</a:t>
            </a:r>
            <a:r>
              <a:rPr lang="en-US" sz="2800" dirty="0" smtClean="0"/>
              <a:t> (close to rectum) spaces.</a:t>
            </a:r>
          </a:p>
          <a:p>
            <a:pPr lvl="1">
              <a:buNone/>
            </a:pPr>
            <a:r>
              <a:rPr lang="en-US" sz="2800" dirty="0" err="1" smtClean="0"/>
              <a:t>Immuno</a:t>
            </a:r>
            <a:r>
              <a:rPr lang="en-US" sz="2800" dirty="0" smtClean="0"/>
              <a:t>-suppressed people are more at risk.</a:t>
            </a:r>
          </a:p>
          <a:p>
            <a:pPr lvl="1">
              <a:buNone/>
            </a:pPr>
            <a:endParaRPr lang="en-US" sz="2800" b="1" dirty="0" smtClean="0"/>
          </a:p>
          <a:p>
            <a:pPr lvl="1">
              <a:buNone/>
            </a:pPr>
            <a:r>
              <a:rPr lang="en-US" sz="2800" b="1" dirty="0" smtClean="0"/>
              <a:t>SIGNS &amp; SYMPTOMS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Foul-smelling pus.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Pain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Swelling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Redness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Tenderness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85800"/>
            <a:ext cx="8153400" cy="5410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MANAGEMENT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Sitz</a:t>
            </a:r>
            <a:r>
              <a:rPr lang="en-US" dirty="0" smtClean="0"/>
              <a:t> baths &amp; analgesics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&amp; D of abscess with gauze packing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fistula is present , same is removed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ANAL FISTULA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3716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tiny, tubular, fibrous tract that extends into the anal canal from an opening located besides the anus.</a:t>
            </a:r>
          </a:p>
          <a:p>
            <a:pPr>
              <a:buNone/>
            </a:pPr>
            <a:r>
              <a:rPr lang="en-US" b="1" dirty="0" smtClean="0"/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Infection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Trauma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Fissures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Regional enteritis (inflammation of intestine)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461248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Constant leaking of pus or stool from the cutaneous opening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Passage of flatus or feces from the vagina or bladder depending on the fistula tract.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Untreated fistulas may cause systemic infection.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3200" b="1" dirty="0" smtClean="0"/>
              <a:t>MANAGEMENT</a:t>
            </a:r>
            <a:endParaRPr lang="en-US" sz="3200" b="1" dirty="0"/>
          </a:p>
          <a:p>
            <a:r>
              <a:rPr lang="en-US" dirty="0" err="1"/>
              <a:t>Fistulectomy</a:t>
            </a:r>
            <a:r>
              <a:rPr lang="en-US" dirty="0"/>
              <a:t>: excision of the fistulous tract.</a:t>
            </a:r>
          </a:p>
          <a:p>
            <a:pPr lvl="1"/>
            <a:r>
              <a:rPr lang="en-US" dirty="0"/>
              <a:t>Enema </a:t>
            </a:r>
            <a:r>
              <a:rPr lang="en-US" dirty="0" smtClean="0"/>
              <a:t>pre-operatively to </a:t>
            </a:r>
            <a:r>
              <a:rPr lang="en-US" dirty="0"/>
              <a:t>evacuate lower bowel </a:t>
            </a:r>
            <a:r>
              <a:rPr lang="en-US" dirty="0" smtClean="0"/>
              <a:t>thoroughly.</a:t>
            </a:r>
            <a:endParaRPr lang="en-US" dirty="0"/>
          </a:p>
          <a:p>
            <a:pPr lvl="1"/>
            <a:r>
              <a:rPr lang="en-US" dirty="0" err="1"/>
              <a:t>Pt</a:t>
            </a:r>
            <a:r>
              <a:rPr lang="en-US" dirty="0"/>
              <a:t> comes from </a:t>
            </a:r>
            <a:r>
              <a:rPr lang="en-US" dirty="0" smtClean="0"/>
              <a:t>theatre with </a:t>
            </a:r>
            <a:r>
              <a:rPr lang="en-US" dirty="0"/>
              <a:t>wound packed with gauze.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ANAL FISSURE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385048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longitudinal tear or ulceration in the lining of the anal canal.</a:t>
            </a:r>
          </a:p>
          <a:p>
            <a:pPr>
              <a:buNone/>
            </a:pPr>
            <a:r>
              <a:rPr lang="en-US" b="1" dirty="0" smtClean="0"/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Passing a large, firm stool.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Persistent tightening of the anal canal secondary to stress &amp; anxiety leading to constipation.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Child birth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Trauma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Overuse of laxatives.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613648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/>
              <a:t>SIGNS &amp; SYMPTOMS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Extremely painful defecation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Burning sensation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Bleeding.</a:t>
            </a:r>
          </a:p>
          <a:p>
            <a:pPr marL="514350" indent="-514350">
              <a:buNone/>
            </a:pPr>
            <a:r>
              <a:rPr lang="en-US" sz="3000" b="1" dirty="0" smtClean="0"/>
              <a:t>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Conservative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smtClean="0"/>
              <a:t>Stool softeners &amp; bulk agents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smtClean="0"/>
              <a:t>High water intake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err="1" smtClean="0"/>
              <a:t>Sitz</a:t>
            </a:r>
            <a:r>
              <a:rPr lang="en-US" dirty="0" smtClean="0"/>
              <a:t> bath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smtClean="0"/>
              <a:t>Emollient suppositories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err="1" smtClean="0"/>
              <a:t>Anaesthetic</a:t>
            </a:r>
            <a:r>
              <a:rPr lang="en-US" dirty="0" smtClean="0"/>
              <a:t> &amp; corticosteroid help relief the discomfort.</a:t>
            </a:r>
          </a:p>
          <a:p>
            <a:pPr marL="514350" indent="-514350">
              <a:buAutoNum type="arabicPeriod" startAt="2"/>
            </a:pPr>
            <a:r>
              <a:rPr lang="en-US" dirty="0"/>
              <a:t>Anal dilation </a:t>
            </a:r>
            <a:r>
              <a:rPr lang="en-US" dirty="0" smtClean="0"/>
              <a:t>with excision of fissure under anesthesia.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7448" cy="9906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PILONIDAL SINUS/CYST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686800" cy="317306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Found in the </a:t>
            </a:r>
            <a:r>
              <a:rPr lang="en-US" sz="2800" dirty="0" err="1" smtClean="0"/>
              <a:t>intergluteal</a:t>
            </a:r>
            <a:r>
              <a:rPr lang="en-US" sz="2800" dirty="0" smtClean="0"/>
              <a:t> cleft of the lower sacrum.</a:t>
            </a:r>
            <a:endParaRPr lang="en-US" sz="28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Results </a:t>
            </a:r>
            <a:r>
              <a:rPr lang="en-US" sz="2800" dirty="0"/>
              <a:t>from local trauma, </a:t>
            </a:r>
            <a:r>
              <a:rPr lang="en-US" sz="2800" dirty="0" smtClean="0"/>
              <a:t>causing penetration </a:t>
            </a:r>
            <a:r>
              <a:rPr lang="en-US" sz="2800" dirty="0"/>
              <a:t>of hairs into the epithelium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Can be congenital (</a:t>
            </a:r>
            <a:r>
              <a:rPr lang="en-US" sz="2800" dirty="0" err="1" smtClean="0"/>
              <a:t>infolding</a:t>
            </a:r>
            <a:r>
              <a:rPr lang="en-US" sz="2800" dirty="0" smtClean="0"/>
              <a:t> of epithelial </a:t>
            </a:r>
            <a:r>
              <a:rPr lang="en-US" sz="2800" dirty="0"/>
              <a:t>tissue beneath the </a:t>
            </a:r>
            <a:r>
              <a:rPr lang="en-US" sz="2800" dirty="0" smtClean="0"/>
              <a:t>skin)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May have one </a:t>
            </a:r>
            <a:r>
              <a:rPr lang="en-US" sz="2800" dirty="0"/>
              <a:t>or several small sinus </a:t>
            </a:r>
            <a:r>
              <a:rPr lang="en-US" sz="2800" dirty="0" smtClean="0"/>
              <a:t>openings on skin surface.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50"/>
          <a:stretch/>
        </p:blipFill>
        <p:spPr>
          <a:xfrm>
            <a:off x="228601" y="4015655"/>
            <a:ext cx="3200399" cy="2930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86"/>
          <a:stretch/>
        </p:blipFill>
        <p:spPr>
          <a:xfrm>
            <a:off x="4114800" y="4011266"/>
            <a:ext cx="4797750" cy="2846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6868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/>
              <a:t>PRESENTATION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Are easily irritated by perspiration or friction.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Infection causes irritation or abscess.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None/>
            </a:pPr>
            <a:r>
              <a:rPr lang="en-US" b="1" dirty="0" smtClean="0"/>
              <a:t>TREATMENT</a:t>
            </a:r>
          </a:p>
          <a:p>
            <a:r>
              <a:rPr lang="en-US" dirty="0" smtClean="0"/>
              <a:t>Antibiotics till abscess is formed then surgery (I &amp; D).</a:t>
            </a:r>
          </a:p>
          <a:p>
            <a:r>
              <a:rPr lang="en-US" dirty="0"/>
              <a:t>After </a:t>
            </a:r>
            <a:r>
              <a:rPr lang="en-US" dirty="0" smtClean="0"/>
              <a:t>it </a:t>
            </a:r>
            <a:r>
              <a:rPr lang="en-US" dirty="0"/>
              <a:t>resolves cyst &amp; secondary sinus tract is excised.</a:t>
            </a:r>
          </a:p>
          <a:p>
            <a:r>
              <a:rPr lang="en-US" dirty="0"/>
              <a:t>Gauze dressing is put to keep edges separate as healing by granulation occurs.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POLYPS*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Masses of tissue that protrudes into bowel lumen.</a:t>
            </a:r>
            <a:endParaRPr lang="en-US" dirty="0"/>
          </a:p>
          <a:p>
            <a:r>
              <a:rPr lang="en-US" dirty="0" smtClean="0"/>
              <a:t>Occur anywhere in the intestinal tract &amp; rectum.</a:t>
            </a:r>
          </a:p>
          <a:p>
            <a:r>
              <a:rPr lang="en-US" dirty="0" smtClean="0"/>
              <a:t>Most are benign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CLASSIFICATION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Neoplastic (</a:t>
            </a:r>
            <a:r>
              <a:rPr lang="en-US" dirty="0" err="1"/>
              <a:t>denomas</a:t>
            </a:r>
            <a:r>
              <a:rPr lang="en-US" dirty="0"/>
              <a:t> </a:t>
            </a:r>
            <a:r>
              <a:rPr lang="en-US" dirty="0" smtClean="0"/>
              <a:t>and carcinomas)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Non-neoplastic (</a:t>
            </a:r>
            <a:r>
              <a:rPr lang="en-US" dirty="0"/>
              <a:t>mucosal and </a:t>
            </a:r>
            <a:r>
              <a:rPr lang="en-US" dirty="0" smtClean="0"/>
              <a:t>hyperplastic</a:t>
            </a:r>
            <a:r>
              <a:rPr lang="en-US" dirty="0"/>
              <a:t>)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Adenomas commonly occur in the large intestines.  </a:t>
            </a:r>
          </a:p>
          <a:p>
            <a:pPr marL="514350" indent="-514350" algn="r">
              <a:buNone/>
            </a:pPr>
            <a:endParaRPr lang="en-US" i="1" dirty="0" smtClean="0"/>
          </a:p>
          <a:p>
            <a:pPr marL="514350" indent="-514350" algn="r">
              <a:buNone/>
            </a:pPr>
            <a:r>
              <a:rPr lang="en-US" i="1" dirty="0" smtClean="0"/>
              <a:t>* Can occur </a:t>
            </a:r>
            <a:r>
              <a:rPr lang="en-US" i="1" dirty="0"/>
              <a:t>anywhere </a:t>
            </a:r>
            <a:endParaRPr lang="en-US" i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09600"/>
            <a:ext cx="81534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Rectal bleeding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Lower abdominal pain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Obstruction</a:t>
            </a:r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None/>
            </a:pPr>
            <a:r>
              <a:rPr lang="en-US" sz="3600" b="1" dirty="0" smtClean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History &amp; DRE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Barium enema studies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Sigmoidoscopy</a:t>
            </a:r>
            <a:r>
              <a:rPr lang="en-US" dirty="0" smtClean="0"/>
              <a:t> or colonoscopy.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86000"/>
            <a:ext cx="5373860" cy="2220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THE GIT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19200"/>
            <a:ext cx="8153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HISTORY</a:t>
            </a:r>
          </a:p>
          <a:p>
            <a:r>
              <a:rPr lang="en-US" dirty="0"/>
              <a:t>Changes in bowel </a:t>
            </a:r>
            <a:r>
              <a:rPr lang="en-US" dirty="0" smtClean="0"/>
              <a:t>habits</a:t>
            </a:r>
          </a:p>
          <a:p>
            <a:r>
              <a:rPr lang="en-US" dirty="0" smtClean="0"/>
              <a:t>Evaluate </a:t>
            </a:r>
            <a:r>
              <a:rPr lang="en-US" dirty="0"/>
              <a:t>dietary pattern and </a:t>
            </a:r>
            <a:r>
              <a:rPr lang="en-US" dirty="0" smtClean="0"/>
              <a:t>fluid intake.</a:t>
            </a:r>
            <a:endParaRPr lang="en-US" dirty="0"/>
          </a:p>
          <a:p>
            <a:r>
              <a:rPr lang="en-US" dirty="0" smtClean="0"/>
              <a:t>Weight </a:t>
            </a:r>
            <a:r>
              <a:rPr lang="en-US" dirty="0"/>
              <a:t>loss or </a:t>
            </a:r>
            <a:r>
              <a:rPr lang="en-US" dirty="0" smtClean="0"/>
              <a:t>gain.</a:t>
            </a:r>
          </a:p>
          <a:p>
            <a:r>
              <a:rPr lang="en-US" dirty="0" smtClean="0"/>
              <a:t>Pain.</a:t>
            </a:r>
            <a:endParaRPr lang="en-US" dirty="0"/>
          </a:p>
          <a:p>
            <a:r>
              <a:rPr lang="en-US" dirty="0" smtClean="0"/>
              <a:t>Nausea </a:t>
            </a:r>
            <a:r>
              <a:rPr lang="en-US" dirty="0"/>
              <a:t>and </a:t>
            </a:r>
            <a:r>
              <a:rPr lang="en-US" dirty="0" smtClean="0"/>
              <a:t>vomiting.</a:t>
            </a:r>
            <a:endParaRPr lang="en-US" dirty="0"/>
          </a:p>
          <a:p>
            <a:r>
              <a:rPr lang="en-US" dirty="0" smtClean="0"/>
              <a:t>Presence </a:t>
            </a:r>
            <a:r>
              <a:rPr lang="en-US" dirty="0"/>
              <a:t>or problems with </a:t>
            </a:r>
            <a:r>
              <a:rPr lang="en-US" dirty="0" smtClean="0"/>
              <a:t>flatulence.</a:t>
            </a:r>
          </a:p>
          <a:p>
            <a:r>
              <a:rPr lang="en-US" dirty="0"/>
              <a:t>Medication </a:t>
            </a:r>
            <a:r>
              <a:rPr lang="en-US" dirty="0" smtClean="0"/>
              <a:t>history.</a:t>
            </a:r>
          </a:p>
          <a:p>
            <a:r>
              <a:rPr lang="en-US" dirty="0" smtClean="0"/>
              <a:t>Previous GI related surgeries.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763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MANAGEMENT</a:t>
            </a:r>
          </a:p>
          <a:p>
            <a:r>
              <a:rPr lang="en-US" dirty="0" smtClean="0"/>
              <a:t>Surgery: Colonic </a:t>
            </a:r>
            <a:r>
              <a:rPr lang="en-US" dirty="0" err="1" smtClean="0"/>
              <a:t>polypectomy</a:t>
            </a:r>
            <a:r>
              <a:rPr lang="en-US" dirty="0" smtClean="0"/>
              <a:t>; with biopsy</a:t>
            </a:r>
            <a:endParaRPr lang="en-US" dirty="0"/>
          </a:p>
          <a:p>
            <a:r>
              <a:rPr lang="en-US" dirty="0" smtClean="0"/>
              <a:t>Post-op (</a:t>
            </a:r>
            <a:r>
              <a:rPr lang="en-US" dirty="0" err="1" smtClean="0"/>
              <a:t>i.e</a:t>
            </a:r>
            <a:r>
              <a:rPr lang="en-US" dirty="0" smtClean="0"/>
              <a:t> </a:t>
            </a:r>
            <a:r>
              <a:rPr lang="en-US" dirty="0" err="1" smtClean="0"/>
              <a:t>anorectal</a:t>
            </a:r>
            <a:r>
              <a:rPr lang="en-US" dirty="0" smtClean="0"/>
              <a:t> region):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Position the </a:t>
            </a:r>
            <a:r>
              <a:rPr lang="en-US" dirty="0" smtClean="0"/>
              <a:t>Pt. </a:t>
            </a:r>
            <a:r>
              <a:rPr lang="en-US" dirty="0"/>
              <a:t>comfortably </a:t>
            </a:r>
            <a:r>
              <a:rPr lang="en-US" sz="2400" dirty="0" err="1"/>
              <a:t>e.g</a:t>
            </a:r>
            <a:r>
              <a:rPr lang="en-US" sz="2400" dirty="0"/>
              <a:t> use air ring or </a:t>
            </a:r>
            <a:r>
              <a:rPr lang="en-US" sz="2400" dirty="0" smtClean="0"/>
              <a:t>side-lying</a:t>
            </a:r>
            <a:r>
              <a:rPr lang="en-US" sz="2400" dirty="0"/>
              <a:t>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Pain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Sitz</a:t>
            </a:r>
            <a:r>
              <a:rPr lang="en-US" dirty="0"/>
              <a:t> bath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Nutrition: </a:t>
            </a:r>
            <a:r>
              <a:rPr lang="en-US" sz="2400" dirty="0" smtClean="0"/>
              <a:t>high fiber, plenty of fluid </a:t>
            </a:r>
            <a:r>
              <a:rPr lang="en-US" sz="2400" dirty="0"/>
              <a:t>diet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Promote voiding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Control anxiety.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1371600"/>
            <a:ext cx="7772400" cy="40386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8800" b="1" dirty="0"/>
              <a:t>LIVER CONDITIONS</a:t>
            </a:r>
          </a:p>
        </p:txBody>
      </p:sp>
    </p:spTree>
    <p:extLst>
      <p:ext uri="{BB962C8B-B14F-4D97-AF65-F5344CB8AC3E}">
        <p14:creationId xmlns:p14="http://schemas.microsoft.com/office/powerpoint/2010/main" val="125904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sz="6700" b="1" dirty="0"/>
              <a:t>JAUNDICE</a:t>
            </a:r>
            <a:endParaRPr lang="en-US" sz="6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461248" cy="4876800"/>
          </a:xfrm>
        </p:spPr>
        <p:txBody>
          <a:bodyPr/>
          <a:lstStyle/>
          <a:p>
            <a:r>
              <a:rPr lang="en-US" dirty="0" smtClean="0"/>
              <a:t>A condition resulting when bilirubin concentration in the blood is abnormally elevated. </a:t>
            </a:r>
          </a:p>
          <a:p>
            <a:r>
              <a:rPr lang="en-US" dirty="0" smtClean="0"/>
              <a:t>All the body tissues including the </a:t>
            </a:r>
            <a:r>
              <a:rPr lang="en-US" dirty="0" err="1" smtClean="0"/>
              <a:t>sclerae</a:t>
            </a:r>
            <a:r>
              <a:rPr lang="en-US" dirty="0" smtClean="0"/>
              <a:t> &amp; the skin become yellow-tinged or greenish yellow. </a:t>
            </a:r>
          </a:p>
          <a:p>
            <a:r>
              <a:rPr lang="en-US" dirty="0" smtClean="0"/>
              <a:t>Serum bilirubin must exceed 2mg/</a:t>
            </a:r>
            <a:r>
              <a:rPr lang="en-US" dirty="0" err="1" smtClean="0"/>
              <a:t>dL</a:t>
            </a:r>
            <a:r>
              <a:rPr lang="en-US" dirty="0" smtClean="0"/>
              <a:t> for jaundice to occur.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537448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TYPES OF JAUNDICE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Hemolytic jaundice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Increased breakdown of RBC, which causes an increase in the amount of unconjugated bilirubin in the blood.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The liver can not handle the increased level of </a:t>
            </a:r>
            <a:r>
              <a:rPr lang="en-US" dirty="0" err="1" smtClean="0"/>
              <a:t>unconjugated</a:t>
            </a:r>
            <a:r>
              <a:rPr lang="en-US" dirty="0" smtClean="0"/>
              <a:t> </a:t>
            </a:r>
            <a:r>
              <a:rPr lang="en-US" dirty="0" err="1" smtClean="0"/>
              <a:t>bilirubin</a:t>
            </a:r>
            <a:r>
              <a:rPr lang="en-US" dirty="0" smtClean="0"/>
              <a:t>. The </a:t>
            </a:r>
            <a:r>
              <a:rPr lang="en-US" dirty="0" err="1" smtClean="0"/>
              <a:t>bilirubin</a:t>
            </a:r>
            <a:r>
              <a:rPr lang="en-US" dirty="0" smtClean="0"/>
              <a:t> is not water soluble; therefore it cannot be excreted.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Unconjugated</a:t>
            </a:r>
            <a:r>
              <a:rPr lang="en-US" dirty="0" smtClean="0"/>
              <a:t> </a:t>
            </a:r>
            <a:r>
              <a:rPr lang="en-US" dirty="0" err="1" smtClean="0"/>
              <a:t>bilirubin</a:t>
            </a:r>
            <a:r>
              <a:rPr lang="en-US" dirty="0" smtClean="0"/>
              <a:t> is lipid soluble &amp; is capable of entering nerve cells &amp; causing brain damage.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increased production of </a:t>
            </a:r>
            <a:r>
              <a:rPr lang="en-US" dirty="0" err="1" smtClean="0"/>
              <a:t>urobilinogen</a:t>
            </a:r>
            <a:r>
              <a:rPr lang="en-US" dirty="0" smtClean="0"/>
              <a:t> will increase the amount of </a:t>
            </a:r>
            <a:r>
              <a:rPr lang="en-US" dirty="0" err="1" smtClean="0"/>
              <a:t>bilirubin</a:t>
            </a:r>
            <a:r>
              <a:rPr lang="en-US" dirty="0" smtClean="0"/>
              <a:t> excreted in the urine &amp; feces.</a:t>
            </a:r>
          </a:p>
          <a:p>
            <a:pPr>
              <a:buNone/>
            </a:pPr>
            <a:r>
              <a:rPr lang="en-US" b="1" dirty="0" smtClean="0"/>
              <a:t>Causes of hemolytic jaundice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Blood transfusion reactions.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arenR" startAt="2"/>
            </a:pPr>
            <a:r>
              <a:rPr lang="en-US" dirty="0" smtClean="0"/>
              <a:t>Sickle cell crisis</a:t>
            </a:r>
          </a:p>
          <a:p>
            <a:pPr marL="514350" indent="-514350">
              <a:buAutoNum type="alphaLcParenR" startAt="2"/>
            </a:pPr>
            <a:r>
              <a:rPr lang="en-US" dirty="0" smtClean="0"/>
              <a:t>Hemolytic anemia </a:t>
            </a:r>
          </a:p>
          <a:p>
            <a:pPr marL="514350" indent="-514350">
              <a:buAutoNum type="alphaLcParenR" startAt="2"/>
            </a:pPr>
            <a:r>
              <a:rPr lang="en-US" dirty="0" smtClean="0"/>
              <a:t>Hemolytic disease of the new-born</a:t>
            </a:r>
          </a:p>
          <a:p>
            <a:pPr marL="514350" indent="-514350">
              <a:buAutoNum type="arabicPeriod" startAt="2"/>
            </a:pPr>
            <a:r>
              <a:rPr lang="en-US" b="1" dirty="0" err="1" smtClean="0"/>
              <a:t>Hepatocellular</a:t>
            </a:r>
            <a:r>
              <a:rPr lang="en-US" b="1" dirty="0" smtClean="0"/>
              <a:t> jaundice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Results from the inability of the damaged liver cells to clear normal amounts of </a:t>
            </a:r>
            <a:r>
              <a:rPr lang="en-US" dirty="0" err="1" smtClean="0"/>
              <a:t>bilirubin</a:t>
            </a:r>
            <a:r>
              <a:rPr lang="en-US" dirty="0" smtClean="0"/>
              <a:t> from the blood.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lphaLcParenR" startAt="2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Increase in serum levels of </a:t>
            </a:r>
            <a:r>
              <a:rPr lang="en-US" dirty="0" err="1" smtClean="0"/>
              <a:t>unconjugated</a:t>
            </a:r>
            <a:r>
              <a:rPr lang="en-US" dirty="0" smtClean="0"/>
              <a:t> </a:t>
            </a:r>
            <a:r>
              <a:rPr lang="en-US" dirty="0" err="1" smtClean="0"/>
              <a:t>bilirubin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Causes</a:t>
            </a:r>
          </a:p>
          <a:p>
            <a:pPr>
              <a:buNone/>
            </a:pPr>
            <a:r>
              <a:rPr lang="en-US" dirty="0" smtClean="0"/>
              <a:t>a) Viral hepatitis A, B, C, D, or E.</a:t>
            </a:r>
          </a:p>
          <a:p>
            <a:pPr>
              <a:buNone/>
            </a:pPr>
            <a:r>
              <a:rPr lang="en-US" dirty="0" smtClean="0"/>
              <a:t>b) Cirrhosis.</a:t>
            </a:r>
          </a:p>
          <a:p>
            <a:pPr>
              <a:buNone/>
            </a:pPr>
            <a:r>
              <a:rPr lang="en-US" dirty="0" smtClean="0"/>
              <a:t>c) Hepatic cancer.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b="1" dirty="0" smtClean="0"/>
              <a:t>Obstructive jaundice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Results from an impediment to bile flow through the liver &amp; the </a:t>
            </a:r>
            <a:r>
              <a:rPr lang="en-US" dirty="0" err="1" smtClean="0"/>
              <a:t>biliary</a:t>
            </a:r>
            <a:r>
              <a:rPr lang="en-US" dirty="0" smtClean="0"/>
              <a:t> system.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The obstruction maybe within the liver or outside the liver</a:t>
            </a:r>
          </a:p>
          <a:p>
            <a:pPr marL="514350" indent="-514350">
              <a:buNone/>
            </a:pPr>
            <a:r>
              <a:rPr lang="en-US" b="1" dirty="0" smtClean="0"/>
              <a:t>Causes</a:t>
            </a:r>
          </a:p>
          <a:p>
            <a:pPr marL="514350" indent="-514350">
              <a:buAutoNum type="alphaLcParenR"/>
            </a:pPr>
            <a:r>
              <a:rPr lang="en-US" dirty="0" smtClean="0"/>
              <a:t>Hepatitis</a:t>
            </a:r>
          </a:p>
          <a:p>
            <a:pPr marL="514350" indent="-514350">
              <a:buAutoNum type="alphaLcParenR"/>
            </a:pPr>
            <a:r>
              <a:rPr lang="en-US" dirty="0" smtClean="0"/>
              <a:t>Liver tumors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lphaLcParenR" startAt="3"/>
            </a:pPr>
            <a:r>
              <a:rPr lang="en-US" dirty="0" smtClean="0"/>
              <a:t>Cirrhosis</a:t>
            </a:r>
          </a:p>
          <a:p>
            <a:pPr marL="514350" indent="-514350">
              <a:buAutoNum type="alphaLcParenR" startAt="3"/>
            </a:pPr>
            <a:r>
              <a:rPr lang="en-US" dirty="0" smtClean="0"/>
              <a:t>Obstruction of the common bile duct by a stone.</a:t>
            </a:r>
          </a:p>
          <a:p>
            <a:pPr marL="514350" indent="-514350">
              <a:buAutoNum type="arabicPeriod" startAt="4"/>
            </a:pPr>
            <a:r>
              <a:rPr lang="en-US" b="1" dirty="0" smtClean="0"/>
              <a:t>Hereditary </a:t>
            </a:r>
            <a:r>
              <a:rPr lang="en-US" b="1" dirty="0" err="1" smtClean="0"/>
              <a:t>hyperbilirubinemia</a:t>
            </a:r>
            <a:endParaRPr lang="en-US" b="1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Results from several inherited disorders.</a:t>
            </a:r>
          </a:p>
          <a:p>
            <a:pPr marL="514350" indent="-514350">
              <a:buNone/>
            </a:pPr>
            <a:endParaRPr lang="en-US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</a:t>
            </a:r>
            <a:r>
              <a:rPr lang="en-US" b="1" dirty="0" smtClean="0"/>
              <a:t>HEPATITIS</a:t>
            </a:r>
          </a:p>
          <a:p>
            <a:pPr>
              <a:buNone/>
            </a:pPr>
            <a:r>
              <a:rPr lang="en-US" dirty="0" smtClean="0"/>
              <a:t>Widespread inflammation of liver tissue is called hepatitis.</a:t>
            </a:r>
          </a:p>
          <a:p>
            <a:pPr>
              <a:buNone/>
            </a:pPr>
            <a:r>
              <a:rPr lang="en-US" dirty="0" smtClean="0"/>
              <a:t>Viral hepatitis as a systemic, viral infection in which necrosis &amp; inflammation of liver cells produce characteristic cluster of clinical, biochemical &amp; cellular changes.</a:t>
            </a:r>
          </a:p>
          <a:p>
            <a:pPr>
              <a:buNone/>
            </a:pPr>
            <a:r>
              <a:rPr lang="en-US" dirty="0" smtClean="0"/>
              <a:t>Five types of viral hepatitis have been identified hepatitis A, B, C, D, &amp; E.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838200"/>
          </a:xfrm>
        </p:spPr>
        <p:txBody>
          <a:bodyPr/>
          <a:lstStyle/>
          <a:p>
            <a:r>
              <a:rPr lang="en-US" dirty="0" smtClean="0"/>
              <a:t>ASSESSMENT OF THE GIT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3"/>
            <a:ext cx="7848600" cy="5867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PHYSICAL EXAMINATION</a:t>
            </a:r>
          </a:p>
          <a:p>
            <a:r>
              <a:rPr lang="en-US" dirty="0" smtClean="0"/>
              <a:t>Vitals &amp; general condition</a:t>
            </a:r>
            <a:endParaRPr lang="en-US" dirty="0"/>
          </a:p>
          <a:p>
            <a:r>
              <a:rPr lang="en-US" dirty="0" smtClean="0"/>
              <a:t>Pain</a:t>
            </a:r>
            <a:endParaRPr lang="en-US" dirty="0"/>
          </a:p>
          <a:p>
            <a:r>
              <a:rPr lang="en-US" dirty="0" smtClean="0"/>
              <a:t>Oral cavity</a:t>
            </a:r>
          </a:p>
          <a:p>
            <a:r>
              <a:rPr lang="en-US" dirty="0" smtClean="0"/>
              <a:t>Abdomen</a:t>
            </a:r>
            <a:endParaRPr lang="en-US" sz="2800" dirty="0"/>
          </a:p>
          <a:p>
            <a:pPr lvl="1"/>
            <a:r>
              <a:rPr lang="en-US" sz="2800" dirty="0"/>
              <a:t>Inspection: </a:t>
            </a:r>
            <a:r>
              <a:rPr lang="en-US" sz="2200" dirty="0"/>
              <a:t>flat; round; distended </a:t>
            </a:r>
            <a:endParaRPr lang="en-US" sz="3200" dirty="0"/>
          </a:p>
          <a:p>
            <a:pPr lvl="1"/>
            <a:r>
              <a:rPr lang="en-US" sz="2800" dirty="0"/>
              <a:t>Auscultation-</a:t>
            </a:r>
            <a:r>
              <a:rPr lang="en-US" sz="2000" i="1" dirty="0">
                <a:solidFill>
                  <a:srgbClr val="FF0000"/>
                </a:solidFill>
              </a:rPr>
              <a:t>listen b4 you touch!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  <a:p>
            <a:pPr lvl="2"/>
            <a:r>
              <a:rPr lang="en-US" sz="2400" dirty="0"/>
              <a:t>bowel sounds</a:t>
            </a:r>
            <a:endParaRPr lang="en-US" sz="3200" dirty="0"/>
          </a:p>
          <a:p>
            <a:pPr lvl="3"/>
            <a:r>
              <a:rPr lang="en-US" dirty="0" smtClean="0"/>
              <a:t>Absent, hypoactive</a:t>
            </a:r>
            <a:r>
              <a:rPr lang="en-US" dirty="0"/>
              <a:t>, </a:t>
            </a:r>
            <a:endParaRPr lang="en-US" dirty="0" smtClean="0"/>
          </a:p>
          <a:p>
            <a:pPr marL="1143000" lvl="3" indent="0">
              <a:buNone/>
            </a:pPr>
            <a:r>
              <a:rPr lang="en-US" dirty="0" smtClean="0"/>
              <a:t>	active</a:t>
            </a:r>
            <a:r>
              <a:rPr lang="en-US" dirty="0"/>
              <a:t>, </a:t>
            </a:r>
            <a:r>
              <a:rPr lang="en-US" dirty="0" smtClean="0"/>
              <a:t>hyperactive</a:t>
            </a:r>
            <a:r>
              <a:rPr lang="en-US" dirty="0"/>
              <a:t>. </a:t>
            </a:r>
            <a:r>
              <a:rPr lang="en-US" dirty="0" smtClean="0"/>
              <a:t> </a:t>
            </a:r>
            <a:endParaRPr lang="en-US" sz="2800" dirty="0"/>
          </a:p>
          <a:p>
            <a:pPr lvl="1"/>
            <a:r>
              <a:rPr lang="en-US" sz="2800" dirty="0"/>
              <a:t>Percussion: </a:t>
            </a:r>
            <a:r>
              <a:rPr lang="en-US" sz="2000" dirty="0"/>
              <a:t>air? fluid? </a:t>
            </a:r>
            <a:endParaRPr lang="en-US" sz="3200" dirty="0"/>
          </a:p>
          <a:p>
            <a:pPr lvl="1"/>
            <a:r>
              <a:rPr lang="en-US" sz="2800" dirty="0"/>
              <a:t>Palpation: </a:t>
            </a:r>
            <a:r>
              <a:rPr lang="en-US" sz="2200" dirty="0"/>
              <a:t>shallow; deep </a:t>
            </a:r>
            <a:endParaRPr lang="en-US" sz="3600" dirty="0"/>
          </a:p>
          <a:p>
            <a:r>
              <a:rPr lang="en-US" dirty="0" smtClean="0"/>
              <a:t>Rectal </a:t>
            </a:r>
            <a:r>
              <a:rPr lang="en-US" sz="2400" dirty="0"/>
              <a:t>&amp;</a:t>
            </a:r>
            <a:r>
              <a:rPr lang="en-US" dirty="0" smtClean="0"/>
              <a:t> anal area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495" y="2514604"/>
            <a:ext cx="4579506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0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HEPATITIS A VIRUS (HAV) (INFECTIOUS HEPATITIS)</a:t>
            </a:r>
          </a:p>
          <a:p>
            <a:pPr marL="514350" indent="-514350">
              <a:buNone/>
            </a:pPr>
            <a:r>
              <a:rPr lang="en-US" b="1" dirty="0" smtClean="0"/>
              <a:t>Mode of transmission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Carriers are most contagious just before onset of symptoms (jaundice).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Predominate route of infection is fecal-oral (food, water, &amp; shellfish)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Other routes of infection are through sexual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contact &amp; </a:t>
            </a:r>
            <a:r>
              <a:rPr lang="en-US" dirty="0" err="1" smtClean="0"/>
              <a:t>percutaneous</a:t>
            </a:r>
            <a:r>
              <a:rPr lang="en-US" dirty="0" smtClean="0"/>
              <a:t> transmission.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Incubation period: 7 to 10 days.</a:t>
            </a:r>
          </a:p>
          <a:p>
            <a:pPr>
              <a:buNone/>
            </a:pPr>
            <a:r>
              <a:rPr lang="en-US" b="1" dirty="0" smtClean="0"/>
              <a:t>SIGNS &amp; SYMPTOMS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Flue like symptoms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Low grade fever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Anorexia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Jaundice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Dark urine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Indigestion (nausea, heartburn, &amp; flatulence)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Mortality rate is low, but there is an increase in fatalities in the geriatric population.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Administration of immune serum globulin (</a:t>
            </a:r>
            <a:r>
              <a:rPr lang="en-US" dirty="0" err="1" smtClean="0"/>
              <a:t>immunoglobin</a:t>
            </a:r>
            <a:r>
              <a:rPr lang="en-US" dirty="0" smtClean="0"/>
              <a:t> G) resistance &amp;/or decreases to exposed individuals increases the immune severity of the illness (passive immunization).</a:t>
            </a:r>
          </a:p>
          <a:p>
            <a:pPr marL="514350" indent="-514350">
              <a:buNone/>
            </a:pP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US" b="1" dirty="0" smtClean="0"/>
              <a:t>HEPATITIS B VIRUS (HBV) (SERUM HEPATITIS)</a:t>
            </a:r>
          </a:p>
          <a:p>
            <a:pPr marL="514350" indent="-514350">
              <a:buNone/>
            </a:pPr>
            <a:r>
              <a:rPr lang="en-US" b="1" dirty="0" smtClean="0"/>
              <a:t>Mode of transmission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err="1" smtClean="0"/>
              <a:t>Percutaneous</a:t>
            </a:r>
            <a:r>
              <a:rPr lang="en-US" dirty="0" smtClean="0"/>
              <a:t> inoculation with contaminated needles or instruments is primary mode.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Others </a:t>
            </a:r>
            <a:r>
              <a:rPr lang="en-US" dirty="0" err="1" smtClean="0"/>
              <a:t>nonpercutaneous</a:t>
            </a:r>
            <a:r>
              <a:rPr lang="en-US" dirty="0" smtClean="0"/>
              <a:t> transmission- contact with HBV contaminated body fluids sexual, oral-oral contact, </a:t>
            </a:r>
            <a:r>
              <a:rPr lang="en-US" dirty="0" err="1" smtClean="0"/>
              <a:t>perinatal</a:t>
            </a:r>
            <a:r>
              <a:rPr lang="en-US" dirty="0" smtClean="0"/>
              <a:t> (mother to child).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Incubation period 6 weeks to 6 months.</a:t>
            </a:r>
          </a:p>
          <a:p>
            <a:pPr>
              <a:buNone/>
            </a:pPr>
            <a:r>
              <a:rPr lang="en-US" b="1" dirty="0" smtClean="0"/>
              <a:t>SIGNS &amp; SYMPTOMS</a:t>
            </a:r>
          </a:p>
          <a:p>
            <a:pPr>
              <a:buNone/>
            </a:pPr>
            <a:r>
              <a:rPr lang="en-US" dirty="0" smtClean="0"/>
              <a:t>May occur with symptoms.</a:t>
            </a:r>
          </a:p>
          <a:p>
            <a:pPr>
              <a:buNone/>
            </a:pPr>
            <a:r>
              <a:rPr lang="en-US" dirty="0" smtClean="0"/>
              <a:t>a)  </a:t>
            </a:r>
            <a:r>
              <a:rPr lang="en-US" dirty="0" err="1" smtClean="0"/>
              <a:t>arthralgia</a:t>
            </a:r>
            <a:r>
              <a:rPr lang="en-US" dirty="0" smtClean="0"/>
              <a:t> (pain in joints)</a:t>
            </a:r>
          </a:p>
          <a:p>
            <a:pPr marL="514350" indent="-514350">
              <a:buAutoNum type="alphaLcParenR" startAt="2"/>
            </a:pPr>
            <a:r>
              <a:rPr lang="en-US" dirty="0" smtClean="0"/>
              <a:t>Rash </a:t>
            </a:r>
          </a:p>
          <a:p>
            <a:pPr marL="514350" indent="-514350">
              <a:buAutoNum type="alphaLcParenR" startAt="2"/>
            </a:pPr>
            <a:r>
              <a:rPr lang="en-US" dirty="0" smtClean="0"/>
              <a:t>Malaise </a:t>
            </a:r>
          </a:p>
          <a:p>
            <a:pPr marL="514350" indent="-514350">
              <a:buAutoNum type="alphaLcParenR" startAt="2"/>
            </a:pPr>
            <a:r>
              <a:rPr lang="en-US" dirty="0" smtClean="0"/>
              <a:t>weakness</a:t>
            </a:r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Antigen is present in blood, vaginal secretions, menstrual fluid, semen, saliva &amp; respiratory secretions.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Test: identification of </a:t>
            </a:r>
            <a:r>
              <a:rPr lang="en-US" dirty="0" err="1" smtClean="0"/>
              <a:t>HBsAg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Adminstration</a:t>
            </a:r>
            <a:r>
              <a:rPr lang="en-US" dirty="0" smtClean="0"/>
              <a:t> of </a:t>
            </a:r>
            <a:r>
              <a:rPr lang="en-US" dirty="0" err="1" smtClean="0"/>
              <a:t>Hep</a:t>
            </a:r>
            <a:r>
              <a:rPr lang="en-US" dirty="0" smtClean="0"/>
              <a:t>. B immunoglobulin will provide some temporary immunity.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HBV vaccine should be administered to everyone as a standard immunization.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3. HEPATITIS C (NON-A, NON-B)</a:t>
            </a:r>
          </a:p>
          <a:p>
            <a:pPr>
              <a:buNone/>
            </a:pPr>
            <a:r>
              <a:rPr lang="en-US" b="1" dirty="0" smtClean="0"/>
              <a:t>Mode of transmission</a:t>
            </a:r>
          </a:p>
          <a:p>
            <a:pPr>
              <a:buNone/>
            </a:pPr>
            <a:r>
              <a:rPr lang="en-US" dirty="0" smtClean="0"/>
              <a:t>Blood &amp; blood products, IV or </a:t>
            </a:r>
            <a:r>
              <a:rPr lang="en-US" dirty="0" err="1" smtClean="0"/>
              <a:t>percutenously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Incubation period 6-7 weeks.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Signs &amp; symptoms are similar to </a:t>
            </a:r>
            <a:r>
              <a:rPr lang="en-US" dirty="0" err="1" smtClean="0"/>
              <a:t>Hep</a:t>
            </a:r>
            <a:r>
              <a:rPr lang="en-US" dirty="0" smtClean="0"/>
              <a:t>. B virus. Usually mild symptoms.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4. HEPATITIS 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Occurs in some cases of </a:t>
            </a:r>
            <a:r>
              <a:rPr lang="en-US" dirty="0" err="1" smtClean="0"/>
              <a:t>hep</a:t>
            </a:r>
            <a:r>
              <a:rPr lang="en-US" dirty="0" smtClean="0"/>
              <a:t>. B. Requires  </a:t>
            </a:r>
            <a:r>
              <a:rPr lang="en-US" dirty="0" err="1" smtClean="0"/>
              <a:t>hep</a:t>
            </a:r>
            <a:r>
              <a:rPr lang="en-US" dirty="0" smtClean="0"/>
              <a:t> B surface antigen for it’s replication.</a:t>
            </a:r>
          </a:p>
          <a:p>
            <a:pPr>
              <a:buNone/>
            </a:pPr>
            <a:r>
              <a:rPr lang="en-US" b="1" dirty="0" smtClean="0"/>
              <a:t>Mode of transmission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Iv inj. drug-users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Hemodialysis</a:t>
            </a:r>
            <a:r>
              <a:rPr lang="en-US" dirty="0" smtClean="0"/>
              <a:t> pt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Blood transfusion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Sexual contact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Incubation period 3-20 weeks.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Symptoms are similar to those of </a:t>
            </a:r>
            <a:r>
              <a:rPr lang="en-US" dirty="0" err="1" smtClean="0"/>
              <a:t>hep</a:t>
            </a:r>
            <a:r>
              <a:rPr lang="en-US" dirty="0" smtClean="0"/>
              <a:t>. B except pt is more likely to have </a:t>
            </a:r>
            <a:r>
              <a:rPr lang="en-US" dirty="0" err="1" smtClean="0"/>
              <a:t>fulminant</a:t>
            </a:r>
            <a:r>
              <a:rPr lang="en-US" dirty="0" smtClean="0"/>
              <a:t> (sudden severe onset) hepatitis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Treatment with interferon is under investigation.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 startAt="5"/>
            </a:pPr>
            <a:r>
              <a:rPr lang="en-US" b="1" dirty="0" smtClean="0"/>
              <a:t>HEPATITIS E VIRUS</a:t>
            </a:r>
          </a:p>
          <a:p>
            <a:pPr marL="514350" indent="-514350">
              <a:buNone/>
            </a:pPr>
            <a:r>
              <a:rPr lang="en-US" b="1" dirty="0" smtClean="0"/>
              <a:t>Mode of transmission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Fecal-oral route, contaminated water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Incubation period 2-9 weeks.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Generally hepatitis E resembles hepatitis A &amp; jaundice is nearly always present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There are no chronic forms of </a:t>
            </a:r>
            <a:r>
              <a:rPr lang="en-US" dirty="0" err="1" smtClean="0"/>
              <a:t>hep</a:t>
            </a:r>
            <a:r>
              <a:rPr lang="en-US" dirty="0" smtClean="0"/>
              <a:t>. E.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Effectiveness of immune globulin in protecting against </a:t>
            </a:r>
            <a:r>
              <a:rPr lang="en-US" dirty="0" err="1" smtClean="0"/>
              <a:t>hep</a:t>
            </a:r>
            <a:r>
              <a:rPr lang="en-US" dirty="0" smtClean="0"/>
              <a:t>. 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Regions of the Abdomen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tretch/>
        </p:blipFill>
        <p:spPr>
          <a:xfrm>
            <a:off x="609603" y="1219204"/>
            <a:ext cx="8522065" cy="344030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62004" y="4953000"/>
            <a:ext cx="7969101" cy="990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Video on </a:t>
            </a:r>
            <a:r>
              <a:rPr lang="en-US" dirty="0" smtClean="0"/>
              <a:t>Assessing the Abdomen</a:t>
            </a:r>
          </a:p>
          <a:p>
            <a:pPr lvl="1"/>
            <a:r>
              <a:rPr lang="en-US" dirty="0" smtClean="0"/>
              <a:t>Part 1</a:t>
            </a:r>
            <a:r>
              <a:rPr lang="en-US" dirty="0" smtClean="0">
                <a:hlinkClick r:id="rId4" action="ppaction://hlinkfile"/>
              </a:rPr>
              <a:t>part5.flv</a:t>
            </a:r>
            <a:endParaRPr lang="en-US" dirty="0" smtClean="0"/>
          </a:p>
          <a:p>
            <a:pPr lvl="1"/>
            <a:r>
              <a:rPr lang="en-US" dirty="0" smtClean="0"/>
              <a:t>Part 2 </a:t>
            </a:r>
            <a:r>
              <a:rPr lang="en-US" dirty="0" smtClean="0">
                <a:hlinkClick r:id="rId5" action="ppaction://hlinkfile"/>
              </a:rPr>
              <a:t>part6.flv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0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6"/>
            </a:pPr>
            <a:r>
              <a:rPr lang="en-US" b="1" dirty="0" smtClean="0"/>
              <a:t>HEPATITIS G VIRUS (NON-A, NON-B, NON-C)</a:t>
            </a:r>
          </a:p>
          <a:p>
            <a:pPr marL="514350" indent="-514350">
              <a:buNone/>
            </a:pPr>
            <a:r>
              <a:rPr lang="en-US" b="1" dirty="0" smtClean="0"/>
              <a:t>Mode of transmission</a:t>
            </a:r>
          </a:p>
          <a:p>
            <a:pPr marL="514350" indent="-514350">
              <a:buNone/>
            </a:pPr>
            <a:r>
              <a:rPr lang="en-US" dirty="0" smtClean="0"/>
              <a:t>Transfusion, IV injection drug users or </a:t>
            </a:r>
            <a:r>
              <a:rPr lang="en-US" dirty="0" err="1" smtClean="0"/>
              <a:t>percutenously</a:t>
            </a:r>
            <a:r>
              <a:rPr lang="en-US" dirty="0" smtClean="0"/>
              <a:t> (like C)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Incubation period is 2-21 weeks (too long for </a:t>
            </a:r>
            <a:r>
              <a:rPr lang="en-US" dirty="0" err="1" smtClean="0"/>
              <a:t>hep</a:t>
            </a:r>
            <a:r>
              <a:rPr lang="en-US" dirty="0" smtClean="0"/>
              <a:t>. B &amp; C).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err="1" smtClean="0"/>
              <a:t>Autoantibodies</a:t>
            </a:r>
            <a:r>
              <a:rPr lang="en-US" dirty="0" smtClean="0"/>
              <a:t> are absent.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GENERAL CLINICAL MANIFESTATION</a:t>
            </a:r>
          </a:p>
          <a:p>
            <a:pPr>
              <a:buNone/>
            </a:pPr>
            <a:r>
              <a:rPr lang="en-US" dirty="0" smtClean="0"/>
              <a:t>All pts experience inflammation of the liver tissue &amp; exhibit similar symptoms.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Anicteric</a:t>
            </a:r>
            <a:r>
              <a:rPr lang="en-US" dirty="0" smtClean="0"/>
              <a:t> phase (without jaundice)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Anorexia, nausea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Upper right quadrant discomfort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Malaise headache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Low-grade fever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hepatomegaly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US" dirty="0" err="1" smtClean="0"/>
              <a:t>Icteric</a:t>
            </a:r>
            <a:r>
              <a:rPr lang="en-US" dirty="0" smtClean="0"/>
              <a:t> phase (jaundiced)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Dark urine caused by increased excretion of </a:t>
            </a:r>
            <a:r>
              <a:rPr lang="en-US" dirty="0" err="1" smtClean="0"/>
              <a:t>bilirubin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Pruritus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Stools light &amp; clay colored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Liver remains enlarged &amp; tender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dirty="0" err="1" smtClean="0"/>
              <a:t>Postecteric</a:t>
            </a:r>
            <a:r>
              <a:rPr lang="en-US" dirty="0" smtClean="0"/>
              <a:t> phase (after jaundice)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Malaise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Easily fatigued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Hepatomegaly</a:t>
            </a:r>
            <a:r>
              <a:rPr lang="en-US" dirty="0" smtClean="0"/>
              <a:t> remains for several weeks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DIAGNOSTICS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Increased </a:t>
            </a:r>
            <a:r>
              <a:rPr lang="en-US" dirty="0" err="1" smtClean="0"/>
              <a:t>alanine</a:t>
            </a:r>
            <a:r>
              <a:rPr lang="en-US" dirty="0" smtClean="0"/>
              <a:t> </a:t>
            </a:r>
            <a:r>
              <a:rPr lang="en-US" dirty="0" err="1" smtClean="0"/>
              <a:t>aminotransferase</a:t>
            </a:r>
            <a:r>
              <a:rPr lang="en-US" dirty="0" smtClean="0"/>
              <a:t>, </a:t>
            </a:r>
            <a:r>
              <a:rPr lang="en-US" dirty="0" err="1" smtClean="0"/>
              <a:t>aspartate</a:t>
            </a:r>
            <a:r>
              <a:rPr lang="en-US" dirty="0" smtClean="0"/>
              <a:t> </a:t>
            </a:r>
            <a:r>
              <a:rPr lang="en-US" dirty="0" err="1" smtClean="0"/>
              <a:t>transferase</a:t>
            </a:r>
            <a:r>
              <a:rPr lang="en-US" dirty="0" smtClean="0"/>
              <a:t>, &amp; serum </a:t>
            </a:r>
            <a:r>
              <a:rPr lang="en-US" dirty="0" err="1" smtClean="0"/>
              <a:t>bilirubin</a:t>
            </a:r>
            <a:r>
              <a:rPr lang="en-US" dirty="0" smtClean="0"/>
              <a:t> levels.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Presence of </a:t>
            </a:r>
            <a:r>
              <a:rPr lang="en-US" dirty="0" err="1" smtClean="0"/>
              <a:t>HBsAg</a:t>
            </a:r>
            <a:r>
              <a:rPr lang="en-US" dirty="0" smtClean="0"/>
              <a:t> in serum of pt with hepatitis 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Presence of anti-HAV antibodies in the blood with hepatitis A.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en-US" dirty="0" smtClean="0"/>
              <a:t>ELISA is initial screening test for </a:t>
            </a:r>
            <a:r>
              <a:rPr lang="en-US" dirty="0" err="1" smtClean="0"/>
              <a:t>hep</a:t>
            </a:r>
            <a:r>
              <a:rPr lang="en-US" dirty="0" smtClean="0"/>
              <a:t>. C.</a:t>
            </a:r>
          </a:p>
          <a:p>
            <a:pPr marL="514350" indent="-514350">
              <a:buNone/>
            </a:pPr>
            <a:r>
              <a:rPr lang="en-US" dirty="0" smtClean="0"/>
              <a:t>      Recombinant </a:t>
            </a:r>
            <a:r>
              <a:rPr lang="en-US" dirty="0" err="1" smtClean="0"/>
              <a:t>immunoblot</a:t>
            </a:r>
            <a:r>
              <a:rPr lang="en-US" dirty="0" smtClean="0"/>
              <a:t> assay (RIBA) is confirmation test.</a:t>
            </a:r>
          </a:p>
          <a:p>
            <a:pPr marL="514350" indent="-514350">
              <a:buNone/>
            </a:pPr>
            <a:r>
              <a:rPr lang="en-US" b="1" dirty="0" smtClean="0"/>
              <a:t>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Chronic, active hepatitis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Fulminant</a:t>
            </a:r>
            <a:r>
              <a:rPr lang="en-US" dirty="0" smtClean="0"/>
              <a:t> hepatitis: severe acute case of hepatitis.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Permanent destruction of liver cells, leading to cirrhosis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en-US" dirty="0" smtClean="0"/>
              <a:t>Total destruction of the liver.</a:t>
            </a:r>
          </a:p>
          <a:p>
            <a:pPr marL="514350" indent="-514350">
              <a:buNone/>
            </a:pPr>
            <a:r>
              <a:rPr lang="en-US" b="1" dirty="0" smtClean="0"/>
              <a:t>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Bed rest in acute phase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Anorexia- frequent small feeds with protein restriction or supplemented wit IV glucose infusion.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Alpha interferon for </a:t>
            </a:r>
            <a:r>
              <a:rPr lang="en-US" dirty="0" err="1" smtClean="0"/>
              <a:t>hep</a:t>
            </a:r>
            <a:r>
              <a:rPr lang="en-US" dirty="0" smtClean="0"/>
              <a:t>. 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Antacids &amp; antiemetic to control dyspeptic symptoms.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5"/>
            </a:pPr>
            <a:r>
              <a:rPr lang="en-US" dirty="0" smtClean="0"/>
              <a:t>Administration of immunoglobulin </a:t>
            </a:r>
          </a:p>
          <a:p>
            <a:pPr marL="514350" indent="-514350">
              <a:buNone/>
            </a:pPr>
            <a:r>
              <a:rPr lang="en-US" b="1" dirty="0" smtClean="0"/>
              <a:t>NURSING INTERVENTION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Observe personal hygiene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Education on sanitation, food preparation, mode of spread.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Promote healing &amp; regeneration by bed rest, psychological care, nutrition &amp; hydration.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Educate to avoid alcohol, sexual contact. 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NONVIRAL HEPATITIS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Certain chemicals have toxic effects on the liver &amp; when taken by mouth or injected </a:t>
            </a:r>
            <a:r>
              <a:rPr lang="en-US" dirty="0" err="1" smtClean="0"/>
              <a:t>parenterally</a:t>
            </a:r>
            <a:r>
              <a:rPr lang="en-US" dirty="0" smtClean="0"/>
              <a:t> produce acute cell necrosis, or toxic hepatitis.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Toxic hepatitis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Resembles viral hepatitis in onset.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Toxic chemicals (tetrachloride, phosphorus, chloroform, &amp; gold compounds.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Medications ( </a:t>
            </a:r>
            <a:r>
              <a:rPr lang="en-US" dirty="0" err="1" smtClean="0"/>
              <a:t>isoniazid</a:t>
            </a:r>
            <a:r>
              <a:rPr lang="en-US" dirty="0" smtClean="0"/>
              <a:t>, halothane, acetaminophen &amp; certain antibiotics).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When cause is identified then early initiation of treatment is set up including removal of offending agent.</a:t>
            </a:r>
          </a:p>
          <a:p>
            <a:pPr>
              <a:buNone/>
            </a:pPr>
            <a:r>
              <a:rPr lang="en-US" dirty="0" smtClean="0"/>
              <a:t>Signs &amp; symptoms: anorexia, nausea &amp; vomiting, jaundice &amp; </a:t>
            </a:r>
            <a:r>
              <a:rPr lang="en-US" dirty="0" err="1" smtClean="0"/>
              <a:t>hepatomegaly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Recovery is unlikely if there is a prolonged period between exposure &amp; onset of symptoms.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No effective </a:t>
            </a:r>
            <a:r>
              <a:rPr lang="en-US" dirty="0" err="1" smtClean="0"/>
              <a:t>antidot</a:t>
            </a:r>
            <a:r>
              <a:rPr lang="en-US" dirty="0" smtClean="0"/>
              <a:t> is available.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COMMON MANIFESTATIONS OF GIT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ABDOMINAL PAIN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Unpleasant sensory/emotional </a:t>
            </a:r>
            <a:r>
              <a:rPr lang="en-US" dirty="0"/>
              <a:t>experience associated with actual or potential </a:t>
            </a:r>
            <a:r>
              <a:rPr lang="en-US" dirty="0" smtClean="0"/>
              <a:t>tissue</a:t>
            </a:r>
            <a:r>
              <a:rPr lang="en-US" dirty="0"/>
              <a:t> </a:t>
            </a:r>
            <a:r>
              <a:rPr lang="en-US" dirty="0" smtClean="0"/>
              <a:t>damage</a:t>
            </a:r>
            <a:endParaRPr lang="en-US" dirty="0"/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Character, duration, pattern, frequency, location, &amp; distribution vary depending on cause.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Meals, defecation, rest, &amp; vascular disorders, may affect the pain.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3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Drug induced hepatitis is responsible for 25% of </a:t>
            </a:r>
            <a:r>
              <a:rPr lang="en-US" dirty="0" err="1" smtClean="0"/>
              <a:t>fulminant</a:t>
            </a:r>
            <a:r>
              <a:rPr lang="en-US" dirty="0" smtClean="0"/>
              <a:t> hepatic failure.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Drug induced hepatitis has abrupt onset, chills, fever, rash </a:t>
            </a:r>
            <a:r>
              <a:rPr lang="en-US" dirty="0" err="1" smtClean="0"/>
              <a:t>pruritis</a:t>
            </a:r>
            <a:r>
              <a:rPr lang="en-US" dirty="0" smtClean="0"/>
              <a:t>, </a:t>
            </a:r>
            <a:r>
              <a:rPr lang="en-US" dirty="0" err="1" smtClean="0"/>
              <a:t>arthralgia</a:t>
            </a:r>
            <a:r>
              <a:rPr lang="en-US" dirty="0" smtClean="0"/>
              <a:t>, nausea &amp; vomiting. Later jaundice, dark urine &amp; enlarged liver.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             PORTAL HYPERTENSION</a:t>
            </a:r>
          </a:p>
          <a:p>
            <a:pPr>
              <a:buNone/>
            </a:pPr>
            <a:r>
              <a:rPr lang="en-US" dirty="0" smtClean="0"/>
              <a:t>Elevated pressure in the portal circulation resulting from obstruction of venous flow into &amp; through the liver.</a:t>
            </a:r>
          </a:p>
          <a:p>
            <a:pPr>
              <a:buNone/>
            </a:pPr>
            <a:r>
              <a:rPr lang="en-US" dirty="0" smtClean="0"/>
              <a:t>Occurs in hepatic cirrhosis &amp; non-hepatic cirrhotic liver disease.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Two major </a:t>
            </a:r>
            <a:r>
              <a:rPr lang="en-US" dirty="0" err="1" smtClean="0"/>
              <a:t>sequelae</a:t>
            </a:r>
            <a:r>
              <a:rPr lang="en-US" dirty="0" smtClean="0"/>
              <a:t>/ result from portal hypertension.</a:t>
            </a:r>
          </a:p>
          <a:p>
            <a:pPr>
              <a:buNone/>
            </a:pPr>
            <a:r>
              <a:rPr lang="en-US" dirty="0" smtClean="0"/>
              <a:t>1. Elevated pressures lead to formation of esophageal, gastric, &amp; </a:t>
            </a:r>
            <a:r>
              <a:rPr lang="en-US" dirty="0" err="1" smtClean="0"/>
              <a:t>hemorrhoidal</a:t>
            </a:r>
            <a:r>
              <a:rPr lang="en-US" dirty="0" smtClean="0"/>
              <a:t> varicosities (</a:t>
            </a:r>
            <a:r>
              <a:rPr lang="en-US" dirty="0" err="1" smtClean="0"/>
              <a:t>varices</a:t>
            </a:r>
            <a:r>
              <a:rPr lang="en-US" dirty="0" smtClean="0"/>
              <a:t>) which are prone to rupture &amp; often source of massive hemorrhages from upper GI tract &amp; the rectum. Clotting abnormalities in patients with cirrhosis increases likelihood of bleeding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 </a:t>
            </a:r>
            <a:r>
              <a:rPr lang="en-US" dirty="0" err="1" smtClean="0"/>
              <a:t>Ascites</a:t>
            </a:r>
            <a:r>
              <a:rPr lang="en-US" dirty="0" smtClean="0"/>
              <a:t> </a:t>
            </a:r>
            <a:r>
              <a:rPr lang="en-US" dirty="0" err="1" smtClean="0"/>
              <a:t>i.e</a:t>
            </a:r>
            <a:r>
              <a:rPr lang="en-US" dirty="0" smtClean="0"/>
              <a:t> accumulation of fluid in the abdominal cavity. As portal hypertension continues fluid retention contributes to the formation of even more </a:t>
            </a:r>
            <a:r>
              <a:rPr lang="en-US" dirty="0" err="1" smtClean="0"/>
              <a:t>ascites</a:t>
            </a:r>
            <a:r>
              <a:rPr lang="en-US" dirty="0" smtClean="0"/>
              <a:t> as the albumin in the </a:t>
            </a:r>
            <a:r>
              <a:rPr lang="en-US" dirty="0" err="1" smtClean="0"/>
              <a:t>ascitic</a:t>
            </a:r>
            <a:r>
              <a:rPr lang="en-US" dirty="0" smtClean="0"/>
              <a:t> fluid creates an osmotic gradient &amp; pulls more fluid into the peritoneal cavity. </a:t>
            </a:r>
            <a:r>
              <a:rPr lang="en-US" dirty="0" err="1" smtClean="0"/>
              <a:t>Ascites</a:t>
            </a:r>
            <a:r>
              <a:rPr lang="en-US" dirty="0" smtClean="0"/>
              <a:t> may occur in the liver damage, kidney disease &amp; heart failure.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CLINICAL MANIFESTATION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Esophageal </a:t>
            </a:r>
            <a:r>
              <a:rPr lang="en-US" dirty="0" err="1" smtClean="0"/>
              <a:t>varices</a:t>
            </a:r>
            <a:r>
              <a:rPr lang="en-US" dirty="0" smtClean="0"/>
              <a:t> that can bleed easily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Hemorrhoids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Collateral veins visible on abdominal wall.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Development of edema &amp; </a:t>
            </a:r>
            <a:r>
              <a:rPr lang="en-US" dirty="0" err="1" smtClean="0"/>
              <a:t>ascites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Edema in feet, ankles, &amp; </a:t>
            </a:r>
            <a:r>
              <a:rPr lang="en-US" dirty="0" err="1" smtClean="0"/>
              <a:t>presacral</a:t>
            </a:r>
            <a:r>
              <a:rPr lang="en-US" dirty="0" smtClean="0"/>
              <a:t> area.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Severe abdominal distension &amp; wt gain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Presence of fluid waves in the abdomen.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ASSESSMENT &amp; DIAGNOSTIC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Ascites</a:t>
            </a:r>
            <a:r>
              <a:rPr lang="en-US" dirty="0" smtClean="0"/>
              <a:t> is </a:t>
            </a:r>
            <a:r>
              <a:rPr lang="en-US" dirty="0" err="1" smtClean="0"/>
              <a:t>percussed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Flanks bulge in </a:t>
            </a:r>
            <a:r>
              <a:rPr lang="en-US" dirty="0" err="1" smtClean="0"/>
              <a:t>ascitic</a:t>
            </a:r>
            <a:r>
              <a:rPr lang="en-US" dirty="0" smtClean="0"/>
              <a:t> pts on supine 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Measure abdominal girth &amp; body weight.</a:t>
            </a:r>
          </a:p>
          <a:p>
            <a:pPr marL="514350" indent="-514350">
              <a:buNone/>
            </a:pPr>
            <a:r>
              <a:rPr lang="en-US" b="1" dirty="0" smtClean="0"/>
              <a:t>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Low salt diet &amp; </a:t>
            </a:r>
            <a:r>
              <a:rPr lang="en-US" dirty="0" err="1" smtClean="0"/>
              <a:t>vit</a:t>
            </a:r>
            <a:r>
              <a:rPr lang="en-US" dirty="0" smtClean="0"/>
              <a:t>. </a:t>
            </a:r>
            <a:r>
              <a:rPr lang="en-US" dirty="0" err="1" smtClean="0"/>
              <a:t>Suppliments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Diuretics: monitor for electrolyte imbalance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paracentesis</a:t>
            </a:r>
            <a:r>
              <a:rPr lang="en-US" dirty="0" smtClean="0"/>
              <a:t>: Removal of  fluid from peritoneal cavity through a small surgical incision or puncture made through the abdominal wall under sterile conditions.</a:t>
            </a:r>
          </a:p>
          <a:p>
            <a:pPr>
              <a:buNone/>
            </a:pPr>
            <a:r>
              <a:rPr lang="en-US" dirty="0" smtClean="0"/>
              <a:t>Salt poor albumin helps reduce edema by causing the </a:t>
            </a:r>
            <a:r>
              <a:rPr lang="en-US" dirty="0" err="1" smtClean="0"/>
              <a:t>ascitic</a:t>
            </a:r>
            <a:r>
              <a:rPr lang="en-US" dirty="0" smtClean="0"/>
              <a:t> fluid to be drawn back into the blood stream. &amp; ultimately eliminated by the kidney. It is a temporally measure as there will be recurrence.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CIRRHOSIS OF THE LIVER</a:t>
            </a:r>
          </a:p>
          <a:p>
            <a:pPr>
              <a:buNone/>
            </a:pPr>
            <a:r>
              <a:rPr lang="en-US" dirty="0" smtClean="0"/>
              <a:t>Is a chronic disease characterized by replacement of normal liver tissue with diffuse fibrosis that disrupts the structure &amp; function of the liver.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LIVER CIRRHOSIS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There are three types of cirrhosis or scarring of the liver:</a:t>
            </a:r>
          </a:p>
          <a:p>
            <a:pPr>
              <a:buNone/>
            </a:pPr>
            <a:r>
              <a:rPr lang="en-US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Alcoholic cirrhosis_</a:t>
            </a:r>
            <a:r>
              <a:rPr lang="en-US" dirty="0" smtClean="0"/>
              <a:t> in which the scar tissue characteristically surrounds the portal areas. This is most frequently caused by chronic alcoholism and is the most common type of cirrhosis.</a:t>
            </a:r>
          </a:p>
          <a:p>
            <a:pPr>
              <a:buNone/>
            </a:pPr>
            <a:r>
              <a:rPr lang="en-US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</a:t>
            </a:r>
            <a:r>
              <a:rPr lang="en-US" b="1" i="1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Postnecrotic</a:t>
            </a:r>
            <a:r>
              <a:rPr lang="en-US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cirrhosis</a:t>
            </a:r>
            <a:r>
              <a:rPr lang="en-US" dirty="0" smtClean="0"/>
              <a:t>, in which there are broad bands of scar tissue. This is a late result of a previous bout of</a:t>
            </a:r>
          </a:p>
          <a:p>
            <a:pPr>
              <a:buNone/>
            </a:pPr>
            <a:r>
              <a:rPr lang="en-US" dirty="0" smtClean="0"/>
              <a:t>acute viral hepatitis.</a:t>
            </a:r>
          </a:p>
          <a:p>
            <a:pPr>
              <a:buNone/>
            </a:pPr>
            <a:r>
              <a:rPr lang="en-US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2.Biliary cirrhosis</a:t>
            </a:r>
            <a:r>
              <a:rPr lang="en-US" dirty="0" smtClean="0"/>
              <a:t>, in which scarring occurs in the liver around the bile ducts. This type of cirrhosis usually results from chronic </a:t>
            </a:r>
            <a:r>
              <a:rPr lang="en-US" dirty="0" err="1" smtClean="0"/>
              <a:t>biliary</a:t>
            </a:r>
            <a:r>
              <a:rPr lang="en-US" dirty="0" smtClean="0"/>
              <a:t> obstruction and infection (</a:t>
            </a:r>
            <a:r>
              <a:rPr lang="en-US" dirty="0" err="1" smtClean="0"/>
              <a:t>cholangitis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Excessive, prolonged alcohol consumption.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Nutritional deficiencies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Frequently, a combination of alcoholism &amp; nutritional deficiency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Predisposing chronic hepatic &amp; </a:t>
            </a:r>
            <a:r>
              <a:rPr lang="en-US" dirty="0" err="1" smtClean="0"/>
              <a:t>biliary</a:t>
            </a:r>
            <a:r>
              <a:rPr lang="en-US" dirty="0" smtClean="0"/>
              <a:t> infections.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537448" cy="6553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DYSPEPSIA/ </a:t>
            </a:r>
            <a:r>
              <a:rPr lang="en-US" b="1" dirty="0" smtClean="0"/>
              <a:t>INDIGESTION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Upper </a:t>
            </a:r>
            <a:r>
              <a:rPr lang="en-US" dirty="0" err="1" smtClean="0"/>
              <a:t>abd</a:t>
            </a:r>
            <a:r>
              <a:rPr lang="en-US" dirty="0" smtClean="0"/>
              <a:t>. discomfort associated with eating.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Most common complaint.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Bowel movements may or may not relieve pain.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Fatty foods tend to cause the most discomfort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Also course vegetables &amp; highly seasoned foods</a:t>
            </a:r>
          </a:p>
        </p:txBody>
      </p:sp>
    </p:spTree>
    <p:extLst>
      <p:ext uri="{BB962C8B-B14F-4D97-AF65-F5344CB8AC3E}">
        <p14:creationId xmlns:p14="http://schemas.microsoft.com/office/powerpoint/2010/main" val="240771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 disturbances: anorexia, indigestion, change in bowel habits.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in the skin</a:t>
            </a:r>
          </a:p>
          <a:p>
            <a:pPr marL="514350" indent="-514350">
              <a:buAutoNum type="alphaLcPeriod"/>
            </a:pPr>
            <a:r>
              <a:rPr lang="en-US" dirty="0" smtClean="0"/>
              <a:t>Jaundice (</a:t>
            </a:r>
            <a:r>
              <a:rPr lang="en-US" dirty="0" err="1" smtClean="0"/>
              <a:t>hepatocellular</a:t>
            </a:r>
            <a:r>
              <a:rPr lang="en-US" dirty="0" smtClean="0"/>
              <a:t> &amp; </a:t>
            </a:r>
            <a:r>
              <a:rPr lang="en-US" dirty="0" err="1" smtClean="0"/>
              <a:t>biliary</a:t>
            </a:r>
            <a:r>
              <a:rPr lang="en-US" dirty="0" smtClean="0"/>
              <a:t>)</a:t>
            </a:r>
          </a:p>
          <a:p>
            <a:pPr marL="514350" indent="-514350">
              <a:buAutoNum type="alphaLcPeriod"/>
            </a:pPr>
            <a:r>
              <a:rPr lang="en-US" dirty="0" smtClean="0"/>
              <a:t>Spider </a:t>
            </a:r>
            <a:r>
              <a:rPr lang="en-US" dirty="0" err="1" smtClean="0"/>
              <a:t>angiomas</a:t>
            </a:r>
            <a:r>
              <a:rPr lang="en-US" dirty="0" smtClean="0"/>
              <a:t> on the face, neck &amp; shoulder.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Palmar</a:t>
            </a:r>
            <a:r>
              <a:rPr lang="en-US" dirty="0" smtClean="0"/>
              <a:t> </a:t>
            </a:r>
            <a:r>
              <a:rPr lang="en-US" dirty="0" err="1" smtClean="0"/>
              <a:t>erythema</a:t>
            </a:r>
            <a:r>
              <a:rPr lang="en-US" dirty="0" smtClean="0"/>
              <a:t>: reddened areas on the palms that blanch with pressure.</a:t>
            </a:r>
          </a:p>
          <a:p>
            <a:pPr marL="514350" indent="-514350">
              <a:buNone/>
            </a:pPr>
            <a:r>
              <a:rPr lang="en-US" dirty="0" smtClean="0"/>
              <a:t>3.   Blood disorders: anemia, thrombocytopenia, coagulation disorders.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 startAt="4"/>
            </a:pPr>
            <a:r>
              <a:rPr lang="en-US" dirty="0" smtClean="0"/>
              <a:t>Changes in sexual characteristics: </a:t>
            </a:r>
            <a:r>
              <a:rPr lang="en-US" dirty="0" err="1" smtClean="0"/>
              <a:t>gynecomastia</a:t>
            </a:r>
            <a:r>
              <a:rPr lang="en-US" dirty="0" smtClean="0"/>
              <a:t>, impotence in male, amenorrhea, vaginal bleeding in females.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Peripheral neuropathy: inadequate intake of </a:t>
            </a:r>
            <a:r>
              <a:rPr lang="en-US" dirty="0" err="1" smtClean="0"/>
              <a:t>vit</a:t>
            </a:r>
            <a:r>
              <a:rPr lang="en-US" dirty="0" smtClean="0"/>
              <a:t>. B complex.</a:t>
            </a:r>
          </a:p>
          <a:p>
            <a:pPr marL="514350" indent="-514350">
              <a:buAutoNum type="arabicPeriod" startAt="4"/>
            </a:pPr>
            <a:r>
              <a:rPr lang="en-US" dirty="0" err="1" smtClean="0"/>
              <a:t>Hepatomegaly</a:t>
            </a:r>
            <a:r>
              <a:rPr lang="en-US" dirty="0" smtClean="0"/>
              <a:t>, </a:t>
            </a:r>
            <a:r>
              <a:rPr lang="en-US" dirty="0" err="1" smtClean="0"/>
              <a:t>splenomegaly</a:t>
            </a:r>
            <a:endParaRPr lang="en-US" dirty="0" smtClean="0"/>
          </a:p>
          <a:p>
            <a:pPr marL="514350" indent="-514350">
              <a:buAutoNum type="arabicPeriod" startAt="4"/>
            </a:pPr>
            <a:r>
              <a:rPr lang="en-US" dirty="0" smtClean="0"/>
              <a:t>Clinical manifestations of portal hypertension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Portal- system encephalopathy (PSE)(reduced level of arousal or cognitive function)</a:t>
            </a:r>
          </a:p>
          <a:p>
            <a:pPr marL="514350" indent="-514350">
              <a:buNone/>
            </a:pPr>
            <a:r>
              <a:rPr lang="en-US" dirty="0" smtClean="0"/>
              <a:t>a.   Change in responsiveness: memory loss, reduced level of consciousness leading to stupor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 startAt="2"/>
            </a:pPr>
            <a:r>
              <a:rPr lang="en-US" dirty="0" err="1" smtClean="0"/>
              <a:t>Apraxia</a:t>
            </a:r>
            <a:r>
              <a:rPr lang="en-US" dirty="0" smtClean="0"/>
              <a:t>: deterioration in writing &amp; drawing.</a:t>
            </a:r>
          </a:p>
          <a:p>
            <a:pPr marL="514350" indent="-514350">
              <a:buAutoNum type="alphaLcPeriod" startAt="2"/>
            </a:pPr>
            <a:r>
              <a:rPr lang="en-US" dirty="0" err="1" smtClean="0"/>
              <a:t>Asterixis</a:t>
            </a:r>
            <a:r>
              <a:rPr lang="en-US" dirty="0" smtClean="0"/>
              <a:t>: when pt is asked to </a:t>
            </a:r>
            <a:r>
              <a:rPr lang="en-US" dirty="0" err="1" smtClean="0"/>
              <a:t>dorsiflex</a:t>
            </a:r>
            <a:r>
              <a:rPr lang="en-US" dirty="0" smtClean="0"/>
              <a:t> hands at the wrist &amp; extend fingers, a flapping of the hands will occur.</a:t>
            </a:r>
          </a:p>
          <a:p>
            <a:pPr marL="514350" indent="-514350">
              <a:buNone/>
            </a:pPr>
            <a:r>
              <a:rPr lang="en-US" b="1" dirty="0" smtClean="0"/>
              <a:t>DIAGNOSTIC FINDINGS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)Elevated </a:t>
            </a:r>
            <a:r>
              <a:rPr lang="en-US" dirty="0" err="1" smtClean="0"/>
              <a:t>aspitate</a:t>
            </a:r>
            <a:r>
              <a:rPr lang="en-US" dirty="0" smtClean="0"/>
              <a:t> &amp; </a:t>
            </a:r>
            <a:r>
              <a:rPr lang="en-US" dirty="0" err="1" smtClean="0"/>
              <a:t>alanine</a:t>
            </a:r>
            <a:r>
              <a:rPr lang="en-US" dirty="0" smtClean="0"/>
              <a:t> </a:t>
            </a:r>
            <a:r>
              <a:rPr lang="en-US" dirty="0" err="1" smtClean="0"/>
              <a:t>aminotransferase</a:t>
            </a:r>
            <a:r>
              <a:rPr lang="en-US" dirty="0" smtClean="0"/>
              <a:t> levels.</a:t>
            </a:r>
          </a:p>
          <a:p>
            <a:pPr marL="514350" indent="-514350">
              <a:buNone/>
            </a:pPr>
            <a:r>
              <a:rPr lang="en-US" dirty="0" smtClean="0"/>
              <a:t>     (ii) elevated enzyme test indicate liver cell damage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(iii) decrease in total protein, </a:t>
            </a:r>
            <a:r>
              <a:rPr lang="en-US" dirty="0" err="1" smtClean="0"/>
              <a:t>hypoalbuminemia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(iv) prolonged </a:t>
            </a:r>
            <a:r>
              <a:rPr lang="en-US" dirty="0" err="1" smtClean="0"/>
              <a:t>prothrombin</a:t>
            </a:r>
            <a:r>
              <a:rPr lang="en-US" dirty="0" smtClean="0"/>
              <a:t> time</a:t>
            </a:r>
          </a:p>
          <a:p>
            <a:pPr>
              <a:buNone/>
            </a:pPr>
            <a:r>
              <a:rPr lang="en-US" dirty="0" smtClean="0"/>
              <a:t>   (v)  altered </a:t>
            </a:r>
            <a:r>
              <a:rPr lang="en-US" dirty="0" err="1" smtClean="0"/>
              <a:t>bilirubin</a:t>
            </a:r>
            <a:r>
              <a:rPr lang="en-US" dirty="0" smtClean="0"/>
              <a:t> metabolism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Liver u/s- used to measure the difference in density of </a:t>
            </a:r>
            <a:r>
              <a:rPr lang="en-US" dirty="0" err="1" smtClean="0"/>
              <a:t>parenchymal</a:t>
            </a:r>
            <a:r>
              <a:rPr lang="en-US" dirty="0" smtClean="0"/>
              <a:t> cells &amp; scar tissue.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Ct-scan, MRI &amp; radioisotope liver scans give information about liver size &amp; hepatic blood flow &amp; obstruction.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4"/>
            </a:pPr>
            <a:r>
              <a:rPr lang="en-US" dirty="0" smtClean="0"/>
              <a:t>Liver biopsy to confirm diagnosis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ABG analysis for ventilation- perfusion imbalance &amp; hypoxia.</a:t>
            </a:r>
          </a:p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n-US" b="1" dirty="0" smtClean="0"/>
              <a:t>TREATMENT</a:t>
            </a:r>
          </a:p>
          <a:p>
            <a:pPr marL="514350" indent="-514350">
              <a:buAutoNum type="alphaUcPeriod"/>
            </a:pPr>
            <a:r>
              <a:rPr lang="en-US" b="1" dirty="0" smtClean="0"/>
              <a:t>Cirrhosis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Dietary modification: increase calories &amp; carbohydrates, protein &amp; fat maybe consumed as tolerated.</a:t>
            </a:r>
          </a:p>
          <a:p>
            <a:pPr marL="514350" indent="-514350">
              <a:buAutoNum type="arabicPeriod" startAt="3"/>
            </a:pPr>
            <a:r>
              <a:rPr lang="en-US" dirty="0"/>
              <a:t>Vitamin supplement, especially </a:t>
            </a:r>
            <a:r>
              <a:rPr lang="en-US" dirty="0" err="1"/>
              <a:t>vit</a:t>
            </a:r>
            <a:r>
              <a:rPr lang="en-US" dirty="0"/>
              <a:t>. B complex</a:t>
            </a:r>
          </a:p>
          <a:p>
            <a:pPr marL="514350" indent="-514350">
              <a:buAutoNum type="arabicPeriod" startAt="3"/>
            </a:pPr>
            <a:r>
              <a:rPr lang="en-US" dirty="0"/>
              <a:t>Abstinence from alcohol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909" y="1429018"/>
            <a:ext cx="3272091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5867400" cy="4495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 startAt="2"/>
            </a:pPr>
            <a:r>
              <a:rPr lang="en-US" b="1" dirty="0" smtClean="0"/>
              <a:t>Ascites</a:t>
            </a:r>
          </a:p>
          <a:p>
            <a:pPr marL="514350" indent="-514350">
              <a:buAutoNum type="arabicPeriod"/>
            </a:pPr>
            <a:r>
              <a:rPr lang="en-US" dirty="0" smtClean="0"/>
              <a:t>Administer salt poor albumin by iv infusion</a:t>
            </a:r>
          </a:p>
          <a:p>
            <a:pPr marL="514350" indent="-514350">
              <a:buAutoNum type="arabicPeriod"/>
            </a:pPr>
            <a:r>
              <a:rPr lang="en-US" dirty="0" smtClean="0"/>
              <a:t>Sodium restriction in diet.</a:t>
            </a:r>
          </a:p>
          <a:p>
            <a:pPr marL="514350" indent="-514350">
              <a:buAutoNum type="arabicPeriod"/>
            </a:pPr>
            <a:r>
              <a:rPr lang="en-US" dirty="0" smtClean="0"/>
              <a:t>Fluid restriction in severe ascites.</a:t>
            </a:r>
          </a:p>
          <a:p>
            <a:pPr marL="514350" indent="-514350">
              <a:buAutoNum type="arabicPeriod"/>
            </a:pPr>
            <a:r>
              <a:rPr lang="en-US" dirty="0" smtClean="0"/>
              <a:t>Diuretics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Paracentesis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Peritoneal venous shunt: to </a:t>
            </a:r>
            <a:r>
              <a:rPr lang="en-US" dirty="0" err="1" smtClean="0"/>
              <a:t>reinfuse</a:t>
            </a:r>
            <a:r>
              <a:rPr lang="en-US" dirty="0" smtClean="0"/>
              <a:t> </a:t>
            </a:r>
            <a:r>
              <a:rPr lang="en-US" dirty="0" err="1" smtClean="0"/>
              <a:t>ascitic</a:t>
            </a:r>
            <a:r>
              <a:rPr lang="en-US" dirty="0" smtClean="0"/>
              <a:t> fluid 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6096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Paracentesis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7"/>
            </a:pPr>
            <a:r>
              <a:rPr lang="en-US" dirty="0" smtClean="0"/>
              <a:t>Shunting portal blood flow to decrease portal          hypertension.</a:t>
            </a:r>
          </a:p>
          <a:p>
            <a:pPr marL="514350" indent="-514350">
              <a:buAutoNum type="alphaUcPeriod" startAt="3"/>
            </a:pPr>
            <a:r>
              <a:rPr lang="en-US" b="1" dirty="0" smtClean="0"/>
              <a:t>Esophageal </a:t>
            </a:r>
            <a:r>
              <a:rPr lang="en-US" b="1" dirty="0" err="1" smtClean="0"/>
              <a:t>varices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Shunting portal blood flow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Mechanical compression of bleeding </a:t>
            </a:r>
            <a:r>
              <a:rPr lang="en-US" dirty="0" err="1" smtClean="0"/>
              <a:t>varices</a:t>
            </a:r>
            <a:r>
              <a:rPr lang="en-US" dirty="0" smtClean="0"/>
              <a:t> via esophageal </a:t>
            </a:r>
            <a:r>
              <a:rPr lang="en-US" dirty="0" err="1" smtClean="0"/>
              <a:t>gastrics</a:t>
            </a:r>
            <a:r>
              <a:rPr lang="en-US" dirty="0" smtClean="0"/>
              <a:t> balloon </a:t>
            </a:r>
            <a:r>
              <a:rPr lang="en-US" dirty="0" err="1" smtClean="0"/>
              <a:t>tamponade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Blood transfusion to restore volume from bleeding </a:t>
            </a:r>
            <a:r>
              <a:rPr lang="en-US" dirty="0" err="1" smtClean="0"/>
              <a:t>varices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4"/>
            </a:pPr>
            <a:r>
              <a:rPr lang="en-US" dirty="0" smtClean="0"/>
              <a:t>Administration of iv vasopressin (</a:t>
            </a:r>
            <a:r>
              <a:rPr lang="en-US" dirty="0" err="1" smtClean="0"/>
              <a:t>pitrossin</a:t>
            </a:r>
            <a:r>
              <a:rPr lang="en-US" dirty="0" smtClean="0"/>
              <a:t>) directly into mesenteric artery to control bleeding.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Injection </a:t>
            </a:r>
            <a:r>
              <a:rPr lang="en-US" dirty="0" err="1" smtClean="0"/>
              <a:t>sclerotherapy</a:t>
            </a:r>
            <a:r>
              <a:rPr lang="en-US" dirty="0" smtClean="0"/>
              <a:t>: injection of a </a:t>
            </a:r>
            <a:r>
              <a:rPr lang="en-US" dirty="0" err="1" smtClean="0"/>
              <a:t>sclerorising</a:t>
            </a:r>
            <a:r>
              <a:rPr lang="en-US" dirty="0" smtClean="0"/>
              <a:t> agent directly into esophageal </a:t>
            </a:r>
            <a:r>
              <a:rPr lang="en-US" dirty="0" err="1" smtClean="0"/>
              <a:t>varices</a:t>
            </a:r>
            <a:r>
              <a:rPr lang="en-US" dirty="0" smtClean="0"/>
              <a:t>(to treat varicose veins) Bleeding may occur because there has </a:t>
            </a:r>
            <a:r>
              <a:rPr lang="en-US" dirty="0" err="1" smtClean="0"/>
              <a:t>has</a:t>
            </a:r>
            <a:r>
              <a:rPr lang="en-US" dirty="0" smtClean="0"/>
              <a:t> been no reduction in portal hypertension.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D. Portal system encephalopathy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Restriction of dietary protein intake.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Neomycin: decreases the normal flora in the intestines to reduce bacterial activity on protein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Lactulose</a:t>
            </a:r>
            <a:r>
              <a:rPr lang="en-US" dirty="0" smtClean="0"/>
              <a:t>: to reduce the amount of ammonia in the blood of clients with liver disease.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Control of GI hemorrhage to decrease protein available in the intestines.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NURSING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Adequate 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Avoid OTC drugs, </a:t>
            </a:r>
            <a:r>
              <a:rPr lang="en-US" dirty="0" err="1" smtClean="0"/>
              <a:t>asprin</a:t>
            </a:r>
            <a:r>
              <a:rPr lang="en-US" dirty="0" smtClean="0"/>
              <a:t> &amp; alcohol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Education on disease, treatment &amp; prognosis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Psychological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Assist meet ADLs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Promote nutrition &amp; administer </a:t>
            </a:r>
            <a:r>
              <a:rPr lang="en-US" dirty="0" err="1" smtClean="0"/>
              <a:t>antiemetics</a:t>
            </a:r>
            <a:r>
              <a:rPr lang="en-US" dirty="0" smtClean="0"/>
              <a:t> Half an hour before meals, fix NGT if unable to feed.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iron &amp; vitamin </a:t>
            </a:r>
            <a:r>
              <a:rPr lang="en-US" dirty="0" err="1" smtClean="0"/>
              <a:t>suppliments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066800"/>
            <a:ext cx="8153400" cy="5410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Recall </a:t>
            </a:r>
            <a:r>
              <a:rPr lang="en-US" dirty="0"/>
              <a:t>the anatomy and physiology of the GIT and related structures</a:t>
            </a:r>
          </a:p>
          <a:p>
            <a:r>
              <a:rPr lang="en-US" dirty="0" smtClean="0"/>
              <a:t>Describe </a:t>
            </a:r>
            <a:r>
              <a:rPr lang="en-US" dirty="0"/>
              <a:t>common manifestations in a patient with GIT disorders</a:t>
            </a:r>
          </a:p>
          <a:p>
            <a:pPr lvl="0"/>
            <a:r>
              <a:rPr lang="en-US" dirty="0" smtClean="0"/>
              <a:t>Describe </a:t>
            </a:r>
            <a:r>
              <a:rPr lang="en-US" dirty="0"/>
              <a:t>the assessment of a patient suffering from GIT disorders</a:t>
            </a:r>
          </a:p>
          <a:p>
            <a:pPr lvl="0"/>
            <a:r>
              <a:rPr lang="en-US" dirty="0" smtClean="0"/>
              <a:t>Describe </a:t>
            </a:r>
            <a:r>
              <a:rPr lang="en-US" dirty="0"/>
              <a:t>diseases/conditions of the GIT and their management</a:t>
            </a:r>
          </a:p>
          <a:p>
            <a:pPr lvl="0"/>
            <a:r>
              <a:rPr lang="en-US" dirty="0"/>
              <a:t>Describe diseases/conditions of the biliary tract and their </a:t>
            </a:r>
            <a:r>
              <a:rPr lang="en-US" dirty="0" smtClean="0"/>
              <a:t>management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610600" cy="3962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/>
              <a:t>INTESTINAL GAS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accumulation of gas in the GIT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May </a:t>
            </a:r>
            <a:r>
              <a:rPr lang="en-US" dirty="0"/>
              <a:t>result in belching or flatulence.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Belching:- swallowed </a:t>
            </a:r>
            <a:r>
              <a:rPr lang="en-US" dirty="0"/>
              <a:t>air </a:t>
            </a:r>
            <a:r>
              <a:rPr lang="en-US" dirty="0" smtClean="0"/>
              <a:t>expelled from stomach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Gases </a:t>
            </a:r>
            <a:r>
              <a:rPr lang="en-US" dirty="0"/>
              <a:t>in the small intestines pass </a:t>
            </a:r>
            <a:r>
              <a:rPr lang="en-US" dirty="0" smtClean="0"/>
              <a:t>down as </a:t>
            </a:r>
            <a:r>
              <a:rPr lang="en-US" dirty="0"/>
              <a:t>flatus.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Flatulence can be sign </a:t>
            </a:r>
            <a:r>
              <a:rPr lang="en-US" dirty="0"/>
              <a:t>of gallbladder </a:t>
            </a:r>
            <a:r>
              <a:rPr lang="en-US" dirty="0" smtClean="0"/>
              <a:t>disease </a:t>
            </a:r>
            <a:r>
              <a:rPr lang="en-US" dirty="0"/>
              <a:t>or food intolerance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9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8"/>
            </a:pPr>
            <a:r>
              <a:rPr lang="en-US" dirty="0" smtClean="0"/>
              <a:t>Skin care because of </a:t>
            </a:r>
            <a:r>
              <a:rPr lang="en-US" dirty="0" err="1" smtClean="0"/>
              <a:t>pruritis</a:t>
            </a:r>
            <a:r>
              <a:rPr lang="en-US" dirty="0" smtClean="0"/>
              <a:t>, &amp; assess for bleeding tendencies.</a:t>
            </a:r>
          </a:p>
          <a:p>
            <a:pPr marL="514350" indent="-514350">
              <a:buAutoNum type="arabicPeriod" startAt="8"/>
            </a:pPr>
            <a:r>
              <a:rPr lang="en-US" dirty="0" smtClean="0"/>
              <a:t>Electrolyte check because of diuretics to reduce </a:t>
            </a:r>
            <a:r>
              <a:rPr lang="en-US" dirty="0" err="1" smtClean="0"/>
              <a:t>ascitis</a:t>
            </a:r>
            <a:r>
              <a:rPr lang="en-US" dirty="0" smtClean="0"/>
              <a:t> &amp; edema</a:t>
            </a:r>
          </a:p>
          <a:p>
            <a:pPr marL="514350" indent="-514350">
              <a:buAutoNum type="arabicPeriod" startAt="8"/>
            </a:pPr>
            <a:r>
              <a:rPr lang="en-US" dirty="0" smtClean="0"/>
              <a:t>Vital observation because of susceptibility to infection</a:t>
            </a:r>
          </a:p>
          <a:p>
            <a:pPr marL="514350" indent="-514350">
              <a:buAutoNum type="arabicPeriod" startAt="8"/>
            </a:pPr>
            <a:r>
              <a:rPr lang="en-US" dirty="0" smtClean="0"/>
              <a:t>Measure abdominal girth</a:t>
            </a:r>
          </a:p>
          <a:p>
            <a:pPr marL="514350" indent="-514350">
              <a:buAutoNum type="arabicPeriod" startAt="8"/>
            </a:pPr>
            <a:r>
              <a:rPr lang="en-US" dirty="0" smtClean="0"/>
              <a:t>For esophageal </a:t>
            </a:r>
            <a:r>
              <a:rPr lang="en-US" dirty="0" err="1" smtClean="0"/>
              <a:t>varices</a:t>
            </a:r>
            <a:r>
              <a:rPr lang="en-US" dirty="0" smtClean="0"/>
              <a:t>- soft non-irritating foods &amp; monitor for </a:t>
            </a:r>
            <a:r>
              <a:rPr lang="en-US" dirty="0" err="1" smtClean="0"/>
              <a:t>hematemesis</a:t>
            </a:r>
            <a:r>
              <a:rPr lang="en-US" dirty="0" smtClean="0"/>
              <a:t> &amp; </a:t>
            </a:r>
            <a:r>
              <a:rPr lang="en-US" dirty="0" err="1" smtClean="0"/>
              <a:t>malena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13. If </a:t>
            </a:r>
            <a:r>
              <a:rPr lang="en-US" dirty="0" err="1" smtClean="0"/>
              <a:t>sclerotherapy</a:t>
            </a:r>
            <a:r>
              <a:rPr lang="en-US" dirty="0" smtClean="0"/>
              <a:t> has been done for bleeding esophageal </a:t>
            </a:r>
            <a:r>
              <a:rPr lang="en-US" dirty="0" err="1" smtClean="0"/>
              <a:t>varices</a:t>
            </a:r>
            <a:r>
              <a:rPr lang="en-US" dirty="0" smtClean="0"/>
              <a:t> give analgesic for chest discomfort.</a:t>
            </a:r>
          </a:p>
          <a:p>
            <a:pPr>
              <a:buNone/>
            </a:pPr>
            <a:r>
              <a:rPr lang="en-US" dirty="0" smtClean="0"/>
              <a:t>14. If esophageal bleeding, keep NBM, elevate head of bed to decrease gastric regurgitation</a:t>
            </a:r>
          </a:p>
          <a:p>
            <a:pPr>
              <a:buNone/>
            </a:pPr>
            <a:r>
              <a:rPr lang="en-US" dirty="0" smtClean="0"/>
              <a:t>15. With </a:t>
            </a:r>
            <a:r>
              <a:rPr lang="en-US" dirty="0" err="1" smtClean="0"/>
              <a:t>ascites</a:t>
            </a:r>
            <a:r>
              <a:rPr lang="en-US" dirty="0" smtClean="0"/>
              <a:t> give low salt diet &amp; do daily wt</a:t>
            </a:r>
          </a:p>
          <a:p>
            <a:pPr>
              <a:buNone/>
            </a:pPr>
            <a:r>
              <a:rPr lang="en-US" dirty="0" smtClean="0"/>
              <a:t>16. For hepatic encephalopathy give low protein, high carbohydrate &amp; fluid diet &amp; assess the level of consciousness.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17. Post portal systemic shunt give general post op care &amp; observe for post op complications like hemorrhage, electrolyte imbalance, seizures, delirium tremens.</a:t>
            </a:r>
          </a:p>
          <a:p>
            <a:pPr>
              <a:buNone/>
            </a:pPr>
            <a:r>
              <a:rPr lang="en-US" b="1" dirty="0" smtClean="0"/>
              <a:t>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Portal hypertension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Peripheral edema &amp; </a:t>
            </a:r>
            <a:r>
              <a:rPr lang="en-US" dirty="0" err="1" smtClean="0"/>
              <a:t>ascites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3.  Hepatic encephalopathy (coma)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 LIVER ABSCESSES</a:t>
            </a:r>
          </a:p>
          <a:p>
            <a:pPr>
              <a:buNone/>
            </a:pPr>
            <a:r>
              <a:rPr lang="en-US" dirty="0" smtClean="0"/>
              <a:t>Two categories of liver abscess are amoebic &amp; </a:t>
            </a:r>
            <a:r>
              <a:rPr lang="en-US" dirty="0" err="1" smtClean="0"/>
              <a:t>pyogenic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Cause: </a:t>
            </a:r>
            <a:r>
              <a:rPr lang="en-US" dirty="0" err="1" smtClean="0"/>
              <a:t>entamoeba</a:t>
            </a:r>
            <a:r>
              <a:rPr lang="en-US" dirty="0" smtClean="0"/>
              <a:t> </a:t>
            </a:r>
            <a:r>
              <a:rPr lang="en-US" dirty="0" err="1" smtClean="0"/>
              <a:t>histolylitica</a:t>
            </a:r>
            <a:r>
              <a:rPr lang="en-US" dirty="0" smtClean="0"/>
              <a:t>, </a:t>
            </a:r>
            <a:r>
              <a:rPr lang="en-US" dirty="0" err="1" smtClean="0"/>
              <a:t>ecoli</a:t>
            </a:r>
            <a:r>
              <a:rPr lang="en-US" dirty="0" smtClean="0"/>
              <a:t>, </a:t>
            </a:r>
            <a:r>
              <a:rPr lang="en-US" dirty="0" err="1" smtClean="0"/>
              <a:t>proteus</a:t>
            </a:r>
            <a:r>
              <a:rPr lang="en-US" dirty="0" smtClean="0"/>
              <a:t> </a:t>
            </a:r>
            <a:r>
              <a:rPr lang="en-US" dirty="0" err="1" smtClean="0"/>
              <a:t>valgaris</a:t>
            </a:r>
            <a:r>
              <a:rPr lang="en-US" dirty="0" smtClean="0"/>
              <a:t>, s. </a:t>
            </a:r>
            <a:r>
              <a:rPr lang="en-US" dirty="0" err="1" smtClean="0"/>
              <a:t>aureus</a:t>
            </a:r>
            <a:r>
              <a:rPr lang="en-US" dirty="0" smtClean="0"/>
              <a:t>, </a:t>
            </a:r>
            <a:r>
              <a:rPr lang="en-US" dirty="0" err="1" smtClean="0"/>
              <a:t>klebsiella</a:t>
            </a:r>
            <a:r>
              <a:rPr lang="en-US" dirty="0" smtClean="0"/>
              <a:t> </a:t>
            </a:r>
            <a:r>
              <a:rPr lang="en-US" dirty="0" err="1" smtClean="0"/>
              <a:t>pneumonae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PATHOPHYSIOLOGY</a:t>
            </a:r>
          </a:p>
          <a:p>
            <a:pPr>
              <a:buNone/>
            </a:pPr>
            <a:r>
              <a:rPr lang="en-US" dirty="0" smtClean="0"/>
              <a:t>Liver can be invaded by bacteria via the portal vein (</a:t>
            </a:r>
            <a:r>
              <a:rPr lang="en-US" dirty="0" err="1" smtClean="0"/>
              <a:t>pylephlebitis</a:t>
            </a:r>
            <a:r>
              <a:rPr lang="en-US" dirty="0" smtClean="0"/>
              <a:t>), common duct (ascending </a:t>
            </a:r>
            <a:r>
              <a:rPr lang="en-US" dirty="0" err="1" smtClean="0"/>
              <a:t>cholangitis</a:t>
            </a:r>
            <a:r>
              <a:rPr lang="en-US" dirty="0" smtClean="0"/>
              <a:t>), the hepatic artery, secondary to </a:t>
            </a:r>
            <a:r>
              <a:rPr lang="en-US" dirty="0" err="1" smtClean="0"/>
              <a:t>bacteremia</a:t>
            </a:r>
            <a:r>
              <a:rPr lang="en-US" dirty="0" smtClean="0"/>
              <a:t> or direct extension from an infectious process &amp; traumatic implantation of bacteria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Through the abdominal wall. The bacterial toxins destroy the </a:t>
            </a:r>
            <a:r>
              <a:rPr lang="en-US" dirty="0" err="1" smtClean="0"/>
              <a:t>neighbouring</a:t>
            </a:r>
            <a:r>
              <a:rPr lang="en-US" dirty="0" smtClean="0"/>
              <a:t> liver cells &amp; the resulting necrotic tissue serves as a protective wall for the organisms. Leukocytes migrate in to the infected area. The result is an abscess cavity full of a liquid containing living &amp; dead leukocytes </a:t>
            </a:r>
            <a:r>
              <a:rPr lang="en-US" dirty="0" err="1" smtClean="0"/>
              <a:t>liquified</a:t>
            </a:r>
            <a:r>
              <a:rPr lang="en-US" dirty="0" smtClean="0"/>
              <a:t> liver cells &amp; bacterial liver cells &amp; bacteria. </a:t>
            </a:r>
            <a:r>
              <a:rPr lang="en-US" dirty="0" err="1" smtClean="0"/>
              <a:t>Pyogenic</a:t>
            </a:r>
            <a:r>
              <a:rPr lang="en-US" dirty="0" smtClean="0"/>
              <a:t> abscesses of this type may be either single or multiple &amp; small.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CLINICAL MANIFESTATION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Fever with chills &amp; diaphoresis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Malaise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Anorexia, nausea &amp; vomiting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Weight loss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Dull abdominal pain &amp; tenderness (RUQ)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Hepatomegaly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Jaundice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Anemia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Pleural effusion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Sepsis &amp; shock maybe life threatening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DIAGNOSTIC FINDINGS</a:t>
            </a:r>
          </a:p>
          <a:p>
            <a:pPr marL="514350" indent="-514350">
              <a:buNone/>
            </a:pPr>
            <a:r>
              <a:rPr lang="en-US" dirty="0" smtClean="0"/>
              <a:t>U/S or CT scan guided aspiration for culture of specific organism.</a:t>
            </a:r>
          </a:p>
          <a:p>
            <a:pPr marL="514350" indent="-514350">
              <a:buNone/>
            </a:pPr>
            <a:r>
              <a:rPr lang="en-US" b="1" dirty="0" smtClean="0"/>
              <a:t>TREATMENT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Percutaneous</a:t>
            </a:r>
            <a:r>
              <a:rPr lang="en-US" dirty="0" smtClean="0"/>
              <a:t> drainage of </a:t>
            </a:r>
            <a:r>
              <a:rPr lang="en-US" dirty="0" err="1" smtClean="0"/>
              <a:t>pyogenic</a:t>
            </a:r>
            <a:r>
              <a:rPr lang="en-US" dirty="0" smtClean="0"/>
              <a:t> abscess to promote healing, a drain may be left </a:t>
            </a:r>
            <a:r>
              <a:rPr lang="en-US" dirty="0" err="1" smtClean="0"/>
              <a:t>insitu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Iv antibiotic therapy as per organism present.</a:t>
            </a:r>
          </a:p>
          <a:p>
            <a:pPr marL="514350" indent="-514350">
              <a:buAutoNum type="arabicPeriod"/>
            </a:pPr>
            <a:r>
              <a:rPr lang="en-US" dirty="0" smtClean="0"/>
              <a:t>Supportive care</a:t>
            </a:r>
          </a:p>
          <a:p>
            <a:pPr marL="514350" indent="-514350">
              <a:buAutoNum type="arabicPeriod"/>
            </a:pPr>
            <a:r>
              <a:rPr lang="en-US" dirty="0" smtClean="0"/>
              <a:t>Open surgical drainage maybe required if antibiotics &amp; </a:t>
            </a:r>
            <a:r>
              <a:rPr lang="en-US" dirty="0" err="1" smtClean="0"/>
              <a:t>percutenous</a:t>
            </a:r>
            <a:r>
              <a:rPr lang="en-US" dirty="0" smtClean="0"/>
              <a:t> drainage are ineffective.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CANCER OF THE LIVER</a:t>
            </a:r>
          </a:p>
          <a:p>
            <a:pPr>
              <a:buNone/>
            </a:pPr>
            <a:r>
              <a:rPr lang="en-US" dirty="0" smtClean="0"/>
              <a:t>Primary cancer of the liver is rare, metastatic cancer is more common</a:t>
            </a:r>
          </a:p>
          <a:p>
            <a:pPr>
              <a:buNone/>
            </a:pPr>
            <a:r>
              <a:rPr lang="en-US" b="1" dirty="0" smtClean="0"/>
              <a:t>PRIMARY LIVER TUMOR</a:t>
            </a:r>
          </a:p>
          <a:p>
            <a:pPr>
              <a:buNone/>
            </a:pPr>
            <a:r>
              <a:rPr lang="en-US" b="1" dirty="0" smtClean="0"/>
              <a:t>RISK FACTORS:</a:t>
            </a:r>
            <a:r>
              <a:rPr lang="en-US" dirty="0" smtClean="0"/>
              <a:t> hepatitis B &amp; C, cirrhosis, chemical toxins, cigarette smoking, </a:t>
            </a:r>
            <a:r>
              <a:rPr lang="en-US" dirty="0" err="1" smtClean="0"/>
              <a:t>aflotoxins</a:t>
            </a:r>
            <a:r>
              <a:rPr lang="en-US" dirty="0" smtClean="0"/>
              <a:t>, alcoholism.</a:t>
            </a:r>
          </a:p>
          <a:p>
            <a:pPr>
              <a:buNone/>
            </a:pPr>
            <a:r>
              <a:rPr lang="en-US" dirty="0" err="1" smtClean="0"/>
              <a:t>Hepatocellular</a:t>
            </a:r>
            <a:r>
              <a:rPr lang="en-US" dirty="0" smtClean="0"/>
              <a:t> carcinoma is by far the most common type of primary liver cancer.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It is non-</a:t>
            </a:r>
            <a:r>
              <a:rPr lang="en-US" dirty="0" err="1" smtClean="0"/>
              <a:t>reversable</a:t>
            </a:r>
            <a:r>
              <a:rPr lang="en-US" dirty="0" smtClean="0"/>
              <a:t> because of rapid growth &amp; metastasis.</a:t>
            </a:r>
          </a:p>
          <a:p>
            <a:pPr>
              <a:buNone/>
            </a:pPr>
            <a:r>
              <a:rPr lang="en-US" dirty="0" smtClean="0"/>
              <a:t>Other types of cancer are </a:t>
            </a:r>
            <a:r>
              <a:rPr lang="en-US" dirty="0" err="1" smtClean="0"/>
              <a:t>cholangiocellular</a:t>
            </a:r>
            <a:r>
              <a:rPr lang="en-US" dirty="0" smtClean="0"/>
              <a:t> carcinoma (malignancy of </a:t>
            </a:r>
            <a:r>
              <a:rPr lang="en-US" dirty="0" err="1" smtClean="0"/>
              <a:t>biliary</a:t>
            </a:r>
            <a:r>
              <a:rPr lang="en-US" dirty="0" smtClean="0"/>
              <a:t> ducts) &amp; a combination of </a:t>
            </a:r>
            <a:r>
              <a:rPr lang="en-US" dirty="0" err="1" smtClean="0"/>
              <a:t>hepatocellular</a:t>
            </a:r>
            <a:r>
              <a:rPr lang="en-US" dirty="0" smtClean="0"/>
              <a:t> carcinoma.</a:t>
            </a:r>
          </a:p>
          <a:p>
            <a:pPr>
              <a:buNone/>
            </a:pPr>
            <a:r>
              <a:rPr lang="en-US" b="1" dirty="0" smtClean="0"/>
              <a:t>LIVER METASTASES</a:t>
            </a:r>
          </a:p>
          <a:p>
            <a:pPr>
              <a:buNone/>
            </a:pPr>
            <a:r>
              <a:rPr lang="en-US" dirty="0" smtClean="0"/>
              <a:t>Found in about half of all advanced cancer cases.</a:t>
            </a:r>
          </a:p>
          <a:p>
            <a:pPr>
              <a:buNone/>
            </a:pPr>
            <a:r>
              <a:rPr lang="en-US" dirty="0" smtClean="0"/>
              <a:t>Malignant tumors are likely to reach the liver eventually, by way of portal system or lymphatic channels or by direct extension from an abdominal </a:t>
            </a:r>
            <a:r>
              <a:rPr lang="en-US" dirty="0" err="1" smtClean="0"/>
              <a:t>tumour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Often the first evidence of cancer in an abdominal organ is the appearance of liver metastases.</a:t>
            </a:r>
          </a:p>
          <a:p>
            <a:pPr>
              <a:buNone/>
            </a:pPr>
            <a:r>
              <a:rPr lang="en-US" b="1" dirty="0" smtClean="0"/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Anorexia &amp; weight loss.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Anemia with fatigue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Right upper quadrant pain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Ascitis</a:t>
            </a:r>
            <a:r>
              <a:rPr lang="en-US" dirty="0" smtClean="0"/>
              <a:t> &amp; jaundice</a:t>
            </a:r>
          </a:p>
          <a:p>
            <a:pPr marL="514350" indent="-514350">
              <a:buNone/>
            </a:pPr>
            <a:r>
              <a:rPr lang="en-US" dirty="0" smtClean="0"/>
              <a:t>5.   </a:t>
            </a:r>
            <a:r>
              <a:rPr lang="en-US" dirty="0" err="1" smtClean="0"/>
              <a:t>Hepatomegally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763000" cy="6172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b="1" dirty="0" smtClean="0"/>
              <a:t>NAUSEA &amp; VOMITING; HEMATEMESIS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Vomiting is usually preceded by nausea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Triggers:- odors, activity, or food intake.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Vomitus, may vary in </a:t>
            </a:r>
            <a:r>
              <a:rPr lang="en-US" dirty="0" err="1" smtClean="0"/>
              <a:t>colour</a:t>
            </a:r>
            <a:r>
              <a:rPr lang="en-US" dirty="0" smtClean="0"/>
              <a:t>/content.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With undigested food particles or blood </a:t>
            </a:r>
            <a:r>
              <a:rPr lang="en-US" sz="2400" dirty="0"/>
              <a:t>(</a:t>
            </a:r>
            <a:r>
              <a:rPr lang="en-US" sz="2400" b="1" dirty="0"/>
              <a:t>hematemesis</a:t>
            </a:r>
            <a:r>
              <a:rPr lang="en-US" sz="2400" dirty="0"/>
              <a:t>).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Red: vomiting soon </a:t>
            </a:r>
            <a:r>
              <a:rPr lang="en-US" dirty="0"/>
              <a:t>after </a:t>
            </a:r>
            <a:r>
              <a:rPr lang="en-US" dirty="0" smtClean="0"/>
              <a:t>hemorrhage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Coffee ground: blood retained </a:t>
            </a:r>
            <a:r>
              <a:rPr lang="en-US" dirty="0"/>
              <a:t>in the </a:t>
            </a:r>
            <a:r>
              <a:rPr lang="en-US" dirty="0" smtClean="0"/>
              <a:t>stomach.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F</a:t>
            </a:r>
            <a:r>
              <a:rPr lang="en-US" dirty="0" smtClean="0"/>
              <a:t>ecal odor:- </a:t>
            </a:r>
            <a:r>
              <a:rPr lang="en-US" sz="2800" dirty="0"/>
              <a:t>back-flow of intestinal contents into stomach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621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DIAGNOSTIC 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LFTs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Blood sugar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Tumor markers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Liver U/S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X-ray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Biopsy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Metastasis: </a:t>
            </a:r>
            <a:r>
              <a:rPr lang="en-US" dirty="0" smtClean="0"/>
              <a:t>from lungs, regional lymph nodes, adrenals, bone, kidneys, heart, pancreas &amp; stomach.</a:t>
            </a:r>
          </a:p>
          <a:p>
            <a:pPr>
              <a:buNone/>
            </a:pPr>
            <a:r>
              <a:rPr lang="en-US" b="1" dirty="0" smtClean="0"/>
              <a:t>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Rx is primarily palliative; chemotherapy, radiation therapy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Lobectomy</a:t>
            </a:r>
            <a:r>
              <a:rPr lang="en-US" dirty="0" smtClean="0"/>
              <a:t> if tumor is localized, </a:t>
            </a:r>
            <a:r>
              <a:rPr lang="en-US" dirty="0" err="1" smtClean="0"/>
              <a:t>percutaneous</a:t>
            </a:r>
            <a:r>
              <a:rPr lang="en-US" dirty="0" smtClean="0"/>
              <a:t>(through the skin) </a:t>
            </a:r>
            <a:r>
              <a:rPr lang="en-US" dirty="0" err="1" smtClean="0"/>
              <a:t>biliary</a:t>
            </a:r>
            <a:r>
              <a:rPr lang="en-US" dirty="0" smtClean="0"/>
              <a:t> drainage.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Liver transplant.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POST-OP NURSING 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Observe for cardiopulmonary 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48 hrs 10% glucose for the decreased </a:t>
            </a:r>
            <a:r>
              <a:rPr lang="en-US" dirty="0" err="1" smtClean="0"/>
              <a:t>gluconeogenesis</a:t>
            </a:r>
            <a:r>
              <a:rPr lang="en-US" dirty="0" smtClean="0"/>
              <a:t>, albumin infusion.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Iv fluids &amp; blood transfusion as needed.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pts post cryosurgery(use of intense ,controlled cold to remove or destroy diseased tissue) monitor for hypothermia, hemorrhage or bile leak.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N/B</a:t>
            </a:r>
          </a:p>
          <a:p>
            <a:pPr>
              <a:buNone/>
            </a:pPr>
            <a:r>
              <a:rPr lang="en-US" dirty="0" err="1" smtClean="0"/>
              <a:t>Myoglobinuria</a:t>
            </a:r>
            <a:r>
              <a:rPr lang="en-US" dirty="0" smtClean="0"/>
              <a:t>(</a:t>
            </a:r>
            <a:r>
              <a:rPr lang="en-US" dirty="0" err="1" smtClean="0"/>
              <a:t>excreation</a:t>
            </a:r>
            <a:r>
              <a:rPr lang="en-US" dirty="0" smtClean="0"/>
              <a:t> of </a:t>
            </a:r>
            <a:r>
              <a:rPr lang="en-US" dirty="0" err="1" smtClean="0"/>
              <a:t>myoglobin</a:t>
            </a:r>
            <a:r>
              <a:rPr lang="en-US" dirty="0" smtClean="0"/>
              <a:t> in urine) can occur as a result of tissue necrosis &amp; is minimized by hydration, </a:t>
            </a:r>
            <a:r>
              <a:rPr lang="en-US" dirty="0" err="1" smtClean="0"/>
              <a:t>diuresis</a:t>
            </a:r>
            <a:r>
              <a:rPr lang="en-US" dirty="0" smtClean="0"/>
              <a:t>, &amp; medications (</a:t>
            </a:r>
            <a:r>
              <a:rPr lang="en-US" dirty="0" err="1" smtClean="0"/>
              <a:t>allopurinol</a:t>
            </a:r>
            <a:r>
              <a:rPr lang="en-US" dirty="0" smtClean="0"/>
              <a:t>) to bind to &amp; aid in the excretion of toxic products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2" y="1600200"/>
            <a:ext cx="7772398" cy="2816227"/>
          </a:xfrm>
        </p:spPr>
        <p:txBody>
          <a:bodyPr>
            <a:normAutofit/>
          </a:bodyPr>
          <a:lstStyle/>
          <a:p>
            <a:r>
              <a:rPr lang="en-US" sz="8800" dirty="0" smtClean="0"/>
              <a:t>DISORDERS OF THE PANCREAS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8879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PANCREATITIS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7630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Inflammation of the pancreas</a:t>
            </a:r>
          </a:p>
          <a:p>
            <a:r>
              <a:rPr lang="en-US" dirty="0" smtClean="0"/>
              <a:t>Usually associated with </a:t>
            </a:r>
            <a:r>
              <a:rPr lang="en-US" dirty="0" err="1" smtClean="0"/>
              <a:t>autodigestion</a:t>
            </a:r>
            <a:r>
              <a:rPr lang="en-US" dirty="0" smtClean="0"/>
              <a:t> of the pancreas.</a:t>
            </a:r>
          </a:p>
          <a:p>
            <a:r>
              <a:rPr lang="en-US" dirty="0" smtClean="0"/>
              <a:t>Acute or chronic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decade of life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Injury or disruption of the pancreatic ducts (</a:t>
            </a:r>
            <a:r>
              <a:rPr lang="en-US" sz="2400" dirty="0" smtClean="0"/>
              <a:t>enzyme leakage</a:t>
            </a:r>
            <a:r>
              <a:rPr lang="en-US" dirty="0" smtClean="0"/>
              <a:t>)</a:t>
            </a:r>
          </a:p>
          <a:p>
            <a:pPr marL="514350" indent="-514350">
              <a:buAutoNum type="arabicPeriod" startAt="4"/>
            </a:pPr>
            <a:r>
              <a:rPr lang="en-US" dirty="0"/>
              <a:t>Biliary tract disease</a:t>
            </a:r>
          </a:p>
          <a:p>
            <a:pPr marL="514350" indent="-514350">
              <a:buAutoNum type="arabicPeriod" startAt="4"/>
            </a:pPr>
            <a:r>
              <a:rPr lang="en-US" dirty="0"/>
              <a:t>Alcoholism &amp; smoking </a:t>
            </a:r>
          </a:p>
          <a:p>
            <a:pPr marL="514350" indent="-514350">
              <a:buAutoNum type="arabicPeriod" startAt="4"/>
            </a:pPr>
            <a:r>
              <a:rPr lang="en-US" dirty="0"/>
              <a:t>PUD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8537448" cy="579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smtClean="0"/>
              <a:t>1. </a:t>
            </a:r>
            <a:r>
              <a:rPr lang="en-US" sz="3600" b="1" u="sng" dirty="0" smtClean="0"/>
              <a:t>ACUTE PANCREATITIS</a:t>
            </a:r>
          </a:p>
          <a:p>
            <a:r>
              <a:rPr lang="en-US" dirty="0" smtClean="0"/>
              <a:t>Ranges from a mild, self-limiting disorder to a severe rapidly fatal disease that may not respond treatment.</a:t>
            </a:r>
          </a:p>
          <a:p>
            <a:r>
              <a:rPr lang="en-US" b="1" dirty="0" smtClean="0"/>
              <a:t>Mild acute pancreatitis:</a:t>
            </a:r>
            <a:r>
              <a:rPr lang="en-US" dirty="0" smtClean="0"/>
              <a:t> edema &amp; inflammation confined to the pancreas. Minimal organ dysfunction &amp; healing in 3-6 months.</a:t>
            </a:r>
          </a:p>
          <a:p>
            <a:r>
              <a:rPr lang="en-US" b="1" dirty="0"/>
              <a:t>Severe acute pancreatitis: </a:t>
            </a:r>
            <a:r>
              <a:rPr lang="en-US" dirty="0"/>
              <a:t>characterized by wide spread &amp; complete enzymatic digestion of the gland. </a:t>
            </a:r>
            <a:r>
              <a:rPr lang="en-US" dirty="0" smtClean="0"/>
              <a:t>Tissue necrosis with extension to peritoneum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err="1" smtClean="0"/>
              <a:t>Aetiology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Gallstones; Alcohol; Infections </a:t>
            </a:r>
            <a:r>
              <a:rPr lang="en-US" dirty="0" err="1" smtClean="0"/>
              <a:t>e.g</a:t>
            </a:r>
            <a:r>
              <a:rPr lang="en-US" dirty="0" smtClean="0"/>
              <a:t> Mumps; Trauma; Idiopathic</a:t>
            </a:r>
            <a:endParaRPr lang="en-US" dirty="0"/>
          </a:p>
          <a:p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81000"/>
            <a:ext cx="8839200" cy="6324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PATHOPHYSIOLOGY</a:t>
            </a:r>
          </a:p>
          <a:p>
            <a:r>
              <a:rPr lang="en-US" dirty="0" smtClean="0"/>
              <a:t>Injury/disruption </a:t>
            </a:r>
            <a:r>
              <a:rPr lang="en-US" dirty="0"/>
              <a:t>to pancreatic </a:t>
            </a:r>
            <a:r>
              <a:rPr lang="en-US" dirty="0" smtClean="0"/>
              <a:t>duct flow </a:t>
            </a:r>
          </a:p>
          <a:p>
            <a:r>
              <a:rPr lang="en-US" dirty="0" smtClean="0"/>
              <a:t>Leakage </a:t>
            </a:r>
            <a:r>
              <a:rPr lang="en-US" dirty="0"/>
              <a:t>of pancreatic </a:t>
            </a:r>
            <a:r>
              <a:rPr lang="en-US" dirty="0" smtClean="0"/>
              <a:t>juice </a:t>
            </a:r>
            <a:r>
              <a:rPr lang="en-US" dirty="0"/>
              <a:t>leading to </a:t>
            </a:r>
            <a:r>
              <a:rPr lang="en-US" dirty="0" err="1" smtClean="0"/>
              <a:t>autodigestion</a:t>
            </a:r>
            <a:r>
              <a:rPr lang="en-US" dirty="0" smtClean="0"/>
              <a:t>:-edema, vascular damage, hemorrhage &amp; necrosis.</a:t>
            </a:r>
          </a:p>
          <a:p>
            <a:r>
              <a:rPr lang="en-US" dirty="0" smtClean="0"/>
              <a:t>Toxic enzymes are released in blood &amp; cause injury to vessels &amp; other organs such as the lungs &amp; kidneys.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461248" cy="563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Severe abdominal pain:- worsened by meals; </a:t>
            </a:r>
            <a:r>
              <a:rPr lang="en-US" dirty="0" err="1" smtClean="0"/>
              <a:t>unreleaved</a:t>
            </a:r>
            <a:r>
              <a:rPr lang="en-US" dirty="0" smtClean="0"/>
              <a:t> by antacids.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Nausea &amp; vomiting.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Abdominal rigidity with guarding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Ecchymosis </a:t>
            </a:r>
            <a:r>
              <a:rPr lang="en-US" dirty="0"/>
              <a:t>in the flank or around the umbilicus in severe pancreatitis.</a:t>
            </a:r>
          </a:p>
          <a:p>
            <a:pPr marL="514350" indent="-514350">
              <a:buAutoNum type="arabicPeriod" startAt="4"/>
            </a:pPr>
            <a:r>
              <a:rPr lang="en-US" dirty="0"/>
              <a:t>Hypotension due to hypovolemia &amp; shock </a:t>
            </a:r>
            <a:endParaRPr lang="en-US" dirty="0" smtClean="0"/>
          </a:p>
          <a:p>
            <a:pPr marL="514350" indent="-514350">
              <a:buAutoNum type="arabicPeriod" startAt="4"/>
            </a:pPr>
            <a:r>
              <a:rPr lang="en-US" dirty="0" smtClean="0"/>
              <a:t>Acute </a:t>
            </a:r>
            <a:r>
              <a:rPr lang="en-US" dirty="0"/>
              <a:t>renal failure</a:t>
            </a:r>
          </a:p>
          <a:p>
            <a:pPr marL="514350" indent="-514350">
              <a:buAutoNum type="arabicPeriod" startAt="4"/>
            </a:pPr>
            <a:r>
              <a:rPr lang="en-US" dirty="0"/>
              <a:t>Hyperglycemia </a:t>
            </a:r>
          </a:p>
          <a:p>
            <a:pPr marL="514350" indent="-514350">
              <a:buAutoNum type="arabicPeriod" startAt="4"/>
            </a:pPr>
            <a:r>
              <a:rPr lang="en-US" dirty="0"/>
              <a:t>Respiratory distress &amp; hypoxia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81000"/>
            <a:ext cx="8763000" cy="6172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b="1" dirty="0" smtClean="0"/>
              <a:t>2. </a:t>
            </a:r>
            <a:r>
              <a:rPr lang="en-US" sz="3600" b="1" u="sng" dirty="0" smtClean="0"/>
              <a:t>CHRONIC PANCREATITIS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Progressive anatomic &amp; functional destruction of the pancreas.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Repeated </a:t>
            </a:r>
            <a:r>
              <a:rPr lang="en-US" dirty="0"/>
              <a:t>attacks of </a:t>
            </a:r>
            <a:r>
              <a:rPr lang="en-US" dirty="0" smtClean="0"/>
              <a:t>pancreatitis, associated with alcoholism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Cells replaced by the fibrous tissue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Pressure within the pancreas increases:-</a:t>
            </a:r>
            <a:r>
              <a:rPr lang="en-US" sz="2400" dirty="0" smtClean="0"/>
              <a:t>ductular HPT 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Mechanical </a:t>
            </a:r>
            <a:r>
              <a:rPr lang="en-US" dirty="0" smtClean="0"/>
              <a:t>obstruction of </a:t>
            </a:r>
            <a:r>
              <a:rPr lang="en-US" dirty="0" smtClean="0"/>
              <a:t>pancreatic </a:t>
            </a:r>
            <a:r>
              <a:rPr lang="en-US" dirty="0" smtClean="0"/>
              <a:t>&amp; common bile  ducts.</a:t>
            </a:r>
          </a:p>
          <a:p>
            <a:pPr>
              <a:spcAft>
                <a:spcPts val="600"/>
              </a:spcAft>
            </a:pPr>
            <a:r>
              <a:rPr lang="en-US" dirty="0"/>
              <a:t>There is </a:t>
            </a:r>
            <a:r>
              <a:rPr lang="en-US" dirty="0" smtClean="0"/>
              <a:t>ductal, </a:t>
            </a:r>
            <a:r>
              <a:rPr lang="en-US" dirty="0"/>
              <a:t>inflammation &amp; </a:t>
            </a:r>
            <a:r>
              <a:rPr lang="en-US" dirty="0" smtClean="0"/>
              <a:t>atrophy</a:t>
            </a: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 err="1" smtClean="0"/>
              <a:t>Aetiology</a:t>
            </a:r>
            <a:r>
              <a:rPr lang="en-US" b="1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Alcoholism; malnutrition; cystic fibrosis; malignancy; hereditary; congenital.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76200"/>
            <a:ext cx="8610600" cy="6629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b="1" dirty="0" smtClean="0"/>
              <a:t>CHANGE IN ELIMINATION PATTERN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May signify colon disease. 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Diarrhoea</a:t>
            </a:r>
            <a:r>
              <a:rPr lang="en-US" dirty="0"/>
              <a:t>: </a:t>
            </a:r>
            <a:r>
              <a:rPr lang="en-US" dirty="0" smtClean="0"/>
              <a:t>abnormal </a:t>
            </a:r>
            <a:r>
              <a:rPr lang="en-US" dirty="0"/>
              <a:t>increase in the frequency &amp; liquidity of stool or in daily stool </a:t>
            </a:r>
            <a:r>
              <a:rPr lang="en-US" dirty="0" smtClean="0"/>
              <a:t>weight/volume</a:t>
            </a:r>
            <a:r>
              <a:rPr lang="en-US" dirty="0"/>
              <a:t>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May be associated </a:t>
            </a:r>
            <a:r>
              <a:rPr lang="en-US" dirty="0"/>
              <a:t>with </a:t>
            </a:r>
            <a:r>
              <a:rPr lang="en-US" dirty="0" err="1" smtClean="0"/>
              <a:t>abd</a:t>
            </a:r>
            <a:r>
              <a:rPr lang="en-US" dirty="0" smtClean="0"/>
              <a:t>. </a:t>
            </a:r>
            <a:r>
              <a:rPr lang="en-US" dirty="0"/>
              <a:t>p</a:t>
            </a:r>
            <a:r>
              <a:rPr lang="en-US" dirty="0" smtClean="0"/>
              <a:t>ain, cramping </a:t>
            </a:r>
            <a:r>
              <a:rPr lang="en-US" dirty="0"/>
              <a:t>&amp; nausea or vomiting</a:t>
            </a:r>
            <a:r>
              <a:rPr lang="en-US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n-US" b="1" dirty="0"/>
              <a:t>Constipation</a:t>
            </a:r>
            <a:r>
              <a:rPr lang="en-US" dirty="0"/>
              <a:t>: </a:t>
            </a:r>
            <a:r>
              <a:rPr lang="en-US" dirty="0" smtClean="0"/>
              <a:t>decrease </a:t>
            </a:r>
            <a:r>
              <a:rPr lang="en-US" dirty="0"/>
              <a:t>in the frequency of stool or stools that are hard, dry &amp; of </a:t>
            </a:r>
            <a:r>
              <a:rPr lang="en-US" dirty="0" smtClean="0"/>
              <a:t>smaller volumes.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May </a:t>
            </a:r>
            <a:r>
              <a:rPr lang="en-US" dirty="0"/>
              <a:t>be associated with anal discomfort &amp; rectal bleeding</a:t>
            </a:r>
            <a:r>
              <a:rPr lang="en-US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May involve:-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Straining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Incomplete evacuations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Hard </a:t>
            </a:r>
            <a:r>
              <a:rPr lang="en-US" dirty="0"/>
              <a:t>stools 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&lt;3 bowel </a:t>
            </a:r>
            <a:r>
              <a:rPr lang="en-US" dirty="0"/>
              <a:t>movements per week</a:t>
            </a:r>
            <a:r>
              <a:rPr lang="en-US" dirty="0" smtClean="0"/>
              <a:t>.</a:t>
            </a:r>
            <a:endParaRPr lang="en-US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 smtClean="0"/>
              <a:t>(EASE, CONSISTENCY, FEREQUENCY)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763000" cy="5638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CLINICAL MANIFESTATION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Recurrent attacks of severe upper abdominal &amp; back pain.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Nausea and vomiting</a:t>
            </a:r>
          </a:p>
          <a:p>
            <a:pPr marL="514350" indent="-514350">
              <a:buAutoNum type="arabicPeriod" startAt="3"/>
            </a:pPr>
            <a:r>
              <a:rPr lang="en-US" dirty="0"/>
              <a:t>Weight loss </a:t>
            </a:r>
            <a:r>
              <a:rPr lang="en-US" dirty="0" smtClean="0"/>
              <a:t>due to anorexia </a:t>
            </a:r>
            <a:r>
              <a:rPr lang="en-US" dirty="0"/>
              <a:t>or fear that eating will </a:t>
            </a:r>
            <a:r>
              <a:rPr lang="en-US" dirty="0" smtClean="0"/>
              <a:t>worsen the discomfort.</a:t>
            </a:r>
            <a:endParaRPr lang="en-US" dirty="0"/>
          </a:p>
          <a:p>
            <a:pPr marL="514350" indent="-514350">
              <a:buAutoNum type="arabicPeriod" startAt="3"/>
            </a:pPr>
            <a:r>
              <a:rPr lang="en-US" dirty="0" err="1" smtClean="0"/>
              <a:t>Malabsorption</a:t>
            </a:r>
            <a:endParaRPr lang="en-US" dirty="0"/>
          </a:p>
          <a:p>
            <a:pPr marL="514350" indent="-514350">
              <a:buAutoNum type="arabicPeriod" startAt="3"/>
            </a:pPr>
            <a:r>
              <a:rPr lang="en-US" dirty="0"/>
              <a:t>Frequent, frothy &amp; foul smelling </a:t>
            </a:r>
            <a:r>
              <a:rPr lang="en-US" dirty="0" smtClean="0"/>
              <a:t>stools—</a:t>
            </a:r>
            <a:r>
              <a:rPr lang="en-US" dirty="0" err="1" smtClean="0"/>
              <a:t>steatorrhea</a:t>
            </a:r>
            <a:r>
              <a:rPr lang="en-US" b="1" dirty="0" smtClean="0"/>
              <a:t>: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Glands </a:t>
            </a:r>
            <a:r>
              <a:rPr lang="en-US" dirty="0" smtClean="0"/>
              <a:t>may calcify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57200"/>
            <a:ext cx="8763000" cy="609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DIAGNOSIS (acute &amp; chronic)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Lab tests</a:t>
            </a:r>
            <a:r>
              <a:rPr lang="en-US" dirty="0" smtClean="0"/>
              <a:t>:-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Serum/urine </a:t>
            </a:r>
            <a:r>
              <a:rPr lang="en-US" dirty="0"/>
              <a:t>amylase </a:t>
            </a:r>
            <a:r>
              <a:rPr lang="en-US" dirty="0" smtClean="0"/>
              <a:t>levels—raised (standard)</a:t>
            </a:r>
            <a:endParaRPr lang="en-US" dirty="0"/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Serum </a:t>
            </a:r>
            <a:r>
              <a:rPr lang="en-US" dirty="0" smtClean="0"/>
              <a:t>lipase for over 5 </a:t>
            </a:r>
            <a:r>
              <a:rPr lang="en-US" dirty="0" smtClean="0"/>
              <a:t>days—raised</a:t>
            </a:r>
            <a:endParaRPr lang="en-US" dirty="0" smtClean="0"/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WBC—raised, 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err="1" smtClean="0"/>
              <a:t>Hypocalcemia</a:t>
            </a:r>
            <a:r>
              <a:rPr lang="en-US" dirty="0" smtClean="0"/>
              <a:t>, increased fibrinogen, </a:t>
            </a:r>
            <a:r>
              <a:rPr lang="en-US" dirty="0" smtClean="0"/>
              <a:t>raised CRP</a:t>
            </a:r>
            <a:r>
              <a:rPr lang="en-US" dirty="0" smtClean="0"/>
              <a:t>, </a:t>
            </a:r>
            <a:r>
              <a:rPr lang="en-US" dirty="0" err="1" smtClean="0"/>
              <a:t>trypsinogen</a:t>
            </a:r>
            <a:r>
              <a:rPr lang="en-US" dirty="0" smtClean="0"/>
              <a:t> activation peptide.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X-ray abdomen &amp; chest to r/o other problems</a:t>
            </a:r>
          </a:p>
          <a:p>
            <a:pPr marL="514350" indent="-514350">
              <a:buAutoNum type="arabicPeriod" startAt="3"/>
            </a:pPr>
            <a:r>
              <a:rPr lang="en-US" dirty="0"/>
              <a:t>CT-scan</a:t>
            </a:r>
            <a:r>
              <a:rPr lang="en-US" dirty="0" smtClean="0"/>
              <a:t>: enlarged </a:t>
            </a:r>
            <a:r>
              <a:rPr lang="en-US" dirty="0" err="1" smtClean="0"/>
              <a:t>pancrease</a:t>
            </a:r>
            <a:r>
              <a:rPr lang="en-US" dirty="0" smtClean="0"/>
              <a:t>, pseudo(cysts), or abscesses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3"/>
            </a:pPr>
            <a:r>
              <a:rPr lang="en-US" dirty="0"/>
              <a:t>ERCP (endoscopic retrograde </a:t>
            </a:r>
            <a:r>
              <a:rPr lang="en-US" dirty="0" err="1"/>
              <a:t>cholangiopancreatography</a:t>
            </a:r>
            <a:r>
              <a:rPr lang="en-US" dirty="0"/>
              <a:t>): diagnose chronic pancreatitis. </a:t>
            </a:r>
          </a:p>
          <a:p>
            <a:pPr marL="514350" indent="-514350">
              <a:buAutoNum type="arabicPeriod" startAt="3"/>
            </a:pPr>
            <a:r>
              <a:rPr lang="en-US" dirty="0"/>
              <a:t>OGTT:-evaluates pancreatic islet function</a:t>
            </a:r>
            <a:r>
              <a:rPr lang="en-US" dirty="0" smtClean="0"/>
              <a:t>.</a:t>
            </a:r>
            <a:endParaRPr lang="en-US" dirty="0" smtClean="0"/>
          </a:p>
          <a:p>
            <a:pPr marL="514350" indent="-514350">
              <a:buAutoNum type="arabicPeriod" startAt="3"/>
            </a:pPr>
            <a:r>
              <a:rPr lang="en-US" dirty="0" smtClean="0"/>
              <a:t>Stools exam:—bulky</a:t>
            </a:r>
            <a:r>
              <a:rPr lang="en-US" dirty="0"/>
              <a:t>, pale &amp; foul smelling.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81000"/>
            <a:ext cx="8839200" cy="609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MED-SURG </a:t>
            </a:r>
            <a:r>
              <a:rPr lang="en-US" b="1" dirty="0" smtClean="0"/>
              <a:t>MANAGEMENT</a:t>
            </a:r>
          </a:p>
          <a:p>
            <a:pPr>
              <a:buNone/>
            </a:pPr>
            <a:r>
              <a:rPr lang="en-US" dirty="0" smtClean="0"/>
              <a:t>Goal: preventing or treating complications.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NPO to inhibit pancreatic </a:t>
            </a:r>
            <a:r>
              <a:rPr lang="en-US" dirty="0" smtClean="0"/>
              <a:t>stimulation</a:t>
            </a:r>
            <a:r>
              <a:rPr lang="en-US" dirty="0" smtClean="0"/>
              <a:t>:-</a:t>
            </a:r>
            <a:r>
              <a:rPr lang="en-US" dirty="0" smtClean="0"/>
              <a:t> </a:t>
            </a:r>
            <a:r>
              <a:rPr lang="en-US" sz="2600" dirty="0" smtClean="0"/>
              <a:t>T</a:t>
            </a:r>
            <a:r>
              <a:rPr lang="en-US" sz="2600" dirty="0" smtClean="0"/>
              <a:t>PN</a:t>
            </a:r>
            <a:r>
              <a:rPr lang="en-US" sz="2600" dirty="0"/>
              <a:t> </a:t>
            </a:r>
            <a:r>
              <a:rPr lang="en-US" sz="2600" dirty="0" smtClean="0"/>
              <a:t>or may consider nasojejunal tube feeding.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Gastric </a:t>
            </a:r>
            <a:r>
              <a:rPr lang="en-US" dirty="0" smtClean="0"/>
              <a:t>decompression via NGT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Pain </a:t>
            </a:r>
            <a:r>
              <a:rPr lang="en-US" dirty="0"/>
              <a:t>management: </a:t>
            </a:r>
            <a:r>
              <a:rPr lang="en-US" dirty="0" smtClean="0"/>
              <a:t>non-opioids (</a:t>
            </a:r>
            <a:r>
              <a:rPr lang="en-US" sz="2600" dirty="0" smtClean="0"/>
              <a:t>less sphincter </a:t>
            </a:r>
            <a:r>
              <a:rPr lang="en-US" sz="2600" dirty="0" smtClean="0"/>
              <a:t>of </a:t>
            </a:r>
            <a:r>
              <a:rPr lang="en-US" sz="2600" dirty="0" err="1" smtClean="0"/>
              <a:t>oddi</a:t>
            </a:r>
            <a:r>
              <a:rPr lang="en-US" sz="2600" dirty="0"/>
              <a:t> spasm</a:t>
            </a:r>
            <a:r>
              <a:rPr lang="en-US" dirty="0"/>
              <a:t>). </a:t>
            </a:r>
            <a:endParaRPr lang="en-US" dirty="0" smtClean="0"/>
          </a:p>
          <a:p>
            <a:pPr marL="514350" indent="-514350">
              <a:buAutoNum type="arabicPeriod" startAt="3"/>
            </a:pPr>
            <a:r>
              <a:rPr lang="en-US" dirty="0" smtClean="0"/>
              <a:t>Maintenance </a:t>
            </a:r>
            <a:r>
              <a:rPr lang="en-US" dirty="0" smtClean="0"/>
              <a:t>fluids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Antibiotics 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Consider insulin</a:t>
            </a:r>
            <a:r>
              <a:rPr lang="en-US" dirty="0"/>
              <a:t>.</a:t>
            </a:r>
          </a:p>
          <a:p>
            <a:pPr marL="514350" indent="-514350">
              <a:buAutoNum type="arabicPeriod" startAt="3"/>
            </a:pPr>
            <a:r>
              <a:rPr lang="en-US" dirty="0"/>
              <a:t>Respiratory care: </a:t>
            </a:r>
            <a:r>
              <a:rPr lang="en-US" dirty="0" smtClean="0"/>
              <a:t>high </a:t>
            </a:r>
            <a:r>
              <a:rPr lang="en-US" dirty="0"/>
              <a:t>risk of elevation of the diaphragm, pulmonary infiltrates &amp; effusion, &amp; atelectasis</a:t>
            </a:r>
            <a:r>
              <a:rPr lang="en-US" dirty="0" smtClean="0"/>
              <a:t>.</a:t>
            </a:r>
          </a:p>
          <a:p>
            <a:pPr marL="514350" indent="-514350">
              <a:buAutoNum type="arabicPeriod" startAt="3"/>
            </a:pPr>
            <a:r>
              <a:rPr lang="en-US" dirty="0"/>
              <a:t>Surgical intervention:- Biliary drainage: 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dirty="0"/>
              <a:t>external drains or indwelling stents. 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dirty="0"/>
              <a:t>resection or debridement</a:t>
            </a:r>
          </a:p>
          <a:p>
            <a:pPr marL="514350" indent="-514350">
              <a:buAutoNum type="arabicPeriod" startAt="3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81000"/>
            <a:ext cx="8991600" cy="5715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 err="1" smtClean="0"/>
              <a:t>Postacute</a:t>
            </a:r>
            <a:r>
              <a:rPr lang="en-US" dirty="0" smtClean="0"/>
              <a:t> management.</a:t>
            </a:r>
          </a:p>
          <a:p>
            <a:pPr marL="834390" lvl="1" indent="-514350"/>
            <a:r>
              <a:rPr lang="en-US" dirty="0" smtClean="0"/>
              <a:t>Antacids</a:t>
            </a:r>
          </a:p>
          <a:p>
            <a:pPr marL="834390" lvl="1" indent="-514350"/>
            <a:r>
              <a:rPr lang="en-US" dirty="0" smtClean="0"/>
              <a:t>Introduction of oral feeds low fat diet &amp; low protein</a:t>
            </a:r>
          </a:p>
          <a:p>
            <a:pPr marL="834390" lvl="1" indent="-514350"/>
            <a:r>
              <a:rPr lang="en-US" dirty="0" smtClean="0"/>
              <a:t>Avoid caffeine &amp; alcohol</a:t>
            </a:r>
          </a:p>
          <a:p>
            <a:pPr marL="834390" lvl="1" indent="-514350"/>
            <a:r>
              <a:rPr lang="en-US" dirty="0" smtClean="0"/>
              <a:t>Continue with previous meds (if indicated</a:t>
            </a:r>
            <a:r>
              <a:rPr lang="en-US" dirty="0" smtClean="0"/>
              <a:t>).</a:t>
            </a:r>
            <a:endParaRPr lang="en-US" dirty="0" smtClean="0"/>
          </a:p>
          <a:p>
            <a:pPr marL="834390" lvl="1" indent="-514350"/>
            <a:r>
              <a:rPr lang="en-US" dirty="0" smtClean="0"/>
              <a:t>Follow-up </a:t>
            </a:r>
            <a:r>
              <a:rPr lang="en-US" dirty="0" smtClean="0"/>
              <a:t>including </a:t>
            </a:r>
            <a:r>
              <a:rPr lang="en-US" dirty="0" smtClean="0"/>
              <a:t>U/S, ERCP to determine resolving.</a:t>
            </a:r>
          </a:p>
          <a:p>
            <a:pPr marL="834390" lvl="1" indent="-514350"/>
            <a:r>
              <a:rPr lang="en-US" dirty="0"/>
              <a:t>Pain </a:t>
            </a:r>
            <a:r>
              <a:rPr lang="en-US" dirty="0" smtClean="0"/>
              <a:t>management</a:t>
            </a:r>
            <a:endParaRPr lang="en-US" dirty="0"/>
          </a:p>
          <a:p>
            <a:pPr marL="834390" lvl="1" indent="-514350"/>
            <a:r>
              <a:rPr lang="en-US" dirty="0"/>
              <a:t>Avoid alcohol &amp; foods that produce pain.</a:t>
            </a:r>
          </a:p>
          <a:p>
            <a:pPr marL="834390" lvl="1" indent="-514350"/>
            <a:r>
              <a:rPr lang="en-US" dirty="0"/>
              <a:t>DM is </a:t>
            </a:r>
            <a:r>
              <a:rPr lang="en-US" dirty="0" err="1"/>
              <a:t>treared</a:t>
            </a:r>
            <a:r>
              <a:rPr lang="en-US" dirty="0"/>
              <a:t> with diet, insulin or oral </a:t>
            </a:r>
            <a:r>
              <a:rPr lang="en-US" dirty="0" err="1" smtClean="0"/>
              <a:t>hypoglycemics</a:t>
            </a:r>
            <a:r>
              <a:rPr lang="en-US" dirty="0" smtClean="0"/>
              <a:t>.</a:t>
            </a:r>
            <a:endParaRPr lang="en-US" dirty="0"/>
          </a:p>
          <a:p>
            <a:pPr marL="834390" lvl="1" indent="-514350"/>
            <a:r>
              <a:rPr lang="en-US" dirty="0"/>
              <a:t>Pancreatic enzyme replacement </a:t>
            </a:r>
            <a:r>
              <a:rPr lang="en-US" dirty="0" smtClean="0"/>
              <a:t>in </a:t>
            </a:r>
            <a:r>
              <a:rPr lang="en-US" dirty="0" err="1" smtClean="0"/>
              <a:t>pt</a:t>
            </a:r>
            <a:r>
              <a:rPr lang="en-US" dirty="0" smtClean="0"/>
              <a:t> with </a:t>
            </a:r>
            <a:r>
              <a:rPr lang="en-US" dirty="0" err="1" smtClean="0"/>
              <a:t>malabsorption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/>
              <a:t>steatorrhea</a:t>
            </a:r>
            <a:r>
              <a:rPr lang="en-US" dirty="0"/>
              <a:t>.</a:t>
            </a:r>
          </a:p>
          <a:p>
            <a:pPr marL="834390" lvl="1" indent="-514350"/>
            <a:r>
              <a:rPr lang="en-US" dirty="0" err="1"/>
              <a:t>Pancreaticojejunostomy</a:t>
            </a:r>
            <a:r>
              <a:rPr lang="en-US" dirty="0"/>
              <a:t>: joining of the pancreatic duct to jejunum </a:t>
            </a:r>
            <a:r>
              <a:rPr lang="en-US" dirty="0" smtClean="0"/>
              <a:t>to allow </a:t>
            </a:r>
            <a:r>
              <a:rPr lang="en-US" dirty="0"/>
              <a:t>drainage</a:t>
            </a:r>
          </a:p>
          <a:p>
            <a:pPr marL="834390" lvl="1" indent="-514350"/>
            <a:endParaRPr lang="en-US" dirty="0" smtClean="0"/>
          </a:p>
          <a:p>
            <a:pPr marL="514350" indent="-51435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533400"/>
            <a:ext cx="8461248" cy="55626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COMPLICATIONS</a:t>
            </a:r>
          </a:p>
          <a:p>
            <a:pPr>
              <a:buNone/>
            </a:pPr>
            <a:r>
              <a:rPr lang="en-US" dirty="0" smtClean="0"/>
              <a:t>LOCAL: </a:t>
            </a:r>
          </a:p>
          <a:p>
            <a:r>
              <a:rPr lang="en-US" dirty="0" smtClean="0"/>
              <a:t>pancreatic cysts/abscesses, </a:t>
            </a:r>
          </a:p>
          <a:p>
            <a:r>
              <a:rPr lang="en-US" dirty="0" smtClean="0"/>
              <a:t>acute fluid collection in or near the pancreas.</a:t>
            </a:r>
          </a:p>
          <a:p>
            <a:pPr>
              <a:buNone/>
            </a:pPr>
            <a:r>
              <a:rPr lang="en-US" dirty="0"/>
              <a:t>SYSTEMIC: </a:t>
            </a:r>
            <a:endParaRPr lang="en-US" dirty="0" smtClean="0"/>
          </a:p>
          <a:p>
            <a:r>
              <a:rPr lang="en-US" dirty="0" smtClean="0"/>
              <a:t>Acute Resp. Distress Syndrome, </a:t>
            </a:r>
            <a:endParaRPr lang="en-US" dirty="0" smtClean="0"/>
          </a:p>
          <a:p>
            <a:r>
              <a:rPr lang="en-US" dirty="0" smtClean="0"/>
              <a:t>shock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DIC, </a:t>
            </a:r>
          </a:p>
          <a:p>
            <a:r>
              <a:rPr lang="en-US" dirty="0" smtClean="0"/>
              <a:t>pleural </a:t>
            </a:r>
            <a:r>
              <a:rPr lang="en-US" dirty="0"/>
              <a:t>effusion.</a:t>
            </a:r>
            <a:r>
              <a:rPr lang="en-US" b="1" dirty="0"/>
              <a:t> 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689848" cy="9906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PANCREATIC TUMORS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219200"/>
            <a:ext cx="9067800" cy="5334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Cancer affects any </a:t>
            </a:r>
            <a:r>
              <a:rPr lang="en-US" dirty="0" smtClean="0"/>
              <a:t>portion of the pancreas (</a:t>
            </a:r>
            <a:r>
              <a:rPr lang="en-US" sz="2000" dirty="0" smtClean="0"/>
              <a:t>head, body or tail</a:t>
            </a:r>
            <a:r>
              <a:rPr lang="en-US" dirty="0" smtClean="0"/>
              <a:t>).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Symptoms are nonspecific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Patient’s seek medical attention late in the disease.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Benign (adenoma) or malignant (carcinoma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spcAft>
                <a:spcPts val="600"/>
              </a:spcAft>
              <a:buNone/>
            </a:pPr>
            <a:r>
              <a:rPr lang="en-US" dirty="0"/>
              <a:t>Examples </a:t>
            </a:r>
            <a:r>
              <a:rPr lang="en-US" dirty="0" smtClean="0"/>
              <a:t>include: </a:t>
            </a:r>
            <a:endParaRPr lang="en-US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Carcinoma</a:t>
            </a:r>
            <a:r>
              <a:rPr lang="en-US" dirty="0" smtClean="0"/>
              <a:t> </a:t>
            </a:r>
            <a:r>
              <a:rPr lang="en-US" dirty="0"/>
              <a:t>of head of </a:t>
            </a:r>
            <a:r>
              <a:rPr lang="en-US" dirty="0" smtClean="0"/>
              <a:t>pancreas</a:t>
            </a:r>
            <a:endParaRPr lang="en-US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Pancreatic </a:t>
            </a:r>
            <a:r>
              <a:rPr lang="en-US" dirty="0"/>
              <a:t>islet tumors </a:t>
            </a:r>
            <a:r>
              <a:rPr lang="en-US" dirty="0" err="1"/>
              <a:t>e.g</a:t>
            </a:r>
            <a:r>
              <a:rPr lang="en-US" dirty="0"/>
              <a:t> </a:t>
            </a:r>
            <a:endParaRPr lang="en-US" dirty="0" smtClean="0"/>
          </a:p>
          <a:p>
            <a:pPr marL="1108710" lvl="2" indent="-514350">
              <a:buSzPct val="85000"/>
              <a:buFont typeface="+mj-lt"/>
              <a:buAutoNum type="alphaLcPeriod"/>
            </a:pPr>
            <a:r>
              <a:rPr lang="en-US" sz="2400" dirty="0" err="1" smtClean="0"/>
              <a:t>Gastrinoma</a:t>
            </a:r>
            <a:r>
              <a:rPr lang="en-US" sz="2400" dirty="0" smtClean="0"/>
              <a:t>—</a:t>
            </a:r>
            <a:r>
              <a:rPr lang="en-US" sz="2400" dirty="0" err="1" smtClean="0"/>
              <a:t>Z</a:t>
            </a:r>
            <a:r>
              <a:rPr lang="en-US" sz="2400" dirty="0" err="1" smtClean="0"/>
              <a:t>ollinger</a:t>
            </a:r>
            <a:r>
              <a:rPr lang="en-US" sz="2400" dirty="0" smtClean="0"/>
              <a:t>-Ellison Syndrome</a:t>
            </a:r>
            <a:endParaRPr lang="en-US" sz="2400" dirty="0" smtClean="0"/>
          </a:p>
          <a:p>
            <a:pPr marL="1108710" lvl="2" indent="-514350">
              <a:buSzPct val="85000"/>
              <a:buFont typeface="+mj-lt"/>
              <a:buAutoNum type="alphaLcPeriod"/>
            </a:pPr>
            <a:r>
              <a:rPr lang="en-US" sz="2400" dirty="0" err="1" smtClean="0"/>
              <a:t>Insulinomas</a:t>
            </a:r>
            <a:r>
              <a:rPr lang="en-US" sz="2400" dirty="0" smtClean="0"/>
              <a:t>—</a:t>
            </a:r>
            <a:r>
              <a:rPr lang="en-US" sz="2400" dirty="0" err="1"/>
              <a:t>H</a:t>
            </a:r>
            <a:r>
              <a:rPr lang="en-US" sz="2400" dirty="0" err="1" smtClean="0"/>
              <a:t>yperinsulinism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09600"/>
            <a:ext cx="81534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CLINICAL</a:t>
            </a:r>
            <a:r>
              <a:rPr lang="en-US" dirty="0" smtClean="0"/>
              <a:t> </a:t>
            </a:r>
            <a:r>
              <a:rPr lang="en-US" b="1" dirty="0" smtClean="0"/>
              <a:t>MANIFESTATION</a:t>
            </a:r>
          </a:p>
          <a:p>
            <a:pPr>
              <a:buNone/>
            </a:pPr>
            <a:r>
              <a:rPr lang="en-US" dirty="0" smtClean="0"/>
              <a:t>Depends on type location and stage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Upper or mid abdominal pain or discomfort.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Back pain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Severe pruritus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Jaundice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Weight loss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Lethargy </a:t>
            </a:r>
            <a:r>
              <a:rPr lang="en-US" dirty="0"/>
              <a:t>and anorexia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*Metastasis </a:t>
            </a:r>
            <a:r>
              <a:rPr lang="en-US" dirty="0" smtClean="0"/>
              <a:t>to peritoneum, neck, </a:t>
            </a:r>
            <a:r>
              <a:rPr lang="en-US" dirty="0"/>
              <a:t>lungs, &amp; </a:t>
            </a:r>
            <a:r>
              <a:rPr lang="en-US" dirty="0" smtClean="0"/>
              <a:t>brain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686800" cy="5791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Contrast enhanced CT </a:t>
            </a:r>
            <a:r>
              <a:rPr lang="en-US" dirty="0" smtClean="0"/>
              <a:t>scan:- </a:t>
            </a:r>
            <a:r>
              <a:rPr lang="en-US" sz="2800" dirty="0" smtClean="0"/>
              <a:t>investigation </a:t>
            </a:r>
            <a:r>
              <a:rPr lang="en-US" sz="2800" dirty="0"/>
              <a:t>of </a:t>
            </a:r>
            <a:r>
              <a:rPr lang="en-US" sz="2800" dirty="0" smtClean="0"/>
              <a:t>choice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Abdominal </a:t>
            </a:r>
            <a:r>
              <a:rPr lang="en-US" dirty="0" smtClean="0"/>
              <a:t>U/S.</a:t>
            </a: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Fine-needle </a:t>
            </a:r>
            <a:r>
              <a:rPr lang="en-US" dirty="0" smtClean="0"/>
              <a:t>biopsy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Tumor </a:t>
            </a:r>
            <a:r>
              <a:rPr lang="en-US" dirty="0" smtClean="0"/>
              <a:t>markers:- nonspecific.</a:t>
            </a:r>
            <a:endParaRPr lang="en-US" dirty="0"/>
          </a:p>
          <a:p>
            <a:pPr marL="514350" indent="-514350">
              <a:buFont typeface="Wingdings"/>
              <a:buAutoNum type="arabicPeriod" startAt="2"/>
            </a:pPr>
            <a:r>
              <a:rPr lang="en-US" dirty="0"/>
              <a:t>ERCP (</a:t>
            </a:r>
            <a:r>
              <a:rPr lang="en-US" sz="2400" dirty="0"/>
              <a:t>endoscopic retrograde </a:t>
            </a:r>
            <a:r>
              <a:rPr lang="en-US" sz="2400" dirty="0" err="1"/>
              <a:t>cholangiopancreatography</a:t>
            </a:r>
            <a:r>
              <a:rPr lang="en-US" dirty="0"/>
              <a:t>).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Angiography </a:t>
            </a:r>
            <a:r>
              <a:rPr lang="en-US" dirty="0"/>
              <a:t>&amp; </a:t>
            </a:r>
            <a:r>
              <a:rPr lang="en-US" dirty="0" smtClean="0"/>
              <a:t>laparoscopy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81000"/>
            <a:ext cx="8153400" cy="5715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MED-SURG </a:t>
            </a:r>
            <a:r>
              <a:rPr lang="en-US" b="1" dirty="0" smtClean="0"/>
              <a:t>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Surgery: </a:t>
            </a:r>
            <a:r>
              <a:rPr lang="en-US" sz="2400" dirty="0" smtClean="0"/>
              <a:t>may be curative</a:t>
            </a:r>
            <a:endParaRPr lang="en-US" dirty="0" smtClean="0"/>
          </a:p>
          <a:p>
            <a:pPr marL="834390" lvl="1" indent="-514350">
              <a:buFont typeface="+mj-lt"/>
              <a:buAutoNum type="arabicPeriod"/>
            </a:pPr>
            <a:r>
              <a:rPr lang="en-US" sz="2400" dirty="0" smtClean="0"/>
              <a:t>Removal </a:t>
            </a:r>
            <a:r>
              <a:rPr lang="en-US" sz="2400" dirty="0" smtClean="0"/>
              <a:t>of resectable localized tumors</a:t>
            </a:r>
            <a:r>
              <a:rPr lang="en-US" sz="2400" dirty="0" smtClean="0"/>
              <a:t>.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400" dirty="0" err="1" smtClean="0"/>
              <a:t>Duodenopancreatectomy</a:t>
            </a:r>
            <a:endParaRPr lang="en-US" sz="2400" dirty="0"/>
          </a:p>
          <a:p>
            <a:pPr marL="834390" lvl="1" indent="-514350">
              <a:buFont typeface="+mj-lt"/>
              <a:buAutoNum type="arabicPeriod"/>
            </a:pPr>
            <a:r>
              <a:rPr lang="en-US" sz="2400" dirty="0" smtClean="0"/>
              <a:t>Distal/Total </a:t>
            </a:r>
            <a:r>
              <a:rPr lang="en-US" sz="2400" dirty="0" err="1" smtClean="0"/>
              <a:t>pancreatectomy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Radiotherapy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Chemotherapy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Biliary stent to relieve obstructive jaundice.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85800"/>
            <a:ext cx="8153400" cy="5410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NURSING MANAGEMENT</a:t>
            </a:r>
          </a:p>
          <a:p>
            <a:pPr marL="0" indent="0">
              <a:buNone/>
            </a:pPr>
            <a:r>
              <a:rPr lang="en-US" dirty="0" smtClean="0"/>
              <a:t>Mainly palliative: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Pain management; </a:t>
            </a:r>
            <a:r>
              <a:rPr lang="en-US" sz="2400" dirty="0" smtClean="0"/>
              <a:t>also manage </a:t>
            </a:r>
            <a:r>
              <a:rPr lang="en-US" sz="2400" dirty="0" smtClean="0"/>
              <a:t>severe pruritus; lethargy and anorexia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Nutritional </a:t>
            </a:r>
            <a:r>
              <a:rPr lang="en-US" dirty="0" smtClean="0"/>
              <a:t>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Emotional support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86868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CONT…</a:t>
            </a:r>
          </a:p>
          <a:p>
            <a:r>
              <a:rPr lang="en-US" dirty="0" smtClean="0"/>
              <a:t>Normal:-light </a:t>
            </a:r>
            <a:r>
              <a:rPr lang="en-US" dirty="0"/>
              <a:t>to dark brown.</a:t>
            </a:r>
          </a:p>
          <a:p>
            <a:r>
              <a:rPr lang="en-US" dirty="0"/>
              <a:t>Tarry </a:t>
            </a:r>
            <a:r>
              <a:rPr lang="en-US" dirty="0" smtClean="0"/>
              <a:t>black(</a:t>
            </a:r>
            <a:r>
              <a:rPr lang="en-US" dirty="0" err="1" smtClean="0"/>
              <a:t>malena</a:t>
            </a:r>
            <a:r>
              <a:rPr lang="en-US" dirty="0"/>
              <a:t>):- upper GI bleeding</a:t>
            </a:r>
          </a:p>
          <a:p>
            <a:r>
              <a:rPr lang="en-US" dirty="0" smtClean="0"/>
              <a:t>Bright/dark </a:t>
            </a:r>
            <a:r>
              <a:rPr lang="en-US" dirty="0"/>
              <a:t>red:- lower GI bleeding.</a:t>
            </a:r>
          </a:p>
          <a:p>
            <a:r>
              <a:rPr lang="en-US" dirty="0"/>
              <a:t>Blood streak on </a:t>
            </a:r>
            <a:r>
              <a:rPr lang="en-US" dirty="0" smtClean="0"/>
              <a:t>stool surface:- </a:t>
            </a:r>
            <a:r>
              <a:rPr lang="en-US" dirty="0"/>
              <a:t>lower rectal or anal bleeding.</a:t>
            </a:r>
          </a:p>
          <a:p>
            <a:r>
              <a:rPr lang="en-US" dirty="0"/>
              <a:t>Light </a:t>
            </a:r>
            <a:r>
              <a:rPr lang="en-US" dirty="0" smtClean="0"/>
              <a:t>grey/clay-</a:t>
            </a:r>
            <a:r>
              <a:rPr lang="en-US" dirty="0" err="1" smtClean="0"/>
              <a:t>coloured</a:t>
            </a:r>
            <a:r>
              <a:rPr lang="en-US" dirty="0"/>
              <a:t>:- </a:t>
            </a:r>
            <a:r>
              <a:rPr lang="en-US" dirty="0" smtClean="0"/>
              <a:t>no </a:t>
            </a:r>
            <a:r>
              <a:rPr lang="en-US" dirty="0" err="1" smtClean="0"/>
              <a:t>urobilinogen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Small </a:t>
            </a:r>
            <a:r>
              <a:rPr lang="en-US" dirty="0" smtClean="0"/>
              <a:t>rock-hard (</a:t>
            </a:r>
            <a:r>
              <a:rPr lang="en-US" dirty="0" err="1" smtClean="0"/>
              <a:t>scybala</a:t>
            </a:r>
            <a:r>
              <a:rPr lang="en-US" dirty="0" smtClean="0"/>
              <a:t>):- constipation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1066800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2" y="1447800"/>
            <a:ext cx="7772398" cy="296862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/>
              <a:t>CONDITIONS OF THE BILIARY TRACT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286814"/>
            <a:ext cx="83511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Cholecystitis</a:t>
            </a:r>
            <a:r>
              <a:rPr lang="en-US" sz="2800" b="1" dirty="0"/>
              <a:t>: </a:t>
            </a:r>
            <a:r>
              <a:rPr lang="en-US" sz="2800" dirty="0"/>
              <a:t>I</a:t>
            </a:r>
            <a:r>
              <a:rPr lang="en-US" sz="2800" dirty="0" smtClean="0"/>
              <a:t>nflammation </a:t>
            </a:r>
            <a:r>
              <a:rPr lang="en-US" sz="2800" dirty="0"/>
              <a:t>of the gallbladder.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Cholelithiasis</a:t>
            </a:r>
            <a:r>
              <a:rPr lang="en-US" sz="2800" b="1" dirty="0"/>
              <a:t>: </a:t>
            </a:r>
            <a:r>
              <a:rPr lang="en-US" sz="2800" dirty="0" smtClean="0"/>
              <a:t>Presence </a:t>
            </a:r>
            <a:r>
              <a:rPr lang="en-US" sz="2800" dirty="0"/>
              <a:t>of calculi in the gallbladder.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Choledolithiasis</a:t>
            </a:r>
            <a:r>
              <a:rPr lang="en-US" sz="2800" b="1" dirty="0"/>
              <a:t>: </a:t>
            </a:r>
            <a:r>
              <a:rPr lang="en-US" sz="2800" dirty="0" smtClean="0"/>
              <a:t>Stones </a:t>
            </a:r>
            <a:r>
              <a:rPr lang="en-US" sz="2800" dirty="0"/>
              <a:t>in the common bile duct.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Cholangitis: </a:t>
            </a:r>
            <a:r>
              <a:rPr lang="en-US" sz="2800" dirty="0" smtClean="0"/>
              <a:t>Inflammation </a:t>
            </a:r>
            <a:r>
              <a:rPr lang="en-US" sz="2800" dirty="0"/>
              <a:t>of the bile ducts 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:\Media\Images\ch24\screen\ha5lf2420_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0" y="609600"/>
            <a:ext cx="857769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Biliary Tract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>
            <a:norm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A. </a:t>
            </a:r>
            <a:r>
              <a:rPr lang="en-US" sz="5400" b="1" dirty="0" smtClean="0"/>
              <a:t>CHOLECYSTITIS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915400" cy="5257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Chronic </a:t>
            </a:r>
            <a:r>
              <a:rPr lang="en-US" dirty="0"/>
              <a:t>or </a:t>
            </a:r>
            <a:r>
              <a:rPr lang="en-US" dirty="0" smtClean="0"/>
              <a:t>acute</a:t>
            </a:r>
            <a:r>
              <a:rPr lang="en-US" dirty="0"/>
              <a:t> </a:t>
            </a:r>
            <a:r>
              <a:rPr lang="en-US" dirty="0" smtClean="0"/>
              <a:t>i</a:t>
            </a:r>
            <a:r>
              <a:rPr lang="en-US" dirty="0" smtClean="0"/>
              <a:t>nfection </a:t>
            </a:r>
            <a:r>
              <a:rPr lang="en-US" dirty="0" smtClean="0"/>
              <a:t>of the gallbladder 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Causes </a:t>
            </a:r>
            <a:r>
              <a:rPr lang="en-US" dirty="0" smtClean="0"/>
              <a:t>pain, tenderness &amp; rigidity of the </a:t>
            </a:r>
            <a:r>
              <a:rPr lang="en-US" dirty="0" smtClean="0"/>
              <a:t>RUQ.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Associated </a:t>
            </a:r>
            <a:r>
              <a:rPr lang="en-US" dirty="0" smtClean="0"/>
              <a:t>with nausea, vomiting &amp; </a:t>
            </a:r>
            <a:r>
              <a:rPr lang="en-US" dirty="0" smtClean="0"/>
              <a:t>acute </a:t>
            </a:r>
            <a:r>
              <a:rPr lang="en-US" dirty="0" smtClean="0"/>
              <a:t>inflammation.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Gall bladder </a:t>
            </a:r>
            <a:r>
              <a:rPr lang="en-US" dirty="0" smtClean="0"/>
              <a:t>usually </a:t>
            </a:r>
            <a:r>
              <a:rPr lang="en-US" dirty="0" smtClean="0"/>
              <a:t>filled </a:t>
            </a:r>
            <a:r>
              <a:rPr lang="en-US" dirty="0" smtClean="0"/>
              <a:t>with purulent fluid (empyema).</a:t>
            </a:r>
          </a:p>
          <a:p>
            <a:pPr>
              <a:spcAft>
                <a:spcPts val="1200"/>
              </a:spcAft>
            </a:pPr>
            <a:r>
              <a:rPr lang="en-US" dirty="0" err="1" smtClean="0"/>
              <a:t>Calculous</a:t>
            </a:r>
            <a:r>
              <a:rPr lang="en-US" dirty="0" smtClean="0"/>
              <a:t> </a:t>
            </a:r>
            <a:r>
              <a:rPr lang="en-US" dirty="0" err="1" smtClean="0"/>
              <a:t>cholecystitis</a:t>
            </a:r>
            <a:r>
              <a:rPr lang="en-US" dirty="0" smtClean="0"/>
              <a:t> occurs in </a:t>
            </a:r>
            <a:r>
              <a:rPr lang="en-US" dirty="0" smtClean="0"/>
              <a:t>over </a:t>
            </a:r>
            <a:r>
              <a:rPr lang="en-US" dirty="0" smtClean="0"/>
              <a:t>90</a:t>
            </a:r>
            <a:r>
              <a:rPr lang="en-US" dirty="0" smtClean="0"/>
              <a:t>% of </a:t>
            </a:r>
            <a:r>
              <a:rPr lang="en-US" dirty="0" smtClean="0"/>
              <a:t>patients.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Gallstones obstruction initiate </a:t>
            </a:r>
            <a:r>
              <a:rPr lang="en-US" dirty="0"/>
              <a:t>a chemical </a:t>
            </a:r>
            <a:r>
              <a:rPr lang="en-US" dirty="0" smtClean="0"/>
              <a:t>autolysis </a:t>
            </a:r>
            <a:r>
              <a:rPr lang="en-US" dirty="0"/>
              <a:t>&amp; </a:t>
            </a:r>
            <a:r>
              <a:rPr lang="en-US" dirty="0" smtClean="0"/>
              <a:t>edema leading to </a:t>
            </a:r>
            <a:r>
              <a:rPr lang="en-US" dirty="0" err="1" smtClean="0"/>
              <a:t>ischaemia</a:t>
            </a:r>
            <a:r>
              <a:rPr lang="en-US" dirty="0" smtClean="0"/>
              <a:t> or gangrene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85800"/>
            <a:ext cx="8153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RISK FACTORS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/>
              <a:t>Gallstones 90%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/>
              <a:t>E. coli &amp; other enteric organisms 40%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err="1" smtClean="0"/>
              <a:t>Neoplasms</a:t>
            </a:r>
            <a:r>
              <a:rPr lang="en-US" sz="3200" dirty="0" smtClean="0"/>
              <a:t> or adhesions.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04800"/>
            <a:ext cx="81534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CLINICAL MANIFESTATIONS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/>
              <a:t>Abdominal guarding, rigidity &amp; rebound tenderness.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/>
              <a:t>Fever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/>
              <a:t>Pain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/>
              <a:t>Onset maybe sudden with severe pain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6868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Calculi/gall stones in the gallbladder </a:t>
            </a:r>
          </a:p>
          <a:p>
            <a:r>
              <a:rPr lang="en-US" dirty="0" smtClean="0"/>
              <a:t>From the solid constituents of bile</a:t>
            </a:r>
          </a:p>
          <a:p>
            <a:r>
              <a:rPr lang="en-US" dirty="0" smtClean="0"/>
              <a:t>Vary in size, shape &amp; composition. </a:t>
            </a:r>
          </a:p>
          <a:p>
            <a:r>
              <a:rPr lang="en-US" dirty="0" smtClean="0"/>
              <a:t>Two common types of gall stones </a:t>
            </a:r>
            <a:r>
              <a:rPr lang="en-US" dirty="0" err="1" smtClean="0"/>
              <a:t>i.e</a:t>
            </a:r>
            <a:r>
              <a:rPr lang="en-US" dirty="0" smtClean="0"/>
              <a:t> </a:t>
            </a:r>
            <a:r>
              <a:rPr lang="en-US" dirty="0" smtClean="0"/>
              <a:t>cholesterol (80%) &amp; pigment stones </a:t>
            </a:r>
            <a:r>
              <a:rPr lang="en-US" dirty="0" smtClean="0"/>
              <a:t>(</a:t>
            </a:r>
            <a:r>
              <a:rPr lang="en-US" dirty="0" err="1" smtClean="0"/>
              <a:t>calcuim</a:t>
            </a:r>
            <a:r>
              <a:rPr lang="en-US" dirty="0" smtClean="0"/>
              <a:t> </a:t>
            </a:r>
            <a:r>
              <a:rPr lang="en-US" dirty="0" err="1" smtClean="0"/>
              <a:t>bilirubinate</a:t>
            </a:r>
            <a:r>
              <a:rPr lang="en-US" dirty="0" smtClean="0"/>
              <a:t>).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RISK </a:t>
            </a:r>
            <a:r>
              <a:rPr lang="en-US" b="1" dirty="0"/>
              <a:t>FACTORS</a:t>
            </a:r>
          </a:p>
          <a:p>
            <a:r>
              <a:rPr lang="en-US" dirty="0" smtClean="0"/>
              <a:t>Female (x4). </a:t>
            </a:r>
            <a:r>
              <a:rPr lang="en-US" dirty="0"/>
              <a:t>(</a:t>
            </a:r>
            <a:r>
              <a:rPr lang="en-US" sz="2100" dirty="0"/>
              <a:t>oral contraceptives, estrogens, </a:t>
            </a:r>
            <a:r>
              <a:rPr lang="en-US" sz="2100" dirty="0" smtClean="0"/>
              <a:t>increased cholesterol </a:t>
            </a:r>
            <a:r>
              <a:rPr lang="en-US" sz="2100" dirty="0"/>
              <a:t>saturation</a:t>
            </a:r>
            <a:r>
              <a:rPr lang="en-US" dirty="0"/>
              <a:t>)</a:t>
            </a:r>
          </a:p>
          <a:p>
            <a:r>
              <a:rPr lang="en-US" dirty="0"/>
              <a:t>D</a:t>
            </a:r>
            <a:r>
              <a:rPr lang="en-US" dirty="0" smtClean="0"/>
              <a:t>uring </a:t>
            </a:r>
            <a:r>
              <a:rPr lang="en-US" dirty="0"/>
              <a:t>pregnancy.</a:t>
            </a:r>
          </a:p>
          <a:p>
            <a:r>
              <a:rPr lang="en-US" dirty="0" smtClean="0"/>
              <a:t>Age &gt;40yrs.</a:t>
            </a:r>
            <a:endParaRPr lang="en-US" dirty="0"/>
          </a:p>
          <a:p>
            <a:r>
              <a:rPr lang="en-US" dirty="0"/>
              <a:t>Obesity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8848" cy="9906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B. </a:t>
            </a:r>
            <a:r>
              <a:rPr lang="en-US" sz="5400" b="1" dirty="0" smtClean="0"/>
              <a:t>CHOLELITHIASIS (</a:t>
            </a:r>
            <a:r>
              <a:rPr lang="en-US" sz="3600" b="1" dirty="0" smtClean="0"/>
              <a:t>GALL STONES</a:t>
            </a:r>
            <a:r>
              <a:rPr lang="en-US" sz="5400" b="1" dirty="0" smtClean="0"/>
              <a:t>)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533400"/>
            <a:ext cx="8839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3200" b="1" dirty="0" smtClean="0"/>
              <a:t>CLINICAL MANIFESTATIONS</a:t>
            </a:r>
          </a:p>
          <a:p>
            <a:r>
              <a:rPr lang="en-US" dirty="0" smtClean="0"/>
              <a:t>Severity of symptoms depend on the mobility of the stone &amp; whether obstruction occurs.</a:t>
            </a:r>
          </a:p>
          <a:p>
            <a:r>
              <a:rPr lang="en-US" dirty="0" smtClean="0"/>
              <a:t>Epigastric distress due to fat intolerance. 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sz="2800" dirty="0" smtClean="0"/>
              <a:t>Feeling of fullness 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sz="2800" dirty="0" smtClean="0"/>
              <a:t>Abdominal distention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sz="2800" dirty="0" smtClean="0"/>
              <a:t>Vague LUQ pain—after consumption of high fat meals.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60857" cy="4953000"/>
          </a:xfrm>
        </p:spPr>
        <p:txBody>
          <a:bodyPr vert="vert270">
            <a:noAutofit/>
          </a:bodyPr>
          <a:lstStyle/>
          <a:p>
            <a:r>
              <a:rPr lang="en-US" sz="3200" b="1" dirty="0" smtClean="0"/>
              <a:t>Clinical Manifestations of </a:t>
            </a:r>
            <a:r>
              <a:rPr lang="en-US" sz="3200" b="1" dirty="0" err="1" smtClean="0"/>
              <a:t>Cholelithiasis</a:t>
            </a:r>
            <a:r>
              <a:rPr lang="en-US" sz="3200" b="1" dirty="0" smtClean="0"/>
              <a:t>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2"/>
          <a:stretch/>
        </p:blipFill>
        <p:spPr>
          <a:xfrm>
            <a:off x="1113257" y="43916"/>
            <a:ext cx="7802143" cy="6509284"/>
          </a:xfrm>
        </p:spPr>
      </p:pic>
    </p:spTree>
    <p:extLst>
      <p:ext uri="{BB962C8B-B14F-4D97-AF65-F5344CB8AC3E}">
        <p14:creationId xmlns:p14="http://schemas.microsoft.com/office/powerpoint/2010/main" val="56818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1" y="228600"/>
            <a:ext cx="1219200" cy="6096000"/>
          </a:xfrm>
        </p:spPr>
        <p:txBody>
          <a:bodyPr vert="vert270">
            <a:normAutofit fontScale="90000"/>
          </a:bodyPr>
          <a:lstStyle/>
          <a:p>
            <a:r>
              <a:rPr lang="en-US" dirty="0" smtClean="0"/>
              <a:t>Common </a:t>
            </a:r>
            <a:r>
              <a:rPr lang="en-US" dirty="0" smtClean="0"/>
              <a:t>Lo</a:t>
            </a:r>
            <a:r>
              <a:rPr lang="en-US" dirty="0" smtClean="0"/>
              <a:t>cations of Stones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91" y="228600"/>
            <a:ext cx="6550028" cy="6402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C. CHOLEDOCHOLITHIASIS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8392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Obstruction of the common bile duct by stones.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Severe abdominal pain radiating to the back &amp; shoulder.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Nausea, vomiting, tachycardia, diaphoresis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Pain occurs several hours after consumption of a heavy meal, especially if high in fat.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Jaundice with </a:t>
            </a:r>
            <a:r>
              <a:rPr lang="en-US" dirty="0"/>
              <a:t>itching.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Urine </a:t>
            </a:r>
            <a:r>
              <a:rPr lang="en-US" dirty="0"/>
              <a:t>may </a:t>
            </a:r>
            <a:r>
              <a:rPr lang="en-US" dirty="0" smtClean="0"/>
              <a:t>be dark-</a:t>
            </a:r>
            <a:r>
              <a:rPr lang="en-US" dirty="0" err="1" smtClean="0"/>
              <a:t>coloured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smtClean="0"/>
              <a:t>stools </a:t>
            </a:r>
            <a:r>
              <a:rPr lang="en-US" dirty="0" smtClean="0"/>
              <a:t>clay-colored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Fat-soluble </a:t>
            </a:r>
            <a:r>
              <a:rPr lang="en-US" dirty="0" smtClean="0"/>
              <a:t>vitamin </a:t>
            </a:r>
            <a:r>
              <a:rPr lang="en-US" dirty="0"/>
              <a:t>deficiency. </a:t>
            </a:r>
            <a:r>
              <a:rPr lang="en-US" dirty="0" smtClean="0"/>
              <a:t>ADEK </a:t>
            </a:r>
            <a:r>
              <a:rPr lang="en-US" dirty="0"/>
              <a:t>&amp; their </a:t>
            </a:r>
            <a:r>
              <a:rPr lang="en-US" dirty="0" smtClean="0"/>
              <a:t>symptoms</a:t>
            </a:r>
            <a:r>
              <a:rPr lang="en-US" dirty="0"/>
              <a:t>.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534400" cy="4114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b="1" dirty="0" smtClean="0"/>
              <a:t>DYSPHAGIA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Difficulty in swallowing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Commonest symptom </a:t>
            </a:r>
            <a:r>
              <a:rPr lang="en-US" dirty="0"/>
              <a:t>of </a:t>
            </a:r>
            <a:r>
              <a:rPr lang="en-US" dirty="0" smtClean="0"/>
              <a:t>esophageal </a:t>
            </a:r>
            <a:r>
              <a:rPr lang="en-US" dirty="0"/>
              <a:t>disease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Vary from feeling of food bolus caught in the throat, to painful swallowing (</a:t>
            </a:r>
            <a:r>
              <a:rPr lang="en-US" b="1" dirty="0" smtClean="0"/>
              <a:t>odynophagia</a:t>
            </a:r>
            <a:r>
              <a:rPr lang="en-US" dirty="0" smtClean="0"/>
              <a:t>).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soft or even liquid food obstruction may occur.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Often pt. can locate the problem </a:t>
            </a:r>
            <a:r>
              <a:rPr lang="en-US" dirty="0" err="1" smtClean="0"/>
              <a:t>ie</a:t>
            </a:r>
            <a:r>
              <a:rPr lang="en-US" dirty="0" smtClean="0"/>
              <a:t>. upper, middle, or lower 3</a:t>
            </a:r>
            <a:r>
              <a:rPr lang="en-US" baseline="30000" dirty="0" smtClean="0"/>
              <a:t>rd</a:t>
            </a:r>
            <a:r>
              <a:rPr lang="en-US" dirty="0" smtClean="0"/>
              <a:t> of the esophagus.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33400"/>
            <a:ext cx="81534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COMPLICATIONS OF CHOLEDOCHOLITHIASIS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Cholangitis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Hepatic abscesses: </a:t>
            </a:r>
            <a:r>
              <a:rPr lang="en-US" sz="2400" dirty="0" smtClean="0"/>
              <a:t>after prolonged or severe cholangitis.</a:t>
            </a:r>
            <a:endParaRPr lang="en-US" dirty="0" smtClean="0"/>
          </a:p>
          <a:p>
            <a:pPr marL="514350" indent="-514350">
              <a:buAutoNum type="arabicPeriod" startAt="3"/>
            </a:pPr>
            <a:r>
              <a:rPr lang="en-US" dirty="0"/>
              <a:t>Secondary biliary cirrhosis with hepatic </a:t>
            </a:r>
            <a:r>
              <a:rPr lang="en-US" dirty="0" smtClean="0"/>
              <a:t>failure: from </a:t>
            </a:r>
            <a:r>
              <a:rPr lang="en-US" sz="2400" dirty="0" err="1" smtClean="0"/>
              <a:t>extrahepatic</a:t>
            </a:r>
            <a:r>
              <a:rPr lang="en-US" sz="2400" dirty="0" smtClean="0"/>
              <a:t> </a:t>
            </a:r>
            <a:r>
              <a:rPr lang="en-US" sz="2400" dirty="0"/>
              <a:t>biliary obstruction.</a:t>
            </a:r>
          </a:p>
          <a:p>
            <a:pPr marL="514350" indent="-514350">
              <a:buAutoNum type="arabicPeriod" startAt="3"/>
            </a:pPr>
            <a:r>
              <a:rPr lang="en-US" dirty="0"/>
              <a:t>Portal </a:t>
            </a:r>
            <a:r>
              <a:rPr lang="en-US" dirty="0" smtClean="0"/>
              <a:t>HPT </a:t>
            </a:r>
            <a:r>
              <a:rPr lang="en-US" dirty="0"/>
              <a:t>with bleeding esophageal </a:t>
            </a:r>
            <a:r>
              <a:rPr lang="en-US" dirty="0" err="1" smtClean="0"/>
              <a:t>varices</a:t>
            </a:r>
            <a:r>
              <a:rPr lang="en-US" dirty="0" smtClean="0"/>
              <a:t>:-</a:t>
            </a:r>
            <a:r>
              <a:rPr lang="en-US" dirty="0" err="1" smtClean="0"/>
              <a:t>s</a:t>
            </a:r>
            <a:r>
              <a:rPr lang="en-US" sz="2400" dirty="0" err="1" smtClean="0"/>
              <a:t>ocondary</a:t>
            </a:r>
            <a:r>
              <a:rPr lang="en-US" sz="2400" dirty="0" smtClean="0"/>
              <a:t> to prolonged </a:t>
            </a:r>
            <a:r>
              <a:rPr lang="en-US" sz="2400" dirty="0"/>
              <a:t>incomplete obstruction.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4572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D. CHOLANGITIS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991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Inflammation of the bile </a:t>
            </a:r>
            <a:r>
              <a:rPr lang="en-US" sz="3200" dirty="0" smtClean="0"/>
              <a:t>ducts</a:t>
            </a:r>
          </a:p>
          <a:p>
            <a:pPr>
              <a:buNone/>
            </a:pPr>
            <a:r>
              <a:rPr lang="en-US" b="1" dirty="0"/>
              <a:t>CLINICAL MANIFESTATIONS:- CHOLANGITIS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Biliary colic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Jaundice with dark urine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Fever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Nausea &amp; vomiting</a:t>
            </a:r>
          </a:p>
          <a:p>
            <a:pPr marL="514350" indent="-514350">
              <a:buNone/>
            </a:pPr>
            <a:r>
              <a:rPr lang="en-US" i="1" dirty="0"/>
              <a:t>N/B</a:t>
            </a:r>
            <a:r>
              <a:rPr lang="en-US" dirty="0"/>
              <a:t> Charcot triad (pain, jaundice, &amp; fever/chills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None/>
            </a:pPr>
            <a:r>
              <a:rPr lang="en-US" b="1" dirty="0" smtClean="0"/>
              <a:t>DIAGNOSTIC </a:t>
            </a:r>
            <a:r>
              <a:rPr lang="en-US" b="1" dirty="0"/>
              <a:t>TESTS:-CHOLANGITIS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IV cholangiography: site &amp; cause of obstruction 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Percutaneous </a:t>
            </a:r>
            <a:r>
              <a:rPr lang="en-US" dirty="0" err="1"/>
              <a:t>Transhepatic</a:t>
            </a:r>
            <a:r>
              <a:rPr lang="en-US" dirty="0"/>
              <a:t> </a:t>
            </a:r>
            <a:r>
              <a:rPr lang="en-US" dirty="0" smtClean="0"/>
              <a:t>Cholangiography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Serum enzymes &amp; LFT 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Liver biopsy:- for differentiation from viral hepatitis</a:t>
            </a:r>
            <a:endParaRPr lang="en-US" b="1" dirty="0"/>
          </a:p>
          <a:p>
            <a:pPr>
              <a:buNone/>
            </a:pPr>
            <a:endParaRPr lang="en-US" b="1" dirty="0"/>
          </a:p>
          <a:p>
            <a:pPr marL="514350" indent="-51435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08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8392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DIAGNOSIS OF BILIARY TRACT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Abdominal x-ray: </a:t>
            </a:r>
            <a:r>
              <a:rPr lang="en-US" sz="2400" dirty="0" smtClean="0"/>
              <a:t>to R/O other causes or visualize stones.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Abdominal U/S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Oral </a:t>
            </a:r>
            <a:r>
              <a:rPr lang="en-US" dirty="0" err="1" smtClean="0"/>
              <a:t>cholecyctogram</a:t>
            </a:r>
            <a:r>
              <a:rPr lang="en-US" dirty="0" smtClean="0"/>
              <a:t>:.</a:t>
            </a:r>
            <a:endParaRPr lang="en-US" dirty="0"/>
          </a:p>
          <a:p>
            <a:pPr marL="514350" indent="-514350">
              <a:buAutoNum type="arabicPeriod" startAt="4"/>
            </a:pPr>
            <a:r>
              <a:rPr lang="en-US" dirty="0" err="1"/>
              <a:t>Cholescintigraphy</a:t>
            </a:r>
            <a:r>
              <a:rPr lang="en-US" dirty="0"/>
              <a:t> or radionuclide </a:t>
            </a:r>
            <a:r>
              <a:rPr lang="en-US" dirty="0" smtClean="0"/>
              <a:t>imaging.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Endoscopic </a:t>
            </a:r>
            <a:r>
              <a:rPr lang="en-US" dirty="0"/>
              <a:t>retrograde </a:t>
            </a:r>
            <a:r>
              <a:rPr lang="en-US" dirty="0" err="1"/>
              <a:t>cholangiopancreatography</a:t>
            </a:r>
            <a:r>
              <a:rPr lang="en-US" dirty="0"/>
              <a:t> (ERCP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6106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MEDICAL </a:t>
            </a:r>
            <a:r>
              <a:rPr lang="en-US" sz="3200" b="1" dirty="0" smtClean="0"/>
              <a:t>MANAGEMENT:-</a:t>
            </a:r>
          </a:p>
          <a:p>
            <a:pPr marL="0" indent="0">
              <a:buNone/>
            </a:pPr>
            <a:r>
              <a:rPr lang="en-US" dirty="0" smtClean="0"/>
              <a:t>Is based on type of condition: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Anticholinergics</a:t>
            </a:r>
            <a:r>
              <a:rPr lang="en-US" dirty="0" smtClean="0"/>
              <a:t> </a:t>
            </a:r>
            <a:r>
              <a:rPr lang="en-US" dirty="0" err="1" smtClean="0"/>
              <a:t>eg</a:t>
            </a:r>
            <a:r>
              <a:rPr lang="en-US" dirty="0" smtClean="0"/>
              <a:t> atropine:- </a:t>
            </a:r>
            <a:r>
              <a:rPr lang="en-US" sz="2000" dirty="0" smtClean="0"/>
              <a:t>for relaxation of the gallbladder.</a:t>
            </a:r>
            <a:endParaRPr lang="en-US" sz="3600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Analgesic</a:t>
            </a:r>
            <a:r>
              <a:rPr lang="en-US" dirty="0" smtClean="0"/>
              <a:t>, usually </a:t>
            </a:r>
            <a:r>
              <a:rPr lang="en-US" dirty="0" err="1" smtClean="0"/>
              <a:t>pethidine</a:t>
            </a: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Antibiotics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Decreased </a:t>
            </a:r>
            <a:r>
              <a:rPr lang="en-US" dirty="0"/>
              <a:t>dietary fat </a:t>
            </a:r>
            <a:r>
              <a:rPr lang="en-US" dirty="0" smtClean="0"/>
              <a:t>intake.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Pre-op </a:t>
            </a:r>
            <a:r>
              <a:rPr lang="en-US" dirty="0"/>
              <a:t>preparation: CXR, ECG, LFT, in reduced </a:t>
            </a:r>
            <a:r>
              <a:rPr lang="en-US" dirty="0" err="1"/>
              <a:t>prothrombin</a:t>
            </a:r>
            <a:r>
              <a:rPr lang="en-US" dirty="0"/>
              <a:t> level give </a:t>
            </a:r>
            <a:r>
              <a:rPr lang="en-US" dirty="0" err="1"/>
              <a:t>vit</a:t>
            </a:r>
            <a:r>
              <a:rPr lang="en-US" dirty="0"/>
              <a:t>. K, nutrition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lphaLcParenR"/>
            </a:pP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686800" cy="6400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 smtClean="0"/>
              <a:t>SURGICAL INTERVENTIONS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Cholecystostomy</a:t>
            </a:r>
            <a:r>
              <a:rPr lang="en-US" b="1" dirty="0" smtClean="0"/>
              <a:t>: </a:t>
            </a:r>
            <a:r>
              <a:rPr lang="en-US" dirty="0" smtClean="0"/>
              <a:t>surgical</a:t>
            </a:r>
            <a:r>
              <a:rPr lang="en-US" b="1" dirty="0" smtClean="0"/>
              <a:t> </a:t>
            </a:r>
            <a:r>
              <a:rPr lang="en-US" dirty="0" smtClean="0"/>
              <a:t>opening &amp;drainage of the gallbladder.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Open </a:t>
            </a:r>
            <a:r>
              <a:rPr lang="en-US" b="1" dirty="0" err="1" smtClean="0"/>
              <a:t>cholecystectomy</a:t>
            </a:r>
            <a:r>
              <a:rPr lang="en-US" b="1" dirty="0" smtClean="0"/>
              <a:t>: </a:t>
            </a:r>
            <a:r>
              <a:rPr lang="en-US" dirty="0" smtClean="0"/>
              <a:t>surgical opening &amp; removal of the gallbladder.</a:t>
            </a:r>
          </a:p>
          <a:p>
            <a:pPr marL="514350" indent="-514350">
              <a:buAutoNum type="arabicPeriod"/>
            </a:pPr>
            <a:r>
              <a:rPr lang="en-US" b="1" dirty="0" err="1" smtClean="0"/>
              <a:t>Choledocholithotomy</a:t>
            </a:r>
            <a:r>
              <a:rPr lang="en-US" b="1" dirty="0" smtClean="0"/>
              <a:t>: </a:t>
            </a:r>
            <a:r>
              <a:rPr lang="en-US" dirty="0" smtClean="0"/>
              <a:t>surgical incision of common bile duct for removal of stones.</a:t>
            </a:r>
          </a:p>
          <a:p>
            <a:pPr marL="514350" indent="-514350">
              <a:buAutoNum type="arabicPeriod"/>
            </a:pPr>
            <a:r>
              <a:rPr lang="en-US" b="1" dirty="0" err="1" smtClean="0"/>
              <a:t>Choledochoduodenostomy</a:t>
            </a:r>
            <a:r>
              <a:rPr lang="en-US" b="1" dirty="0" smtClean="0"/>
              <a:t>: </a:t>
            </a:r>
            <a:r>
              <a:rPr lang="en-US" dirty="0" smtClean="0"/>
              <a:t>surgical anastomosis of common duct to jejunum.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Lithotripsy: </a:t>
            </a:r>
            <a:r>
              <a:rPr lang="en-US" dirty="0" err="1"/>
              <a:t>disintergration</a:t>
            </a:r>
            <a:r>
              <a:rPr lang="en-US" dirty="0"/>
              <a:t> of gallstones by shock-waves.</a:t>
            </a:r>
          </a:p>
          <a:p>
            <a:pPr marL="514350" indent="-514350">
              <a:buAutoNum type="arabicPeriod"/>
            </a:pPr>
            <a:r>
              <a:rPr lang="en-US" b="1" dirty="0"/>
              <a:t>Laparoscopic cholecystectomy: </a:t>
            </a:r>
            <a:r>
              <a:rPr lang="en-US" dirty="0"/>
              <a:t>removal of gallbladder through endoscopic procedure.</a:t>
            </a:r>
          </a:p>
          <a:p>
            <a:pPr marL="514350" indent="-514350">
              <a:buAutoNum type="arabicPeriod"/>
            </a:pPr>
            <a:r>
              <a:rPr lang="en-US" b="1" dirty="0"/>
              <a:t>Laser cholecystectomy: </a:t>
            </a:r>
            <a:r>
              <a:rPr lang="en-US" dirty="0"/>
              <a:t>removal of gallbladder using </a:t>
            </a:r>
            <a:r>
              <a:rPr lang="en-US" dirty="0" smtClean="0"/>
              <a:t>laser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461248" cy="5715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NURSING MANAGEMENT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Analgesic/</a:t>
            </a:r>
            <a:r>
              <a:rPr lang="en-US" b="1" dirty="0" err="1" smtClean="0"/>
              <a:t>antinflamatory</a:t>
            </a:r>
            <a:r>
              <a:rPr lang="en-US" b="1" dirty="0" smtClean="0"/>
              <a:t> drugs.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sz="2800" dirty="0" smtClean="0"/>
              <a:t>Low-fat liquid diet during acute attack.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sz="2800" dirty="0" smtClean="0"/>
              <a:t>Low-fat solids added, as tolerated.</a:t>
            </a:r>
          </a:p>
          <a:p>
            <a:pPr marL="834390" lvl="1" indent="-514350">
              <a:buAutoNum type="alphaLcParenR"/>
            </a:pPr>
            <a:r>
              <a:rPr lang="en-US" sz="2800" dirty="0"/>
              <a:t>IV fluids &amp; gastric decompression if nausea &amp; vomiting are severe.</a:t>
            </a:r>
          </a:p>
          <a:p>
            <a:pPr marL="834390" lvl="1" indent="-514350">
              <a:buAutoNum type="alphaLcParenR"/>
            </a:pPr>
            <a:r>
              <a:rPr lang="en-US" sz="2800" dirty="0"/>
              <a:t>Assess for indications of infection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General Pre-op </a:t>
            </a:r>
            <a:r>
              <a:rPr lang="en-US" b="1" dirty="0"/>
              <a:t>nursing care if surgery is indicated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763000" cy="6400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Post-op care (CHOLECYSTECTOMY).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sz="2800" dirty="0" smtClean="0"/>
              <a:t>General post-op care for abdominal surgery.</a:t>
            </a:r>
          </a:p>
          <a:p>
            <a:pPr marL="834390" lvl="1" indent="-514350">
              <a:buAutoNum type="alphaLcParenR"/>
            </a:pPr>
            <a:r>
              <a:rPr lang="en-US" sz="2800" dirty="0"/>
              <a:t>Evaluate tolerance </a:t>
            </a:r>
            <a:r>
              <a:rPr lang="en-US" sz="2800" dirty="0" smtClean="0"/>
              <a:t>&amp; gradually introduce low-fat diet.</a:t>
            </a:r>
            <a:endParaRPr lang="en-US" sz="2800" dirty="0"/>
          </a:p>
          <a:p>
            <a:pPr marL="834390" lvl="1" indent="-514350">
              <a:buAutoNum type="alphaLcParenR"/>
            </a:pPr>
            <a:r>
              <a:rPr lang="en-US" sz="2800" dirty="0" smtClean="0"/>
              <a:t>Change dressing frequently especially with copious drainage.</a:t>
            </a:r>
            <a:endParaRPr lang="en-US" sz="2800" dirty="0"/>
          </a:p>
          <a:p>
            <a:pPr marL="834390" lvl="1" indent="-514350">
              <a:buAutoNum type="alphaLcParenR"/>
            </a:pPr>
            <a:r>
              <a:rPr lang="en-US" sz="2800" dirty="0" smtClean="0"/>
              <a:t>Maintain and evaluate drainage </a:t>
            </a:r>
            <a:r>
              <a:rPr lang="en-US" sz="2800" dirty="0"/>
              <a:t>until edema subsides. </a:t>
            </a:r>
          </a:p>
          <a:p>
            <a:pPr marL="834390" lvl="1" indent="-514350">
              <a:buAutoNum type="alphaLcParenR"/>
            </a:pPr>
            <a:r>
              <a:rPr lang="en-US" sz="2800" dirty="0" smtClean="0"/>
              <a:t>Monitor </a:t>
            </a:r>
            <a:r>
              <a:rPr lang="en-US" sz="2800" dirty="0"/>
              <a:t>urine &amp; stool for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changes </a:t>
            </a:r>
            <a:r>
              <a:rPr lang="en-US" sz="2000" dirty="0" smtClean="0"/>
              <a:t>(</a:t>
            </a:r>
            <a:r>
              <a:rPr lang="en-US" sz="2000" dirty="0" err="1" smtClean="0"/>
              <a:t>hyperbiliribinemia</a:t>
            </a:r>
            <a:r>
              <a:rPr lang="en-US" sz="2000" dirty="0" smtClean="0"/>
              <a:t>). </a:t>
            </a:r>
            <a:endParaRPr lang="en-US" sz="2800" dirty="0"/>
          </a:p>
          <a:p>
            <a:pPr marL="514350" indent="-514350">
              <a:buFont typeface="+mj-lt"/>
              <a:buAutoNum type="arabicPeriod" startAt="4"/>
            </a:pPr>
            <a:r>
              <a:rPr lang="en-US" b="1" dirty="0" smtClean="0"/>
              <a:t>Educate on: </a:t>
            </a:r>
            <a:r>
              <a:rPr lang="en-US" sz="2800" dirty="0" smtClean="0"/>
              <a:t>weight </a:t>
            </a:r>
            <a:r>
              <a:rPr lang="en-US" sz="2800" dirty="0"/>
              <a:t>reduction, low fat diet, avoid heavy lifting, signs of bile obstruction.</a:t>
            </a:r>
          </a:p>
          <a:p>
            <a:pPr marL="514350" indent="-514350">
              <a:buAutoNum type="alphaLcParenR" startAt="2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581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dirty="0" smtClean="0"/>
              <a:t>T-tube drainage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81400" y="201561"/>
            <a:ext cx="5278438" cy="62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534400" cy="510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COMPLICATIONS OF BILLIARY TRACT CONDITIONS</a:t>
            </a:r>
          </a:p>
          <a:p>
            <a:r>
              <a:rPr lang="en-US" dirty="0" smtClean="0"/>
              <a:t>Acute </a:t>
            </a:r>
            <a:r>
              <a:rPr lang="en-US" dirty="0" err="1" smtClean="0"/>
              <a:t>colecystitis</a:t>
            </a:r>
            <a:endParaRPr lang="en-US" dirty="0" smtClean="0"/>
          </a:p>
          <a:p>
            <a:r>
              <a:rPr lang="en-US" dirty="0" err="1" smtClean="0"/>
              <a:t>Galstone</a:t>
            </a:r>
            <a:r>
              <a:rPr lang="en-US" dirty="0" smtClean="0"/>
              <a:t> related </a:t>
            </a:r>
            <a:r>
              <a:rPr lang="en-US" dirty="0" err="1" smtClean="0"/>
              <a:t>panctreatitis</a:t>
            </a:r>
            <a:endParaRPr lang="en-US" dirty="0" smtClean="0"/>
          </a:p>
          <a:p>
            <a:r>
              <a:rPr lang="en-US" dirty="0" err="1" smtClean="0"/>
              <a:t>Billiary</a:t>
            </a:r>
            <a:r>
              <a:rPr lang="en-US" dirty="0" smtClean="0"/>
              <a:t> enteric fistula— </a:t>
            </a:r>
            <a:r>
              <a:rPr lang="en-US" sz="2400" dirty="0" smtClean="0"/>
              <a:t>erosion of gall bladder into intestine</a:t>
            </a:r>
          </a:p>
          <a:p>
            <a:r>
              <a:rPr lang="en-US" dirty="0" smtClean="0"/>
              <a:t>Intestinal obstruction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9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1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71600" y="1600200"/>
            <a:ext cx="7772400" cy="2286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n-US" sz="6600" b="1" dirty="0"/>
              <a:t>DISORDERS OF THE </a:t>
            </a:r>
            <a:r>
              <a:rPr lang="en-US" sz="6600" b="1" dirty="0" smtClean="0"/>
              <a:t>ESOPHAGUS</a:t>
            </a:r>
          </a:p>
          <a:p>
            <a:pPr lvl="0"/>
            <a:endParaRPr lang="en-US" sz="6600" b="1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2057400"/>
          </a:xfrm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4876800"/>
            <a:ext cx="7467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3200" dirty="0"/>
              <a:t>Achalasia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200" dirty="0"/>
              <a:t>Cancer of the esophagus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Gastro-esophageal reflux disease (GERD)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4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ACHALASIA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461248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Absent or ineffective peristalsis of distal esophagus accompanied by failure of the cardiac sphincter to relax during swallowing.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Leads to gradual dilation of the esophagus in the upper chest.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Cause unknown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Age over 40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amily history of achalasia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81000"/>
            <a:ext cx="81534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Difficulty in swallowing both liquids &amp; solids.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Sensation of food stack in the lower esophagus.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Food regurgitation.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Chest pain &amp; heartburn (</a:t>
            </a:r>
            <a:r>
              <a:rPr lang="en-US" dirty="0" err="1" smtClean="0"/>
              <a:t>pyrosis</a:t>
            </a:r>
            <a:r>
              <a:rPr lang="en-US" dirty="0" smtClean="0"/>
              <a:t>) with or without eating.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Secondary pulmonary complications from aspiration of gastric contents.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09600"/>
            <a:ext cx="8226552" cy="59436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X-ray studies: e.g. Barium swallow</a:t>
            </a:r>
            <a:r>
              <a:rPr lang="en-US" sz="2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Endoscopy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Manometry</a:t>
            </a:r>
            <a:r>
              <a:rPr lang="en-US" dirty="0" smtClean="0"/>
              <a:t> (confirmatory test): </a:t>
            </a:r>
            <a:r>
              <a:rPr lang="en-US" sz="2400" dirty="0" smtClean="0"/>
              <a:t>esophageal pressure is measured by a radiologist or gastroenterologist.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8600"/>
            <a:ext cx="81534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eat slowly &amp; drink fluids with meals.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Calcium channel blockers &amp; nitrates ( to </a:t>
            </a:r>
            <a:r>
              <a:rPr lang="en-US" sz="2800" dirty="0" smtClean="0"/>
              <a:t>⬇</a:t>
            </a:r>
            <a:r>
              <a:rPr lang="en-US" dirty="0" smtClean="0"/>
              <a:t>esophageal pressure &amp; improve swallowing).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Injection of </a:t>
            </a:r>
            <a:r>
              <a:rPr lang="en-US" dirty="0" err="1" smtClean="0"/>
              <a:t>botulinum</a:t>
            </a:r>
            <a:r>
              <a:rPr lang="en-US" dirty="0" smtClean="0"/>
              <a:t> toxin via endoscopy to inhibit contraction of smooth muscles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Pneumatic (forceful) dilation or surgical separation of the muscle fibers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Esophagomyotomy</a:t>
            </a:r>
            <a:endParaRPr lang="en-US" dirty="0" smtClean="0"/>
          </a:p>
          <a:p>
            <a:pPr lvl="1"/>
            <a:r>
              <a:rPr lang="en-US" dirty="0" smtClean="0"/>
              <a:t>Esophageal muscle fibers separated to relieve stricture.</a:t>
            </a:r>
          </a:p>
          <a:p>
            <a:pPr lvl="1"/>
            <a:r>
              <a:rPr lang="en-US" dirty="0" smtClean="0"/>
              <a:t>Follow-up </a:t>
            </a:r>
            <a:r>
              <a:rPr lang="en-US" dirty="0"/>
              <a:t>with </a:t>
            </a:r>
            <a:r>
              <a:rPr lang="en-US" dirty="0" err="1"/>
              <a:t>esophagoscopy</a:t>
            </a:r>
            <a:r>
              <a:rPr lang="en-US" dirty="0"/>
              <a:t> to </a:t>
            </a:r>
            <a:r>
              <a:rPr lang="en-US" dirty="0" smtClean="0"/>
              <a:t>R/O esophageal ca.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of GIT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763000" cy="60198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Includes GIT and accessory </a:t>
            </a:r>
            <a:r>
              <a:rPr lang="en-US" sz="2600" dirty="0"/>
              <a:t>digestive </a:t>
            </a:r>
            <a:r>
              <a:rPr lang="en-US" sz="2600" dirty="0" smtClean="0"/>
              <a:t>organs (</a:t>
            </a:r>
            <a:r>
              <a:rPr lang="en-US" sz="2600" dirty="0"/>
              <a:t>teeth, tongue, salivary glands, liver, gallbladder, </a:t>
            </a:r>
            <a:r>
              <a:rPr lang="en-US" sz="2600" dirty="0" smtClean="0"/>
              <a:t>and pancreas).</a:t>
            </a:r>
          </a:p>
          <a:p>
            <a:r>
              <a:rPr lang="en-US" sz="2600" dirty="0" smtClean="0"/>
              <a:t>Digestion </a:t>
            </a:r>
            <a:r>
              <a:rPr lang="en-US" sz="2600" dirty="0"/>
              <a:t>includes </a:t>
            </a:r>
            <a:r>
              <a:rPr lang="en-US" sz="2600" dirty="0" smtClean="0"/>
              <a:t>6 </a:t>
            </a:r>
            <a:r>
              <a:rPr lang="en-US" sz="2600" dirty="0"/>
              <a:t>basic processes: </a:t>
            </a:r>
            <a:endParaRPr lang="en-US" sz="2600" dirty="0" smtClean="0"/>
          </a:p>
          <a:p>
            <a:pPr lvl="1"/>
            <a:r>
              <a:rPr lang="en-US" sz="2300" dirty="0" smtClean="0"/>
              <a:t>ingestion</a:t>
            </a:r>
            <a:r>
              <a:rPr lang="en-US" sz="2300" dirty="0"/>
              <a:t>, </a:t>
            </a:r>
            <a:endParaRPr lang="en-US" sz="2300" dirty="0" smtClean="0"/>
          </a:p>
          <a:p>
            <a:pPr lvl="1"/>
            <a:r>
              <a:rPr lang="en-US" sz="2300" dirty="0" smtClean="0"/>
              <a:t>secretion</a:t>
            </a:r>
            <a:r>
              <a:rPr lang="en-US" sz="2300" dirty="0"/>
              <a:t>, </a:t>
            </a:r>
            <a:endParaRPr lang="en-US" sz="2300" dirty="0" smtClean="0"/>
          </a:p>
          <a:p>
            <a:pPr lvl="1"/>
            <a:r>
              <a:rPr lang="en-US" sz="2300" dirty="0" smtClean="0"/>
              <a:t>mixing </a:t>
            </a:r>
            <a:r>
              <a:rPr lang="en-US" sz="2300" dirty="0"/>
              <a:t>and propulsion, </a:t>
            </a:r>
            <a:endParaRPr lang="en-US" sz="2300" dirty="0" smtClean="0"/>
          </a:p>
          <a:p>
            <a:pPr lvl="1"/>
            <a:r>
              <a:rPr lang="en-US" sz="2300" dirty="0" smtClean="0"/>
              <a:t>mechanical &amp; chemical </a:t>
            </a:r>
            <a:r>
              <a:rPr lang="en-US" sz="2300" dirty="0"/>
              <a:t>digestion, </a:t>
            </a:r>
            <a:endParaRPr lang="en-US" sz="2300" dirty="0" smtClean="0"/>
          </a:p>
          <a:p>
            <a:pPr lvl="1"/>
            <a:r>
              <a:rPr lang="en-US" sz="2300" dirty="0" smtClean="0"/>
              <a:t>absorption, </a:t>
            </a:r>
          </a:p>
          <a:p>
            <a:pPr lvl="1"/>
            <a:r>
              <a:rPr lang="en-US" sz="2300" dirty="0" smtClean="0"/>
              <a:t>defecation</a:t>
            </a:r>
            <a:endParaRPr lang="en-US" sz="2300" dirty="0"/>
          </a:p>
          <a:p>
            <a:r>
              <a:rPr lang="en-US" sz="2600" dirty="0" smtClean="0"/>
              <a:t>Histology: most of GIT, </a:t>
            </a:r>
            <a:r>
              <a:rPr lang="en-US" sz="2600" dirty="0"/>
              <a:t>from deep to </a:t>
            </a:r>
            <a:r>
              <a:rPr lang="en-US" sz="2600" dirty="0" smtClean="0"/>
              <a:t>superficial; </a:t>
            </a:r>
          </a:p>
          <a:p>
            <a:pPr lvl="1"/>
            <a:r>
              <a:rPr lang="en-US" sz="2300" dirty="0" smtClean="0"/>
              <a:t>mucosa</a:t>
            </a:r>
            <a:r>
              <a:rPr lang="en-US" sz="2300" dirty="0"/>
              <a:t>, </a:t>
            </a:r>
            <a:endParaRPr lang="en-US" sz="2300" dirty="0" smtClean="0"/>
          </a:p>
          <a:p>
            <a:pPr lvl="1"/>
            <a:r>
              <a:rPr lang="en-US" sz="2300" dirty="0" err="1" smtClean="0"/>
              <a:t>submucosa</a:t>
            </a:r>
            <a:r>
              <a:rPr lang="en-US" sz="2300" dirty="0"/>
              <a:t>, </a:t>
            </a:r>
            <a:endParaRPr lang="en-US" sz="2300" dirty="0" smtClean="0"/>
          </a:p>
          <a:p>
            <a:pPr lvl="1"/>
            <a:r>
              <a:rPr lang="en-US" sz="2300" dirty="0" err="1" smtClean="0"/>
              <a:t>muscularis</a:t>
            </a:r>
            <a:r>
              <a:rPr lang="en-US" sz="2300" dirty="0" smtClean="0"/>
              <a:t>,  </a:t>
            </a:r>
          </a:p>
          <a:p>
            <a:pPr lvl="1"/>
            <a:r>
              <a:rPr lang="en-US" sz="2300" dirty="0" smtClean="0"/>
              <a:t>Adventitia (serosa)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956528"/>
              </p:ext>
            </p:extLst>
          </p:nvPr>
        </p:nvGraphicFramePr>
        <p:xfrm>
          <a:off x="4114800" y="4800600"/>
          <a:ext cx="4357577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Photo Editor Photo" r:id="rId3" imgW="6095238" imgH="1762371" progId="MSPhotoEd.3">
                  <p:embed/>
                </p:oleObj>
              </mc:Choice>
              <mc:Fallback>
                <p:oleObj name="Photo Editor Photo" r:id="rId3" imgW="6095238" imgH="17623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542"/>
                      <a:stretch>
                        <a:fillRect/>
                      </a:stretch>
                    </p:blipFill>
                    <p:spPr bwMode="auto">
                      <a:xfrm>
                        <a:off x="4114800" y="4800600"/>
                        <a:ext cx="4357577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0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GASTRO-ESOPHAGEAL REFLUX DISEASE (GERD)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2578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Back-flow of gastric or duodenal contents into the esophagus.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Gastric </a:t>
            </a:r>
            <a:r>
              <a:rPr lang="en-US" dirty="0"/>
              <a:t>acid </a:t>
            </a:r>
            <a:r>
              <a:rPr lang="en-US" dirty="0" smtClean="0"/>
              <a:t>inflames esophageal mucosa.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Hiatal hernia</a:t>
            </a:r>
            <a:r>
              <a:rPr lang="en-US" dirty="0" smtClean="0"/>
              <a:t>; presents </a:t>
            </a:r>
            <a:r>
              <a:rPr lang="en-US" dirty="0"/>
              <a:t>with same </a:t>
            </a:r>
            <a:r>
              <a:rPr lang="en-US" dirty="0" smtClean="0"/>
              <a:t>symptoms as GERD; same management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AETIOLOGY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Medications like, bronchial inhalers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Incompetent lower esophageal sphincter.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Pyloric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Amotility</a:t>
            </a:r>
            <a:r>
              <a:rPr lang="en-US" dirty="0" smtClean="0"/>
              <a:t> disorder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Lifestyle factors: obesity, smoking, excess alcohol intake, high fat diet, spicy food.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Common in </a:t>
            </a:r>
            <a:r>
              <a:rPr lang="en-US" dirty="0"/>
              <a:t>clients with chronic respiratory </a:t>
            </a:r>
            <a:r>
              <a:rPr lang="en-US" dirty="0" smtClean="0"/>
              <a:t>problems.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461248" cy="624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Pyrosis</a:t>
            </a:r>
            <a:r>
              <a:rPr lang="en-US" dirty="0" smtClean="0"/>
              <a:t>: burning sensation in the esophagus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Dyspepsia (indigestion)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Regurgitation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Dysphagia or odynophagia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Hypersalivation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Esophagitis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DIAGNOSIS</a:t>
            </a: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12 to </a:t>
            </a:r>
            <a:r>
              <a:rPr lang="en-US" dirty="0" smtClean="0"/>
              <a:t>36hr </a:t>
            </a:r>
            <a:r>
              <a:rPr lang="en-US" dirty="0"/>
              <a:t>esophageal pH </a:t>
            </a:r>
            <a:r>
              <a:rPr lang="en-US" dirty="0" smtClean="0"/>
              <a:t>monitoring.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Endoscopy </a:t>
            </a:r>
            <a:r>
              <a:rPr lang="en-US" dirty="0" err="1"/>
              <a:t>i.e</a:t>
            </a:r>
            <a:r>
              <a:rPr lang="en-US" dirty="0"/>
              <a:t> </a:t>
            </a:r>
            <a:r>
              <a:rPr lang="en-US" dirty="0" err="1"/>
              <a:t>esophagoscopy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Barium swallow.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86800" cy="6705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en-US" b="1" dirty="0" smtClean="0"/>
              <a:t>MANAGEMENT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Modify diet: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dirty="0" smtClean="0"/>
              <a:t>Avoid highly </a:t>
            </a:r>
            <a:r>
              <a:rPr lang="en-US" dirty="0"/>
              <a:t>seasoned foods and </a:t>
            </a:r>
            <a:r>
              <a:rPr lang="en-US" dirty="0" smtClean="0"/>
              <a:t>tomato products.</a:t>
            </a:r>
            <a:endParaRPr lang="en-US" dirty="0"/>
          </a:p>
          <a:p>
            <a:pPr marL="891540" lvl="1" indent="-571500">
              <a:buFont typeface="+mj-lt"/>
              <a:buAutoNum type="romanLcPeriod"/>
            </a:pPr>
            <a:r>
              <a:rPr lang="en-US" dirty="0" smtClean="0"/>
              <a:t>Eat </a:t>
            </a:r>
            <a:r>
              <a:rPr lang="en-US" dirty="0"/>
              <a:t>frequent, small meals (4 to 6 daily</a:t>
            </a:r>
            <a:r>
              <a:rPr lang="en-US" dirty="0" smtClean="0"/>
              <a:t>).</a:t>
            </a:r>
            <a:endParaRPr lang="en-US" dirty="0"/>
          </a:p>
          <a:p>
            <a:pPr marL="891540" lvl="1" indent="-571500">
              <a:buFont typeface="+mj-lt"/>
              <a:buAutoNum type="romanLcPeriod"/>
            </a:pPr>
            <a:r>
              <a:rPr lang="en-US" dirty="0" smtClean="0"/>
              <a:t>Avoid </a:t>
            </a:r>
            <a:r>
              <a:rPr lang="en-US" dirty="0"/>
              <a:t>carbonated </a:t>
            </a:r>
            <a:r>
              <a:rPr lang="en-US" dirty="0" smtClean="0"/>
              <a:t>beverages, alcohol &amp; caffeine.</a:t>
            </a:r>
            <a:endParaRPr lang="en-US" dirty="0"/>
          </a:p>
          <a:p>
            <a:pPr marL="891540" lvl="1" indent="-571500">
              <a:buFont typeface="+mj-lt"/>
              <a:buAutoNum type="romanLcPeriod"/>
            </a:pPr>
            <a:r>
              <a:rPr lang="en-US" dirty="0" smtClean="0"/>
              <a:t>Avoid any other </a:t>
            </a:r>
            <a:r>
              <a:rPr lang="en-US" dirty="0"/>
              <a:t>food that precipitates discomfort (e.g., </a:t>
            </a:r>
            <a:r>
              <a:rPr lang="en-US" dirty="0" smtClean="0"/>
              <a:t>fats, chocolate).</a:t>
            </a:r>
            <a:endParaRPr lang="en-US" dirty="0"/>
          </a:p>
          <a:p>
            <a:pPr marL="891540" lvl="1" indent="-571500">
              <a:buFont typeface="+mj-lt"/>
              <a:buAutoNum type="romanLcPeriod"/>
            </a:pPr>
            <a:r>
              <a:rPr lang="en-US" dirty="0" smtClean="0"/>
              <a:t>Low fat, high fiber diet.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dirty="0" smtClean="0"/>
              <a:t>Eat more than 2 </a:t>
            </a:r>
            <a:r>
              <a:rPr lang="en-US" dirty="0" err="1" smtClean="0"/>
              <a:t>hrs</a:t>
            </a:r>
            <a:r>
              <a:rPr lang="en-US" dirty="0" smtClean="0"/>
              <a:t> before bedtime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Avoid tobacco; nicotine </a:t>
            </a:r>
            <a:r>
              <a:rPr lang="en-US" dirty="0" smtClean="0"/>
              <a:t>decrease sphincter </a:t>
            </a:r>
            <a:r>
              <a:rPr lang="en-US" dirty="0"/>
              <a:t>tone.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Avoid tight clothing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Maintain normal body weight.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Elevate </a:t>
            </a:r>
            <a:r>
              <a:rPr lang="en-US" dirty="0"/>
              <a:t>head of bed </a:t>
            </a:r>
            <a:r>
              <a:rPr lang="en-US" dirty="0" smtClean="0"/>
              <a:t>on15-20cm </a:t>
            </a:r>
            <a:r>
              <a:rPr lang="en-US" dirty="0"/>
              <a:t>blocks.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Medications</a:t>
            </a:r>
            <a:r>
              <a:rPr lang="en-US" dirty="0"/>
              <a:t>: </a:t>
            </a:r>
            <a:endParaRPr lang="en-US" dirty="0" smtClean="0"/>
          </a:p>
          <a:p>
            <a:pPr marL="891540" lvl="1" indent="-571500">
              <a:buFont typeface="+mj-lt"/>
              <a:buAutoNum type="romanLcPeriod"/>
            </a:pPr>
            <a:r>
              <a:rPr lang="en-US" dirty="0" smtClean="0"/>
              <a:t>H2 </a:t>
            </a:r>
            <a:r>
              <a:rPr lang="en-US" dirty="0"/>
              <a:t>receptor </a:t>
            </a:r>
            <a:r>
              <a:rPr lang="en-US" dirty="0" smtClean="0"/>
              <a:t>antagonist (e.g. cimetidine</a:t>
            </a:r>
            <a:r>
              <a:rPr lang="en-US" dirty="0"/>
              <a:t>), </a:t>
            </a:r>
            <a:endParaRPr lang="en-US" dirty="0" smtClean="0"/>
          </a:p>
          <a:p>
            <a:pPr marL="891540" lvl="1" indent="-571500">
              <a:buFont typeface="+mj-lt"/>
              <a:buAutoNum type="romanLcPeriod"/>
            </a:pPr>
            <a:r>
              <a:rPr lang="en-US" dirty="0" smtClean="0"/>
              <a:t>PPIs (e.g. </a:t>
            </a:r>
            <a:r>
              <a:rPr lang="en-US" dirty="0" err="1" smtClean="0"/>
              <a:t>omemrazole</a:t>
            </a:r>
            <a:r>
              <a:rPr lang="en-US" dirty="0"/>
              <a:t>), </a:t>
            </a:r>
            <a:endParaRPr lang="en-US" dirty="0" smtClean="0"/>
          </a:p>
          <a:p>
            <a:pPr marL="891540" lvl="1" indent="-571500">
              <a:buFont typeface="+mj-lt"/>
              <a:buAutoNum type="romanLcPeriod"/>
            </a:pPr>
            <a:r>
              <a:rPr lang="en-US" dirty="0" smtClean="0"/>
              <a:t>Antacids (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/>
              <a:t>aluminum </a:t>
            </a:r>
            <a:r>
              <a:rPr lang="en-US" dirty="0" smtClean="0"/>
              <a:t>hydroxide</a:t>
            </a:r>
            <a:r>
              <a:rPr lang="en-US" dirty="0"/>
              <a:t>)</a:t>
            </a:r>
            <a:r>
              <a:rPr lang="en-US" dirty="0" smtClean="0"/>
              <a:t>, </a:t>
            </a:r>
          </a:p>
          <a:p>
            <a:pPr marL="891540" lvl="1" indent="-571500">
              <a:buFont typeface="+mj-lt"/>
              <a:buAutoNum type="romanLcPeriod"/>
            </a:pPr>
            <a:r>
              <a:rPr lang="en-US" dirty="0" err="1" smtClean="0"/>
              <a:t>Prokinetics</a:t>
            </a:r>
            <a:r>
              <a:rPr lang="en-US" dirty="0" smtClean="0"/>
              <a:t> (e.g. </a:t>
            </a:r>
            <a:r>
              <a:rPr lang="en-US" dirty="0" err="1" smtClean="0"/>
              <a:t>domperidone</a:t>
            </a:r>
            <a:r>
              <a:rPr lang="en-US" dirty="0" smtClean="0"/>
              <a:t>) 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 smtClean="0"/>
              <a:t>Surgery </a:t>
            </a:r>
            <a:r>
              <a:rPr lang="en-US" dirty="0" err="1" smtClean="0"/>
              <a:t>ie</a:t>
            </a:r>
            <a:r>
              <a:rPr lang="en-US" dirty="0" smtClean="0"/>
              <a:t>. </a:t>
            </a:r>
            <a:r>
              <a:rPr lang="en-US" dirty="0" err="1" smtClean="0"/>
              <a:t>laparascopic</a:t>
            </a:r>
            <a:r>
              <a:rPr lang="en-US" dirty="0" smtClean="0"/>
              <a:t> fundoplication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CANCER OF THE ESOPHAGUS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95400"/>
            <a:ext cx="8153400" cy="4800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Commonly </a:t>
            </a:r>
            <a:r>
              <a:rPr lang="en-US" dirty="0" smtClean="0"/>
              <a:t>squamous </a:t>
            </a:r>
            <a:r>
              <a:rPr lang="en-US" dirty="0"/>
              <a:t>cell carcinoma &amp; less commonly is </a:t>
            </a:r>
            <a:r>
              <a:rPr lang="en-US" dirty="0" err="1"/>
              <a:t>adonocarcinoma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Can </a:t>
            </a:r>
            <a:r>
              <a:rPr lang="en-US" dirty="0"/>
              <a:t>occur at any </a:t>
            </a:r>
            <a:r>
              <a:rPr lang="en-US" dirty="0" smtClean="0"/>
              <a:t>level; common at </a:t>
            </a:r>
            <a:r>
              <a:rPr lang="en-US" dirty="0" err="1" smtClean="0"/>
              <a:t>gastroesophageal</a:t>
            </a:r>
            <a:r>
              <a:rPr lang="en-US" dirty="0" smtClean="0"/>
              <a:t> junction.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AETIOLOGY/RISK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About 60 yrs of 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Deficiencies of trace elements &amp; vitamins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Malnutrition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Alcoholism &amp; smoking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Reflux esophagitis (</a:t>
            </a:r>
            <a:r>
              <a:rPr lang="en-US" dirty="0"/>
              <a:t>heartburn, </a:t>
            </a:r>
            <a:r>
              <a:rPr lang="en-US" dirty="0" smtClean="0"/>
              <a:t>dyspepsia)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Sliding hiatal hernia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04800"/>
            <a:ext cx="81534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Two main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Chest pain; commonly heartburn (</a:t>
            </a:r>
            <a:r>
              <a:rPr lang="en-US" dirty="0" err="1" smtClean="0"/>
              <a:t>pyrosis</a:t>
            </a:r>
            <a:r>
              <a:rPr lang="en-US" dirty="0" smtClean="0"/>
              <a:t>)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Dysphagia &amp; odynophagia- may radiate posteriorly between the scapulae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Others:</a:t>
            </a:r>
            <a:endParaRPr lang="en-US" dirty="0"/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Ulcerated </a:t>
            </a:r>
            <a:r>
              <a:rPr lang="en-US" dirty="0" err="1" smtClean="0"/>
              <a:t>troat</a:t>
            </a:r>
            <a:r>
              <a:rPr lang="en-US" dirty="0" smtClean="0"/>
              <a:t> lesions</a:t>
            </a:r>
            <a:endParaRPr lang="en-US" dirty="0"/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Feeling </a:t>
            </a:r>
            <a:r>
              <a:rPr lang="en-US" dirty="0"/>
              <a:t>of a mass in the throat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Regurgitation </a:t>
            </a:r>
            <a:r>
              <a:rPr lang="en-US" dirty="0"/>
              <a:t>of undigested food with foul </a:t>
            </a:r>
            <a:r>
              <a:rPr lang="en-US" dirty="0" smtClean="0"/>
              <a:t>breath.</a:t>
            </a:r>
            <a:endParaRPr lang="en-US" dirty="0"/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Progressive weight/energy loss.</a:t>
            </a:r>
            <a:endParaRPr lang="en-US" dirty="0"/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Respiratory </a:t>
            </a:r>
            <a:r>
              <a:rPr lang="en-US" dirty="0"/>
              <a:t>difficulty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dirty="0" smtClean="0"/>
              <a:t>Persistent hiccups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81000"/>
            <a:ext cx="81534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ASSESSMENT &amp; DIAGNOSTIC FINDINGS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Esophagogastroduodenoscopy (EGD) with biopsy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Bronchoscopy (for middle or upper 3</a:t>
            </a:r>
            <a:r>
              <a:rPr lang="en-US" baseline="30000" dirty="0" smtClean="0"/>
              <a:t>rd</a:t>
            </a:r>
            <a:r>
              <a:rPr lang="en-US" dirty="0" smtClean="0"/>
              <a:t>) tracheal  involvement &amp; if lesion can be removed.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Mediastinoscopy</a:t>
            </a:r>
            <a:r>
              <a:rPr lang="en-US" dirty="0" smtClean="0"/>
              <a:t>: determine spread to the nodes &amp; </a:t>
            </a:r>
            <a:r>
              <a:rPr lang="en-US" dirty="0" err="1" smtClean="0"/>
              <a:t>mediastinal</a:t>
            </a:r>
            <a:r>
              <a:rPr lang="en-US" dirty="0" smtClean="0"/>
              <a:t> structures.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81000"/>
            <a:ext cx="88392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MED-SURG MANAGEMENT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Early diagnosis has better prognosis.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 late stages, symptom relief is only reasonable goal.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Tx</a:t>
            </a:r>
            <a:r>
              <a:rPr lang="en-US" dirty="0" smtClean="0"/>
              <a:t> may include surgery, radiation, chemo, or a combination.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/>
              <a:t>Esophagectomy</a:t>
            </a:r>
            <a:r>
              <a:rPr lang="en-US" dirty="0"/>
              <a:t>: </a:t>
            </a:r>
            <a:r>
              <a:rPr lang="en-US" dirty="0" smtClean="0"/>
              <a:t>total </a:t>
            </a:r>
            <a:r>
              <a:rPr lang="en-US" dirty="0"/>
              <a:t>removal of the tumor plus </a:t>
            </a:r>
            <a:r>
              <a:rPr lang="en-US" dirty="0" smtClean="0"/>
              <a:t>tumor </a:t>
            </a:r>
            <a:r>
              <a:rPr lang="en-US" dirty="0"/>
              <a:t>free area of the esophagus </a:t>
            </a:r>
            <a:r>
              <a:rPr lang="en-US" dirty="0" smtClean="0"/>
              <a:t>plus associated lymph nodes.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Surgical resection:  </a:t>
            </a:r>
            <a:r>
              <a:rPr lang="en-US" dirty="0"/>
              <a:t>has </a:t>
            </a:r>
            <a:r>
              <a:rPr lang="en-US" dirty="0" smtClean="0"/>
              <a:t>high </a:t>
            </a:r>
            <a:r>
              <a:rPr lang="en-US" dirty="0"/>
              <a:t>mortality because of infection, pulmonary complications, or </a:t>
            </a:r>
            <a:r>
              <a:rPr lang="en-US" dirty="0" smtClean="0"/>
              <a:t>leakage.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077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NURSING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Improve pts nutritional &amp; physical condition in prep. for surgery, radiation therapy, or chemotherapy.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 caloric &amp; high protein diet, liquid or soft.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Pre-op </a:t>
            </a:r>
            <a:r>
              <a:rPr lang="en-US" dirty="0"/>
              <a:t>teaching: on </a:t>
            </a:r>
            <a:r>
              <a:rPr lang="en-US" dirty="0" smtClean="0"/>
              <a:t>post-op </a:t>
            </a:r>
            <a:r>
              <a:rPr lang="en-US" dirty="0"/>
              <a:t>equipment </a:t>
            </a:r>
            <a:r>
              <a:rPr lang="en-US" sz="2000" dirty="0" err="1"/>
              <a:t>i.e</a:t>
            </a:r>
            <a:r>
              <a:rPr lang="en-US" sz="2000" dirty="0"/>
              <a:t> closed chest drainage, NG suction, </a:t>
            </a:r>
            <a:r>
              <a:rPr lang="en-US" sz="2000" dirty="0" smtClean="0"/>
              <a:t>IV fluid </a:t>
            </a:r>
            <a:r>
              <a:rPr lang="en-US" sz="2000" dirty="0"/>
              <a:t>therapy, &amp; </a:t>
            </a:r>
            <a:r>
              <a:rPr lang="en-US" sz="2000" dirty="0" smtClean="0"/>
              <a:t>gastrostomy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685800"/>
            <a:ext cx="8080248" cy="5410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Immediate </a:t>
            </a:r>
            <a:r>
              <a:rPr lang="en-US" dirty="0" smtClean="0"/>
              <a:t>post-op </a:t>
            </a:r>
            <a:r>
              <a:rPr lang="en-US" dirty="0"/>
              <a:t>care (for thoracotomy)</a:t>
            </a:r>
          </a:p>
          <a:p>
            <a:pPr marL="834390" lvl="1" indent="-514350"/>
            <a:r>
              <a:rPr lang="en-US" dirty="0"/>
              <a:t>When fully awake, position in a semi-fowlers then fowlers to prevent reflux.</a:t>
            </a:r>
          </a:p>
          <a:p>
            <a:pPr marL="834390" lvl="1" indent="-514350"/>
            <a:r>
              <a:rPr lang="en-US" dirty="0"/>
              <a:t>Observe for regurgitation &amp; dyspnea</a:t>
            </a:r>
          </a:p>
          <a:p>
            <a:pPr marL="834390" lvl="1" indent="-514350"/>
            <a:r>
              <a:rPr lang="en-US" dirty="0"/>
              <a:t>NGT should not be </a:t>
            </a:r>
            <a:r>
              <a:rPr lang="en-US" dirty="0" smtClean="0"/>
              <a:t>manipulated to note dislodging.</a:t>
            </a:r>
            <a:endParaRPr lang="en-US" dirty="0"/>
          </a:p>
          <a:p>
            <a:pPr marL="834390" lvl="1" indent="-514350"/>
            <a:r>
              <a:rPr lang="en-US" dirty="0"/>
              <a:t>Mark NGT </a:t>
            </a:r>
            <a:r>
              <a:rPr lang="en-US" dirty="0" smtClean="0"/>
              <a:t>position.</a:t>
            </a:r>
            <a:endParaRPr lang="en-US" dirty="0"/>
          </a:p>
          <a:p>
            <a:pPr marL="834390" lvl="1" indent="-514350"/>
            <a:r>
              <a:rPr lang="en-US" dirty="0"/>
              <a:t>Close monitoring until x-ray confirms the anastomosis is secure &amp; not leaking.</a:t>
            </a:r>
          </a:p>
          <a:p>
            <a:pPr marL="834390" lvl="1" indent="-514350"/>
            <a:r>
              <a:rPr lang="en-US" dirty="0"/>
              <a:t>Palliative care to keep the esophagus open, to assist with nutrition, &amp; to control saliva.</a:t>
            </a:r>
          </a:p>
          <a:p>
            <a:pPr marL="834390" lvl="1" indent="-514350"/>
            <a:r>
              <a:rPr lang="en-US" dirty="0"/>
              <a:t>If graft has been fixed check viability hourly at least for 1</a:t>
            </a:r>
            <a:r>
              <a:rPr lang="en-US" baseline="30000" dirty="0"/>
              <a:t>st</a:t>
            </a:r>
            <a:r>
              <a:rPr lang="en-US" dirty="0"/>
              <a:t> 12 </a:t>
            </a:r>
            <a:r>
              <a:rPr lang="en-US" dirty="0" err="1"/>
              <a:t>hrs</a:t>
            </a:r>
            <a:r>
              <a:rPr lang="en-US" dirty="0"/>
              <a:t>:- </a:t>
            </a:r>
            <a:r>
              <a:rPr lang="en-US" sz="2000" dirty="0" err="1"/>
              <a:t>colour</a:t>
            </a:r>
            <a:r>
              <a:rPr lang="en-US" sz="2000" dirty="0"/>
              <a:t> &amp; pulse (</a:t>
            </a:r>
            <a:r>
              <a:rPr lang="en-US" sz="2000" dirty="0" err="1"/>
              <a:t>doppler</a:t>
            </a:r>
            <a:r>
              <a:rPr lang="en-US" sz="2000" dirty="0"/>
              <a:t> ultrasonography)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"/>
            <a:ext cx="8153400" cy="6400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Later post-op</a:t>
            </a:r>
          </a:p>
          <a:p>
            <a:r>
              <a:rPr lang="en-US" dirty="0" smtClean="0"/>
              <a:t>NG is removed after 5 to 7 days.</a:t>
            </a:r>
          </a:p>
          <a:p>
            <a:r>
              <a:rPr lang="en-US" dirty="0" smtClean="0"/>
              <a:t>Barium swallow is performed before </a:t>
            </a:r>
            <a:r>
              <a:rPr lang="en-US" dirty="0" err="1" smtClean="0"/>
              <a:t>pt</a:t>
            </a:r>
            <a:r>
              <a:rPr lang="en-US" dirty="0" smtClean="0"/>
              <a:t> feeds</a:t>
            </a:r>
          </a:p>
          <a:p>
            <a:r>
              <a:rPr lang="en-US" dirty="0" smtClean="0"/>
              <a:t>Small sips </a:t>
            </a:r>
            <a:r>
              <a:rPr lang="en-US" dirty="0"/>
              <a:t>of water, later small amounts of food. </a:t>
            </a:r>
          </a:p>
          <a:p>
            <a:r>
              <a:rPr lang="en-US" dirty="0" smtClean="0"/>
              <a:t>With adequate feeds, parental feeds </a:t>
            </a:r>
            <a:r>
              <a:rPr lang="en-US" dirty="0"/>
              <a:t>are discontinued. </a:t>
            </a:r>
          </a:p>
          <a:p>
            <a:r>
              <a:rPr lang="en-US" dirty="0" smtClean="0"/>
              <a:t>Food should be well-chewed to avoid blockage.</a:t>
            </a:r>
            <a:endParaRPr lang="en-US" dirty="0"/>
          </a:p>
          <a:p>
            <a:r>
              <a:rPr lang="en-US" dirty="0" smtClean="0"/>
              <a:t>Remain </a:t>
            </a:r>
            <a:r>
              <a:rPr lang="en-US" dirty="0"/>
              <a:t>upright </a:t>
            </a:r>
            <a:r>
              <a:rPr lang="en-US" dirty="0" smtClean="0"/>
              <a:t>at least </a:t>
            </a:r>
            <a:r>
              <a:rPr lang="en-US" dirty="0"/>
              <a:t>for </a:t>
            </a:r>
            <a:r>
              <a:rPr lang="en-US" dirty="0" smtClean="0"/>
              <a:t>2hrs of feeding.</a:t>
            </a:r>
          </a:p>
          <a:p>
            <a:r>
              <a:rPr lang="en-US" dirty="0" smtClean="0"/>
              <a:t>Involve </a:t>
            </a:r>
            <a:r>
              <a:rPr lang="en-US" dirty="0"/>
              <a:t>family to bring favorite foods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Educate on nutrition; observations </a:t>
            </a:r>
            <a:r>
              <a:rPr lang="en-US" dirty="0"/>
              <a:t>to </a:t>
            </a:r>
            <a:r>
              <a:rPr lang="en-US" dirty="0" smtClean="0"/>
              <a:t>be made; dealing with complications; and access to physical &amp; emotional </a:t>
            </a:r>
            <a:r>
              <a:rPr lang="en-US" dirty="0"/>
              <a:t>support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610600" cy="6248400"/>
          </a:xfrm>
        </p:spPr>
        <p:txBody>
          <a:bodyPr>
            <a:normAutofit fontScale="62500" lnSpcReduction="20000"/>
          </a:bodyPr>
          <a:lstStyle/>
          <a:p>
            <a:pPr lvl="0">
              <a:buClr>
                <a:srgbClr val="DD8047"/>
              </a:buClr>
            </a:pPr>
            <a:r>
              <a:rPr lang="en-US" sz="4200" b="1" dirty="0" err="1" smtClean="0">
                <a:solidFill>
                  <a:prstClr val="black"/>
                </a:solidFill>
              </a:rPr>
              <a:t>Inervation</a:t>
            </a:r>
            <a:endParaRPr lang="en-US" sz="4200" b="1" dirty="0" smtClean="0">
              <a:solidFill>
                <a:prstClr val="black"/>
              </a:solidFill>
            </a:endParaRPr>
          </a:p>
          <a:p>
            <a:pPr lvl="1">
              <a:buClr>
                <a:srgbClr val="DD8047"/>
              </a:buClr>
            </a:pPr>
            <a:r>
              <a:rPr lang="en-US" sz="3800" dirty="0" smtClean="0">
                <a:solidFill>
                  <a:prstClr val="black"/>
                </a:solidFill>
              </a:rPr>
              <a:t>Enteric </a:t>
            </a:r>
            <a:r>
              <a:rPr lang="en-US" sz="3800" dirty="0">
                <a:solidFill>
                  <a:prstClr val="black"/>
                </a:solidFill>
              </a:rPr>
              <a:t>Nervous System (ENS) </a:t>
            </a:r>
            <a:r>
              <a:rPr lang="en-US" sz="3800" dirty="0" smtClean="0">
                <a:solidFill>
                  <a:prstClr val="black"/>
                </a:solidFill>
              </a:rPr>
              <a:t>and</a:t>
            </a:r>
          </a:p>
          <a:p>
            <a:pPr lvl="2">
              <a:buClr>
                <a:srgbClr val="DD8047"/>
              </a:buClr>
            </a:pPr>
            <a:r>
              <a:rPr lang="en-US" sz="3400" i="1" dirty="0" err="1" smtClean="0">
                <a:solidFill>
                  <a:prstClr val="black"/>
                </a:solidFill>
              </a:rPr>
              <a:t>Myenteric</a:t>
            </a:r>
            <a:r>
              <a:rPr lang="en-US" sz="3400" dirty="0" smtClean="0">
                <a:solidFill>
                  <a:prstClr val="black"/>
                </a:solidFill>
              </a:rPr>
              <a:t> </a:t>
            </a:r>
            <a:r>
              <a:rPr lang="en-US" sz="3400" dirty="0">
                <a:solidFill>
                  <a:prstClr val="black"/>
                </a:solidFill>
              </a:rPr>
              <a:t>or </a:t>
            </a:r>
            <a:r>
              <a:rPr lang="en-US" sz="3400" i="1" dirty="0" err="1">
                <a:solidFill>
                  <a:prstClr val="black"/>
                </a:solidFill>
              </a:rPr>
              <a:t>Auerbach's</a:t>
            </a:r>
            <a:r>
              <a:rPr lang="en-US" sz="3400" i="1" dirty="0">
                <a:solidFill>
                  <a:prstClr val="black"/>
                </a:solidFill>
              </a:rPr>
              <a:t> plexus</a:t>
            </a:r>
            <a:r>
              <a:rPr lang="en-US" sz="3400" dirty="0">
                <a:solidFill>
                  <a:prstClr val="black"/>
                </a:solidFill>
              </a:rPr>
              <a:t>, (</a:t>
            </a:r>
            <a:r>
              <a:rPr lang="en-US" sz="3400" dirty="0" err="1">
                <a:solidFill>
                  <a:prstClr val="black"/>
                </a:solidFill>
              </a:rPr>
              <a:t>muscularis</a:t>
            </a:r>
            <a:r>
              <a:rPr lang="en-US" sz="3400" dirty="0">
                <a:solidFill>
                  <a:prstClr val="black"/>
                </a:solidFill>
              </a:rPr>
              <a:t>):- regulates GI tract motility </a:t>
            </a:r>
            <a:endParaRPr lang="en-US" sz="3400" dirty="0" smtClean="0">
              <a:solidFill>
                <a:prstClr val="black"/>
              </a:solidFill>
            </a:endParaRPr>
          </a:p>
          <a:p>
            <a:pPr lvl="2">
              <a:buClr>
                <a:srgbClr val="DD8047"/>
              </a:buClr>
            </a:pPr>
            <a:r>
              <a:rPr lang="en-US" sz="3400" i="1" dirty="0" err="1" smtClean="0">
                <a:solidFill>
                  <a:prstClr val="black"/>
                </a:solidFill>
              </a:rPr>
              <a:t>Submucosal</a:t>
            </a:r>
            <a:r>
              <a:rPr lang="en-US" sz="3400" i="1" dirty="0" smtClean="0">
                <a:solidFill>
                  <a:prstClr val="black"/>
                </a:solidFill>
              </a:rPr>
              <a:t> </a:t>
            </a:r>
            <a:r>
              <a:rPr lang="en-US" sz="3400" i="1" dirty="0">
                <a:solidFill>
                  <a:prstClr val="black"/>
                </a:solidFill>
              </a:rPr>
              <a:t>or </a:t>
            </a:r>
            <a:r>
              <a:rPr lang="en-US" sz="3400" i="1" dirty="0" err="1">
                <a:solidFill>
                  <a:prstClr val="black"/>
                </a:solidFill>
              </a:rPr>
              <a:t>Meissner's</a:t>
            </a:r>
            <a:r>
              <a:rPr lang="en-US" sz="3400" i="1" dirty="0">
                <a:solidFill>
                  <a:prstClr val="black"/>
                </a:solidFill>
              </a:rPr>
              <a:t> plexus, </a:t>
            </a:r>
            <a:r>
              <a:rPr lang="en-US" sz="3400" dirty="0">
                <a:solidFill>
                  <a:prstClr val="black"/>
                </a:solidFill>
              </a:rPr>
              <a:t>(</a:t>
            </a:r>
            <a:r>
              <a:rPr lang="en-US" sz="3400" dirty="0" err="1">
                <a:solidFill>
                  <a:prstClr val="black"/>
                </a:solidFill>
              </a:rPr>
              <a:t>submucosa</a:t>
            </a:r>
            <a:r>
              <a:rPr lang="en-US" sz="3400" dirty="0">
                <a:solidFill>
                  <a:prstClr val="black"/>
                </a:solidFill>
              </a:rPr>
              <a:t>):- regulates GI </a:t>
            </a:r>
            <a:r>
              <a:rPr lang="en-US" sz="3400" dirty="0" smtClean="0">
                <a:solidFill>
                  <a:prstClr val="black"/>
                </a:solidFill>
              </a:rPr>
              <a:t>secretion</a:t>
            </a:r>
          </a:p>
          <a:p>
            <a:pPr lvl="1">
              <a:buClr>
                <a:srgbClr val="DD8047"/>
              </a:buClr>
            </a:pPr>
            <a:r>
              <a:rPr lang="en-US" sz="3800" dirty="0" smtClean="0">
                <a:solidFill>
                  <a:prstClr val="black"/>
                </a:solidFill>
              </a:rPr>
              <a:t>Autonomic </a:t>
            </a:r>
            <a:r>
              <a:rPr lang="en-US" sz="3800" dirty="0">
                <a:solidFill>
                  <a:prstClr val="black"/>
                </a:solidFill>
              </a:rPr>
              <a:t>Nervous System (ANS</a:t>
            </a:r>
            <a:r>
              <a:rPr lang="en-US" sz="3800" dirty="0" smtClean="0">
                <a:solidFill>
                  <a:prstClr val="black"/>
                </a:solidFill>
              </a:rPr>
              <a:t>).</a:t>
            </a:r>
          </a:p>
          <a:p>
            <a:pPr lvl="2">
              <a:buClr>
                <a:srgbClr val="DD8047"/>
              </a:buClr>
            </a:pPr>
            <a:r>
              <a:rPr lang="en-US" sz="3400" i="1" dirty="0" smtClean="0">
                <a:solidFill>
                  <a:prstClr val="black"/>
                </a:solidFill>
              </a:rPr>
              <a:t>Parasympathetic </a:t>
            </a:r>
            <a:r>
              <a:rPr lang="en-US" sz="3400" i="1" dirty="0">
                <a:solidFill>
                  <a:prstClr val="black"/>
                </a:solidFill>
              </a:rPr>
              <a:t>fibers of the </a:t>
            </a:r>
            <a:r>
              <a:rPr lang="en-US" sz="3400" i="1" dirty="0" err="1">
                <a:solidFill>
                  <a:prstClr val="black"/>
                </a:solidFill>
              </a:rPr>
              <a:t>Vagus</a:t>
            </a:r>
            <a:r>
              <a:rPr lang="en-US" sz="3400" i="1" dirty="0">
                <a:solidFill>
                  <a:prstClr val="black"/>
                </a:solidFill>
              </a:rPr>
              <a:t> (X</a:t>
            </a:r>
            <a:r>
              <a:rPr lang="en-US" sz="3400" i="1" dirty="0" smtClean="0">
                <a:solidFill>
                  <a:prstClr val="black"/>
                </a:solidFill>
              </a:rPr>
              <a:t>) &amp; Spinal nerves</a:t>
            </a:r>
            <a:r>
              <a:rPr lang="en-US" sz="3400" dirty="0" smtClean="0">
                <a:solidFill>
                  <a:prstClr val="black"/>
                </a:solidFill>
              </a:rPr>
              <a:t>:- </a:t>
            </a:r>
            <a:r>
              <a:rPr lang="en-US" sz="3400" dirty="0">
                <a:solidFill>
                  <a:prstClr val="black"/>
                </a:solidFill>
              </a:rPr>
              <a:t>increase GI secretion </a:t>
            </a:r>
            <a:r>
              <a:rPr lang="en-US" sz="3400" dirty="0" smtClean="0">
                <a:solidFill>
                  <a:prstClr val="black"/>
                </a:solidFill>
              </a:rPr>
              <a:t>&amp; motility</a:t>
            </a:r>
          </a:p>
          <a:p>
            <a:pPr lvl="2">
              <a:buClr>
                <a:srgbClr val="DD8047"/>
              </a:buClr>
            </a:pPr>
            <a:r>
              <a:rPr lang="en-US" sz="3400" i="1" dirty="0" smtClean="0">
                <a:solidFill>
                  <a:prstClr val="black"/>
                </a:solidFill>
              </a:rPr>
              <a:t>Sympathetic </a:t>
            </a:r>
            <a:r>
              <a:rPr lang="en-US" sz="3400" i="1" dirty="0">
                <a:solidFill>
                  <a:prstClr val="black"/>
                </a:solidFill>
              </a:rPr>
              <a:t>fibers from </a:t>
            </a:r>
            <a:r>
              <a:rPr lang="en-US" sz="3400" i="1" dirty="0" smtClean="0">
                <a:solidFill>
                  <a:prstClr val="black"/>
                </a:solidFill>
              </a:rPr>
              <a:t>thoracic &amp; </a:t>
            </a:r>
            <a:r>
              <a:rPr lang="en-US" sz="3400" i="1" dirty="0">
                <a:solidFill>
                  <a:prstClr val="black"/>
                </a:solidFill>
              </a:rPr>
              <a:t>upper lumbar </a:t>
            </a:r>
            <a:r>
              <a:rPr lang="en-US" sz="3400" i="1" dirty="0" smtClean="0">
                <a:solidFill>
                  <a:prstClr val="black"/>
                </a:solidFill>
              </a:rPr>
              <a:t>regions:-</a:t>
            </a:r>
            <a:r>
              <a:rPr lang="en-US" sz="3400" dirty="0" smtClean="0">
                <a:solidFill>
                  <a:prstClr val="black"/>
                </a:solidFill>
              </a:rPr>
              <a:t> decrease </a:t>
            </a:r>
            <a:r>
              <a:rPr lang="en-US" sz="3400" dirty="0">
                <a:solidFill>
                  <a:prstClr val="black"/>
                </a:solidFill>
              </a:rPr>
              <a:t>GI secretion </a:t>
            </a:r>
            <a:r>
              <a:rPr lang="en-US" sz="3400" dirty="0" smtClean="0">
                <a:solidFill>
                  <a:prstClr val="black"/>
                </a:solidFill>
              </a:rPr>
              <a:t>&amp; </a:t>
            </a:r>
            <a:r>
              <a:rPr lang="en-US" sz="3400" dirty="0">
                <a:solidFill>
                  <a:prstClr val="black"/>
                </a:solidFill>
              </a:rPr>
              <a:t>motility </a:t>
            </a:r>
            <a:endParaRPr lang="en-US" sz="3000" b="1" dirty="0"/>
          </a:p>
          <a:p>
            <a:endParaRPr lang="en-US" sz="4000" b="1" dirty="0" smtClean="0"/>
          </a:p>
          <a:p>
            <a:r>
              <a:rPr lang="en-US" sz="4000" b="1" dirty="0" smtClean="0"/>
              <a:t>Blood supply</a:t>
            </a:r>
            <a:endParaRPr lang="en-US" sz="4000" dirty="0" smtClean="0"/>
          </a:p>
          <a:p>
            <a:pPr lvl="1"/>
            <a:r>
              <a:rPr lang="en-US" sz="3700" b="1" dirty="0"/>
              <a:t>E</a:t>
            </a:r>
            <a:r>
              <a:rPr lang="en-US" sz="3700" b="1" dirty="0" smtClean="0"/>
              <a:t>sophagus</a:t>
            </a:r>
            <a:r>
              <a:rPr lang="en-US" sz="3700" dirty="0" smtClean="0"/>
              <a:t>: </a:t>
            </a:r>
            <a:r>
              <a:rPr lang="en-US" sz="3700" i="1" dirty="0" smtClean="0"/>
              <a:t>esophageal arteries</a:t>
            </a:r>
            <a:endParaRPr lang="en-US" sz="3700" dirty="0"/>
          </a:p>
          <a:p>
            <a:pPr lvl="1"/>
            <a:r>
              <a:rPr lang="en-US" sz="3700" b="1" dirty="0" smtClean="0"/>
              <a:t>Abdominopelvic organs</a:t>
            </a:r>
            <a:r>
              <a:rPr lang="en-US" sz="3700" dirty="0" smtClean="0"/>
              <a:t>: </a:t>
            </a:r>
            <a:r>
              <a:rPr lang="en-US" sz="3700" i="1" dirty="0"/>
              <a:t>coeliac artery </a:t>
            </a:r>
            <a:r>
              <a:rPr lang="en-US" sz="3700" dirty="0"/>
              <a:t>and the </a:t>
            </a:r>
            <a:r>
              <a:rPr lang="en-US" sz="3700" i="1" dirty="0" smtClean="0"/>
              <a:t>superior</a:t>
            </a:r>
            <a:r>
              <a:rPr lang="en-US" sz="3700" dirty="0"/>
              <a:t> </a:t>
            </a:r>
            <a:r>
              <a:rPr lang="en-US" sz="3700" dirty="0" smtClean="0"/>
              <a:t>and </a:t>
            </a:r>
            <a:r>
              <a:rPr lang="en-US" sz="3700" i="1" dirty="0"/>
              <a:t>inferior mesenteric </a:t>
            </a:r>
            <a:r>
              <a:rPr lang="en-US" sz="3700" i="1" dirty="0" smtClean="0"/>
              <a:t>arteries</a:t>
            </a:r>
          </a:p>
          <a:p>
            <a:r>
              <a:rPr lang="en-US" sz="4000" b="1" dirty="0" smtClean="0"/>
              <a:t>Drainage </a:t>
            </a:r>
            <a:endParaRPr lang="en-US" sz="4000" dirty="0" smtClean="0"/>
          </a:p>
          <a:p>
            <a:pPr lvl="1"/>
            <a:r>
              <a:rPr lang="en-US" sz="3700" b="1" dirty="0" smtClean="0"/>
              <a:t>Esophagus:</a:t>
            </a:r>
            <a:r>
              <a:rPr lang="en-US" sz="3700" dirty="0" smtClean="0"/>
              <a:t> </a:t>
            </a:r>
            <a:r>
              <a:rPr lang="en-US" sz="3700" i="1" dirty="0" smtClean="0"/>
              <a:t>esophageal veins</a:t>
            </a:r>
          </a:p>
          <a:p>
            <a:pPr lvl="1"/>
            <a:r>
              <a:rPr lang="en-US" sz="3700" b="1" dirty="0" smtClean="0"/>
              <a:t>Abdominopelvic organs: </a:t>
            </a:r>
            <a:r>
              <a:rPr lang="en-US" sz="3700" i="1" dirty="0" smtClean="0"/>
              <a:t>portal vein</a:t>
            </a:r>
          </a:p>
          <a:p>
            <a:pPr lvl="1"/>
            <a:r>
              <a:rPr lang="en-US" sz="3700" b="1" dirty="0" smtClean="0"/>
              <a:t>Lower rectum </a:t>
            </a:r>
            <a:r>
              <a:rPr lang="en-US" sz="3700" b="1" dirty="0"/>
              <a:t>and the </a:t>
            </a:r>
            <a:r>
              <a:rPr lang="en-US" sz="3700" b="1" dirty="0" smtClean="0"/>
              <a:t>anus</a:t>
            </a:r>
            <a:r>
              <a:rPr lang="en-US" sz="3700" dirty="0" smtClean="0"/>
              <a:t>: </a:t>
            </a:r>
            <a:r>
              <a:rPr lang="en-US" sz="3700" i="1" dirty="0"/>
              <a:t>internal iliac </a:t>
            </a:r>
            <a:r>
              <a:rPr lang="en-US" sz="3700" i="1" dirty="0" smtClean="0"/>
              <a:t>veins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6277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Infection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Pneumonia —aspiration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Bleeding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Obstructed </a:t>
            </a:r>
            <a:r>
              <a:rPr lang="en-US" dirty="0" err="1" smtClean="0"/>
              <a:t>oesophagus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Arial fibrillation due to esophageal irritation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1600200"/>
            <a:ext cx="7772400" cy="2590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5400" b="1" dirty="0" smtClean="0"/>
              <a:t>DISORDERS OF THE STOMACH AND DUODENUM</a:t>
            </a:r>
            <a:endParaRPr lang="en-US" sz="54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648200"/>
            <a:ext cx="617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4000" dirty="0"/>
              <a:t>Gastritis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4000" dirty="0"/>
              <a:t>Peptic U</a:t>
            </a:r>
            <a:r>
              <a:rPr lang="en-US" sz="4000" dirty="0" smtClean="0"/>
              <a:t>lcer Disease (PUD)</a:t>
            </a:r>
            <a:endParaRPr lang="en-US" sz="4000" dirty="0"/>
          </a:p>
          <a:p>
            <a:pPr marL="342900" indent="-342900">
              <a:buFont typeface="+mj-lt"/>
              <a:buAutoNum type="arabicPeriod"/>
            </a:pPr>
            <a:r>
              <a:rPr lang="en-US" sz="4000" dirty="0"/>
              <a:t>Cancer of the </a:t>
            </a:r>
            <a:r>
              <a:rPr lang="en-US" sz="4000" dirty="0" smtClean="0"/>
              <a:t>Stomach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589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838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</a:rPr>
              <a:t>GASTRITIS 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763000" cy="5410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Inflammation of the gastric mucosa.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Could be acute, few days, or chronic, with recurring episodes</a:t>
            </a:r>
          </a:p>
          <a:p>
            <a:pPr>
              <a:buNone/>
            </a:pPr>
            <a:r>
              <a:rPr lang="en-US" b="1" dirty="0" smtClean="0"/>
              <a:t>AETIOLOGY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Food poisoning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Highly seasoned food 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NSAIDs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Bile reflux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Excessive alcohol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Radiotherapy 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Stress 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Benign or malignant ulcers of the stomach or H. pylori.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Pernicious anemia</a:t>
            </a:r>
            <a:r>
              <a:rPr lang="en-US" b="1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PATHOPHYSIOLOGY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534400" cy="6019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The gastric mucosa becomes </a:t>
            </a:r>
            <a:r>
              <a:rPr lang="en-US" dirty="0"/>
              <a:t>e</a:t>
            </a:r>
            <a:r>
              <a:rPr lang="en-US" dirty="0" smtClean="0"/>
              <a:t>dematous with hyperemia &amp; undergoes superficial erosion.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Secretion of scanty amount of gastric juice, with very little acid but more mucus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Superficial ulceration may occur &amp; may bleed.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 chronic; continued deterioration &amp; atrophy with loss of function of parietal cells.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Inadequate intrinsic factor hence inability to absorb </a:t>
            </a:r>
            <a:r>
              <a:rPr lang="en-US" dirty="0" err="1" smtClean="0"/>
              <a:t>vit</a:t>
            </a:r>
            <a:r>
              <a:rPr lang="en-US" dirty="0" smtClean="0"/>
              <a:t>. B12.</a:t>
            </a:r>
          </a:p>
          <a:p>
            <a:pPr marL="514350" indent="-51435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066800"/>
            <a:ext cx="8378952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Chronic Gastritis appears in 3 forms.</a:t>
            </a:r>
          </a:p>
          <a:p>
            <a:pPr marL="514350" indent="-51435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a. Superficial gastritis</a:t>
            </a:r>
            <a:r>
              <a:rPr lang="en-US" b="1" dirty="0" smtClean="0"/>
              <a:t>: </a:t>
            </a:r>
            <a:r>
              <a:rPr lang="en-US" dirty="0" smtClean="0"/>
              <a:t>reddened edematous mucosa with small erosion &amp; hemorrhage.</a:t>
            </a:r>
          </a:p>
          <a:p>
            <a:pPr>
              <a:buNone/>
            </a:pPr>
            <a:r>
              <a:rPr lang="en-US" i="1" dirty="0">
                <a:solidFill>
                  <a:srgbClr val="FF0000"/>
                </a:solidFill>
              </a:rPr>
              <a:t>b. Atrophic gastritis</a:t>
            </a:r>
            <a:r>
              <a:rPr lang="en-US" b="1" dirty="0"/>
              <a:t>: </a:t>
            </a:r>
            <a:r>
              <a:rPr lang="en-US" dirty="0" smtClean="0"/>
              <a:t>all gastric layers involved;</a:t>
            </a:r>
          </a:p>
          <a:p>
            <a:pPr>
              <a:buNone/>
            </a:pPr>
            <a:r>
              <a:rPr lang="en-US" dirty="0" smtClean="0"/>
              <a:t>decreased </a:t>
            </a:r>
            <a:r>
              <a:rPr lang="en-US" dirty="0"/>
              <a:t>number of parietal &amp; chief </a:t>
            </a:r>
            <a:r>
              <a:rPr lang="en-US" dirty="0" smtClean="0"/>
              <a:t>cells; associated with gastric </a:t>
            </a:r>
            <a:r>
              <a:rPr lang="en-US" dirty="0"/>
              <a:t>ulcer &amp; gastric </a:t>
            </a:r>
            <a:r>
              <a:rPr lang="en-US" dirty="0" smtClean="0"/>
              <a:t>ca.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c. Hypertrophic </a:t>
            </a:r>
            <a:r>
              <a:rPr lang="en-US" i="1" dirty="0">
                <a:solidFill>
                  <a:srgbClr val="FF0000"/>
                </a:solidFill>
              </a:rPr>
              <a:t>gastritis</a:t>
            </a:r>
            <a:r>
              <a:rPr lang="en-US" b="1" dirty="0"/>
              <a:t>: </a:t>
            </a:r>
            <a:r>
              <a:rPr lang="en-US" dirty="0" smtClean="0"/>
              <a:t>dull </a:t>
            </a:r>
            <a:r>
              <a:rPr lang="en-US" dirty="0"/>
              <a:t>&amp; </a:t>
            </a:r>
            <a:r>
              <a:rPr lang="en-US" dirty="0" smtClean="0"/>
              <a:t>nodular </a:t>
            </a:r>
            <a:r>
              <a:rPr lang="en-US" dirty="0"/>
              <a:t>mucosa with irregular, thickened, or nodular </a:t>
            </a:r>
            <a:r>
              <a:rPr lang="en-US" dirty="0" err="1" smtClean="0"/>
              <a:t>ruggae</a:t>
            </a:r>
            <a:r>
              <a:rPr lang="en-US" dirty="0" smtClean="0"/>
              <a:t>; frequent hemorrhages.</a:t>
            </a:r>
            <a:endParaRPr lang="en-US" b="1" dirty="0"/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Font typeface="+mj-lt"/>
              <a:buAutoNum type="alphaLcPeriod"/>
            </a:pPr>
            <a:endParaRPr lang="en-US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Qiz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Name 3 forms of chronic gastritis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Vitamin B12 deficiency is associated with _________ </a:t>
            </a:r>
            <a:r>
              <a:rPr lang="en-US" dirty="0" err="1" smtClean="0"/>
              <a:t>anaemia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gastritis there is: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err="1" smtClean="0"/>
              <a:t>Hypersecretion</a:t>
            </a:r>
            <a:r>
              <a:rPr lang="en-US" dirty="0" smtClean="0"/>
              <a:t> of </a:t>
            </a:r>
            <a:r>
              <a:rPr lang="en-US" dirty="0" err="1" smtClean="0"/>
              <a:t>HCl</a:t>
            </a:r>
            <a:endParaRPr lang="en-US" dirty="0" smtClean="0"/>
          </a:p>
          <a:p>
            <a:pPr marL="834390" lvl="1" indent="-514350">
              <a:buFont typeface="+mj-lt"/>
              <a:buAutoNum type="alphaLcParenR"/>
            </a:pPr>
            <a:r>
              <a:rPr lang="en-US" dirty="0" err="1" smtClean="0"/>
              <a:t>Hyposecretion</a:t>
            </a:r>
            <a:r>
              <a:rPr lang="en-US" dirty="0" smtClean="0"/>
              <a:t> of </a:t>
            </a:r>
            <a:r>
              <a:rPr lang="en-US" dirty="0" err="1" smtClean="0"/>
              <a:t>HCl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04800"/>
            <a:ext cx="8153400" cy="6324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CLINICAL MANIFESTATIONS</a:t>
            </a:r>
          </a:p>
          <a:p>
            <a:pPr marL="514350" indent="-514350">
              <a:buAutoNum type="arabicPeriod"/>
            </a:pP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ACUTE GASTRITIS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Abdominal discomfort/ epigastric tenderness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Headache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Lassitude (weariness; exhaustion)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Nausea, anorexia, vomiting &amp; hiccups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Some pts are asymptomatic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</a:p>
          <a:p>
            <a:pPr marL="514350" indent="-514350">
              <a:buAutoNum type="arabicPeriod" startAt="2"/>
            </a:pP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CHRONIC GASTRITIS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Symptoms of vitamin </a:t>
            </a:r>
            <a:r>
              <a:rPr lang="en-US" dirty="0" smtClean="0"/>
              <a:t>B12 deficiency (</a:t>
            </a:r>
            <a:r>
              <a:rPr lang="en-US" dirty="0" err="1" smtClean="0"/>
              <a:t>anaemia</a:t>
            </a:r>
            <a:r>
              <a:rPr lang="en-US" dirty="0" smtClean="0"/>
              <a:t>)</a:t>
            </a:r>
            <a:endParaRPr lang="en-US" dirty="0"/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Anorexia, heartburn after eating, belching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Sour taste in the mouth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Nausea &amp; vomiting</a:t>
            </a:r>
          </a:p>
          <a:p>
            <a:pPr marL="514350" indent="-514350">
              <a:buFont typeface="+mj-lt"/>
              <a:buAutoNum type="alphaLcPeriod"/>
            </a:pP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57200"/>
            <a:ext cx="8153400" cy="5638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ASSESSMENT &amp; 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Endoscopy of gastric mucosa &amp; biopsy.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Upper GI x-ray series (Barium swallow)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H. pylori antigen or antibody serology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Stool examinations of occult blood.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"/>
            <a:ext cx="8385048" cy="6400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MED-SURG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Eliminate cause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Antiemetics</a:t>
            </a:r>
            <a:r>
              <a:rPr lang="en-US" dirty="0" smtClean="0"/>
              <a:t>, antacids, acid blockers </a:t>
            </a:r>
            <a:r>
              <a:rPr lang="en-US" dirty="0" err="1" smtClean="0"/>
              <a:t>ie</a:t>
            </a:r>
            <a:r>
              <a:rPr lang="en-US" dirty="0" smtClean="0"/>
              <a:t>. PPIs.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Treatment of established H. pylori:- </a:t>
            </a:r>
            <a:r>
              <a:rPr lang="en-US" dirty="0" err="1" smtClean="0"/>
              <a:t>Tripple</a:t>
            </a:r>
            <a:r>
              <a:rPr lang="en-US" dirty="0" smtClean="0"/>
              <a:t> therapy</a:t>
            </a:r>
            <a:r>
              <a:rPr lang="en-US" dirty="0" smtClean="0">
                <a:solidFill>
                  <a:srgbClr val="FF00FF"/>
                </a:solidFill>
              </a:rPr>
              <a:t>*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Supportive therapy i.e. analgesic, sedation, antacids &amp; intravenous infusions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Vitamins and iron </a:t>
            </a:r>
            <a:r>
              <a:rPr lang="en-US" dirty="0" smtClean="0"/>
              <a:t>supplements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Surgery:- failed medical </a:t>
            </a:r>
            <a:r>
              <a:rPr lang="en-US" dirty="0" err="1" smtClean="0"/>
              <a:t>Tx</a:t>
            </a:r>
            <a:r>
              <a:rPr lang="en-US" dirty="0"/>
              <a:t> </a:t>
            </a:r>
            <a:r>
              <a:rPr lang="en-US" dirty="0" smtClean="0"/>
              <a:t>or hemorrhage; to remove gangrenous or perforated tissue.</a:t>
            </a:r>
          </a:p>
          <a:p>
            <a:pPr marL="1108710" lvl="2" indent="-514350"/>
            <a:r>
              <a:rPr lang="en-US" dirty="0" err="1"/>
              <a:t>Gastrojejunostomy</a:t>
            </a:r>
            <a:r>
              <a:rPr lang="en-US" dirty="0"/>
              <a:t> or gastric resection may be necessary to treat pyloric obstruction, a narrowing of pyloric orifice.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* </a:t>
            </a:r>
            <a:r>
              <a:rPr lang="en-US" sz="2000" i="1" dirty="0" smtClean="0">
                <a:solidFill>
                  <a:srgbClr val="C00000"/>
                </a:solidFill>
              </a:rPr>
              <a:t>Covered in PUD</a:t>
            </a:r>
            <a:endParaRPr lang="en-US" i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33400"/>
            <a:ext cx="81534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NURSING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Reduce anxiety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Relieve pain.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Promoting fluid 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Promote optimal nutrition.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Avoid GI irritating feeds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Patient may be NPO for hrs or days then introduce ice chips followed by clear liquids &amp; solid foods soonest </a:t>
            </a:r>
            <a:r>
              <a:rPr lang="en-US" dirty="0"/>
              <a:t>to provide </a:t>
            </a:r>
            <a:r>
              <a:rPr lang="en-US" dirty="0" smtClean="0"/>
              <a:t>nutrition.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IV therapy; </a:t>
            </a:r>
            <a:r>
              <a:rPr lang="en-US" dirty="0"/>
              <a:t>minimize </a:t>
            </a:r>
            <a:r>
              <a:rPr lang="en-US" dirty="0" smtClean="0"/>
              <a:t>irritation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553200"/>
            <a:ext cx="8229600" cy="3048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Organs of the GIT</a:t>
            </a:r>
            <a:endParaRPr lang="en-US" sz="2000" b="1" dirty="0"/>
          </a:p>
        </p:txBody>
      </p:sp>
      <p:pic>
        <p:nvPicPr>
          <p:cNvPr id="5" name="Picture 7" descr="1401_HumanDigestiveSyst_1.JPG                                  0001AA85Macintosh HD                   ABA78158: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>
          <a:xfrm>
            <a:off x="1371600" y="-381000"/>
            <a:ext cx="6304534" cy="6794887"/>
          </a:xfrm>
          <a:noFill/>
        </p:spPr>
      </p:pic>
    </p:spTree>
    <p:extLst>
      <p:ext uri="{BB962C8B-B14F-4D97-AF65-F5344CB8AC3E}">
        <p14:creationId xmlns:p14="http://schemas.microsoft.com/office/powerpoint/2010/main" val="200981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1534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Bleeding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Pernicious anemia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Gastric cancer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PEPTIC ULCER DISEASE (PUD)*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7848600" cy="4495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A peptic ulcer is a break/ulceration in the protective mucosal lining of the lower oesophagus, stomach or duodenum.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Also; erosion of the GI mucosa by </a:t>
            </a:r>
            <a:r>
              <a:rPr lang="en-US" dirty="0" err="1" smtClean="0"/>
              <a:t>HCl</a:t>
            </a:r>
            <a:r>
              <a:rPr lang="en-US" dirty="0" smtClean="0"/>
              <a:t> &amp; pepsin.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Locations include: lower esophagus, stomach, pyloric channel &amp; duodenum.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Post-op ulcers can occur near sites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of surgical anastomosis.</a:t>
            </a:r>
          </a:p>
          <a:p>
            <a:pPr marL="514350" indent="-514350">
              <a:buFont typeface="+mj-lt"/>
              <a:buAutoNum type="alphaLcParenR"/>
            </a:pP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1" y="3507962"/>
            <a:ext cx="3352800" cy="3165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81000"/>
            <a:ext cx="8378952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>
                <a:solidFill>
                  <a:srgbClr val="CC0099"/>
                </a:solidFill>
              </a:rPr>
              <a:t>AETIOLOGY</a:t>
            </a:r>
            <a:r>
              <a:rPr lang="en-US" b="1" i="1" dirty="0" smtClean="0">
                <a:solidFill>
                  <a:srgbClr val="CC0099"/>
                </a:solidFill>
              </a:rPr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H. pylori (causes 2/3 of ulcers)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Medication that alter gastric mucosa &amp; secretions </a:t>
            </a:r>
            <a:r>
              <a:rPr lang="en-US" dirty="0" err="1" smtClean="0"/>
              <a:t>eg</a:t>
            </a:r>
            <a:r>
              <a:rPr lang="en-US" dirty="0" smtClean="0"/>
              <a:t> NSAIDs.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Increased physical stress (trauma, surgery, hepatic &amp; biliary diseases)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Psychological stress (duodenal ulcers)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Smoking, alcohol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Zollinger</a:t>
            </a:r>
            <a:r>
              <a:rPr lang="en-US" dirty="0" smtClean="0"/>
              <a:t> Ellison Syndrome (gastrin secreting </a:t>
            </a:r>
            <a:r>
              <a:rPr lang="en-US" dirty="0" err="1" smtClean="0"/>
              <a:t>tumour</a:t>
            </a:r>
            <a:r>
              <a:rPr lang="en-US" dirty="0" smtClean="0"/>
              <a:t>, </a:t>
            </a:r>
            <a:r>
              <a:rPr lang="en-US" dirty="0" err="1" smtClean="0"/>
              <a:t>gastrinoma</a:t>
            </a:r>
            <a:r>
              <a:rPr lang="en-US" dirty="0" smtClean="0"/>
              <a:t>, of the </a:t>
            </a:r>
            <a:r>
              <a:rPr lang="en-US" dirty="0" err="1" smtClean="0"/>
              <a:t>panceatic</a:t>
            </a:r>
            <a:r>
              <a:rPr lang="en-US" dirty="0" smtClean="0"/>
              <a:t> islets resulting in </a:t>
            </a:r>
            <a:r>
              <a:rPr lang="en-US" dirty="0" err="1" smtClean="0"/>
              <a:t>hypersecretion</a:t>
            </a:r>
            <a:r>
              <a:rPr lang="en-US" dirty="0" smtClean="0"/>
              <a:t> of gastric acid.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85800"/>
            <a:ext cx="8153400" cy="5410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C0099"/>
                </a:solidFill>
              </a:rPr>
              <a:t>TYPES OF PEPTIC ULCER DISEASE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Duodenal (most common)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Gastric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CC0099"/>
                </a:solidFill>
              </a:rPr>
              <a:t>COMPARISON: DUODENAL </a:t>
            </a:r>
            <a:r>
              <a:rPr lang="en-US" i="1" dirty="0" err="1" smtClean="0">
                <a:solidFill>
                  <a:srgbClr val="CC0099"/>
                </a:solidFill>
              </a:rPr>
              <a:t>vs</a:t>
            </a:r>
            <a:r>
              <a:rPr lang="en-US" i="1" dirty="0" smtClean="0">
                <a:solidFill>
                  <a:srgbClr val="CC0099"/>
                </a:solidFill>
              </a:rPr>
              <a:t> </a:t>
            </a:r>
            <a:r>
              <a:rPr lang="en-US" i="1" dirty="0">
                <a:solidFill>
                  <a:srgbClr val="CC0099"/>
                </a:solidFill>
              </a:rPr>
              <a:t>GASTRIC ULCER</a:t>
            </a:r>
            <a:endParaRPr lang="en-US" dirty="0" smtClean="0">
              <a:solidFill>
                <a:srgbClr val="CC0099"/>
              </a:solidFill>
            </a:endParaRPr>
          </a:p>
          <a:p>
            <a:pPr marL="514350" indent="-514350"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031838"/>
              </p:ext>
            </p:extLst>
          </p:nvPr>
        </p:nvGraphicFramePr>
        <p:xfrm>
          <a:off x="612648" y="2946400"/>
          <a:ext cx="8153400" cy="3561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076700"/>
                <a:gridCol w="4076700"/>
              </a:tblGrid>
              <a:tr h="391160">
                <a:tc>
                  <a:txBody>
                    <a:bodyPr/>
                    <a:lstStyle/>
                    <a:p>
                      <a:r>
                        <a:rPr lang="en-US" dirty="0" smtClean="0"/>
                        <a:t>DUODENAL ULCER</a:t>
                      </a:r>
                      <a:endParaRPr lang="en-US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GASTRIC ULCER</a:t>
                      </a:r>
                      <a:endParaRPr lang="en-US" dirty="0"/>
                    </a:p>
                  </a:txBody>
                  <a:tcPr marL="90593" marR="90593"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 Incidence age 30-60 years</a:t>
                      </a:r>
                      <a:endParaRPr lang="en-US" sz="20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 Incidence  age </a:t>
                      </a:r>
                      <a:r>
                        <a:rPr lang="en-US" sz="2000" dirty="0" smtClean="0">
                          <a:latin typeface="Lucida Sans" panose="020B0602030504020204" pitchFamily="34" charset="0"/>
                        </a:rPr>
                        <a:t>≥</a:t>
                      </a:r>
                      <a:r>
                        <a:rPr lang="en-US" sz="2000" dirty="0" smtClean="0"/>
                        <a:t>50 years </a:t>
                      </a:r>
                      <a:endParaRPr lang="en-US" sz="2000" dirty="0"/>
                    </a:p>
                  </a:txBody>
                  <a:tcPr marL="90593" marR="90593"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 </a:t>
                      </a:r>
                      <a:r>
                        <a:rPr lang="en-US" sz="2000" dirty="0" err="1" smtClean="0"/>
                        <a:t>Hypersecretion</a:t>
                      </a:r>
                      <a:r>
                        <a:rPr lang="en-US" sz="2000" baseline="0" dirty="0" smtClean="0"/>
                        <a:t> of </a:t>
                      </a:r>
                      <a:r>
                        <a:rPr lang="en-US" sz="2000" baseline="0" dirty="0" err="1" smtClean="0"/>
                        <a:t>HCl</a:t>
                      </a:r>
                      <a:endParaRPr lang="en-US" sz="20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 Normal</a:t>
                      </a:r>
                      <a:r>
                        <a:rPr lang="en-US" sz="2000" baseline="0" dirty="0" smtClean="0"/>
                        <a:t> secretion of </a:t>
                      </a:r>
                      <a:r>
                        <a:rPr lang="en-US" sz="2000" baseline="0" dirty="0" err="1" smtClean="0"/>
                        <a:t>HCl</a:t>
                      </a:r>
                      <a:endParaRPr lang="en-US" sz="2000" dirty="0"/>
                    </a:p>
                  </a:txBody>
                  <a:tcPr marL="90593" marR="90593"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 May have</a:t>
                      </a:r>
                      <a:r>
                        <a:rPr lang="en-US" sz="2000" baseline="0" dirty="0" smtClean="0"/>
                        <a:t> weight gain</a:t>
                      </a:r>
                      <a:endParaRPr lang="en-US" sz="20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 May have weight  loss</a:t>
                      </a:r>
                      <a:endParaRPr lang="en-US" sz="2000" dirty="0"/>
                    </a:p>
                  </a:txBody>
                  <a:tcPr marL="90593" marR="90593"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 Pain occurs 2-3 hrs after a meal</a:t>
                      </a:r>
                      <a:endParaRPr lang="en-US" sz="20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 Pain occurs ½-1hour after a meal</a:t>
                      </a:r>
                      <a:endParaRPr lang="en-US" sz="2000" dirty="0"/>
                    </a:p>
                  </a:txBody>
                  <a:tcPr marL="90593" marR="90593"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 Awakened by pain 1-2am</a:t>
                      </a:r>
                      <a:endParaRPr lang="en-US" sz="20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 Pain rarely occurs at night</a:t>
                      </a:r>
                      <a:endParaRPr lang="en-US" sz="2000" dirty="0"/>
                    </a:p>
                  </a:txBody>
                  <a:tcPr marL="90593" marR="90593"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 Pain relieved by ingestion</a:t>
                      </a:r>
                      <a:r>
                        <a:rPr lang="en-US" sz="2000" baseline="0" dirty="0" smtClean="0"/>
                        <a:t> of food</a:t>
                      </a:r>
                      <a:endParaRPr lang="en-US" sz="20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 Food ingestion does not help</a:t>
                      </a:r>
                      <a:endParaRPr lang="en-US" sz="2000" dirty="0"/>
                    </a:p>
                  </a:txBody>
                  <a:tcPr marL="90593" marR="90593"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 Vomiting uncommon</a:t>
                      </a:r>
                      <a:endParaRPr lang="en-US" sz="20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 Vomiting common</a:t>
                      </a:r>
                      <a:endParaRPr lang="en-US" sz="2000" dirty="0"/>
                    </a:p>
                  </a:txBody>
                  <a:tcPr marL="90593" marR="90593"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 Hemorrhages</a:t>
                      </a:r>
                      <a:r>
                        <a:rPr lang="en-US" sz="2000" baseline="0" dirty="0" smtClean="0"/>
                        <a:t> less likely</a:t>
                      </a:r>
                      <a:endParaRPr lang="en-US" sz="2000" dirty="0"/>
                    </a:p>
                  </a:txBody>
                  <a:tcPr marL="90593" marR="90593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 Hemorrhage</a:t>
                      </a:r>
                      <a:r>
                        <a:rPr lang="en-US" sz="2000" baseline="0" dirty="0" smtClean="0"/>
                        <a:t> more likely</a:t>
                      </a:r>
                      <a:endParaRPr lang="en-US" sz="2000" dirty="0"/>
                    </a:p>
                  </a:txBody>
                  <a:tcPr marL="90593" marR="90593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839200" cy="5257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CC0099"/>
                </a:solidFill>
              </a:rPr>
              <a:t>PATHOPHYSIOLOGY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Histamine release occurs with gastric mucosa erosion in both cases.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H. stimulates further secretion of gastric acid &amp; mucosal edema.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ontinued erosion damages blood vessels, hence hemorrhage or erosion through gastric mucosa.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Mucosal damage decreases bacterial resistance, </a:t>
            </a:r>
            <a:r>
              <a:rPr lang="en-US" dirty="0"/>
              <a:t>and thus </a:t>
            </a:r>
            <a:r>
              <a:rPr lang="en-US" i="1" dirty="0" smtClean="0"/>
              <a:t>H</a:t>
            </a:r>
            <a:r>
              <a:rPr lang="en-US" i="1" dirty="0"/>
              <a:t>. pylori</a:t>
            </a:r>
            <a:r>
              <a:rPr lang="en-US" dirty="0"/>
              <a:t> infection </a:t>
            </a:r>
            <a:r>
              <a:rPr lang="en-US" dirty="0" smtClean="0"/>
              <a:t>may occur.</a:t>
            </a:r>
            <a:endParaRPr lang="en-US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Bacterial colonization of ulcer makes </a:t>
            </a:r>
            <a:r>
              <a:rPr lang="en-US" dirty="0"/>
              <a:t>the healing </a:t>
            </a:r>
            <a:r>
              <a:rPr lang="en-US" dirty="0" smtClean="0"/>
              <a:t>difficult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85800"/>
            <a:ext cx="8150352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>
                <a:solidFill>
                  <a:srgbClr val="CC0099"/>
                </a:solidFill>
              </a:rPr>
              <a:t>CLINICAL </a:t>
            </a:r>
            <a:r>
              <a:rPr lang="en-US" sz="3200" b="1" dirty="0" smtClean="0">
                <a:solidFill>
                  <a:srgbClr val="CC0099"/>
                </a:solidFill>
              </a:rPr>
              <a:t>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Nausea &amp; vomiting.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Significant weight change.</a:t>
            </a:r>
          </a:p>
          <a:p>
            <a:pPr marL="514350" indent="-514350">
              <a:buAutoNum type="arabicPeriod"/>
            </a:pPr>
            <a:r>
              <a:rPr lang="en-US" dirty="0" smtClean="0"/>
              <a:t>Bleeding; from vessel erosion.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Pyrosis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Constipation or diarrhea due to diet &amp; medication.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C0099"/>
                </a:solidFill>
              </a:rPr>
              <a:t>ASSESSMENT AND DIAGNOSTIC FINDINGS</a:t>
            </a:r>
            <a:endParaRPr lang="en-US" sz="3200" b="1" dirty="0">
              <a:solidFill>
                <a:srgbClr val="CC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495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physical examination:- </a:t>
            </a:r>
            <a:r>
              <a:rPr lang="en-US" sz="2400" dirty="0" smtClean="0"/>
              <a:t>pain, epigastric tenderness,  or abdominal distention.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barium study:- ulcer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Endoscopy:- </a:t>
            </a:r>
            <a:r>
              <a:rPr lang="en-US" sz="2400" dirty="0" smtClean="0"/>
              <a:t>(preferred-direct visualization; for biopsy</a:t>
            </a:r>
            <a:r>
              <a:rPr lang="en-US" sz="2400" dirty="0"/>
              <a:t>)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Stools for occult blood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</a:t>
            </a:r>
            <a:r>
              <a:rPr lang="en-US" dirty="0"/>
              <a:t>. </a:t>
            </a:r>
            <a:r>
              <a:rPr lang="en-US" dirty="0" smtClean="0"/>
              <a:t>pylori:- </a:t>
            </a:r>
            <a:r>
              <a:rPr lang="en-US" sz="2400" dirty="0" smtClean="0"/>
              <a:t>Abs; </a:t>
            </a:r>
            <a:r>
              <a:rPr lang="en-US" sz="2400" dirty="0" err="1" smtClean="0"/>
              <a:t>Ags</a:t>
            </a:r>
            <a:r>
              <a:rPr lang="en-US" sz="2400" dirty="0" smtClean="0"/>
              <a:t>; </a:t>
            </a:r>
            <a:r>
              <a:rPr lang="en-US" sz="2400" dirty="0"/>
              <a:t>S</a:t>
            </a:r>
            <a:r>
              <a:rPr lang="en-US" sz="2400" dirty="0" smtClean="0"/>
              <a:t>tool Ag </a:t>
            </a:r>
            <a:r>
              <a:rPr lang="en-US" sz="2400" dirty="0"/>
              <a:t>test, &amp;</a:t>
            </a:r>
            <a:r>
              <a:rPr lang="en-US" sz="2400" dirty="0" smtClean="0"/>
              <a:t> Urea </a:t>
            </a:r>
            <a:r>
              <a:rPr lang="en-US" sz="2400" dirty="0"/>
              <a:t>breath test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09600"/>
            <a:ext cx="8153400" cy="54864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MED-SURG MANAGEMENT</a:t>
            </a:r>
            <a:endParaRPr lang="en-US" sz="3200" b="1" dirty="0" smtClean="0"/>
          </a:p>
          <a:p>
            <a:pPr>
              <a:buNone/>
            </a:pPr>
            <a:r>
              <a:rPr lang="en-US" b="1" dirty="0" smtClean="0"/>
              <a:t>Goals</a:t>
            </a:r>
            <a:r>
              <a:rPr lang="en-US" dirty="0" smtClean="0"/>
              <a:t>: </a:t>
            </a:r>
            <a:r>
              <a:rPr lang="en-US" i="1" dirty="0" smtClean="0"/>
              <a:t>Eradicate H. pylori </a:t>
            </a:r>
            <a:r>
              <a:rPr lang="en-US" dirty="0" smtClean="0"/>
              <a:t>and</a:t>
            </a:r>
            <a:r>
              <a:rPr lang="en-US" i="1" dirty="0" smtClean="0"/>
              <a:t> Manage gastric acidity. </a:t>
            </a:r>
          </a:p>
          <a:p>
            <a:pPr>
              <a:buNone/>
            </a:pPr>
            <a:r>
              <a:rPr lang="en-US" b="1" dirty="0" smtClean="0"/>
              <a:t>Methods</a:t>
            </a:r>
            <a:r>
              <a:rPr lang="en-US" i="1" dirty="0" smtClean="0"/>
              <a:t>: Pharmacotherapy</a:t>
            </a:r>
            <a:r>
              <a:rPr lang="en-US" dirty="0" smtClean="0"/>
              <a:t>, </a:t>
            </a:r>
            <a:r>
              <a:rPr lang="en-US" i="1" dirty="0"/>
              <a:t>L</a:t>
            </a:r>
            <a:r>
              <a:rPr lang="en-US" i="1" dirty="0" smtClean="0"/>
              <a:t>ifestyle changes</a:t>
            </a:r>
            <a:r>
              <a:rPr lang="en-US" dirty="0" smtClean="0"/>
              <a:t>, and </a:t>
            </a:r>
            <a:r>
              <a:rPr lang="en-US" i="1" dirty="0" smtClean="0"/>
              <a:t>Surgery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57200"/>
            <a:ext cx="81534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 smtClean="0">
                <a:solidFill>
                  <a:srgbClr val="7030A0"/>
                </a:solidFill>
              </a:rPr>
              <a:t>Pharmacotherapy</a:t>
            </a:r>
            <a:endParaRPr lang="en-US" sz="3600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Combination of Antibiotics, PPIs, and Bismuth salts to suppress or eradicate </a:t>
            </a:r>
            <a:r>
              <a:rPr lang="en-US" i="1" dirty="0" smtClean="0"/>
              <a:t>H. pylori.</a:t>
            </a:r>
          </a:p>
          <a:p>
            <a:pPr>
              <a:buFont typeface="Wingdings" pitchFamily="2" charset="2"/>
              <a:buChar char="v"/>
            </a:pPr>
            <a:r>
              <a:rPr lang="en-US" i="1" dirty="0" smtClean="0"/>
              <a:t> Recommended </a:t>
            </a:r>
            <a:r>
              <a:rPr lang="en-US" dirty="0" smtClean="0"/>
              <a:t>therapy for 10 to 14 days:</a:t>
            </a:r>
          </a:p>
          <a:p>
            <a:pPr lvl="1">
              <a:buFont typeface="Wingdings" pitchFamily="2" charset="2"/>
              <a:buChar char="v"/>
            </a:pPr>
            <a:r>
              <a:rPr lang="en-US" u="sng" dirty="0" smtClean="0"/>
              <a:t>Triple therapy</a:t>
            </a:r>
            <a:r>
              <a:rPr lang="en-US" dirty="0" smtClean="0"/>
              <a:t>: 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Two antibiotics 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/>
              <a:t>M</a:t>
            </a:r>
            <a:r>
              <a:rPr lang="en-US" dirty="0" smtClean="0"/>
              <a:t>etronidazole or Amoxicillin and Clarithromycin) </a:t>
            </a:r>
          </a:p>
          <a:p>
            <a:pPr marL="640080" lvl="2" indent="0">
              <a:buNone/>
            </a:pPr>
            <a:r>
              <a:rPr lang="en-US" dirty="0" smtClean="0"/>
              <a:t>PLUS </a:t>
            </a:r>
          </a:p>
          <a:p>
            <a:pPr lvl="2">
              <a:buFont typeface="Wingdings" pitchFamily="2" charset="2"/>
              <a:buChar char="v"/>
            </a:pPr>
            <a:r>
              <a:rPr lang="en-US" dirty="0" smtClean="0"/>
              <a:t>PPI (</a:t>
            </a:r>
            <a:r>
              <a:rPr lang="en-US" dirty="0" err="1" smtClean="0"/>
              <a:t>eg</a:t>
            </a:r>
            <a:r>
              <a:rPr lang="en-US" dirty="0" smtClean="0"/>
              <a:t>, Omeprazole)</a:t>
            </a:r>
          </a:p>
          <a:p>
            <a:pPr marL="365760" lvl="1" indent="0">
              <a:buNone/>
            </a:pPr>
            <a:r>
              <a:rPr lang="en-US" b="1" dirty="0" smtClean="0"/>
              <a:t>OR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en-US" u="sng" dirty="0" smtClean="0"/>
              <a:t>Quadruple therapy </a:t>
            </a:r>
            <a:r>
              <a:rPr lang="en-US" dirty="0" smtClean="0"/>
              <a:t>with two antibiotics (Metronidazole and Tetracycline) plus a PPI and Bismuth salts.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57200"/>
            <a:ext cx="8153400" cy="63246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200" b="1" i="1" dirty="0" smtClean="0">
                <a:solidFill>
                  <a:srgbClr val="7030A0"/>
                </a:solidFill>
              </a:rPr>
              <a:t>Ulcer Healing Drugs</a:t>
            </a:r>
          </a:p>
          <a:p>
            <a:pPr lvl="0"/>
            <a:r>
              <a:rPr lang="en-GB" i="1" dirty="0" err="1" smtClean="0">
                <a:solidFill>
                  <a:srgbClr val="990099"/>
                </a:solidFill>
              </a:rPr>
              <a:t>Histamin</a:t>
            </a:r>
            <a:r>
              <a:rPr lang="en-GB" i="1" dirty="0" smtClean="0">
                <a:solidFill>
                  <a:srgbClr val="990099"/>
                </a:solidFill>
              </a:rPr>
              <a:t> H2-receptor Antagonist</a:t>
            </a:r>
            <a:r>
              <a:rPr lang="en-GB" dirty="0" smtClean="0"/>
              <a:t>--Block the action of histamine on the H2 receptors reducing </a:t>
            </a:r>
            <a:r>
              <a:rPr lang="en-GB" dirty="0" err="1" smtClean="0"/>
              <a:t>HCl</a:t>
            </a:r>
            <a:r>
              <a:rPr lang="en-GB" dirty="0" smtClean="0"/>
              <a:t> secretion and enhancing ulcer healing.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Ranitidine_150mg  BD or 300mg </a:t>
            </a:r>
            <a:r>
              <a:rPr lang="en-US" dirty="0"/>
              <a:t>bedtime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Cimetidine_400mg BD or 800mg </a:t>
            </a:r>
            <a:r>
              <a:rPr lang="en-US" dirty="0"/>
              <a:t>bedtime</a:t>
            </a:r>
          </a:p>
          <a:p>
            <a:pPr marL="834390" lvl="1" indent="-514350"/>
            <a:r>
              <a:rPr lang="en-US" dirty="0" smtClean="0"/>
              <a:t>Therapy:- 6wks </a:t>
            </a:r>
            <a:r>
              <a:rPr lang="en-US" dirty="0"/>
              <a:t>for duodenal </a:t>
            </a:r>
            <a:r>
              <a:rPr lang="en-US" dirty="0" smtClean="0"/>
              <a:t>&amp; </a:t>
            </a:r>
            <a:r>
              <a:rPr lang="en-US" dirty="0"/>
              <a:t>8wks for gastric </a:t>
            </a:r>
            <a:r>
              <a:rPr lang="en-US" dirty="0" smtClean="0"/>
              <a:t>ulcers</a:t>
            </a:r>
          </a:p>
          <a:p>
            <a:pPr marL="320040" lvl="1" indent="0">
              <a:buNone/>
            </a:pPr>
            <a:endParaRPr lang="en-US" dirty="0"/>
          </a:p>
          <a:p>
            <a:r>
              <a:rPr lang="en-GB" i="1" dirty="0">
                <a:solidFill>
                  <a:srgbClr val="990099"/>
                </a:solidFill>
              </a:rPr>
              <a:t>Proton Pump Inhibitors </a:t>
            </a:r>
            <a:r>
              <a:rPr lang="en-GB" dirty="0"/>
              <a:t>- Block the ATPase enzyme </a:t>
            </a:r>
            <a:r>
              <a:rPr lang="en-GB" dirty="0" smtClean="0"/>
              <a:t>important </a:t>
            </a:r>
            <a:r>
              <a:rPr lang="en-GB" dirty="0"/>
              <a:t>for the secretion of gastric acid</a:t>
            </a:r>
            <a:endParaRPr lang="en-US" dirty="0"/>
          </a:p>
          <a:p>
            <a:r>
              <a:rPr lang="en-US" dirty="0"/>
              <a:t>Examples: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Omeprazole 20mg 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Esomeprazole 40mg OD</a:t>
            </a:r>
          </a:p>
          <a:p>
            <a:pPr lvl="1"/>
            <a:r>
              <a:rPr lang="en-US" dirty="0" smtClean="0"/>
              <a:t>Therapy:- 4wks </a:t>
            </a:r>
            <a:r>
              <a:rPr lang="en-US" dirty="0"/>
              <a:t>for </a:t>
            </a:r>
            <a:r>
              <a:rPr lang="en-US" dirty="0" smtClean="0"/>
              <a:t>duodenal &amp; 6wks </a:t>
            </a:r>
            <a:r>
              <a:rPr lang="en-US" dirty="0"/>
              <a:t>for gastric ulcer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" cy="1981200"/>
          </a:xfrm>
        </p:spPr>
        <p:txBody>
          <a:bodyPr vert="vert">
            <a:normAutofit/>
          </a:bodyPr>
          <a:lstStyle/>
          <a:p>
            <a:r>
              <a:rPr lang="en-US" sz="3600" dirty="0" smtClean="0"/>
              <a:t>The Mouth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6096000" cy="589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3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308848" cy="56388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200" b="1" i="1" dirty="0" smtClean="0">
                <a:solidFill>
                  <a:srgbClr val="7030A0"/>
                </a:solidFill>
              </a:rPr>
              <a:t>Other Drugs</a:t>
            </a:r>
            <a:endParaRPr lang="en-US" sz="3200" b="1" i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00B050"/>
                </a:solidFill>
              </a:rPr>
              <a:t>Antacids</a:t>
            </a:r>
            <a:r>
              <a:rPr lang="en-US" dirty="0" smtClean="0"/>
              <a:t>- Decrease gastric acidity and acid content of </a:t>
            </a:r>
            <a:r>
              <a:rPr lang="en-US" dirty="0" err="1" smtClean="0"/>
              <a:t>chyme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GB" b="1" i="1" dirty="0" err="1" smtClean="0">
                <a:solidFill>
                  <a:srgbClr val="00B050"/>
                </a:solidFill>
              </a:rPr>
              <a:t>Cytoprotective</a:t>
            </a:r>
            <a:r>
              <a:rPr lang="en-GB" b="1" i="1" dirty="0" smtClean="0">
                <a:solidFill>
                  <a:srgbClr val="00B050"/>
                </a:solidFill>
              </a:rPr>
              <a:t> drugs-</a:t>
            </a:r>
            <a:r>
              <a:rPr lang="en-GB" dirty="0" smtClean="0"/>
              <a:t> </a:t>
            </a:r>
            <a:r>
              <a:rPr lang="en-GB" i="1" dirty="0" smtClean="0"/>
              <a:t>e.g. </a:t>
            </a:r>
            <a:r>
              <a:rPr lang="en-GB" i="1" dirty="0" err="1" smtClean="0"/>
              <a:t>sucralfate</a:t>
            </a:r>
            <a:r>
              <a:rPr lang="en-GB" i="1" dirty="0" smtClean="0"/>
              <a:t>- </a:t>
            </a:r>
            <a:r>
              <a:rPr lang="en-GB" dirty="0" smtClean="0"/>
              <a:t>accelerate healing by forming ulcer adherent complex that protects the ulcer from erosion. 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GB" b="1" i="1" dirty="0" smtClean="0">
                <a:solidFill>
                  <a:srgbClr val="00B050"/>
                </a:solidFill>
              </a:rPr>
              <a:t>Colloidal bismuth- </a:t>
            </a:r>
            <a:r>
              <a:rPr lang="en-GB" dirty="0" smtClean="0"/>
              <a:t>facilitates ulcer healing; partially effective against H. pylori infection. 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GB" b="1" i="1" dirty="0" smtClean="0">
                <a:solidFill>
                  <a:srgbClr val="00B050"/>
                </a:solidFill>
              </a:rPr>
              <a:t>Misoprostol</a:t>
            </a:r>
            <a:r>
              <a:rPr lang="en-GB" dirty="0" smtClean="0"/>
              <a:t>- a PG with protective and </a:t>
            </a:r>
            <a:r>
              <a:rPr lang="en-GB" dirty="0" err="1" smtClean="0"/>
              <a:t>antisecretory</a:t>
            </a:r>
            <a:r>
              <a:rPr lang="en-GB" dirty="0" smtClean="0"/>
              <a:t> effects on gastric mucosa.</a:t>
            </a:r>
          </a:p>
          <a:p>
            <a:pPr lvl="0">
              <a:buFont typeface="Wingdings" pitchFamily="2" charset="2"/>
              <a:buChar char="Ø"/>
            </a:pPr>
            <a:endParaRPr lang="en-GB" dirty="0"/>
          </a:p>
          <a:p>
            <a:pPr>
              <a:buNone/>
            </a:pPr>
            <a:r>
              <a:rPr lang="en-GB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8111" y="228600"/>
            <a:ext cx="8663489" cy="37338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sz="3600" b="1" i="1" dirty="0" smtClean="0">
                <a:solidFill>
                  <a:srgbClr val="7030A0"/>
                </a:solidFill>
              </a:rPr>
              <a:t>Surgical Interventions</a:t>
            </a:r>
            <a:endParaRPr lang="en-US" sz="3600" b="1" i="1" dirty="0" smtClean="0">
              <a:solidFill>
                <a:srgbClr val="CC0099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400" b="1" i="1" dirty="0" smtClean="0">
                <a:solidFill>
                  <a:srgbClr val="00B050"/>
                </a:solidFill>
              </a:rPr>
              <a:t>Partial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gastrectomy</a:t>
            </a:r>
            <a:r>
              <a:rPr lang="en-US" sz="2400" dirty="0" smtClean="0"/>
              <a:t>: removal of major portion of the stomach (</a:t>
            </a:r>
            <a:r>
              <a:rPr lang="en-US" sz="2400" dirty="0" err="1" smtClean="0"/>
              <a:t>antrum</a:t>
            </a:r>
            <a:r>
              <a:rPr lang="en-US" sz="2400" dirty="0" smtClean="0"/>
              <a:t> &amp; pylorus) with anastomosis to duodenum or jejunum.</a:t>
            </a:r>
          </a:p>
          <a:p>
            <a:pPr marL="514350" indent="-514350">
              <a:buFont typeface="+mj-lt"/>
              <a:buAutoNum type="alphaLcParenR"/>
            </a:pPr>
            <a:endParaRPr lang="en-US" sz="2400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2400" b="1" i="1" dirty="0" err="1" smtClean="0">
                <a:solidFill>
                  <a:srgbClr val="00B050"/>
                </a:solidFill>
              </a:rPr>
              <a:t>Vagotomy</a:t>
            </a:r>
            <a:r>
              <a:rPr lang="en-US" sz="2400" dirty="0" smtClean="0"/>
              <a:t>: denervation stomach portion to decrease acid secreting stimulus to parietal cells.</a:t>
            </a:r>
          </a:p>
          <a:p>
            <a:pPr marL="514350" indent="-514350">
              <a:buFont typeface="+mj-lt"/>
              <a:buAutoNum type="alphaLcParenR"/>
            </a:pPr>
            <a:endParaRPr lang="en-US" sz="2400" dirty="0" smtClean="0"/>
          </a:p>
          <a:p>
            <a:pPr marL="514350" indent="-514350">
              <a:buFont typeface="+mj-lt"/>
              <a:buAutoNum type="alphaLcParenR"/>
            </a:pPr>
            <a:r>
              <a:rPr lang="en-US" sz="2400" b="1" i="1" dirty="0" err="1" smtClean="0">
                <a:solidFill>
                  <a:srgbClr val="00B050"/>
                </a:solidFill>
              </a:rPr>
              <a:t>Pyloroplasty</a:t>
            </a:r>
            <a:r>
              <a:rPr lang="en-US" sz="2400" dirty="0" smtClean="0"/>
              <a:t>: relieving pyloric stenosis for easy passage of stomach </a:t>
            </a:r>
            <a:r>
              <a:rPr lang="en-US" sz="2400" dirty="0"/>
              <a:t>contents </a:t>
            </a:r>
            <a:r>
              <a:rPr lang="en-US" sz="2400" dirty="0" smtClean="0"/>
              <a:t>into </a:t>
            </a:r>
            <a:r>
              <a:rPr lang="en-US" sz="2400" dirty="0"/>
              <a:t>the </a:t>
            </a:r>
            <a:r>
              <a:rPr lang="en-US" sz="2400" dirty="0" smtClean="0"/>
              <a:t>duodenum.</a:t>
            </a:r>
            <a:endParaRPr lang="en-US" sz="2400" dirty="0"/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513"/>
          <a:stretch/>
        </p:blipFill>
        <p:spPr>
          <a:xfrm>
            <a:off x="3302938" y="4138693"/>
            <a:ext cx="2945462" cy="2635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222185"/>
            <a:ext cx="2895600" cy="2642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11" y="4138693"/>
            <a:ext cx="2856546" cy="2545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457200"/>
            <a:ext cx="89916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CC0099"/>
                </a:solidFill>
              </a:rPr>
              <a:t>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Hemorrhage</a:t>
            </a:r>
            <a:r>
              <a:rPr lang="en-US" dirty="0" smtClean="0"/>
              <a:t> </a:t>
            </a:r>
          </a:p>
          <a:p>
            <a:pPr marL="514350" indent="-514350">
              <a:buAutoNum type="arabicPeriod" startAt="2"/>
            </a:pPr>
            <a:r>
              <a:rPr lang="en-US" b="1" dirty="0" smtClean="0"/>
              <a:t>Perforation </a:t>
            </a:r>
            <a:r>
              <a:rPr lang="en-US" dirty="0" smtClean="0"/>
              <a:t>of ulcer into the peritoneal cavity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smtClean="0"/>
              <a:t>Sudden, severe, diffuse, upper abdominal pain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1" dirty="0" smtClean="0"/>
              <a:t>Pyloric obstruction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smtClean="0"/>
              <a:t>Generalized upper abdominal pain; relieved by vomiting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 smtClean="0"/>
              <a:t>Increased bowel sounds</a:t>
            </a:r>
          </a:p>
          <a:p>
            <a:pPr marL="514350" indent="-514350">
              <a:buAutoNum type="arabicPeriod" startAt="4"/>
            </a:pPr>
            <a:r>
              <a:rPr lang="en-US" b="1" dirty="0"/>
              <a:t>Dumping syndrome:</a:t>
            </a:r>
            <a:r>
              <a:rPr lang="en-US" dirty="0"/>
              <a:t> </a:t>
            </a:r>
            <a:r>
              <a:rPr lang="en-US" sz="2800" dirty="0" smtClean="0"/>
              <a:t>in up </a:t>
            </a:r>
            <a:r>
              <a:rPr lang="en-US" sz="2800" dirty="0"/>
              <a:t>to </a:t>
            </a:r>
            <a:r>
              <a:rPr lang="en-US" sz="2800" dirty="0" smtClean="0"/>
              <a:t>½ of </a:t>
            </a:r>
            <a:r>
              <a:rPr lang="en-US" sz="2800" dirty="0" err="1"/>
              <a:t>gastrectomy</a:t>
            </a:r>
            <a:r>
              <a:rPr lang="en-US" sz="2800" dirty="0"/>
              <a:t> patients.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Epigastric </a:t>
            </a:r>
            <a:r>
              <a:rPr lang="en-US" dirty="0" smtClean="0"/>
              <a:t>fullness </a:t>
            </a:r>
            <a:endParaRPr lang="en-US" dirty="0"/>
          </a:p>
          <a:p>
            <a:pPr marL="834390" lvl="1" indent="-514350">
              <a:buFont typeface="+mj-lt"/>
              <a:buAutoNum type="alphaLcParenR"/>
            </a:pPr>
            <a:r>
              <a:rPr lang="en-US" dirty="0"/>
              <a:t>Feeling of faintness and sweating after meals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 smtClean="0"/>
          </a:p>
          <a:p>
            <a:pPr marL="834390" lvl="1" indent="-514350">
              <a:buFont typeface="+mj-lt"/>
              <a:buAutoNum type="alphaLcParenR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6868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BREAK!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GASTRIC CANCER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839200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May occur in any portion of the stomach &amp; are </a:t>
            </a:r>
            <a:r>
              <a:rPr lang="en-US" dirty="0" err="1" smtClean="0"/>
              <a:t>adenocarcinoma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Commonest in the body &amp; </a:t>
            </a:r>
            <a:r>
              <a:rPr lang="en-US" dirty="0" err="1" smtClean="0"/>
              <a:t>antrum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Poor prognosis in </a:t>
            </a:r>
            <a:r>
              <a:rPr lang="en-US" dirty="0" err="1" smtClean="0"/>
              <a:t>cardia</a:t>
            </a:r>
            <a:r>
              <a:rPr lang="en-US" dirty="0" smtClean="0"/>
              <a:t> &amp; fundus.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Metastasis by direct extension to adjacent organs/structures </a:t>
            </a:r>
            <a:r>
              <a:rPr lang="en-US" sz="2400" dirty="0" smtClean="0"/>
              <a:t>(esophagus, spleen, pancreas, liver, </a:t>
            </a:r>
            <a:r>
              <a:rPr lang="en-US" sz="2400" dirty="0" err="1" smtClean="0"/>
              <a:t>uodenum</a:t>
            </a:r>
            <a:r>
              <a:rPr lang="en-US" sz="2400" dirty="0" smtClean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Lymphatic metastasis occurs later.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62000"/>
            <a:ext cx="8378952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C0099"/>
                </a:solidFill>
              </a:rPr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Alcohol </a:t>
            </a:r>
            <a:r>
              <a:rPr lang="en-US" dirty="0"/>
              <a:t>consumption,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Tobacco</a:t>
            </a:r>
            <a:r>
              <a:rPr lang="en-US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Atrophic </a:t>
            </a:r>
            <a:r>
              <a:rPr lang="en-US" dirty="0"/>
              <a:t>gastritis and gastric </a:t>
            </a:r>
            <a:r>
              <a:rPr lang="en-US" dirty="0" smtClean="0"/>
              <a:t>ulcers,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Male </a:t>
            </a:r>
            <a:r>
              <a:rPr lang="en-US" dirty="0"/>
              <a:t>gender,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 </a:t>
            </a:r>
            <a:r>
              <a:rPr lang="en-US" dirty="0"/>
              <a:t>pylori, </a:t>
            </a:r>
            <a:r>
              <a:rPr lang="en-US" dirty="0" smtClean="0"/>
              <a:t>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amily </a:t>
            </a:r>
            <a:r>
              <a:rPr lang="en-US" dirty="0" err="1" smtClean="0"/>
              <a:t>Hx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Peak incidence at age 50-70yrs.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Familial tendencies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8600"/>
            <a:ext cx="8153400" cy="6629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C0099"/>
                </a:solidFill>
              </a:rPr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Presence of a palpable mass in the stomach, </a:t>
            </a:r>
            <a:r>
              <a:rPr lang="en-US" dirty="0" err="1"/>
              <a:t>ascitis</a:t>
            </a:r>
            <a:r>
              <a:rPr lang="en-US" dirty="0"/>
              <a:t> or bone pain from metastasis may be first symptom.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Early symptoms</a:t>
            </a:r>
          </a:p>
          <a:p>
            <a:pPr marL="834390" lvl="1" indent="-51435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Loss of appetite; persistent indigestion</a:t>
            </a:r>
          </a:p>
          <a:p>
            <a:pPr marL="834390" lvl="1" indent="-51435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Dyspepsia</a:t>
            </a:r>
          </a:p>
          <a:p>
            <a:pPr marL="834390" lvl="1" indent="-51435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Nausea &amp; vomiting</a:t>
            </a:r>
          </a:p>
          <a:p>
            <a:pPr marL="834390" lvl="1" indent="-51435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Blood in stool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Late symptoms</a:t>
            </a:r>
          </a:p>
          <a:p>
            <a:pPr marL="834390" lvl="1" indent="-51435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Pain; often exacerbated by eating </a:t>
            </a:r>
          </a:p>
          <a:p>
            <a:pPr marL="834390" lvl="1" indent="-51435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Weight loss</a:t>
            </a:r>
          </a:p>
          <a:p>
            <a:pPr marL="834390" lvl="1" indent="-514350">
              <a:buClr>
                <a:schemeClr val="accent2"/>
              </a:buClr>
              <a:buFont typeface="+mj-lt"/>
              <a:buAutoNum type="alphaLcParenR"/>
            </a:pPr>
            <a:r>
              <a:rPr lang="en-US" dirty="0" smtClean="0"/>
              <a:t>GI obstruction &amp; hemorrhage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C0099"/>
                </a:solidFill>
              </a:rPr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Gastroscopy</a:t>
            </a:r>
            <a:r>
              <a:rPr lang="en-US" dirty="0" smtClean="0"/>
              <a:t> &amp; biopsy for cytology.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Upper GI series Barium meal.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CT scan abdomen and </a:t>
            </a:r>
            <a:r>
              <a:rPr lang="en-US" dirty="0" smtClean="0"/>
              <a:t>pelvis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09600"/>
            <a:ext cx="8991600" cy="6019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CC0099"/>
                </a:solidFill>
              </a:rPr>
              <a:t>MED-SURG </a:t>
            </a:r>
            <a:r>
              <a:rPr lang="en-US" sz="3200" b="1" dirty="0">
                <a:solidFill>
                  <a:srgbClr val="CC0099"/>
                </a:solidFill>
              </a:rPr>
              <a:t>M</a:t>
            </a:r>
            <a:r>
              <a:rPr lang="en-US" sz="3200" b="1" dirty="0" smtClean="0">
                <a:solidFill>
                  <a:srgbClr val="CC0099"/>
                </a:solidFill>
              </a:rPr>
              <a:t>ANGEMENT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Removal of tumor while still localized in the stomach.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(Sub)total </a:t>
            </a:r>
            <a:r>
              <a:rPr lang="en-US" dirty="0" err="1" smtClean="0"/>
              <a:t>gastrectomy</a:t>
            </a:r>
            <a:r>
              <a:rPr lang="en-US" dirty="0" smtClean="0"/>
              <a:t> with anastomosis and lymphadenectomy.</a:t>
            </a:r>
          </a:p>
          <a:p>
            <a:pPr marL="514350" indent="-514350">
              <a:spcAft>
                <a:spcPts val="1200"/>
              </a:spcAft>
              <a:buAutoNum type="arabicPeriod" startAt="5"/>
            </a:pPr>
            <a:r>
              <a:rPr lang="en-US" dirty="0" smtClean="0"/>
              <a:t>Chemotherapy:- for control or </a:t>
            </a:r>
            <a:r>
              <a:rPr lang="en-US" dirty="0"/>
              <a:t>palliation.</a:t>
            </a:r>
          </a:p>
          <a:p>
            <a:pPr marL="514350" indent="-514350">
              <a:spcAft>
                <a:spcPts val="1200"/>
              </a:spcAft>
              <a:buAutoNum type="arabicPeriod" startAt="5"/>
            </a:pPr>
            <a:r>
              <a:rPr lang="en-US" dirty="0"/>
              <a:t>Assessment of tumor markers </a:t>
            </a:r>
            <a:r>
              <a:rPr lang="en-US" dirty="0" smtClean="0"/>
              <a:t>to assess </a:t>
            </a:r>
            <a:r>
              <a:rPr lang="en-US" dirty="0"/>
              <a:t>effectiveness of </a:t>
            </a:r>
            <a:r>
              <a:rPr lang="en-US" dirty="0" err="1" smtClean="0"/>
              <a:t>Tx</a:t>
            </a:r>
            <a:r>
              <a:rPr lang="en-US" dirty="0" smtClean="0"/>
              <a:t>.</a:t>
            </a:r>
          </a:p>
          <a:p>
            <a:pPr marL="514350" indent="-514350">
              <a:spcAft>
                <a:spcPts val="1200"/>
              </a:spcAft>
              <a:buAutoNum type="arabicPeriod" startAt="5"/>
            </a:pPr>
            <a:r>
              <a:rPr lang="en-US" dirty="0" smtClean="0"/>
              <a:t>Palliative care; incase of metastasis</a:t>
            </a:r>
          </a:p>
          <a:p>
            <a:pPr marL="514350" indent="-514350">
              <a:spcAft>
                <a:spcPts val="1200"/>
              </a:spcAft>
              <a:buAutoNum type="arabicPeriod" startAt="5"/>
            </a:pPr>
            <a:r>
              <a:rPr lang="en-US" dirty="0"/>
              <a:t>Perforation </a:t>
            </a:r>
            <a:r>
              <a:rPr lang="en-US" dirty="0" smtClean="0"/>
              <a:t>&amp; </a:t>
            </a:r>
            <a:r>
              <a:rPr lang="en-US" dirty="0"/>
              <a:t>gastric outlet </a:t>
            </a:r>
            <a:r>
              <a:rPr lang="en-US" dirty="0" smtClean="0"/>
              <a:t>obstruction; managed surgically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153400" cy="5181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CC0099"/>
                </a:solidFill>
              </a:rPr>
              <a:t>NURSING INTERVENTION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Manage anxiety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Promote optimal nutrition</a:t>
            </a:r>
          </a:p>
          <a:p>
            <a:pPr marL="834390" lvl="1" indent="-514350">
              <a:buFont typeface="Wingdings" pitchFamily="2" charset="2"/>
              <a:buChar char="ü"/>
            </a:pPr>
            <a:r>
              <a:rPr lang="en-US" dirty="0"/>
              <a:t>Address anorexia: small, frequent </a:t>
            </a:r>
            <a:r>
              <a:rPr lang="en-US" dirty="0" smtClean="0"/>
              <a:t>balanced </a:t>
            </a:r>
            <a:r>
              <a:rPr lang="en-US" dirty="0"/>
              <a:t>diet</a:t>
            </a:r>
          </a:p>
          <a:p>
            <a:pPr marL="834390" lvl="1" indent="-514350">
              <a:buFont typeface="Wingdings" pitchFamily="2" charset="2"/>
              <a:buChar char="ü"/>
            </a:pPr>
            <a:r>
              <a:rPr lang="en-US" dirty="0" smtClean="0"/>
              <a:t>Foods </a:t>
            </a:r>
            <a:r>
              <a:rPr lang="en-US" dirty="0"/>
              <a:t>high in calories, </a:t>
            </a:r>
            <a:r>
              <a:rPr lang="en-US" dirty="0" err="1"/>
              <a:t>vit</a:t>
            </a:r>
            <a:r>
              <a:rPr lang="en-US" dirty="0"/>
              <a:t>. A &amp; C &amp; iron.</a:t>
            </a:r>
          </a:p>
          <a:p>
            <a:pPr marL="834390" lvl="1" indent="-514350">
              <a:buFont typeface="Wingdings" pitchFamily="2" charset="2"/>
              <a:buChar char="ü"/>
            </a:pPr>
            <a:r>
              <a:rPr lang="en-US" dirty="0" smtClean="0"/>
              <a:t>If not eating </a:t>
            </a:r>
            <a:r>
              <a:rPr lang="en-US" dirty="0"/>
              <a:t>enough </a:t>
            </a:r>
            <a:r>
              <a:rPr lang="en-US" dirty="0" smtClean="0"/>
              <a:t>TPN may </a:t>
            </a:r>
            <a:r>
              <a:rPr lang="en-US" dirty="0"/>
              <a:t>be necessary.</a:t>
            </a:r>
          </a:p>
          <a:p>
            <a:pPr marL="834390" lvl="1" indent="-514350">
              <a:buFont typeface="Wingdings" pitchFamily="2" charset="2"/>
              <a:buChar char="ü"/>
            </a:pPr>
            <a:r>
              <a:rPr lang="en-US" dirty="0"/>
              <a:t>Assess hydration </a:t>
            </a:r>
            <a:r>
              <a:rPr lang="en-US" dirty="0" smtClean="0"/>
              <a:t>status; rehydrate.</a:t>
            </a:r>
            <a:endParaRPr lang="en-US" dirty="0"/>
          </a:p>
          <a:p>
            <a:pPr marL="834390" lvl="1" indent="-514350">
              <a:buFont typeface="Wingdings" pitchFamily="2" charset="2"/>
              <a:buChar char="ü"/>
            </a:pPr>
            <a:r>
              <a:rPr lang="en-US" dirty="0"/>
              <a:t>For </a:t>
            </a:r>
            <a:r>
              <a:rPr lang="en-US" dirty="0" err="1"/>
              <a:t>gastrectomy</a:t>
            </a:r>
            <a:r>
              <a:rPr lang="en-US" dirty="0"/>
              <a:t> observe for dumping </a:t>
            </a:r>
            <a:r>
              <a:rPr lang="en-US" dirty="0" smtClean="0"/>
              <a:t>syndrome (</a:t>
            </a:r>
            <a:r>
              <a:rPr lang="en-US" sz="1900" dirty="0" smtClean="0"/>
              <a:t>epigastric </a:t>
            </a:r>
            <a:r>
              <a:rPr lang="en-US" sz="1900" dirty="0"/>
              <a:t>fullness </a:t>
            </a:r>
            <a:r>
              <a:rPr lang="en-US" sz="1900" dirty="0" smtClean="0"/>
              <a:t>&amp; feeling </a:t>
            </a:r>
            <a:r>
              <a:rPr lang="en-US" sz="1900" dirty="0"/>
              <a:t>of faintness </a:t>
            </a:r>
            <a:r>
              <a:rPr lang="en-US" sz="1900" dirty="0" smtClean="0"/>
              <a:t>&amp; </a:t>
            </a:r>
            <a:r>
              <a:rPr lang="en-US" sz="1900" dirty="0"/>
              <a:t>sweating after </a:t>
            </a:r>
            <a:r>
              <a:rPr lang="en-US" sz="1900" dirty="0" smtClean="0"/>
              <a:t>meals</a:t>
            </a:r>
            <a:r>
              <a:rPr lang="en-US" dirty="0" smtClean="0"/>
              <a:t>).</a:t>
            </a:r>
          </a:p>
          <a:p>
            <a:pPr marL="834390" lvl="1" indent="-514350">
              <a:buFont typeface="Wingdings" pitchFamily="2" charset="2"/>
              <a:buChar char="ü"/>
            </a:pPr>
            <a:r>
              <a:rPr lang="en-US" dirty="0" smtClean="0"/>
              <a:t>6 </a:t>
            </a:r>
            <a:r>
              <a:rPr lang="en-US" dirty="0"/>
              <a:t>small feeds daily with water between feeds.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942" y="228600"/>
            <a:ext cx="2425458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Esophagus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6223"/>
          <a:stretch/>
        </p:blipFill>
        <p:spPr>
          <a:xfrm>
            <a:off x="0" y="228600"/>
            <a:ext cx="6229004" cy="5634921"/>
          </a:xfrm>
          <a:prstGeom prst="rect">
            <a:avLst/>
          </a:prstGeom>
        </p:spPr>
      </p:pic>
      <p:pic>
        <p:nvPicPr>
          <p:cNvPr id="5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r="59350"/>
          <a:stretch/>
        </p:blipFill>
        <p:spPr bwMode="auto">
          <a:xfrm>
            <a:off x="6229004" y="2286000"/>
            <a:ext cx="2537044" cy="457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60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04800"/>
            <a:ext cx="8839200" cy="6400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Relieving pain: </a:t>
            </a:r>
            <a:r>
              <a:rPr lang="en-US" sz="2400" dirty="0" smtClean="0"/>
              <a:t>position changes, distraction, backrubs, periods of rest, analgesics. </a:t>
            </a: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Provide </a:t>
            </a:r>
            <a:r>
              <a:rPr lang="en-US" dirty="0"/>
              <a:t>psychosocial support.</a:t>
            </a:r>
          </a:p>
          <a:p>
            <a:pPr marL="834390" lvl="1" indent="-514350">
              <a:buFont typeface="Wingdings" pitchFamily="2" charset="2"/>
              <a:buChar char="ü"/>
            </a:pPr>
            <a:r>
              <a:rPr lang="en-US" dirty="0"/>
              <a:t>Help the patient express fears, concerns, &amp; grief about the diagnosis.</a:t>
            </a:r>
          </a:p>
          <a:p>
            <a:pPr marL="834390" lvl="1" indent="-514350">
              <a:buFont typeface="Wingdings" pitchFamily="2" charset="2"/>
              <a:buChar char="ü"/>
            </a:pPr>
            <a:r>
              <a:rPr lang="en-US" dirty="0"/>
              <a:t>Involve family members, clergy, social worker, psychologist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Teach self </a:t>
            </a:r>
            <a:r>
              <a:rPr lang="en-US" dirty="0"/>
              <a:t>care: </a:t>
            </a:r>
            <a:r>
              <a:rPr lang="en-US" dirty="0" smtClean="0"/>
              <a:t>depending on </a:t>
            </a:r>
            <a:r>
              <a:rPr lang="en-US" dirty="0" err="1" smtClean="0"/>
              <a:t>Tx</a:t>
            </a:r>
            <a:r>
              <a:rPr lang="en-US" dirty="0" smtClean="0"/>
              <a:t>. modality.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Diet &amp; nutrition,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err="1" smtClean="0"/>
              <a:t>Tx</a:t>
            </a:r>
            <a:r>
              <a:rPr lang="en-US" dirty="0" smtClean="0"/>
              <a:t> regimens,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Activity &amp; lifestyle changes,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Pain management,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Possible complications (perforation, obstruction).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838200"/>
            <a:ext cx="7772400" cy="30480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6000" b="1" dirty="0" smtClean="0"/>
              <a:t>DISORDERS OF THE PERITONEUM &amp; </a:t>
            </a:r>
          </a:p>
          <a:p>
            <a:r>
              <a:rPr lang="en-US" sz="6000" b="1" dirty="0" smtClean="0"/>
              <a:t>INTESTINES</a:t>
            </a:r>
            <a:endParaRPr lang="en-US" sz="60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2029" y="3200400"/>
            <a:ext cx="40095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3000" dirty="0"/>
              <a:t>Peritonitis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/>
              <a:t>Appendicitis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000" dirty="0"/>
              <a:t>Intestinal obstruction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/>
              <a:t>Cancer of the colon  </a:t>
            </a:r>
            <a:endParaRPr lang="en-US" sz="3000" dirty="0"/>
          </a:p>
          <a:p>
            <a:pPr marL="342900" lvl="0" indent="-342900">
              <a:buFont typeface="+mj-lt"/>
              <a:buAutoNum type="arabicPeriod"/>
            </a:pPr>
            <a:r>
              <a:rPr lang="en-US" sz="3000" dirty="0" smtClean="0"/>
              <a:t>Hernia</a:t>
            </a:r>
            <a:endParaRPr lang="en-US" sz="3000" dirty="0"/>
          </a:p>
          <a:p>
            <a:pPr marL="342900" lvl="0" indent="-342900">
              <a:buFont typeface="+mj-lt"/>
              <a:buAutoNum type="arabicPeriod"/>
            </a:pPr>
            <a:r>
              <a:rPr lang="en-US" sz="3000" dirty="0"/>
              <a:t>Ulcerative colitis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3000" dirty="0" smtClean="0"/>
              <a:t>Diverticulitis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3907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62000"/>
          </a:xfrm>
        </p:spPr>
        <p:txBody>
          <a:bodyPr/>
          <a:lstStyle/>
          <a:p>
            <a:r>
              <a:rPr lang="en-US" b="1" dirty="0" smtClean="0"/>
              <a:t>PERITONITIS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7630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</a:t>
            </a:r>
            <a:r>
              <a:rPr lang="en-US" dirty="0" smtClean="0"/>
              <a:t>eneralized inflammation of the peritoneal cavity usually from intra-abdominal infection.</a:t>
            </a:r>
          </a:p>
          <a:p>
            <a:pPr>
              <a:buNone/>
            </a:pPr>
            <a:r>
              <a:rPr lang="en-US" b="1" dirty="0" smtClean="0"/>
              <a:t>RISK </a:t>
            </a:r>
            <a:r>
              <a:rPr lang="en-US" b="1" dirty="0"/>
              <a:t>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Abdominal </a:t>
            </a:r>
            <a:r>
              <a:rPr lang="en-US" dirty="0"/>
              <a:t>trauma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Perforated </a:t>
            </a:r>
            <a:r>
              <a:rPr lang="en-US" dirty="0"/>
              <a:t>peptic </a:t>
            </a:r>
            <a:r>
              <a:rPr lang="en-US" dirty="0" smtClean="0"/>
              <a:t>ulcer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Anastomotic </a:t>
            </a:r>
            <a:r>
              <a:rPr lang="en-US" dirty="0"/>
              <a:t>leak following </a:t>
            </a:r>
            <a:r>
              <a:rPr lang="en-US" dirty="0" smtClean="0"/>
              <a:t>surgery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Strangulated bowel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Appendicitis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Pancreatitis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Cholecystitis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Intra-abdominal abscess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Postoperative dehiscence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Haematogenous</a:t>
            </a:r>
            <a:r>
              <a:rPr lang="en-US" dirty="0" smtClean="0"/>
              <a:t> </a:t>
            </a:r>
            <a:r>
              <a:rPr lang="en-US" dirty="0"/>
              <a:t>spread </a:t>
            </a:r>
            <a:r>
              <a:rPr lang="en-US" dirty="0" smtClean="0"/>
              <a:t>e.g. Typhoid </a:t>
            </a:r>
            <a:r>
              <a:rPr lang="en-US" dirty="0"/>
              <a:t>or </a:t>
            </a:r>
            <a:r>
              <a:rPr lang="en-US" dirty="0" smtClean="0"/>
              <a:t>TB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Ascending </a:t>
            </a:r>
            <a:r>
              <a:rPr lang="en-US" dirty="0"/>
              <a:t>infection</a:t>
            </a:r>
            <a:r>
              <a:rPr lang="en-US" dirty="0" smtClean="0"/>
              <a:t>: e.g. </a:t>
            </a:r>
            <a:r>
              <a:rPr lang="en-US" dirty="0" err="1" smtClean="0"/>
              <a:t>salpingitis</a:t>
            </a:r>
            <a:r>
              <a:rPr lang="en-US" dirty="0" smtClean="0"/>
              <a:t> and postpartum </a:t>
            </a:r>
            <a:r>
              <a:rPr lang="en-US" dirty="0"/>
              <a:t>infection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763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PATHOPHYSIOLOGY</a:t>
            </a:r>
          </a:p>
          <a:p>
            <a:r>
              <a:rPr lang="en-US" dirty="0" smtClean="0"/>
              <a:t>Bacterial </a:t>
            </a:r>
            <a:r>
              <a:rPr lang="en-US" dirty="0"/>
              <a:t>proliferation occurs. </a:t>
            </a:r>
          </a:p>
          <a:p>
            <a:r>
              <a:rPr lang="en-US" dirty="0"/>
              <a:t>Edema of the tissues</a:t>
            </a:r>
          </a:p>
          <a:p>
            <a:r>
              <a:rPr lang="en-US" dirty="0"/>
              <a:t>Protein, white cells, cellular debris &amp; blood</a:t>
            </a:r>
          </a:p>
          <a:p>
            <a:r>
              <a:rPr lang="en-US" dirty="0" err="1" smtClean="0"/>
              <a:t>Hypermotility</a:t>
            </a:r>
            <a:r>
              <a:rPr lang="en-US" dirty="0"/>
              <a:t>, </a:t>
            </a:r>
            <a:r>
              <a:rPr lang="en-US" dirty="0" smtClean="0"/>
              <a:t>then paralytic </a:t>
            </a:r>
            <a:r>
              <a:rPr lang="en-US" dirty="0"/>
              <a:t>ileus, with </a:t>
            </a:r>
            <a:r>
              <a:rPr lang="en-US" dirty="0" smtClean="0"/>
              <a:t>an accumulation </a:t>
            </a:r>
            <a:r>
              <a:rPr lang="en-US" dirty="0"/>
              <a:t>of air &amp; fluid in the </a:t>
            </a:r>
            <a:r>
              <a:rPr lang="en-US" dirty="0" smtClean="0"/>
              <a:t>bowel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57200"/>
            <a:ext cx="8153400" cy="6019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CLINICAL MANIFESTATIONS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Presence of precipitating cause e.g. appendicitis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Pain, tenderness, guarding; worsens on </a:t>
            </a:r>
            <a:r>
              <a:rPr lang="en-US" dirty="0"/>
              <a:t>movement or </a:t>
            </a:r>
            <a:r>
              <a:rPr lang="en-US" dirty="0" smtClean="0"/>
              <a:t>coughing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Abdominal distention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Abdominal muscle rigidity.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Unexplained persistent or labile fever.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Anorexia, nausea, &amp; vomiting.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Increased pulse, reduced BP, shallow respiration.</a:t>
            </a:r>
          </a:p>
          <a:p>
            <a:pPr marL="514350" indent="-514350">
              <a:buAutoNum type="arabicPeriod" startAt="8"/>
            </a:pPr>
            <a:r>
              <a:rPr lang="en-US" dirty="0"/>
              <a:t>Decreased or absent bowel sound.</a:t>
            </a:r>
          </a:p>
          <a:p>
            <a:pPr marL="514350" indent="-514350">
              <a:buAutoNum type="arabicPeriod" startAt="8"/>
            </a:pPr>
            <a:r>
              <a:rPr lang="en-US" dirty="0"/>
              <a:t>Hypovolemia, dehydration</a:t>
            </a:r>
          </a:p>
          <a:p>
            <a:pPr marL="514350" indent="-514350">
              <a:buAutoNum type="arabicPeriod" startAt="8"/>
            </a:pPr>
            <a:r>
              <a:rPr lang="en-US" dirty="0"/>
              <a:t>Shallow respiration in attempt to avoid pain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33400"/>
            <a:ext cx="7235952" cy="4495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DIAGNOSTICS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CBC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Abdominal U/S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Abdominal x-ray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Contrast CT Scan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Paracentesis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8392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MED-SURG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Insert a </a:t>
            </a:r>
            <a:r>
              <a:rPr lang="en-US" dirty="0" smtClean="0"/>
              <a:t>NGT for gastric decompression.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&amp; treat precipitating cause (may need surgery)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Antibiotics:- Ampicillin </a:t>
            </a:r>
            <a:r>
              <a:rPr lang="en-US" dirty="0"/>
              <a:t>2 g IV </a:t>
            </a:r>
            <a:r>
              <a:rPr lang="en-US" dirty="0" smtClean="0"/>
              <a:t>QID, Gentamicin 5mg/kg OD plus Metronidazole </a:t>
            </a:r>
            <a:r>
              <a:rPr lang="en-US" dirty="0"/>
              <a:t>500 mg IV </a:t>
            </a:r>
            <a:r>
              <a:rPr lang="en-US" dirty="0" smtClean="0"/>
              <a:t>TDS.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Analgesics.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IV fluids; fluid &amp; electrolyte replacement.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therapy with resp</a:t>
            </a:r>
            <a:r>
              <a:rPr lang="en-US" dirty="0"/>
              <a:t>.</a:t>
            </a:r>
            <a:r>
              <a:rPr lang="en-US" dirty="0" smtClean="0"/>
              <a:t> distress:-abdominal pressure.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76200"/>
            <a:ext cx="8302752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NURSING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On-going assessment of pain, vital signs, GI function &amp; fluid &amp; electrolyte balance.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 </a:t>
            </a:r>
            <a:r>
              <a:rPr lang="en-US" dirty="0"/>
              <a:t>g</a:t>
            </a:r>
            <a:r>
              <a:rPr lang="en-US" dirty="0" smtClean="0"/>
              <a:t>astric decompression.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 IV fluids replacement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Evaluate peristalsis &amp; return of bowel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Administer analgesics and antibiotics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Semi-fowlers </a:t>
            </a:r>
            <a:r>
              <a:rPr lang="en-US" dirty="0"/>
              <a:t>position to enhance respirations, </a:t>
            </a:r>
            <a:r>
              <a:rPr lang="en-US" dirty="0" smtClean="0"/>
              <a:t>localize </a:t>
            </a:r>
            <a:r>
              <a:rPr lang="en-US" dirty="0"/>
              <a:t>drainage &amp; prevent </a:t>
            </a:r>
            <a:r>
              <a:rPr lang="en-US" dirty="0" smtClean="0"/>
              <a:t>sub </a:t>
            </a:r>
            <a:r>
              <a:rPr lang="en-US" dirty="0"/>
              <a:t>diaphragmatic </a:t>
            </a:r>
            <a:r>
              <a:rPr lang="en-US" sz="2800" dirty="0"/>
              <a:t>abscess.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81000"/>
            <a:ext cx="8153400" cy="5715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200" b="1" dirty="0" smtClean="0"/>
              <a:t>COMPLICATION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Sepsis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Shock (septic or </a:t>
            </a:r>
            <a:r>
              <a:rPr lang="en-US" dirty="0" err="1" smtClean="0"/>
              <a:t>hypovolemic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Intestinal obstruction from inflammatory process (bowel adhesions).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Post-op: wound evisceration, dehiscence, &amp; abscess formation. 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61248" cy="990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APPENDICITIS</a:t>
            </a:r>
            <a:endParaRPr lang="en-US" sz="4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16068" t="34118" r="11051" b="14118"/>
          <a:stretch/>
        </p:blipFill>
        <p:spPr bwMode="auto">
          <a:xfrm>
            <a:off x="5832987" y="3487994"/>
            <a:ext cx="327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613648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/>
              <a:t>Inflammation of the appendix. 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A common disorder in the five to 30 years age group.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Cause is not clear but related to obstruction or twisting of appendix</a:t>
            </a:r>
          </a:p>
          <a:p>
            <a:pPr>
              <a:buFont typeface="Wingdings" pitchFamily="2" charset="2"/>
              <a:buChar char="Ø"/>
            </a:pPr>
            <a:r>
              <a:rPr lang="en-GB" dirty="0"/>
              <a:t>O</a:t>
            </a:r>
            <a:r>
              <a:rPr lang="en-GB" dirty="0" smtClean="0"/>
              <a:t>bstruction </a:t>
            </a:r>
            <a:r>
              <a:rPr lang="en-GB" dirty="0"/>
              <a:t>usually results in inflammation. </a:t>
            </a:r>
            <a:endParaRPr lang="en-GB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All layers inflamed.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22648" cy="990600"/>
          </a:xfrm>
        </p:spPr>
        <p:txBody>
          <a:bodyPr/>
          <a:lstStyle/>
          <a:p>
            <a:r>
              <a:rPr lang="en-US" dirty="0" smtClean="0"/>
              <a:t>Stomach</a:t>
            </a:r>
            <a:endParaRPr lang="en-US" dirty="0"/>
          </a:p>
        </p:txBody>
      </p:sp>
      <p:pic>
        <p:nvPicPr>
          <p:cNvPr id="5" name="Picture 10" descr="18_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/>
          <a:stretch>
            <a:fillRect/>
          </a:stretch>
        </p:blipFill>
        <p:spPr bwMode="auto">
          <a:xfrm>
            <a:off x="2504335" y="228600"/>
            <a:ext cx="648726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" y="228600"/>
            <a:ext cx="3657600" cy="3352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3900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591613"/>
              </p:ext>
            </p:extLst>
          </p:nvPr>
        </p:nvGraphicFramePr>
        <p:xfrm>
          <a:off x="256048" y="4191000"/>
          <a:ext cx="4496574" cy="220157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296123"/>
                <a:gridCol w="2200451"/>
              </a:tblGrid>
              <a:tr h="300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15" dirty="0">
                          <a:effectLst/>
                        </a:rPr>
                        <a:t>CELLS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15" dirty="0">
                          <a:effectLst/>
                        </a:rPr>
                        <a:t>SECRETION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-15" dirty="0">
                          <a:effectLst/>
                        </a:rPr>
                        <a:t>Goblet 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Mucus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3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-15" dirty="0">
                          <a:effectLst/>
                        </a:rPr>
                        <a:t>Parietal 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 err="1">
                          <a:effectLst/>
                        </a:rPr>
                        <a:t>HCl</a:t>
                      </a:r>
                      <a:r>
                        <a:rPr lang="en-US" sz="1800" spc="-15" dirty="0">
                          <a:effectLst/>
                        </a:rPr>
                        <a:t> </a:t>
                      </a:r>
                      <a:r>
                        <a:rPr lang="en-US" sz="1800" spc="-15" dirty="0" smtClean="0">
                          <a:effectLst/>
                        </a:rPr>
                        <a:t>&amp; </a:t>
                      </a:r>
                      <a:r>
                        <a:rPr lang="en-US" sz="1800" spc="-15" dirty="0">
                          <a:effectLst/>
                        </a:rPr>
                        <a:t>Intrinsic factor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0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-15" dirty="0">
                          <a:effectLst/>
                        </a:rPr>
                        <a:t>Chief 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 smtClean="0">
                          <a:effectLst/>
                        </a:rPr>
                        <a:t>Pepsinogen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5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-15" dirty="0" err="1">
                          <a:effectLst/>
                        </a:rPr>
                        <a:t>Enterochromaffin</a:t>
                      </a:r>
                      <a:r>
                        <a:rPr lang="en-US" sz="1800" b="0" spc="-15" dirty="0">
                          <a:effectLst/>
                        </a:rPr>
                        <a:t>-like 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Histamine </a:t>
                      </a:r>
                      <a:r>
                        <a:rPr lang="en-US" sz="1800" spc="-15" dirty="0" smtClean="0">
                          <a:effectLst/>
                        </a:rPr>
                        <a:t>&amp;</a:t>
                      </a:r>
                      <a:r>
                        <a:rPr lang="en-US" sz="1800" spc="-15" baseline="0" dirty="0" smtClean="0">
                          <a:effectLst/>
                        </a:rPr>
                        <a:t> </a:t>
                      </a:r>
                      <a:r>
                        <a:rPr lang="en-US" sz="1800" spc="-15" dirty="0" smtClean="0">
                          <a:effectLst/>
                        </a:rPr>
                        <a:t>Serotonin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0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-15" dirty="0">
                          <a:effectLst/>
                        </a:rPr>
                        <a:t>G cells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Gastrin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0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-15" dirty="0">
                          <a:effectLst/>
                        </a:rPr>
                        <a:t>D cells.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 err="1">
                          <a:effectLst/>
                        </a:rPr>
                        <a:t>Somatostatin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8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81000"/>
            <a:ext cx="81534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RISK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Age10-30 yrs old, rare in younger than 2 yrs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Diet: low fiber &amp; refined carbohydrate diets.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Viruses: </a:t>
            </a:r>
            <a:r>
              <a:rPr lang="en-US" dirty="0" err="1" smtClean="0"/>
              <a:t>coxsackievirus</a:t>
            </a:r>
            <a:r>
              <a:rPr lang="en-US" dirty="0" smtClean="0"/>
              <a:t> B, adenovirus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Amoebiasis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Mumps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Bacterial Gastroenteritis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Barium ingestion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76200" y="304801"/>
            <a:ext cx="8839200" cy="6248400"/>
          </a:xfrm>
        </p:spPr>
        <p:txBody>
          <a:bodyPr>
            <a:normAutofit/>
          </a:bodyPr>
          <a:lstStyle/>
          <a:p>
            <a:pPr marL="0" indent="0">
              <a:buSzPct val="80000"/>
              <a:buNone/>
            </a:pPr>
            <a:r>
              <a:rPr lang="en-US" sz="3200" b="1" dirty="0" smtClean="0"/>
              <a:t>PATHOPHYSIOLOGY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2400" dirty="0" smtClean="0"/>
              <a:t>The appendix becomes edematous as a result of being kinked or occluded (</a:t>
            </a:r>
            <a:r>
              <a:rPr lang="en-US" sz="2000" dirty="0" smtClean="0"/>
              <a:t>by a fecalith, tumor, or foreign body</a:t>
            </a:r>
            <a:r>
              <a:rPr lang="en-US" sz="2400" dirty="0" smtClean="0"/>
              <a:t>).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2400" dirty="0" smtClean="0"/>
              <a:t>The inflammatory process increases intraluminal pressure, initiating a progressive, generalized, or </a:t>
            </a:r>
            <a:r>
              <a:rPr lang="en-US" sz="2400" dirty="0" err="1" smtClean="0"/>
              <a:t>periumbilical</a:t>
            </a:r>
            <a:r>
              <a:rPr lang="en-US" sz="2400" dirty="0" smtClean="0"/>
              <a:t> pain (localizes to RLQ in a few </a:t>
            </a:r>
            <a:r>
              <a:rPr lang="en-US" sz="2400" dirty="0" err="1" smtClean="0"/>
              <a:t>hrs</a:t>
            </a:r>
            <a:r>
              <a:rPr lang="en-US" sz="2400" dirty="0" smtClean="0"/>
              <a:t>). 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2400" dirty="0" smtClean="0"/>
              <a:t>Inflamed appendix fills with pus.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2400" dirty="0" smtClean="0"/>
              <a:t>It can result in gangrene and perforation.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2400" dirty="0" smtClean="0"/>
              <a:t>Incase of perforation, peritonitis occurs.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581400"/>
            <a:ext cx="3352800" cy="25146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Kinking/occlusion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Increased intraluminal pressure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Pain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Pus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 smtClean="0"/>
              <a:t>Gangrene &amp; perforation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Peritonitis may occur 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33400"/>
            <a:ext cx="87630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CLINICAL MANIFESTATIONS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Abdominal </a:t>
            </a:r>
            <a:r>
              <a:rPr lang="en-US" sz="2800" dirty="0"/>
              <a:t>pain &amp; </a:t>
            </a:r>
            <a:r>
              <a:rPr lang="en-US" sz="2800" dirty="0" smtClean="0"/>
              <a:t>cramping (worsens with time).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Pain </a:t>
            </a:r>
            <a:r>
              <a:rPr lang="en-US" sz="2800" dirty="0"/>
              <a:t>when asked to cough, </a:t>
            </a:r>
            <a:r>
              <a:rPr lang="en-US" sz="2800" dirty="0" smtClean="0"/>
              <a:t>rebound </a:t>
            </a:r>
            <a:r>
              <a:rPr lang="en-US" sz="2800" dirty="0"/>
              <a:t>tenderness.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Side-lying </a:t>
            </a:r>
            <a:r>
              <a:rPr lang="en-US" sz="2800" dirty="0"/>
              <a:t>fetal position for comfort</a:t>
            </a:r>
            <a:r>
              <a:rPr lang="en-US" sz="2800" dirty="0" smtClean="0"/>
              <a:t>.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Anorexia, nausea, vomiting, constipation.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Elevated temp &amp; pulse.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With rupture, pain more </a:t>
            </a:r>
            <a:r>
              <a:rPr lang="en-US" sz="2800" dirty="0"/>
              <a:t>diffuse </a:t>
            </a:r>
            <a:r>
              <a:rPr lang="en-US" sz="2800" dirty="0" smtClean="0"/>
              <a:t>with </a:t>
            </a:r>
            <a:r>
              <a:rPr lang="en-US" sz="2800" dirty="0"/>
              <a:t>distention. Sudden </a:t>
            </a:r>
            <a:r>
              <a:rPr lang="en-US" sz="2800" dirty="0" smtClean="0"/>
              <a:t>pain relief may </a:t>
            </a:r>
            <a:r>
              <a:rPr lang="en-US" sz="2800" dirty="0"/>
              <a:t>indicate </a:t>
            </a:r>
            <a:r>
              <a:rPr lang="en-US" sz="2800" dirty="0" smtClean="0"/>
              <a:t>rupture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838200"/>
            <a:ext cx="81534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DIAGNOSTICS </a:t>
            </a:r>
            <a:r>
              <a:rPr lang="en-US" sz="2000" dirty="0" smtClean="0">
                <a:solidFill>
                  <a:srgbClr val="FF0000"/>
                </a:solidFill>
              </a:rPr>
              <a:t>mainly by R/O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Clinical examination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Urinalysis to rule out UTI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Ultrasound to identify inflamed appendix.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White blood cell count revealing </a:t>
            </a:r>
            <a:r>
              <a:rPr lang="en-US" dirty="0" err="1" smtClean="0"/>
              <a:t>leukocytosis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PT in women of reproductive age to rule out ectopic pregnancy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763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MED-SURG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/>
              <a:t>To correct or </a:t>
            </a:r>
            <a:r>
              <a:rPr lang="en-US" sz="3600" b="1" dirty="0" smtClean="0"/>
              <a:t>prevent:- </a:t>
            </a:r>
            <a:r>
              <a:rPr lang="en-US" sz="3600" b="1" dirty="0" err="1" smtClean="0"/>
              <a:t>fluid+electrolyte</a:t>
            </a:r>
            <a:r>
              <a:rPr lang="en-US" sz="3600" b="1" dirty="0" smtClean="0"/>
              <a:t> </a:t>
            </a:r>
            <a:r>
              <a:rPr lang="en-US" sz="3600" b="1" dirty="0"/>
              <a:t>imbalance, dehydration, and </a:t>
            </a:r>
            <a:r>
              <a:rPr lang="en-US" sz="3600" b="1" dirty="0" smtClean="0"/>
              <a:t>sepsis.</a:t>
            </a:r>
            <a:endParaRPr lang="en-US" sz="36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Emergency appendectomy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Antibiotics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600" dirty="0" smtClean="0"/>
              <a:t>IV fluids till surgery.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461248" cy="6172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NURSING INTERVENTION</a:t>
            </a:r>
          </a:p>
          <a:p>
            <a:pPr marL="514350" indent="-514350">
              <a:buNone/>
            </a:pPr>
            <a:r>
              <a:rPr lang="en-US" b="1" dirty="0" smtClean="0"/>
              <a:t>Pre-op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Careful assessment for clinical manifestations.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undiagnosed abdominal pain; keep NPO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 bed rest; comfortable position </a:t>
            </a:r>
            <a:r>
              <a:rPr lang="en-US" dirty="0"/>
              <a:t>&amp; </a:t>
            </a:r>
            <a:r>
              <a:rPr lang="en-US" dirty="0" smtClean="0"/>
              <a:t>hydrate.</a:t>
            </a:r>
            <a:endParaRPr lang="en-US" dirty="0"/>
          </a:p>
          <a:p>
            <a:pPr marL="514350" indent="-514350">
              <a:buAutoNum type="arabicPeriod" startAt="3"/>
            </a:pPr>
            <a:r>
              <a:rPr lang="en-US" dirty="0" smtClean="0"/>
              <a:t>Assess abdominal distention</a:t>
            </a:r>
            <a:r>
              <a:rPr lang="en-US" dirty="0"/>
              <a:t>, bowel sounds, passage of stool or flatus, generalized or local pain.</a:t>
            </a:r>
          </a:p>
          <a:p>
            <a:pPr marL="514350" indent="-514350">
              <a:buAutoNum type="arabicPeriod" startAt="3"/>
            </a:pPr>
            <a:r>
              <a:rPr lang="en-US" dirty="0"/>
              <a:t>General pre-op care.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09600"/>
            <a:ext cx="8153400" cy="5486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Post-op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NPO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Gastric decompression by NGT.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Monitor abdomen for distention.</a:t>
            </a:r>
          </a:p>
          <a:p>
            <a:pPr marL="514350" indent="-514350">
              <a:buAutoNum type="arabicPeriod" startAt="4"/>
            </a:pPr>
            <a:r>
              <a:rPr lang="en-US" dirty="0"/>
              <a:t>Assess </a:t>
            </a:r>
            <a:r>
              <a:rPr lang="en-US" dirty="0" smtClean="0"/>
              <a:t>peristalsis.</a:t>
            </a:r>
            <a:endParaRPr lang="en-US" dirty="0"/>
          </a:p>
          <a:p>
            <a:pPr marL="514350" indent="-514350">
              <a:buAutoNum type="arabicPeriod" startAt="4"/>
            </a:pPr>
            <a:r>
              <a:rPr lang="en-US" dirty="0"/>
              <a:t>Evaluate </a:t>
            </a:r>
            <a:r>
              <a:rPr lang="en-US" dirty="0" smtClean="0"/>
              <a:t>character </a:t>
            </a:r>
            <a:r>
              <a:rPr lang="en-US" dirty="0"/>
              <a:t>of bowel movements.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Semi-fowlers position; to localize infection</a:t>
            </a:r>
          </a:p>
          <a:p>
            <a:pPr marL="514350" indent="-514350">
              <a:buFont typeface="Wingdings"/>
              <a:buAutoNum type="arabicPeriod" startAt="4"/>
            </a:pPr>
            <a:r>
              <a:rPr lang="en-US" dirty="0" smtClean="0"/>
              <a:t>IV antibiotics</a:t>
            </a:r>
          </a:p>
          <a:p>
            <a:pPr marL="514350" indent="-514350">
              <a:buFont typeface="Wingdings"/>
              <a:buAutoNum type="arabicPeriod" startAt="4"/>
            </a:pPr>
            <a:r>
              <a:rPr lang="en-US" dirty="0" smtClean="0"/>
              <a:t>Analgesics.  </a:t>
            </a:r>
            <a:endParaRPr lang="en-US" dirty="0"/>
          </a:p>
          <a:p>
            <a:pPr marL="514350" indent="-514350">
              <a:buAutoNum type="arabicPeriod" startAt="4"/>
            </a:pPr>
            <a:r>
              <a:rPr lang="en-US" dirty="0"/>
              <a:t>Monitor </a:t>
            </a:r>
            <a:r>
              <a:rPr lang="en-US" dirty="0" smtClean="0"/>
              <a:t>vitals.</a:t>
            </a:r>
          </a:p>
          <a:p>
            <a:pPr marL="514350" indent="-514350">
              <a:buAutoNum type="arabicPeriod" startAt="9"/>
            </a:pPr>
            <a:r>
              <a:rPr lang="en-US" dirty="0" smtClean="0"/>
              <a:t>Appropriate </a:t>
            </a:r>
            <a:r>
              <a:rPr lang="en-US" dirty="0"/>
              <a:t>wound </a:t>
            </a:r>
            <a:r>
              <a:rPr lang="en-US" dirty="0" smtClean="0"/>
              <a:t>care; </a:t>
            </a:r>
            <a:r>
              <a:rPr lang="en-US" dirty="0"/>
              <a:t>evaluate </a:t>
            </a:r>
            <a:r>
              <a:rPr lang="en-US" dirty="0" smtClean="0"/>
              <a:t>drainage. </a:t>
            </a:r>
            <a:endParaRPr lang="en-US" dirty="0"/>
          </a:p>
          <a:p>
            <a:pPr marL="514350" indent="-514350">
              <a:buAutoNum type="arabicPeriod" startAt="9"/>
            </a:pPr>
            <a:r>
              <a:rPr lang="en-US" dirty="0"/>
              <a:t>Maintain adequate hydration &amp; nutrition. </a:t>
            </a:r>
            <a:endParaRPr lang="en-US" dirty="0" smtClean="0"/>
          </a:p>
          <a:p>
            <a:pPr marL="514350" indent="-514350">
              <a:buAutoNum type="arabicPeriod" startAt="9"/>
            </a:pPr>
            <a:r>
              <a:rPr lang="en-US" dirty="0" smtClean="0"/>
              <a:t>Start </a:t>
            </a:r>
            <a:r>
              <a:rPr lang="en-US" dirty="0"/>
              <a:t>oral fluids when peristalsis </a:t>
            </a:r>
            <a:r>
              <a:rPr lang="en-US" dirty="0" smtClean="0"/>
              <a:t>returns; </a:t>
            </a:r>
            <a:r>
              <a:rPr lang="en-US" dirty="0"/>
              <a:t>progress diet as tolerated.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85800"/>
            <a:ext cx="8153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Peritonitis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Septicemia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Paralytic ileus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Subphrenic</a:t>
            </a:r>
            <a:r>
              <a:rPr lang="en-US" dirty="0" smtClean="0"/>
              <a:t> abscess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Pelvic abscess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INTESTINAL OBSTRUCTION (IO)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537448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Interference with normal peristalsis &amp; impaired forward flow of intestinal contents.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Flow can be impeded by: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 smtClean="0"/>
              <a:t>Mechanical-</a:t>
            </a:r>
            <a:r>
              <a:rPr lang="en-US" dirty="0" smtClean="0"/>
              <a:t> an intraluminal (mural) obstruction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i="1" dirty="0" smtClean="0"/>
              <a:t>intussusception, tumors, stenosis, strictures, adhesions, hernias, &amp; abscesses.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/>
              <a:t>Functional- </a:t>
            </a:r>
            <a:r>
              <a:rPr lang="en-US" dirty="0" smtClean="0"/>
              <a:t>intravascular </a:t>
            </a:r>
            <a:r>
              <a:rPr lang="en-US" dirty="0"/>
              <a:t>or neural </a:t>
            </a:r>
            <a:r>
              <a:rPr lang="en-US" dirty="0" smtClean="0"/>
              <a:t>defect </a:t>
            </a:r>
            <a:r>
              <a:rPr lang="en-US" dirty="0" err="1" smtClean="0"/>
              <a:t>imparing</a:t>
            </a:r>
            <a:r>
              <a:rPr lang="en-US" dirty="0" smtClean="0"/>
              <a:t> peristalsis. 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i="1" dirty="0" smtClean="0"/>
              <a:t>amyloidosis, </a:t>
            </a:r>
            <a:r>
              <a:rPr lang="en-US" i="1" dirty="0" err="1" smtClean="0"/>
              <a:t>parkinson’s</a:t>
            </a:r>
            <a:r>
              <a:rPr lang="en-US" i="1" dirty="0" smtClean="0"/>
              <a:t> </a:t>
            </a:r>
            <a:r>
              <a:rPr lang="en-US" i="1" dirty="0"/>
              <a:t>disease.</a:t>
            </a:r>
            <a:endParaRPr lang="en-US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INTESTINAL OBSTRUCTION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066800"/>
            <a:ext cx="8153400" cy="5029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Obstruction can be partial or complete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dirty="0" smtClean="0"/>
              <a:t>Small or large bowel obstruction.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AETIOLOGY</a:t>
            </a:r>
          </a:p>
          <a:p>
            <a:pPr marL="0" indent="0">
              <a:buNone/>
            </a:pPr>
            <a:r>
              <a:rPr lang="en-US" b="1" u="sng" dirty="0" smtClean="0"/>
              <a:t>Small Intestine Obstruction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Adhesions:- commonest cause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Hernias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Neoplasms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Intussusception 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Volvulus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Paralytic </a:t>
            </a:r>
            <a:r>
              <a:rPr lang="en-US" dirty="0"/>
              <a:t>ileus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7265"/>
            <a:ext cx="8446871" cy="627878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4953000" cy="53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Liver, Gallbladder &amp; Pancreas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052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762000"/>
            <a:ext cx="85344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Large </a:t>
            </a:r>
            <a:r>
              <a:rPr lang="en-US" b="1" u="sng" dirty="0" smtClean="0"/>
              <a:t>Intestine Obstruction</a:t>
            </a:r>
            <a:endParaRPr lang="en-US" b="1" u="sng" dirty="0"/>
          </a:p>
          <a:p>
            <a:pPr>
              <a:buNone/>
            </a:pPr>
            <a:r>
              <a:rPr lang="en-US" dirty="0"/>
              <a:t>Mostly in the sigmoid colon. </a:t>
            </a:r>
          </a:p>
          <a:p>
            <a:r>
              <a:rPr lang="it-IT" dirty="0"/>
              <a:t>Carcinoma, </a:t>
            </a:r>
          </a:p>
          <a:p>
            <a:r>
              <a:rPr lang="it-IT" dirty="0"/>
              <a:t>Diverticulitis,</a:t>
            </a:r>
          </a:p>
          <a:p>
            <a:r>
              <a:rPr lang="it-IT" dirty="0"/>
              <a:t>Inflammatory Bowel Disorders,</a:t>
            </a:r>
          </a:p>
          <a:p>
            <a:r>
              <a:rPr lang="en-US" dirty="0"/>
              <a:t>Tumors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7630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essentially are three common causes </a:t>
            </a:r>
            <a:r>
              <a:rPr lang="en-US" dirty="0"/>
              <a:t>of </a:t>
            </a:r>
            <a:r>
              <a:rPr lang="en-US" dirty="0" smtClean="0"/>
              <a:t>IO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Intussusception; </a:t>
            </a:r>
            <a:r>
              <a:rPr lang="en-US" dirty="0" smtClean="0"/>
              <a:t>One </a:t>
            </a:r>
            <a:r>
              <a:rPr lang="en-US" dirty="0"/>
              <a:t>segment of bowel </a:t>
            </a:r>
            <a:r>
              <a:rPr lang="en-US" dirty="0" smtClean="0"/>
              <a:t>invaginates/ telescopes into another.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Volvulus:</a:t>
            </a:r>
            <a:r>
              <a:rPr lang="en-US" dirty="0" smtClean="0"/>
              <a:t> twist of the intestine along its axis; mostly counterclockwise &amp; affecting the sigmoid colon.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Hernia (inguinal). </a:t>
            </a:r>
            <a:r>
              <a:rPr lang="en-US" dirty="0" smtClean="0"/>
              <a:t>Protrusion </a:t>
            </a:r>
            <a:r>
              <a:rPr lang="en-US" dirty="0"/>
              <a:t>of the intestine through an abnormal abdominal </a:t>
            </a:r>
            <a:r>
              <a:rPr lang="en-US" dirty="0" smtClean="0"/>
              <a:t>wall opening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00200" y="1219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172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181713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</a:t>
            </a:r>
            <a:r>
              <a:rPr lang="en-US" sz="3200" b="1" dirty="0" smtClean="0"/>
              <a:t>. SMALL </a:t>
            </a:r>
            <a:r>
              <a:rPr lang="en-US" sz="3200" b="1" dirty="0"/>
              <a:t>BOWEL </a:t>
            </a:r>
            <a:r>
              <a:rPr lang="en-US" sz="3200" b="1" dirty="0" smtClean="0"/>
              <a:t>OBSTRUCTION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610600" cy="4343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PATHOPHYSIOLOGY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Accumulation of contents, fluid &amp; gas above the obstruction.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Reduced absorption of fluids stimulates more gastric secretion.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Increased distention, with increased luminal pressure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Decrease venous return.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Edema, congestion, necrosis, &amp; eventual rupture or perforation causing peritonitis</a:t>
            </a:r>
            <a:r>
              <a:rPr lang="en-US" dirty="0"/>
              <a:t>. </a:t>
            </a:r>
            <a:endParaRPr lang="en-US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Reflux </a:t>
            </a:r>
            <a:r>
              <a:rPr lang="en-US" dirty="0"/>
              <a:t>may occur from the abdominal distention.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066800" cy="5257800"/>
          </a:xfrm>
        </p:spPr>
        <p:txBody>
          <a:bodyPr vert="vert">
            <a:normAutofit/>
          </a:bodyPr>
          <a:lstStyle/>
          <a:p>
            <a:r>
              <a:rPr lang="en-US" dirty="0" smtClean="0"/>
              <a:t>Pathophysiology of 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40" y="228600"/>
            <a:ext cx="754265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33400"/>
            <a:ext cx="81534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CLINICAL MANIFESTATIONS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Crampy</a:t>
            </a:r>
            <a:r>
              <a:rPr lang="en-US" dirty="0" smtClean="0"/>
              <a:t> pain, colicky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Pass blood &amp; mucus but no fecal matter &amp; no flatus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Vomiting fecal matter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Vigorous peristaltic waves; turns reverse later.</a:t>
            </a:r>
          </a:p>
          <a:p>
            <a:pPr marL="514350" indent="-514350">
              <a:buAutoNum type="arabicPeriod" startAt="5"/>
            </a:pPr>
            <a:r>
              <a:rPr lang="en-US" dirty="0"/>
              <a:t>Signs of </a:t>
            </a:r>
            <a:r>
              <a:rPr lang="en-US" dirty="0" smtClean="0"/>
              <a:t>dehydration </a:t>
            </a:r>
            <a:r>
              <a:rPr lang="en-US" dirty="0" err="1" smtClean="0"/>
              <a:t>e.g</a:t>
            </a:r>
            <a:r>
              <a:rPr lang="en-US" dirty="0" smtClean="0"/>
              <a:t> thirst</a:t>
            </a:r>
            <a:endParaRPr lang="en-US" dirty="0"/>
          </a:p>
          <a:p>
            <a:pPr marL="514350" indent="-514350">
              <a:buAutoNum type="arabicPeriod" startAt="5"/>
            </a:pPr>
            <a:r>
              <a:rPr lang="en-US" dirty="0"/>
              <a:t>Distended abdomen</a:t>
            </a:r>
          </a:p>
          <a:p>
            <a:pPr marL="514350" indent="-514350">
              <a:buNone/>
            </a:pPr>
            <a:r>
              <a:rPr lang="en-US" b="1" dirty="0" smtClean="0"/>
              <a:t>Note:</a:t>
            </a:r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dirty="0" smtClean="0"/>
              <a:t>not corrected early </a:t>
            </a:r>
            <a:r>
              <a:rPr lang="en-US" dirty="0"/>
              <a:t>shock occurs.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57200"/>
            <a:ext cx="8153400" cy="5638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ASSESSMENT &amp; DIAGNOSTIC FINDINGS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Clinical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X-ray findings- </a:t>
            </a:r>
            <a:r>
              <a:rPr lang="en-US" sz="2000" dirty="0" smtClean="0"/>
              <a:t>abnormal accumulation of gas/fluid in the bowel.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CBC &amp; electrolytes; </a:t>
            </a:r>
            <a:r>
              <a:rPr lang="en-US" sz="1800" dirty="0" smtClean="0"/>
              <a:t>reveal dehydration, plasma vol. loss, infection.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81000"/>
            <a:ext cx="8153400" cy="5715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MED-SURG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NGT for decompression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obstruction with possibility of strangulation warrants surgery.</a:t>
            </a:r>
          </a:p>
          <a:p>
            <a:pPr marL="514350" indent="-514350"/>
            <a:r>
              <a:rPr lang="en-US" dirty="0"/>
              <a:t>For </a:t>
            </a:r>
            <a:r>
              <a:rPr lang="en-US" dirty="0" err="1"/>
              <a:t>herniorrhaphy</a:t>
            </a:r>
            <a:r>
              <a:rPr lang="en-US" dirty="0"/>
              <a:t>, release of adhesions.</a:t>
            </a:r>
          </a:p>
          <a:p>
            <a:pPr marL="514350" indent="-514350"/>
            <a:r>
              <a:rPr lang="en-US" dirty="0" smtClean="0"/>
              <a:t>Before surgery- </a:t>
            </a:r>
            <a:r>
              <a:rPr lang="en-US" sz="2400" dirty="0" smtClean="0"/>
              <a:t>IV replacement of fluids &amp; electrolytes.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85800"/>
            <a:ext cx="8378952" cy="54102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NURSING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Maintaining NGT,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Input-output; fluid &amp; electrolytes assessment.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Monitor nutritional 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Assess improvement; </a:t>
            </a:r>
          </a:p>
          <a:p>
            <a:pPr marL="834390" lvl="1" indent="-514350">
              <a:buFont typeface="+mj-lt"/>
              <a:buAutoNum type="arabicPeriod"/>
            </a:pPr>
            <a:r>
              <a:rPr lang="en-US" sz="2100" dirty="0" smtClean="0"/>
              <a:t>return of bowel sounds, decreased abdominal distention, reduced abdominal pain/tenderness, passage of flatus &amp; stool.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689848" cy="6858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B. </a:t>
            </a:r>
            <a:r>
              <a:rPr lang="en-US" sz="4000" b="1" dirty="0" smtClean="0"/>
              <a:t>LARGE </a:t>
            </a:r>
            <a:r>
              <a:rPr lang="en-US" sz="4000" b="1" dirty="0"/>
              <a:t>BOWEL OBSTRUCTION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7630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PATHOPHYSIOLOGY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Accumulation of contents, fluid &amp; gas proximally.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Severe distention &amp; perforation unless with backflow.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Undramatic if blood supply is not disturbed.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Dehydration is slower compared to small bowel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10301</TotalTime>
  <Words>11982</Words>
  <Application>Microsoft Office PowerPoint</Application>
  <PresentationFormat>On-screen Show (4:3)</PresentationFormat>
  <Paragraphs>1864</Paragraphs>
  <Slides>249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249</vt:i4>
      </vt:variant>
    </vt:vector>
  </HeadingPairs>
  <TitlesOfParts>
    <vt:vector size="257" baseType="lpstr">
      <vt:lpstr>Calibri</vt:lpstr>
      <vt:lpstr>Lucida Sans</vt:lpstr>
      <vt:lpstr>Times New Roman</vt:lpstr>
      <vt:lpstr>Tw Cen MT</vt:lpstr>
      <vt:lpstr>Wingdings</vt:lpstr>
      <vt:lpstr>Wingdings 2</vt:lpstr>
      <vt:lpstr>Median</vt:lpstr>
      <vt:lpstr>Photo Editor Photo</vt:lpstr>
      <vt:lpstr>GASTROINTESTINAL &amp; BILIARY TRACT DISORDERS (22 HRS)</vt:lpstr>
      <vt:lpstr>OBJECTIVES</vt:lpstr>
      <vt:lpstr>Review of GIT</vt:lpstr>
      <vt:lpstr>PowerPoint Presentation</vt:lpstr>
      <vt:lpstr>Organs of the GIT</vt:lpstr>
      <vt:lpstr>The Mouth</vt:lpstr>
      <vt:lpstr>Esophagus</vt:lpstr>
      <vt:lpstr>Stomach</vt:lpstr>
      <vt:lpstr>Liver, Gallbladder &amp; Pancreas</vt:lpstr>
      <vt:lpstr>PowerPoint Presentation</vt:lpstr>
      <vt:lpstr>Large intestine, Rectum &amp; Anus</vt:lpstr>
      <vt:lpstr>Absorption </vt:lpstr>
      <vt:lpstr>Break!</vt:lpstr>
      <vt:lpstr>PowerPoint Presentation</vt:lpstr>
      <vt:lpstr>ASSESSMENT OF THE GIT1</vt:lpstr>
      <vt:lpstr>ASSESSMENT OF THE GIT2</vt:lpstr>
      <vt:lpstr>Regions of the Abdomen </vt:lpstr>
      <vt:lpstr>COMMON MANIFESTATIONS OF GIT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ACHALASIA</vt:lpstr>
      <vt:lpstr>PowerPoint Presentation</vt:lpstr>
      <vt:lpstr>PowerPoint Presentation</vt:lpstr>
      <vt:lpstr>PowerPoint Presentation</vt:lpstr>
      <vt:lpstr>GASTRO-ESOPHAGEAL REFLUX DISEASE (GERD)</vt:lpstr>
      <vt:lpstr>PowerPoint Presentation</vt:lpstr>
      <vt:lpstr>PowerPoint Presentation</vt:lpstr>
      <vt:lpstr>CANCER OF THE ESOPHAGUS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GASTRITIS </vt:lpstr>
      <vt:lpstr>PATHOPHYSIOLOGY</vt:lpstr>
      <vt:lpstr>CONT….</vt:lpstr>
      <vt:lpstr>Qiz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PEPTIC ULCER DISEASE (PUD)*</vt:lpstr>
      <vt:lpstr>PowerPoint Presentation</vt:lpstr>
      <vt:lpstr>PowerPoint Presentation</vt:lpstr>
      <vt:lpstr>PowerPoint Presentation</vt:lpstr>
      <vt:lpstr>PowerPoint Presentation</vt:lpstr>
      <vt:lpstr>ASSESSMENT AND DIAGNOSTIC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GASTRIC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.</vt:lpstr>
      <vt:lpstr>PERITONITIS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APPENDICITIS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INTESTINAL OBSTRUCTION (IO)</vt:lpstr>
      <vt:lpstr>TYPES OF INTESTINAL OBSTRUCTION</vt:lpstr>
      <vt:lpstr>PowerPoint Presentation</vt:lpstr>
      <vt:lpstr>PowerPoint Presentation</vt:lpstr>
      <vt:lpstr>CONT…</vt:lpstr>
      <vt:lpstr>A. SMALL BOWEL OBSTRUCTION</vt:lpstr>
      <vt:lpstr>Pathophysiology of IO</vt:lpstr>
      <vt:lpstr>PowerPoint Presentation</vt:lpstr>
      <vt:lpstr>PowerPoint Presentation</vt:lpstr>
      <vt:lpstr>PowerPoint Presentation</vt:lpstr>
      <vt:lpstr>PowerPoint Presentation</vt:lpstr>
      <vt:lpstr>B. LARGE BOWEL OBSTRUCTION</vt:lpstr>
      <vt:lpstr>PowerPoint Presentation</vt:lpstr>
      <vt:lpstr>PowerPoint Presentation</vt:lpstr>
      <vt:lpstr>PowerPoint Presentation</vt:lpstr>
      <vt:lpstr>HERNIA*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ULCERATIVE COLITIS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DIVERTICULAR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COLORECTAL CANCER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Colonoscopy </vt:lpstr>
      <vt:lpstr>PowerPoint Presentation</vt:lpstr>
      <vt:lpstr>PowerPoint Presentation</vt:lpstr>
      <vt:lpstr>PowerPoint Presentation</vt:lpstr>
      <vt:lpstr>PowerPoint Presentation</vt:lpstr>
      <vt:lpstr>HEMORRHOIDS (PILES)</vt:lpstr>
      <vt:lpstr>PowerPoint Presentation</vt:lpstr>
      <vt:lpstr>Anal fissures &amp; Hamorrhoids</vt:lpstr>
      <vt:lpstr>PowerPoint Presentation</vt:lpstr>
      <vt:lpstr>PowerPoint Presentation</vt:lpstr>
      <vt:lpstr>ANORECTAL ABSCESS</vt:lpstr>
      <vt:lpstr>PowerPoint Presentation</vt:lpstr>
      <vt:lpstr>ANAL FISTULA</vt:lpstr>
      <vt:lpstr>PowerPoint Presentation</vt:lpstr>
      <vt:lpstr>ANAL FISSURE</vt:lpstr>
      <vt:lpstr>PowerPoint Presentation</vt:lpstr>
      <vt:lpstr>PILONIDAL SINUS/CYST</vt:lpstr>
      <vt:lpstr>PowerPoint Presentation</vt:lpstr>
      <vt:lpstr>POLYPS*</vt:lpstr>
      <vt:lpstr>PowerPoint Presentation</vt:lpstr>
      <vt:lpstr>PowerPoint Presentation</vt:lpstr>
      <vt:lpstr>PowerPoint Presentation</vt:lpstr>
      <vt:lpstr> JAUNDICE</vt:lpstr>
      <vt:lpstr>PowerPoint Presentation</vt:lpstr>
      <vt:lpstr>LIVER CONDITIONS</vt:lpstr>
      <vt:lpstr>LIVER CONDITIONS</vt:lpstr>
      <vt:lpstr>LIVER CONDITIONS</vt:lpstr>
      <vt:lpstr>LIVER CONDITIONS</vt:lpstr>
      <vt:lpstr>LIVER CONDITIONS</vt:lpstr>
      <vt:lpstr>LIVER CONDITIONS</vt:lpstr>
      <vt:lpstr>LIVER CONDITIONS</vt:lpstr>
      <vt:lpstr>LIVER CONDITIONS</vt:lpstr>
      <vt:lpstr>LIVER CONDITIONS</vt:lpstr>
      <vt:lpstr>LIVER CONDITIONS</vt:lpstr>
      <vt:lpstr>LIVER CONDITIONS</vt:lpstr>
      <vt:lpstr>  LIVER CONDITIONS</vt:lpstr>
      <vt:lpstr> LIVER CONDITIONS</vt:lpstr>
      <vt:lpstr> LIVER CONDITIONS</vt:lpstr>
      <vt:lpstr> LIVER CONDITIONS</vt:lpstr>
      <vt:lpstr> LIVER CONDITIONS</vt:lpstr>
      <vt:lpstr> LIVER CONDITIONS</vt:lpstr>
      <vt:lpstr> LIVER CONDITIONS</vt:lpstr>
      <vt:lpstr> LIVER CONDITIONS</vt:lpstr>
      <vt:lpstr> LIVER CONDITIONS</vt:lpstr>
      <vt:lpstr> LIVER CONDITIONS</vt:lpstr>
      <vt:lpstr> LIVER CONDITIONS</vt:lpstr>
      <vt:lpstr> LIVER CONDITIONS</vt:lpstr>
      <vt:lpstr> LIVER CONDITIONS</vt:lpstr>
      <vt:lpstr> LIVER CONDITIONS</vt:lpstr>
      <vt:lpstr> LIVER CONDITIONS</vt:lpstr>
      <vt:lpstr> LIVER CONDITIONS</vt:lpstr>
      <vt:lpstr>LIVER CONDITIONS</vt:lpstr>
      <vt:lpstr>LIVER CONDITIONS</vt:lpstr>
      <vt:lpstr>LIVER CONDITIONS</vt:lpstr>
      <vt:lpstr>LIVER CONDITIONS</vt:lpstr>
      <vt:lpstr>LIVER CONDITIONS</vt:lpstr>
      <vt:lpstr>LIVER CONDITIONS</vt:lpstr>
      <vt:lpstr>LIVER CONDITIONS</vt:lpstr>
      <vt:lpstr>TYPES OF LIVER CIRRHOSIS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LIVER CONDITION</vt:lpstr>
      <vt:lpstr>PowerPoint Presentation</vt:lpstr>
      <vt:lpstr>PANCREATITIS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PANCREATIC TUMORS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Biliary Tract</vt:lpstr>
      <vt:lpstr> A. CHOLECYSTITIS</vt:lpstr>
      <vt:lpstr>PowerPoint Presentation</vt:lpstr>
      <vt:lpstr>PowerPoint Presentation</vt:lpstr>
      <vt:lpstr>B. CHOLELITHIASIS (GALL STONES)</vt:lpstr>
      <vt:lpstr>PowerPoint Presentation</vt:lpstr>
      <vt:lpstr>Clinical Manifestations of Cholelithiasis </vt:lpstr>
      <vt:lpstr>Common Locations of Stones </vt:lpstr>
      <vt:lpstr>C. CHOLEDOCHOLITHIASIS</vt:lpstr>
      <vt:lpstr>PowerPoint Presentation</vt:lpstr>
      <vt:lpstr>D. CHOLANGITIS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T-tube drainage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ALIMENTARY &amp; BILIARY TRACT CONDITIONS/ DISEASES (22 HRS)</dc:title>
  <dc:creator>user</dc:creator>
  <cp:lastModifiedBy>Martin</cp:lastModifiedBy>
  <cp:revision>747</cp:revision>
  <dcterms:created xsi:type="dcterms:W3CDTF">2011-07-18T21:26:04Z</dcterms:created>
  <dcterms:modified xsi:type="dcterms:W3CDTF">2015-08-19T18:02:22Z</dcterms:modified>
</cp:coreProperties>
</file>