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696" y="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14FAE-A042-4580-A5A3-FD3430A5DEF7}" type="datetimeFigureOut">
              <a:rPr lang="en-US" smtClean="0"/>
              <a:pPr/>
              <a:t>23-Mar-11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B28CD-D5EC-498E-BA96-9C11C3DFB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B28CD-D5EC-498E-BA96-9C11C3DFBBE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EC5E-BC1B-4BD9-A988-A2AD8DDFCFFF}" type="datetimeFigureOut">
              <a:rPr lang="en-US" smtClean="0"/>
              <a:pPr/>
              <a:t>23-Mar-11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0973-59C0-4EF2-AD53-ED80342BC5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EC5E-BC1B-4BD9-A988-A2AD8DDFCFFF}" type="datetimeFigureOut">
              <a:rPr lang="en-US" smtClean="0"/>
              <a:pPr/>
              <a:t>23-Mar-11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0973-59C0-4EF2-AD53-ED80342BC5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EC5E-BC1B-4BD9-A988-A2AD8DDFCFFF}" type="datetimeFigureOut">
              <a:rPr lang="en-US" smtClean="0"/>
              <a:pPr/>
              <a:t>23-Mar-11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0973-59C0-4EF2-AD53-ED80342BC5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EC5E-BC1B-4BD9-A988-A2AD8DDFCFFF}" type="datetimeFigureOut">
              <a:rPr lang="en-US" smtClean="0"/>
              <a:pPr/>
              <a:t>23-Mar-11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0973-59C0-4EF2-AD53-ED80342BC5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EC5E-BC1B-4BD9-A988-A2AD8DDFCFFF}" type="datetimeFigureOut">
              <a:rPr lang="en-US" smtClean="0"/>
              <a:pPr/>
              <a:t>23-Mar-11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0973-59C0-4EF2-AD53-ED80342BC5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EC5E-BC1B-4BD9-A988-A2AD8DDFCFFF}" type="datetimeFigureOut">
              <a:rPr lang="en-US" smtClean="0"/>
              <a:pPr/>
              <a:t>23-Mar-11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0973-59C0-4EF2-AD53-ED80342BC5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EC5E-BC1B-4BD9-A988-A2AD8DDFCFFF}" type="datetimeFigureOut">
              <a:rPr lang="en-US" smtClean="0"/>
              <a:pPr/>
              <a:t>23-Mar-11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0973-59C0-4EF2-AD53-ED80342BC5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EC5E-BC1B-4BD9-A988-A2AD8DDFCFFF}" type="datetimeFigureOut">
              <a:rPr lang="en-US" smtClean="0"/>
              <a:pPr/>
              <a:t>23-Mar-11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0973-59C0-4EF2-AD53-ED80342BC5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EC5E-BC1B-4BD9-A988-A2AD8DDFCFFF}" type="datetimeFigureOut">
              <a:rPr lang="en-US" smtClean="0"/>
              <a:pPr/>
              <a:t>23-Mar-11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0973-59C0-4EF2-AD53-ED80342BC5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EC5E-BC1B-4BD9-A988-A2AD8DDFCFFF}" type="datetimeFigureOut">
              <a:rPr lang="en-US" smtClean="0"/>
              <a:pPr/>
              <a:t>23-Mar-11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0973-59C0-4EF2-AD53-ED80342BC5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EC5E-BC1B-4BD9-A988-A2AD8DDFCFFF}" type="datetimeFigureOut">
              <a:rPr lang="en-US" smtClean="0"/>
              <a:pPr/>
              <a:t>23-Mar-11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0973-59C0-4EF2-AD53-ED80342BC5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0EC5E-BC1B-4BD9-A988-A2AD8DDFCFFF}" type="datetimeFigureOut">
              <a:rPr lang="en-US" smtClean="0"/>
              <a:pPr/>
              <a:t>23-Mar-11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F0973-59C0-4EF2-AD53-ED80342BC5D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ANAEMIA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Factors Affecting Absorption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Ferrous iron is absorbed better than ferric iron</a:t>
            </a:r>
          </a:p>
          <a:p>
            <a:r>
              <a:rPr lang="en-GB" dirty="0" smtClean="0"/>
              <a:t>Gastric acid keeps iron in the ferrous state</a:t>
            </a:r>
          </a:p>
          <a:p>
            <a:r>
              <a:rPr lang="en-GB" dirty="0" smtClean="0"/>
              <a:t>Iron absorption is increased in iron deficiency states and increased erythropoietin states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Brittle nails</a:t>
            </a:r>
          </a:p>
          <a:p>
            <a:r>
              <a:rPr lang="en-GB" dirty="0" smtClean="0"/>
              <a:t>Spoon shaped nails</a:t>
            </a:r>
          </a:p>
          <a:p>
            <a:r>
              <a:rPr lang="en-GB" dirty="0" smtClean="0"/>
              <a:t>Angular stomatitis</a:t>
            </a:r>
          </a:p>
          <a:p>
            <a:r>
              <a:rPr lang="en-GB" dirty="0" smtClean="0"/>
              <a:t>Brittle hair</a:t>
            </a:r>
          </a:p>
          <a:p>
            <a:r>
              <a:rPr lang="en-GB" dirty="0" smtClean="0"/>
              <a:t>Plummer Vinson Syndrome-</a:t>
            </a:r>
            <a:r>
              <a:rPr lang="en-GB" dirty="0" err="1" smtClean="0"/>
              <a:t>Dysphygia,glossitis</a:t>
            </a:r>
            <a:endParaRPr lang="en-GB" dirty="0" smtClean="0"/>
          </a:p>
          <a:p>
            <a:r>
              <a:rPr lang="en-GB" dirty="0" smtClean="0"/>
              <a:t>Atrophy of the papillae of the tongue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</a:t>
            </a:r>
            <a:r>
              <a:rPr lang="en-GB" dirty="0" smtClean="0"/>
              <a:t>nvestigations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Blood count</a:t>
            </a:r>
          </a:p>
          <a:p>
            <a:r>
              <a:rPr lang="en-GB" dirty="0" smtClean="0"/>
              <a:t>Peripheral blood film</a:t>
            </a:r>
          </a:p>
          <a:p>
            <a:r>
              <a:rPr lang="en-GB" dirty="0" smtClean="0"/>
              <a:t>Serum iron and iron binding proteins</a:t>
            </a:r>
          </a:p>
          <a:p>
            <a:r>
              <a:rPr lang="en-GB" dirty="0" smtClean="0"/>
              <a:t>Serum ferritin-reflects the amount of stored iron</a:t>
            </a:r>
          </a:p>
          <a:p>
            <a:r>
              <a:rPr lang="en-GB" dirty="0" smtClean="0"/>
              <a:t>Bone marrow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Find and treat the underlying cause</a:t>
            </a:r>
          </a:p>
          <a:p>
            <a:r>
              <a:rPr lang="en-GB" dirty="0" smtClean="0"/>
              <a:t>Iron supplementation-Iron sulphate 200mg three times a day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MACROCYTIC ANAEMIA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Can be divided into</a:t>
            </a:r>
          </a:p>
          <a:p>
            <a:r>
              <a:rPr lang="en-GB" dirty="0" smtClean="0"/>
              <a:t>1.  Megaloblastic</a:t>
            </a:r>
          </a:p>
          <a:p>
            <a:r>
              <a:rPr lang="en-GB" dirty="0" smtClean="0"/>
              <a:t> 2. Non megaloblastic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MEGALOBLASTIC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Characterised by the presence in the bone marrow of erythroblasts with delayed nuclear maturation because of defective DNA.</a:t>
            </a:r>
          </a:p>
          <a:p>
            <a:r>
              <a:rPr lang="en-GB" dirty="0" err="1" smtClean="0"/>
              <a:t>Megaloblasts</a:t>
            </a:r>
            <a:r>
              <a:rPr lang="en-GB" dirty="0" smtClean="0"/>
              <a:t>-Are large and have large immature nuclei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Occurs in:</a:t>
            </a:r>
          </a:p>
          <a:p>
            <a:r>
              <a:rPr lang="en-GB" dirty="0" smtClean="0"/>
              <a:t>1. Vitamin B12 </a:t>
            </a:r>
            <a:r>
              <a:rPr lang="en-GB" dirty="0" err="1" smtClean="0"/>
              <a:t>Defficiency</a:t>
            </a:r>
            <a:endParaRPr lang="en-GB" dirty="0" smtClean="0"/>
          </a:p>
          <a:p>
            <a:r>
              <a:rPr lang="en-GB" dirty="0" smtClean="0"/>
              <a:t>2. Folic Acid </a:t>
            </a:r>
            <a:r>
              <a:rPr lang="en-GB" dirty="0" err="1" smtClean="0"/>
              <a:t>defficiency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Vitamin B 12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Sources of Vitamin B 12- Animal sources meat,eggs,fish,milk but not plants</a:t>
            </a:r>
          </a:p>
          <a:p>
            <a:r>
              <a:rPr lang="en-GB" dirty="0" smtClean="0"/>
              <a:t>It may take 2 years or more  after absorptive failure before vit B 12 deficiency develops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Causes of deficiency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Low dietary Intake</a:t>
            </a:r>
          </a:p>
          <a:p>
            <a:r>
              <a:rPr lang="en-GB" dirty="0" smtClean="0"/>
              <a:t>Impaired absorption-Pernicious anaemia,gastrectomy,congenital deficiency of intrinsic factor</a:t>
            </a:r>
          </a:p>
          <a:p>
            <a:r>
              <a:rPr lang="en-GB" dirty="0" smtClean="0"/>
              <a:t>Small bowel-Fish Tapeworm(</a:t>
            </a:r>
            <a:r>
              <a:rPr lang="en-GB" dirty="0" err="1" smtClean="0"/>
              <a:t>Diphyllobothrium</a:t>
            </a:r>
            <a:r>
              <a:rPr lang="en-GB" dirty="0" smtClean="0"/>
              <a:t> </a:t>
            </a:r>
            <a:r>
              <a:rPr lang="en-GB" dirty="0" err="1" smtClean="0"/>
              <a:t>latum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Neurological changes-if left untreated for a long time may be irreversible</a:t>
            </a:r>
          </a:p>
          <a:p>
            <a:r>
              <a:rPr lang="en-GB" dirty="0" smtClean="0"/>
              <a:t>Patients present with-symmetrical paraethesia,weakness,ataxia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Anaemia-decrease in the level of haemoglobin in the blood below the reference level for age and sex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FHG</a:t>
            </a:r>
          </a:p>
          <a:p>
            <a:r>
              <a:rPr lang="en-GB" dirty="0" smtClean="0"/>
              <a:t>Bone Marrow</a:t>
            </a:r>
          </a:p>
          <a:p>
            <a:r>
              <a:rPr lang="en-GB" dirty="0" smtClean="0"/>
              <a:t>Serum bilirubin-in megaloblastic anaemias,destruction of developing red cells is much increased.</a:t>
            </a:r>
          </a:p>
          <a:p>
            <a:r>
              <a:rPr lang="en-GB" dirty="0" smtClean="0"/>
              <a:t>Serum vitamin B12</a:t>
            </a:r>
          </a:p>
          <a:p>
            <a:r>
              <a:rPr lang="en-GB" dirty="0" smtClean="0"/>
              <a:t>Serum Folate levels</a:t>
            </a:r>
          </a:p>
          <a:p>
            <a:r>
              <a:rPr lang="en-GB" dirty="0" smtClean="0"/>
              <a:t>Absorption Test-Schilling test</a:t>
            </a:r>
          </a:p>
          <a:p>
            <a:r>
              <a:rPr lang="en-GB" dirty="0" smtClean="0"/>
              <a:t>GIT Investigations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FOLATE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Sources-Green Vegetables</a:t>
            </a:r>
          </a:p>
          <a:p>
            <a:r>
              <a:rPr lang="en-GB" dirty="0" smtClean="0"/>
              <a:t>Affected by cooking</a:t>
            </a:r>
          </a:p>
          <a:p>
            <a:r>
              <a:rPr lang="en-GB" dirty="0" smtClean="0"/>
              <a:t>Main cause of deficiency-Poor intake, malabsorption</a:t>
            </a:r>
          </a:p>
          <a:p>
            <a:r>
              <a:rPr lang="en-GB" dirty="0" smtClean="0"/>
              <a:t>On a deficient diet, folate deficiency develops over 4 months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Causes of deficiency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Nutritional starvation, poor social economic status,alcohol excess</a:t>
            </a:r>
          </a:p>
          <a:p>
            <a:r>
              <a:rPr lang="en-GB" dirty="0" smtClean="0"/>
              <a:t>Increased demand- pregnancy, lactation, prematurity</a:t>
            </a:r>
          </a:p>
          <a:p>
            <a:r>
              <a:rPr lang="en-GB" dirty="0" err="1" smtClean="0"/>
              <a:t>Antifolate</a:t>
            </a:r>
            <a:r>
              <a:rPr lang="en-GB" dirty="0" smtClean="0"/>
              <a:t> drugs-</a:t>
            </a:r>
            <a:r>
              <a:rPr lang="en-GB" dirty="0" err="1" smtClean="0"/>
              <a:t>phenytoin,methotrexate</a:t>
            </a:r>
            <a:endParaRPr lang="en-GB" dirty="0" smtClean="0"/>
          </a:p>
          <a:p>
            <a:r>
              <a:rPr lang="en-GB" dirty="0" smtClean="0"/>
              <a:t>Haemolytic disease</a:t>
            </a:r>
          </a:p>
          <a:p>
            <a:r>
              <a:rPr lang="en-GB" dirty="0" smtClean="0"/>
              <a:t>Malignacy</a:t>
            </a:r>
          </a:p>
          <a:p>
            <a:r>
              <a:rPr lang="en-GB" dirty="0" smtClean="0"/>
              <a:t>Haemodialysis or peritoneal dialysis</a:t>
            </a:r>
          </a:p>
          <a:p>
            <a:r>
              <a:rPr lang="en-GB" dirty="0" smtClean="0"/>
              <a:t>Malabsorption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Presentation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Unlike with Vit B12,neuropathy does not occur</a:t>
            </a:r>
          </a:p>
          <a:p>
            <a:pPr>
              <a:buNone/>
            </a:pPr>
            <a:r>
              <a:rPr lang="en-GB" dirty="0" smtClean="0"/>
              <a:t>   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TREATMENT OF MEGALOBLASTIC  ANAEMIAS</a:t>
            </a:r>
          </a:p>
          <a:p>
            <a:r>
              <a:rPr lang="en-GB" dirty="0" smtClean="0"/>
              <a:t>Treatment of vitamin B12 Deficiency- oral B12 2mg per day, sublingual nuggets</a:t>
            </a:r>
          </a:p>
          <a:p>
            <a:r>
              <a:rPr lang="en-GB" dirty="0" smtClean="0"/>
              <a:t>Treatment of folate deficiency</a:t>
            </a:r>
          </a:p>
          <a:p>
            <a:r>
              <a:rPr lang="en-GB" dirty="0" smtClean="0"/>
              <a:t>Prophylactic administration-400ug daily before pregnancy</a:t>
            </a:r>
          </a:p>
          <a:p>
            <a:r>
              <a:rPr lang="en-GB" dirty="0" smtClean="0"/>
              <a:t>Women who have had children with neural tube defects-5mg before and during subsequent pregnancies</a:t>
            </a: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Causes of </a:t>
            </a:r>
            <a:r>
              <a:rPr lang="en-GB" dirty="0" err="1" smtClean="0"/>
              <a:t>Macrocytosis</a:t>
            </a:r>
            <a:r>
              <a:rPr lang="en-GB" dirty="0" smtClean="0"/>
              <a:t> without </a:t>
            </a:r>
            <a:r>
              <a:rPr lang="en-GB" dirty="0" err="1" smtClean="0"/>
              <a:t>Megaloblastatic</a:t>
            </a:r>
            <a:r>
              <a:rPr lang="en-GB" dirty="0" smtClean="0"/>
              <a:t>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Alcohol Excess</a:t>
            </a:r>
          </a:p>
          <a:p>
            <a:r>
              <a:rPr lang="en-GB" dirty="0" smtClean="0"/>
              <a:t>Liver disease</a:t>
            </a:r>
          </a:p>
          <a:p>
            <a:r>
              <a:rPr lang="en-GB" dirty="0" err="1" smtClean="0"/>
              <a:t>Reticulocytosis</a:t>
            </a:r>
            <a:endParaRPr lang="en-GB" dirty="0" smtClean="0"/>
          </a:p>
          <a:p>
            <a:r>
              <a:rPr lang="en-GB" dirty="0" err="1" smtClean="0"/>
              <a:t>Hypothyroidsm</a:t>
            </a:r>
            <a:endParaRPr lang="en-GB" dirty="0" smtClean="0"/>
          </a:p>
          <a:p>
            <a:r>
              <a:rPr lang="en-GB" dirty="0" smtClean="0"/>
              <a:t>Drugs-</a:t>
            </a:r>
            <a:r>
              <a:rPr lang="en-GB" dirty="0" err="1" smtClean="0"/>
              <a:t>cytotoxics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Raised plasma levels- </a:t>
            </a:r>
            <a:r>
              <a:rPr lang="en-GB" dirty="0" err="1" smtClean="0"/>
              <a:t>Dilutional</a:t>
            </a:r>
            <a:r>
              <a:rPr lang="en-GB" dirty="0" smtClean="0"/>
              <a:t> anaemia</a:t>
            </a:r>
          </a:p>
          <a:p>
            <a:r>
              <a:rPr lang="en-GB" dirty="0" err="1" smtClean="0"/>
              <a:t>Haemorrage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Microcytic </a:t>
            </a:r>
            <a:r>
              <a:rPr lang="en-GB" dirty="0" err="1" smtClean="0"/>
              <a:t>Hypochromic</a:t>
            </a:r>
            <a:endParaRPr lang="en-GB" dirty="0" smtClean="0"/>
          </a:p>
          <a:p>
            <a:r>
              <a:rPr lang="en-GB" dirty="0" err="1" smtClean="0"/>
              <a:t>Normocytic</a:t>
            </a:r>
            <a:r>
              <a:rPr lang="en-GB" dirty="0" smtClean="0"/>
              <a:t> </a:t>
            </a:r>
            <a:r>
              <a:rPr lang="en-GB" dirty="0" err="1" smtClean="0"/>
              <a:t>Nomochromic</a:t>
            </a:r>
            <a:endParaRPr lang="en-GB" dirty="0" smtClean="0"/>
          </a:p>
          <a:p>
            <a:r>
              <a:rPr lang="en-GB" dirty="0" err="1" smtClean="0"/>
              <a:t>Macrocytic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Features of anaemia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Headache</a:t>
            </a:r>
          </a:p>
          <a:p>
            <a:r>
              <a:rPr lang="en-GB" dirty="0" smtClean="0"/>
              <a:t>Dizziness</a:t>
            </a:r>
          </a:p>
          <a:p>
            <a:r>
              <a:rPr lang="en-GB" dirty="0" smtClean="0"/>
              <a:t>Fatigue</a:t>
            </a:r>
          </a:p>
          <a:p>
            <a:r>
              <a:rPr lang="en-GB" dirty="0" err="1" smtClean="0"/>
              <a:t>Dyspnea</a:t>
            </a:r>
            <a:endParaRPr lang="en-GB" dirty="0" smtClean="0"/>
          </a:p>
          <a:p>
            <a:r>
              <a:rPr lang="en-GB" dirty="0" smtClean="0"/>
              <a:t>Palpitations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Signs</a:t>
            </a:r>
          </a:p>
          <a:p>
            <a:r>
              <a:rPr lang="en-GB" dirty="0" smtClean="0"/>
              <a:t>Pallor</a:t>
            </a:r>
          </a:p>
          <a:p>
            <a:r>
              <a:rPr lang="en-GB" dirty="0" smtClean="0"/>
              <a:t>Tachycardia</a:t>
            </a:r>
          </a:p>
          <a:p>
            <a:r>
              <a:rPr lang="en-GB" dirty="0" smtClean="0"/>
              <a:t>Lower limb swelling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Full </a:t>
            </a:r>
            <a:r>
              <a:rPr lang="en-GB" dirty="0" err="1" smtClean="0"/>
              <a:t>Haemogram-WBC,Platelet,MCV,reticulocyte</a:t>
            </a:r>
            <a:r>
              <a:rPr lang="en-GB" dirty="0" smtClean="0"/>
              <a:t> count</a:t>
            </a:r>
          </a:p>
          <a:p>
            <a:r>
              <a:rPr lang="en-GB" dirty="0" smtClean="0"/>
              <a:t>Peripheral blood film-abnormal morphology</a:t>
            </a:r>
          </a:p>
          <a:p>
            <a:r>
              <a:rPr lang="en-GB" dirty="0" smtClean="0"/>
              <a:t>Bone marrow</a:t>
            </a:r>
          </a:p>
          <a:p>
            <a:r>
              <a:rPr lang="en-GB" dirty="0" smtClean="0"/>
              <a:t>Stool sample-Occult </a:t>
            </a:r>
            <a:r>
              <a:rPr lang="en-GB" dirty="0" err="1" smtClean="0"/>
              <a:t>blood.Ova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Microcytic Anaemia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Iron </a:t>
            </a:r>
            <a:r>
              <a:rPr lang="en-GB" dirty="0" smtClean="0"/>
              <a:t>deficiency </a:t>
            </a:r>
            <a:r>
              <a:rPr lang="en-GB" dirty="0" smtClean="0"/>
              <a:t>is the most common cause of anaemia in the world</a:t>
            </a:r>
          </a:p>
          <a:p>
            <a:r>
              <a:rPr lang="en-GB" dirty="0" smtClean="0"/>
              <a:t>Other causes of microcytic anaemia-Chronic illnesses,thalasemia,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Causes of Iron deficiency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Blood loss </a:t>
            </a:r>
          </a:p>
          <a:p>
            <a:r>
              <a:rPr lang="en-GB" dirty="0" smtClean="0"/>
              <a:t>Increased demand </a:t>
            </a:r>
            <a:r>
              <a:rPr lang="en-GB" dirty="0" smtClean="0"/>
              <a:t>–growth, pregnancy</a:t>
            </a:r>
            <a:endParaRPr lang="en-GB" dirty="0" smtClean="0"/>
          </a:p>
          <a:p>
            <a:r>
              <a:rPr lang="en-GB" dirty="0" smtClean="0"/>
              <a:t>Poor intake</a:t>
            </a:r>
          </a:p>
          <a:p>
            <a:r>
              <a:rPr lang="en-GB" dirty="0" smtClean="0"/>
              <a:t>Decreased absorption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445</Words>
  <Application>Microsoft Office PowerPoint</Application>
  <PresentationFormat>On-screen Show (4:3)</PresentationFormat>
  <Paragraphs>110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ANAEMIA</vt:lpstr>
      <vt:lpstr>Slide 2</vt:lpstr>
      <vt:lpstr>Causes</vt:lpstr>
      <vt:lpstr>Classification</vt:lpstr>
      <vt:lpstr>Features of anaemia</vt:lpstr>
      <vt:lpstr>Slide 6</vt:lpstr>
      <vt:lpstr>Investigations</vt:lpstr>
      <vt:lpstr>Microcytic Anaemia</vt:lpstr>
      <vt:lpstr>Causes of Iron deficiency</vt:lpstr>
      <vt:lpstr>Factors Affecting Absorption</vt:lpstr>
      <vt:lpstr>Clinical features</vt:lpstr>
      <vt:lpstr>Investigations</vt:lpstr>
      <vt:lpstr>Treatment</vt:lpstr>
      <vt:lpstr>MACROCYTIC ANAEMIA</vt:lpstr>
      <vt:lpstr>MEGALOBLASTIC</vt:lpstr>
      <vt:lpstr>Slide 16</vt:lpstr>
      <vt:lpstr>Vitamin B 12</vt:lpstr>
      <vt:lpstr>Causes of deficiency</vt:lpstr>
      <vt:lpstr>Clinical features</vt:lpstr>
      <vt:lpstr>Investigations</vt:lpstr>
      <vt:lpstr>FOLATE</vt:lpstr>
      <vt:lpstr>Causes of deficiency </vt:lpstr>
      <vt:lpstr>Clinical Presentation</vt:lpstr>
      <vt:lpstr>Slide 24</vt:lpstr>
      <vt:lpstr>Causes of Macrocytosis without Megaloblastatic changes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ANAEMIA</dc:title>
  <dc:creator>Janet</dc:creator>
  <cp:lastModifiedBy>Presillah</cp:lastModifiedBy>
  <cp:revision>34</cp:revision>
  <dcterms:created xsi:type="dcterms:W3CDTF">2011-01-31T18:07:53Z</dcterms:created>
  <dcterms:modified xsi:type="dcterms:W3CDTF">2011-03-23T20:03:15Z</dcterms:modified>
</cp:coreProperties>
</file>