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ANALGESICS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200" smtClean="0"/>
              <a:t>KRCHN-B program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9" y="261257"/>
            <a:ext cx="10948851" cy="705395"/>
          </a:xfrm>
        </p:spPr>
        <p:txBody>
          <a:bodyPr>
            <a:normAutofit/>
          </a:bodyPr>
          <a:lstStyle/>
          <a:p>
            <a:r>
              <a:rPr lang="en-US" b="1" dirty="0"/>
              <a:t>S</a:t>
            </a:r>
            <a:r>
              <a:rPr lang="en-US" b="1" dirty="0" smtClean="0"/>
              <a:t>igns </a:t>
            </a:r>
            <a:r>
              <a:rPr lang="en-US" b="1" dirty="0"/>
              <a:t>of </a:t>
            </a:r>
            <a:r>
              <a:rPr lang="en-US" b="1" dirty="0" err="1"/>
              <a:t>paracetamol</a:t>
            </a:r>
            <a:r>
              <a:rPr lang="en-US" b="1" dirty="0"/>
              <a:t> toxicity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54" y="1045029"/>
            <a:ext cx="11795760" cy="559090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Ingestion of </a:t>
            </a:r>
            <a:r>
              <a:rPr lang="en-US" sz="3200" b="1" dirty="0" smtClean="0"/>
              <a:t>4grams</a:t>
            </a:r>
            <a:r>
              <a:rPr lang="en-US" sz="3200" dirty="0" smtClean="0"/>
              <a:t> or more in 24hrs is likely to lead to toxicity.</a:t>
            </a:r>
          </a:p>
          <a:p>
            <a:r>
              <a:rPr lang="en-US" sz="3200" dirty="0" smtClean="0"/>
              <a:t>There </a:t>
            </a:r>
            <a:r>
              <a:rPr lang="en-US" sz="3200" dirty="0"/>
              <a:t>may be no signs for the first day</a:t>
            </a:r>
          </a:p>
          <a:p>
            <a:r>
              <a:rPr lang="en-US" sz="3200" dirty="0"/>
              <a:t>A</a:t>
            </a:r>
            <a:r>
              <a:rPr lang="en-US" sz="3200" dirty="0" smtClean="0"/>
              <a:t> </a:t>
            </a:r>
            <a:r>
              <a:rPr lang="en-US" sz="3200" dirty="0"/>
              <a:t>feeling of nausea and vomiting may occur a few hours after taking the overdose</a:t>
            </a:r>
          </a:p>
          <a:p>
            <a:r>
              <a:rPr lang="en-US" sz="3200" dirty="0"/>
              <a:t>A</a:t>
            </a:r>
            <a:r>
              <a:rPr lang="en-US" sz="3200" dirty="0" smtClean="0"/>
              <a:t>fter </a:t>
            </a:r>
            <a:r>
              <a:rPr lang="en-US" sz="3200" dirty="0"/>
              <a:t>24 hours there may be pain under </a:t>
            </a:r>
            <a:r>
              <a:rPr lang="en-US" sz="3200" dirty="0" smtClean="0"/>
              <a:t>the </a:t>
            </a:r>
            <a:r>
              <a:rPr lang="en-US" sz="3200" dirty="0"/>
              <a:t>ribs on the right side and there may be yellowing of eyes and </a:t>
            </a:r>
            <a:r>
              <a:rPr lang="en-US" sz="3200" dirty="0" smtClean="0"/>
              <a:t>skin-liver toxicity(</a:t>
            </a:r>
            <a:r>
              <a:rPr lang="en-US" sz="3200" dirty="0" err="1" smtClean="0"/>
              <a:t>hepatotoxicity</a:t>
            </a:r>
            <a:r>
              <a:rPr lang="en-US" sz="3200" dirty="0" smtClean="0"/>
              <a:t>)</a:t>
            </a:r>
            <a:endParaRPr lang="en-US" sz="3200" dirty="0"/>
          </a:p>
          <a:p>
            <a:r>
              <a:rPr lang="en-US" sz="3200" dirty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brain may also be affected with confusion and disorientation</a:t>
            </a:r>
          </a:p>
          <a:p>
            <a:r>
              <a:rPr lang="en-US" sz="3200" dirty="0"/>
              <a:t>K</a:t>
            </a:r>
            <a:r>
              <a:rPr lang="en-US" sz="3200" dirty="0" smtClean="0"/>
              <a:t>idneys </a:t>
            </a:r>
            <a:r>
              <a:rPr lang="en-US" sz="3200" dirty="0"/>
              <a:t>can also be affected with a reduction in </a:t>
            </a:r>
            <a:r>
              <a:rPr lang="en-US" sz="3200" dirty="0" smtClean="0"/>
              <a:t>urine production </a:t>
            </a:r>
            <a:r>
              <a:rPr lang="en-US" sz="3200" dirty="0"/>
              <a:t>and kidney failure may occur</a:t>
            </a:r>
          </a:p>
          <a:p>
            <a:r>
              <a:rPr lang="en-US" sz="3200" dirty="0" err="1"/>
              <a:t>H</a:t>
            </a:r>
            <a:r>
              <a:rPr lang="en-US" sz="3200" dirty="0" err="1" smtClean="0"/>
              <a:t>ypoglycaemia</a:t>
            </a:r>
            <a:r>
              <a:rPr lang="en-US" sz="3200" dirty="0" smtClean="0"/>
              <a:t> </a:t>
            </a:r>
            <a:r>
              <a:rPr lang="en-US" sz="3200" dirty="0"/>
              <a:t>may occur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849086"/>
            <a:ext cx="11743508" cy="5786845"/>
          </a:xfrm>
        </p:spPr>
        <p:txBody>
          <a:bodyPr>
            <a:normAutofit/>
          </a:bodyPr>
          <a:lstStyle/>
          <a:p>
            <a:r>
              <a:rPr lang="en-US" sz="3200" dirty="0"/>
              <a:t>B</a:t>
            </a:r>
            <a:r>
              <a:rPr lang="en-US" sz="3200" dirty="0" smtClean="0"/>
              <a:t>uild </a:t>
            </a:r>
            <a:r>
              <a:rPr lang="en-US" sz="3200" dirty="0"/>
              <a:t>up of acid in the blood may occur causing the patient to breathe </a:t>
            </a:r>
            <a:r>
              <a:rPr lang="en-US" sz="3200" dirty="0" smtClean="0"/>
              <a:t>faster</a:t>
            </a:r>
          </a:p>
          <a:p>
            <a:pPr marL="0" indent="0">
              <a:buNone/>
            </a:pPr>
            <a:endParaRPr lang="en-US" sz="3200" b="1" u="sng" dirty="0" smtClean="0"/>
          </a:p>
          <a:p>
            <a:pPr marL="0" indent="0">
              <a:buNone/>
            </a:pPr>
            <a:r>
              <a:rPr lang="en-US" sz="3200" b="1" u="sng" dirty="0" smtClean="0"/>
              <a:t>ANITIDOTES </a:t>
            </a:r>
            <a:r>
              <a:rPr lang="en-US" sz="3200" b="1" u="sng" dirty="0"/>
              <a:t>INCASE OF PARACETAMOL POISONING</a:t>
            </a:r>
          </a:p>
          <a:p>
            <a:r>
              <a:rPr lang="en-US" sz="3200" dirty="0" err="1"/>
              <a:t>Acetylcysteine</a:t>
            </a:r>
            <a:r>
              <a:rPr lang="en-US" sz="3200" dirty="0"/>
              <a:t> iv is the treatment of </a:t>
            </a:r>
            <a:r>
              <a:rPr lang="en-US" sz="3200" dirty="0" err="1"/>
              <a:t>choice,it</a:t>
            </a:r>
            <a:r>
              <a:rPr lang="en-US" sz="3200" dirty="0"/>
              <a:t> has 100</a:t>
            </a:r>
            <a:r>
              <a:rPr lang="en-US" sz="3200" dirty="0" smtClean="0"/>
              <a:t>% efficacy </a:t>
            </a:r>
            <a:r>
              <a:rPr lang="en-US" sz="3200" dirty="0"/>
              <a:t>in preventing </a:t>
            </a:r>
            <a:r>
              <a:rPr lang="en-US" sz="3200" dirty="0" err="1"/>
              <a:t>paracetamol</a:t>
            </a:r>
            <a:r>
              <a:rPr lang="en-US" sz="3200" dirty="0"/>
              <a:t> induced </a:t>
            </a:r>
            <a:r>
              <a:rPr lang="en-US" sz="3200" dirty="0" err="1"/>
              <a:t>hepatotoxicity</a:t>
            </a:r>
            <a:r>
              <a:rPr lang="en-US" sz="3200" dirty="0"/>
              <a:t> if given within the first 8 hours of ingestion</a:t>
            </a:r>
          </a:p>
          <a:p>
            <a:r>
              <a:rPr lang="en-US" sz="3200" dirty="0" err="1"/>
              <a:t>M</a:t>
            </a:r>
            <a:r>
              <a:rPr lang="en-US" sz="3200" dirty="0" err="1" smtClean="0"/>
              <a:t>ethionine</a:t>
            </a:r>
            <a:r>
              <a:rPr lang="en-US" sz="3200" dirty="0" smtClean="0"/>
              <a:t> </a:t>
            </a:r>
            <a:r>
              <a:rPr lang="en-US" sz="3200" dirty="0"/>
              <a:t>which is an antioxidant</a:t>
            </a:r>
            <a:r>
              <a:rPr lang="en-US" sz="3200" dirty="0" smtClean="0"/>
              <a:t>, prevents </a:t>
            </a:r>
            <a:r>
              <a:rPr lang="en-US" sz="3200" dirty="0"/>
              <a:t>liver damage from </a:t>
            </a:r>
            <a:r>
              <a:rPr lang="en-US" sz="3200" dirty="0" err="1"/>
              <a:t>paracetamol</a:t>
            </a:r>
            <a:r>
              <a:rPr lang="en-US" sz="3200" dirty="0"/>
              <a:t> poisoning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10896600" cy="718457"/>
          </a:xfrm>
        </p:spPr>
        <p:txBody>
          <a:bodyPr>
            <a:normAutofit/>
          </a:bodyPr>
          <a:lstStyle/>
          <a:p>
            <a:r>
              <a:rPr lang="en-US" b="1" dirty="0"/>
              <a:t>ASPRIN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7" y="561703"/>
            <a:ext cx="11795760" cy="61003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CLASS- </a:t>
            </a:r>
            <a:r>
              <a:rPr lang="en-US" dirty="0" smtClean="0"/>
              <a:t>Non-</a:t>
            </a:r>
            <a:r>
              <a:rPr lang="en-US" dirty="0" err="1" smtClean="0"/>
              <a:t>opiod</a:t>
            </a:r>
            <a:r>
              <a:rPr lang="en-US" dirty="0" smtClean="0"/>
              <a:t> </a:t>
            </a:r>
            <a:r>
              <a:rPr lang="en-US" dirty="0"/>
              <a:t>analgesic</a:t>
            </a:r>
          </a:p>
          <a:p>
            <a:pPr marL="0" indent="0">
              <a:buNone/>
            </a:pPr>
            <a:r>
              <a:rPr lang="en-US" b="1" dirty="0"/>
              <a:t>I</a:t>
            </a:r>
            <a:r>
              <a:rPr lang="en-US" b="1" dirty="0" smtClean="0"/>
              <a:t>ndications</a:t>
            </a:r>
            <a:endParaRPr lang="en-US" b="1" dirty="0"/>
          </a:p>
          <a:p>
            <a:r>
              <a:rPr lang="en-US" dirty="0"/>
              <a:t>M</a:t>
            </a:r>
            <a:r>
              <a:rPr lang="en-US" dirty="0" smtClean="0"/>
              <a:t>ild </a:t>
            </a:r>
            <a:r>
              <a:rPr lang="en-US" dirty="0"/>
              <a:t>pain</a:t>
            </a:r>
          </a:p>
          <a:p>
            <a:r>
              <a:rPr lang="en-US" dirty="0" smtClean="0"/>
              <a:t>Inflammatory conditions like rheumatoid </a:t>
            </a:r>
            <a:r>
              <a:rPr lang="en-US" dirty="0" err="1" smtClean="0"/>
              <a:t>athritis</a:t>
            </a:r>
            <a:endParaRPr lang="en-US" dirty="0"/>
          </a:p>
          <a:p>
            <a:r>
              <a:rPr lang="en-US" dirty="0" smtClean="0"/>
              <a:t>Pyrexia </a:t>
            </a:r>
            <a:endParaRPr lang="en-US" dirty="0"/>
          </a:p>
          <a:p>
            <a:r>
              <a:rPr lang="en-US" dirty="0" smtClean="0"/>
              <a:t>Due to anti-platelet effect its used to prevent stroke, heart attack and chest pain (angina)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side effects</a:t>
            </a:r>
          </a:p>
          <a:p>
            <a:r>
              <a:rPr lang="en-US" dirty="0"/>
              <a:t>GI </a:t>
            </a:r>
            <a:r>
              <a:rPr lang="en-US" dirty="0" smtClean="0"/>
              <a:t>bleeding thus contra-indicated in patients with peptic ulcers or must be combined with drugs that decrease </a:t>
            </a:r>
            <a:r>
              <a:rPr lang="en-US" dirty="0" err="1" smtClean="0"/>
              <a:t>Hcl</a:t>
            </a:r>
            <a:r>
              <a:rPr lang="en-US" dirty="0" smtClean="0"/>
              <a:t> Production.</a:t>
            </a:r>
          </a:p>
          <a:p>
            <a:r>
              <a:rPr lang="en-US" dirty="0" smtClean="0"/>
              <a:t>Nausea ,</a:t>
            </a:r>
            <a:r>
              <a:rPr lang="en-US" dirty="0" err="1" smtClean="0"/>
              <a:t>Vomiting,urticaria,laryngeal</a:t>
            </a:r>
            <a:r>
              <a:rPr lang="en-US" dirty="0" smtClean="0"/>
              <a:t> oedema</a:t>
            </a:r>
          </a:p>
          <a:p>
            <a:r>
              <a:rPr lang="en-US" dirty="0" smtClean="0"/>
              <a:t>CNS-ringing in ears, confusion, hallucinations</a:t>
            </a:r>
          </a:p>
          <a:p>
            <a:r>
              <a:rPr lang="en-US" dirty="0" smtClean="0"/>
              <a:t>Reyes syndrome in children with viral infection-how does it present?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314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</a:t>
            </a:r>
            <a:r>
              <a:rPr lang="en-US" b="1" dirty="0" smtClean="0"/>
              <a:t>igns </a:t>
            </a:r>
            <a:r>
              <a:rPr lang="en-US" b="1" dirty="0"/>
              <a:t>of </a:t>
            </a:r>
            <a:r>
              <a:rPr lang="en-US" b="1" dirty="0" smtClean="0"/>
              <a:t>aspirin toxicity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731520"/>
            <a:ext cx="11730446" cy="59566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Earliest </a:t>
            </a:r>
            <a:r>
              <a:rPr lang="en-US" sz="3200" dirty="0"/>
              <a:t>symptoms of acute </a:t>
            </a:r>
            <a:r>
              <a:rPr lang="en-US" sz="3200" dirty="0" smtClean="0"/>
              <a:t>aspirin </a:t>
            </a:r>
            <a:r>
              <a:rPr lang="en-US" sz="3200" dirty="0"/>
              <a:t>poisoning may include tinnitus(ringing in the ear)and impaired hearing</a:t>
            </a:r>
          </a:p>
          <a:p>
            <a:r>
              <a:rPr lang="en-US" sz="3200" dirty="0" smtClean="0"/>
              <a:t>Other  </a:t>
            </a:r>
            <a:r>
              <a:rPr lang="en-US" sz="3200" dirty="0"/>
              <a:t>clinical signs and </a:t>
            </a:r>
            <a:r>
              <a:rPr lang="en-US" sz="3200" dirty="0" err="1" smtClean="0"/>
              <a:t>symptoms;rapid</a:t>
            </a:r>
            <a:r>
              <a:rPr lang="en-US" sz="3200" dirty="0" smtClean="0"/>
              <a:t> </a:t>
            </a:r>
            <a:r>
              <a:rPr lang="en-US" sz="3200" dirty="0"/>
              <a:t>breathing</a:t>
            </a:r>
            <a:r>
              <a:rPr lang="en-US" sz="3200" dirty="0" smtClean="0"/>
              <a:t>, vomiting, </a:t>
            </a:r>
            <a:r>
              <a:rPr lang="en-US" sz="3200" dirty="0" err="1" smtClean="0"/>
              <a:t>dehydration,double</a:t>
            </a:r>
            <a:r>
              <a:rPr lang="en-US" sz="3200" dirty="0" smtClean="0"/>
              <a:t> </a:t>
            </a:r>
            <a:r>
              <a:rPr lang="en-US" sz="3200" dirty="0"/>
              <a:t>vision and feeling faint</a:t>
            </a:r>
          </a:p>
          <a:p>
            <a:r>
              <a:rPr lang="en-US" sz="3200" dirty="0"/>
              <a:t>L</a:t>
            </a:r>
            <a:r>
              <a:rPr lang="en-US" sz="3200" dirty="0" smtClean="0"/>
              <a:t>ater </a:t>
            </a:r>
            <a:r>
              <a:rPr lang="en-US" sz="3200" dirty="0"/>
              <a:t>signs include drowsiness</a:t>
            </a:r>
            <a:r>
              <a:rPr lang="en-US" sz="3200" dirty="0" smtClean="0"/>
              <a:t>, </a:t>
            </a:r>
            <a:r>
              <a:rPr lang="en-US" sz="3200" dirty="0" err="1" smtClean="0"/>
              <a:t>bizzarre</a:t>
            </a:r>
            <a:r>
              <a:rPr lang="en-US" sz="3200" dirty="0" smtClean="0"/>
              <a:t> </a:t>
            </a:r>
            <a:r>
              <a:rPr lang="en-US" sz="3200" dirty="0" err="1"/>
              <a:t>behaviour</a:t>
            </a:r>
            <a:r>
              <a:rPr lang="en-US" sz="3200" dirty="0" smtClean="0"/>
              <a:t>, unsteady </a:t>
            </a:r>
            <a:r>
              <a:rPr lang="en-US" sz="3200" dirty="0"/>
              <a:t>walking and coma</a:t>
            </a:r>
          </a:p>
          <a:p>
            <a:r>
              <a:rPr lang="en-US" sz="3200" dirty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signs and symptoms can range from minor to severe</a:t>
            </a:r>
          </a:p>
          <a:p>
            <a:r>
              <a:rPr lang="en-US" sz="3200" dirty="0"/>
              <a:t>M</a:t>
            </a:r>
            <a:r>
              <a:rPr lang="en-US" sz="3200" dirty="0" smtClean="0"/>
              <a:t>ild </a:t>
            </a:r>
            <a:r>
              <a:rPr lang="en-US" sz="3200" dirty="0"/>
              <a:t>to moderate-deep and rapid breathing with </a:t>
            </a:r>
            <a:r>
              <a:rPr lang="en-US" sz="3200" dirty="0" smtClean="0"/>
              <a:t>abnormal </a:t>
            </a:r>
            <a:r>
              <a:rPr lang="en-US" sz="3200" dirty="0"/>
              <a:t>drowsiness</a:t>
            </a:r>
          </a:p>
          <a:p>
            <a:r>
              <a:rPr lang="en-US" sz="3200" dirty="0"/>
              <a:t>M</a:t>
            </a:r>
            <a:r>
              <a:rPr lang="en-US" sz="3200" dirty="0" smtClean="0"/>
              <a:t>oderate-severe </a:t>
            </a:r>
            <a:r>
              <a:rPr lang="en-US" sz="3200" dirty="0"/>
              <a:t>deep and rapid breathing</a:t>
            </a:r>
            <a:r>
              <a:rPr lang="en-US" sz="3200" dirty="0" smtClean="0"/>
              <a:t>, nervous system disturbances </a:t>
            </a:r>
            <a:r>
              <a:rPr lang="en-US" sz="3200" dirty="0" err="1"/>
              <a:t>eg</a:t>
            </a:r>
            <a:r>
              <a:rPr lang="en-US" sz="3200" dirty="0"/>
              <a:t> marked lethargy but no coma or convulsions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49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613954"/>
            <a:ext cx="11756571" cy="5943600"/>
          </a:xfrm>
        </p:spPr>
        <p:txBody>
          <a:bodyPr>
            <a:noAutofit/>
          </a:bodyPr>
          <a:lstStyle/>
          <a:p>
            <a:r>
              <a:rPr lang="en-US" sz="3200" dirty="0"/>
              <a:t>S</a:t>
            </a:r>
            <a:r>
              <a:rPr lang="en-US" sz="3200" dirty="0" smtClean="0"/>
              <a:t>evere </a:t>
            </a:r>
            <a:r>
              <a:rPr lang="en-US" sz="3200" dirty="0"/>
              <a:t>deep and rapid breathing ,coma sometimes with convulsions</a:t>
            </a:r>
          </a:p>
          <a:p>
            <a:r>
              <a:rPr lang="en-US" sz="3200" dirty="0"/>
              <a:t>O</a:t>
            </a:r>
            <a:r>
              <a:rPr lang="en-US" sz="3200" dirty="0" smtClean="0"/>
              <a:t>ther </a:t>
            </a:r>
            <a:r>
              <a:rPr lang="en-US" sz="3200" dirty="0"/>
              <a:t>symptoms include burning throat</a:t>
            </a:r>
            <a:r>
              <a:rPr lang="en-US" sz="3200" dirty="0" smtClean="0"/>
              <a:t>, </a:t>
            </a:r>
            <a:r>
              <a:rPr lang="en-US" sz="3200" dirty="0" err="1" smtClean="0"/>
              <a:t>nervousness,hallucinations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MANAGEMENT</a:t>
            </a:r>
          </a:p>
          <a:p>
            <a:r>
              <a:rPr lang="en-US" sz="3200" b="1" dirty="0"/>
              <a:t>Activated charcoal-to </a:t>
            </a:r>
            <a:r>
              <a:rPr lang="en-US" sz="3200" dirty="0"/>
              <a:t>prevent more </a:t>
            </a:r>
            <a:r>
              <a:rPr lang="en-US" sz="3200" dirty="0" err="1"/>
              <a:t>absorption,the</a:t>
            </a:r>
            <a:r>
              <a:rPr lang="en-US" sz="3200" dirty="0"/>
              <a:t> doctor may give charcoal to absorb </a:t>
            </a:r>
            <a:r>
              <a:rPr lang="en-US" sz="3200" dirty="0" err="1"/>
              <a:t>salicylate</a:t>
            </a:r>
            <a:r>
              <a:rPr lang="en-US" sz="3200" dirty="0"/>
              <a:t> from the </a:t>
            </a:r>
            <a:r>
              <a:rPr lang="en-US" sz="3200" dirty="0" err="1"/>
              <a:t>stomach,a</a:t>
            </a:r>
            <a:r>
              <a:rPr lang="en-US" sz="3200" dirty="0"/>
              <a:t> laxative may be given with the activated charcoal to move the mixture through the GIT</a:t>
            </a:r>
          </a:p>
          <a:p>
            <a:r>
              <a:rPr lang="en-US" sz="3200" dirty="0"/>
              <a:t>I</a:t>
            </a:r>
            <a:r>
              <a:rPr lang="en-US" sz="3200" dirty="0" smtClean="0"/>
              <a:t>v </a:t>
            </a:r>
            <a:r>
              <a:rPr lang="en-US" sz="3200" dirty="0"/>
              <a:t>fluids-dehydration occurs early in </a:t>
            </a:r>
            <a:r>
              <a:rPr lang="en-US" sz="3200" dirty="0" smtClean="0"/>
              <a:t>aspirin poisoning-to </a:t>
            </a:r>
            <a:r>
              <a:rPr lang="en-US" sz="3200" dirty="0"/>
              <a:t>correct </a:t>
            </a:r>
            <a:r>
              <a:rPr lang="en-US" sz="3200" dirty="0" err="1"/>
              <a:t>dehdration</a:t>
            </a:r>
            <a:r>
              <a:rPr lang="en-US" sz="3200" dirty="0" smtClean="0"/>
              <a:t>, start </a:t>
            </a:r>
            <a:r>
              <a:rPr lang="en-US" sz="3200" dirty="0"/>
              <a:t>an iv to correct this imbalances in the blood</a:t>
            </a:r>
          </a:p>
          <a:p>
            <a:r>
              <a:rPr lang="en-US" sz="3200" dirty="0"/>
              <a:t>A</a:t>
            </a:r>
            <a:r>
              <a:rPr lang="en-US" sz="3200" dirty="0" smtClean="0"/>
              <a:t>lkaline </a:t>
            </a:r>
            <a:r>
              <a:rPr lang="en-US" sz="3200" dirty="0" err="1"/>
              <a:t>diuresis</a:t>
            </a:r>
            <a:r>
              <a:rPr lang="en-US" sz="3200" dirty="0"/>
              <a:t>-this is a way to reduce the amount of </a:t>
            </a:r>
            <a:r>
              <a:rPr lang="en-US" sz="3200" dirty="0" err="1"/>
              <a:t>salicylate</a:t>
            </a:r>
            <a:r>
              <a:rPr lang="en-US" sz="3200" dirty="0"/>
              <a:t> in the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817"/>
            <a:ext cx="10515600" cy="705395"/>
          </a:xfrm>
        </p:spPr>
        <p:txBody>
          <a:bodyPr>
            <a:normAutofit/>
          </a:bodyPr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849086"/>
            <a:ext cx="11691257" cy="5786845"/>
          </a:xfrm>
        </p:spPr>
        <p:txBody>
          <a:bodyPr/>
          <a:lstStyle/>
          <a:p>
            <a:r>
              <a:rPr lang="en-US" sz="3200" dirty="0"/>
              <a:t>C</a:t>
            </a:r>
            <a:r>
              <a:rPr lang="en-US" sz="3200" dirty="0" smtClean="0"/>
              <a:t>ompounds  </a:t>
            </a:r>
            <a:r>
              <a:rPr lang="en-US" sz="3200" dirty="0"/>
              <a:t>that alter the chemistry of the blood and urine are </a:t>
            </a:r>
            <a:r>
              <a:rPr lang="en-US" sz="3200" dirty="0" err="1"/>
              <a:t>adminstered</a:t>
            </a:r>
            <a:r>
              <a:rPr lang="en-US" sz="3200" dirty="0"/>
              <a:t> in a way that allows kidneys to remove more </a:t>
            </a:r>
            <a:r>
              <a:rPr lang="en-US" sz="3200" dirty="0" err="1"/>
              <a:t>salicylate</a:t>
            </a:r>
            <a:endParaRPr lang="en-US" sz="3200" dirty="0"/>
          </a:p>
          <a:p>
            <a:r>
              <a:rPr lang="en-US" sz="3200" dirty="0"/>
              <a:t>S</a:t>
            </a:r>
            <a:r>
              <a:rPr lang="en-US" sz="3200" dirty="0" smtClean="0"/>
              <a:t>odium </a:t>
            </a:r>
            <a:r>
              <a:rPr lang="en-US" sz="3200" dirty="0"/>
              <a:t>bicarbonate is used </a:t>
            </a:r>
            <a:r>
              <a:rPr lang="en-US" sz="3200" dirty="0" smtClean="0"/>
              <a:t>mostly IV to </a:t>
            </a:r>
            <a:r>
              <a:rPr lang="en-US" sz="3200" dirty="0"/>
              <a:t>make blood and urine less acidic</a:t>
            </a:r>
          </a:p>
          <a:p>
            <a:r>
              <a:rPr lang="en-US" sz="3200" dirty="0"/>
              <a:t>G</a:t>
            </a:r>
            <a:r>
              <a:rPr lang="en-US" sz="3200" dirty="0" smtClean="0"/>
              <a:t>astric </a:t>
            </a:r>
            <a:r>
              <a:rPr lang="en-US" sz="3200" dirty="0" err="1"/>
              <a:t>lavage</a:t>
            </a:r>
            <a:r>
              <a:rPr lang="en-US" sz="3200" dirty="0"/>
              <a:t> may be beneficial unless </a:t>
            </a:r>
            <a:r>
              <a:rPr lang="en-US" sz="3200" dirty="0" smtClean="0"/>
              <a:t>contra-indicated up to </a:t>
            </a:r>
            <a:r>
              <a:rPr lang="en-US" sz="3200" dirty="0"/>
              <a:t>60 minutes after </a:t>
            </a:r>
            <a:r>
              <a:rPr lang="en-US" sz="3200" dirty="0" smtClean="0"/>
              <a:t>aspirin ingestion-the </a:t>
            </a:r>
            <a:r>
              <a:rPr lang="en-US" sz="3200" dirty="0"/>
              <a:t>isotonic sodium chloride solution is </a:t>
            </a:r>
            <a:r>
              <a:rPr lang="en-US" sz="3200" dirty="0" smtClean="0"/>
              <a:t>warmed, the </a:t>
            </a:r>
            <a:r>
              <a:rPr lang="en-US" sz="3200" dirty="0"/>
              <a:t>airway should be protected before </a:t>
            </a:r>
            <a:r>
              <a:rPr lang="en-US" sz="3200" dirty="0" err="1" smtClean="0"/>
              <a:t>lavage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Dialysis is another way to reduce the amount of </a:t>
            </a:r>
            <a:r>
              <a:rPr lang="en-US" sz="3200" dirty="0" err="1" smtClean="0"/>
              <a:t>salicylate</a:t>
            </a:r>
            <a:r>
              <a:rPr lang="en-US" sz="3200" dirty="0" smtClean="0"/>
              <a:t> in the body</a:t>
            </a:r>
          </a:p>
          <a:p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Antidote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966651"/>
            <a:ext cx="11769633" cy="55517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200" dirty="0" smtClean="0"/>
              <a:t>Sodium </a:t>
            </a:r>
            <a:r>
              <a:rPr lang="en-US" sz="3200" dirty="0"/>
              <a:t>bicarbonate is given in a </a:t>
            </a:r>
            <a:r>
              <a:rPr lang="en-US" sz="3200" dirty="0" smtClean="0"/>
              <a:t>significant aspirin </a:t>
            </a:r>
            <a:r>
              <a:rPr lang="en-US" sz="3200" dirty="0"/>
              <a:t>overdose to enhance elimination in the </a:t>
            </a:r>
            <a:r>
              <a:rPr lang="en-US" sz="3200" dirty="0" smtClean="0"/>
              <a:t>urine</a:t>
            </a:r>
          </a:p>
          <a:p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i="1" dirty="0" smtClean="0"/>
              <a:t>Discuss </a:t>
            </a:r>
            <a:r>
              <a:rPr lang="en-US" sz="3000" i="1" dirty="0" err="1" smtClean="0"/>
              <a:t>tramadol</a:t>
            </a:r>
            <a:r>
              <a:rPr lang="en-US" sz="3000" i="1" dirty="0" smtClean="0"/>
              <a:t>, ibuprofen and </a:t>
            </a:r>
            <a:r>
              <a:rPr lang="en-US" sz="3000" i="1" dirty="0" err="1" smtClean="0"/>
              <a:t>diclofenac</a:t>
            </a:r>
            <a:r>
              <a:rPr lang="en-US" sz="3000" i="1" dirty="0" smtClean="0"/>
              <a:t> –indications, side effects, patient education</a:t>
            </a:r>
            <a:r>
              <a:rPr lang="en-US" sz="3000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i="1" dirty="0" smtClean="0"/>
              <a:t>List examples of selective </a:t>
            </a:r>
            <a:r>
              <a:rPr lang="en-US" sz="3000" i="1" dirty="0" err="1" smtClean="0"/>
              <a:t>cyclo-oxygenase</a:t>
            </a:r>
            <a:r>
              <a:rPr lang="en-US" sz="3000" i="1" dirty="0" smtClean="0"/>
              <a:t> II inhibitors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i="1" dirty="0" smtClean="0"/>
              <a:t>Outline the guidelines that govern prescription, storage &amp; use of opioid analgesics according to CDA.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i="1" dirty="0" smtClean="0"/>
              <a:t>State the cautions &amp; contra-indications of opioid 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i="1" dirty="0" smtClean="0"/>
              <a:t>List the symptoms of opioid withdrawal</a:t>
            </a:r>
            <a:endParaRPr lang="en-US" sz="3000" i="1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OSTAGLANDI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156754"/>
            <a:ext cx="11391991" cy="6701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84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66652"/>
            <a:ext cx="11388634" cy="5525588"/>
          </a:xfrm>
        </p:spPr>
        <p:txBody>
          <a:bodyPr>
            <a:noAutofit/>
          </a:bodyPr>
          <a:lstStyle/>
          <a:p>
            <a:r>
              <a:rPr lang="en-US" sz="3600" dirty="0"/>
              <a:t>Are drugs mainly used for pain relief</a:t>
            </a:r>
          </a:p>
          <a:p>
            <a:r>
              <a:rPr lang="en-US" sz="3600" dirty="0"/>
              <a:t>P</a:t>
            </a:r>
            <a:r>
              <a:rPr lang="en-US" sz="3600" dirty="0" smtClean="0"/>
              <a:t>ain </a:t>
            </a:r>
            <a:r>
              <a:rPr lang="en-US" sz="3600" dirty="0"/>
              <a:t>is a main symptom in most pathologies</a:t>
            </a:r>
          </a:p>
          <a:p>
            <a:r>
              <a:rPr lang="en-US" sz="3600" dirty="0" err="1"/>
              <a:t>A</a:t>
            </a:r>
            <a:r>
              <a:rPr lang="en-US" sz="3600" dirty="0" err="1" smtClean="0"/>
              <a:t>nalgescis</a:t>
            </a:r>
            <a:r>
              <a:rPr lang="en-US" sz="3600" dirty="0" smtClean="0"/>
              <a:t> </a:t>
            </a:r>
            <a:r>
              <a:rPr lang="en-US" sz="3600" dirty="0"/>
              <a:t>are mainly classified into</a:t>
            </a:r>
          </a:p>
          <a:p>
            <a:pPr marL="0" indent="0">
              <a:buNone/>
            </a:pPr>
            <a:r>
              <a:rPr lang="en-US" sz="3600" dirty="0"/>
              <a:t>                  </a:t>
            </a:r>
            <a:r>
              <a:rPr lang="en-US" sz="3600" b="1" dirty="0" err="1" smtClean="0"/>
              <a:t>Opioids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                  </a:t>
            </a:r>
            <a:r>
              <a:rPr lang="en-US" sz="3600" b="1" dirty="0" smtClean="0"/>
              <a:t>Non-</a:t>
            </a:r>
            <a:r>
              <a:rPr lang="en-US" sz="3600" b="1" dirty="0" err="1" smtClean="0"/>
              <a:t>opioids</a:t>
            </a:r>
            <a:endParaRPr lang="en-US" sz="3600" b="1" dirty="0"/>
          </a:p>
          <a:p>
            <a:r>
              <a:rPr lang="en-US" sz="3600" dirty="0"/>
              <a:t>P</a:t>
            </a:r>
            <a:r>
              <a:rPr lang="en-US" sz="3600" dirty="0" smtClean="0"/>
              <a:t>ain </a:t>
            </a:r>
            <a:r>
              <a:rPr lang="en-US" sz="3600" dirty="0"/>
              <a:t>can be classified based on severity and duration</a:t>
            </a:r>
          </a:p>
          <a:p>
            <a:pPr>
              <a:buNone/>
            </a:pPr>
            <a:r>
              <a:rPr lang="en-US" sz="3600" b="1" dirty="0" smtClean="0"/>
              <a:t>Severity</a:t>
            </a:r>
            <a:r>
              <a:rPr lang="en-US" sz="3600" dirty="0" smtClean="0"/>
              <a:t>-mild </a:t>
            </a:r>
            <a:r>
              <a:rPr lang="en-US" sz="3600" dirty="0"/>
              <a:t>,</a:t>
            </a:r>
            <a:r>
              <a:rPr lang="en-US" sz="3600" dirty="0" err="1"/>
              <a:t>moderate,severe</a:t>
            </a:r>
            <a:r>
              <a:rPr lang="en-US" sz="3600" dirty="0"/>
              <a:t> pain</a:t>
            </a:r>
          </a:p>
          <a:p>
            <a:pPr>
              <a:buNone/>
            </a:pPr>
            <a:r>
              <a:rPr lang="en-US" sz="3600" b="1" dirty="0"/>
              <a:t>D</a:t>
            </a:r>
            <a:r>
              <a:rPr lang="en-US" sz="3600" b="1" dirty="0" smtClean="0"/>
              <a:t>uration-</a:t>
            </a:r>
            <a:r>
              <a:rPr lang="en-US" sz="3600" dirty="0" smtClean="0"/>
              <a:t>acute, chronic </a:t>
            </a:r>
            <a:r>
              <a:rPr lang="en-US" sz="3600" dirty="0"/>
              <a:t>pain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366"/>
            <a:ext cx="10515600" cy="847164"/>
          </a:xfrm>
        </p:spPr>
        <p:txBody>
          <a:bodyPr/>
          <a:lstStyle/>
          <a:p>
            <a:r>
              <a:rPr lang="en-US" b="1" dirty="0" smtClean="0"/>
              <a:t>OPIOID ANALGESICS -Classification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058092"/>
            <a:ext cx="11066417" cy="553865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Weak </a:t>
            </a:r>
            <a:r>
              <a:rPr lang="en-US" sz="3600" b="1" dirty="0" err="1" smtClean="0"/>
              <a:t>opioids</a:t>
            </a:r>
            <a:r>
              <a:rPr lang="en-US" sz="3600" b="1" dirty="0" smtClean="0"/>
              <a:t> </a:t>
            </a:r>
            <a:r>
              <a:rPr lang="en-US" sz="3600" dirty="0" err="1"/>
              <a:t>eg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</a:t>
            </a:r>
            <a:r>
              <a:rPr lang="en-US" sz="3600" dirty="0" smtClean="0"/>
              <a:t>Codeine</a:t>
            </a:r>
          </a:p>
          <a:p>
            <a:pPr marL="0" indent="0">
              <a:buNone/>
            </a:pPr>
            <a:r>
              <a:rPr lang="en-US" sz="3600" dirty="0" err="1" smtClean="0"/>
              <a:t>Tramadol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err="1" smtClean="0"/>
              <a:t>Dihydrocodeine</a:t>
            </a:r>
            <a:r>
              <a:rPr lang="en-US" sz="3600" dirty="0" smtClean="0"/>
              <a:t>(DFII8)</a:t>
            </a:r>
          </a:p>
          <a:p>
            <a:pPr marL="0" indent="0">
              <a:buNone/>
            </a:pPr>
            <a:endParaRPr lang="en-US" sz="3600" dirty="0"/>
          </a:p>
          <a:p>
            <a:pPr>
              <a:buNone/>
            </a:pPr>
            <a:r>
              <a:rPr lang="en-US" sz="3600" b="1" dirty="0"/>
              <a:t>S</a:t>
            </a:r>
            <a:r>
              <a:rPr lang="en-US" sz="3600" b="1" dirty="0" smtClean="0"/>
              <a:t>trong </a:t>
            </a:r>
            <a:r>
              <a:rPr lang="en-US" sz="3600" b="1" dirty="0" err="1"/>
              <a:t>opiods</a:t>
            </a:r>
            <a:r>
              <a:rPr lang="en-US" sz="3600" b="1" dirty="0"/>
              <a:t> </a:t>
            </a:r>
            <a:r>
              <a:rPr lang="en-US" sz="3600" dirty="0" err="1"/>
              <a:t>eg</a:t>
            </a:r>
            <a:r>
              <a:rPr lang="en-US" sz="3600" dirty="0"/>
              <a:t>                                                                              </a:t>
            </a:r>
            <a:r>
              <a:rPr lang="en-US" sz="3600" dirty="0" smtClean="0"/>
              <a:t>Morphine, </a:t>
            </a:r>
            <a:r>
              <a:rPr lang="en-US" sz="3600" dirty="0" err="1" smtClean="0"/>
              <a:t>fentanyl,oxycodone</a:t>
            </a:r>
            <a:r>
              <a:rPr lang="en-US" sz="3600" dirty="0" smtClean="0"/>
              <a:t>, methadone</a:t>
            </a:r>
          </a:p>
          <a:p>
            <a:pPr>
              <a:buNone/>
            </a:pPr>
            <a:r>
              <a:rPr lang="en-US" sz="3600" dirty="0" err="1" smtClean="0"/>
              <a:t>hydromorphone</a:t>
            </a:r>
            <a:r>
              <a:rPr lang="en-US" sz="3600" dirty="0" smtClean="0"/>
              <a:t>, </a:t>
            </a:r>
            <a:r>
              <a:rPr lang="en-US" sz="3600" dirty="0" err="1" smtClean="0"/>
              <a:t>buprenorphine</a:t>
            </a:r>
            <a:endParaRPr lang="en-US" sz="36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82296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ym typeface="+mn-ea"/>
              </a:rPr>
              <a:t>WHO guidelines on pain management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666206"/>
            <a:ext cx="11678194" cy="593053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>
                <a:sym typeface="+mn-ea"/>
              </a:rPr>
              <a:t>step </a:t>
            </a:r>
            <a:r>
              <a:rPr lang="en-US" sz="3600" b="1" dirty="0" smtClean="0">
                <a:sym typeface="+mn-ea"/>
              </a:rPr>
              <a:t>1-Mild pain</a:t>
            </a:r>
          </a:p>
          <a:p>
            <a:pPr>
              <a:buNone/>
            </a:pPr>
            <a:r>
              <a:rPr lang="en-US" sz="3200" dirty="0" smtClean="0">
                <a:sym typeface="+mn-ea"/>
              </a:rPr>
              <a:t>use </a:t>
            </a:r>
            <a:r>
              <a:rPr lang="en-US" sz="3200" dirty="0">
                <a:sym typeface="+mn-ea"/>
              </a:rPr>
              <a:t>non-</a:t>
            </a:r>
            <a:r>
              <a:rPr lang="en-US" sz="3200" dirty="0" err="1">
                <a:sym typeface="+mn-ea"/>
              </a:rPr>
              <a:t>opiod</a:t>
            </a:r>
            <a:r>
              <a:rPr lang="en-US" sz="3200" dirty="0">
                <a:sym typeface="+mn-ea"/>
              </a:rPr>
              <a:t> analgesics </a:t>
            </a:r>
            <a:r>
              <a:rPr lang="en-US" sz="3200" dirty="0" err="1">
                <a:sym typeface="+mn-ea"/>
              </a:rPr>
              <a:t>eg</a:t>
            </a:r>
            <a:r>
              <a:rPr lang="en-US" sz="3200" dirty="0">
                <a:sym typeface="+mn-ea"/>
              </a:rPr>
              <a:t> </a:t>
            </a:r>
            <a:r>
              <a:rPr lang="en-US" sz="3200" dirty="0" smtClean="0">
                <a:sym typeface="+mn-ea"/>
              </a:rPr>
              <a:t>NSAIDS, </a:t>
            </a:r>
            <a:r>
              <a:rPr lang="en-US" sz="3200" dirty="0" err="1" smtClean="0">
                <a:sym typeface="+mn-ea"/>
              </a:rPr>
              <a:t>Paracetamol</a:t>
            </a:r>
            <a:endParaRPr lang="en-US" sz="3200" dirty="0"/>
          </a:p>
          <a:p>
            <a:pPr>
              <a:buNone/>
            </a:pPr>
            <a:r>
              <a:rPr lang="en-US" sz="3600" b="1" dirty="0"/>
              <a:t>step </a:t>
            </a:r>
            <a:r>
              <a:rPr lang="en-US" sz="3600" b="1" dirty="0" smtClean="0"/>
              <a:t>2:Moderate pain</a:t>
            </a:r>
          </a:p>
          <a:p>
            <a:pPr>
              <a:buNone/>
            </a:pPr>
            <a:r>
              <a:rPr lang="en-US" sz="3200" dirty="0" smtClean="0"/>
              <a:t>use </a:t>
            </a:r>
            <a:r>
              <a:rPr lang="en-US" sz="3200" dirty="0"/>
              <a:t>weak </a:t>
            </a:r>
            <a:r>
              <a:rPr lang="en-US" sz="3200" dirty="0" err="1"/>
              <a:t>opiod</a:t>
            </a:r>
            <a:r>
              <a:rPr lang="en-US" sz="3200" dirty="0"/>
              <a:t> plus a non </a:t>
            </a:r>
            <a:r>
              <a:rPr lang="en-US" sz="3200" dirty="0" err="1"/>
              <a:t>opiod</a:t>
            </a:r>
            <a:endParaRPr lang="en-US" sz="3200" dirty="0"/>
          </a:p>
          <a:p>
            <a:pPr>
              <a:buNone/>
            </a:pPr>
            <a:r>
              <a:rPr lang="en-US" sz="3600" b="1" dirty="0"/>
              <a:t>step </a:t>
            </a:r>
            <a:r>
              <a:rPr lang="en-US" sz="3600" b="1" dirty="0" smtClean="0"/>
              <a:t>3:Severe pain</a:t>
            </a:r>
          </a:p>
          <a:p>
            <a:pPr>
              <a:buNone/>
            </a:pPr>
            <a:r>
              <a:rPr lang="en-US" sz="3200" dirty="0" smtClean="0"/>
              <a:t>use </a:t>
            </a:r>
            <a:r>
              <a:rPr lang="en-US" sz="3200" dirty="0"/>
              <a:t>a strong </a:t>
            </a:r>
            <a:r>
              <a:rPr lang="en-US" sz="3200" dirty="0" err="1"/>
              <a:t>opiod</a:t>
            </a:r>
            <a:r>
              <a:rPr lang="en-US" sz="3200" dirty="0"/>
              <a:t> plus a non </a:t>
            </a:r>
            <a:r>
              <a:rPr lang="en-US" sz="3200" dirty="0" err="1"/>
              <a:t>opiod</a:t>
            </a:r>
            <a:endParaRPr lang="en-US" sz="3200" dirty="0"/>
          </a:p>
          <a:p>
            <a:pPr marL="0" indent="0">
              <a:buNone/>
            </a:pPr>
            <a:r>
              <a:rPr lang="en-US" b="1" dirty="0"/>
              <a:t>NB</a:t>
            </a:r>
          </a:p>
          <a:p>
            <a:r>
              <a:rPr lang="en-US" sz="3200" dirty="0"/>
              <a:t>I</a:t>
            </a:r>
            <a:r>
              <a:rPr lang="en-US" sz="3200" dirty="0" smtClean="0"/>
              <a:t>n </a:t>
            </a:r>
            <a:r>
              <a:rPr lang="en-US" sz="3200" dirty="0"/>
              <a:t>each of the steps above </a:t>
            </a:r>
            <a:r>
              <a:rPr lang="en-US" sz="3200" dirty="0" err="1"/>
              <a:t>adjuvants</a:t>
            </a:r>
            <a:r>
              <a:rPr lang="en-US" sz="3200" dirty="0"/>
              <a:t> can be </a:t>
            </a:r>
            <a:r>
              <a:rPr lang="en-US" sz="3200" dirty="0" err="1" smtClean="0"/>
              <a:t>incooperated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b="1" dirty="0" err="1" smtClean="0"/>
              <a:t>Adjuvants</a:t>
            </a:r>
            <a:r>
              <a:rPr lang="en-US" sz="3200" dirty="0" smtClean="0"/>
              <a:t> </a:t>
            </a:r>
            <a:r>
              <a:rPr lang="en-US" sz="3200" dirty="0"/>
              <a:t>are not analgesics but are drugs which by their mechanism of action alter pain perception </a:t>
            </a:r>
            <a:r>
              <a:rPr lang="en-US" sz="3200" dirty="0" err="1"/>
              <a:t>eg</a:t>
            </a:r>
            <a:r>
              <a:rPr lang="en-US" sz="3200" dirty="0"/>
              <a:t> antispasmodics</a:t>
            </a:r>
            <a:r>
              <a:rPr lang="en-US" sz="3200" dirty="0" smtClean="0"/>
              <a:t>, muscle </a:t>
            </a:r>
            <a:r>
              <a:rPr lang="en-US" sz="3200" dirty="0"/>
              <a:t>relaxants</a:t>
            </a:r>
            <a:r>
              <a:rPr lang="en-US" sz="3200" dirty="0" smtClean="0"/>
              <a:t>, corticosteroids, antidepressants </a:t>
            </a:r>
            <a:r>
              <a:rPr lang="en-US" sz="3200" dirty="0"/>
              <a:t>and anticonvulsants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69" y="222069"/>
            <a:ext cx="11743508" cy="84908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NON STEROIDAL ANTI-INFLAMMATORY </a:t>
            </a:r>
            <a:r>
              <a:rPr lang="en-US" b="1" dirty="0" smtClean="0"/>
              <a:t>DRUGS (NSAIDS)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901337"/>
            <a:ext cx="11691257" cy="5656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/>
              <a:t>T</a:t>
            </a:r>
            <a:r>
              <a:rPr lang="en-US" sz="3200" dirty="0" smtClean="0"/>
              <a:t>hey </a:t>
            </a:r>
            <a:r>
              <a:rPr lang="en-US" sz="3200" dirty="0"/>
              <a:t>are primarily used to treat </a:t>
            </a:r>
            <a:endParaRPr lang="en-US" sz="3200" dirty="0" smtClean="0"/>
          </a:p>
          <a:p>
            <a:r>
              <a:rPr lang="en-US" sz="3200" dirty="0" smtClean="0"/>
              <a:t>inflammation </a:t>
            </a:r>
            <a:endParaRPr lang="en-US" sz="3200" dirty="0"/>
          </a:p>
          <a:p>
            <a:r>
              <a:rPr lang="en-US" sz="3200" dirty="0" smtClean="0"/>
              <a:t>Mild </a:t>
            </a:r>
            <a:r>
              <a:rPr lang="en-US" sz="3200" dirty="0"/>
              <a:t>to moderate pain </a:t>
            </a:r>
            <a:r>
              <a:rPr lang="en-US" sz="3200" dirty="0" smtClean="0"/>
              <a:t>and</a:t>
            </a:r>
          </a:p>
          <a:p>
            <a:r>
              <a:rPr lang="en-US" sz="3200" dirty="0" smtClean="0"/>
              <a:t> fever </a:t>
            </a:r>
          </a:p>
          <a:p>
            <a:pPr>
              <a:buNone/>
            </a:pPr>
            <a:r>
              <a:rPr lang="en-US" sz="3200" b="1" dirty="0" smtClean="0"/>
              <a:t>MOA: </a:t>
            </a:r>
            <a:r>
              <a:rPr lang="en-US" sz="3200" dirty="0" smtClean="0"/>
              <a:t>Inhibit the enzyme </a:t>
            </a:r>
            <a:r>
              <a:rPr lang="en-US" sz="3200" dirty="0" err="1" smtClean="0"/>
              <a:t>cyclo-oxygenase</a:t>
            </a:r>
            <a:r>
              <a:rPr lang="en-US" sz="3200" dirty="0" smtClean="0"/>
              <a:t> (responsible for mediating inflammation &amp; fever)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="1" dirty="0" smtClean="0"/>
              <a:t>LASSIFICATION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162594"/>
            <a:ext cx="11105606" cy="5014369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By chemical structure or mode of action</a:t>
            </a:r>
          </a:p>
          <a:p>
            <a:pPr marL="0" indent="0">
              <a:buNone/>
            </a:pPr>
            <a:r>
              <a:rPr lang="en-US" sz="3600" b="1" dirty="0" smtClean="0"/>
              <a:t>1)</a:t>
            </a:r>
            <a:r>
              <a:rPr lang="en-US" sz="3600" b="1" dirty="0" err="1" smtClean="0"/>
              <a:t>Salicyclic</a:t>
            </a:r>
            <a:r>
              <a:rPr lang="en-US" sz="3600" b="1" dirty="0" smtClean="0"/>
              <a:t> acid derivatives/</a:t>
            </a:r>
            <a:r>
              <a:rPr lang="en-US" sz="3600" b="1" dirty="0" err="1" smtClean="0"/>
              <a:t>salicylates</a:t>
            </a:r>
            <a:r>
              <a:rPr lang="en-US" sz="3600" b="1" dirty="0" smtClean="0"/>
              <a:t>:</a:t>
            </a:r>
          </a:p>
          <a:p>
            <a:pPr marL="0" indent="0">
              <a:buNone/>
            </a:pPr>
            <a:r>
              <a:rPr lang="en-US" sz="3600" dirty="0" smtClean="0"/>
              <a:t>        </a:t>
            </a:r>
            <a:r>
              <a:rPr lang="en-US" sz="3600" dirty="0" err="1" smtClean="0"/>
              <a:t>acetylsalicyclic</a:t>
            </a:r>
            <a:r>
              <a:rPr lang="en-US" sz="3600" dirty="0" smtClean="0"/>
              <a:t> acid(aspirin),</a:t>
            </a:r>
            <a:r>
              <a:rPr lang="en-US" sz="3600" dirty="0" err="1" smtClean="0"/>
              <a:t>diflunisal,salsalate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/>
              <a:t>2)Acetic acids</a:t>
            </a:r>
          </a:p>
          <a:p>
            <a:pPr marL="0" indent="0">
              <a:buNone/>
            </a:pPr>
            <a:r>
              <a:rPr lang="en-US" sz="3600" dirty="0" smtClean="0"/>
              <a:t>        </a:t>
            </a:r>
            <a:r>
              <a:rPr lang="en-US" sz="3600" dirty="0" err="1" smtClean="0"/>
              <a:t>Phenylacetic</a:t>
            </a:r>
            <a:r>
              <a:rPr lang="en-US" sz="3600" dirty="0" smtClean="0"/>
              <a:t> acids-</a:t>
            </a:r>
            <a:r>
              <a:rPr lang="en-US" sz="3600" dirty="0" err="1" smtClean="0"/>
              <a:t>diclofenac</a:t>
            </a:r>
            <a:endParaRPr lang="en-US" sz="3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49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836023"/>
            <a:ext cx="11639005" cy="5734594"/>
          </a:xfrm>
        </p:spPr>
        <p:txBody>
          <a:bodyPr/>
          <a:lstStyle/>
          <a:p>
            <a:r>
              <a:rPr lang="en-US" sz="3000" dirty="0" err="1"/>
              <a:t>I</a:t>
            </a:r>
            <a:r>
              <a:rPr lang="en-US" sz="3000" dirty="0" err="1" smtClean="0"/>
              <a:t>ndoleacetic</a:t>
            </a:r>
            <a:r>
              <a:rPr lang="en-US" sz="3000" dirty="0" smtClean="0"/>
              <a:t> </a:t>
            </a:r>
            <a:r>
              <a:rPr lang="en-US" sz="3000" dirty="0"/>
              <a:t>acids-</a:t>
            </a:r>
            <a:r>
              <a:rPr lang="en-US" sz="3000" dirty="0" err="1"/>
              <a:t>indomethacin,sulindac,etodolac</a:t>
            </a:r>
            <a:endParaRPr lang="en-US" sz="3000" dirty="0"/>
          </a:p>
          <a:p>
            <a:r>
              <a:rPr lang="en-US" sz="3000" dirty="0" err="1"/>
              <a:t>P</a:t>
            </a:r>
            <a:r>
              <a:rPr lang="en-US" sz="3000" dirty="0" err="1" smtClean="0"/>
              <a:t>yrolizine</a:t>
            </a:r>
            <a:r>
              <a:rPr lang="en-US" sz="3000" dirty="0" smtClean="0"/>
              <a:t> </a:t>
            </a:r>
            <a:r>
              <a:rPr lang="en-US" sz="3000" dirty="0" err="1"/>
              <a:t>carboxylate-ketorolac</a:t>
            </a:r>
            <a:endParaRPr lang="en-US" sz="3000" dirty="0"/>
          </a:p>
          <a:p>
            <a:r>
              <a:rPr lang="en-US" sz="3000" dirty="0" err="1"/>
              <a:t>H</a:t>
            </a:r>
            <a:r>
              <a:rPr lang="en-US" sz="3000" dirty="0" err="1" smtClean="0"/>
              <a:t>eteroarylacetic</a:t>
            </a:r>
            <a:r>
              <a:rPr lang="en-US" sz="3000" dirty="0" smtClean="0"/>
              <a:t> </a:t>
            </a:r>
            <a:r>
              <a:rPr lang="en-US" sz="3000" dirty="0"/>
              <a:t>acid-</a:t>
            </a:r>
            <a:r>
              <a:rPr lang="en-US" sz="3000" dirty="0" err="1"/>
              <a:t>tolmetin</a:t>
            </a:r>
            <a:endParaRPr lang="en-US" sz="3000" dirty="0"/>
          </a:p>
          <a:p>
            <a:pPr marL="0" indent="0">
              <a:buNone/>
            </a:pPr>
            <a:r>
              <a:rPr lang="en-US" sz="3600" b="1" dirty="0" smtClean="0"/>
              <a:t>3)</a:t>
            </a:r>
            <a:r>
              <a:rPr lang="en-US" sz="3600" b="1" dirty="0" err="1" smtClean="0"/>
              <a:t>Propionic</a:t>
            </a:r>
            <a:r>
              <a:rPr lang="en-US" sz="3600" b="1" dirty="0" smtClean="0"/>
              <a:t> </a:t>
            </a:r>
            <a:r>
              <a:rPr lang="en-US" sz="3600" b="1" dirty="0"/>
              <a:t>acids</a:t>
            </a:r>
          </a:p>
          <a:p>
            <a:r>
              <a:rPr lang="en-US" sz="3000" dirty="0"/>
              <a:t>I</a:t>
            </a:r>
            <a:r>
              <a:rPr lang="en-US" sz="3000" dirty="0" smtClean="0"/>
              <a:t>buprofen,naproxen,ketoprofen,flurbiprofen,fenopreofen,tiaprofenic </a:t>
            </a:r>
            <a:r>
              <a:rPr lang="en-US" sz="3000" dirty="0"/>
              <a:t>acid</a:t>
            </a:r>
          </a:p>
          <a:p>
            <a:pPr marL="0" indent="0">
              <a:buNone/>
            </a:pPr>
            <a:r>
              <a:rPr lang="en-US" sz="3600" b="1" dirty="0" smtClean="0"/>
              <a:t>4)</a:t>
            </a:r>
            <a:r>
              <a:rPr lang="en-US" sz="3600" b="1" dirty="0" err="1"/>
              <a:t>F</a:t>
            </a:r>
            <a:r>
              <a:rPr lang="en-US" sz="3600" b="1" dirty="0" err="1" smtClean="0"/>
              <a:t>enamic</a:t>
            </a:r>
            <a:r>
              <a:rPr lang="en-US" sz="3600" b="1" dirty="0" smtClean="0"/>
              <a:t> </a:t>
            </a:r>
            <a:r>
              <a:rPr lang="en-US" sz="3600" b="1" dirty="0"/>
              <a:t>acids</a:t>
            </a:r>
            <a:r>
              <a:rPr lang="en-US" sz="3600" b="1" dirty="0" smtClean="0"/>
              <a:t>/ </a:t>
            </a:r>
            <a:r>
              <a:rPr lang="en-US" sz="3600" b="1" dirty="0" err="1" smtClean="0"/>
              <a:t>fenamates</a:t>
            </a:r>
            <a:endParaRPr lang="en-US" sz="3600" b="1" dirty="0"/>
          </a:p>
          <a:p>
            <a:r>
              <a:rPr lang="en-US" sz="3000" dirty="0" err="1"/>
              <a:t>M</a:t>
            </a:r>
            <a:r>
              <a:rPr lang="en-US" sz="3000" dirty="0" err="1" smtClean="0"/>
              <a:t>efenamic</a:t>
            </a:r>
            <a:r>
              <a:rPr lang="en-US" sz="3000" dirty="0" smtClean="0"/>
              <a:t> </a:t>
            </a:r>
            <a:r>
              <a:rPr lang="en-US" sz="3000" dirty="0"/>
              <a:t>acid</a:t>
            </a:r>
            <a:r>
              <a:rPr lang="en-US" sz="3000" dirty="0" smtClean="0"/>
              <a:t>, </a:t>
            </a:r>
            <a:r>
              <a:rPr lang="en-US" sz="3000" dirty="0" err="1" smtClean="0"/>
              <a:t>meclofenamate,antranilic</a:t>
            </a:r>
            <a:r>
              <a:rPr lang="en-US" sz="3000" dirty="0" smtClean="0"/>
              <a:t> </a:t>
            </a:r>
            <a:r>
              <a:rPr lang="en-US" sz="3000" dirty="0"/>
              <a:t>acid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252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849086"/>
            <a:ext cx="11730446" cy="5812971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5)</a:t>
            </a:r>
            <a:r>
              <a:rPr lang="en-US" sz="3200" b="1" dirty="0" err="1"/>
              <a:t>E</a:t>
            </a:r>
            <a:r>
              <a:rPr lang="en-US" sz="3200" b="1" dirty="0" err="1" smtClean="0"/>
              <a:t>nolic</a:t>
            </a:r>
            <a:r>
              <a:rPr lang="en-US" sz="3200" b="1" dirty="0" smtClean="0"/>
              <a:t> </a:t>
            </a:r>
            <a:r>
              <a:rPr lang="en-US" sz="3200" b="1" dirty="0"/>
              <a:t>acid</a:t>
            </a:r>
          </a:p>
          <a:p>
            <a:r>
              <a:rPr lang="en-US" dirty="0" err="1"/>
              <a:t>O</a:t>
            </a:r>
            <a:r>
              <a:rPr lang="en-US" dirty="0" err="1" smtClean="0"/>
              <a:t>xicams-piroxicam,meloxicam</a:t>
            </a:r>
            <a:endParaRPr lang="en-US" dirty="0"/>
          </a:p>
          <a:p>
            <a:r>
              <a:rPr lang="en-US" b="1" dirty="0" err="1"/>
              <a:t>P</a:t>
            </a:r>
            <a:r>
              <a:rPr lang="en-US" b="1" dirty="0" err="1" smtClean="0"/>
              <a:t>yrazolone</a:t>
            </a:r>
            <a:r>
              <a:rPr lang="en-US" dirty="0" err="1" smtClean="0"/>
              <a:t>s-phenylbutazone</a:t>
            </a:r>
            <a:endParaRPr lang="en-US" dirty="0"/>
          </a:p>
          <a:p>
            <a:r>
              <a:rPr lang="en-US" b="1" dirty="0" err="1" smtClean="0"/>
              <a:t>Naphthyalalkanone</a:t>
            </a:r>
            <a:r>
              <a:rPr lang="en-US" dirty="0" err="1" smtClean="0"/>
              <a:t>-nabumetone</a:t>
            </a:r>
            <a:endParaRPr lang="en-US" dirty="0"/>
          </a:p>
          <a:p>
            <a:pPr marL="0" indent="0">
              <a:buNone/>
            </a:pPr>
            <a:r>
              <a:rPr lang="en-US" sz="3200" dirty="0" smtClean="0"/>
              <a:t>6)</a:t>
            </a:r>
            <a:r>
              <a:rPr lang="en-US" sz="3200" b="1" dirty="0" err="1"/>
              <a:t>S</a:t>
            </a:r>
            <a:r>
              <a:rPr lang="en-US" sz="3200" b="1" dirty="0" err="1" smtClean="0"/>
              <a:t>ulphonanilides</a:t>
            </a:r>
            <a:endParaRPr lang="en-US" sz="3200" b="1" dirty="0"/>
          </a:p>
          <a:p>
            <a:r>
              <a:rPr lang="en-US" dirty="0" err="1" smtClean="0"/>
              <a:t>Nimesulide</a:t>
            </a:r>
            <a:r>
              <a:rPr lang="en-US" dirty="0" smtClean="0"/>
              <a:t> -(withdrawn </a:t>
            </a:r>
            <a:r>
              <a:rPr lang="en-US" dirty="0"/>
              <a:t>from market due to </a:t>
            </a:r>
            <a:r>
              <a:rPr lang="en-US" dirty="0" err="1"/>
              <a:t>hepatotoxicity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sz="3200" dirty="0" smtClean="0"/>
              <a:t>7)</a:t>
            </a:r>
            <a:r>
              <a:rPr lang="en-US" sz="3200" b="1" dirty="0"/>
              <a:t>P</a:t>
            </a:r>
            <a:r>
              <a:rPr lang="en-US" sz="3200" b="1" dirty="0" smtClean="0"/>
              <a:t>ara-</a:t>
            </a:r>
            <a:r>
              <a:rPr lang="en-US" sz="3200" b="1" dirty="0" err="1" smtClean="0"/>
              <a:t>aminophenols</a:t>
            </a:r>
            <a:endParaRPr lang="en-US" sz="3200" b="1" dirty="0"/>
          </a:p>
          <a:p>
            <a:pPr>
              <a:buNone/>
            </a:pPr>
            <a:r>
              <a:rPr lang="en-US" sz="3000" dirty="0" smtClean="0"/>
              <a:t>Acetaminophen/</a:t>
            </a:r>
            <a:r>
              <a:rPr lang="en-US" sz="3000" dirty="0" err="1" smtClean="0"/>
              <a:t>Paracetamol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223" y="0"/>
            <a:ext cx="8582297" cy="901337"/>
          </a:xfrm>
        </p:spPr>
        <p:txBody>
          <a:bodyPr>
            <a:normAutofit/>
          </a:bodyPr>
          <a:lstStyle/>
          <a:p>
            <a:r>
              <a:rPr lang="en-US" b="1" dirty="0"/>
              <a:t>PARACETAMOL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940526"/>
            <a:ext cx="11730446" cy="56300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CLASSIFICATION- </a:t>
            </a:r>
            <a:r>
              <a:rPr lang="en-US" sz="3200" dirty="0" smtClean="0"/>
              <a:t>Non-</a:t>
            </a:r>
            <a:r>
              <a:rPr lang="en-US" sz="3200" dirty="0" err="1" smtClean="0"/>
              <a:t>opiod</a:t>
            </a:r>
            <a:r>
              <a:rPr lang="en-US" sz="3200" dirty="0" smtClean="0"/>
              <a:t> </a:t>
            </a:r>
            <a:r>
              <a:rPr lang="en-US" sz="3200" dirty="0"/>
              <a:t>analgesic and antipyretic</a:t>
            </a:r>
          </a:p>
          <a:p>
            <a:pPr marL="0" indent="0">
              <a:buNone/>
            </a:pPr>
            <a:r>
              <a:rPr lang="en-US" sz="3200" b="1" dirty="0" smtClean="0"/>
              <a:t>Indications-</a:t>
            </a:r>
            <a:r>
              <a:rPr lang="en-US" sz="3200" dirty="0" smtClean="0"/>
              <a:t>treatment of </a:t>
            </a:r>
            <a:endParaRPr lang="en-US" sz="3200" b="1" dirty="0"/>
          </a:p>
          <a:p>
            <a:r>
              <a:rPr lang="en-US" sz="3200" dirty="0" smtClean="0"/>
              <a:t>mild pain</a:t>
            </a:r>
          </a:p>
          <a:p>
            <a:r>
              <a:rPr lang="en-US" sz="3200" dirty="0" smtClean="0"/>
              <a:t> fever/ pyrexia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S</a:t>
            </a:r>
            <a:r>
              <a:rPr lang="en-US" sz="3200" b="1" dirty="0" smtClean="0"/>
              <a:t>ide effects</a:t>
            </a:r>
          </a:p>
          <a:p>
            <a:pPr marL="0" indent="0">
              <a:buNone/>
            </a:pPr>
            <a:r>
              <a:rPr lang="en-US" sz="3200" dirty="0" smtClean="0"/>
              <a:t>Generally well tolerated.</a:t>
            </a:r>
            <a:endParaRPr lang="en-US" sz="3200" dirty="0"/>
          </a:p>
          <a:p>
            <a:r>
              <a:rPr lang="en-US" sz="3200" dirty="0" smtClean="0"/>
              <a:t>Nausea, stomach </a:t>
            </a:r>
            <a:r>
              <a:rPr lang="en-US" sz="3200" dirty="0"/>
              <a:t>pains</a:t>
            </a:r>
            <a:r>
              <a:rPr lang="en-US" sz="3200" dirty="0" smtClean="0"/>
              <a:t>, loss </a:t>
            </a:r>
            <a:r>
              <a:rPr lang="en-US" sz="3200" dirty="0"/>
              <a:t>of appetite</a:t>
            </a:r>
          </a:p>
          <a:p>
            <a:r>
              <a:rPr lang="en-US" sz="3200" dirty="0"/>
              <a:t>dark urine</a:t>
            </a:r>
            <a:r>
              <a:rPr lang="en-US" sz="3200" dirty="0" smtClean="0"/>
              <a:t>, clay </a:t>
            </a:r>
            <a:r>
              <a:rPr lang="en-US" sz="3200" dirty="0"/>
              <a:t>colored stools</a:t>
            </a:r>
          </a:p>
          <a:p>
            <a:r>
              <a:rPr lang="en-US" sz="3200" dirty="0"/>
              <a:t>jaundice(yellowing of the skins or eyes</a:t>
            </a:r>
            <a:r>
              <a:rPr lang="en-US" sz="3200" dirty="0" smtClean="0"/>
              <a:t>)-</a:t>
            </a:r>
            <a:r>
              <a:rPr lang="en-US" sz="3200" dirty="0" err="1" smtClean="0"/>
              <a:t>hepatotoxicity</a:t>
            </a:r>
            <a:endParaRPr lang="en-US" sz="3200" dirty="0"/>
          </a:p>
          <a:p>
            <a:r>
              <a:rPr lang="en-US" sz="3200" dirty="0"/>
              <a:t>renal </a:t>
            </a:r>
            <a:r>
              <a:rPr lang="en-US" sz="3200" dirty="0" err="1"/>
              <a:t>failure,fatigue,insomnia,hypokalemia,muscle</a:t>
            </a:r>
            <a:r>
              <a:rPr lang="en-US" sz="3200" dirty="0"/>
              <a:t> spasms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827</Words>
  <Application>WPS Presentation</Application>
  <PresentationFormat>Custom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ANALGESICS</vt:lpstr>
      <vt:lpstr>DEFINITION</vt:lpstr>
      <vt:lpstr>OPIOID ANALGESICS -Classification</vt:lpstr>
      <vt:lpstr>WHO guidelines on pain management </vt:lpstr>
      <vt:lpstr>NON STEROIDAL ANTI-INFLAMMATORY DRUGS (NSAIDS) </vt:lpstr>
      <vt:lpstr>CLASSIFICATION </vt:lpstr>
      <vt:lpstr>Cont…</vt:lpstr>
      <vt:lpstr>Slide 8</vt:lpstr>
      <vt:lpstr>PARACETAMOL</vt:lpstr>
      <vt:lpstr>Signs of paracetamol toxicity</vt:lpstr>
      <vt:lpstr>Cont…</vt:lpstr>
      <vt:lpstr>ASPRIN</vt:lpstr>
      <vt:lpstr>Signs of aspirin toxicity</vt:lpstr>
      <vt:lpstr>Cont..</vt:lpstr>
      <vt:lpstr>Cont….</vt:lpstr>
      <vt:lpstr>Antidote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ANALGESICS</dc:title>
  <dc:creator>User</dc:creator>
  <cp:lastModifiedBy>User</cp:lastModifiedBy>
  <cp:revision>22</cp:revision>
  <dcterms:created xsi:type="dcterms:W3CDTF">2021-09-08T11:00:00Z</dcterms:created>
  <dcterms:modified xsi:type="dcterms:W3CDTF">2023-10-30T13:13:49Z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1033-11.2.0.10101</vt:lpwstr>
  </property>
</Properties>
</file>