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6"/>
  </p:notesMasterIdLst>
  <p:sldIdLst>
    <p:sldId id="256" r:id="rId2"/>
    <p:sldId id="292" r:id="rId3"/>
    <p:sldId id="257" r:id="rId4"/>
    <p:sldId id="756" r:id="rId5"/>
    <p:sldId id="258" r:id="rId6"/>
    <p:sldId id="284" r:id="rId7"/>
    <p:sldId id="285" r:id="rId8"/>
    <p:sldId id="260" r:id="rId9"/>
    <p:sldId id="263" r:id="rId10"/>
    <p:sldId id="261" r:id="rId11"/>
    <p:sldId id="262" r:id="rId12"/>
    <p:sldId id="264" r:id="rId13"/>
    <p:sldId id="265" r:id="rId14"/>
    <p:sldId id="266" r:id="rId15"/>
    <p:sldId id="267" r:id="rId16"/>
    <p:sldId id="268" r:id="rId17"/>
    <p:sldId id="269" r:id="rId18"/>
    <p:sldId id="270" r:id="rId19"/>
    <p:sldId id="274" r:id="rId20"/>
    <p:sldId id="272" r:id="rId21"/>
    <p:sldId id="273" r:id="rId22"/>
    <p:sldId id="275" r:id="rId23"/>
    <p:sldId id="276" r:id="rId24"/>
    <p:sldId id="290" r:id="rId25"/>
    <p:sldId id="291" r:id="rId26"/>
    <p:sldId id="282" r:id="rId27"/>
    <p:sldId id="354" r:id="rId28"/>
    <p:sldId id="355" r:id="rId29"/>
    <p:sldId id="356" r:id="rId30"/>
    <p:sldId id="286" r:id="rId31"/>
    <p:sldId id="287" r:id="rId32"/>
    <p:sldId id="288" r:id="rId33"/>
    <p:sldId id="289" r:id="rId34"/>
    <p:sldId id="757" r:id="rId35"/>
    <p:sldId id="278" r:id="rId36"/>
    <p:sldId id="279" r:id="rId37"/>
    <p:sldId id="283" r:id="rId38"/>
    <p:sldId id="293" r:id="rId39"/>
    <p:sldId id="295" r:id="rId40"/>
    <p:sldId id="297" r:id="rId41"/>
    <p:sldId id="299" r:id="rId42"/>
    <p:sldId id="301" r:id="rId43"/>
    <p:sldId id="303" r:id="rId44"/>
    <p:sldId id="305" r:id="rId45"/>
    <p:sldId id="307" r:id="rId46"/>
    <p:sldId id="309" r:id="rId47"/>
    <p:sldId id="311" r:id="rId48"/>
    <p:sldId id="313" r:id="rId49"/>
    <p:sldId id="315" r:id="rId50"/>
    <p:sldId id="317" r:id="rId51"/>
    <p:sldId id="319" r:id="rId52"/>
    <p:sldId id="321" r:id="rId53"/>
    <p:sldId id="323" r:id="rId54"/>
    <p:sldId id="325" r:id="rId55"/>
    <p:sldId id="327" r:id="rId56"/>
    <p:sldId id="747" r:id="rId57"/>
    <p:sldId id="748" r:id="rId58"/>
    <p:sldId id="749" r:id="rId59"/>
    <p:sldId id="750" r:id="rId60"/>
    <p:sldId id="751" r:id="rId61"/>
    <p:sldId id="752" r:id="rId62"/>
    <p:sldId id="753" r:id="rId63"/>
    <p:sldId id="754" r:id="rId64"/>
    <p:sldId id="755" r:id="rId65"/>
    <p:sldId id="328" r:id="rId66"/>
    <p:sldId id="758" r:id="rId67"/>
    <p:sldId id="329" r:id="rId68"/>
    <p:sldId id="330" r:id="rId69"/>
    <p:sldId id="331" r:id="rId70"/>
    <p:sldId id="358" r:id="rId71"/>
    <p:sldId id="333" r:id="rId72"/>
    <p:sldId id="334" r:id="rId73"/>
    <p:sldId id="346" r:id="rId74"/>
    <p:sldId id="342" r:id="rId75"/>
    <p:sldId id="336" r:id="rId76"/>
    <p:sldId id="338" r:id="rId77"/>
    <p:sldId id="339" r:id="rId78"/>
    <p:sldId id="337" r:id="rId79"/>
    <p:sldId id="341" r:id="rId80"/>
    <p:sldId id="343" r:id="rId81"/>
    <p:sldId id="344" r:id="rId82"/>
    <p:sldId id="347" r:id="rId83"/>
    <p:sldId id="348" r:id="rId84"/>
    <p:sldId id="349" r:id="rId85"/>
    <p:sldId id="350" r:id="rId86"/>
    <p:sldId id="351" r:id="rId87"/>
    <p:sldId id="352" r:id="rId88"/>
    <p:sldId id="345"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5" r:id="rId104"/>
    <p:sldId id="376" r:id="rId105"/>
    <p:sldId id="377" r:id="rId106"/>
    <p:sldId id="378" r:id="rId107"/>
    <p:sldId id="379" r:id="rId108"/>
    <p:sldId id="380" r:id="rId109"/>
    <p:sldId id="381" r:id="rId110"/>
    <p:sldId id="382" r:id="rId111"/>
    <p:sldId id="383" r:id="rId112"/>
    <p:sldId id="384" r:id="rId113"/>
    <p:sldId id="385" r:id="rId114"/>
    <p:sldId id="386" r:id="rId115"/>
    <p:sldId id="387" r:id="rId116"/>
    <p:sldId id="388" r:id="rId117"/>
    <p:sldId id="390" r:id="rId118"/>
    <p:sldId id="391" r:id="rId119"/>
    <p:sldId id="393" r:id="rId120"/>
    <p:sldId id="394" r:id="rId121"/>
    <p:sldId id="395" r:id="rId122"/>
    <p:sldId id="396" r:id="rId123"/>
    <p:sldId id="397" r:id="rId124"/>
    <p:sldId id="398" r:id="rId125"/>
    <p:sldId id="399" r:id="rId126"/>
    <p:sldId id="400" r:id="rId127"/>
    <p:sldId id="401" r:id="rId128"/>
    <p:sldId id="402" r:id="rId129"/>
    <p:sldId id="403" r:id="rId130"/>
    <p:sldId id="404" r:id="rId131"/>
    <p:sldId id="411" r:id="rId132"/>
    <p:sldId id="405" r:id="rId133"/>
    <p:sldId id="406" r:id="rId134"/>
    <p:sldId id="407" r:id="rId135"/>
    <p:sldId id="408" r:id="rId136"/>
    <p:sldId id="409" r:id="rId137"/>
    <p:sldId id="410" r:id="rId138"/>
    <p:sldId id="413" r:id="rId139"/>
    <p:sldId id="414" r:id="rId140"/>
    <p:sldId id="415" r:id="rId141"/>
    <p:sldId id="416" r:id="rId142"/>
    <p:sldId id="417" r:id="rId143"/>
    <p:sldId id="418" r:id="rId144"/>
    <p:sldId id="419" r:id="rId145"/>
    <p:sldId id="420" r:id="rId146"/>
    <p:sldId id="421" r:id="rId147"/>
    <p:sldId id="422" r:id="rId148"/>
    <p:sldId id="423" r:id="rId149"/>
    <p:sldId id="424" r:id="rId150"/>
    <p:sldId id="425" r:id="rId151"/>
    <p:sldId id="426" r:id="rId152"/>
    <p:sldId id="427" r:id="rId153"/>
    <p:sldId id="428" r:id="rId154"/>
    <p:sldId id="429" r:id="rId155"/>
    <p:sldId id="430" r:id="rId156"/>
    <p:sldId id="431" r:id="rId157"/>
    <p:sldId id="432" r:id="rId158"/>
    <p:sldId id="433" r:id="rId159"/>
    <p:sldId id="434" r:id="rId160"/>
    <p:sldId id="435" r:id="rId161"/>
    <p:sldId id="436" r:id="rId162"/>
    <p:sldId id="437" r:id="rId163"/>
    <p:sldId id="438" r:id="rId164"/>
    <p:sldId id="439" r:id="rId165"/>
    <p:sldId id="440" r:id="rId166"/>
    <p:sldId id="441" r:id="rId167"/>
    <p:sldId id="442" r:id="rId168"/>
    <p:sldId id="443" r:id="rId169"/>
    <p:sldId id="444" r:id="rId170"/>
    <p:sldId id="445" r:id="rId171"/>
    <p:sldId id="446" r:id="rId172"/>
    <p:sldId id="447" r:id="rId173"/>
    <p:sldId id="448" r:id="rId174"/>
    <p:sldId id="449" r:id="rId175"/>
    <p:sldId id="450" r:id="rId176"/>
    <p:sldId id="451" r:id="rId177"/>
    <p:sldId id="452" r:id="rId178"/>
    <p:sldId id="759" r:id="rId179"/>
    <p:sldId id="454" r:id="rId180"/>
    <p:sldId id="455" r:id="rId181"/>
    <p:sldId id="456" r:id="rId182"/>
    <p:sldId id="457" r:id="rId183"/>
    <p:sldId id="458" r:id="rId184"/>
    <p:sldId id="459" r:id="rId185"/>
    <p:sldId id="460" r:id="rId186"/>
    <p:sldId id="461" r:id="rId187"/>
    <p:sldId id="462" r:id="rId188"/>
    <p:sldId id="463" r:id="rId189"/>
    <p:sldId id="464" r:id="rId190"/>
    <p:sldId id="466" r:id="rId191"/>
    <p:sldId id="467" r:id="rId192"/>
    <p:sldId id="468" r:id="rId193"/>
    <p:sldId id="469" r:id="rId194"/>
    <p:sldId id="470" r:id="rId195"/>
    <p:sldId id="471" r:id="rId196"/>
    <p:sldId id="472" r:id="rId197"/>
    <p:sldId id="473" r:id="rId198"/>
    <p:sldId id="474" r:id="rId199"/>
    <p:sldId id="475" r:id="rId200"/>
    <p:sldId id="476" r:id="rId201"/>
    <p:sldId id="477" r:id="rId202"/>
    <p:sldId id="478" r:id="rId203"/>
    <p:sldId id="479" r:id="rId204"/>
    <p:sldId id="480" r:id="rId205"/>
    <p:sldId id="481" r:id="rId206"/>
    <p:sldId id="482" r:id="rId207"/>
    <p:sldId id="483" r:id="rId208"/>
    <p:sldId id="484" r:id="rId209"/>
    <p:sldId id="485" r:id="rId210"/>
    <p:sldId id="486" r:id="rId211"/>
    <p:sldId id="487" r:id="rId212"/>
    <p:sldId id="489" r:id="rId213"/>
    <p:sldId id="490" r:id="rId214"/>
    <p:sldId id="491" r:id="rId215"/>
    <p:sldId id="492" r:id="rId216"/>
    <p:sldId id="493" r:id="rId217"/>
    <p:sldId id="494" r:id="rId218"/>
    <p:sldId id="495" r:id="rId219"/>
    <p:sldId id="496" r:id="rId220"/>
    <p:sldId id="497" r:id="rId221"/>
    <p:sldId id="498" r:id="rId222"/>
    <p:sldId id="499" r:id="rId223"/>
    <p:sldId id="500" r:id="rId224"/>
    <p:sldId id="501" r:id="rId225"/>
    <p:sldId id="502" r:id="rId226"/>
    <p:sldId id="503" r:id="rId227"/>
    <p:sldId id="504" r:id="rId228"/>
    <p:sldId id="505" r:id="rId229"/>
    <p:sldId id="506" r:id="rId230"/>
    <p:sldId id="507" r:id="rId231"/>
    <p:sldId id="508" r:id="rId232"/>
    <p:sldId id="509" r:id="rId233"/>
    <p:sldId id="510" r:id="rId234"/>
    <p:sldId id="511" r:id="rId235"/>
    <p:sldId id="512" r:id="rId236"/>
    <p:sldId id="513" r:id="rId237"/>
    <p:sldId id="514" r:id="rId238"/>
    <p:sldId id="515" r:id="rId239"/>
    <p:sldId id="516" r:id="rId240"/>
    <p:sldId id="517" r:id="rId241"/>
    <p:sldId id="518" r:id="rId242"/>
    <p:sldId id="519" r:id="rId243"/>
    <p:sldId id="520" r:id="rId244"/>
    <p:sldId id="521" r:id="rId245"/>
    <p:sldId id="522" r:id="rId246"/>
    <p:sldId id="523" r:id="rId247"/>
    <p:sldId id="524" r:id="rId248"/>
    <p:sldId id="525" r:id="rId249"/>
    <p:sldId id="526" r:id="rId250"/>
    <p:sldId id="527" r:id="rId251"/>
    <p:sldId id="528" r:id="rId252"/>
    <p:sldId id="529" r:id="rId253"/>
    <p:sldId id="530" r:id="rId254"/>
    <p:sldId id="532" r:id="rId255"/>
    <p:sldId id="533" r:id="rId256"/>
    <p:sldId id="534" r:id="rId257"/>
    <p:sldId id="535" r:id="rId258"/>
    <p:sldId id="536" r:id="rId259"/>
    <p:sldId id="537" r:id="rId260"/>
    <p:sldId id="538" r:id="rId261"/>
    <p:sldId id="539" r:id="rId262"/>
    <p:sldId id="540" r:id="rId263"/>
    <p:sldId id="541" r:id="rId264"/>
    <p:sldId id="542" r:id="rId265"/>
    <p:sldId id="543" r:id="rId266"/>
    <p:sldId id="544" r:id="rId267"/>
    <p:sldId id="545" r:id="rId268"/>
    <p:sldId id="546" r:id="rId269"/>
    <p:sldId id="547" r:id="rId270"/>
    <p:sldId id="548" r:id="rId271"/>
    <p:sldId id="549" r:id="rId272"/>
    <p:sldId id="550" r:id="rId273"/>
    <p:sldId id="551" r:id="rId274"/>
    <p:sldId id="552" r:id="rId275"/>
    <p:sldId id="553" r:id="rId276"/>
    <p:sldId id="554" r:id="rId277"/>
    <p:sldId id="555" r:id="rId278"/>
    <p:sldId id="556" r:id="rId279"/>
    <p:sldId id="557" r:id="rId280"/>
    <p:sldId id="558" r:id="rId281"/>
    <p:sldId id="559" r:id="rId282"/>
    <p:sldId id="560" r:id="rId283"/>
    <p:sldId id="561" r:id="rId284"/>
    <p:sldId id="562" r:id="rId285"/>
    <p:sldId id="563" r:id="rId286"/>
    <p:sldId id="564" r:id="rId287"/>
    <p:sldId id="565" r:id="rId288"/>
    <p:sldId id="566" r:id="rId289"/>
    <p:sldId id="567" r:id="rId290"/>
    <p:sldId id="568" r:id="rId291"/>
    <p:sldId id="569" r:id="rId292"/>
    <p:sldId id="570" r:id="rId293"/>
    <p:sldId id="571" r:id="rId294"/>
    <p:sldId id="572" r:id="rId295"/>
    <p:sldId id="573" r:id="rId296"/>
    <p:sldId id="575" r:id="rId297"/>
    <p:sldId id="576" r:id="rId298"/>
    <p:sldId id="577" r:id="rId299"/>
    <p:sldId id="578" r:id="rId300"/>
    <p:sldId id="579" r:id="rId301"/>
    <p:sldId id="580" r:id="rId302"/>
    <p:sldId id="581" r:id="rId303"/>
    <p:sldId id="582" r:id="rId304"/>
    <p:sldId id="583" r:id="rId305"/>
    <p:sldId id="584" r:id="rId306"/>
    <p:sldId id="585" r:id="rId307"/>
    <p:sldId id="586" r:id="rId308"/>
    <p:sldId id="587" r:id="rId309"/>
    <p:sldId id="588" r:id="rId310"/>
    <p:sldId id="589" r:id="rId311"/>
    <p:sldId id="590" r:id="rId312"/>
    <p:sldId id="591" r:id="rId313"/>
    <p:sldId id="592" r:id="rId314"/>
    <p:sldId id="593" r:id="rId315"/>
    <p:sldId id="594" r:id="rId316"/>
    <p:sldId id="595" r:id="rId317"/>
    <p:sldId id="596" r:id="rId318"/>
    <p:sldId id="597" r:id="rId319"/>
    <p:sldId id="598" r:id="rId320"/>
    <p:sldId id="599" r:id="rId321"/>
    <p:sldId id="600" r:id="rId322"/>
    <p:sldId id="601" r:id="rId323"/>
    <p:sldId id="602" r:id="rId324"/>
    <p:sldId id="603" r:id="rId325"/>
    <p:sldId id="604" r:id="rId326"/>
    <p:sldId id="605" r:id="rId327"/>
    <p:sldId id="606" r:id="rId328"/>
    <p:sldId id="607" r:id="rId329"/>
    <p:sldId id="608" r:id="rId330"/>
    <p:sldId id="609" r:id="rId331"/>
    <p:sldId id="610" r:id="rId332"/>
    <p:sldId id="636" r:id="rId333"/>
    <p:sldId id="637" r:id="rId334"/>
    <p:sldId id="638" r:id="rId335"/>
    <p:sldId id="639" r:id="rId336"/>
    <p:sldId id="640" r:id="rId337"/>
    <p:sldId id="641" r:id="rId338"/>
    <p:sldId id="642" r:id="rId339"/>
    <p:sldId id="643" r:id="rId340"/>
    <p:sldId id="644" r:id="rId341"/>
    <p:sldId id="645" r:id="rId342"/>
    <p:sldId id="646" r:id="rId343"/>
    <p:sldId id="647" r:id="rId344"/>
    <p:sldId id="648" r:id="rId345"/>
    <p:sldId id="649" r:id="rId346"/>
    <p:sldId id="650" r:id="rId347"/>
    <p:sldId id="651" r:id="rId348"/>
    <p:sldId id="652" r:id="rId349"/>
    <p:sldId id="653" r:id="rId350"/>
    <p:sldId id="654" r:id="rId351"/>
    <p:sldId id="655" r:id="rId352"/>
    <p:sldId id="656" r:id="rId353"/>
    <p:sldId id="657" r:id="rId354"/>
    <p:sldId id="658" r:id="rId355"/>
    <p:sldId id="659" r:id="rId356"/>
    <p:sldId id="660" r:id="rId357"/>
    <p:sldId id="661" r:id="rId358"/>
    <p:sldId id="662" r:id="rId359"/>
    <p:sldId id="663" r:id="rId360"/>
    <p:sldId id="664" r:id="rId361"/>
    <p:sldId id="665" r:id="rId362"/>
    <p:sldId id="666" r:id="rId363"/>
    <p:sldId id="667" r:id="rId364"/>
    <p:sldId id="668" r:id="rId365"/>
    <p:sldId id="669" r:id="rId366"/>
    <p:sldId id="670" r:id="rId367"/>
    <p:sldId id="671" r:id="rId368"/>
    <p:sldId id="672" r:id="rId369"/>
    <p:sldId id="673" r:id="rId370"/>
    <p:sldId id="674" r:id="rId371"/>
    <p:sldId id="675" r:id="rId372"/>
    <p:sldId id="676" r:id="rId373"/>
    <p:sldId id="677" r:id="rId374"/>
    <p:sldId id="678" r:id="rId375"/>
    <p:sldId id="679" r:id="rId376"/>
    <p:sldId id="680" r:id="rId377"/>
    <p:sldId id="681" r:id="rId378"/>
    <p:sldId id="682" r:id="rId379"/>
    <p:sldId id="683" r:id="rId380"/>
    <p:sldId id="684" r:id="rId381"/>
    <p:sldId id="685" r:id="rId382"/>
    <p:sldId id="686" r:id="rId383"/>
    <p:sldId id="687" r:id="rId384"/>
    <p:sldId id="688" r:id="rId385"/>
    <p:sldId id="689" r:id="rId386"/>
    <p:sldId id="690" r:id="rId387"/>
    <p:sldId id="691" r:id="rId388"/>
    <p:sldId id="692" r:id="rId389"/>
    <p:sldId id="693" r:id="rId390"/>
    <p:sldId id="694" r:id="rId391"/>
    <p:sldId id="695" r:id="rId392"/>
    <p:sldId id="696" r:id="rId393"/>
    <p:sldId id="697" r:id="rId394"/>
    <p:sldId id="698" r:id="rId395"/>
    <p:sldId id="699" r:id="rId396"/>
    <p:sldId id="700" r:id="rId397"/>
    <p:sldId id="701" r:id="rId398"/>
    <p:sldId id="702" r:id="rId399"/>
    <p:sldId id="703" r:id="rId400"/>
    <p:sldId id="704" r:id="rId401"/>
    <p:sldId id="705" r:id="rId402"/>
    <p:sldId id="706" r:id="rId403"/>
    <p:sldId id="707" r:id="rId404"/>
    <p:sldId id="708" r:id="rId405"/>
    <p:sldId id="709" r:id="rId406"/>
    <p:sldId id="710" r:id="rId407"/>
    <p:sldId id="711" r:id="rId408"/>
    <p:sldId id="712" r:id="rId409"/>
    <p:sldId id="713" r:id="rId410"/>
    <p:sldId id="714" r:id="rId411"/>
    <p:sldId id="715" r:id="rId412"/>
    <p:sldId id="716" r:id="rId413"/>
    <p:sldId id="717" r:id="rId414"/>
    <p:sldId id="718" r:id="rId415"/>
    <p:sldId id="719" r:id="rId416"/>
    <p:sldId id="720" r:id="rId417"/>
    <p:sldId id="721" r:id="rId418"/>
    <p:sldId id="722" r:id="rId419"/>
    <p:sldId id="723" r:id="rId420"/>
    <p:sldId id="724" r:id="rId421"/>
    <p:sldId id="725" r:id="rId422"/>
    <p:sldId id="726" r:id="rId423"/>
    <p:sldId id="727" r:id="rId424"/>
    <p:sldId id="728" r:id="rId425"/>
    <p:sldId id="730" r:id="rId426"/>
    <p:sldId id="731" r:id="rId427"/>
    <p:sldId id="732" r:id="rId428"/>
    <p:sldId id="733" r:id="rId429"/>
    <p:sldId id="734" r:id="rId430"/>
    <p:sldId id="735" r:id="rId431"/>
    <p:sldId id="736" r:id="rId432"/>
    <p:sldId id="737" r:id="rId433"/>
    <p:sldId id="738" r:id="rId434"/>
    <p:sldId id="739" r:id="rId435"/>
    <p:sldId id="740" r:id="rId436"/>
    <p:sldId id="741" r:id="rId437"/>
    <p:sldId id="742" r:id="rId438"/>
    <p:sldId id="743" r:id="rId439"/>
    <p:sldId id="744" r:id="rId440"/>
    <p:sldId id="745" r:id="rId441"/>
    <p:sldId id="612" r:id="rId442"/>
    <p:sldId id="613" r:id="rId443"/>
    <p:sldId id="614" r:id="rId444"/>
    <p:sldId id="615" r:id="rId445"/>
    <p:sldId id="616" r:id="rId446"/>
    <p:sldId id="617" r:id="rId447"/>
    <p:sldId id="618" r:id="rId448"/>
    <p:sldId id="619" r:id="rId449"/>
    <p:sldId id="620" r:id="rId450"/>
    <p:sldId id="621" r:id="rId451"/>
    <p:sldId id="622" r:id="rId452"/>
    <p:sldId id="623" r:id="rId453"/>
    <p:sldId id="624" r:id="rId454"/>
    <p:sldId id="625" r:id="rId4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p:scale>
          <a:sx n="80" d="100"/>
          <a:sy n="80" d="100"/>
        </p:scale>
        <p:origin x="-111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slide" Target="slides/slide413.xml"/><Relationship Id="rId435" Type="http://schemas.openxmlformats.org/officeDocument/2006/relationships/slide" Target="slides/slide434.xml"/><Relationship Id="rId456"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446" Type="http://schemas.openxmlformats.org/officeDocument/2006/relationships/slide" Target="slides/slide445.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presProps" Target="presProps.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theme" Target="theme/theme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F03F7-D336-4361-82B9-E623DC78411F}" type="datetimeFigureOut">
              <a:rPr lang="en-US" smtClean="0"/>
              <a:pPr/>
              <a:t>9/27/2021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CFD037-E4CE-4917-BAD0-F1C044ED80FD}" type="slidenum">
              <a:rPr lang="en-US" smtClean="0"/>
              <a:pPr/>
              <a:t>‹#›</a:t>
            </a:fld>
            <a:endParaRPr lang="en-US"/>
          </a:p>
        </p:txBody>
      </p:sp>
    </p:spTree>
    <p:extLst>
      <p:ext uri="{BB962C8B-B14F-4D97-AF65-F5344CB8AC3E}">
        <p14:creationId xmlns:p14="http://schemas.microsoft.com/office/powerpoint/2010/main" val="2099742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4795-D7FA-4184-9831-0B3B997185D3}"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4795-D7FA-4184-9831-0B3B997185D3}" type="slidenum">
              <a:rPr lang="en-US" smtClean="0"/>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4795-D7FA-4184-9831-0B3B997185D3}" type="slidenum">
              <a:rPr lang="en-US" smtClean="0"/>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4795-D7FA-4184-9831-0B3B997185D3}" type="slidenum">
              <a:rPr lang="en-US" smtClean="0"/>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4795-D7FA-4184-9831-0B3B997185D3}" type="slidenum">
              <a:rPr lang="en-US" smtClean="0"/>
              <a:pPr/>
              <a:t>47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24795-D7FA-4184-9831-0B3B997185D3}" type="slidenum">
              <a:rPr lang="en-US" smtClean="0"/>
              <a:pPr/>
              <a:t>55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CFD037-E4CE-4917-BAD0-F1C044ED80FD}" type="slidenum">
              <a:rPr lang="en-US" smtClean="0"/>
              <a:pPr/>
              <a:t>84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B35BD-34A8-47FD-8210-4B30E9227F1A}" type="slidenum">
              <a:rPr lang="en-US" smtClean="0"/>
              <a:pPr/>
              <a:t>144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82F8E-74F7-4D30-ACED-1F9B5E0BFCAE}" type="slidenum">
              <a:rPr lang="en-US" smtClean="0"/>
              <a:t>448</a:t>
            </a:fld>
            <a:endParaRPr lang="en-US"/>
          </a:p>
        </p:txBody>
      </p:sp>
    </p:spTree>
    <p:extLst>
      <p:ext uri="{BB962C8B-B14F-4D97-AF65-F5344CB8AC3E}">
        <p14:creationId xmlns:p14="http://schemas.microsoft.com/office/powerpoint/2010/main" val="15578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0B9098-FA84-4D3B-BB81-CA8A87646612}"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B9098-FA84-4D3B-BB81-CA8A87646612}"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B9098-FA84-4D3B-BB81-CA8A87646612}"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B9098-FA84-4D3B-BB81-CA8A87646612}"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0B9098-FA84-4D3B-BB81-CA8A87646612}"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0B9098-FA84-4D3B-BB81-CA8A87646612}"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0B9098-FA84-4D3B-BB81-CA8A87646612}" type="datetimeFigureOut">
              <a:rPr lang="en-US" smtClean="0"/>
              <a:pPr/>
              <a:t>9/27/2021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0B9098-FA84-4D3B-BB81-CA8A87646612}" type="datetimeFigureOut">
              <a:rPr lang="en-US" smtClean="0"/>
              <a:pPr/>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B9098-FA84-4D3B-BB81-CA8A87646612}" type="datetimeFigureOut">
              <a:rPr lang="en-US" smtClean="0"/>
              <a:pPr/>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0B9098-FA84-4D3B-BB81-CA8A87646612}"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0B9098-FA84-4D3B-BB81-CA8A87646612}"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0B033-8F2F-47EA-8C75-0242BF553C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B9098-FA84-4D3B-BB81-CA8A87646612}" type="datetimeFigureOut">
              <a:rPr lang="en-US" smtClean="0"/>
              <a:pPr/>
              <a:t>9/27/2021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0B033-8F2F-47EA-8C75-0242BF553C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hyperlink" Target="https://teachmeanatomy.info/lower-limb/joints/hip-joint/" TargetMode="Externa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hyperlink" Target="https://teachmeanatomy.info/lower-limb/joints/the-knee-joint/" TargetMode="Externa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hyperlink" Target="https://teachmeanatomy.info/lower-limb/joints/the-ankle-joint/" TargetMode="Externa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hyperlink" Target="https://teachmeanatomy.info/lower-limb/joints/hip-joint/" TargetMode="Externa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hyperlink" Target="https://teachmeanatomy.info/lower-limb/joints/the-knee-joint/" TargetMode="Externa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hyperlink" Target="https://teachmeanatomy.info/lower-limb/joints/the-ankle-joint/" TargetMode="Externa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hyperlink" Target="https://teachmeanatomy.info/lower-limb/joints/the-knee-join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hyperlink" Target="https://teachmeanatomy.info/lower-limb/muscles/thigh/medial-compartment/" TargetMode="Externa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hyperlink" Target="https://teachmeanatomy.info/lower-limb/areas/the-femoral-triangle/" TargetMode="Externa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hyperlink" Target="https://teachmeanatomy.info/lower-limb/areas/popliteal-fossa/"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hyperlink" Target="https://teachmeanatomy.info/lower-limb/muscles/leg/posterior-compartment/" TargetMode="External"/><Relationship Id="rId2" Type="http://schemas.openxmlformats.org/officeDocument/2006/relationships/hyperlink" Target="https://teachmeanatomy.info/lower-limb/muscles/leg/anterior-compartment/" TargetMode="External"/><Relationship Id="rId1" Type="http://schemas.openxmlformats.org/officeDocument/2006/relationships/slideLayout" Target="../slideLayouts/slideLayout2.xml"/><Relationship Id="rId4" Type="http://schemas.openxmlformats.org/officeDocument/2006/relationships/hyperlink" Target="https://teachmeanatomy.info/lower-limb/muscles/leg/lateral-compartment/" TargetMode="Externa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hyperlink" Target="https://teachmeanatomy.info/upper-limb/muscles/hand/" TargetMode="Externa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3" Type="http://schemas.openxmlformats.org/officeDocument/2006/relationships/hyperlink" Target="https://teachmeanatomy.info/lower-limb/muscles/leg/anterior-compartment/" TargetMode="External"/><Relationship Id="rId2" Type="http://schemas.openxmlformats.org/officeDocument/2006/relationships/hyperlink" Target="https://teachmeanatomy.info/lower-limb/muscles/leg/lateral-compartment/" TargetMode="External"/><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hyperlink" Target="https://www.kenhub.com/en/library/anatomy/talocalcaneonavicular-joint" TargetMode="External"/><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hyperlink" Target="https://www.kenhub.com/en/library/anatomy/metatarsophalangeal-mtp-joints" TargetMode="External"/><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hyperlink" Target="https://teachmeanatomy.info/lower-limb/bones/bones-of-the-foot-tarsals-metatarsals-and-phalanges/" TargetMode="External"/><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api.seer.cancer.gov/rest/glossary/latest/id/54dcf956e4b0c48f31c76909" TargetMode="External"/><Relationship Id="rId3" Type="http://schemas.openxmlformats.org/officeDocument/2006/relationships/hyperlink" Target="https://api.seer.cancer.gov/rest/glossary/latest/id/55a0072ae4b084b72ee30c7b" TargetMode="External"/><Relationship Id="rId7" Type="http://schemas.openxmlformats.org/officeDocument/2006/relationships/hyperlink" Target="https://api.seer.cancer.gov/rest/glossary/latest/id/542eeea0102c1d14697ef86f" TargetMode="External"/><Relationship Id="rId2" Type="http://schemas.openxmlformats.org/officeDocument/2006/relationships/hyperlink" Target="https://api.seer.cancer.gov/rest/glossary/latest/id/542eeea0102c1d14697ef88d" TargetMode="External"/><Relationship Id="rId1" Type="http://schemas.openxmlformats.org/officeDocument/2006/relationships/slideLayout" Target="../slideLayouts/slideLayout2.xml"/><Relationship Id="rId6" Type="http://schemas.openxmlformats.org/officeDocument/2006/relationships/hyperlink" Target="https://api.seer.cancer.gov/rest/glossary/latest/id/55089d70e4b0c48f31d849a0" TargetMode="External"/><Relationship Id="rId5" Type="http://schemas.openxmlformats.org/officeDocument/2006/relationships/hyperlink" Target="https://api.seer.cancer.gov/rest/glossary/latest/id/5522c07ee4b0bc5c16c0490e" TargetMode="External"/><Relationship Id="rId4" Type="http://schemas.openxmlformats.org/officeDocument/2006/relationships/hyperlink" Target="https://api.seer.cancer.gov/rest/glossary/latest/id/552172bfe4b0bc5c16bfd3c8"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en.wikipedia.org/wiki/Nerve" TargetMode="External"/><Relationship Id="rId2" Type="http://schemas.openxmlformats.org/officeDocument/2006/relationships/hyperlink" Target="https://en.wikipedia.org/wiki/Connective_tissue" TargetMode="External"/><Relationship Id="rId1" Type="http://schemas.openxmlformats.org/officeDocument/2006/relationships/slideLayout" Target="../slideLayouts/slideLayout2.xml"/><Relationship Id="rId5" Type="http://schemas.openxmlformats.org/officeDocument/2006/relationships/hyperlink" Target="https://en.wikipedia.org/wiki/Blood_vessels" TargetMode="External"/><Relationship Id="rId4" Type="http://schemas.openxmlformats.org/officeDocument/2006/relationships/hyperlink" Target="https://en.wikipedia.org/wiki/Nerve_fascicle"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28600"/>
            <a:ext cx="7924800" cy="5943600"/>
          </a:xfrm>
        </p:spPr>
        <p:txBody>
          <a:bodyPr/>
          <a:lstStyle/>
          <a:p>
            <a:pPr algn="l"/>
            <a:r>
              <a:rPr lang="en-US" dirty="0" smtClean="0">
                <a:solidFill>
                  <a:schemeClr val="tx1"/>
                </a:solidFill>
              </a:rPr>
              <a:t>Anatomy 1</a:t>
            </a:r>
          </a:p>
          <a:p>
            <a:pPr algn="l"/>
            <a:r>
              <a:rPr lang="en-US" dirty="0" smtClean="0">
                <a:solidFill>
                  <a:schemeClr val="tx1"/>
                </a:solidFill>
              </a:rPr>
              <a:t>OTM YEAR 1: SEM </a:t>
            </a:r>
            <a:r>
              <a:rPr lang="en-US" dirty="0" smtClean="0">
                <a:solidFill>
                  <a:schemeClr val="tx1"/>
                </a:solidFill>
              </a:rPr>
              <a:t>1</a:t>
            </a:r>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r>
              <a:rPr lang="en-US" b="1" dirty="0" smtClean="0"/>
              <a:t>Medial- </a:t>
            </a:r>
            <a:r>
              <a:rPr lang="en-US" dirty="0" smtClean="0"/>
              <a:t>is the middle or direction towards the midline of the body </a:t>
            </a:r>
            <a:r>
              <a:rPr lang="en-US" dirty="0" err="1" smtClean="0"/>
              <a:t>e.g</a:t>
            </a:r>
            <a:r>
              <a:rPr lang="en-US" dirty="0" smtClean="0"/>
              <a:t> the heart is medial to the arm</a:t>
            </a:r>
          </a:p>
          <a:p>
            <a:r>
              <a:rPr lang="en-US" b="1" dirty="0" smtClean="0"/>
              <a:t>Lateral</a:t>
            </a:r>
            <a:r>
              <a:rPr lang="en-US" dirty="0" smtClean="0"/>
              <a:t>- the side or direction towards the side of the body </a:t>
            </a:r>
            <a:r>
              <a:rPr lang="en-US" dirty="0" err="1" smtClean="0"/>
              <a:t>e.g</a:t>
            </a:r>
            <a:r>
              <a:rPr lang="en-US" dirty="0" smtClean="0"/>
              <a:t> the hands are lateral to the chest</a:t>
            </a:r>
          </a:p>
          <a:p>
            <a:r>
              <a:rPr lang="en-US" b="1" dirty="0" smtClean="0"/>
              <a:t>Superior</a:t>
            </a:r>
            <a:r>
              <a:rPr lang="en-US" dirty="0" smtClean="0"/>
              <a:t>- describes a position above or higher than another part of the body </a:t>
            </a:r>
            <a:r>
              <a:rPr lang="en-US" dirty="0" err="1" smtClean="0"/>
              <a:t>e.g</a:t>
            </a:r>
            <a:r>
              <a:rPr lang="en-US" dirty="0" smtClean="0"/>
              <a:t> head is superior to the abdomen</a:t>
            </a:r>
          </a:p>
          <a:p>
            <a:r>
              <a:rPr lang="en-US" b="1" dirty="0" smtClean="0"/>
              <a:t>Inferior</a:t>
            </a:r>
            <a:r>
              <a:rPr lang="en-US" dirty="0" smtClean="0"/>
              <a:t>- a position below or lower than another part of the body </a:t>
            </a:r>
            <a:r>
              <a:rPr lang="en-US" dirty="0" err="1" smtClean="0"/>
              <a:t>e.g</a:t>
            </a:r>
            <a:r>
              <a:rPr lang="en-US" dirty="0" smtClean="0"/>
              <a:t> the navel is inferior to the chin</a:t>
            </a:r>
          </a:p>
          <a:p>
            <a:pPr>
              <a:buNone/>
            </a:pP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smtClean="0"/>
              <a:t>The outermost layer of the Schwann cell plasma membrane is the </a:t>
            </a:r>
            <a:r>
              <a:rPr lang="en-US" b="1" dirty="0" err="1" smtClean="0"/>
              <a:t>neurilemma</a:t>
            </a:r>
            <a:endParaRPr lang="en-US" b="1" dirty="0" smtClean="0"/>
          </a:p>
          <a:p>
            <a:r>
              <a:rPr lang="en-US" dirty="0" smtClean="0"/>
              <a:t>There are tiny areas of </a:t>
            </a:r>
            <a:r>
              <a:rPr lang="en-US" dirty="0" smtClean="0">
                <a:solidFill>
                  <a:schemeClr val="tx2"/>
                </a:solidFill>
              </a:rPr>
              <a:t>exposed </a:t>
            </a:r>
            <a:r>
              <a:rPr lang="en-US" dirty="0" err="1" smtClean="0">
                <a:solidFill>
                  <a:schemeClr val="tx2"/>
                </a:solidFill>
              </a:rPr>
              <a:t>axolemma</a:t>
            </a:r>
            <a:r>
              <a:rPr lang="en-US" dirty="0" smtClean="0">
                <a:solidFill>
                  <a:schemeClr val="tx2"/>
                </a:solidFill>
              </a:rPr>
              <a:t> </a:t>
            </a:r>
            <a:r>
              <a:rPr lang="en-US" dirty="0" smtClean="0"/>
              <a:t>between adjacent Schwann cells, called </a:t>
            </a:r>
            <a:r>
              <a:rPr lang="en-US" dirty="0" smtClean="0">
                <a:solidFill>
                  <a:srgbClr val="7030A0"/>
                </a:solidFill>
              </a:rPr>
              <a:t>nodes of </a:t>
            </a:r>
            <a:r>
              <a:rPr lang="en-US" dirty="0" err="1" smtClean="0">
                <a:solidFill>
                  <a:srgbClr val="7030A0"/>
                </a:solidFill>
              </a:rPr>
              <a:t>Ranvier</a:t>
            </a:r>
            <a:r>
              <a:rPr lang="en-US" dirty="0" smtClean="0">
                <a:solidFill>
                  <a:srgbClr val="7030A0"/>
                </a:solidFill>
              </a:rPr>
              <a:t>,</a:t>
            </a:r>
            <a:r>
              <a:rPr lang="en-US" dirty="0" smtClean="0"/>
              <a:t> which assist the </a:t>
            </a:r>
            <a:r>
              <a:rPr lang="en-US" dirty="0" smtClean="0">
                <a:solidFill>
                  <a:srgbClr val="7030A0"/>
                </a:solidFill>
              </a:rPr>
              <a:t>rapid transmission of nerve impulses</a:t>
            </a:r>
            <a:r>
              <a:rPr lang="en-US" dirty="0" smtClean="0"/>
              <a:t> in </a:t>
            </a:r>
            <a:r>
              <a:rPr lang="en-US" dirty="0" err="1" smtClean="0"/>
              <a:t>myelinated</a:t>
            </a:r>
            <a:r>
              <a:rPr lang="en-US" dirty="0" smtClean="0"/>
              <a:t> </a:t>
            </a:r>
            <a:r>
              <a:rPr lang="en-US" dirty="0" err="1" smtClean="0"/>
              <a:t>neurones</a:t>
            </a:r>
            <a:r>
              <a:rPr lang="en-US" dirty="0" smtClean="0"/>
              <a:t>  (</a:t>
            </a:r>
            <a:r>
              <a:rPr lang="en-US" dirty="0" err="1" smtClean="0"/>
              <a:t>saltatory</a:t>
            </a:r>
            <a:r>
              <a:rPr lang="en-US" dirty="0" smtClean="0"/>
              <a:t> conduction)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smtClean="0"/>
              <a:t>Non-</a:t>
            </a:r>
            <a:r>
              <a:rPr lang="en-US" b="1" dirty="0" err="1" smtClean="0"/>
              <a:t>myelinated</a:t>
            </a:r>
            <a:r>
              <a:rPr lang="en-US" b="1" dirty="0" smtClean="0"/>
              <a:t> </a:t>
            </a:r>
            <a:r>
              <a:rPr lang="en-US" b="1" dirty="0" err="1" smtClean="0"/>
              <a:t>neurones</a:t>
            </a:r>
            <a:r>
              <a:rPr lang="en-US" b="1" dirty="0" smtClean="0"/>
              <a:t> </a:t>
            </a:r>
          </a:p>
          <a:p>
            <a:r>
              <a:rPr lang="en-US" dirty="0" smtClean="0"/>
              <a:t>Postganglionic </a:t>
            </a:r>
            <a:r>
              <a:rPr lang="en-US" dirty="0" err="1" smtClean="0"/>
              <a:t>fibres</a:t>
            </a:r>
            <a:r>
              <a:rPr lang="en-US" dirty="0" smtClean="0"/>
              <a:t> and some small </a:t>
            </a:r>
            <a:r>
              <a:rPr lang="en-US" dirty="0" err="1" smtClean="0"/>
              <a:t>fibres</a:t>
            </a:r>
            <a:r>
              <a:rPr lang="en-US" dirty="0" smtClean="0"/>
              <a:t> in the central nervous system are non-</a:t>
            </a:r>
            <a:r>
              <a:rPr lang="en-US" dirty="0" err="1" smtClean="0"/>
              <a:t>myelinated</a:t>
            </a:r>
            <a:r>
              <a:rPr lang="en-US" dirty="0" smtClean="0"/>
              <a:t>. </a:t>
            </a:r>
          </a:p>
          <a:p>
            <a:r>
              <a:rPr lang="en-US" dirty="0" smtClean="0"/>
              <a:t>In this type a number of axons are embedded in Schwann cell plasma membranes.</a:t>
            </a:r>
          </a:p>
          <a:p>
            <a:r>
              <a:rPr lang="en-US" dirty="0" smtClean="0"/>
              <a:t>The adjacent Schwann cells are in close association and there is no exposed </a:t>
            </a:r>
            <a:r>
              <a:rPr lang="en-US" dirty="0" err="1" smtClean="0"/>
              <a:t>axolemma</a:t>
            </a:r>
            <a:r>
              <a:rPr lang="en-US" dirty="0" smtClean="0"/>
              <a:t>. </a:t>
            </a:r>
          </a:p>
          <a:p>
            <a:r>
              <a:rPr lang="en-US" dirty="0" smtClean="0"/>
              <a:t>The speed of transmission of nerve impulses is significantly </a:t>
            </a:r>
            <a:r>
              <a:rPr lang="en-US" dirty="0" smtClean="0">
                <a:solidFill>
                  <a:srgbClr val="7030A0"/>
                </a:solidFill>
              </a:rPr>
              <a:t>slower in non-</a:t>
            </a:r>
            <a:r>
              <a:rPr lang="en-US" dirty="0" err="1" smtClean="0">
                <a:solidFill>
                  <a:srgbClr val="7030A0"/>
                </a:solidFill>
              </a:rPr>
              <a:t>myelinated</a:t>
            </a:r>
            <a:r>
              <a:rPr lang="en-US" dirty="0" smtClean="0">
                <a:solidFill>
                  <a:srgbClr val="7030A0"/>
                </a:solidFill>
              </a:rPr>
              <a:t> </a:t>
            </a:r>
            <a:r>
              <a:rPr lang="en-US" dirty="0" err="1" smtClean="0">
                <a:solidFill>
                  <a:srgbClr val="7030A0"/>
                </a:solidFill>
              </a:rPr>
              <a:t>fibres</a:t>
            </a:r>
            <a:r>
              <a:rPr lang="en-US" dirty="0" smtClean="0">
                <a:solidFill>
                  <a:srgbClr val="7030A0"/>
                </a:solidFill>
              </a:rPr>
              <a:t>. </a:t>
            </a:r>
            <a:endParaRPr lang="en-US" dirty="0">
              <a:solidFill>
                <a:srgbClr val="7030A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b="1" dirty="0" smtClean="0"/>
              <a:t>Axon terminals</a:t>
            </a:r>
          </a:p>
          <a:p>
            <a:r>
              <a:rPr lang="en-US" dirty="0" smtClean="0"/>
              <a:t>This is the most distal part of axon.</a:t>
            </a:r>
          </a:p>
          <a:p>
            <a:r>
              <a:rPr lang="en-US" dirty="0" smtClean="0"/>
              <a:t>It is from here that the neuron sends chemical signals to other cells- usually via </a:t>
            </a:r>
            <a:r>
              <a:rPr lang="en-US" dirty="0" smtClean="0">
                <a:solidFill>
                  <a:srgbClr val="7030A0"/>
                </a:solidFill>
              </a:rPr>
              <a:t>neurotransmitters.</a:t>
            </a:r>
          </a:p>
          <a:p>
            <a:r>
              <a:rPr lang="en-US" dirty="0" smtClean="0"/>
              <a:t>The axon terminals contain large number of </a:t>
            </a:r>
            <a:r>
              <a:rPr lang="en-US" dirty="0" smtClean="0">
                <a:solidFill>
                  <a:srgbClr val="7030A0"/>
                </a:solidFill>
              </a:rPr>
              <a:t>mitochondria</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pPr algn="l"/>
            <a:r>
              <a:rPr lang="en-US" b="1" dirty="0" err="1" smtClean="0"/>
              <a:t>Neuroglia</a:t>
            </a:r>
            <a:r>
              <a:rPr lang="en-US" b="1" dirty="0" smtClean="0"/>
              <a:t/>
            </a:r>
            <a:br>
              <a:rPr lang="en-US" b="1" dirty="0" smtClean="0"/>
            </a:br>
            <a:endParaRPr lang="en-US" b="1" dirty="0"/>
          </a:p>
        </p:txBody>
      </p:sp>
      <p:sp>
        <p:nvSpPr>
          <p:cNvPr id="5" name="Content Placeholder 4"/>
          <p:cNvSpPr>
            <a:spLocks noGrp="1"/>
          </p:cNvSpPr>
          <p:nvPr>
            <p:ph idx="1"/>
          </p:nvPr>
        </p:nvSpPr>
        <p:spPr>
          <a:xfrm>
            <a:off x="457200" y="609600"/>
            <a:ext cx="8229600" cy="5516563"/>
          </a:xfrm>
        </p:spPr>
        <p:txBody>
          <a:bodyPr/>
          <a:lstStyle/>
          <a:p>
            <a:r>
              <a:rPr lang="en-US" dirty="0" err="1"/>
              <a:t>Glia</a:t>
            </a:r>
            <a:r>
              <a:rPr lang="en-US" dirty="0"/>
              <a:t>, also called </a:t>
            </a:r>
            <a:r>
              <a:rPr lang="en-US" b="1" dirty="0" err="1"/>
              <a:t>glial</a:t>
            </a:r>
            <a:r>
              <a:rPr lang="en-US" dirty="0"/>
              <a:t> cells or </a:t>
            </a:r>
            <a:r>
              <a:rPr lang="en-US" b="1" dirty="0" err="1"/>
              <a:t>neuroglia</a:t>
            </a:r>
            <a:r>
              <a:rPr lang="en-US" dirty="0"/>
              <a:t>, are non-neuronal cells in the central nervous system (brain and spinal cord) and the peripheral nervous system that do not produce electrical impulses. </a:t>
            </a:r>
            <a:endParaRPr lang="en-US" dirty="0" smtClean="0"/>
          </a:p>
          <a:p>
            <a:r>
              <a:rPr lang="en-US" dirty="0" smtClean="0"/>
              <a:t>They </a:t>
            </a:r>
            <a:r>
              <a:rPr lang="en-US" dirty="0"/>
              <a:t>maintain homeostasis, form myelin in the peripheral nervous system, and provide support and protection for neurons.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smtClean="0"/>
              <a:t>The </a:t>
            </a:r>
            <a:r>
              <a:rPr lang="en-US" dirty="0" err="1" smtClean="0"/>
              <a:t>neurones</a:t>
            </a:r>
            <a:r>
              <a:rPr lang="en-US" dirty="0" smtClean="0"/>
              <a:t> of the central nervous system are supported by four types of </a:t>
            </a:r>
            <a:r>
              <a:rPr lang="en-US" dirty="0" smtClean="0">
                <a:solidFill>
                  <a:srgbClr val="7030A0"/>
                </a:solidFill>
              </a:rPr>
              <a:t>non-excitable </a:t>
            </a:r>
            <a:r>
              <a:rPr lang="en-US" dirty="0" err="1" smtClean="0">
                <a:solidFill>
                  <a:srgbClr val="7030A0"/>
                </a:solidFill>
              </a:rPr>
              <a:t>glial</a:t>
            </a:r>
            <a:r>
              <a:rPr lang="en-US" dirty="0" smtClean="0">
                <a:solidFill>
                  <a:srgbClr val="7030A0"/>
                </a:solidFill>
              </a:rPr>
              <a:t> cells</a:t>
            </a:r>
            <a:r>
              <a:rPr lang="en-US" dirty="0" smtClean="0"/>
              <a:t> that greatly outnumber the </a:t>
            </a:r>
            <a:r>
              <a:rPr lang="en-US" dirty="0" err="1" smtClean="0"/>
              <a:t>neurones</a:t>
            </a:r>
            <a:r>
              <a:rPr lang="en-US" dirty="0" smtClean="0"/>
              <a:t> .</a:t>
            </a:r>
          </a:p>
          <a:p>
            <a:r>
              <a:rPr lang="en-US" dirty="0" smtClean="0"/>
              <a:t>Unlike nerve cells, which cannot divide, </a:t>
            </a:r>
            <a:r>
              <a:rPr lang="en-US" dirty="0" err="1" smtClean="0"/>
              <a:t>glial</a:t>
            </a:r>
            <a:r>
              <a:rPr lang="en-US" dirty="0" smtClean="0"/>
              <a:t> cells </a:t>
            </a:r>
            <a:r>
              <a:rPr lang="en-US" dirty="0" smtClean="0">
                <a:solidFill>
                  <a:srgbClr val="7030A0"/>
                </a:solidFill>
              </a:rPr>
              <a:t>continue to replicate throughout life</a:t>
            </a:r>
            <a:r>
              <a:rPr lang="en-US" dirty="0" smtClean="0"/>
              <a:t>.</a:t>
            </a:r>
          </a:p>
          <a:p>
            <a:r>
              <a:rPr lang="en-US" dirty="0" smtClean="0"/>
              <a:t>They are </a:t>
            </a:r>
            <a:r>
              <a:rPr lang="en-US" dirty="0" err="1" smtClean="0">
                <a:solidFill>
                  <a:srgbClr val="FF0000"/>
                </a:solidFill>
              </a:rPr>
              <a:t>astrocytes</a:t>
            </a:r>
            <a:r>
              <a:rPr lang="en-US" dirty="0" smtClean="0">
                <a:solidFill>
                  <a:srgbClr val="FF0000"/>
                </a:solidFill>
              </a:rPr>
              <a:t>, </a:t>
            </a:r>
            <a:r>
              <a:rPr lang="en-US" dirty="0" err="1" smtClean="0">
                <a:solidFill>
                  <a:srgbClr val="FF0000"/>
                </a:solidFill>
              </a:rPr>
              <a:t>oligodendrocytes</a:t>
            </a:r>
            <a:r>
              <a:rPr lang="en-US" dirty="0" smtClean="0">
                <a:solidFill>
                  <a:srgbClr val="FF0000"/>
                </a:solidFill>
              </a:rPr>
              <a:t>, </a:t>
            </a:r>
            <a:r>
              <a:rPr lang="en-US" dirty="0" err="1" smtClean="0">
                <a:solidFill>
                  <a:srgbClr val="FF0000"/>
                </a:solidFill>
              </a:rPr>
              <a:t>ependymal</a:t>
            </a:r>
            <a:r>
              <a:rPr lang="en-US" dirty="0" smtClean="0">
                <a:solidFill>
                  <a:srgbClr val="FF0000"/>
                </a:solidFill>
              </a:rPr>
              <a:t> cells and microglia.</a:t>
            </a:r>
          </a:p>
          <a:p>
            <a:endParaRPr lang="en-US" dirty="0">
              <a:solidFill>
                <a:srgbClr val="FF0000"/>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pPr algn="l"/>
            <a:r>
              <a:rPr lang="en-US" b="1" dirty="0" err="1" smtClean="0"/>
              <a:t>Astrocytes</a:t>
            </a:r>
            <a:r>
              <a:rPr lang="en-US" dirty="0" smtClean="0"/>
              <a:t/>
            </a:r>
            <a:br>
              <a:rPr lang="en-US" dirty="0" smtClean="0"/>
            </a:br>
            <a:endParaRPr lang="en-US" dirty="0"/>
          </a:p>
        </p:txBody>
      </p:sp>
      <p:sp>
        <p:nvSpPr>
          <p:cNvPr id="3" name="Content Placeholder 2"/>
          <p:cNvSpPr>
            <a:spLocks noGrp="1"/>
          </p:cNvSpPr>
          <p:nvPr>
            <p:ph idx="1"/>
          </p:nvPr>
        </p:nvSpPr>
        <p:spPr>
          <a:xfrm>
            <a:off x="457200" y="762000"/>
            <a:ext cx="8229600" cy="5943600"/>
          </a:xfrm>
        </p:spPr>
        <p:txBody>
          <a:bodyPr>
            <a:normAutofit fontScale="92500" lnSpcReduction="20000"/>
          </a:bodyPr>
          <a:lstStyle/>
          <a:p>
            <a:r>
              <a:rPr lang="en-US" dirty="0" smtClean="0"/>
              <a:t>These cells form the main supporting tissue of the central nervous system. </a:t>
            </a:r>
          </a:p>
          <a:p>
            <a:r>
              <a:rPr lang="en-US" dirty="0" smtClean="0"/>
              <a:t>They are star shaped with fine branching processes and they lie in a </a:t>
            </a:r>
            <a:r>
              <a:rPr lang="en-US" dirty="0" err="1" smtClean="0"/>
              <a:t>mucopolysaccharide</a:t>
            </a:r>
            <a:r>
              <a:rPr lang="en-US" dirty="0" smtClean="0"/>
              <a:t> ground substance.</a:t>
            </a:r>
          </a:p>
          <a:p>
            <a:r>
              <a:rPr lang="en-US" dirty="0" smtClean="0"/>
              <a:t>At the free ends of some of the processes are small swellings called foot processes. </a:t>
            </a:r>
          </a:p>
          <a:p>
            <a:r>
              <a:rPr lang="en-US" dirty="0" err="1" smtClean="0"/>
              <a:t>Astrocytes</a:t>
            </a:r>
            <a:r>
              <a:rPr lang="en-US" dirty="0" smtClean="0"/>
              <a:t> are found in large numbers adjacent to blood vessels with their foot processes forming a sleeve round them.</a:t>
            </a:r>
          </a:p>
          <a:p>
            <a:r>
              <a:rPr lang="en-US" dirty="0" smtClean="0"/>
              <a:t> This means that the blood is separated from the </a:t>
            </a:r>
            <a:r>
              <a:rPr lang="en-US" dirty="0" err="1" smtClean="0"/>
              <a:t>neurones</a:t>
            </a:r>
            <a:r>
              <a:rPr lang="en-US" dirty="0" smtClean="0"/>
              <a:t> by the capillary wall and a layer of </a:t>
            </a:r>
            <a:r>
              <a:rPr lang="en-US" dirty="0" err="1" smtClean="0"/>
              <a:t>astrocyte</a:t>
            </a:r>
            <a:r>
              <a:rPr lang="en-US" dirty="0" smtClean="0"/>
              <a:t> foot processes which together constitute the blood–brain barrier</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lstStyle/>
          <a:p>
            <a:r>
              <a:rPr lang="en-US" dirty="0" smtClean="0"/>
              <a:t>The blood–brain barrier is a selective barrier that protects the brain from potentially toxic substances and chemical variations in the blood, e.g. after a meal.</a:t>
            </a:r>
          </a:p>
          <a:p>
            <a:r>
              <a:rPr lang="en-US" dirty="0" smtClean="0"/>
              <a:t> Oxygen, carbon dioxide, alcohol, glucose and other lipid-soluble substances quickly cross the barrier into the brain. </a:t>
            </a:r>
          </a:p>
          <a:p>
            <a:r>
              <a:rPr lang="en-US" dirty="0" smtClean="0"/>
              <a:t>Some large molecules, drugs, inorganic ions and amino acids pass slowly from the blood to the brain</a:t>
            </a: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err="1" smtClean="0"/>
              <a:t>Oligodendrocytes</a:t>
            </a:r>
            <a:endParaRPr lang="en-US" b="1" dirty="0"/>
          </a:p>
        </p:txBody>
      </p:sp>
      <p:sp>
        <p:nvSpPr>
          <p:cNvPr id="3" name="Content Placeholder 2"/>
          <p:cNvSpPr>
            <a:spLocks noGrp="1"/>
          </p:cNvSpPr>
          <p:nvPr>
            <p:ph idx="1"/>
          </p:nvPr>
        </p:nvSpPr>
        <p:spPr>
          <a:xfrm>
            <a:off x="457200" y="1143000"/>
            <a:ext cx="8229600" cy="4983163"/>
          </a:xfrm>
        </p:spPr>
        <p:txBody>
          <a:bodyPr/>
          <a:lstStyle/>
          <a:p>
            <a:r>
              <a:rPr lang="en-US" dirty="0" smtClean="0"/>
              <a:t>These cells are smaller than </a:t>
            </a:r>
            <a:r>
              <a:rPr lang="en-US" dirty="0" err="1" smtClean="0"/>
              <a:t>astrocytes</a:t>
            </a:r>
            <a:r>
              <a:rPr lang="en-US" dirty="0" smtClean="0"/>
              <a:t> and are found in clusters round nerve cell bodies in </a:t>
            </a:r>
            <a:r>
              <a:rPr lang="en-US" dirty="0" smtClean="0">
                <a:solidFill>
                  <a:schemeClr val="accent1"/>
                </a:solidFill>
              </a:rPr>
              <a:t>grey matter</a:t>
            </a:r>
            <a:r>
              <a:rPr lang="en-US" dirty="0" smtClean="0"/>
              <a:t>; where they are thought to have a supportive function; adjacent to, and along the length of, </a:t>
            </a:r>
            <a:r>
              <a:rPr lang="en-US" dirty="0" err="1" smtClean="0"/>
              <a:t>myelinated</a:t>
            </a:r>
            <a:r>
              <a:rPr lang="en-US" dirty="0" smtClean="0"/>
              <a:t> nerve </a:t>
            </a:r>
            <a:r>
              <a:rPr lang="en-US" dirty="0" err="1" smtClean="0"/>
              <a:t>fibres</a:t>
            </a:r>
            <a:r>
              <a:rPr lang="en-US" dirty="0" smtClean="0"/>
              <a:t>. </a:t>
            </a:r>
          </a:p>
          <a:p>
            <a:r>
              <a:rPr lang="en-US" dirty="0" smtClean="0"/>
              <a:t>The </a:t>
            </a:r>
            <a:r>
              <a:rPr lang="en-US" dirty="0" err="1" smtClean="0"/>
              <a:t>oligodendrocytes</a:t>
            </a:r>
            <a:r>
              <a:rPr lang="en-US" dirty="0" smtClean="0"/>
              <a:t> </a:t>
            </a:r>
            <a:r>
              <a:rPr lang="en-US" dirty="0" smtClean="0">
                <a:solidFill>
                  <a:srgbClr val="FF0000"/>
                </a:solidFill>
              </a:rPr>
              <a:t>form and maintain myelin, h</a:t>
            </a:r>
            <a:r>
              <a:rPr lang="en-US" dirty="0" smtClean="0"/>
              <a:t>aving the same functions as Schwann cells in peripheral nerves.</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pPr algn="l"/>
            <a:r>
              <a:rPr lang="en-US" b="1" dirty="0" err="1" smtClean="0"/>
              <a:t>Ependymal</a:t>
            </a:r>
            <a:r>
              <a:rPr lang="en-US" b="1" dirty="0" smtClean="0"/>
              <a:t> cells</a:t>
            </a:r>
            <a:endParaRPr lang="en-US" b="1" dirty="0"/>
          </a:p>
        </p:txBody>
      </p:sp>
      <p:sp>
        <p:nvSpPr>
          <p:cNvPr id="3" name="Content Placeholder 2"/>
          <p:cNvSpPr>
            <a:spLocks noGrp="1"/>
          </p:cNvSpPr>
          <p:nvPr>
            <p:ph idx="1"/>
          </p:nvPr>
        </p:nvSpPr>
        <p:spPr>
          <a:xfrm>
            <a:off x="457200" y="1143000"/>
            <a:ext cx="8229600" cy="4983163"/>
          </a:xfrm>
        </p:spPr>
        <p:txBody>
          <a:bodyPr/>
          <a:lstStyle/>
          <a:p>
            <a:r>
              <a:rPr lang="en-US" dirty="0" smtClean="0"/>
              <a:t>These cells form the epithelial lining of the ventricles of the brain and the central canal of the spinal cord. </a:t>
            </a:r>
          </a:p>
          <a:p>
            <a:r>
              <a:rPr lang="en-US" dirty="0" smtClean="0"/>
              <a:t>Those cells that form the choroid plexuses of the ventricles secrete cerebrospinal fluid.</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Microglia</a:t>
            </a:r>
            <a:endParaRPr lang="en-US" b="1" dirty="0"/>
          </a:p>
        </p:txBody>
      </p:sp>
      <p:sp>
        <p:nvSpPr>
          <p:cNvPr id="3" name="Content Placeholder 2"/>
          <p:cNvSpPr>
            <a:spLocks noGrp="1"/>
          </p:cNvSpPr>
          <p:nvPr>
            <p:ph idx="1"/>
          </p:nvPr>
        </p:nvSpPr>
        <p:spPr>
          <a:xfrm>
            <a:off x="457200" y="1295400"/>
            <a:ext cx="8229600" cy="4830763"/>
          </a:xfrm>
        </p:spPr>
        <p:txBody>
          <a:bodyPr/>
          <a:lstStyle/>
          <a:p>
            <a:r>
              <a:rPr lang="en-US" dirty="0" smtClean="0"/>
              <a:t>These cells may be derived from </a:t>
            </a:r>
            <a:r>
              <a:rPr lang="en-US" dirty="0" err="1" smtClean="0">
                <a:solidFill>
                  <a:schemeClr val="accent6">
                    <a:lumMod val="75000"/>
                  </a:schemeClr>
                </a:solidFill>
              </a:rPr>
              <a:t>monocytes</a:t>
            </a:r>
            <a:r>
              <a:rPr lang="en-US" dirty="0" smtClean="0">
                <a:solidFill>
                  <a:schemeClr val="accent6">
                    <a:lumMod val="75000"/>
                  </a:schemeClr>
                </a:solidFill>
              </a:rPr>
              <a:t> that migrate from the blood into the nervous system before birth</a:t>
            </a:r>
            <a:r>
              <a:rPr lang="en-US" dirty="0" smtClean="0"/>
              <a:t>. </a:t>
            </a:r>
          </a:p>
          <a:p>
            <a:r>
              <a:rPr lang="en-US" dirty="0" smtClean="0"/>
              <a:t>They are found mainly in the </a:t>
            </a:r>
            <a:r>
              <a:rPr lang="en-US" dirty="0" smtClean="0">
                <a:solidFill>
                  <a:schemeClr val="accent6">
                    <a:lumMod val="75000"/>
                  </a:schemeClr>
                </a:solidFill>
              </a:rPr>
              <a:t>area of blood vessels</a:t>
            </a:r>
            <a:r>
              <a:rPr lang="en-US" dirty="0" smtClean="0"/>
              <a:t>. </a:t>
            </a:r>
          </a:p>
          <a:p>
            <a:r>
              <a:rPr lang="en-US" dirty="0" smtClean="0"/>
              <a:t>They enlarge and become </a:t>
            </a:r>
            <a:r>
              <a:rPr lang="en-US" dirty="0" err="1" smtClean="0">
                <a:solidFill>
                  <a:schemeClr val="accent4"/>
                </a:solidFill>
              </a:rPr>
              <a:t>phagocytic</a:t>
            </a:r>
            <a:r>
              <a:rPr lang="en-US" dirty="0" smtClean="0">
                <a:solidFill>
                  <a:schemeClr val="accent4"/>
                </a:solidFill>
              </a:rPr>
              <a:t>, removing microbes and damaged tissue</a:t>
            </a:r>
            <a:r>
              <a:rPr lang="en-US" dirty="0" smtClean="0"/>
              <a:t>, in areas of inflammation and cell destruction.</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b="1" dirty="0" smtClean="0"/>
              <a:t>Superficial</a:t>
            </a:r>
            <a:r>
              <a:rPr lang="en-US" dirty="0" smtClean="0"/>
              <a:t> - describes a position closer to the surface of the body. </a:t>
            </a:r>
            <a:r>
              <a:rPr lang="en-US" dirty="0" err="1" smtClean="0"/>
              <a:t>E.g</a:t>
            </a:r>
            <a:r>
              <a:rPr lang="en-US" dirty="0" smtClean="0"/>
              <a:t> The skin is superficial to bones</a:t>
            </a:r>
          </a:p>
          <a:p>
            <a:r>
              <a:rPr lang="en-US" b="1" dirty="0" smtClean="0"/>
              <a:t>Deep</a:t>
            </a:r>
            <a:r>
              <a:rPr lang="en-US" dirty="0" smtClean="0"/>
              <a:t>- a position farther from the surface of the body. </a:t>
            </a:r>
            <a:r>
              <a:rPr lang="en-US" dirty="0" err="1" smtClean="0"/>
              <a:t>E.g</a:t>
            </a:r>
            <a:r>
              <a:rPr lang="en-US" dirty="0" smtClean="0"/>
              <a:t> The brain is deep to the skull, the lungs are deep to the skin</a:t>
            </a:r>
          </a:p>
          <a:p>
            <a:r>
              <a:rPr lang="en-US" b="1" dirty="0" smtClean="0"/>
              <a:t>Intermediate – </a:t>
            </a:r>
            <a:r>
              <a:rPr lang="en-US" dirty="0" smtClean="0"/>
              <a:t>between a more medial and more lateral structure </a:t>
            </a:r>
            <a:r>
              <a:rPr lang="en-US" dirty="0" err="1" smtClean="0"/>
              <a:t>e.g</a:t>
            </a:r>
            <a:r>
              <a:rPr lang="en-US" dirty="0" smtClean="0"/>
              <a:t> the collarbone is intermediate between breastbone and shoulder</a:t>
            </a:r>
            <a:endParaRPr lang="en-US" b="1"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Response of nervous tissue to injury</a:t>
            </a:r>
            <a:endParaRPr lang="en-US" b="1" dirty="0"/>
          </a:p>
        </p:txBody>
      </p:sp>
      <p:sp>
        <p:nvSpPr>
          <p:cNvPr id="3" name="Content Placeholder 2"/>
          <p:cNvSpPr>
            <a:spLocks noGrp="1"/>
          </p:cNvSpPr>
          <p:nvPr>
            <p:ph idx="1"/>
          </p:nvPr>
        </p:nvSpPr>
        <p:spPr>
          <a:xfrm>
            <a:off x="457200" y="1295400"/>
            <a:ext cx="8229600" cy="4830763"/>
          </a:xfrm>
        </p:spPr>
        <p:txBody>
          <a:bodyPr>
            <a:normAutofit/>
          </a:bodyPr>
          <a:lstStyle/>
          <a:p>
            <a:r>
              <a:rPr lang="en-US" dirty="0" err="1" smtClean="0"/>
              <a:t>Neurones</a:t>
            </a:r>
            <a:r>
              <a:rPr lang="en-US" dirty="0" smtClean="0"/>
              <a:t> reach maturity a few weeks after birth and </a:t>
            </a:r>
            <a:r>
              <a:rPr lang="en-US" dirty="0" smtClean="0">
                <a:solidFill>
                  <a:srgbClr val="00B0F0"/>
                </a:solidFill>
              </a:rPr>
              <a:t>cannot be replaced</a:t>
            </a:r>
            <a:r>
              <a:rPr lang="en-US" dirty="0" smtClean="0"/>
              <a:t>. </a:t>
            </a:r>
          </a:p>
          <a:p>
            <a:r>
              <a:rPr lang="en-US" dirty="0" smtClean="0"/>
              <a:t>Damage to </a:t>
            </a:r>
            <a:r>
              <a:rPr lang="en-US" dirty="0" err="1" smtClean="0"/>
              <a:t>neurones</a:t>
            </a:r>
            <a:r>
              <a:rPr lang="en-US" dirty="0" smtClean="0"/>
              <a:t> can either lead </a:t>
            </a:r>
            <a:r>
              <a:rPr lang="en-US" dirty="0" smtClean="0">
                <a:solidFill>
                  <a:srgbClr val="00B0F0"/>
                </a:solidFill>
              </a:rPr>
              <a:t>to rapid necrosis</a:t>
            </a:r>
            <a:r>
              <a:rPr lang="en-US" dirty="0" smtClean="0"/>
              <a:t> with sudden </a:t>
            </a:r>
            <a:r>
              <a:rPr lang="en-US" dirty="0" smtClean="0">
                <a:solidFill>
                  <a:srgbClr val="00B0F0"/>
                </a:solidFill>
              </a:rPr>
              <a:t>acute functional failure, </a:t>
            </a:r>
            <a:r>
              <a:rPr lang="en-US" dirty="0" smtClean="0"/>
              <a:t>or </a:t>
            </a:r>
            <a:r>
              <a:rPr lang="en-US" dirty="0" smtClean="0">
                <a:solidFill>
                  <a:srgbClr val="00B0F0"/>
                </a:solidFill>
              </a:rPr>
              <a:t>to slow atrophy </a:t>
            </a:r>
            <a:r>
              <a:rPr lang="en-US" dirty="0" smtClean="0"/>
              <a:t>with gradually increasing </a:t>
            </a:r>
            <a:r>
              <a:rPr lang="en-US" dirty="0" smtClean="0">
                <a:solidFill>
                  <a:srgbClr val="00B0F0"/>
                </a:solidFill>
              </a:rPr>
              <a:t>dysfunction. </a:t>
            </a:r>
          </a:p>
          <a:p>
            <a:r>
              <a:rPr lang="en-US" dirty="0" smtClean="0"/>
              <a:t>These changes are associated with:</a:t>
            </a:r>
          </a:p>
          <a:p>
            <a:pPr>
              <a:buFont typeface="Wingdings" pitchFamily="2" charset="2"/>
              <a:buChar char="ü"/>
            </a:pPr>
            <a:r>
              <a:rPr lang="en-US" dirty="0" smtClean="0"/>
              <a:t>hypoxia and anoxia </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a:buFont typeface="Wingdings" pitchFamily="2" charset="2"/>
              <a:buChar char="ü"/>
            </a:pPr>
            <a:r>
              <a:rPr lang="en-US" dirty="0" smtClean="0"/>
              <a:t>nutritional deficiencies </a:t>
            </a:r>
          </a:p>
          <a:p>
            <a:pPr>
              <a:buFont typeface="Wingdings" pitchFamily="2" charset="2"/>
              <a:buChar char="ü"/>
            </a:pPr>
            <a:r>
              <a:rPr lang="en-US" dirty="0" smtClean="0"/>
              <a:t>poisons, e.g. organic lead </a:t>
            </a:r>
          </a:p>
          <a:p>
            <a:pPr>
              <a:buFont typeface="Wingdings" pitchFamily="2" charset="2"/>
              <a:buChar char="ü"/>
            </a:pPr>
            <a:r>
              <a:rPr lang="en-US" dirty="0"/>
              <a:t>T</a:t>
            </a:r>
            <a:r>
              <a:rPr lang="en-US" dirty="0" smtClean="0"/>
              <a:t>rauma infections </a:t>
            </a:r>
          </a:p>
          <a:p>
            <a:pPr>
              <a:buFont typeface="Wingdings" pitchFamily="2" charset="2"/>
              <a:buChar char="ü"/>
            </a:pPr>
            <a:r>
              <a:rPr lang="en-US" dirty="0" smtClean="0"/>
              <a:t>Ageing </a:t>
            </a:r>
          </a:p>
          <a:p>
            <a:pPr>
              <a:buFont typeface="Wingdings" pitchFamily="2" charset="2"/>
              <a:buChar char="ü"/>
            </a:pPr>
            <a:r>
              <a:rPr lang="en-US" dirty="0" err="1"/>
              <a:t>H</a:t>
            </a:r>
            <a:r>
              <a:rPr lang="en-US" dirty="0" err="1" smtClean="0"/>
              <a:t>ypoglycaemi</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l"/>
            <a:r>
              <a:rPr lang="en-US" b="1" dirty="0" smtClean="0"/>
              <a:t>Peripheral nerve regeneration </a:t>
            </a:r>
            <a:endParaRPr lang="en-US" b="1" dirty="0"/>
          </a:p>
        </p:txBody>
      </p:sp>
      <p:sp>
        <p:nvSpPr>
          <p:cNvPr id="3" name="Content Placeholder 2"/>
          <p:cNvSpPr>
            <a:spLocks noGrp="1"/>
          </p:cNvSpPr>
          <p:nvPr>
            <p:ph idx="1"/>
          </p:nvPr>
        </p:nvSpPr>
        <p:spPr>
          <a:xfrm>
            <a:off x="457200" y="1066800"/>
            <a:ext cx="8229600" cy="5059363"/>
          </a:xfrm>
        </p:spPr>
        <p:txBody>
          <a:bodyPr>
            <a:normAutofit lnSpcReduction="10000"/>
          </a:bodyPr>
          <a:lstStyle/>
          <a:p>
            <a:r>
              <a:rPr lang="en-US" dirty="0" smtClean="0"/>
              <a:t>The axons of peripheral nerves can sometimes regenerate if the cell body remains intact. </a:t>
            </a:r>
          </a:p>
          <a:p>
            <a:r>
              <a:rPr lang="en-US" dirty="0" smtClean="0"/>
              <a:t>Distal to the damage, the axon and myelin sheath disintegrate and are removed by macrophages, but the Schwann cells survive and proliferate within the </a:t>
            </a:r>
            <a:r>
              <a:rPr lang="en-US" dirty="0" err="1" smtClean="0"/>
              <a:t>neurilemma</a:t>
            </a:r>
            <a:r>
              <a:rPr lang="en-US" dirty="0" smtClean="0"/>
              <a:t>.</a:t>
            </a:r>
          </a:p>
          <a:p>
            <a:r>
              <a:rPr lang="en-US" dirty="0" smtClean="0"/>
              <a:t>The live proximal part of the axon grows along the original track provided the two parts of </a:t>
            </a:r>
            <a:r>
              <a:rPr lang="en-US" dirty="0" err="1" smtClean="0"/>
              <a:t>neurilemma</a:t>
            </a:r>
            <a:r>
              <a:rPr lang="en-US" dirty="0" smtClean="0"/>
              <a:t> are correctly positioned and in close apposition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r>
              <a:rPr lang="en-US" dirty="0" smtClean="0"/>
              <a:t>Restoration of function depends on the re-establishment of satisfactory connections with the </a:t>
            </a:r>
            <a:r>
              <a:rPr lang="en-US" dirty="0" err="1" smtClean="0"/>
              <a:t>effector</a:t>
            </a:r>
            <a:r>
              <a:rPr lang="en-US" dirty="0" smtClean="0"/>
              <a:t> organ. </a:t>
            </a:r>
          </a:p>
          <a:p>
            <a:r>
              <a:rPr lang="en-US" dirty="0" smtClean="0"/>
              <a:t>When the </a:t>
            </a:r>
            <a:r>
              <a:rPr lang="en-US" dirty="0" err="1" smtClean="0"/>
              <a:t>neurilemma</a:t>
            </a:r>
            <a:r>
              <a:rPr lang="en-US" dirty="0" smtClean="0"/>
              <a:t> is out of position or destroyed, the sprouting axons and Schwann cells form a </a:t>
            </a:r>
            <a:r>
              <a:rPr lang="en-US" dirty="0" err="1" smtClean="0"/>
              <a:t>tumour</a:t>
            </a:r>
            <a:r>
              <a:rPr lang="en-US" dirty="0" smtClean="0"/>
              <a:t>-like cluster (traumatic </a:t>
            </a:r>
            <a:r>
              <a:rPr lang="en-US" dirty="0" err="1" smtClean="0"/>
              <a:t>neuroma</a:t>
            </a:r>
            <a:r>
              <a:rPr lang="en-US" dirty="0" smtClean="0"/>
              <a:t>) producing severe pain, e.g. following some fractures and amputation of limbs</a:t>
            </a:r>
          </a:p>
          <a:p>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err="1" smtClean="0"/>
              <a:t>Neuroglial</a:t>
            </a:r>
            <a:r>
              <a:rPr lang="en-US" b="1" dirty="0" smtClean="0"/>
              <a:t> damage</a:t>
            </a:r>
            <a:endParaRPr lang="en-US" b="1" dirty="0"/>
          </a:p>
        </p:txBody>
      </p:sp>
      <p:sp>
        <p:nvSpPr>
          <p:cNvPr id="3" name="Content Placeholder 2"/>
          <p:cNvSpPr>
            <a:spLocks noGrp="1"/>
          </p:cNvSpPr>
          <p:nvPr>
            <p:ph idx="1"/>
          </p:nvPr>
        </p:nvSpPr>
        <p:spPr>
          <a:xfrm>
            <a:off x="457200" y="914400"/>
            <a:ext cx="8229600" cy="5211763"/>
          </a:xfrm>
        </p:spPr>
        <p:txBody>
          <a:bodyPr/>
          <a:lstStyle/>
          <a:p>
            <a:pPr>
              <a:buNone/>
            </a:pPr>
            <a:r>
              <a:rPr lang="en-US" b="1" dirty="0" err="1" smtClean="0"/>
              <a:t>Astrocytes</a:t>
            </a:r>
            <a:r>
              <a:rPr lang="en-US" b="1" dirty="0" smtClean="0"/>
              <a:t> </a:t>
            </a:r>
          </a:p>
          <a:p>
            <a:r>
              <a:rPr lang="en-US" dirty="0" smtClean="0"/>
              <a:t>When severely damaged, </a:t>
            </a:r>
            <a:r>
              <a:rPr lang="en-US" dirty="0" err="1" smtClean="0"/>
              <a:t>astrocytes</a:t>
            </a:r>
            <a:r>
              <a:rPr lang="en-US" dirty="0" smtClean="0"/>
              <a:t> undergo necrosis and disintegrate. </a:t>
            </a:r>
          </a:p>
          <a:p>
            <a:r>
              <a:rPr lang="en-US" dirty="0" smtClean="0"/>
              <a:t>In less severe and chronic conditions there is proliferation of </a:t>
            </a:r>
            <a:r>
              <a:rPr lang="en-US" dirty="0" err="1" smtClean="0"/>
              <a:t>astrocyte</a:t>
            </a:r>
            <a:r>
              <a:rPr lang="en-US" dirty="0" smtClean="0"/>
              <a:t> processes and later cell atrophy (</a:t>
            </a:r>
            <a:r>
              <a:rPr lang="en-US" dirty="0" err="1" smtClean="0"/>
              <a:t>gliosis</a:t>
            </a:r>
            <a:r>
              <a:rPr lang="en-US" dirty="0" smtClean="0"/>
              <a:t>).</a:t>
            </a:r>
          </a:p>
          <a:p>
            <a:r>
              <a:rPr lang="en-US" dirty="0" smtClean="0"/>
              <a:t> This process occurs in many diseases and is analogous to fibrosis in other tissues.</a:t>
            </a: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err="1" smtClean="0"/>
              <a:t>Oligodendrocytes</a:t>
            </a:r>
            <a:endParaRPr lang="en-US" b="1" dirty="0"/>
          </a:p>
        </p:txBody>
      </p:sp>
      <p:sp>
        <p:nvSpPr>
          <p:cNvPr id="3" name="Content Placeholder 2"/>
          <p:cNvSpPr>
            <a:spLocks noGrp="1"/>
          </p:cNvSpPr>
          <p:nvPr>
            <p:ph idx="1"/>
          </p:nvPr>
        </p:nvSpPr>
        <p:spPr>
          <a:xfrm>
            <a:off x="457200" y="1219200"/>
            <a:ext cx="8229600" cy="4906963"/>
          </a:xfrm>
        </p:spPr>
        <p:txBody>
          <a:bodyPr/>
          <a:lstStyle/>
          <a:p>
            <a:r>
              <a:rPr lang="en-US" dirty="0" smtClean="0"/>
              <a:t>These cells form and maintain myelin, having the same functions as Schwann cells in peripheral nerves. </a:t>
            </a:r>
          </a:p>
          <a:p>
            <a:r>
              <a:rPr lang="en-US" dirty="0" smtClean="0"/>
              <a:t>They increase in number around degenerating </a:t>
            </a:r>
            <a:r>
              <a:rPr lang="en-US" dirty="0" err="1" smtClean="0"/>
              <a:t>neurones</a:t>
            </a:r>
            <a:r>
              <a:rPr lang="en-US" dirty="0" smtClean="0"/>
              <a:t> and are destroyed in </a:t>
            </a:r>
            <a:r>
              <a:rPr lang="en-US" dirty="0" err="1" smtClean="0"/>
              <a:t>demyelinating</a:t>
            </a:r>
            <a:r>
              <a:rPr lang="en-US" dirty="0" smtClean="0"/>
              <a:t> diseases such as multiple sclerosis</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Microglia</a:t>
            </a:r>
            <a:endParaRPr lang="en-US" b="1" dirty="0"/>
          </a:p>
        </p:txBody>
      </p:sp>
      <p:sp>
        <p:nvSpPr>
          <p:cNvPr id="3" name="Content Placeholder 2"/>
          <p:cNvSpPr>
            <a:spLocks noGrp="1"/>
          </p:cNvSpPr>
          <p:nvPr>
            <p:ph idx="1"/>
          </p:nvPr>
        </p:nvSpPr>
        <p:spPr>
          <a:xfrm>
            <a:off x="457200" y="1219200"/>
            <a:ext cx="8229600" cy="4906963"/>
          </a:xfrm>
        </p:spPr>
        <p:txBody>
          <a:bodyPr/>
          <a:lstStyle/>
          <a:p>
            <a:r>
              <a:rPr lang="en-US" dirty="0" smtClean="0"/>
              <a:t>Microglia are thought to be derived from </a:t>
            </a:r>
            <a:r>
              <a:rPr lang="en-US" dirty="0" err="1" smtClean="0"/>
              <a:t>monocytes</a:t>
            </a:r>
            <a:r>
              <a:rPr lang="en-US" dirty="0" smtClean="0"/>
              <a:t> that migrate from the blood into the nervous system before birth, and are found mainly around blood vessels.</a:t>
            </a:r>
          </a:p>
          <a:p>
            <a:r>
              <a:rPr lang="en-US" dirty="0" smtClean="0"/>
              <a:t>Where there is inflammation and cell destruction the microglia increase in size and become </a:t>
            </a:r>
            <a:r>
              <a:rPr lang="en-US" dirty="0" err="1" smtClean="0"/>
              <a:t>phagocytic</a:t>
            </a:r>
            <a:r>
              <a:rPr lang="en-US" dirty="0" smtClean="0"/>
              <a:t>.</a:t>
            </a:r>
            <a:endParaRPr 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err="1" smtClean="0"/>
              <a:t>Neuroglia</a:t>
            </a:r>
            <a:r>
              <a:rPr lang="en-US" b="1" dirty="0" smtClean="0"/>
              <a:t> (</a:t>
            </a:r>
            <a:r>
              <a:rPr lang="en-US" b="1" dirty="0" err="1" smtClean="0"/>
              <a:t>glial</a:t>
            </a:r>
            <a:r>
              <a:rPr lang="en-US" b="1" dirty="0" smtClean="0"/>
              <a:t> cells) found in the peripheral nervous system</a:t>
            </a:r>
            <a:endParaRPr lang="en-US" b="1" dirty="0"/>
          </a:p>
        </p:txBody>
      </p:sp>
      <p:sp>
        <p:nvSpPr>
          <p:cNvPr id="3" name="Content Placeholder 2"/>
          <p:cNvSpPr>
            <a:spLocks noGrp="1"/>
          </p:cNvSpPr>
          <p:nvPr>
            <p:ph idx="1"/>
          </p:nvPr>
        </p:nvSpPr>
        <p:spPr/>
        <p:txBody>
          <a:bodyPr/>
          <a:lstStyle/>
          <a:p>
            <a:r>
              <a:rPr lang="en-US" dirty="0" smtClean="0"/>
              <a:t>There are 2 types found in PNS</a:t>
            </a:r>
          </a:p>
          <a:p>
            <a:r>
              <a:rPr lang="en-US" dirty="0" smtClean="0"/>
              <a:t>These are </a:t>
            </a:r>
            <a:r>
              <a:rPr lang="en-US" b="1" dirty="0" err="1" smtClean="0"/>
              <a:t>schwann</a:t>
            </a:r>
            <a:r>
              <a:rPr lang="en-US" b="1" dirty="0" smtClean="0"/>
              <a:t> cells and satellite cells</a:t>
            </a:r>
          </a:p>
          <a:p>
            <a:pPr>
              <a:buNone/>
            </a:pPr>
            <a:r>
              <a:rPr lang="en-US" b="1" dirty="0" smtClean="0"/>
              <a:t>Schwann cells</a:t>
            </a:r>
          </a:p>
          <a:p>
            <a:r>
              <a:rPr lang="en-US" dirty="0" smtClean="0"/>
              <a:t>Equal to </a:t>
            </a:r>
            <a:r>
              <a:rPr lang="en-US" dirty="0" err="1" smtClean="0"/>
              <a:t>oligodendrocyte</a:t>
            </a:r>
            <a:r>
              <a:rPr lang="en-US" dirty="0" smtClean="0"/>
              <a:t> in CNS and produce myelin sheath in PNS which insulate nerve fibers</a:t>
            </a:r>
          </a:p>
          <a:p>
            <a:r>
              <a:rPr lang="en-US" dirty="0" smtClean="0"/>
              <a:t>Important in regeneration of peripheral nerve after injury.</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Satellite cells</a:t>
            </a:r>
            <a:endParaRPr lang="en-US" b="1" dirty="0"/>
          </a:p>
        </p:txBody>
      </p:sp>
      <p:sp>
        <p:nvSpPr>
          <p:cNvPr id="3" name="Content Placeholder 2"/>
          <p:cNvSpPr>
            <a:spLocks noGrp="1"/>
          </p:cNvSpPr>
          <p:nvPr>
            <p:ph idx="1"/>
          </p:nvPr>
        </p:nvSpPr>
        <p:spPr>
          <a:xfrm>
            <a:off x="457200" y="1295400"/>
            <a:ext cx="8229600" cy="4830763"/>
          </a:xfrm>
        </p:spPr>
        <p:txBody>
          <a:bodyPr>
            <a:normAutofit fontScale="85000" lnSpcReduction="20000"/>
          </a:bodyPr>
          <a:lstStyle/>
          <a:p>
            <a:r>
              <a:rPr lang="en-US" dirty="0" smtClean="0"/>
              <a:t>Surround or cover the surface of neuron cell bodies in ganglia in peripheral nervous system (nucleus in PNS </a:t>
            </a:r>
            <a:r>
              <a:rPr lang="en-US" dirty="0" err="1" smtClean="0"/>
              <a:t>i.e</a:t>
            </a:r>
            <a:r>
              <a:rPr lang="en-US" dirty="0" smtClean="0"/>
              <a:t> plenty of cell bodies).</a:t>
            </a:r>
          </a:p>
          <a:p>
            <a:r>
              <a:rPr lang="en-US" dirty="0" smtClean="0"/>
              <a:t>They  are found in  sensory, parasympathetic and sympathetic ganglia.</a:t>
            </a:r>
          </a:p>
          <a:p>
            <a:r>
              <a:rPr lang="en-US" dirty="0" smtClean="0"/>
              <a:t>The specific function of satellite cells is not yet known but it is generally assumed that they;</a:t>
            </a:r>
          </a:p>
          <a:p>
            <a:pPr>
              <a:buFont typeface="Wingdings" pitchFamily="2" charset="2"/>
              <a:buChar char="ü"/>
            </a:pPr>
            <a:r>
              <a:rPr lang="en-US" dirty="0" smtClean="0"/>
              <a:t>Regulate and stabilize the environment around ganglion cell (</a:t>
            </a:r>
            <a:r>
              <a:rPr lang="en-US" dirty="0" err="1" smtClean="0"/>
              <a:t>i.e</a:t>
            </a:r>
            <a:r>
              <a:rPr lang="en-US" dirty="0" smtClean="0"/>
              <a:t> regulation of chemical external environment)</a:t>
            </a:r>
          </a:p>
          <a:p>
            <a:pPr>
              <a:buFont typeface="Wingdings" pitchFamily="2" charset="2"/>
              <a:buChar char="ü"/>
            </a:pPr>
            <a:r>
              <a:rPr lang="en-US" dirty="0" smtClean="0"/>
              <a:t>supply nutrients to surrounding neurons and have some structural function.</a:t>
            </a:r>
          </a:p>
          <a:p>
            <a:pPr>
              <a:buFont typeface="Wingdings" pitchFamily="2" charset="2"/>
              <a:buChar char="ü"/>
            </a:pPr>
            <a:r>
              <a:rPr lang="en-US" dirty="0" smtClean="0"/>
              <a:t>act as protective, cushioning cells</a:t>
            </a:r>
          </a:p>
          <a:p>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761999"/>
          </a:xfrm>
        </p:spPr>
        <p:txBody>
          <a:bodyPr>
            <a:normAutofit fontScale="90000"/>
          </a:bodyPr>
          <a:lstStyle/>
          <a:p>
            <a:pPr algn="l"/>
            <a:r>
              <a:rPr lang="en-US" b="1" dirty="0" smtClean="0"/>
              <a:t>Muscle tissue</a:t>
            </a:r>
            <a:endParaRPr lang="en-US" b="1" dirty="0"/>
          </a:p>
        </p:txBody>
      </p:sp>
      <p:sp>
        <p:nvSpPr>
          <p:cNvPr id="3" name="Subtitle 2"/>
          <p:cNvSpPr>
            <a:spLocks noGrp="1"/>
          </p:cNvSpPr>
          <p:nvPr>
            <p:ph type="subTitle" idx="1"/>
          </p:nvPr>
        </p:nvSpPr>
        <p:spPr>
          <a:xfrm>
            <a:off x="228600" y="1143000"/>
            <a:ext cx="8382000" cy="4495800"/>
          </a:xfrm>
        </p:spPr>
        <p:txBody>
          <a:bodyPr>
            <a:normAutofit fontScale="85000" lnSpcReduction="20000"/>
          </a:bodyPr>
          <a:lstStyle/>
          <a:p>
            <a:pPr algn="l">
              <a:buFont typeface="Arial" pitchFamily="34" charset="0"/>
              <a:buChar char="•"/>
            </a:pPr>
            <a:r>
              <a:rPr lang="en-US" dirty="0" smtClean="0">
                <a:solidFill>
                  <a:schemeClr val="tx1"/>
                </a:solidFill>
              </a:rPr>
              <a:t>Muscles facilitate their movements through their contractile and relaxing ability.</a:t>
            </a:r>
          </a:p>
          <a:p>
            <a:pPr algn="l">
              <a:buFont typeface="Arial" pitchFamily="34" charset="0"/>
              <a:buChar char="•"/>
            </a:pPr>
            <a:r>
              <a:rPr lang="en-US" dirty="0" smtClean="0">
                <a:solidFill>
                  <a:schemeClr val="tx1"/>
                </a:solidFill>
              </a:rPr>
              <a:t> peoples lives depend on action of muscles.</a:t>
            </a:r>
          </a:p>
          <a:p>
            <a:pPr algn="l">
              <a:buFont typeface="Arial" pitchFamily="34" charset="0"/>
              <a:buChar char="•"/>
            </a:pPr>
            <a:r>
              <a:rPr lang="en-US" dirty="0" smtClean="0">
                <a:solidFill>
                  <a:schemeClr val="tx1"/>
                </a:solidFill>
              </a:rPr>
              <a:t>The air they breathe, the rhythmic heart beat and transport of the food they eat all  rely on muscle action.</a:t>
            </a:r>
          </a:p>
          <a:p>
            <a:pPr algn="l">
              <a:buFont typeface="Arial" pitchFamily="34" charset="0"/>
              <a:buChar char="•"/>
            </a:pPr>
            <a:r>
              <a:rPr lang="en-US" dirty="0" smtClean="0">
                <a:solidFill>
                  <a:schemeClr val="tx1"/>
                </a:solidFill>
              </a:rPr>
              <a:t>The structural unit of a muscle is a single muscle cell also known as  </a:t>
            </a:r>
            <a:r>
              <a:rPr lang="en-US" dirty="0" smtClean="0">
                <a:solidFill>
                  <a:srgbClr val="FF0000"/>
                </a:solidFill>
              </a:rPr>
              <a:t>muscle fiber</a:t>
            </a:r>
            <a:r>
              <a:rPr lang="en-US" dirty="0" smtClean="0">
                <a:solidFill>
                  <a:schemeClr val="tx1"/>
                </a:solidFill>
              </a:rPr>
              <a:t>.</a:t>
            </a:r>
          </a:p>
          <a:p>
            <a:pPr algn="l">
              <a:buFont typeface="Arial" pitchFamily="34" charset="0"/>
              <a:buChar char="•"/>
            </a:pPr>
            <a:r>
              <a:rPr lang="en-US" dirty="0" smtClean="0">
                <a:solidFill>
                  <a:schemeClr val="tx1"/>
                </a:solidFill>
              </a:rPr>
              <a:t>Muscle contraction requires an adequate blood supply to provide sufficient oxygen, calcium and nutrients and to remove waste products.</a:t>
            </a:r>
          </a:p>
          <a:p>
            <a:pPr algn="l">
              <a:buFont typeface="Arial" pitchFamily="34" charset="0"/>
              <a:buChar char="•"/>
            </a:pPr>
            <a:r>
              <a:rPr lang="en-US" dirty="0" smtClean="0">
                <a:solidFill>
                  <a:schemeClr val="tx1"/>
                </a:solidFill>
              </a:rPr>
              <a:t>Muscle cells are </a:t>
            </a:r>
            <a:r>
              <a:rPr lang="en-US" dirty="0" smtClean="0">
                <a:solidFill>
                  <a:srgbClr val="FF0000"/>
                </a:solidFill>
              </a:rPr>
              <a:t>full of proteins </a:t>
            </a:r>
            <a:r>
              <a:rPr lang="en-US" dirty="0" smtClean="0">
                <a:solidFill>
                  <a:schemeClr val="tx1"/>
                </a:solidFill>
              </a:rPr>
              <a:t>that make them contract</a:t>
            </a:r>
            <a:endParaRPr lang="en-US"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pPr>
              <a:buNone/>
            </a:pPr>
            <a:r>
              <a:rPr lang="en-US" b="1" dirty="0" smtClean="0"/>
              <a:t>Regional terms</a:t>
            </a:r>
          </a:p>
          <a:p>
            <a:r>
              <a:rPr lang="en-US" dirty="0" smtClean="0"/>
              <a:t>Regional terms are used to designate specific areas of the body</a:t>
            </a:r>
          </a:p>
          <a:p>
            <a:r>
              <a:rPr lang="en-US" dirty="0" smtClean="0"/>
              <a:t>The  body has 2 divisions; axial and </a:t>
            </a:r>
            <a:r>
              <a:rPr lang="en-US" dirty="0" err="1" smtClean="0"/>
              <a:t>appendicular</a:t>
            </a:r>
            <a:endParaRPr lang="en-US" dirty="0" smtClean="0"/>
          </a:p>
          <a:p>
            <a:pPr>
              <a:buNone/>
            </a:pPr>
            <a:r>
              <a:rPr lang="en-US" b="1" u="sng" dirty="0" smtClean="0"/>
              <a:t>Axial part</a:t>
            </a:r>
          </a:p>
          <a:p>
            <a:r>
              <a:rPr lang="en-US" dirty="0" smtClean="0"/>
              <a:t>Axial part makes up the main axis of the body</a:t>
            </a:r>
          </a:p>
          <a:p>
            <a:r>
              <a:rPr lang="en-US" dirty="0" smtClean="0"/>
              <a:t>It includes the head, neck, and trunk</a:t>
            </a:r>
          </a:p>
          <a:p>
            <a:pPr>
              <a:buNone/>
            </a:pPr>
            <a:r>
              <a:rPr lang="en-US" b="1" dirty="0" err="1" smtClean="0"/>
              <a:t>Appendicular</a:t>
            </a:r>
            <a:r>
              <a:rPr lang="en-US" b="1" dirty="0" smtClean="0"/>
              <a:t> part</a:t>
            </a:r>
          </a:p>
          <a:p>
            <a:r>
              <a:rPr lang="en-US" dirty="0" smtClean="0"/>
              <a:t>Consists of appendages or limbs which are attached to the body’s axis </a:t>
            </a:r>
          </a:p>
          <a:p>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smtClean="0"/>
              <a:t>There are 3 types of muscles</a:t>
            </a:r>
          </a:p>
          <a:p>
            <a:pPr>
              <a:buFont typeface="Wingdings" pitchFamily="2" charset="2"/>
              <a:buChar char="ü"/>
            </a:pPr>
            <a:r>
              <a:rPr lang="en-US" dirty="0" smtClean="0"/>
              <a:t>Skeletal</a:t>
            </a:r>
          </a:p>
          <a:p>
            <a:pPr>
              <a:buFont typeface="Wingdings" pitchFamily="2" charset="2"/>
              <a:buChar char="ü"/>
            </a:pPr>
            <a:r>
              <a:rPr lang="en-US" dirty="0" smtClean="0"/>
              <a:t>Cardiac</a:t>
            </a:r>
          </a:p>
          <a:p>
            <a:pPr>
              <a:buFont typeface="Wingdings" pitchFamily="2" charset="2"/>
              <a:buChar char="ü"/>
            </a:pPr>
            <a:r>
              <a:rPr lang="en-US" dirty="0" smtClean="0"/>
              <a:t>Smooth muscles</a:t>
            </a:r>
          </a:p>
          <a:p>
            <a:r>
              <a:rPr lang="en-US" dirty="0" smtClean="0"/>
              <a:t>Each of these muscles differ in its location, appearance under microscope and function.</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1. Skeletal muscles</a:t>
            </a:r>
            <a:endParaRPr lang="en-US" b="1" dirty="0"/>
          </a:p>
        </p:txBody>
      </p:sp>
      <p:sp>
        <p:nvSpPr>
          <p:cNvPr id="3" name="Content Placeholder 2"/>
          <p:cNvSpPr>
            <a:spLocks noGrp="1"/>
          </p:cNvSpPr>
          <p:nvPr>
            <p:ph idx="1"/>
          </p:nvPr>
        </p:nvSpPr>
        <p:spPr>
          <a:xfrm>
            <a:off x="457200" y="1295400"/>
            <a:ext cx="8229600" cy="4830763"/>
          </a:xfrm>
        </p:spPr>
        <p:txBody>
          <a:bodyPr>
            <a:normAutofit/>
          </a:bodyPr>
          <a:lstStyle/>
          <a:p>
            <a:r>
              <a:rPr lang="en-US" dirty="0" smtClean="0"/>
              <a:t>This type is described as skeletal because it forms those muscles that move the bones [of the skeleton]</a:t>
            </a:r>
          </a:p>
          <a:p>
            <a:r>
              <a:rPr lang="en-US" dirty="0" smtClean="0"/>
              <a:t>Majority of muscles in the body are skeletal muscles</a:t>
            </a:r>
          </a:p>
          <a:p>
            <a:r>
              <a:rPr lang="en-US" dirty="0" smtClean="0"/>
              <a:t>They typically attach to each ends of the bones although some attach to the eyeball, skin of face and head or mucous membrane of the tongue</a:t>
            </a:r>
          </a:p>
          <a:p>
            <a:endParaRPr lang="en-US" dirty="0" smtClean="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r>
              <a:rPr lang="en-US" dirty="0" smtClean="0"/>
              <a:t>In reality, movements can be finely coordinated, e.g. writing, but may also be controlled subconsciously. For example, maintaining an upright posture does not normally require thought unless a new </a:t>
            </a:r>
            <a:r>
              <a:rPr lang="en-US" dirty="0" err="1" smtClean="0"/>
              <a:t>locomotor</a:t>
            </a:r>
            <a:r>
              <a:rPr lang="en-US" dirty="0" smtClean="0"/>
              <a:t> skill is being learned, e.g. skating or cycling, and the diaphragm maintains breathing while asleep </a:t>
            </a:r>
          </a:p>
          <a:p>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r>
              <a:rPr lang="en-US" dirty="0" smtClean="0"/>
              <a:t>They are long and cylindrical.</a:t>
            </a:r>
          </a:p>
          <a:p>
            <a:r>
              <a:rPr lang="en-US" dirty="0" smtClean="0"/>
              <a:t>They contain many nuclei which are located outside the edges of the cell.</a:t>
            </a:r>
          </a:p>
          <a:p>
            <a:r>
              <a:rPr lang="en-US" dirty="0" smtClean="0"/>
              <a:t>Each cell contains abundant contractile proteins.</a:t>
            </a:r>
          </a:p>
          <a:p>
            <a:r>
              <a:rPr lang="en-US" dirty="0" smtClean="0"/>
              <a:t>They are striated because striations (stripes) can be seen on microscopic examination and voluntary as it is under conscious control</a:t>
            </a:r>
          </a:p>
          <a:p>
            <a:r>
              <a:rPr lang="en-US" dirty="0" smtClean="0"/>
              <a:t>The skeletal muscles is often called voluntary muscle because a person largely controls its contraction.</a:t>
            </a:r>
          </a:p>
          <a:p>
            <a:r>
              <a:rPr lang="en-US" dirty="0" smtClean="0"/>
              <a:t>Skeletal muscle contraction is stimulated by motor nerve impulses originating in the brain or spinal cord and ending at the neuromuscular junction</a:t>
            </a:r>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2. Smooth muscles</a:t>
            </a:r>
            <a:endParaRPr lang="en-US" b="1" dirty="0"/>
          </a:p>
        </p:txBody>
      </p:sp>
      <p:sp>
        <p:nvSpPr>
          <p:cNvPr id="3" name="Content Placeholder 2"/>
          <p:cNvSpPr>
            <a:spLocks noGrp="1"/>
          </p:cNvSpPr>
          <p:nvPr>
            <p:ph idx="1"/>
          </p:nvPr>
        </p:nvSpPr>
        <p:spPr>
          <a:xfrm>
            <a:off x="457200" y="1371600"/>
            <a:ext cx="8229600" cy="4754563"/>
          </a:xfrm>
        </p:spPr>
        <p:txBody>
          <a:bodyPr>
            <a:normAutofit fontScale="92500" lnSpcReduction="20000"/>
          </a:bodyPr>
          <a:lstStyle/>
          <a:p>
            <a:r>
              <a:rPr lang="en-US" dirty="0" smtClean="0"/>
              <a:t>Smooth muscle may also be described as </a:t>
            </a:r>
            <a:r>
              <a:rPr lang="en-US" dirty="0" smtClean="0">
                <a:solidFill>
                  <a:srgbClr val="FF0000"/>
                </a:solidFill>
              </a:rPr>
              <a:t>non-striated, visceral or involuntary</a:t>
            </a:r>
            <a:r>
              <a:rPr lang="en-US" dirty="0" smtClean="0"/>
              <a:t>. </a:t>
            </a:r>
          </a:p>
          <a:p>
            <a:r>
              <a:rPr lang="en-US" dirty="0" smtClean="0"/>
              <a:t>It does not have striations and is not under conscious control. </a:t>
            </a:r>
          </a:p>
          <a:p>
            <a:r>
              <a:rPr lang="en-US" dirty="0" smtClean="0"/>
              <a:t>They are spindle-shaped</a:t>
            </a:r>
          </a:p>
          <a:p>
            <a:r>
              <a:rPr lang="en-US" dirty="0" smtClean="0"/>
              <a:t>Smooth muscle has the intrinsic ability to contract and relax.</a:t>
            </a:r>
          </a:p>
          <a:p>
            <a:r>
              <a:rPr lang="en-US" dirty="0" smtClean="0"/>
              <a:t>Contraction is under involuntary control by autonomic nervous system.</a:t>
            </a:r>
          </a:p>
          <a:p>
            <a:r>
              <a:rPr lang="en-US" dirty="0" smtClean="0"/>
              <a:t>The autonomic nerve impulses, some hormones and local metabolites stimulate contraction. </a:t>
            </a:r>
          </a:p>
          <a:p>
            <a:endParaRPr lang="en-US" dirty="0" smtClean="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smtClean="0"/>
              <a:t>A degree of muscle tone is always present, meaning that smooth muscle is completely relaxed for only short periods. </a:t>
            </a:r>
          </a:p>
          <a:p>
            <a:r>
              <a:rPr lang="en-US" dirty="0" smtClean="0"/>
              <a:t>Contraction of smooth muscle is slower and more sustained than skeletal muscle</a:t>
            </a:r>
          </a:p>
          <a:p>
            <a:r>
              <a:rPr lang="en-US" dirty="0" smtClean="0"/>
              <a:t>It is found in the walls of hollow </a:t>
            </a:r>
            <a:r>
              <a:rPr lang="en-US" dirty="0" err="1" smtClean="0"/>
              <a:t>organs:regulating</a:t>
            </a:r>
            <a:r>
              <a:rPr lang="en-US" dirty="0" smtClean="0"/>
              <a:t> the diameter of blood vessels and parts of the respiratory tract propelling contents of the </a:t>
            </a:r>
            <a:r>
              <a:rPr lang="en-US" dirty="0" err="1" smtClean="0"/>
              <a:t>ureters</a:t>
            </a:r>
            <a:r>
              <a:rPr lang="en-US" dirty="0" smtClean="0"/>
              <a:t>, ducts of glands and alimentary tract expelling contents of the urinary bladder and uterus</a:t>
            </a:r>
          </a:p>
          <a:p>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77500" lnSpcReduction="20000"/>
          </a:bodyPr>
          <a:lstStyle/>
          <a:p>
            <a:r>
              <a:rPr lang="en-US" dirty="0" smtClean="0"/>
              <a:t>They lack concentration of contractile proteins found in the skeletal and cardiac muscle cells.</a:t>
            </a:r>
          </a:p>
          <a:p>
            <a:r>
              <a:rPr lang="en-US" dirty="0" smtClean="0"/>
              <a:t>They contain a single centrally placed nuclei</a:t>
            </a:r>
          </a:p>
          <a:p>
            <a:pPr>
              <a:buNone/>
            </a:pPr>
            <a:r>
              <a:rPr lang="en-US" b="1" dirty="0" smtClean="0"/>
              <a:t>3. Cardiac muscles</a:t>
            </a:r>
          </a:p>
          <a:p>
            <a:r>
              <a:rPr lang="en-US" dirty="0" smtClean="0"/>
              <a:t>This type of muscle tissue is found only in the heart wall. </a:t>
            </a:r>
          </a:p>
          <a:p>
            <a:r>
              <a:rPr lang="en-US" dirty="0" smtClean="0"/>
              <a:t>It is not under conscious control but, when viewed under a microscope, cross-stripes </a:t>
            </a:r>
            <a:r>
              <a:rPr lang="en-US" dirty="0" smtClean="0">
                <a:solidFill>
                  <a:srgbClr val="FF0000"/>
                </a:solidFill>
              </a:rPr>
              <a:t>(striations) </a:t>
            </a:r>
            <a:r>
              <a:rPr lang="en-US" dirty="0" smtClean="0"/>
              <a:t>characteristic of skeletal muscle can be seen. </a:t>
            </a:r>
          </a:p>
          <a:p>
            <a:r>
              <a:rPr lang="en-US" dirty="0" smtClean="0"/>
              <a:t>Each </a:t>
            </a:r>
            <a:r>
              <a:rPr lang="en-US" dirty="0" err="1" smtClean="0"/>
              <a:t>fibre</a:t>
            </a:r>
            <a:r>
              <a:rPr lang="en-US" dirty="0" smtClean="0"/>
              <a:t> (cell) has a nucleus and one or more branches. </a:t>
            </a:r>
          </a:p>
          <a:p>
            <a:r>
              <a:rPr lang="en-US" dirty="0" smtClean="0"/>
              <a:t>Unlike skeletal muscles, a single nucleus is  located at the center of the cell.</a:t>
            </a:r>
          </a:p>
          <a:p>
            <a:r>
              <a:rPr lang="en-US" dirty="0" smtClean="0"/>
              <a:t>The ends of the cells and their branches are in very close contact with the ends and branches of adjacent cells.</a:t>
            </a:r>
          </a:p>
          <a:p>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r>
              <a:rPr lang="en-US" dirty="0" smtClean="0"/>
              <a:t>Microscopically these ‘joints’, or intercalated discs, can be seen as lines that are thicker and darker than the ordinary cross-stripes. </a:t>
            </a:r>
          </a:p>
          <a:p>
            <a:r>
              <a:rPr lang="en-US" dirty="0" smtClean="0"/>
              <a:t>This arrangement gives cardiac muscle the appearance of a sheet of muscle rather than a very large number of individual </a:t>
            </a:r>
            <a:r>
              <a:rPr lang="en-US" dirty="0" err="1" smtClean="0"/>
              <a:t>fibres</a:t>
            </a:r>
            <a:r>
              <a:rPr lang="en-US" dirty="0" smtClean="0"/>
              <a:t>. </a:t>
            </a:r>
          </a:p>
          <a:p>
            <a:r>
              <a:rPr lang="en-US" dirty="0" smtClean="0"/>
              <a:t>The end-to-end continuity of cardiac muscle cells has significance in relation to the way the heart contracts.</a:t>
            </a:r>
          </a:p>
          <a:p>
            <a:r>
              <a:rPr lang="en-US" dirty="0" smtClean="0"/>
              <a:t> A wave of contraction spreads from cell to cell across the intercalated discs, which means that cells do not need to be stimulated individually</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t>Like skeletal muscles, cardiac muscles contains abundant of proteins.</a:t>
            </a:r>
          </a:p>
          <a:p>
            <a:r>
              <a:rPr lang="en-US" dirty="0" smtClean="0"/>
              <a:t>Cardiac muscle is unique in that it contracts on its own without need of nerves. Only the rate and </a:t>
            </a:r>
            <a:r>
              <a:rPr lang="en-US" dirty="0" err="1" smtClean="0"/>
              <a:t>strenght</a:t>
            </a:r>
            <a:r>
              <a:rPr lang="en-US" dirty="0" smtClean="0"/>
              <a:t> of heart beat is modified by autonomic nervous system (or by cardiac drugs). </a:t>
            </a:r>
          </a:p>
          <a:p>
            <a:r>
              <a:rPr lang="en-US" dirty="0" smtClean="0"/>
              <a:t>Cardiac muscle is involuntary muscle meaning that its contraction is not under person’s conscious control</a:t>
            </a:r>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Naming the muscles of the body</a:t>
            </a:r>
            <a:endParaRPr lang="en-US" b="1" dirty="0"/>
          </a:p>
        </p:txBody>
      </p:sp>
      <p:sp>
        <p:nvSpPr>
          <p:cNvPr id="3" name="Content Placeholder 2"/>
          <p:cNvSpPr>
            <a:spLocks noGrp="1"/>
          </p:cNvSpPr>
          <p:nvPr>
            <p:ph idx="1"/>
          </p:nvPr>
        </p:nvSpPr>
        <p:spPr/>
        <p:txBody>
          <a:bodyPr/>
          <a:lstStyle/>
          <a:p>
            <a:r>
              <a:rPr lang="en-US" dirty="0" smtClean="0"/>
              <a:t>Methods of naming skeletal muscles</a:t>
            </a:r>
          </a:p>
          <a:p>
            <a:pPr>
              <a:buFont typeface="Wingdings" pitchFamily="2" charset="2"/>
              <a:buChar char="ü"/>
            </a:pPr>
            <a:r>
              <a:rPr lang="en-US" dirty="0" smtClean="0"/>
              <a:t>Location of the </a:t>
            </a:r>
            <a:r>
              <a:rPr lang="en-US" dirty="0" err="1" smtClean="0"/>
              <a:t>muscle.g</a:t>
            </a:r>
            <a:r>
              <a:rPr lang="en-US" dirty="0" smtClean="0"/>
              <a:t> </a:t>
            </a:r>
            <a:r>
              <a:rPr lang="en-US" dirty="0" err="1" smtClean="0"/>
              <a:t>intercostal</a:t>
            </a:r>
            <a:r>
              <a:rPr lang="en-US" dirty="0" smtClean="0"/>
              <a:t> muscle</a:t>
            </a:r>
          </a:p>
          <a:p>
            <a:pPr>
              <a:buFont typeface="Wingdings" pitchFamily="2" charset="2"/>
              <a:buChar char="ü"/>
            </a:pPr>
            <a:r>
              <a:rPr lang="en-US" dirty="0" smtClean="0"/>
              <a:t>Shape of the muscle </a:t>
            </a:r>
            <a:r>
              <a:rPr lang="en-US" dirty="0" err="1" smtClean="0"/>
              <a:t>e.g</a:t>
            </a:r>
            <a:r>
              <a:rPr lang="en-US" dirty="0" smtClean="0"/>
              <a:t> deltoid muscle</a:t>
            </a:r>
          </a:p>
          <a:p>
            <a:pPr>
              <a:buFont typeface="Wingdings" pitchFamily="2" charset="2"/>
              <a:buChar char="ü"/>
            </a:pPr>
            <a:r>
              <a:rPr lang="en-US" dirty="0" smtClean="0"/>
              <a:t>Relative size </a:t>
            </a:r>
            <a:r>
              <a:rPr lang="en-US" dirty="0" err="1" smtClean="0"/>
              <a:t>e.g</a:t>
            </a:r>
            <a:r>
              <a:rPr lang="en-US" dirty="0" smtClean="0"/>
              <a:t> those that have names ending with </a:t>
            </a:r>
            <a:r>
              <a:rPr lang="en-US" dirty="0" err="1" smtClean="0"/>
              <a:t>maximus</a:t>
            </a:r>
            <a:r>
              <a:rPr lang="en-US" dirty="0" smtClean="0"/>
              <a:t>, </a:t>
            </a:r>
            <a:r>
              <a:rPr lang="en-US" dirty="0" err="1" smtClean="0"/>
              <a:t>minimus</a:t>
            </a:r>
            <a:r>
              <a:rPr lang="en-US" dirty="0" smtClean="0"/>
              <a:t>, </a:t>
            </a:r>
            <a:r>
              <a:rPr lang="en-US" dirty="0" err="1" smtClean="0"/>
              <a:t>e.g</a:t>
            </a:r>
            <a:r>
              <a:rPr lang="en-US" dirty="0" smtClean="0"/>
              <a:t> </a:t>
            </a:r>
            <a:r>
              <a:rPr lang="en-US" dirty="0" err="1" smtClean="0"/>
              <a:t>gluteous</a:t>
            </a:r>
            <a:r>
              <a:rPr lang="en-US" dirty="0" smtClean="0"/>
              <a:t> </a:t>
            </a:r>
            <a:r>
              <a:rPr lang="en-US" dirty="0" err="1" smtClean="0"/>
              <a:t>maximus</a:t>
            </a:r>
            <a:r>
              <a:rPr lang="en-US" dirty="0" smtClean="0"/>
              <a:t>, </a:t>
            </a:r>
            <a:r>
              <a:rPr lang="en-US" dirty="0" err="1" smtClean="0"/>
              <a:t>longus</a:t>
            </a:r>
            <a:r>
              <a:rPr lang="en-US" dirty="0" smtClean="0"/>
              <a:t>, etc</a:t>
            </a:r>
          </a:p>
          <a:p>
            <a:pPr>
              <a:buFont typeface="Wingdings" pitchFamily="2" charset="2"/>
              <a:buChar char="ü"/>
            </a:pPr>
            <a:r>
              <a:rPr lang="en-US" dirty="0" smtClean="0"/>
              <a:t>Direction of muscle fibers </a:t>
            </a:r>
            <a:r>
              <a:rPr lang="en-US" dirty="0" err="1" smtClean="0"/>
              <a:t>e.g</a:t>
            </a:r>
            <a:r>
              <a:rPr lang="en-US" dirty="0" smtClean="0"/>
              <a:t> external </a:t>
            </a:r>
            <a:r>
              <a:rPr lang="en-US" dirty="0" err="1" smtClean="0"/>
              <a:t>obligue</a:t>
            </a:r>
            <a:r>
              <a:rPr lang="en-US" dirty="0" smtClean="0"/>
              <a:t> muscle</a:t>
            </a:r>
          </a:p>
          <a:p>
            <a:pPr>
              <a:buFont typeface="Wingdings" pitchFamily="2" charset="2"/>
              <a:buChar char="ü"/>
            </a:pPr>
            <a:endParaRPr lang="en-US" dirty="0" smtClean="0"/>
          </a:p>
          <a:p>
            <a:pPr>
              <a:buFont typeface="Wingdings" pitchFamily="2" charset="2"/>
              <a:buChar char="ü"/>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571500" indent="-571500">
              <a:buNone/>
            </a:pPr>
            <a:r>
              <a:rPr lang="en-US" b="1" dirty="0" smtClean="0"/>
              <a:t>Body planes and sections</a:t>
            </a:r>
          </a:p>
          <a:p>
            <a:pPr marL="571500" indent="-571500"/>
            <a:r>
              <a:rPr lang="en-US" dirty="0" smtClean="0"/>
              <a:t>The body is often sectioned (cut) along a flat surface called a plane</a:t>
            </a:r>
          </a:p>
          <a:p>
            <a:pPr marL="571500" indent="-571500"/>
            <a:r>
              <a:rPr lang="en-US" dirty="0" smtClean="0"/>
              <a:t>The most frequently used body planes are; </a:t>
            </a:r>
            <a:r>
              <a:rPr lang="en-US" dirty="0" err="1" smtClean="0"/>
              <a:t>sagittal</a:t>
            </a:r>
            <a:r>
              <a:rPr lang="en-US" dirty="0" smtClean="0"/>
              <a:t>, frontal, and transverse planes which lie at right angles to one another.</a:t>
            </a:r>
          </a:p>
          <a:p>
            <a:pPr marL="571500" indent="-571500"/>
            <a:r>
              <a:rPr lang="en-US" dirty="0" smtClean="0"/>
              <a:t>A section is named for the plane along which it is cut</a:t>
            </a:r>
          </a:p>
          <a:p>
            <a:pPr marL="571500" indent="-571500"/>
            <a:r>
              <a:rPr lang="en-US" dirty="0" smtClean="0"/>
              <a:t>The cut along </a:t>
            </a:r>
            <a:r>
              <a:rPr lang="en-US" dirty="0" err="1" smtClean="0"/>
              <a:t>sagittal</a:t>
            </a:r>
            <a:r>
              <a:rPr lang="en-US" dirty="0" smtClean="0"/>
              <a:t> plane produces </a:t>
            </a:r>
            <a:r>
              <a:rPr lang="en-US" dirty="0" err="1" smtClean="0"/>
              <a:t>sagittal</a:t>
            </a:r>
            <a:r>
              <a:rPr lang="en-US" dirty="0" smtClean="0"/>
              <a:t> section</a:t>
            </a:r>
          </a:p>
          <a:p>
            <a:pPr marL="571500" indent="-571500">
              <a:buNone/>
            </a:pPr>
            <a:endParaRPr lang="en-US" b="1" dirty="0" smtClean="0"/>
          </a:p>
          <a:p>
            <a:pPr marL="571500" indent="-571500"/>
            <a:endParaRPr lang="en-US" b="1"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pPr>
              <a:buFont typeface="Wingdings" pitchFamily="2" charset="2"/>
              <a:buChar char="ü"/>
            </a:pPr>
            <a:r>
              <a:rPr lang="en-US" dirty="0" smtClean="0"/>
              <a:t>Muscle origin </a:t>
            </a:r>
            <a:r>
              <a:rPr lang="en-US" dirty="0" err="1" smtClean="0"/>
              <a:t>e.g</a:t>
            </a:r>
            <a:r>
              <a:rPr lang="en-US" dirty="0" smtClean="0"/>
              <a:t> biceps, triceps</a:t>
            </a:r>
          </a:p>
          <a:p>
            <a:pPr>
              <a:buFont typeface="Wingdings" pitchFamily="2" charset="2"/>
              <a:buChar char="ü"/>
            </a:pPr>
            <a:r>
              <a:rPr lang="en-US" dirty="0" smtClean="0"/>
              <a:t>Location of its attachment </a:t>
            </a:r>
            <a:r>
              <a:rPr lang="en-US" dirty="0" err="1" smtClean="0"/>
              <a:t>e,g</a:t>
            </a:r>
            <a:r>
              <a:rPr lang="en-US" dirty="0" smtClean="0"/>
              <a:t> </a:t>
            </a:r>
            <a:r>
              <a:rPr lang="en-US" dirty="0" err="1" smtClean="0"/>
              <a:t>sternocleidoamastoid</a:t>
            </a:r>
            <a:r>
              <a:rPr lang="en-US" dirty="0" smtClean="0"/>
              <a:t> muscle originating from sternum</a:t>
            </a:r>
          </a:p>
          <a:p>
            <a:pPr>
              <a:buFont typeface="Wingdings" pitchFamily="2" charset="2"/>
              <a:buChar char="ü"/>
            </a:pPr>
            <a:r>
              <a:rPr lang="en-US" dirty="0" smtClean="0"/>
              <a:t>The action of the muscles </a:t>
            </a:r>
            <a:r>
              <a:rPr lang="en-US" dirty="0" err="1" smtClean="0"/>
              <a:t>e.g</a:t>
            </a:r>
            <a:r>
              <a:rPr lang="en-US" dirty="0" smtClean="0"/>
              <a:t> flexor </a:t>
            </a:r>
            <a:r>
              <a:rPr lang="en-US" dirty="0" err="1" smtClean="0"/>
              <a:t>carpi</a:t>
            </a:r>
            <a:r>
              <a:rPr lang="en-US" dirty="0" smtClean="0"/>
              <a:t> </a:t>
            </a:r>
            <a:r>
              <a:rPr lang="en-US" dirty="0" err="1" smtClean="0"/>
              <a:t>ulnaris</a:t>
            </a:r>
            <a:endParaRPr lang="en-US" dirty="0" smtClean="0"/>
          </a:p>
          <a:p>
            <a:pPr>
              <a:buNone/>
            </a:pPr>
            <a:r>
              <a:rPr lang="en-US" dirty="0" smtClean="0">
                <a:solidFill>
                  <a:srgbClr val="FF0000"/>
                </a:solidFill>
              </a:rPr>
              <a:t>Assignment-</a:t>
            </a:r>
          </a:p>
          <a:p>
            <a:r>
              <a:rPr lang="en-US" dirty="0" smtClean="0">
                <a:solidFill>
                  <a:srgbClr val="FF0000"/>
                </a:solidFill>
              </a:rPr>
              <a:t>Make diagrams of skeletal, smooth and cardiac muscles</a:t>
            </a:r>
          </a:p>
          <a:p>
            <a:pPr>
              <a:buNone/>
            </a:pPr>
            <a:r>
              <a:rPr lang="en-US" dirty="0" smtClean="0">
                <a:solidFill>
                  <a:srgbClr val="FF0000"/>
                </a:solidFill>
              </a:rPr>
              <a:t>Further reading</a:t>
            </a:r>
          </a:p>
          <a:p>
            <a:r>
              <a:rPr lang="en-US" dirty="0" smtClean="0">
                <a:solidFill>
                  <a:srgbClr val="FF0000"/>
                </a:solidFill>
              </a:rPr>
              <a:t>Read and make notes on organization within skeletal muscle- </a:t>
            </a:r>
            <a:r>
              <a:rPr lang="en-US" dirty="0" err="1" smtClean="0">
                <a:solidFill>
                  <a:srgbClr val="FF0000"/>
                </a:solidFill>
              </a:rPr>
              <a:t>i.e</a:t>
            </a:r>
            <a:r>
              <a:rPr lang="en-US" smtClean="0">
                <a:solidFill>
                  <a:srgbClr val="FF0000"/>
                </a:solidFill>
              </a:rPr>
              <a:t> its </a:t>
            </a:r>
            <a:r>
              <a:rPr lang="en-US" dirty="0" smtClean="0">
                <a:solidFill>
                  <a:srgbClr val="FF0000"/>
                </a:solidFill>
              </a:rPr>
              <a:t>connective tissue and muscle fibers</a:t>
            </a:r>
          </a:p>
          <a:p>
            <a:pPr>
              <a:buFont typeface="Wingdings" pitchFamily="2" charset="2"/>
              <a:buChar char="ü"/>
            </a:pP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Diagrams of different muscles</a:t>
            </a:r>
            <a:endParaRPr lang="en-US" b="1" dirty="0"/>
          </a:p>
        </p:txBody>
      </p:sp>
      <p:pic>
        <p:nvPicPr>
          <p:cNvPr id="2050" name="Picture 2"/>
          <p:cNvPicPr>
            <a:picLocks noGrp="1" noChangeAspect="1" noChangeArrowheads="1"/>
          </p:cNvPicPr>
          <p:nvPr>
            <p:ph idx="1"/>
          </p:nvPr>
        </p:nvPicPr>
        <p:blipFill>
          <a:blip r:embed="rId2"/>
          <a:srcRect/>
          <a:stretch>
            <a:fillRect/>
          </a:stretch>
        </p:blipFill>
        <p:spPr bwMode="auto">
          <a:xfrm>
            <a:off x="1119187" y="1524000"/>
            <a:ext cx="6905625" cy="4571999"/>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Organization of skeletal muscle</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Skeletal muscle is composed of bundles of muscle fibers each called a fasciculus. </a:t>
            </a:r>
          </a:p>
          <a:p>
            <a:r>
              <a:rPr lang="en-US" dirty="0" smtClean="0"/>
              <a:t>The coverings include the </a:t>
            </a:r>
            <a:r>
              <a:rPr lang="en-US" dirty="0" smtClean="0">
                <a:solidFill>
                  <a:srgbClr val="00B0F0"/>
                </a:solidFill>
              </a:rPr>
              <a:t>outer </a:t>
            </a:r>
            <a:r>
              <a:rPr lang="en-US" dirty="0" err="1" smtClean="0">
                <a:solidFill>
                  <a:srgbClr val="00B0F0"/>
                </a:solidFill>
              </a:rPr>
              <a:t>empimysium</a:t>
            </a:r>
            <a:r>
              <a:rPr lang="en-US" dirty="0" smtClean="0">
                <a:solidFill>
                  <a:srgbClr val="00B0F0"/>
                </a:solidFill>
              </a:rPr>
              <a:t> </a:t>
            </a:r>
            <a:r>
              <a:rPr lang="en-US" dirty="0" smtClean="0"/>
              <a:t>formed by </a:t>
            </a:r>
            <a:r>
              <a:rPr lang="en-US" dirty="0" smtClean="0">
                <a:solidFill>
                  <a:srgbClr val="00B0F0"/>
                </a:solidFill>
              </a:rPr>
              <a:t>dense connective tissues </a:t>
            </a:r>
            <a:r>
              <a:rPr lang="en-US" dirty="0" smtClean="0"/>
              <a:t>and </a:t>
            </a:r>
            <a:r>
              <a:rPr lang="en-US" dirty="0" smtClean="0">
                <a:solidFill>
                  <a:srgbClr val="7030A0"/>
                </a:solidFill>
              </a:rPr>
              <a:t>inner </a:t>
            </a:r>
            <a:r>
              <a:rPr lang="en-US" dirty="0" err="1" smtClean="0">
                <a:solidFill>
                  <a:srgbClr val="7030A0"/>
                </a:solidFill>
              </a:rPr>
              <a:t>endomysium</a:t>
            </a:r>
            <a:r>
              <a:rPr lang="en-US" dirty="0" smtClean="0">
                <a:solidFill>
                  <a:srgbClr val="7030A0"/>
                </a:solidFill>
              </a:rPr>
              <a:t>  </a:t>
            </a:r>
            <a:r>
              <a:rPr lang="en-US" dirty="0" smtClean="0"/>
              <a:t>which is formed </a:t>
            </a:r>
            <a:r>
              <a:rPr lang="en-US" dirty="0" smtClean="0">
                <a:solidFill>
                  <a:srgbClr val="7030A0"/>
                </a:solidFill>
              </a:rPr>
              <a:t>by reticular connective tissue</a:t>
            </a:r>
          </a:p>
          <a:p>
            <a:r>
              <a:rPr lang="en-US" dirty="0" smtClean="0"/>
              <a:t>Each of these connective tissue layers runs the length of the muscle. </a:t>
            </a:r>
          </a:p>
          <a:p>
            <a:r>
              <a:rPr lang="en-US" dirty="0" smtClean="0"/>
              <a:t>They bind the </a:t>
            </a:r>
            <a:r>
              <a:rPr lang="en-US" dirty="0" err="1" smtClean="0"/>
              <a:t>fibres</a:t>
            </a:r>
            <a:r>
              <a:rPr lang="en-US" dirty="0" smtClean="0"/>
              <a:t> into a highly </a:t>
            </a:r>
            <a:r>
              <a:rPr lang="en-US" dirty="0" err="1" smtClean="0"/>
              <a:t>organised</a:t>
            </a:r>
            <a:r>
              <a:rPr lang="en-US" dirty="0" smtClean="0"/>
              <a:t> structure, and blend together at each end of the muscle to form the tendon, which secures the muscle to the bone. </a:t>
            </a: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smtClean="0"/>
              <a:t>Often the tendon is rope-like, but sometimes it takes the form of a broad sheet called an </a:t>
            </a:r>
            <a:r>
              <a:rPr lang="en-US" dirty="0" err="1" smtClean="0"/>
              <a:t>aponeurosis</a:t>
            </a:r>
            <a:r>
              <a:rPr lang="en-US" dirty="0" smtClean="0"/>
              <a:t>.</a:t>
            </a:r>
          </a:p>
          <a:p>
            <a:r>
              <a:rPr lang="en-US" dirty="0" smtClean="0"/>
              <a:t> The multiple connective tissue layers throughout the muscle are important for transmitting the force of contraction from each individual muscle cell to its points of attachment to the skeleton.</a:t>
            </a:r>
            <a:endParaRPr lang="en-US" dirty="0" smtClean="0">
              <a:solidFill>
                <a:srgbClr val="7030A0"/>
              </a:solidFill>
            </a:endParaRPr>
          </a:p>
          <a:p>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b="1" dirty="0" smtClean="0"/>
              <a:t>Microscopic structure of skeletal muscle</a:t>
            </a:r>
          </a:p>
          <a:p>
            <a:r>
              <a:rPr lang="en-US" dirty="0" smtClean="0"/>
              <a:t>The skeletal muscle cells are elongated and multinucleated</a:t>
            </a:r>
          </a:p>
          <a:p>
            <a:r>
              <a:rPr lang="en-US" dirty="0" smtClean="0"/>
              <a:t>Their plasma membrane is called </a:t>
            </a:r>
            <a:r>
              <a:rPr lang="en-US" dirty="0" err="1" smtClean="0"/>
              <a:t>sarcolemma</a:t>
            </a:r>
            <a:endParaRPr lang="en-US" dirty="0" smtClean="0"/>
          </a:p>
          <a:p>
            <a:r>
              <a:rPr lang="en-US" dirty="0" smtClean="0"/>
              <a:t>Their cytoplasm is called </a:t>
            </a:r>
            <a:r>
              <a:rPr lang="en-US" dirty="0" err="1" smtClean="0"/>
              <a:t>sarcoplasm</a:t>
            </a:r>
            <a:r>
              <a:rPr lang="en-US" dirty="0" smtClean="0"/>
              <a:t> which contains structures called </a:t>
            </a:r>
            <a:r>
              <a:rPr lang="en-US" dirty="0" err="1" smtClean="0">
                <a:solidFill>
                  <a:schemeClr val="accent1"/>
                </a:solidFill>
              </a:rPr>
              <a:t>glycosomes</a:t>
            </a:r>
            <a:r>
              <a:rPr lang="en-US" dirty="0" smtClean="0"/>
              <a:t> and proteins called </a:t>
            </a:r>
            <a:r>
              <a:rPr lang="en-US" dirty="0" err="1" smtClean="0">
                <a:solidFill>
                  <a:schemeClr val="accent1"/>
                </a:solidFill>
              </a:rPr>
              <a:t>myoglobin</a:t>
            </a:r>
            <a:r>
              <a:rPr lang="en-US" dirty="0" smtClean="0">
                <a:solidFill>
                  <a:schemeClr val="accent1"/>
                </a:solidFill>
              </a:rPr>
              <a:t> which gives the muscles red color</a:t>
            </a:r>
          </a:p>
          <a:p>
            <a:r>
              <a:rPr lang="en-US" dirty="0" smtClean="0"/>
              <a:t>Muscle fibers are </a:t>
            </a:r>
            <a:r>
              <a:rPr lang="en-US" dirty="0" smtClean="0">
                <a:solidFill>
                  <a:srgbClr val="0070C0"/>
                </a:solidFill>
              </a:rPr>
              <a:t>myofibrils and </a:t>
            </a:r>
            <a:r>
              <a:rPr lang="en-US" dirty="0" err="1" smtClean="0">
                <a:solidFill>
                  <a:srgbClr val="0070C0"/>
                </a:solidFill>
              </a:rPr>
              <a:t>sarcoplasmic</a:t>
            </a:r>
            <a:r>
              <a:rPr lang="en-US" dirty="0" smtClean="0">
                <a:solidFill>
                  <a:srgbClr val="0070C0"/>
                </a:solidFill>
              </a:rPr>
              <a:t> reticulum</a:t>
            </a:r>
            <a:endParaRPr lang="en-US" dirty="0">
              <a:solidFill>
                <a:srgbClr val="0070C0"/>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a:bodyPr>
          <a:lstStyle/>
          <a:p>
            <a:pPr>
              <a:buNone/>
            </a:pPr>
            <a:r>
              <a:rPr lang="en-US" b="1" dirty="0" smtClean="0"/>
              <a:t>Muscle fibers (myofibrils)</a:t>
            </a:r>
          </a:p>
          <a:p>
            <a:r>
              <a:rPr lang="en-US" dirty="0" smtClean="0"/>
              <a:t>Account for 80% of cellular volume of muscle cells</a:t>
            </a:r>
          </a:p>
          <a:p>
            <a:r>
              <a:rPr lang="en-US" dirty="0" smtClean="0"/>
              <a:t>They are contractile elements of skeletal muscles</a:t>
            </a:r>
          </a:p>
          <a:p>
            <a:r>
              <a:rPr lang="en-US" dirty="0" err="1" smtClean="0"/>
              <a:t>Sarcomere</a:t>
            </a:r>
            <a:r>
              <a:rPr lang="en-US" dirty="0" smtClean="0"/>
              <a:t> is the contractile element of muscles</a:t>
            </a:r>
          </a:p>
          <a:p>
            <a:r>
              <a:rPr lang="en-US" dirty="0" smtClean="0"/>
              <a:t>Each </a:t>
            </a:r>
            <a:r>
              <a:rPr lang="en-US" dirty="0" err="1" smtClean="0"/>
              <a:t>sarcomere</a:t>
            </a:r>
            <a:r>
              <a:rPr lang="en-US" dirty="0" smtClean="0"/>
              <a:t> is bounded at each end by a dense stripe called the Z line, to which the myosin </a:t>
            </a:r>
            <a:r>
              <a:rPr lang="en-US" dirty="0" err="1" smtClean="0"/>
              <a:t>fibres</a:t>
            </a:r>
            <a:r>
              <a:rPr lang="en-US" dirty="0" smtClean="0"/>
              <a:t> are attached, and lying in the middle of the </a:t>
            </a:r>
            <a:r>
              <a:rPr lang="en-US" dirty="0" err="1" smtClean="0"/>
              <a:t>sarcomere</a:t>
            </a:r>
            <a:r>
              <a:rPr lang="en-US" dirty="0" smtClean="0"/>
              <a:t> are the </a:t>
            </a:r>
            <a:r>
              <a:rPr lang="en-US" dirty="0" err="1" smtClean="0"/>
              <a:t>actin</a:t>
            </a:r>
            <a:r>
              <a:rPr lang="en-US" dirty="0" smtClean="0"/>
              <a:t> filaments, overlapping with the myosin.</a:t>
            </a:r>
          </a:p>
          <a:p>
            <a:pPr>
              <a:buNone/>
            </a:pPr>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smtClean="0"/>
              <a:t>Z-line is formed by proteins called </a:t>
            </a:r>
            <a:r>
              <a:rPr lang="en-US" dirty="0" err="1" smtClean="0"/>
              <a:t>connectins</a:t>
            </a:r>
            <a:endParaRPr lang="en-US" dirty="0" smtClean="0"/>
          </a:p>
          <a:p>
            <a:r>
              <a:rPr lang="en-US" dirty="0" err="1" smtClean="0"/>
              <a:t>Actin</a:t>
            </a:r>
            <a:r>
              <a:rPr lang="en-US" dirty="0" smtClean="0"/>
              <a:t> filaments are the thin filaments</a:t>
            </a:r>
          </a:p>
          <a:p>
            <a:r>
              <a:rPr lang="en-US" dirty="0" smtClean="0"/>
              <a:t>Myosin filaments are thick filaments</a:t>
            </a:r>
          </a:p>
          <a:p>
            <a:pPr>
              <a:buNone/>
            </a:pPr>
            <a:r>
              <a:rPr lang="en-US" b="1" dirty="0" smtClean="0"/>
              <a:t>Blood supply and nerve supply</a:t>
            </a:r>
          </a:p>
          <a:p>
            <a:r>
              <a:rPr lang="en-US" dirty="0" smtClean="0"/>
              <a:t>Each muscle is supplied by a nerve an artery and vein</a:t>
            </a:r>
          </a:p>
          <a:p>
            <a:r>
              <a:rPr lang="en-US" dirty="0" smtClean="0"/>
              <a:t>One muscle may be drained by more than one vein.</a:t>
            </a:r>
          </a:p>
          <a:p>
            <a:pPr>
              <a:buNone/>
            </a:pPr>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838200" y="762000"/>
            <a:ext cx="7696200" cy="6096000"/>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smtClean="0"/>
              <a:t>SKIN</a:t>
            </a:r>
            <a:endParaRPr lang="en-US" b="1" dirty="0"/>
          </a:p>
        </p:txBody>
      </p:sp>
      <p:sp>
        <p:nvSpPr>
          <p:cNvPr id="3" name="Content Placeholder 2"/>
          <p:cNvSpPr>
            <a:spLocks noGrp="1"/>
          </p:cNvSpPr>
          <p:nvPr>
            <p:ph idx="1"/>
          </p:nvPr>
        </p:nvSpPr>
        <p:spPr>
          <a:xfrm>
            <a:off x="457200" y="990600"/>
            <a:ext cx="8229600" cy="5135563"/>
          </a:xfrm>
        </p:spPr>
        <p:txBody>
          <a:bodyPr/>
          <a:lstStyle/>
          <a:p>
            <a:r>
              <a:rPr lang="en-US" smtClean="0"/>
              <a:t>The integumentary system consists of the skin, its accessory structures such </a:t>
            </a:r>
            <a:r>
              <a:rPr lang="en-US" smtClean="0">
                <a:solidFill>
                  <a:schemeClr val="accent1"/>
                </a:solidFill>
              </a:rPr>
              <a:t>as hair, knails and sweat glands, and the subcutaneous tissue below the skin. </a:t>
            </a:r>
          </a:p>
          <a:p>
            <a:r>
              <a:rPr lang="en-US" smtClean="0"/>
              <a:t>The skin is made of several different tissue types and is considered an organ.</a:t>
            </a:r>
          </a:p>
          <a:p>
            <a:pPr>
              <a:buNone/>
            </a:pPr>
            <a:endParaRPr lang="en-US" dirty="0"/>
          </a:p>
        </p:txBody>
      </p:sp>
    </p:spTree>
    <p:extLst>
      <p:ext uri="{BB962C8B-B14F-4D97-AF65-F5344CB8AC3E}">
        <p14:creationId xmlns:p14="http://schemas.microsoft.com/office/powerpoint/2010/main" val="40203636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dirty="0" smtClean="0"/>
              <a:t>The skin is important because;</a:t>
            </a:r>
          </a:p>
          <a:p>
            <a:r>
              <a:rPr lang="en-US" dirty="0" smtClean="0"/>
              <a:t>It protects the underlying structures from injury and from invasion by microbes </a:t>
            </a:r>
          </a:p>
          <a:p>
            <a:r>
              <a:rPr lang="en-US" dirty="0" smtClean="0"/>
              <a:t>contains sensory (somatic) nerve endings of pain, temperature and touch </a:t>
            </a:r>
          </a:p>
          <a:p>
            <a:r>
              <a:rPr lang="en-US" dirty="0" smtClean="0"/>
              <a:t>is involved in the regulation of body temperature.</a:t>
            </a:r>
            <a:endParaRPr lang="en-US" dirty="0"/>
          </a:p>
        </p:txBody>
      </p:sp>
    </p:spTree>
    <p:extLst>
      <p:ext uri="{BB962C8B-B14F-4D97-AF65-F5344CB8AC3E}">
        <p14:creationId xmlns:p14="http://schemas.microsoft.com/office/powerpoint/2010/main" val="2563030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lstStyle/>
          <a:p>
            <a:pPr>
              <a:buNone/>
            </a:pPr>
            <a:r>
              <a:rPr lang="en-US" b="1" dirty="0" smtClean="0"/>
              <a:t>A </a:t>
            </a:r>
            <a:r>
              <a:rPr lang="en-US" b="1" dirty="0" err="1" smtClean="0"/>
              <a:t>sagittal</a:t>
            </a:r>
            <a:r>
              <a:rPr lang="en-US" b="1" dirty="0" smtClean="0"/>
              <a:t> plane</a:t>
            </a:r>
            <a:r>
              <a:rPr lang="en-US" dirty="0" smtClean="0"/>
              <a:t> is a vertical plane that divides the body into right and left parts</a:t>
            </a:r>
          </a:p>
          <a:p>
            <a:r>
              <a:rPr lang="en-US" dirty="0" smtClean="0"/>
              <a:t>A </a:t>
            </a:r>
            <a:r>
              <a:rPr lang="en-US" dirty="0" err="1" smtClean="0"/>
              <a:t>sagittal</a:t>
            </a:r>
            <a:r>
              <a:rPr lang="en-US" dirty="0" smtClean="0"/>
              <a:t> plane that lies exactly in the midline is the </a:t>
            </a:r>
            <a:r>
              <a:rPr lang="en-US" dirty="0" smtClean="0">
                <a:solidFill>
                  <a:srgbClr val="00B0F0"/>
                </a:solidFill>
              </a:rPr>
              <a:t>median plane </a:t>
            </a:r>
            <a:r>
              <a:rPr lang="en-US" dirty="0" smtClean="0"/>
              <a:t>or </a:t>
            </a:r>
            <a:r>
              <a:rPr lang="en-US" dirty="0" err="1" smtClean="0">
                <a:solidFill>
                  <a:srgbClr val="00B0F0"/>
                </a:solidFill>
              </a:rPr>
              <a:t>midsagittal</a:t>
            </a:r>
            <a:r>
              <a:rPr lang="en-US" dirty="0" smtClean="0">
                <a:solidFill>
                  <a:srgbClr val="00B0F0"/>
                </a:solidFill>
              </a:rPr>
              <a:t> plane</a:t>
            </a:r>
          </a:p>
          <a:p>
            <a:r>
              <a:rPr lang="en-US" dirty="0" smtClean="0"/>
              <a:t>All other </a:t>
            </a:r>
            <a:r>
              <a:rPr lang="en-US" dirty="0" err="1" smtClean="0"/>
              <a:t>sagittal</a:t>
            </a:r>
            <a:r>
              <a:rPr lang="en-US" dirty="0" smtClean="0"/>
              <a:t> planes, offset from midline are </a:t>
            </a:r>
            <a:r>
              <a:rPr lang="en-US" dirty="0" err="1" smtClean="0">
                <a:solidFill>
                  <a:srgbClr val="00B0F0"/>
                </a:solidFill>
              </a:rPr>
              <a:t>parasagittal</a:t>
            </a:r>
            <a:r>
              <a:rPr lang="en-US" dirty="0" smtClean="0">
                <a:solidFill>
                  <a:srgbClr val="00B0F0"/>
                </a:solidFill>
              </a:rPr>
              <a:t> planes (</a:t>
            </a:r>
            <a:r>
              <a:rPr lang="en-US" dirty="0" err="1" smtClean="0">
                <a:solidFill>
                  <a:srgbClr val="00B0F0"/>
                </a:solidFill>
              </a:rPr>
              <a:t>para</a:t>
            </a:r>
            <a:r>
              <a:rPr lang="en-US" dirty="0" smtClean="0">
                <a:solidFill>
                  <a:srgbClr val="00B0F0"/>
                </a:solidFill>
              </a:rPr>
              <a:t>=near)</a:t>
            </a:r>
          </a:p>
          <a:p>
            <a:pPr>
              <a:buNone/>
            </a:pPr>
            <a:r>
              <a:rPr lang="en-US" b="1" dirty="0" smtClean="0"/>
              <a:t>Frontal plane </a:t>
            </a:r>
            <a:r>
              <a:rPr lang="en-US" dirty="0" smtClean="0"/>
              <a:t>lie vertically.</a:t>
            </a:r>
          </a:p>
          <a:p>
            <a:r>
              <a:rPr lang="en-US" dirty="0" smtClean="0"/>
              <a:t>Frontal plane divide the body into anterior and posterior parts</a:t>
            </a:r>
          </a:p>
          <a:p>
            <a:r>
              <a:rPr lang="en-US" dirty="0" smtClean="0"/>
              <a:t>A frontal plane is also called  a coronal plane</a:t>
            </a:r>
          </a:p>
          <a:p>
            <a:endParaRPr lang="en-US" dirty="0" smtClean="0">
              <a:solidFill>
                <a:srgbClr val="00B0F0"/>
              </a:solidFill>
            </a:endParaRPr>
          </a:p>
          <a:p>
            <a:pPr>
              <a:buNone/>
            </a:pPr>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b="1" dirty="0" smtClean="0"/>
              <a:t>Structure of the skin</a:t>
            </a:r>
          </a:p>
          <a:p>
            <a:r>
              <a:rPr lang="en-US" dirty="0" smtClean="0"/>
              <a:t> The skin is the largest organ in the body </a:t>
            </a:r>
          </a:p>
          <a:p>
            <a:r>
              <a:rPr lang="en-US" dirty="0"/>
              <a:t>I</a:t>
            </a:r>
            <a:r>
              <a:rPr lang="en-US" dirty="0" smtClean="0"/>
              <a:t>t includes glands, hair and nails. </a:t>
            </a:r>
          </a:p>
          <a:p>
            <a:r>
              <a:rPr lang="en-US" dirty="0" smtClean="0"/>
              <a:t>There are two main layers: </a:t>
            </a:r>
            <a:r>
              <a:rPr lang="en-US" b="1" dirty="0" smtClean="0"/>
              <a:t>the epidermis and the dermis</a:t>
            </a:r>
            <a:r>
              <a:rPr lang="en-US" dirty="0" smtClean="0"/>
              <a:t>. </a:t>
            </a:r>
          </a:p>
          <a:p>
            <a:r>
              <a:rPr lang="en-US" dirty="0" smtClean="0"/>
              <a:t>Between the skin and underlying structures is the </a:t>
            </a:r>
            <a:r>
              <a:rPr lang="en-US" b="1" dirty="0" smtClean="0"/>
              <a:t>subcutaneous layer </a:t>
            </a:r>
            <a:r>
              <a:rPr lang="en-US" dirty="0" smtClean="0"/>
              <a:t>composed of </a:t>
            </a:r>
            <a:r>
              <a:rPr lang="en-US" dirty="0" err="1" smtClean="0"/>
              <a:t>areolar</a:t>
            </a:r>
            <a:r>
              <a:rPr lang="en-US" dirty="0" smtClean="0"/>
              <a:t> tissue and adipose (fat) tissue.</a:t>
            </a:r>
            <a:endParaRPr lang="en-US" dirty="0"/>
          </a:p>
        </p:txBody>
      </p:sp>
    </p:spTree>
    <p:extLst>
      <p:ext uri="{BB962C8B-B14F-4D97-AF65-F5344CB8AC3E}">
        <p14:creationId xmlns:p14="http://schemas.microsoft.com/office/powerpoint/2010/main" val="29514887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Structure of the skin</a:t>
            </a:r>
            <a:endParaRPr lang="en-US" b="1" dirty="0"/>
          </a:p>
        </p:txBody>
      </p:sp>
      <p:pic>
        <p:nvPicPr>
          <p:cNvPr id="1026" name="Picture 2" descr="C:\Users\user\Desktop\skin.jpg"/>
          <p:cNvPicPr>
            <a:picLocks noGrp="1" noChangeAspect="1" noChangeArrowheads="1"/>
          </p:cNvPicPr>
          <p:nvPr>
            <p:ph idx="1"/>
          </p:nvPr>
        </p:nvPicPr>
        <p:blipFill>
          <a:blip r:embed="rId2"/>
          <a:srcRect/>
          <a:stretch>
            <a:fillRect/>
          </a:stretch>
        </p:blipFill>
        <p:spPr bwMode="auto">
          <a:xfrm>
            <a:off x="457200" y="1143000"/>
            <a:ext cx="7696200" cy="5105400"/>
          </a:xfrm>
          <a:prstGeom prst="rect">
            <a:avLst/>
          </a:prstGeom>
          <a:noFill/>
        </p:spPr>
      </p:pic>
    </p:spTree>
    <p:extLst>
      <p:ext uri="{BB962C8B-B14F-4D97-AF65-F5344CB8AC3E}">
        <p14:creationId xmlns:p14="http://schemas.microsoft.com/office/powerpoint/2010/main" val="36291339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a:bodyPr>
          <a:lstStyle/>
          <a:p>
            <a:pPr>
              <a:buNone/>
            </a:pPr>
            <a:r>
              <a:rPr lang="en-US" b="1" dirty="0" smtClean="0">
                <a:solidFill>
                  <a:schemeClr val="tx2"/>
                </a:solidFill>
              </a:rPr>
              <a:t>Factors affecting skin color changes</a:t>
            </a:r>
          </a:p>
          <a:p>
            <a:pPr>
              <a:buFont typeface="Wingdings" pitchFamily="2" charset="2"/>
              <a:buChar char="v"/>
            </a:pPr>
            <a:r>
              <a:rPr lang="en-US" dirty="0" smtClean="0">
                <a:solidFill>
                  <a:srgbClr val="00B0F0"/>
                </a:solidFill>
              </a:rPr>
              <a:t>Melanin produced by </a:t>
            </a:r>
            <a:r>
              <a:rPr lang="en-US" dirty="0" err="1" smtClean="0">
                <a:solidFill>
                  <a:srgbClr val="00B0F0"/>
                </a:solidFill>
              </a:rPr>
              <a:t>melanocytes</a:t>
            </a:r>
            <a:r>
              <a:rPr lang="en-US" dirty="0" smtClean="0">
                <a:solidFill>
                  <a:srgbClr val="00B0F0"/>
                </a:solidFill>
              </a:rPr>
              <a:t> </a:t>
            </a:r>
            <a:r>
              <a:rPr lang="en-US" dirty="0" smtClean="0"/>
              <a:t>which are cells located in </a:t>
            </a:r>
            <a:r>
              <a:rPr lang="en-US" dirty="0" smtClean="0">
                <a:solidFill>
                  <a:srgbClr val="00B0F0"/>
                </a:solidFill>
              </a:rPr>
              <a:t>stratum </a:t>
            </a:r>
            <a:r>
              <a:rPr lang="en-US" dirty="0" err="1" smtClean="0">
                <a:solidFill>
                  <a:srgbClr val="00B0F0"/>
                </a:solidFill>
              </a:rPr>
              <a:t>basale</a:t>
            </a:r>
            <a:r>
              <a:rPr lang="en-US" dirty="0" smtClean="0">
                <a:solidFill>
                  <a:srgbClr val="00B0F0"/>
                </a:solidFill>
              </a:rPr>
              <a:t> cell layer (</a:t>
            </a:r>
            <a:r>
              <a:rPr lang="en-US" dirty="0" err="1" smtClean="0">
                <a:solidFill>
                  <a:srgbClr val="00B0F0"/>
                </a:solidFill>
              </a:rPr>
              <a:t>germinative</a:t>
            </a:r>
            <a:r>
              <a:rPr lang="en-US" dirty="0" smtClean="0">
                <a:solidFill>
                  <a:srgbClr val="00B0F0"/>
                </a:solidFill>
              </a:rPr>
              <a:t> layer)</a:t>
            </a:r>
            <a:r>
              <a:rPr lang="en-US" dirty="0" smtClean="0"/>
              <a:t>.</a:t>
            </a:r>
            <a:r>
              <a:rPr lang="en-US" dirty="0"/>
              <a:t> </a:t>
            </a:r>
            <a:r>
              <a:rPr lang="en-US" dirty="0" smtClean="0"/>
              <a:t>Granules of melanin are transferred from </a:t>
            </a:r>
            <a:r>
              <a:rPr lang="en-US" dirty="0" err="1" smtClean="0"/>
              <a:t>melanocytes</a:t>
            </a:r>
            <a:r>
              <a:rPr lang="en-US" dirty="0" smtClean="0"/>
              <a:t> in to skin cells of the deepest rows of epidermis. These granules then collect in these cells so as to </a:t>
            </a:r>
            <a:r>
              <a:rPr lang="en-US" dirty="0" smtClean="0">
                <a:solidFill>
                  <a:srgbClr val="00B0F0"/>
                </a:solidFill>
              </a:rPr>
              <a:t>shield them (and their DNA) from harmful  effects </a:t>
            </a:r>
            <a:r>
              <a:rPr lang="en-US" smtClean="0">
                <a:solidFill>
                  <a:srgbClr val="00B0F0"/>
                </a:solidFill>
              </a:rPr>
              <a:t>of ultraviolet </a:t>
            </a:r>
            <a:r>
              <a:rPr lang="en-US" dirty="0" smtClean="0">
                <a:solidFill>
                  <a:srgbClr val="00B0F0"/>
                </a:solidFill>
              </a:rPr>
              <a:t>radiation. </a:t>
            </a:r>
            <a:r>
              <a:rPr lang="en-US" dirty="0" smtClean="0">
                <a:solidFill>
                  <a:schemeClr val="tx2"/>
                </a:solidFill>
              </a:rPr>
              <a:t>Darkening of skin “tanning” following exposure to light happens as a result of increased production of these melanin granules and their accumulation in skin cells.</a:t>
            </a:r>
            <a:endParaRPr lang="en-US" dirty="0" smtClean="0">
              <a:solidFill>
                <a:srgbClr val="00B0F0"/>
              </a:solidFill>
            </a:endParaRPr>
          </a:p>
        </p:txBody>
      </p:sp>
    </p:spTree>
    <p:extLst>
      <p:ext uri="{BB962C8B-B14F-4D97-AF65-F5344CB8AC3E}">
        <p14:creationId xmlns:p14="http://schemas.microsoft.com/office/powerpoint/2010/main" val="22250859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buFont typeface="Wingdings" pitchFamily="2" charset="2"/>
              <a:buChar char="v"/>
            </a:pPr>
            <a:r>
              <a:rPr lang="en-US" dirty="0" smtClean="0">
                <a:solidFill>
                  <a:srgbClr val="00B0F0"/>
                </a:solidFill>
              </a:rPr>
              <a:t>Normal saturation of </a:t>
            </a:r>
            <a:r>
              <a:rPr lang="en-US" dirty="0" err="1" smtClean="0">
                <a:solidFill>
                  <a:srgbClr val="00B0F0"/>
                </a:solidFill>
              </a:rPr>
              <a:t>haemoglobin</a:t>
            </a:r>
            <a:r>
              <a:rPr lang="en-US" dirty="0" smtClean="0">
                <a:solidFill>
                  <a:srgbClr val="00B0F0"/>
                </a:solidFill>
              </a:rPr>
              <a:t> </a:t>
            </a:r>
            <a:r>
              <a:rPr lang="en-US" dirty="0" smtClean="0">
                <a:solidFill>
                  <a:schemeClr val="tx2"/>
                </a:solidFill>
              </a:rPr>
              <a:t>and the amount of blood circulating in the dermis give white skin its pink </a:t>
            </a:r>
            <a:r>
              <a:rPr lang="en-US" dirty="0" err="1" smtClean="0">
                <a:solidFill>
                  <a:schemeClr val="tx2"/>
                </a:solidFill>
              </a:rPr>
              <a:t>colour</a:t>
            </a:r>
            <a:r>
              <a:rPr lang="en-US" dirty="0" smtClean="0">
                <a:solidFill>
                  <a:schemeClr val="tx2"/>
                </a:solidFill>
              </a:rPr>
              <a:t>.</a:t>
            </a:r>
          </a:p>
          <a:p>
            <a:pPr>
              <a:buFont typeface="Wingdings" pitchFamily="2" charset="2"/>
              <a:buChar char="v"/>
            </a:pPr>
            <a:r>
              <a:rPr lang="en-US" dirty="0" smtClean="0">
                <a:solidFill>
                  <a:srgbClr val="00B0F0"/>
                </a:solidFill>
              </a:rPr>
              <a:t> Excessive levels of bile pigments in blood and carotenes in subcutaneous </a:t>
            </a:r>
            <a:r>
              <a:rPr lang="en-US" dirty="0" smtClean="0">
                <a:solidFill>
                  <a:schemeClr val="tx2"/>
                </a:solidFill>
              </a:rPr>
              <a:t>fat give the skin a yellowish </a:t>
            </a:r>
            <a:r>
              <a:rPr lang="en-US" dirty="0" err="1" smtClean="0">
                <a:solidFill>
                  <a:schemeClr val="tx2"/>
                </a:solidFill>
              </a:rPr>
              <a:t>colour</a:t>
            </a:r>
            <a:r>
              <a:rPr lang="en-US" dirty="0" smtClean="0">
                <a:solidFill>
                  <a:schemeClr val="tx2"/>
                </a:solidFill>
              </a:rPr>
              <a:t>. </a:t>
            </a:r>
            <a:endParaRPr lang="en-US" dirty="0">
              <a:solidFill>
                <a:schemeClr val="tx2"/>
              </a:solidFill>
            </a:endParaRPr>
          </a:p>
        </p:txBody>
      </p:sp>
    </p:spTree>
    <p:extLst>
      <p:ext uri="{BB962C8B-B14F-4D97-AF65-F5344CB8AC3E}">
        <p14:creationId xmlns:p14="http://schemas.microsoft.com/office/powerpoint/2010/main" val="22916068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pPr>
              <a:buNone/>
            </a:pPr>
            <a:r>
              <a:rPr lang="en-US" b="1" dirty="0" smtClean="0"/>
              <a:t>Epidermis</a:t>
            </a:r>
          </a:p>
          <a:p>
            <a:r>
              <a:rPr lang="en-US" dirty="0" smtClean="0"/>
              <a:t>The epidermis is the most superficial layer of the skin and is composed of </a:t>
            </a:r>
            <a:r>
              <a:rPr lang="en-US" b="1" i="1" dirty="0" smtClean="0"/>
              <a:t>stratified </a:t>
            </a:r>
            <a:r>
              <a:rPr lang="en-US" b="1" i="1" dirty="0" err="1" smtClean="0"/>
              <a:t>keratinised</a:t>
            </a:r>
            <a:r>
              <a:rPr lang="en-US" b="1" i="1" dirty="0" smtClean="0"/>
              <a:t> </a:t>
            </a:r>
            <a:r>
              <a:rPr lang="en-US" b="1" i="1" dirty="0" err="1" smtClean="0"/>
              <a:t>squamous</a:t>
            </a:r>
            <a:r>
              <a:rPr lang="en-US" b="1" i="1" dirty="0" smtClean="0"/>
              <a:t> epithelium</a:t>
            </a:r>
            <a:r>
              <a:rPr lang="en-US" dirty="0" smtClean="0"/>
              <a:t> which varies in thickness in different parts of the body. </a:t>
            </a:r>
          </a:p>
          <a:p>
            <a:r>
              <a:rPr lang="en-US" dirty="0" smtClean="0"/>
              <a:t>It is thickest on the palms of the hands and soles of the feet. </a:t>
            </a:r>
          </a:p>
          <a:p>
            <a:r>
              <a:rPr lang="en-US" dirty="0" smtClean="0"/>
              <a:t>There are </a:t>
            </a:r>
            <a:r>
              <a:rPr lang="en-US" b="1" dirty="0" smtClean="0"/>
              <a:t>no blood vessels or nerve endings </a:t>
            </a:r>
            <a:r>
              <a:rPr lang="en-US" dirty="0" smtClean="0"/>
              <a:t>in the epidermis, but its deeper layers are bathed in </a:t>
            </a:r>
            <a:r>
              <a:rPr lang="en-US" b="1" dirty="0" smtClean="0"/>
              <a:t>interstitial fluid from </a:t>
            </a:r>
            <a:r>
              <a:rPr lang="en-US" dirty="0" smtClean="0"/>
              <a:t>the dermis, which provides </a:t>
            </a:r>
            <a:r>
              <a:rPr lang="en-US" b="1" dirty="0" smtClean="0"/>
              <a:t>oxygen and nutrients, and drains away as lymph.</a:t>
            </a:r>
            <a:endParaRPr lang="en-US" b="1" dirty="0"/>
          </a:p>
        </p:txBody>
      </p:sp>
    </p:spTree>
    <p:extLst>
      <p:ext uri="{BB962C8B-B14F-4D97-AF65-F5344CB8AC3E}">
        <p14:creationId xmlns:p14="http://schemas.microsoft.com/office/powerpoint/2010/main" val="721665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r>
              <a:rPr lang="en-US" dirty="0" smtClean="0"/>
              <a:t>There are several layers (strata) of cells in the epidermis which extend from the deepest </a:t>
            </a:r>
            <a:r>
              <a:rPr lang="en-US" b="1" i="1" dirty="0" err="1" smtClean="0"/>
              <a:t>germinative</a:t>
            </a:r>
            <a:r>
              <a:rPr lang="en-US" b="1" i="1" dirty="0" smtClean="0"/>
              <a:t> layer </a:t>
            </a:r>
            <a:r>
              <a:rPr lang="en-US" dirty="0" smtClean="0"/>
              <a:t>to the most superficial </a:t>
            </a:r>
            <a:r>
              <a:rPr lang="en-US" b="1" dirty="0" smtClean="0"/>
              <a:t>stratum </a:t>
            </a:r>
            <a:r>
              <a:rPr lang="en-US" b="1" dirty="0" err="1" smtClean="0"/>
              <a:t>corneum</a:t>
            </a:r>
            <a:r>
              <a:rPr lang="en-US" b="1" dirty="0" smtClean="0"/>
              <a:t> </a:t>
            </a:r>
            <a:r>
              <a:rPr lang="en-US" dirty="0" smtClean="0"/>
              <a:t>(a thick horny layer).</a:t>
            </a:r>
          </a:p>
          <a:p>
            <a:r>
              <a:rPr lang="en-US" dirty="0" smtClean="0"/>
              <a:t>The cells on the surface are </a:t>
            </a:r>
            <a:r>
              <a:rPr lang="en-US" b="1" dirty="0" smtClean="0"/>
              <a:t>flat, thin, non-nucleated, dead cells, or </a:t>
            </a:r>
            <a:r>
              <a:rPr lang="en-US" b="1" dirty="0" err="1" smtClean="0"/>
              <a:t>squames</a:t>
            </a:r>
            <a:r>
              <a:rPr lang="en-US" b="1" dirty="0" smtClean="0"/>
              <a:t>, </a:t>
            </a:r>
            <a:r>
              <a:rPr lang="en-US" dirty="0" smtClean="0"/>
              <a:t>in which the cytoplasm has been replaced by the fibrous protein keratin. </a:t>
            </a:r>
          </a:p>
          <a:p>
            <a:r>
              <a:rPr lang="en-US" dirty="0" smtClean="0"/>
              <a:t>These cells are constantly being rubbed off and replaced by cells that originated in the </a:t>
            </a:r>
            <a:r>
              <a:rPr lang="en-US" dirty="0" err="1" smtClean="0"/>
              <a:t>germinative</a:t>
            </a:r>
            <a:r>
              <a:rPr lang="en-US" dirty="0" smtClean="0"/>
              <a:t> layer and have undergone gradual change as they progressed towards the surface.</a:t>
            </a:r>
          </a:p>
          <a:p>
            <a:r>
              <a:rPr lang="en-US" dirty="0" smtClean="0"/>
              <a:t>Complete replacement of the epidermis takes about a month</a:t>
            </a:r>
            <a:endParaRPr lang="en-US" dirty="0"/>
          </a:p>
        </p:txBody>
      </p:sp>
    </p:spTree>
    <p:extLst>
      <p:ext uri="{BB962C8B-B14F-4D97-AF65-F5344CB8AC3E}">
        <p14:creationId xmlns:p14="http://schemas.microsoft.com/office/powerpoint/2010/main" val="16959701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smtClean="0"/>
              <a:t>The maintenance of healthy epidermis depends upon </a:t>
            </a:r>
            <a:r>
              <a:rPr lang="en-US" i="1" dirty="0" smtClean="0"/>
              <a:t>three</a:t>
            </a:r>
            <a:r>
              <a:rPr lang="en-US" dirty="0" smtClean="0"/>
              <a:t> processes being </a:t>
            </a:r>
            <a:r>
              <a:rPr lang="en-US" dirty="0" err="1" smtClean="0"/>
              <a:t>synchronised</a:t>
            </a:r>
            <a:r>
              <a:rPr lang="en-US" dirty="0" smtClean="0"/>
              <a:t>: </a:t>
            </a:r>
            <a:r>
              <a:rPr lang="en-US" b="1" dirty="0" smtClean="0"/>
              <a:t>desquamation (shedding)</a:t>
            </a:r>
            <a:r>
              <a:rPr lang="en-US" dirty="0" smtClean="0"/>
              <a:t> of the </a:t>
            </a:r>
            <a:r>
              <a:rPr lang="en-US" i="1" dirty="0" err="1" smtClean="0"/>
              <a:t>keratinised</a:t>
            </a:r>
            <a:r>
              <a:rPr lang="en-US" i="1" dirty="0" smtClean="0"/>
              <a:t> cells </a:t>
            </a:r>
            <a:r>
              <a:rPr lang="en-US" dirty="0" smtClean="0"/>
              <a:t>from the surface</a:t>
            </a:r>
          </a:p>
          <a:p>
            <a:r>
              <a:rPr lang="en-US" dirty="0" smtClean="0"/>
              <a:t> </a:t>
            </a:r>
            <a:r>
              <a:rPr lang="en-US" dirty="0"/>
              <a:t>E</a:t>
            </a:r>
            <a:r>
              <a:rPr lang="en-US" dirty="0" smtClean="0"/>
              <a:t>ffective </a:t>
            </a:r>
            <a:r>
              <a:rPr lang="en-US" dirty="0" err="1" smtClean="0"/>
              <a:t>keratinisation</a:t>
            </a:r>
            <a:r>
              <a:rPr lang="en-US" dirty="0" smtClean="0"/>
              <a:t> of the cells approaching the surface </a:t>
            </a:r>
          </a:p>
          <a:p>
            <a:r>
              <a:rPr lang="en-US" dirty="0"/>
              <a:t>C</a:t>
            </a:r>
            <a:r>
              <a:rPr lang="en-US" dirty="0" smtClean="0"/>
              <a:t>ontinual cell division in the deeper layers with newly formed cells being pushed to the surface</a:t>
            </a:r>
          </a:p>
          <a:p>
            <a:pPr>
              <a:buNone/>
            </a:pPr>
            <a:endParaRPr lang="en-US" dirty="0" smtClean="0"/>
          </a:p>
          <a:p>
            <a:endParaRPr lang="en-US" dirty="0"/>
          </a:p>
        </p:txBody>
      </p:sp>
    </p:spTree>
    <p:extLst>
      <p:ext uri="{BB962C8B-B14F-4D97-AF65-F5344CB8AC3E}">
        <p14:creationId xmlns:p14="http://schemas.microsoft.com/office/powerpoint/2010/main" val="41425358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r>
              <a:rPr lang="en-US" dirty="0" smtClean="0"/>
              <a:t>Hairs, secretions from sebaceous glands and ducts of sweat glands pass through the epidermis to reach the surface </a:t>
            </a:r>
          </a:p>
          <a:p>
            <a:r>
              <a:rPr lang="en-US" dirty="0" smtClean="0"/>
              <a:t>The surface of the epidermis is ridged  by projections of cells in the dermis called </a:t>
            </a:r>
          </a:p>
          <a:p>
            <a:r>
              <a:rPr lang="en-US" dirty="0" smtClean="0"/>
              <a:t>The pattern of ridges on the fingertips is unique to every individual and the impression made by them is the ‘fingerprint’. </a:t>
            </a:r>
          </a:p>
        </p:txBody>
      </p:sp>
    </p:spTree>
    <p:extLst>
      <p:ext uri="{BB962C8B-B14F-4D97-AF65-F5344CB8AC3E}">
        <p14:creationId xmlns:p14="http://schemas.microsoft.com/office/powerpoint/2010/main" val="30752097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t>The downward projections of the </a:t>
            </a:r>
            <a:r>
              <a:rPr lang="en-US" dirty="0" err="1" smtClean="0"/>
              <a:t>germinative</a:t>
            </a:r>
            <a:r>
              <a:rPr lang="en-US" dirty="0" smtClean="0"/>
              <a:t> layer between the papillae are believed to </a:t>
            </a:r>
            <a:r>
              <a:rPr lang="en-US" b="1" dirty="0" smtClean="0"/>
              <a:t>aid nutrition of epidermal cells and </a:t>
            </a:r>
            <a:r>
              <a:rPr lang="en-US" b="1" dirty="0" err="1" smtClean="0"/>
              <a:t>stabilise</a:t>
            </a:r>
            <a:r>
              <a:rPr lang="en-US" b="1" dirty="0" smtClean="0"/>
              <a:t> the two layers, preventing damage due to shearing forces</a:t>
            </a:r>
            <a:r>
              <a:rPr lang="en-US" dirty="0" smtClean="0"/>
              <a:t>. </a:t>
            </a:r>
          </a:p>
          <a:p>
            <a:r>
              <a:rPr lang="en-US" dirty="0" smtClean="0"/>
              <a:t>Blisters develop when trauma causes separation of the dermis and epidermis and serous fluid collects between the two layers.</a:t>
            </a:r>
          </a:p>
        </p:txBody>
      </p:sp>
    </p:spTree>
    <p:extLst>
      <p:ext uri="{BB962C8B-B14F-4D97-AF65-F5344CB8AC3E}">
        <p14:creationId xmlns:p14="http://schemas.microsoft.com/office/powerpoint/2010/main" val="10340839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20000"/>
          </a:bodyPr>
          <a:lstStyle/>
          <a:p>
            <a:pPr>
              <a:buNone/>
            </a:pPr>
            <a:r>
              <a:rPr lang="en-US" b="1" dirty="0" smtClean="0"/>
              <a:t>Layers or strata of epidermis</a:t>
            </a:r>
          </a:p>
          <a:p>
            <a:r>
              <a:rPr lang="en-US" dirty="0" smtClean="0"/>
              <a:t>The strata starting from bottom to top are the following</a:t>
            </a:r>
            <a:endParaRPr lang="en-US" b="1" dirty="0" smtClean="0"/>
          </a:p>
          <a:p>
            <a:r>
              <a:rPr lang="en-US" b="1" dirty="0" smtClean="0"/>
              <a:t>Stratum </a:t>
            </a:r>
            <a:r>
              <a:rPr lang="en-US" b="1" dirty="0" err="1" smtClean="0"/>
              <a:t>corneum</a:t>
            </a:r>
            <a:r>
              <a:rPr lang="en-US" b="1" dirty="0" smtClean="0"/>
              <a:t>- </a:t>
            </a:r>
            <a:r>
              <a:rPr lang="en-US" dirty="0" smtClean="0"/>
              <a:t>consists of 15 to 30 layers of thin scales which are continuously </a:t>
            </a:r>
            <a:r>
              <a:rPr lang="en-US" dirty="0" err="1" smtClean="0"/>
              <a:t>shedded</a:t>
            </a:r>
            <a:r>
              <a:rPr lang="en-US" dirty="0" smtClean="0"/>
              <a:t> off.  Most superficial and the layer is exposed to the outside these dry dead layers prevent penetration of microbes, dehydration of underlying tissues and provides mechanical  protection against abrasion for more delicate underlying layers</a:t>
            </a:r>
          </a:p>
          <a:p>
            <a:r>
              <a:rPr lang="en-US" b="1" dirty="0" smtClean="0"/>
              <a:t>Stratum </a:t>
            </a:r>
            <a:r>
              <a:rPr lang="en-US" b="1" dirty="0" err="1" smtClean="0"/>
              <a:t>lucidum</a:t>
            </a:r>
            <a:r>
              <a:rPr lang="en-US" dirty="0" smtClean="0"/>
              <a:t>- cells  in this layer are very flat and translucent. Here cells die and lose their nuclei and organelles when they become full of keratin. Only found on thick skin of palms of hands, fingertips and soles of feet</a:t>
            </a:r>
          </a:p>
        </p:txBody>
      </p:sp>
    </p:spTree>
    <p:extLst>
      <p:ext uri="{BB962C8B-B14F-4D97-AF65-F5344CB8AC3E}">
        <p14:creationId xmlns:p14="http://schemas.microsoft.com/office/powerpoint/2010/main" val="86031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b="1" dirty="0" smtClean="0"/>
              <a:t>A transverse or horizontal plane </a:t>
            </a:r>
            <a:r>
              <a:rPr lang="en-US" dirty="0" smtClean="0"/>
              <a:t>runs horizontally from right to left dividing the body into superior and inferior parts.</a:t>
            </a:r>
          </a:p>
          <a:p>
            <a:r>
              <a:rPr lang="en-US" dirty="0"/>
              <a:t>A</a:t>
            </a:r>
            <a:r>
              <a:rPr lang="en-US" dirty="0" smtClean="0"/>
              <a:t> transverse section is also called cross-section</a:t>
            </a:r>
          </a:p>
          <a:p>
            <a:r>
              <a:rPr lang="en-US" dirty="0" smtClean="0"/>
              <a:t>Cuts made diagonally between horizontal and vertical planes are called oblique sections</a:t>
            </a:r>
          </a:p>
          <a:p>
            <a:endParaRPr lang="en-US"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20000"/>
          </a:bodyPr>
          <a:lstStyle/>
          <a:p>
            <a:r>
              <a:rPr lang="en-US" b="1" dirty="0" smtClean="0"/>
              <a:t>Stratum </a:t>
            </a:r>
            <a:r>
              <a:rPr lang="en-US" b="1" dirty="0" err="1" smtClean="0"/>
              <a:t>granulosum</a:t>
            </a:r>
            <a:r>
              <a:rPr lang="en-US" b="1" dirty="0" smtClean="0"/>
              <a:t> </a:t>
            </a:r>
            <a:r>
              <a:rPr lang="en-US" dirty="0" smtClean="0"/>
              <a:t>(granular cell layer)- cells in this layer become filled with granules that secrete waterproof lipid that functions to prevent fluid loss from the body.  </a:t>
            </a:r>
            <a:r>
              <a:rPr lang="en-US" dirty="0" err="1" smtClean="0"/>
              <a:t>Keratinocytes</a:t>
            </a:r>
            <a:r>
              <a:rPr lang="en-US" dirty="0" smtClean="0"/>
              <a:t> migrating from the underlying stratum </a:t>
            </a:r>
            <a:r>
              <a:rPr lang="en-US" dirty="0" err="1" smtClean="0"/>
              <a:t>spinosum</a:t>
            </a:r>
            <a:r>
              <a:rPr lang="en-US" dirty="0" smtClean="0"/>
              <a:t> become known as </a:t>
            </a:r>
            <a:r>
              <a:rPr lang="en-US" b="1" dirty="0" smtClean="0"/>
              <a:t>granular cells </a:t>
            </a:r>
            <a:r>
              <a:rPr lang="en-US" dirty="0" smtClean="0"/>
              <a:t>in this layer</a:t>
            </a:r>
            <a:endParaRPr lang="en-US" b="1" dirty="0" smtClean="0"/>
          </a:p>
          <a:p>
            <a:r>
              <a:rPr lang="en-US" b="1" dirty="0" smtClean="0"/>
              <a:t>Stratum </a:t>
            </a:r>
            <a:r>
              <a:rPr lang="en-US" b="1" dirty="0" err="1" smtClean="0"/>
              <a:t>spinosum</a:t>
            </a:r>
            <a:r>
              <a:rPr lang="en-US" dirty="0" smtClean="0"/>
              <a:t> (prickle cell layer)- cells in this layer are tightly joined by </a:t>
            </a:r>
            <a:r>
              <a:rPr lang="en-US" dirty="0" err="1" smtClean="0"/>
              <a:t>spinelike</a:t>
            </a:r>
            <a:r>
              <a:rPr lang="en-US" dirty="0" smtClean="0"/>
              <a:t> projections which give them a </a:t>
            </a:r>
            <a:r>
              <a:rPr lang="en-US" dirty="0" err="1" smtClean="0"/>
              <a:t>pricky</a:t>
            </a:r>
            <a:r>
              <a:rPr lang="en-US" dirty="0" smtClean="0"/>
              <a:t> appearance. The cells contain filaments of keratin</a:t>
            </a:r>
            <a:endParaRPr lang="en-US" b="1" dirty="0" smtClean="0"/>
          </a:p>
          <a:p>
            <a:r>
              <a:rPr lang="en-US" b="1" dirty="0" smtClean="0"/>
              <a:t>Stratum </a:t>
            </a:r>
            <a:r>
              <a:rPr lang="en-US" b="1" dirty="0" err="1" smtClean="0"/>
              <a:t>basale</a:t>
            </a:r>
            <a:r>
              <a:rPr lang="en-US" b="1" dirty="0" smtClean="0"/>
              <a:t> (</a:t>
            </a:r>
            <a:r>
              <a:rPr lang="en-US" b="1" dirty="0" err="1" smtClean="0"/>
              <a:t>germinative</a:t>
            </a:r>
            <a:r>
              <a:rPr lang="en-US" b="1" dirty="0" smtClean="0"/>
              <a:t> layer)- </a:t>
            </a:r>
            <a:r>
              <a:rPr lang="en-US" dirty="0" smtClean="0"/>
              <a:t>this is the deepest layer, resting on basement membrane. It contains stem cells that divide and provide constant renewal of cells.</a:t>
            </a:r>
            <a:endParaRPr lang="en-US" dirty="0"/>
          </a:p>
        </p:txBody>
      </p:sp>
    </p:spTree>
    <p:extLst>
      <p:ext uri="{BB962C8B-B14F-4D97-AF65-F5344CB8AC3E}">
        <p14:creationId xmlns:p14="http://schemas.microsoft.com/office/powerpoint/2010/main" val="787789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pPr algn="l"/>
            <a:r>
              <a:rPr lang="en-US" b="1" dirty="0" smtClean="0"/>
              <a:t>Layers of epidermis</a:t>
            </a:r>
            <a:endParaRPr lang="en-US" b="1" dirty="0"/>
          </a:p>
        </p:txBody>
      </p:sp>
      <p:pic>
        <p:nvPicPr>
          <p:cNvPr id="2050" name="Picture 2"/>
          <p:cNvPicPr>
            <a:picLocks noGrp="1" noChangeAspect="1" noChangeArrowheads="1"/>
          </p:cNvPicPr>
          <p:nvPr>
            <p:ph idx="1"/>
          </p:nvPr>
        </p:nvPicPr>
        <p:blipFill>
          <a:blip r:embed="rId2"/>
          <a:srcRect/>
          <a:stretch>
            <a:fillRect/>
          </a:stretch>
        </p:blipFill>
        <p:spPr bwMode="auto">
          <a:xfrm>
            <a:off x="228600" y="914400"/>
            <a:ext cx="8305800" cy="5562599"/>
          </a:xfrm>
          <a:prstGeom prst="rect">
            <a:avLst/>
          </a:prstGeom>
          <a:noFill/>
          <a:ln w="9525">
            <a:noFill/>
            <a:miter lim="800000"/>
            <a:headEnd/>
            <a:tailEnd/>
          </a:ln>
          <a:effectLst/>
        </p:spPr>
      </p:pic>
    </p:spTree>
    <p:extLst>
      <p:ext uri="{BB962C8B-B14F-4D97-AF65-F5344CB8AC3E}">
        <p14:creationId xmlns:p14="http://schemas.microsoft.com/office/powerpoint/2010/main" val="9152590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10000"/>
          </a:bodyPr>
          <a:lstStyle/>
          <a:p>
            <a:pPr>
              <a:buNone/>
            </a:pPr>
            <a:r>
              <a:rPr lang="en-US" sz="3600" b="1" dirty="0" smtClean="0"/>
              <a:t>Dermis </a:t>
            </a:r>
          </a:p>
          <a:p>
            <a:r>
              <a:rPr lang="en-US" dirty="0" smtClean="0"/>
              <a:t>The dermis is tough and elastic. It is formed from connective tissue and the matrix contains collagen </a:t>
            </a:r>
            <a:r>
              <a:rPr lang="en-US" dirty="0" err="1" smtClean="0"/>
              <a:t>fibres</a:t>
            </a:r>
            <a:r>
              <a:rPr lang="en-US" dirty="0" smtClean="0"/>
              <a:t> interlaced with elastic </a:t>
            </a:r>
            <a:r>
              <a:rPr lang="en-US" dirty="0" err="1" smtClean="0"/>
              <a:t>fibres</a:t>
            </a:r>
            <a:r>
              <a:rPr lang="en-US" dirty="0" smtClean="0"/>
              <a:t>.</a:t>
            </a:r>
          </a:p>
          <a:p>
            <a:r>
              <a:rPr lang="en-US" dirty="0" smtClean="0"/>
              <a:t>Rupture of elastic </a:t>
            </a:r>
            <a:r>
              <a:rPr lang="en-US" dirty="0" err="1" smtClean="0"/>
              <a:t>fibres</a:t>
            </a:r>
            <a:r>
              <a:rPr lang="en-US" dirty="0" smtClean="0"/>
              <a:t> occurs when the skin is overstretched, resulting in permanent </a:t>
            </a:r>
            <a:r>
              <a:rPr lang="en-US" dirty="0" err="1" smtClean="0"/>
              <a:t>striae</a:t>
            </a:r>
            <a:r>
              <a:rPr lang="en-US" dirty="0" smtClean="0"/>
              <a:t>, or stretch marks, that may be found in pregnancy and obesity.</a:t>
            </a:r>
          </a:p>
          <a:p>
            <a:r>
              <a:rPr lang="en-US" dirty="0" smtClean="0"/>
              <a:t> Collagen </a:t>
            </a:r>
            <a:r>
              <a:rPr lang="en-US" dirty="0" err="1" smtClean="0"/>
              <a:t>fibres</a:t>
            </a:r>
            <a:r>
              <a:rPr lang="en-US" dirty="0" smtClean="0"/>
              <a:t> bind water and give the skin its tensile strength, but as this ability declines with age, wrinkles develop. Fibroblasts  macrophages and mast cells are the main cells found in the dermis.</a:t>
            </a:r>
          </a:p>
          <a:p>
            <a:r>
              <a:rPr lang="en-US" dirty="0" smtClean="0"/>
              <a:t> Underlying its deepest layer there is </a:t>
            </a:r>
            <a:r>
              <a:rPr lang="en-US" dirty="0" err="1" smtClean="0"/>
              <a:t>areolar</a:t>
            </a:r>
            <a:r>
              <a:rPr lang="en-US" dirty="0" smtClean="0"/>
              <a:t> tissue and varying amounts of adipose (fat) tissue</a:t>
            </a:r>
            <a:endParaRPr lang="en-US" dirty="0"/>
          </a:p>
        </p:txBody>
      </p:sp>
    </p:spTree>
    <p:extLst>
      <p:ext uri="{BB962C8B-B14F-4D97-AF65-F5344CB8AC3E}">
        <p14:creationId xmlns:p14="http://schemas.microsoft.com/office/powerpoint/2010/main" val="976457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smtClean="0"/>
              <a:t>The structures in the dermis are: </a:t>
            </a:r>
          </a:p>
          <a:p>
            <a:pPr>
              <a:buFont typeface="Wingdings" pitchFamily="2" charset="2"/>
              <a:buChar char="v"/>
            </a:pPr>
            <a:r>
              <a:rPr lang="en-US" dirty="0" smtClean="0">
                <a:solidFill>
                  <a:srgbClr val="00B0F0"/>
                </a:solidFill>
              </a:rPr>
              <a:t>blood vessels lymph vessels </a:t>
            </a:r>
          </a:p>
          <a:p>
            <a:pPr>
              <a:buFont typeface="Wingdings" pitchFamily="2" charset="2"/>
              <a:buChar char="v"/>
            </a:pPr>
            <a:r>
              <a:rPr lang="en-US" dirty="0" smtClean="0">
                <a:solidFill>
                  <a:srgbClr val="00B0F0"/>
                </a:solidFill>
              </a:rPr>
              <a:t>sensory (somatic) nerve endings</a:t>
            </a:r>
          </a:p>
          <a:p>
            <a:pPr>
              <a:buFont typeface="Wingdings" pitchFamily="2" charset="2"/>
              <a:buChar char="v"/>
            </a:pPr>
            <a:r>
              <a:rPr lang="en-US" dirty="0" smtClean="0">
                <a:solidFill>
                  <a:srgbClr val="00B0F0"/>
                </a:solidFill>
              </a:rPr>
              <a:t> sweat glands  and their ducts </a:t>
            </a:r>
          </a:p>
          <a:p>
            <a:pPr>
              <a:buFont typeface="Wingdings" pitchFamily="2" charset="2"/>
              <a:buChar char="v"/>
            </a:pPr>
            <a:r>
              <a:rPr lang="en-US" dirty="0" smtClean="0">
                <a:solidFill>
                  <a:srgbClr val="00B0F0"/>
                </a:solidFill>
              </a:rPr>
              <a:t>hairs</a:t>
            </a:r>
          </a:p>
          <a:p>
            <a:pPr>
              <a:buFont typeface="Wingdings" pitchFamily="2" charset="2"/>
              <a:buChar char="v"/>
            </a:pPr>
            <a:r>
              <a:rPr lang="en-US" dirty="0" smtClean="0">
                <a:solidFill>
                  <a:srgbClr val="00B0F0"/>
                </a:solidFill>
              </a:rPr>
              <a:t> </a:t>
            </a:r>
            <a:r>
              <a:rPr lang="en-US" dirty="0" err="1" smtClean="0">
                <a:solidFill>
                  <a:srgbClr val="00B0F0"/>
                </a:solidFill>
              </a:rPr>
              <a:t>arrector</a:t>
            </a:r>
            <a:r>
              <a:rPr lang="en-US" dirty="0" smtClean="0">
                <a:solidFill>
                  <a:srgbClr val="00B0F0"/>
                </a:solidFill>
              </a:rPr>
              <a:t> </a:t>
            </a:r>
            <a:r>
              <a:rPr lang="en-US" dirty="0" err="1" smtClean="0">
                <a:solidFill>
                  <a:srgbClr val="00B0F0"/>
                </a:solidFill>
              </a:rPr>
              <a:t>pili</a:t>
            </a:r>
            <a:r>
              <a:rPr lang="en-US" dirty="0" smtClean="0">
                <a:solidFill>
                  <a:srgbClr val="00B0F0"/>
                </a:solidFill>
              </a:rPr>
              <a:t> muscles </a:t>
            </a:r>
          </a:p>
          <a:p>
            <a:pPr>
              <a:buFont typeface="Wingdings" pitchFamily="2" charset="2"/>
              <a:buChar char="v"/>
            </a:pPr>
            <a:r>
              <a:rPr lang="en-US" dirty="0" smtClean="0">
                <a:solidFill>
                  <a:srgbClr val="00B0F0"/>
                </a:solidFill>
              </a:rPr>
              <a:t>sebaceous glands.</a:t>
            </a:r>
          </a:p>
          <a:p>
            <a:pPr>
              <a:buFont typeface="Wingdings" pitchFamily="2" charset="2"/>
              <a:buChar char="v"/>
            </a:pPr>
            <a:endParaRPr lang="en-US" dirty="0">
              <a:solidFill>
                <a:srgbClr val="00B0F0"/>
              </a:solidFill>
            </a:endParaRPr>
          </a:p>
        </p:txBody>
      </p:sp>
    </p:spTree>
    <p:extLst>
      <p:ext uri="{BB962C8B-B14F-4D97-AF65-F5344CB8AC3E}">
        <p14:creationId xmlns:p14="http://schemas.microsoft.com/office/powerpoint/2010/main" val="26739609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00800"/>
          </a:xfrm>
        </p:spPr>
        <p:txBody>
          <a:bodyPr>
            <a:normAutofit fontScale="77500" lnSpcReduction="20000"/>
          </a:bodyPr>
          <a:lstStyle/>
          <a:p>
            <a:pPr>
              <a:buNone/>
            </a:pPr>
            <a:r>
              <a:rPr lang="en-US" sz="3600" b="1" dirty="0" smtClean="0"/>
              <a:t>Blood and lymph vessels </a:t>
            </a:r>
          </a:p>
          <a:p>
            <a:r>
              <a:rPr lang="en-US" dirty="0" smtClean="0"/>
              <a:t>Arterioles form a fine network with capillary branches supplying sweat glands, sebaceous glands, hair follicles and the dermis. </a:t>
            </a:r>
          </a:p>
          <a:p>
            <a:r>
              <a:rPr lang="en-US" dirty="0" smtClean="0"/>
              <a:t>Lymph vessels form a network throughout the dermis.</a:t>
            </a:r>
          </a:p>
          <a:p>
            <a:pPr>
              <a:buNone/>
            </a:pPr>
            <a:r>
              <a:rPr lang="en-US" sz="3600" b="1" dirty="0" smtClean="0"/>
              <a:t>Sensory nerve endings</a:t>
            </a:r>
          </a:p>
          <a:p>
            <a:r>
              <a:rPr lang="en-US" dirty="0" smtClean="0"/>
              <a:t> Sensory receptors (</a:t>
            </a:r>
            <a:r>
              <a:rPr lang="en-US" dirty="0" err="1" smtClean="0"/>
              <a:t>specialised</a:t>
            </a:r>
            <a:r>
              <a:rPr lang="en-US" dirty="0" smtClean="0"/>
              <a:t> nerve endings) sensitive to touch, temperature, pressure and pain are widely distributed in the dermis.</a:t>
            </a:r>
          </a:p>
          <a:p>
            <a:r>
              <a:rPr lang="en-US" dirty="0" smtClean="0"/>
              <a:t> Incoming stimuli activate different types of sensory receptors. </a:t>
            </a:r>
          </a:p>
          <a:p>
            <a:r>
              <a:rPr lang="en-US" dirty="0" smtClean="0"/>
              <a:t>The </a:t>
            </a:r>
            <a:r>
              <a:rPr lang="en-US" dirty="0" err="1" smtClean="0"/>
              <a:t>Pacinian</a:t>
            </a:r>
            <a:r>
              <a:rPr lang="en-US" dirty="0" smtClean="0"/>
              <a:t> corpuscle is sensitive to deep pressure and is</a:t>
            </a:r>
          </a:p>
          <a:p>
            <a:r>
              <a:rPr lang="en-US" dirty="0" smtClean="0"/>
              <a:t>The skin is an important sensory organ through which individuals receive information about their environment.</a:t>
            </a:r>
          </a:p>
          <a:p>
            <a:r>
              <a:rPr lang="en-US" dirty="0" smtClean="0"/>
              <a:t>Nerve impulses, generated in </a:t>
            </a:r>
            <a:r>
              <a:rPr lang="en-US" b="1" dirty="0" smtClean="0"/>
              <a:t>the sensory receptors in the dermis</a:t>
            </a:r>
            <a:r>
              <a:rPr lang="en-US" dirty="0" smtClean="0"/>
              <a:t>, are conveyed to the spinal cord by sensory nerves, then to the </a:t>
            </a:r>
            <a:r>
              <a:rPr lang="en-US" b="1" dirty="0" smtClean="0"/>
              <a:t>sensory area of the cerebrum </a:t>
            </a:r>
            <a:r>
              <a:rPr lang="en-US" dirty="0" smtClean="0"/>
              <a:t>where the sensations are perceived.</a:t>
            </a:r>
            <a:endParaRPr lang="en-US" dirty="0"/>
          </a:p>
        </p:txBody>
      </p:sp>
    </p:spTree>
    <p:extLst>
      <p:ext uri="{BB962C8B-B14F-4D97-AF65-F5344CB8AC3E}">
        <p14:creationId xmlns:p14="http://schemas.microsoft.com/office/powerpoint/2010/main" val="7567862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77500" lnSpcReduction="20000"/>
          </a:bodyPr>
          <a:lstStyle/>
          <a:p>
            <a:pPr>
              <a:buNone/>
            </a:pPr>
            <a:r>
              <a:rPr lang="en-US" b="1" dirty="0" smtClean="0"/>
              <a:t>Hairs</a:t>
            </a:r>
            <a:r>
              <a:rPr lang="en-US" dirty="0" smtClean="0"/>
              <a:t> </a:t>
            </a:r>
          </a:p>
          <a:p>
            <a:r>
              <a:rPr lang="en-US" dirty="0" smtClean="0"/>
              <a:t>These are formed by a </a:t>
            </a:r>
            <a:r>
              <a:rPr lang="en-US" dirty="0" smtClean="0">
                <a:solidFill>
                  <a:schemeClr val="accent2"/>
                </a:solidFill>
              </a:rPr>
              <a:t>down growth </a:t>
            </a:r>
            <a:r>
              <a:rPr lang="en-US" dirty="0" smtClean="0"/>
              <a:t>of epidermal cells into the dermis or subcutaneous tissue, called hair follicles. </a:t>
            </a:r>
          </a:p>
          <a:p>
            <a:r>
              <a:rPr lang="en-US" dirty="0" smtClean="0"/>
              <a:t>At the base of the follicle is a cluster of cells called the </a:t>
            </a:r>
            <a:r>
              <a:rPr lang="en-US" dirty="0" smtClean="0">
                <a:solidFill>
                  <a:schemeClr val="accent2"/>
                </a:solidFill>
              </a:rPr>
              <a:t>papilla or bulb</a:t>
            </a:r>
            <a:r>
              <a:rPr lang="en-US" dirty="0" smtClean="0"/>
              <a:t>. </a:t>
            </a:r>
          </a:p>
          <a:p>
            <a:r>
              <a:rPr lang="en-US" dirty="0" smtClean="0"/>
              <a:t>The hair is formed by </a:t>
            </a:r>
            <a:r>
              <a:rPr lang="en-US" dirty="0" smtClean="0">
                <a:solidFill>
                  <a:schemeClr val="accent2"/>
                </a:solidFill>
              </a:rPr>
              <a:t>multiplication of cells of the bulb </a:t>
            </a:r>
            <a:r>
              <a:rPr lang="en-US" dirty="0" smtClean="0"/>
              <a:t>and as they are </a:t>
            </a:r>
            <a:r>
              <a:rPr lang="en-US" dirty="0" smtClean="0">
                <a:solidFill>
                  <a:schemeClr val="accent2"/>
                </a:solidFill>
              </a:rPr>
              <a:t>pushed upwards, </a:t>
            </a:r>
            <a:r>
              <a:rPr lang="en-US" dirty="0" smtClean="0"/>
              <a:t>away from their source of nutrition, the cells </a:t>
            </a:r>
            <a:r>
              <a:rPr lang="en-US" dirty="0" smtClean="0">
                <a:solidFill>
                  <a:schemeClr val="accent2"/>
                </a:solidFill>
              </a:rPr>
              <a:t>die and become </a:t>
            </a:r>
            <a:r>
              <a:rPr lang="en-US" dirty="0" err="1" smtClean="0">
                <a:solidFill>
                  <a:schemeClr val="accent2"/>
                </a:solidFill>
              </a:rPr>
              <a:t>keratinised</a:t>
            </a:r>
            <a:r>
              <a:rPr lang="en-US" dirty="0" smtClean="0">
                <a:solidFill>
                  <a:schemeClr val="accent2"/>
                </a:solidFill>
              </a:rPr>
              <a:t>. </a:t>
            </a:r>
          </a:p>
          <a:p>
            <a:r>
              <a:rPr lang="en-US" dirty="0" smtClean="0"/>
              <a:t>The part of the hair above the skin is the shaft and the remainder, the </a:t>
            </a:r>
            <a:r>
              <a:rPr lang="en-US" smtClean="0"/>
              <a:t>root shows </a:t>
            </a:r>
            <a:r>
              <a:rPr lang="en-US" dirty="0" smtClean="0"/>
              <a:t>hair growing through the skin. Desquamation at the surface provides a haven for micro-organisms</a:t>
            </a:r>
          </a:p>
          <a:p>
            <a:r>
              <a:rPr lang="en-US" dirty="0" smtClean="0"/>
              <a:t>The </a:t>
            </a:r>
            <a:r>
              <a:rPr lang="en-US" dirty="0" err="1" smtClean="0"/>
              <a:t>colour</a:t>
            </a:r>
            <a:r>
              <a:rPr lang="en-US" dirty="0" smtClean="0"/>
              <a:t> of the hair </a:t>
            </a:r>
            <a:r>
              <a:rPr lang="en-US" dirty="0" smtClean="0">
                <a:solidFill>
                  <a:schemeClr val="accent2"/>
                </a:solidFill>
              </a:rPr>
              <a:t>is genetically determined</a:t>
            </a:r>
            <a:r>
              <a:rPr lang="en-US" dirty="0" smtClean="0"/>
              <a:t> and depends on the amount of melanin present. </a:t>
            </a:r>
          </a:p>
          <a:p>
            <a:r>
              <a:rPr lang="en-US" dirty="0" smtClean="0"/>
              <a:t>White hair is the result of the </a:t>
            </a:r>
            <a:r>
              <a:rPr lang="en-US" dirty="0" smtClean="0">
                <a:solidFill>
                  <a:schemeClr val="accent2"/>
                </a:solidFill>
              </a:rPr>
              <a:t>replacement of melanin by tiny air bubbles.</a:t>
            </a:r>
          </a:p>
          <a:p>
            <a:endParaRPr lang="en-US" dirty="0"/>
          </a:p>
        </p:txBody>
      </p:sp>
    </p:spTree>
    <p:extLst>
      <p:ext uri="{BB962C8B-B14F-4D97-AF65-F5344CB8AC3E}">
        <p14:creationId xmlns:p14="http://schemas.microsoft.com/office/powerpoint/2010/main" val="29866535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buNone/>
            </a:pPr>
            <a:r>
              <a:rPr lang="en-US" b="1" dirty="0" smtClean="0"/>
              <a:t>Sweat glands </a:t>
            </a:r>
          </a:p>
          <a:p>
            <a:r>
              <a:rPr lang="en-US" dirty="0" smtClean="0"/>
              <a:t>These are widely distributed throughout the skin and are most numerous in the palms of the hands, soles of the feet, </a:t>
            </a:r>
            <a:r>
              <a:rPr lang="en-US" dirty="0" err="1" smtClean="0"/>
              <a:t>axillae</a:t>
            </a:r>
            <a:r>
              <a:rPr lang="en-US" dirty="0" smtClean="0"/>
              <a:t> and groins. </a:t>
            </a:r>
          </a:p>
          <a:p>
            <a:r>
              <a:rPr lang="en-US" dirty="0" smtClean="0"/>
              <a:t>They are formed from epithelial cells. The bodies of the glands lie coiled in the subcutaneous tissue. </a:t>
            </a:r>
          </a:p>
          <a:p>
            <a:r>
              <a:rPr lang="en-US" dirty="0" smtClean="0"/>
              <a:t>There are </a:t>
            </a:r>
            <a:r>
              <a:rPr lang="en-US" dirty="0" smtClean="0">
                <a:solidFill>
                  <a:schemeClr val="accent2"/>
                </a:solidFill>
              </a:rPr>
              <a:t>two types </a:t>
            </a:r>
            <a:r>
              <a:rPr lang="en-US" dirty="0" smtClean="0"/>
              <a:t>of sweat gland: </a:t>
            </a:r>
          </a:p>
          <a:p>
            <a:r>
              <a:rPr lang="en-US" dirty="0" smtClean="0"/>
              <a:t>The commonest type </a:t>
            </a:r>
            <a:r>
              <a:rPr lang="en-US" dirty="0" smtClean="0">
                <a:solidFill>
                  <a:schemeClr val="accent2"/>
                </a:solidFill>
              </a:rPr>
              <a:t>opens onto the skin surface through tiny pores,</a:t>
            </a:r>
            <a:r>
              <a:rPr lang="en-US" dirty="0" smtClean="0"/>
              <a:t> and the sweat produced here is a clear, watery fluid important in </a:t>
            </a:r>
            <a:r>
              <a:rPr lang="en-US" dirty="0" smtClean="0">
                <a:solidFill>
                  <a:schemeClr val="accent2"/>
                </a:solidFill>
              </a:rPr>
              <a:t>regulating</a:t>
            </a:r>
            <a:r>
              <a:rPr lang="en-US" dirty="0" smtClean="0"/>
              <a:t> </a:t>
            </a:r>
            <a:r>
              <a:rPr lang="en-US" dirty="0" smtClean="0">
                <a:solidFill>
                  <a:schemeClr val="accent2"/>
                </a:solidFill>
              </a:rPr>
              <a:t>body temperature.  </a:t>
            </a:r>
          </a:p>
          <a:p>
            <a:r>
              <a:rPr lang="en-US" dirty="0" smtClean="0"/>
              <a:t>The second type </a:t>
            </a:r>
            <a:r>
              <a:rPr lang="en-US" dirty="0" smtClean="0">
                <a:solidFill>
                  <a:schemeClr val="accent2"/>
                </a:solidFill>
              </a:rPr>
              <a:t>opens into hair follicles</a:t>
            </a:r>
            <a:r>
              <a:rPr lang="en-US" dirty="0" smtClean="0"/>
              <a:t>, and is found, for example, in the </a:t>
            </a:r>
            <a:r>
              <a:rPr lang="en-US" dirty="0" err="1" smtClean="0">
                <a:solidFill>
                  <a:schemeClr val="accent2"/>
                </a:solidFill>
              </a:rPr>
              <a:t>axilla</a:t>
            </a:r>
            <a:r>
              <a:rPr lang="en-US" dirty="0" smtClean="0">
                <a:solidFill>
                  <a:schemeClr val="accent2"/>
                </a:solidFill>
              </a:rPr>
              <a:t>. </a:t>
            </a:r>
            <a:endParaRPr lang="en-US" dirty="0">
              <a:solidFill>
                <a:schemeClr val="accent2"/>
              </a:solidFill>
            </a:endParaRPr>
          </a:p>
        </p:txBody>
      </p:sp>
    </p:spTree>
    <p:extLst>
      <p:ext uri="{BB962C8B-B14F-4D97-AF65-F5344CB8AC3E}">
        <p14:creationId xmlns:p14="http://schemas.microsoft.com/office/powerpoint/2010/main" val="240068407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400800"/>
          </a:xfrm>
        </p:spPr>
        <p:txBody>
          <a:bodyPr>
            <a:normAutofit fontScale="92500" lnSpcReduction="20000"/>
          </a:bodyPr>
          <a:lstStyle/>
          <a:p>
            <a:r>
              <a:rPr lang="en-US" dirty="0" smtClean="0"/>
              <a:t>Bacterial decomposition of these secretions causes an unpleasant </a:t>
            </a:r>
            <a:r>
              <a:rPr lang="en-US" dirty="0" err="1" smtClean="0"/>
              <a:t>odour</a:t>
            </a:r>
            <a:r>
              <a:rPr lang="en-US" dirty="0" smtClean="0"/>
              <a:t>.</a:t>
            </a:r>
          </a:p>
          <a:p>
            <a:r>
              <a:rPr lang="en-US" dirty="0" smtClean="0"/>
              <a:t> A </a:t>
            </a:r>
            <a:r>
              <a:rPr lang="en-US" dirty="0" err="1" smtClean="0"/>
              <a:t>specialised</a:t>
            </a:r>
            <a:r>
              <a:rPr lang="en-US" dirty="0" smtClean="0"/>
              <a:t> example of this type of gland is the </a:t>
            </a:r>
            <a:r>
              <a:rPr lang="en-US" dirty="0" err="1" smtClean="0">
                <a:solidFill>
                  <a:schemeClr val="accent1"/>
                </a:solidFill>
              </a:rPr>
              <a:t>ceruminous</a:t>
            </a:r>
            <a:r>
              <a:rPr lang="en-US" dirty="0" smtClean="0">
                <a:solidFill>
                  <a:schemeClr val="accent1"/>
                </a:solidFill>
              </a:rPr>
              <a:t> gland </a:t>
            </a:r>
            <a:r>
              <a:rPr lang="en-US" dirty="0" smtClean="0"/>
              <a:t>of the outer ear, which secretes earwax. </a:t>
            </a:r>
          </a:p>
          <a:p>
            <a:r>
              <a:rPr lang="en-US" dirty="0" smtClean="0"/>
              <a:t>The most important function of sweat, which is secreted by glands, is in the regulation of body temperature. </a:t>
            </a:r>
          </a:p>
          <a:p>
            <a:r>
              <a:rPr lang="en-US" dirty="0" smtClean="0"/>
              <a:t>Excessive sweating may lead to </a:t>
            </a:r>
            <a:r>
              <a:rPr lang="en-US" dirty="0" smtClean="0">
                <a:solidFill>
                  <a:schemeClr val="accent2"/>
                </a:solidFill>
              </a:rPr>
              <a:t>dehydration and serious depletion of sodium chloride</a:t>
            </a:r>
            <a:r>
              <a:rPr lang="en-US" dirty="0" smtClean="0"/>
              <a:t> unless intake of water and salt is appropriately increased. </a:t>
            </a:r>
          </a:p>
          <a:p>
            <a:r>
              <a:rPr lang="en-US" dirty="0" smtClean="0"/>
              <a:t>After 7 to 10 days’ exposure to high environmental temperatures the amount of salt lost is substantially reduced but water loss remains high. </a:t>
            </a:r>
          </a:p>
          <a:p>
            <a:endParaRPr lang="en-US" dirty="0" smtClean="0"/>
          </a:p>
          <a:p>
            <a:endParaRPr lang="en-US" dirty="0"/>
          </a:p>
        </p:txBody>
      </p:sp>
    </p:spTree>
    <p:extLst>
      <p:ext uri="{BB962C8B-B14F-4D97-AF65-F5344CB8AC3E}">
        <p14:creationId xmlns:p14="http://schemas.microsoft.com/office/powerpoint/2010/main" val="15191155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77500" lnSpcReduction="20000"/>
          </a:bodyPr>
          <a:lstStyle/>
          <a:p>
            <a:pPr>
              <a:buNone/>
            </a:pPr>
            <a:r>
              <a:rPr lang="en-US" b="1" dirty="0" smtClean="0"/>
              <a:t>Hairs</a:t>
            </a:r>
            <a:r>
              <a:rPr lang="en-US" dirty="0" smtClean="0"/>
              <a:t> </a:t>
            </a:r>
          </a:p>
          <a:p>
            <a:r>
              <a:rPr lang="en-US" dirty="0" smtClean="0"/>
              <a:t>These are formed by a </a:t>
            </a:r>
            <a:r>
              <a:rPr lang="en-US" dirty="0" smtClean="0">
                <a:solidFill>
                  <a:schemeClr val="accent2"/>
                </a:solidFill>
              </a:rPr>
              <a:t>down growth </a:t>
            </a:r>
            <a:r>
              <a:rPr lang="en-US" dirty="0" smtClean="0"/>
              <a:t>of epidermal cells into the dermis or subcutaneous tissue, called hair follicles. </a:t>
            </a:r>
          </a:p>
          <a:p>
            <a:r>
              <a:rPr lang="en-US" dirty="0" smtClean="0"/>
              <a:t>At the base of the follicle is a cluster of cells called the </a:t>
            </a:r>
            <a:r>
              <a:rPr lang="en-US" dirty="0" smtClean="0">
                <a:solidFill>
                  <a:schemeClr val="accent2"/>
                </a:solidFill>
              </a:rPr>
              <a:t>papilla or bulb</a:t>
            </a:r>
            <a:r>
              <a:rPr lang="en-US" dirty="0" smtClean="0"/>
              <a:t>. </a:t>
            </a:r>
          </a:p>
          <a:p>
            <a:r>
              <a:rPr lang="en-US" dirty="0" smtClean="0"/>
              <a:t>The hair is formed by </a:t>
            </a:r>
            <a:r>
              <a:rPr lang="en-US" dirty="0" smtClean="0">
                <a:solidFill>
                  <a:schemeClr val="accent2"/>
                </a:solidFill>
              </a:rPr>
              <a:t>multiplication of cells of the bulb </a:t>
            </a:r>
            <a:r>
              <a:rPr lang="en-US" dirty="0" smtClean="0"/>
              <a:t>and as they are </a:t>
            </a:r>
            <a:r>
              <a:rPr lang="en-US" dirty="0" smtClean="0">
                <a:solidFill>
                  <a:schemeClr val="accent2"/>
                </a:solidFill>
              </a:rPr>
              <a:t>pushed upwards, </a:t>
            </a:r>
            <a:r>
              <a:rPr lang="en-US" dirty="0" smtClean="0"/>
              <a:t>away from their source of nutrition, the cells </a:t>
            </a:r>
            <a:r>
              <a:rPr lang="en-US" dirty="0" smtClean="0">
                <a:solidFill>
                  <a:schemeClr val="accent2"/>
                </a:solidFill>
              </a:rPr>
              <a:t>die and become </a:t>
            </a:r>
            <a:r>
              <a:rPr lang="en-US" dirty="0" err="1" smtClean="0">
                <a:solidFill>
                  <a:schemeClr val="accent2"/>
                </a:solidFill>
              </a:rPr>
              <a:t>keratinised</a:t>
            </a:r>
            <a:r>
              <a:rPr lang="en-US" dirty="0" smtClean="0">
                <a:solidFill>
                  <a:schemeClr val="accent2"/>
                </a:solidFill>
              </a:rPr>
              <a:t>. </a:t>
            </a:r>
          </a:p>
          <a:p>
            <a:r>
              <a:rPr lang="en-US" dirty="0" smtClean="0"/>
              <a:t>The part of the hair above the skin is the shaft and the remainder, the </a:t>
            </a:r>
            <a:r>
              <a:rPr lang="en-US" smtClean="0"/>
              <a:t>root shows </a:t>
            </a:r>
            <a:r>
              <a:rPr lang="en-US" dirty="0" smtClean="0"/>
              <a:t>hair growing through the skin. Desquamation at the surface provides a haven for micro-organisms</a:t>
            </a:r>
          </a:p>
          <a:p>
            <a:r>
              <a:rPr lang="en-US" dirty="0" smtClean="0"/>
              <a:t>The </a:t>
            </a:r>
            <a:r>
              <a:rPr lang="en-US" dirty="0" err="1" smtClean="0"/>
              <a:t>colour</a:t>
            </a:r>
            <a:r>
              <a:rPr lang="en-US" dirty="0" smtClean="0"/>
              <a:t> of the hair </a:t>
            </a:r>
            <a:r>
              <a:rPr lang="en-US" dirty="0" smtClean="0">
                <a:solidFill>
                  <a:schemeClr val="accent2"/>
                </a:solidFill>
              </a:rPr>
              <a:t>is genetically determined</a:t>
            </a:r>
            <a:r>
              <a:rPr lang="en-US" dirty="0" smtClean="0"/>
              <a:t> and depends on the amount of melanin present. </a:t>
            </a:r>
          </a:p>
          <a:p>
            <a:r>
              <a:rPr lang="en-US" dirty="0" smtClean="0"/>
              <a:t>White hair is the result of the </a:t>
            </a:r>
            <a:r>
              <a:rPr lang="en-US" dirty="0" smtClean="0">
                <a:solidFill>
                  <a:schemeClr val="accent2"/>
                </a:solidFill>
              </a:rPr>
              <a:t>replacement of melanin by tiny air bubbles.</a:t>
            </a:r>
          </a:p>
          <a:p>
            <a:endParaRPr lang="en-US" dirty="0"/>
          </a:p>
        </p:txBody>
      </p:sp>
    </p:spTree>
    <p:extLst>
      <p:ext uri="{BB962C8B-B14F-4D97-AF65-F5344CB8AC3E}">
        <p14:creationId xmlns:p14="http://schemas.microsoft.com/office/powerpoint/2010/main" val="40855089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fontScale="92500"/>
          </a:bodyPr>
          <a:lstStyle/>
          <a:p>
            <a:pPr>
              <a:buNone/>
            </a:pPr>
            <a:r>
              <a:rPr lang="en-US" b="1" dirty="0" err="1" smtClean="0"/>
              <a:t>Arrector</a:t>
            </a:r>
            <a:r>
              <a:rPr lang="en-US" b="1" dirty="0" smtClean="0"/>
              <a:t> </a:t>
            </a:r>
            <a:r>
              <a:rPr lang="en-US" b="1" dirty="0" err="1" smtClean="0"/>
              <a:t>pili</a:t>
            </a:r>
            <a:endParaRPr lang="en-US" b="1" dirty="0" smtClean="0"/>
          </a:p>
          <a:p>
            <a:r>
              <a:rPr lang="en-US" dirty="0" smtClean="0"/>
              <a:t> These are little bundles of smooth muscle </a:t>
            </a:r>
            <a:r>
              <a:rPr lang="en-US" dirty="0" err="1" smtClean="0"/>
              <a:t>fibres</a:t>
            </a:r>
            <a:r>
              <a:rPr lang="en-US" dirty="0" smtClean="0"/>
              <a:t> attached to the hair follicles.</a:t>
            </a:r>
          </a:p>
          <a:p>
            <a:r>
              <a:rPr lang="en-US" dirty="0" smtClean="0"/>
              <a:t>Contraction makes the hair stand erect and raises the skin around the hair, causing ‘goose flesh’. </a:t>
            </a:r>
          </a:p>
          <a:p>
            <a:r>
              <a:rPr lang="en-US" dirty="0" smtClean="0"/>
              <a:t>The muscles are stimulated by </a:t>
            </a:r>
            <a:r>
              <a:rPr lang="en-US" dirty="0" smtClean="0">
                <a:solidFill>
                  <a:schemeClr val="accent2"/>
                </a:solidFill>
              </a:rPr>
              <a:t>sympathetic nerve </a:t>
            </a:r>
            <a:r>
              <a:rPr lang="en-US" dirty="0" err="1" smtClean="0">
                <a:solidFill>
                  <a:schemeClr val="accent2"/>
                </a:solidFill>
              </a:rPr>
              <a:t>fibres</a:t>
            </a:r>
            <a:r>
              <a:rPr lang="en-US" dirty="0" smtClean="0">
                <a:solidFill>
                  <a:schemeClr val="accent2"/>
                </a:solidFill>
              </a:rPr>
              <a:t> </a:t>
            </a:r>
            <a:r>
              <a:rPr lang="en-US" dirty="0" smtClean="0"/>
              <a:t>in response to </a:t>
            </a:r>
            <a:r>
              <a:rPr lang="en-US" dirty="0" smtClean="0">
                <a:solidFill>
                  <a:schemeClr val="accent2"/>
                </a:solidFill>
              </a:rPr>
              <a:t>fear and cold</a:t>
            </a:r>
            <a:r>
              <a:rPr lang="en-US" dirty="0" smtClean="0"/>
              <a:t>.</a:t>
            </a:r>
          </a:p>
          <a:p>
            <a:r>
              <a:rPr lang="en-US" dirty="0" smtClean="0"/>
              <a:t> Erect hairs </a:t>
            </a:r>
            <a:r>
              <a:rPr lang="en-US" dirty="0" smtClean="0">
                <a:solidFill>
                  <a:schemeClr val="accent2"/>
                </a:solidFill>
              </a:rPr>
              <a:t>trap air, </a:t>
            </a:r>
            <a:r>
              <a:rPr lang="en-US" dirty="0" smtClean="0"/>
              <a:t>which acts as </a:t>
            </a:r>
            <a:r>
              <a:rPr lang="en-US" dirty="0" smtClean="0">
                <a:solidFill>
                  <a:schemeClr val="accent2"/>
                </a:solidFill>
              </a:rPr>
              <a:t>an insulating layer</a:t>
            </a:r>
            <a:r>
              <a:rPr lang="en-US" dirty="0" smtClean="0"/>
              <a:t>. </a:t>
            </a:r>
          </a:p>
          <a:p>
            <a:r>
              <a:rPr lang="en-US" dirty="0" smtClean="0"/>
              <a:t>This is an efficient </a:t>
            </a:r>
            <a:r>
              <a:rPr lang="en-US" dirty="0" smtClean="0">
                <a:solidFill>
                  <a:schemeClr val="accent2"/>
                </a:solidFill>
              </a:rPr>
              <a:t>warming mechanism, </a:t>
            </a:r>
            <a:r>
              <a:rPr lang="en-US" dirty="0" smtClean="0"/>
              <a:t>especially when accompanied by shivering, i.e. involuntary contraction of skeletal muscles.</a:t>
            </a:r>
            <a:endParaRPr lang="en-US" dirty="0"/>
          </a:p>
        </p:txBody>
      </p:sp>
    </p:spTree>
    <p:extLst>
      <p:ext uri="{BB962C8B-B14F-4D97-AF65-F5344CB8AC3E}">
        <p14:creationId xmlns:p14="http://schemas.microsoft.com/office/powerpoint/2010/main" val="1933976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a:bodyPr>
          <a:lstStyle/>
          <a:p>
            <a:pPr>
              <a:buNone/>
            </a:pPr>
            <a:r>
              <a:rPr lang="en-US" b="1" dirty="0" smtClean="0"/>
              <a:t>Body cavities</a:t>
            </a:r>
          </a:p>
          <a:p>
            <a:r>
              <a:rPr lang="en-US" dirty="0" smtClean="0"/>
              <a:t>Within the axial portion of the body are two large cavities called </a:t>
            </a:r>
            <a:r>
              <a:rPr lang="en-US" b="1" dirty="0" smtClean="0"/>
              <a:t>dorsal</a:t>
            </a:r>
            <a:r>
              <a:rPr lang="en-US" dirty="0" smtClean="0"/>
              <a:t> and </a:t>
            </a:r>
            <a:r>
              <a:rPr lang="en-US" b="1" dirty="0" smtClean="0"/>
              <a:t>ventral</a:t>
            </a:r>
            <a:r>
              <a:rPr lang="en-US" dirty="0" smtClean="0"/>
              <a:t> cavities</a:t>
            </a:r>
          </a:p>
          <a:p>
            <a:r>
              <a:rPr lang="en-US" dirty="0" smtClean="0"/>
              <a:t>These cavities are closed to the outside and each contains internal organs</a:t>
            </a:r>
          </a:p>
          <a:p>
            <a:pPr>
              <a:buNone/>
            </a:pPr>
            <a:r>
              <a:rPr lang="en-US" b="1" dirty="0" smtClean="0"/>
              <a:t>Dorsal body cavity</a:t>
            </a:r>
          </a:p>
          <a:p>
            <a:r>
              <a:rPr lang="en-US" dirty="0" smtClean="0"/>
              <a:t>The dorsal cavity which protects the fragile nervous system organs has two subdivision</a:t>
            </a:r>
          </a:p>
          <a:p>
            <a:pPr marL="571500" indent="-571500">
              <a:buFont typeface="+mj-lt"/>
              <a:buAutoNum type="romanUcPeriod"/>
            </a:pPr>
            <a:r>
              <a:rPr lang="en-US" b="1" dirty="0" smtClean="0"/>
              <a:t>cranial cavity  </a:t>
            </a:r>
            <a:r>
              <a:rPr lang="en-US" dirty="0" smtClean="0"/>
              <a:t>within the skull  encases the brain. Its boundaries are formed by the bones of the skull</a:t>
            </a:r>
          </a:p>
          <a:p>
            <a:endParaRPr lang="en-US" b="1"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fontScale="92500" lnSpcReduction="20000"/>
          </a:bodyPr>
          <a:lstStyle/>
          <a:p>
            <a:pPr>
              <a:buNone/>
            </a:pPr>
            <a:r>
              <a:rPr lang="en-US" b="1" dirty="0" smtClean="0"/>
              <a:t>Sebaceous glands </a:t>
            </a:r>
          </a:p>
          <a:p>
            <a:r>
              <a:rPr lang="en-US" dirty="0" smtClean="0"/>
              <a:t>These consist of </a:t>
            </a:r>
            <a:r>
              <a:rPr lang="en-US" dirty="0" err="1" smtClean="0"/>
              <a:t>secretory</a:t>
            </a:r>
            <a:r>
              <a:rPr lang="en-US" dirty="0" smtClean="0"/>
              <a:t> epithelial cells derived from the same tissue as the hair follicles. </a:t>
            </a:r>
          </a:p>
          <a:p>
            <a:r>
              <a:rPr lang="en-US" dirty="0" smtClean="0"/>
              <a:t>They secrete an </a:t>
            </a:r>
            <a:r>
              <a:rPr lang="en-US" dirty="0" smtClean="0">
                <a:solidFill>
                  <a:schemeClr val="accent2"/>
                </a:solidFill>
              </a:rPr>
              <a:t>oily substance, sebum</a:t>
            </a:r>
            <a:r>
              <a:rPr lang="en-US" dirty="0" smtClean="0"/>
              <a:t>, into the hair follicles and are present in the skin of all parts of the body </a:t>
            </a:r>
            <a:r>
              <a:rPr lang="en-US" dirty="0" smtClean="0">
                <a:solidFill>
                  <a:srgbClr val="FF0000"/>
                </a:solidFill>
              </a:rPr>
              <a:t>except the palms of the hands and the soles of the feet. </a:t>
            </a:r>
          </a:p>
          <a:p>
            <a:r>
              <a:rPr lang="en-US" dirty="0" smtClean="0"/>
              <a:t>They are most numerous in the skin of the </a:t>
            </a:r>
            <a:r>
              <a:rPr lang="en-US" dirty="0" smtClean="0">
                <a:solidFill>
                  <a:srgbClr val="FF0000"/>
                </a:solidFill>
              </a:rPr>
              <a:t>scalp, face, </a:t>
            </a:r>
            <a:r>
              <a:rPr lang="en-US" dirty="0" err="1" smtClean="0">
                <a:solidFill>
                  <a:srgbClr val="FF0000"/>
                </a:solidFill>
              </a:rPr>
              <a:t>axillae</a:t>
            </a:r>
            <a:r>
              <a:rPr lang="en-US" dirty="0" smtClean="0">
                <a:solidFill>
                  <a:srgbClr val="FF0000"/>
                </a:solidFill>
              </a:rPr>
              <a:t> and groins</a:t>
            </a:r>
            <a:r>
              <a:rPr lang="en-US" dirty="0" smtClean="0"/>
              <a:t>.</a:t>
            </a:r>
          </a:p>
          <a:p>
            <a:r>
              <a:rPr lang="en-US" dirty="0" smtClean="0"/>
              <a:t> In regions of transition from one type of superficial epithelium to another, such as lips, eyelids, nipple, labia </a:t>
            </a:r>
            <a:r>
              <a:rPr lang="en-US" dirty="0" err="1" smtClean="0"/>
              <a:t>minora</a:t>
            </a:r>
            <a:r>
              <a:rPr lang="en-US" dirty="0" smtClean="0"/>
              <a:t> and </a:t>
            </a:r>
            <a:r>
              <a:rPr lang="en-US" dirty="0" err="1" smtClean="0"/>
              <a:t>glans</a:t>
            </a:r>
            <a:r>
              <a:rPr lang="en-US" dirty="0" smtClean="0"/>
              <a:t> penis, there are sebaceous glands that are independent of </a:t>
            </a:r>
            <a:r>
              <a:rPr lang="en-US" dirty="0" smtClean="0">
                <a:solidFill>
                  <a:schemeClr val="accent4"/>
                </a:solidFill>
              </a:rPr>
              <a:t>hair follicles, secreting sebum directly onto the surface</a:t>
            </a:r>
            <a:endParaRPr lang="en-US" dirty="0">
              <a:solidFill>
                <a:schemeClr val="accent4"/>
              </a:solidFill>
            </a:endParaRPr>
          </a:p>
        </p:txBody>
      </p:sp>
    </p:spTree>
    <p:extLst>
      <p:ext uri="{BB962C8B-B14F-4D97-AF65-F5344CB8AC3E}">
        <p14:creationId xmlns:p14="http://schemas.microsoft.com/office/powerpoint/2010/main" val="7888104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r>
              <a:rPr lang="en-US" dirty="0" smtClean="0"/>
              <a:t>Sebum keeps the hair soft and pliable and gives it a shiny appearance.</a:t>
            </a:r>
          </a:p>
          <a:p>
            <a:r>
              <a:rPr lang="en-US" dirty="0" smtClean="0"/>
              <a:t> On the skin it provides some waterproofing and acts as a bactericidal and fungicidal agent, preventing infection.</a:t>
            </a:r>
          </a:p>
          <a:p>
            <a:r>
              <a:rPr lang="en-US" dirty="0" smtClean="0"/>
              <a:t> It also prevents drying and cracking of skin, especially on exposure to heat and sunshine.</a:t>
            </a:r>
          </a:p>
          <a:p>
            <a:r>
              <a:rPr lang="en-US" dirty="0" smtClean="0"/>
              <a:t>The activity of these glands increases at puberty and is less at the extremes of age, rendering the skin of infants and older adults prone to the effects of excessive moisture (maceration).</a:t>
            </a:r>
            <a:endParaRPr lang="en-US" dirty="0"/>
          </a:p>
        </p:txBody>
      </p:sp>
    </p:spTree>
    <p:extLst>
      <p:ext uri="{BB962C8B-B14F-4D97-AF65-F5344CB8AC3E}">
        <p14:creationId xmlns:p14="http://schemas.microsoft.com/office/powerpoint/2010/main" val="7291320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77500" lnSpcReduction="20000"/>
          </a:bodyPr>
          <a:lstStyle/>
          <a:p>
            <a:pPr>
              <a:buNone/>
            </a:pPr>
            <a:r>
              <a:rPr lang="en-US" b="1" dirty="0" smtClean="0"/>
              <a:t>Nails </a:t>
            </a:r>
          </a:p>
          <a:p>
            <a:r>
              <a:rPr lang="en-US" dirty="0" smtClean="0"/>
              <a:t>Human nails are equivalent to the claws, horns and hoofs of animals. </a:t>
            </a:r>
          </a:p>
          <a:p>
            <a:r>
              <a:rPr lang="en-US" dirty="0" smtClean="0"/>
              <a:t>They are derived from the same cells as epidermis and hair and consist of hard, horny keratin plates. </a:t>
            </a:r>
          </a:p>
          <a:p>
            <a:r>
              <a:rPr lang="en-US" dirty="0" smtClean="0"/>
              <a:t>They protect the tips of the fingers and toes.</a:t>
            </a:r>
          </a:p>
          <a:p>
            <a:r>
              <a:rPr lang="en-US" dirty="0" smtClean="0"/>
              <a:t>The root of the nail is embedded in the skin and covered by the cuticle, which forms the hemispherical pale area called the </a:t>
            </a:r>
            <a:r>
              <a:rPr lang="en-US" dirty="0" err="1" smtClean="0"/>
              <a:t>lunula</a:t>
            </a:r>
            <a:r>
              <a:rPr lang="en-US" dirty="0" smtClean="0"/>
              <a:t>. </a:t>
            </a:r>
          </a:p>
          <a:p>
            <a:r>
              <a:rPr lang="en-US" dirty="0" smtClean="0"/>
              <a:t>The nail plate is the exposed part that has grown out from the </a:t>
            </a:r>
            <a:r>
              <a:rPr lang="en-US" dirty="0" err="1" smtClean="0">
                <a:solidFill>
                  <a:srgbClr val="FF0000"/>
                </a:solidFill>
              </a:rPr>
              <a:t>germinative</a:t>
            </a:r>
            <a:r>
              <a:rPr lang="en-US" dirty="0" smtClean="0">
                <a:solidFill>
                  <a:srgbClr val="FF0000"/>
                </a:solidFill>
              </a:rPr>
              <a:t> zone </a:t>
            </a:r>
            <a:r>
              <a:rPr lang="en-US" dirty="0" smtClean="0"/>
              <a:t>of the epidermis called the </a:t>
            </a:r>
            <a:r>
              <a:rPr lang="en-US" dirty="0" smtClean="0">
                <a:solidFill>
                  <a:srgbClr val="FF0000"/>
                </a:solidFill>
              </a:rPr>
              <a:t>nail bed</a:t>
            </a:r>
            <a:r>
              <a:rPr lang="en-US" dirty="0" smtClean="0"/>
              <a:t>. </a:t>
            </a:r>
          </a:p>
          <a:p>
            <a:r>
              <a:rPr lang="en-US" dirty="0" smtClean="0"/>
              <a:t>Finger nails grow more quickly than toe nails and growth is quicker when the environmental temperature is high.</a:t>
            </a:r>
          </a:p>
          <a:p>
            <a:r>
              <a:rPr lang="en-US" dirty="0" smtClean="0"/>
              <a:t>Nails function to protect tips of fingers and scratching</a:t>
            </a:r>
            <a:endParaRPr lang="en-US" dirty="0"/>
          </a:p>
        </p:txBody>
      </p:sp>
    </p:spTree>
    <p:extLst>
      <p:ext uri="{BB962C8B-B14F-4D97-AF65-F5344CB8AC3E}">
        <p14:creationId xmlns:p14="http://schemas.microsoft.com/office/powerpoint/2010/main" val="21795595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609600" y="457200"/>
            <a:ext cx="7481887" cy="6019800"/>
          </a:xfrm>
          <a:prstGeom prst="rect">
            <a:avLst/>
          </a:prstGeom>
          <a:noFill/>
          <a:ln w="9525">
            <a:noFill/>
            <a:miter lim="800000"/>
            <a:headEnd/>
            <a:tailEnd/>
          </a:ln>
          <a:effectLst/>
        </p:spPr>
      </p:pic>
    </p:spTree>
    <p:extLst>
      <p:ext uri="{BB962C8B-B14F-4D97-AF65-F5344CB8AC3E}">
        <p14:creationId xmlns:p14="http://schemas.microsoft.com/office/powerpoint/2010/main" val="6018462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buNone/>
            </a:pPr>
            <a:endParaRPr lang="en-US" dirty="0" smtClean="0"/>
          </a:p>
          <a:p>
            <a:pPr>
              <a:buNone/>
            </a:pPr>
            <a:r>
              <a:rPr lang="en-US" b="1" dirty="0" smtClean="0"/>
              <a:t>Functions of the skin</a:t>
            </a:r>
            <a:r>
              <a:rPr lang="en-US" dirty="0" smtClean="0"/>
              <a:t> </a:t>
            </a:r>
          </a:p>
          <a:p>
            <a:pPr>
              <a:buNone/>
            </a:pPr>
            <a:r>
              <a:rPr lang="en-US" b="1" dirty="0" smtClean="0"/>
              <a:t>1.Protection </a:t>
            </a:r>
          </a:p>
          <a:p>
            <a:r>
              <a:rPr lang="en-US" dirty="0" smtClean="0"/>
              <a:t>The skin forms a relatively waterproof layer, provided mainly by its </a:t>
            </a:r>
            <a:r>
              <a:rPr lang="en-US" dirty="0" err="1" smtClean="0"/>
              <a:t>keratinised</a:t>
            </a:r>
            <a:r>
              <a:rPr lang="en-US" dirty="0" smtClean="0"/>
              <a:t> epithelium, which protects the deeper and more delicate structures. </a:t>
            </a:r>
          </a:p>
          <a:p>
            <a:r>
              <a:rPr lang="en-US" dirty="0" smtClean="0"/>
              <a:t>As an important non-specific </a:t>
            </a:r>
            <a:r>
              <a:rPr lang="en-US" dirty="0" err="1" smtClean="0"/>
              <a:t>defence</a:t>
            </a:r>
            <a:r>
              <a:rPr lang="en-US" dirty="0" smtClean="0"/>
              <a:t> mechanism it acts as a barrier against: invasion by micro-organisms chemicals physical agents, e.g. mild trauma, ultraviolet light dehydration.</a:t>
            </a:r>
          </a:p>
          <a:p>
            <a:r>
              <a:rPr lang="en-US" dirty="0" smtClean="0"/>
              <a:t> The epidermis contains </a:t>
            </a:r>
            <a:r>
              <a:rPr lang="en-US" dirty="0" err="1" smtClean="0"/>
              <a:t>specialised</a:t>
            </a:r>
            <a:r>
              <a:rPr lang="en-US" dirty="0" smtClean="0"/>
              <a:t> immune cells called </a:t>
            </a:r>
            <a:r>
              <a:rPr lang="en-US" dirty="0" err="1" smtClean="0"/>
              <a:t>Langerhans</a:t>
            </a:r>
            <a:r>
              <a:rPr lang="en-US" dirty="0" smtClean="0"/>
              <a:t> cells, which are a type of microphage</a:t>
            </a:r>
            <a:endParaRPr lang="en-US" dirty="0"/>
          </a:p>
        </p:txBody>
      </p:sp>
    </p:spTree>
    <p:extLst>
      <p:ext uri="{BB962C8B-B14F-4D97-AF65-F5344CB8AC3E}">
        <p14:creationId xmlns:p14="http://schemas.microsoft.com/office/powerpoint/2010/main" val="20383559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smtClean="0"/>
              <a:t>They </a:t>
            </a:r>
            <a:r>
              <a:rPr lang="en-US" dirty="0" err="1" smtClean="0"/>
              <a:t>phagocytose</a:t>
            </a:r>
            <a:r>
              <a:rPr lang="en-US" dirty="0" smtClean="0"/>
              <a:t> intruding antigens and travel to lymphoid tissue, where they present antigen to T-lymphocytes, thus stimulating an immune response .</a:t>
            </a:r>
          </a:p>
          <a:p>
            <a:r>
              <a:rPr lang="en-US" dirty="0" smtClean="0"/>
              <a:t>Due to the presence of the sensory nerve endings in the skin the body reacts by reflex action (withdrawal) to unpleasant or painful stimuli, protecting it from further injury . </a:t>
            </a:r>
          </a:p>
          <a:p>
            <a:r>
              <a:rPr lang="en-US" dirty="0" smtClean="0"/>
              <a:t>The pigment melanin affords some protection against harmful ultraviolet rays in sunlight.</a:t>
            </a:r>
            <a:endParaRPr lang="en-US" dirty="0"/>
          </a:p>
        </p:txBody>
      </p:sp>
    </p:spTree>
    <p:extLst>
      <p:ext uri="{BB962C8B-B14F-4D97-AF65-F5344CB8AC3E}">
        <p14:creationId xmlns:p14="http://schemas.microsoft.com/office/powerpoint/2010/main" val="3716796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10000"/>
          </a:bodyPr>
          <a:lstStyle/>
          <a:p>
            <a:pPr>
              <a:buNone/>
            </a:pPr>
            <a:r>
              <a:rPr lang="en-US" b="1" dirty="0" smtClean="0"/>
              <a:t>Heat production</a:t>
            </a:r>
          </a:p>
          <a:p>
            <a:r>
              <a:rPr lang="en-US" dirty="0" smtClean="0"/>
              <a:t> When metabolic rate increases, body temperature rises, and when it decreases body temperature falls. </a:t>
            </a:r>
          </a:p>
          <a:p>
            <a:r>
              <a:rPr lang="en-US" dirty="0" smtClean="0"/>
              <a:t>Some of the energy released during metabolic activity is in the form of heat and the most active organs produce most heat.</a:t>
            </a:r>
          </a:p>
          <a:p>
            <a:r>
              <a:rPr lang="en-US" dirty="0" smtClean="0"/>
              <a:t> The principal organs involved are: skeletal muscles – contraction of skeletal muscles produces a large amount of heat and the more strenuous the muscular exercise, the greater the heat produced. </a:t>
            </a:r>
          </a:p>
          <a:p>
            <a:r>
              <a:rPr lang="en-US" dirty="0" smtClean="0"/>
              <a:t>Shivering also involves skeletal muscle contraction, which increases heat production when there is the risk of the body temperature falling below normal.</a:t>
            </a:r>
            <a:endParaRPr lang="en-US" dirty="0"/>
          </a:p>
        </p:txBody>
      </p:sp>
    </p:spTree>
    <p:extLst>
      <p:ext uri="{BB962C8B-B14F-4D97-AF65-F5344CB8AC3E}">
        <p14:creationId xmlns:p14="http://schemas.microsoft.com/office/powerpoint/2010/main" val="21786607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smtClean="0"/>
              <a:t>The liver is very metabolically active, and heat is produced as a by-product. Metabolic rate and heat production are increased after eating.</a:t>
            </a:r>
          </a:p>
          <a:p>
            <a:r>
              <a:rPr lang="en-US" dirty="0" smtClean="0"/>
              <a:t> The digestive organs produce heat during peristalsis and during the chemical reactions involved in digestion.</a:t>
            </a:r>
            <a:endParaRPr lang="en-US" dirty="0"/>
          </a:p>
        </p:txBody>
      </p:sp>
    </p:spTree>
    <p:extLst>
      <p:ext uri="{BB962C8B-B14F-4D97-AF65-F5344CB8AC3E}">
        <p14:creationId xmlns:p14="http://schemas.microsoft.com/office/powerpoint/2010/main" val="79228415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10000"/>
          </a:bodyPr>
          <a:lstStyle/>
          <a:p>
            <a:pPr>
              <a:buNone/>
            </a:pPr>
            <a:r>
              <a:rPr lang="en-US" b="1" dirty="0" smtClean="0"/>
              <a:t>Heat loss </a:t>
            </a:r>
          </a:p>
          <a:p>
            <a:r>
              <a:rPr lang="en-US" dirty="0" smtClean="0"/>
              <a:t>Heat loss from the body occurs through the skin.</a:t>
            </a:r>
          </a:p>
          <a:p>
            <a:r>
              <a:rPr lang="en-US" dirty="0" smtClean="0"/>
              <a:t>Small amounts are lost in expired air, urine and </a:t>
            </a:r>
            <a:r>
              <a:rPr lang="en-US" dirty="0" err="1" smtClean="0"/>
              <a:t>faeces</a:t>
            </a:r>
            <a:r>
              <a:rPr lang="en-US" dirty="0" smtClean="0"/>
              <a:t>. </a:t>
            </a:r>
          </a:p>
          <a:p>
            <a:r>
              <a:rPr lang="en-US" dirty="0" smtClean="0"/>
              <a:t>Only heat loss through the skin can be regulated; heat lost by the other routes cannot be controlled. </a:t>
            </a:r>
          </a:p>
          <a:p>
            <a:r>
              <a:rPr lang="en-US" dirty="0" smtClean="0"/>
              <a:t>Heat loss through the skin is affected by the difference between body and environmental temperatures, the amount of the body surface exposed and the type of clothes worn. </a:t>
            </a:r>
          </a:p>
          <a:p>
            <a:r>
              <a:rPr lang="en-US" dirty="0" smtClean="0"/>
              <a:t>Air insulates against heat loss when trapped in layers of clothing and between the skin and clothing.</a:t>
            </a:r>
          </a:p>
          <a:p>
            <a:r>
              <a:rPr lang="en-US" dirty="0" smtClean="0"/>
              <a:t> For this reason several layers of lightweight clothes provide more effective insulation against low environmental temperatures than one heavy garment.</a:t>
            </a:r>
            <a:endParaRPr lang="en-US" dirty="0"/>
          </a:p>
        </p:txBody>
      </p:sp>
    </p:spTree>
    <p:extLst>
      <p:ext uri="{BB962C8B-B14F-4D97-AF65-F5344CB8AC3E}">
        <p14:creationId xmlns:p14="http://schemas.microsoft.com/office/powerpoint/2010/main" val="39370899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pPr>
              <a:buNone/>
            </a:pPr>
            <a:r>
              <a:rPr lang="en-US" b="1" dirty="0" smtClean="0"/>
              <a:t>Mechanisms of heat loss </a:t>
            </a:r>
          </a:p>
          <a:p>
            <a:r>
              <a:rPr lang="en-US" dirty="0" smtClean="0"/>
              <a:t>In evaporation, the body is cooled as heat converts the water in sweat to water </a:t>
            </a:r>
            <a:r>
              <a:rPr lang="en-US" dirty="0" err="1" smtClean="0"/>
              <a:t>vapour</a:t>
            </a:r>
            <a:r>
              <a:rPr lang="en-US" dirty="0" smtClean="0"/>
              <a:t>.</a:t>
            </a:r>
          </a:p>
          <a:p>
            <a:r>
              <a:rPr lang="en-US" dirty="0" smtClean="0"/>
              <a:t>In radiation, exposed parts of the body radiate heat away from the body. </a:t>
            </a:r>
          </a:p>
          <a:p>
            <a:r>
              <a:rPr lang="en-US" dirty="0" smtClean="0"/>
              <a:t>In conduction, clothes and other objects in direct contact with the skin take up heat. </a:t>
            </a:r>
          </a:p>
          <a:p>
            <a:r>
              <a:rPr lang="en-US" dirty="0" smtClean="0"/>
              <a:t>In convection, air passing over the exposed parts of the body is heated and rises, cool air replaces it and convection currents are set up. Convection also cools the body when clothes are worn, except when they are windproof</a:t>
            </a:r>
            <a:endParaRPr lang="en-US" dirty="0"/>
          </a:p>
        </p:txBody>
      </p:sp>
    </p:spTree>
    <p:extLst>
      <p:ext uri="{BB962C8B-B14F-4D97-AF65-F5344CB8AC3E}">
        <p14:creationId xmlns:p14="http://schemas.microsoft.com/office/powerpoint/2010/main" val="2686989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pPr marL="571500" indent="-571500">
              <a:buNone/>
            </a:pPr>
            <a:r>
              <a:rPr lang="en-US" b="1" dirty="0" smtClean="0"/>
              <a:t>ii. Vertebral or spinal cavity </a:t>
            </a:r>
            <a:r>
              <a:rPr lang="en-US" dirty="0" smtClean="0"/>
              <a:t>encloses the delicate spinal cord</a:t>
            </a:r>
            <a:endParaRPr lang="en-US" b="1" dirty="0" smtClean="0"/>
          </a:p>
          <a:p>
            <a:pPr marL="571500" indent="-571500"/>
            <a:r>
              <a:rPr lang="en-US" dirty="0" smtClean="0"/>
              <a:t>Since the spinal cord is a continuation of the brain, the cranial and spinal cavities are continuous with one another</a:t>
            </a:r>
          </a:p>
          <a:p>
            <a:pPr marL="571500" indent="-571500">
              <a:buNone/>
            </a:pPr>
            <a:r>
              <a:rPr lang="en-US" b="1" dirty="0" smtClean="0"/>
              <a:t>Ventral body cavity</a:t>
            </a:r>
          </a:p>
          <a:p>
            <a:pPr marL="571500" indent="-571500"/>
            <a:r>
              <a:rPr lang="en-US" dirty="0" smtClean="0"/>
              <a:t>It is </a:t>
            </a:r>
            <a:r>
              <a:rPr lang="en-US" dirty="0" err="1" smtClean="0"/>
              <a:t>anteriorly</a:t>
            </a:r>
            <a:r>
              <a:rPr lang="en-US" dirty="0" smtClean="0"/>
              <a:t> located</a:t>
            </a:r>
          </a:p>
          <a:p>
            <a:pPr marL="571500" indent="-571500"/>
            <a:r>
              <a:rPr lang="en-US" dirty="0" smtClean="0"/>
              <a:t>It has two major subdivisions, </a:t>
            </a:r>
            <a:r>
              <a:rPr lang="en-US" i="1" dirty="0" smtClean="0">
                <a:solidFill>
                  <a:srgbClr val="7030A0"/>
                </a:solidFill>
              </a:rPr>
              <a:t>the thoracic </a:t>
            </a:r>
            <a:r>
              <a:rPr lang="en-US" dirty="0" smtClean="0"/>
              <a:t>and </a:t>
            </a:r>
            <a:r>
              <a:rPr lang="en-US" dirty="0" err="1" smtClean="0">
                <a:solidFill>
                  <a:srgbClr val="7030A0"/>
                </a:solidFill>
              </a:rPr>
              <a:t>abdominopelvic</a:t>
            </a:r>
            <a:r>
              <a:rPr lang="en-US" dirty="0" smtClean="0">
                <a:solidFill>
                  <a:srgbClr val="7030A0"/>
                </a:solidFill>
              </a:rPr>
              <a:t> cavity</a:t>
            </a:r>
          </a:p>
          <a:p>
            <a:pPr marL="571500" indent="-571500"/>
            <a:r>
              <a:rPr lang="en-US" dirty="0" smtClean="0"/>
              <a:t>The ventral body cavity houses a group of internal organs that are collectively called </a:t>
            </a:r>
            <a:r>
              <a:rPr lang="en-US" dirty="0" smtClean="0">
                <a:solidFill>
                  <a:srgbClr val="7030A0"/>
                </a:solidFill>
              </a:rPr>
              <a:t>viscera (</a:t>
            </a:r>
            <a:r>
              <a:rPr lang="en-US" dirty="0" smtClean="0"/>
              <a:t>an organ in a body) or </a:t>
            </a:r>
            <a:r>
              <a:rPr lang="en-US" dirty="0" smtClean="0">
                <a:solidFill>
                  <a:srgbClr val="7030A0"/>
                </a:solidFill>
              </a:rPr>
              <a:t>visceral organs</a:t>
            </a:r>
            <a:endParaRPr lang="en-US" dirty="0">
              <a:solidFill>
                <a:srgbClr val="7030A0"/>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a:bodyPr>
          <a:lstStyle/>
          <a:p>
            <a:pPr>
              <a:buNone/>
            </a:pPr>
            <a:r>
              <a:rPr lang="en-US" b="1" dirty="0" smtClean="0"/>
              <a:t>Control of body temperature </a:t>
            </a:r>
          </a:p>
          <a:p>
            <a:r>
              <a:rPr lang="en-US" dirty="0" smtClean="0"/>
              <a:t>The temperature regulating centre in the hypothalamus is sensitive to the temperature of circulating blood. </a:t>
            </a:r>
          </a:p>
          <a:p>
            <a:r>
              <a:rPr lang="en-US" dirty="0" smtClean="0"/>
              <a:t>This centre responds to decreasing temperature by sending nerve impulses to: arterioles in the dermis, which constrict decreasing blood flow to the skin skeletal muscles stimulating shivering. </a:t>
            </a:r>
          </a:p>
          <a:p>
            <a:r>
              <a:rPr lang="en-US" dirty="0" smtClean="0"/>
              <a:t>As heat is conserved, body temperature rises and when it returns to the normal range again the negative feedback mechanism is switched off</a:t>
            </a:r>
            <a:endParaRPr lang="en-US" dirty="0"/>
          </a:p>
        </p:txBody>
      </p:sp>
    </p:spTree>
    <p:extLst>
      <p:ext uri="{BB962C8B-B14F-4D97-AF65-F5344CB8AC3E}">
        <p14:creationId xmlns:p14="http://schemas.microsoft.com/office/powerpoint/2010/main" val="19742577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686800" cy="6553200"/>
          </a:xfrm>
        </p:spPr>
        <p:txBody>
          <a:bodyPr>
            <a:normAutofit fontScale="85000" lnSpcReduction="10000"/>
          </a:bodyPr>
          <a:lstStyle/>
          <a:p>
            <a:r>
              <a:rPr lang="en-US" dirty="0" smtClean="0"/>
              <a:t>Conversely when body temperature rises, heat loss is increased by dilation of arterioles in the dermis, increasing blood flow to the skin, and stimulation of the sweat glands causing sweating, until it falls into the normal range again when the negative feedback mechanism is switched off. </a:t>
            </a:r>
          </a:p>
          <a:p>
            <a:pPr>
              <a:buNone/>
            </a:pPr>
            <a:r>
              <a:rPr lang="en-US" b="1" dirty="0" smtClean="0"/>
              <a:t>Activity of the sweat glands</a:t>
            </a:r>
          </a:p>
          <a:p>
            <a:r>
              <a:rPr lang="en-US" b="1" dirty="0" smtClean="0"/>
              <a:t> </a:t>
            </a:r>
            <a:r>
              <a:rPr lang="en-US" dirty="0" smtClean="0"/>
              <a:t>When body temperature is increased by 0.25 to 0.5°C the sweat glands secrete sweat onto the skin surface. </a:t>
            </a:r>
          </a:p>
          <a:p>
            <a:r>
              <a:rPr lang="en-US" dirty="0" smtClean="0"/>
              <a:t>Evaporation of sweat cools the body, but is slower in humid conditions. Loss of heat from the body by evaporation of water through the skin and expired air still occurs even when the environmental temperature is low. This is called insensible water loss (around 500 ml per day) and is accompanied by insensible heat loss</a:t>
            </a:r>
            <a:endParaRPr lang="en-US" dirty="0"/>
          </a:p>
        </p:txBody>
      </p:sp>
    </p:spTree>
    <p:extLst>
      <p:ext uri="{BB962C8B-B14F-4D97-AF65-F5344CB8AC3E}">
        <p14:creationId xmlns:p14="http://schemas.microsoft.com/office/powerpoint/2010/main" val="22878044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fontScale="92500" lnSpcReduction="20000"/>
          </a:bodyPr>
          <a:lstStyle/>
          <a:p>
            <a:pPr>
              <a:buNone/>
            </a:pPr>
            <a:r>
              <a:rPr lang="en-US" b="1" dirty="0" smtClean="0"/>
              <a:t>Regulation of blood flow through the skin </a:t>
            </a:r>
          </a:p>
          <a:p>
            <a:r>
              <a:rPr lang="en-US" dirty="0" smtClean="0"/>
              <a:t>The amount of heat lost from the skin depends largely on blood flow through dermal capillaries. As body temperature rises, the arterioles dilate and more blood enters the capillary network in the skin. </a:t>
            </a:r>
          </a:p>
          <a:p>
            <a:r>
              <a:rPr lang="en-US" dirty="0" smtClean="0"/>
              <a:t>The skin is warm and pink in </a:t>
            </a:r>
            <a:r>
              <a:rPr lang="en-US" dirty="0" err="1" smtClean="0"/>
              <a:t>colour</a:t>
            </a:r>
            <a:r>
              <a:rPr lang="en-US" dirty="0" smtClean="0"/>
              <a:t>. In addition to increasing the amount of sweat produced, the temperature of the skin rises and more heat is lost by radiation, conduction and convection. </a:t>
            </a:r>
          </a:p>
          <a:p>
            <a:r>
              <a:rPr lang="en-US" dirty="0" smtClean="0"/>
              <a:t>If the environmental temperature is low or if heat production is decreased, the arterioles in the dermis are constricted. This reduces the blood flow near the body surface, conserving heat. The skin appears paler and feels cool</a:t>
            </a:r>
            <a:endParaRPr lang="en-US" dirty="0"/>
          </a:p>
        </p:txBody>
      </p:sp>
    </p:spTree>
    <p:extLst>
      <p:ext uri="{BB962C8B-B14F-4D97-AF65-F5344CB8AC3E}">
        <p14:creationId xmlns:p14="http://schemas.microsoft.com/office/powerpoint/2010/main" val="23219353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20000"/>
          </a:bodyPr>
          <a:lstStyle/>
          <a:p>
            <a:pPr>
              <a:buNone/>
            </a:pPr>
            <a:r>
              <a:rPr lang="en-US" b="1" dirty="0" smtClean="0"/>
              <a:t>Fever </a:t>
            </a:r>
          </a:p>
          <a:p>
            <a:r>
              <a:rPr lang="en-US" dirty="0" smtClean="0"/>
              <a:t>This is often the result of infection and is caused by release of chemicals (</a:t>
            </a:r>
            <a:r>
              <a:rPr lang="en-US" dirty="0" err="1" smtClean="0"/>
              <a:t>pyrogens</a:t>
            </a:r>
            <a:r>
              <a:rPr lang="en-US" dirty="0" smtClean="0"/>
              <a:t>) from inflammatory cells and invading bacteria. </a:t>
            </a:r>
          </a:p>
          <a:p>
            <a:r>
              <a:rPr lang="en-US" dirty="0" err="1" smtClean="0"/>
              <a:t>Pyrogens</a:t>
            </a:r>
            <a:r>
              <a:rPr lang="en-US" dirty="0" smtClean="0"/>
              <a:t> act on the hypothalamus, which releases prostaglandins that reset the hypothalamic thermostat to a higher temperature. </a:t>
            </a:r>
          </a:p>
          <a:p>
            <a:r>
              <a:rPr lang="en-US" dirty="0" smtClean="0"/>
              <a:t>The body responds by activating heat-promoting mechanisms, e.g. shivering and vasoconstriction, until the new higher temperature is reached. When the thermostat is reset to the normal level, heat-loss mechanisms are activated. </a:t>
            </a:r>
          </a:p>
          <a:p>
            <a:r>
              <a:rPr lang="en-US" dirty="0" smtClean="0"/>
              <a:t>There is profuse sweating and </a:t>
            </a:r>
            <a:r>
              <a:rPr lang="en-US" dirty="0" err="1" smtClean="0"/>
              <a:t>vasodilation</a:t>
            </a:r>
            <a:r>
              <a:rPr lang="en-US" dirty="0" smtClean="0"/>
              <a:t> accompanied by warm, pink (flushed) skin until body temperature falls to the normal range again. </a:t>
            </a:r>
            <a:endParaRPr lang="en-US" dirty="0"/>
          </a:p>
        </p:txBody>
      </p:sp>
    </p:spTree>
    <p:extLst>
      <p:ext uri="{BB962C8B-B14F-4D97-AF65-F5344CB8AC3E}">
        <p14:creationId xmlns:p14="http://schemas.microsoft.com/office/powerpoint/2010/main" val="25546728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fontScale="92500" lnSpcReduction="10000"/>
          </a:bodyPr>
          <a:lstStyle/>
          <a:p>
            <a:pPr>
              <a:buNone/>
            </a:pPr>
            <a:r>
              <a:rPr lang="en-US" b="1" dirty="0" smtClean="0"/>
              <a:t>Hypothermia</a:t>
            </a:r>
            <a:r>
              <a:rPr lang="en-US" dirty="0" smtClean="0"/>
              <a:t> </a:t>
            </a:r>
          </a:p>
          <a:p>
            <a:r>
              <a:rPr lang="en-US" dirty="0" smtClean="0"/>
              <a:t>This means a core (e.g. rectal) temperature below 35°C. At a core temperature below 32°C, compensatory mechanisms to restore body temperature usually fail, e.g. shivering is replaced by muscle rigidity and cramps, vasoconstriction fails and blood pressure, pulse and respiration rates fall. </a:t>
            </a:r>
          </a:p>
          <a:p>
            <a:r>
              <a:rPr lang="en-US" dirty="0" smtClean="0"/>
              <a:t>Mental confusion and disorientation occur. </a:t>
            </a:r>
          </a:p>
          <a:p>
            <a:r>
              <a:rPr lang="en-US" dirty="0" smtClean="0"/>
              <a:t>Death usually occurs when the temperature falls below 25°C. Individuals at the extremes of age are prone to hypothermia as temperature regulation is less effective in the young and elderly.</a:t>
            </a:r>
            <a:endParaRPr lang="en-US" dirty="0"/>
          </a:p>
        </p:txBody>
      </p:sp>
    </p:spTree>
    <p:extLst>
      <p:ext uri="{BB962C8B-B14F-4D97-AF65-F5344CB8AC3E}">
        <p14:creationId xmlns:p14="http://schemas.microsoft.com/office/powerpoint/2010/main" val="10595136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b="1" dirty="0" smtClean="0"/>
              <a:t>3. Formation of vitamin D </a:t>
            </a:r>
          </a:p>
          <a:p>
            <a:r>
              <a:rPr lang="en-US" dirty="0" smtClean="0"/>
              <a:t>7-dehydrocholesterol is a lipid-based substance in the skin, and ultraviolet rays in sunlight convert it to vitamin D. </a:t>
            </a:r>
          </a:p>
          <a:p>
            <a:r>
              <a:rPr lang="en-US" dirty="0" smtClean="0"/>
              <a:t>This circulates in the blood and is used, with calcium and phosphate, in the formation and maintenance of bone. </a:t>
            </a:r>
          </a:p>
          <a:p>
            <a:pPr>
              <a:buNone/>
            </a:pPr>
            <a:endParaRPr lang="en-US" dirty="0"/>
          </a:p>
        </p:txBody>
      </p:sp>
    </p:spTree>
    <p:extLst>
      <p:ext uri="{BB962C8B-B14F-4D97-AF65-F5344CB8AC3E}">
        <p14:creationId xmlns:p14="http://schemas.microsoft.com/office/powerpoint/2010/main" val="33455612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a:buNone/>
            </a:pPr>
            <a:r>
              <a:rPr lang="en-US" b="1" dirty="0" smtClean="0"/>
              <a:t>4. </a:t>
            </a:r>
            <a:r>
              <a:rPr lang="en-US" b="1" dirty="0" err="1" smtClean="0"/>
              <a:t>Cutaneous</a:t>
            </a:r>
            <a:r>
              <a:rPr lang="en-US" b="1" dirty="0" smtClean="0"/>
              <a:t> sensation</a:t>
            </a:r>
          </a:p>
          <a:p>
            <a:r>
              <a:rPr lang="en-US" dirty="0" smtClean="0"/>
              <a:t>Sensory receptors are nerve endings in the dermis that are sensitive to touch, pressure, temperature or pain. </a:t>
            </a:r>
          </a:p>
          <a:p>
            <a:r>
              <a:rPr lang="en-US" dirty="0" smtClean="0"/>
              <a:t>Stimulation generates nerve impulses in sensory nerves that are transmitted to the cerebral cortex. </a:t>
            </a:r>
          </a:p>
          <a:p>
            <a:r>
              <a:rPr lang="en-US" dirty="0" smtClean="0"/>
              <a:t>Some areas have more sensory receptors than others causing them to be especially sensitive, e.g. the lips and fingertips.</a:t>
            </a:r>
            <a:endParaRPr lang="en-US" dirty="0"/>
          </a:p>
        </p:txBody>
      </p:sp>
    </p:spTree>
    <p:extLst>
      <p:ext uri="{BB962C8B-B14F-4D97-AF65-F5344CB8AC3E}">
        <p14:creationId xmlns:p14="http://schemas.microsoft.com/office/powerpoint/2010/main" val="15697136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b="1" dirty="0"/>
              <a:t>5</a:t>
            </a:r>
            <a:r>
              <a:rPr lang="en-US" b="1" dirty="0" smtClean="0"/>
              <a:t>. Formation of vitamin D </a:t>
            </a:r>
          </a:p>
          <a:p>
            <a:r>
              <a:rPr lang="en-US" dirty="0" smtClean="0"/>
              <a:t>7-dehydrocholesterol is a lipid-based substance in the skin, and ultraviolet rays in sunlight convert it to vitamin D. </a:t>
            </a:r>
          </a:p>
          <a:p>
            <a:r>
              <a:rPr lang="en-US" dirty="0" smtClean="0"/>
              <a:t>This circulates in the blood and is used, with calcium and phosphate, in the formation and maintenance of bone. </a:t>
            </a:r>
          </a:p>
          <a:p>
            <a:pPr>
              <a:buNone/>
            </a:pPr>
            <a:endParaRPr lang="en-US" dirty="0"/>
          </a:p>
        </p:txBody>
      </p:sp>
    </p:spTree>
    <p:extLst>
      <p:ext uri="{BB962C8B-B14F-4D97-AF65-F5344CB8AC3E}">
        <p14:creationId xmlns:p14="http://schemas.microsoft.com/office/powerpoint/2010/main" val="428439965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marL="0" indent="0">
              <a:buNone/>
            </a:pPr>
            <a:r>
              <a:rPr lang="en-US" b="1" dirty="0" smtClean="0"/>
              <a:t>6. </a:t>
            </a:r>
            <a:r>
              <a:rPr lang="en-US" b="1" dirty="0" err="1" smtClean="0"/>
              <a:t>Hydroregulation</a:t>
            </a:r>
            <a:r>
              <a:rPr lang="en-US" b="1" dirty="0" smtClean="0"/>
              <a:t> </a:t>
            </a:r>
            <a:r>
              <a:rPr lang="en-US" dirty="0"/>
              <a:t>-The thickened, keratinized, and </a:t>
            </a:r>
            <a:r>
              <a:rPr lang="en-US" dirty="0" err="1"/>
              <a:t>cornified</a:t>
            </a:r>
            <a:r>
              <a:rPr lang="en-US" dirty="0"/>
              <a:t> epidermis of the skin is adapted to continuous exposure to the air. The outer-layers are dead and </a:t>
            </a:r>
            <a:r>
              <a:rPr lang="en-US" dirty="0" err="1"/>
              <a:t>scalelike</a:t>
            </a:r>
            <a:r>
              <a:rPr lang="en-US" dirty="0"/>
              <a:t>, and a protein-polysaccharide basement </a:t>
            </a:r>
            <a:r>
              <a:rPr lang="en-US" dirty="0" err="1"/>
              <a:t>mebrane</a:t>
            </a:r>
            <a:r>
              <a:rPr lang="en-US" dirty="0"/>
              <a:t> adheres the stratum </a:t>
            </a:r>
            <a:r>
              <a:rPr lang="en-US" dirty="0" err="1"/>
              <a:t>basale</a:t>
            </a:r>
            <a:r>
              <a:rPr lang="en-US" dirty="0"/>
              <a:t> to the dermis. Human skin is virtually waterproof, protecting the body from desiccation on dry land and from absorption when immersed in </a:t>
            </a:r>
            <a:r>
              <a:rPr lang="en-US" dirty="0" smtClean="0"/>
              <a:t>water.</a:t>
            </a:r>
          </a:p>
          <a:p>
            <a:pPr marL="0" indent="0">
              <a:buNone/>
            </a:pPr>
            <a:r>
              <a:rPr lang="en-US" b="1" dirty="0" smtClean="0"/>
              <a:t>7. Communication</a:t>
            </a:r>
            <a:r>
              <a:rPr lang="en-US" dirty="0" smtClean="0"/>
              <a:t>-Contraction </a:t>
            </a:r>
            <a:r>
              <a:rPr lang="en-US" dirty="0"/>
              <a:t>of facial muscles, and blushing are ways that emotions can be communicated through the skin. Also, certain integumentary glands have odors that elicit subconscious responses.</a:t>
            </a:r>
          </a:p>
          <a:p>
            <a:endParaRPr lang="en-US" dirty="0"/>
          </a:p>
        </p:txBody>
      </p:sp>
    </p:spTree>
    <p:extLst>
      <p:ext uri="{BB962C8B-B14F-4D97-AF65-F5344CB8AC3E}">
        <p14:creationId xmlns:p14="http://schemas.microsoft.com/office/powerpoint/2010/main" val="24664731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52400"/>
            <a:ext cx="8305800" cy="6477000"/>
          </a:xfrm>
        </p:spPr>
        <p:txBody>
          <a:bodyPr>
            <a:normAutofit/>
          </a:bodyPr>
          <a:lstStyle/>
          <a:p>
            <a:pPr algn="l"/>
            <a:r>
              <a:rPr lang="en-US" sz="3800" b="1" dirty="0" smtClean="0">
                <a:solidFill>
                  <a:schemeClr val="tx1"/>
                </a:solidFill>
              </a:rPr>
              <a:t>Body cavities</a:t>
            </a:r>
          </a:p>
          <a:p>
            <a:pPr algn="l">
              <a:buFont typeface="Arial" pitchFamily="34" charset="0"/>
              <a:buChar char="•"/>
            </a:pPr>
            <a:r>
              <a:rPr lang="en-US" dirty="0" smtClean="0">
                <a:solidFill>
                  <a:schemeClr val="tx1"/>
                </a:solidFill>
              </a:rPr>
              <a:t>The organs that make up the systems of the body are contained in the following cavities: cranial, spinal/vertebral, thoracic, abdominal and pelvic.</a:t>
            </a:r>
          </a:p>
          <a:p>
            <a:pPr algn="l">
              <a:buFont typeface="Arial" pitchFamily="34" charset="0"/>
              <a:buChar char="•"/>
            </a:pPr>
            <a:r>
              <a:rPr lang="en-US" dirty="0" smtClean="0">
                <a:solidFill>
                  <a:schemeClr val="tx1"/>
                </a:solidFill>
              </a:rPr>
              <a:t>Within the axial portion of the body are two large cavities called </a:t>
            </a:r>
            <a:r>
              <a:rPr lang="en-US" b="1" dirty="0" smtClean="0">
                <a:solidFill>
                  <a:schemeClr val="tx1"/>
                </a:solidFill>
              </a:rPr>
              <a:t>dorsal</a:t>
            </a:r>
            <a:r>
              <a:rPr lang="en-US" dirty="0" smtClean="0">
                <a:solidFill>
                  <a:schemeClr val="tx1"/>
                </a:solidFill>
              </a:rPr>
              <a:t> and </a:t>
            </a:r>
            <a:r>
              <a:rPr lang="en-US" b="1" dirty="0" smtClean="0">
                <a:solidFill>
                  <a:schemeClr val="tx1"/>
                </a:solidFill>
              </a:rPr>
              <a:t>ventral </a:t>
            </a:r>
            <a:r>
              <a:rPr lang="en-US" dirty="0" smtClean="0">
                <a:solidFill>
                  <a:schemeClr val="tx1"/>
                </a:solidFill>
              </a:rPr>
              <a:t>cavities</a:t>
            </a:r>
          </a:p>
          <a:p>
            <a:pPr algn="l">
              <a:buFont typeface="Arial" pitchFamily="34" charset="0"/>
              <a:buChar char="•"/>
            </a:pPr>
            <a:r>
              <a:rPr lang="en-US" dirty="0" smtClean="0">
                <a:solidFill>
                  <a:schemeClr val="tx1"/>
                </a:solidFill>
              </a:rPr>
              <a:t>These cavities are closed to the outside and each contains internal organs</a:t>
            </a:r>
          </a:p>
          <a:p>
            <a:pPr algn="l">
              <a:buFont typeface="Arial" pitchFamily="34" charset="0"/>
              <a:buChar char="•"/>
            </a:pPr>
            <a:endParaRPr lang="en-US" dirty="0" smtClean="0">
              <a:solidFill>
                <a:schemeClr val="tx1"/>
              </a:solidFill>
            </a:endParaRPr>
          </a:p>
          <a:p>
            <a:pPr algn="l">
              <a:buFont typeface="Arial" pitchFamily="34" charset="0"/>
              <a:buChar char="•"/>
            </a:pPr>
            <a:endParaRPr lang="en-US" dirty="0">
              <a:solidFill>
                <a:schemeClr val="tx1"/>
              </a:solidFill>
            </a:endParaRPr>
          </a:p>
          <a:p>
            <a:pPr algn="l">
              <a:buFont typeface="Arial" pitchFamily="34" charset="0"/>
              <a:buChar char="•"/>
            </a:pPr>
            <a:endParaRPr lang="en-US" dirty="0" smtClean="0">
              <a:solidFill>
                <a:schemeClr val="tx1"/>
              </a:solidFill>
            </a:endParaRPr>
          </a:p>
          <a:p>
            <a:pPr algn="l"/>
            <a:endParaRPr lang="en-US" b="1" dirty="0" smtClean="0">
              <a:solidFill>
                <a:schemeClr val="tx1"/>
              </a:solidFill>
            </a:endParaRPr>
          </a:p>
        </p:txBody>
      </p:sp>
    </p:spTree>
    <p:extLst>
      <p:ext uri="{BB962C8B-B14F-4D97-AF65-F5344CB8AC3E}">
        <p14:creationId xmlns:p14="http://schemas.microsoft.com/office/powerpoint/2010/main" val="2931431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smtClean="0"/>
              <a:t>The thoracic cavity </a:t>
            </a:r>
            <a:r>
              <a:rPr lang="en-US" dirty="0" smtClean="0"/>
              <a:t>is </a:t>
            </a:r>
            <a:r>
              <a:rPr lang="en-US" dirty="0" err="1" smtClean="0"/>
              <a:t>sorrounded</a:t>
            </a:r>
            <a:r>
              <a:rPr lang="en-US" dirty="0" smtClean="0"/>
              <a:t> by ribs and muscles of the chest</a:t>
            </a:r>
          </a:p>
          <a:p>
            <a:r>
              <a:rPr lang="en-US" dirty="0" smtClean="0"/>
              <a:t>The thoracic cavity is separated from the more inferior </a:t>
            </a:r>
            <a:r>
              <a:rPr lang="en-US" dirty="0" err="1" smtClean="0"/>
              <a:t>abdominopelvic</a:t>
            </a:r>
            <a:r>
              <a:rPr lang="en-US" dirty="0" smtClean="0"/>
              <a:t> cavity by diaphragm</a:t>
            </a:r>
          </a:p>
          <a:p>
            <a:r>
              <a:rPr lang="en-US" dirty="0" smtClean="0"/>
              <a:t>This cavity contains, the trachea, 2 bronchi, 2, lungs, the heart, aorta, superior and inferior </a:t>
            </a:r>
            <a:r>
              <a:rPr lang="en-US" dirty="0" err="1" smtClean="0"/>
              <a:t>venacava</a:t>
            </a:r>
            <a:r>
              <a:rPr lang="en-US" dirty="0" smtClean="0"/>
              <a:t>, the </a:t>
            </a:r>
            <a:r>
              <a:rPr lang="en-US" dirty="0" err="1" smtClean="0"/>
              <a:t>oesophagus</a:t>
            </a:r>
            <a:r>
              <a:rPr lang="en-US" dirty="0" smtClean="0"/>
              <a:t>, lymph vessels and lymph nodes, nerves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Diagram of body cavities</a:t>
            </a:r>
            <a:endParaRPr lang="en-US" b="1" dirty="0"/>
          </a:p>
        </p:txBody>
      </p:sp>
      <p:pic>
        <p:nvPicPr>
          <p:cNvPr id="4" name="Content Placeholder 3"/>
          <p:cNvPicPr>
            <a:picLocks noGrp="1" noChangeAspect="1" noChangeArrowheads="1"/>
          </p:cNvPicPr>
          <p:nvPr>
            <p:ph idx="1"/>
          </p:nvPr>
        </p:nvPicPr>
        <p:blipFill>
          <a:blip r:embed="rId2"/>
          <a:srcRect/>
          <a:stretch>
            <a:fillRect/>
          </a:stretch>
        </p:blipFill>
        <p:spPr bwMode="auto">
          <a:xfrm>
            <a:off x="762000" y="1600200"/>
            <a:ext cx="7696199" cy="4525963"/>
          </a:xfrm>
          <a:prstGeom prst="rect">
            <a:avLst/>
          </a:prstGeom>
          <a:noFill/>
          <a:ln w="9525">
            <a:noFill/>
            <a:miter lim="800000"/>
            <a:headEnd/>
            <a:tailEnd/>
          </a:ln>
          <a:effectLst/>
        </p:spPr>
      </p:pic>
    </p:spTree>
    <p:extLst>
      <p:ext uri="{BB962C8B-B14F-4D97-AF65-F5344CB8AC3E}">
        <p14:creationId xmlns:p14="http://schemas.microsoft.com/office/powerpoint/2010/main" val="363105101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a:buNone/>
            </a:pPr>
            <a:r>
              <a:rPr lang="en-US" b="1" dirty="0" smtClean="0">
                <a:solidFill>
                  <a:schemeClr val="tx1"/>
                </a:solidFill>
              </a:rPr>
              <a:t>1.Thoracic cavity </a:t>
            </a:r>
          </a:p>
          <a:p>
            <a:r>
              <a:rPr lang="en-US" dirty="0" smtClean="0">
                <a:solidFill>
                  <a:schemeClr val="tx1"/>
                </a:solidFill>
              </a:rPr>
              <a:t>This cavity is situated in the upper part of the trunk. </a:t>
            </a:r>
          </a:p>
          <a:p>
            <a:r>
              <a:rPr lang="en-US" dirty="0" smtClean="0">
                <a:solidFill>
                  <a:schemeClr val="tx1"/>
                </a:solidFill>
              </a:rPr>
              <a:t>Its boundaries are formed by a bony framework and supporting muscles </a:t>
            </a:r>
          </a:p>
          <a:p>
            <a:pPr>
              <a:buFont typeface="Wingdings" pitchFamily="2" charset="2"/>
              <a:buChar char="ü"/>
            </a:pPr>
            <a:r>
              <a:rPr lang="en-US" dirty="0" err="1" smtClean="0">
                <a:solidFill>
                  <a:schemeClr val="tx1"/>
                </a:solidFill>
              </a:rPr>
              <a:t>Anteriorly</a:t>
            </a:r>
            <a:r>
              <a:rPr lang="en-US" dirty="0" smtClean="0">
                <a:solidFill>
                  <a:schemeClr val="tx1"/>
                </a:solidFill>
              </a:rPr>
              <a:t> – the sternum and costal cartilages of the ribs Laterally – 12 pairs of ribs and the </a:t>
            </a:r>
            <a:r>
              <a:rPr lang="en-US" dirty="0" err="1" smtClean="0">
                <a:solidFill>
                  <a:schemeClr val="tx1"/>
                </a:solidFill>
              </a:rPr>
              <a:t>intercostal</a:t>
            </a:r>
            <a:r>
              <a:rPr lang="en-US" dirty="0" smtClean="0">
                <a:solidFill>
                  <a:schemeClr val="tx1"/>
                </a:solidFill>
              </a:rPr>
              <a:t> muscles</a:t>
            </a:r>
          </a:p>
          <a:p>
            <a:pPr>
              <a:buFont typeface="Wingdings" pitchFamily="2" charset="2"/>
              <a:buChar char="ü"/>
            </a:pPr>
            <a:r>
              <a:rPr lang="en-US" dirty="0" smtClean="0">
                <a:solidFill>
                  <a:schemeClr val="tx1"/>
                </a:solidFill>
              </a:rPr>
              <a:t> </a:t>
            </a:r>
            <a:r>
              <a:rPr lang="en-US" dirty="0" err="1" smtClean="0">
                <a:solidFill>
                  <a:schemeClr val="tx1"/>
                </a:solidFill>
              </a:rPr>
              <a:t>Posteriorly</a:t>
            </a:r>
            <a:r>
              <a:rPr lang="en-US" dirty="0" smtClean="0">
                <a:solidFill>
                  <a:schemeClr val="tx1"/>
                </a:solidFill>
              </a:rPr>
              <a:t> – the thoracic vertebrae </a:t>
            </a:r>
          </a:p>
          <a:p>
            <a:pPr>
              <a:buFont typeface="Wingdings" pitchFamily="2" charset="2"/>
              <a:buChar char="ü"/>
            </a:pPr>
            <a:r>
              <a:rPr lang="en-US" dirty="0" smtClean="0">
                <a:solidFill>
                  <a:schemeClr val="tx1"/>
                </a:solidFill>
              </a:rPr>
              <a:t>Superiorly – the structures forming the root of the neck</a:t>
            </a:r>
          </a:p>
          <a:p>
            <a:pPr>
              <a:buFont typeface="Wingdings" pitchFamily="2" charset="2"/>
              <a:buChar char="ü"/>
            </a:pPr>
            <a:r>
              <a:rPr lang="en-US" dirty="0" smtClean="0">
                <a:solidFill>
                  <a:schemeClr val="tx1"/>
                </a:solidFill>
              </a:rPr>
              <a:t> Inferiorly – the diaphragm, a dome-shaped muscle</a:t>
            </a:r>
          </a:p>
          <a:p>
            <a:endParaRPr lang="en-US" dirty="0"/>
          </a:p>
        </p:txBody>
      </p:sp>
    </p:spTree>
    <p:extLst>
      <p:ext uri="{BB962C8B-B14F-4D97-AF65-F5344CB8AC3E}">
        <p14:creationId xmlns:p14="http://schemas.microsoft.com/office/powerpoint/2010/main" val="34802480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a:buNone/>
            </a:pPr>
            <a:r>
              <a:rPr lang="en-US" b="1" dirty="0" smtClean="0"/>
              <a:t>Contents </a:t>
            </a:r>
          </a:p>
          <a:p>
            <a:r>
              <a:rPr lang="en-US" dirty="0" smtClean="0"/>
              <a:t>The main organs and structures contained in the thoracic cavity </a:t>
            </a:r>
          </a:p>
          <a:p>
            <a:r>
              <a:rPr lang="en-US" dirty="0" smtClean="0"/>
              <a:t> These include: the trachea, 2 bronchi, 2 lungs the heart, aorta, superior and inferior vena cava, numerous other blood vessels the </a:t>
            </a:r>
            <a:r>
              <a:rPr lang="en-US" dirty="0" err="1" smtClean="0"/>
              <a:t>oesophagus</a:t>
            </a:r>
            <a:r>
              <a:rPr lang="en-US" dirty="0" smtClean="0"/>
              <a:t> lymph vessels and lymph nodes some important nerves. </a:t>
            </a:r>
          </a:p>
          <a:p>
            <a:r>
              <a:rPr lang="en-US" dirty="0" smtClean="0"/>
              <a:t>The </a:t>
            </a:r>
            <a:r>
              <a:rPr lang="en-US" dirty="0" err="1" smtClean="0"/>
              <a:t>mediastinum</a:t>
            </a:r>
            <a:r>
              <a:rPr lang="en-US" dirty="0" smtClean="0"/>
              <a:t> is the name given to the space between the lungs including the structures found there, such as the heart, </a:t>
            </a:r>
            <a:r>
              <a:rPr lang="en-US" dirty="0" err="1" smtClean="0"/>
              <a:t>oesophagus</a:t>
            </a:r>
            <a:r>
              <a:rPr lang="en-US" dirty="0" smtClean="0"/>
              <a:t> and blood vessels.</a:t>
            </a:r>
            <a:endParaRPr lang="en-US" dirty="0"/>
          </a:p>
        </p:txBody>
      </p:sp>
    </p:spTree>
    <p:extLst>
      <p:ext uri="{BB962C8B-B14F-4D97-AF65-F5344CB8AC3E}">
        <p14:creationId xmlns:p14="http://schemas.microsoft.com/office/powerpoint/2010/main" val="38131084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buNone/>
            </a:pPr>
            <a:r>
              <a:rPr lang="en-US" b="1" dirty="0" smtClean="0"/>
              <a:t>2.Abdominal cavity</a:t>
            </a:r>
          </a:p>
          <a:p>
            <a:r>
              <a:rPr lang="en-US" dirty="0" smtClean="0"/>
              <a:t> This is the largest cavity in the body and is oval in shape </a:t>
            </a:r>
          </a:p>
          <a:p>
            <a:r>
              <a:rPr lang="en-US" dirty="0" smtClean="0"/>
              <a:t>It is situated in the main part of the trunk and its boundaries are:</a:t>
            </a:r>
          </a:p>
          <a:p>
            <a:pPr>
              <a:buFont typeface="Wingdings" pitchFamily="2" charset="2"/>
              <a:buChar char="ü"/>
            </a:pPr>
            <a:r>
              <a:rPr lang="en-US" dirty="0" smtClean="0"/>
              <a:t> Superiorly – the diaphragm, which separates it from the thoracic cavity </a:t>
            </a:r>
          </a:p>
          <a:p>
            <a:pPr>
              <a:buFont typeface="Wingdings" pitchFamily="2" charset="2"/>
              <a:buChar char="ü"/>
            </a:pPr>
            <a:r>
              <a:rPr lang="en-US" dirty="0" err="1" smtClean="0"/>
              <a:t>Anteriorly</a:t>
            </a:r>
            <a:r>
              <a:rPr lang="en-US" dirty="0" smtClean="0"/>
              <a:t> – the muscles forming the anterior abdominal wall </a:t>
            </a:r>
          </a:p>
          <a:p>
            <a:pPr>
              <a:buFont typeface="Wingdings" pitchFamily="2" charset="2"/>
              <a:buChar char="ü"/>
            </a:pPr>
            <a:r>
              <a:rPr lang="en-US" dirty="0" err="1" smtClean="0"/>
              <a:t>Posteriorly</a:t>
            </a:r>
            <a:r>
              <a:rPr lang="en-US" dirty="0" smtClean="0"/>
              <a:t> – the lumbar vertebrae and muscles forming the posterior abdominal wall </a:t>
            </a:r>
          </a:p>
          <a:p>
            <a:pPr>
              <a:buFont typeface="Wingdings" pitchFamily="2" charset="2"/>
              <a:buChar char="ü"/>
            </a:pPr>
            <a:r>
              <a:rPr lang="en-US" dirty="0" smtClean="0"/>
              <a:t>Laterally – the lower ribs and parts of the muscles of the abdominal wall Inferiorly – it is continuous with the pelvic cavity</a:t>
            </a:r>
            <a:endParaRPr lang="en-US" dirty="0"/>
          </a:p>
        </p:txBody>
      </p:sp>
    </p:spTree>
    <p:extLst>
      <p:ext uri="{BB962C8B-B14F-4D97-AF65-F5344CB8AC3E}">
        <p14:creationId xmlns:p14="http://schemas.microsoft.com/office/powerpoint/2010/main" val="22997367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a:buNone/>
            </a:pPr>
            <a:r>
              <a:rPr lang="en-US" b="1" dirty="0" smtClean="0"/>
              <a:t>Contents</a:t>
            </a:r>
          </a:p>
          <a:p>
            <a:r>
              <a:rPr lang="en-US" dirty="0" smtClean="0"/>
              <a:t> Most of the abdominal cavity is occupied by the organs and glands of the digestive system</a:t>
            </a:r>
          </a:p>
          <a:p>
            <a:r>
              <a:rPr lang="en-US" dirty="0" smtClean="0"/>
              <a:t>These are: the stomach, small intestine and most of the large intestine the liver, gall bladder, bile ducts and pancreas.</a:t>
            </a:r>
          </a:p>
          <a:p>
            <a:r>
              <a:rPr lang="en-US" dirty="0" smtClean="0"/>
              <a:t> Other structures include: the spleen 2 kidneys and the upper part of the </a:t>
            </a:r>
            <a:r>
              <a:rPr lang="en-US" dirty="0" err="1" smtClean="0"/>
              <a:t>ureters</a:t>
            </a:r>
            <a:r>
              <a:rPr lang="en-US" dirty="0" smtClean="0"/>
              <a:t> 2 adrenal (suprarenal) glands numerous blood vessels, lymph vessels, nerves lymph nodes.</a:t>
            </a:r>
            <a:endParaRPr lang="en-US" dirty="0"/>
          </a:p>
        </p:txBody>
      </p:sp>
    </p:spTree>
    <p:extLst>
      <p:ext uri="{BB962C8B-B14F-4D97-AF65-F5344CB8AC3E}">
        <p14:creationId xmlns:p14="http://schemas.microsoft.com/office/powerpoint/2010/main" val="256680239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pPr>
              <a:buNone/>
            </a:pPr>
            <a:r>
              <a:rPr lang="en-US" b="1" dirty="0" smtClean="0"/>
              <a:t>3.Pelvic cavity </a:t>
            </a:r>
          </a:p>
          <a:p>
            <a:r>
              <a:rPr lang="en-US" dirty="0" smtClean="0"/>
              <a:t>The pelvic cavity is roughly funnel shaped and extends from the lower end of the abdominal cavity </a:t>
            </a:r>
          </a:p>
          <a:p>
            <a:r>
              <a:rPr lang="en-US" dirty="0" smtClean="0"/>
              <a:t>The boundaries are: </a:t>
            </a:r>
          </a:p>
          <a:p>
            <a:pPr>
              <a:buFont typeface="Wingdings" pitchFamily="2" charset="2"/>
              <a:buChar char="ü"/>
            </a:pPr>
            <a:r>
              <a:rPr lang="en-US" dirty="0" smtClean="0"/>
              <a:t>Superiorly – it is continuous with the abdominal cavity </a:t>
            </a:r>
          </a:p>
          <a:p>
            <a:pPr>
              <a:buFont typeface="Wingdings" pitchFamily="2" charset="2"/>
              <a:buChar char="ü"/>
            </a:pPr>
            <a:r>
              <a:rPr lang="en-US" dirty="0" err="1" smtClean="0"/>
              <a:t>Anteriorly</a:t>
            </a:r>
            <a:r>
              <a:rPr lang="en-US" dirty="0" smtClean="0"/>
              <a:t> – the pubic bones </a:t>
            </a:r>
          </a:p>
          <a:p>
            <a:pPr>
              <a:buFont typeface="Wingdings" pitchFamily="2" charset="2"/>
              <a:buChar char="ü"/>
            </a:pPr>
            <a:r>
              <a:rPr lang="en-US" dirty="0" err="1" smtClean="0"/>
              <a:t>Posteriorly</a:t>
            </a:r>
            <a:r>
              <a:rPr lang="en-US" dirty="0" smtClean="0"/>
              <a:t> – the sacrum and coccyx </a:t>
            </a:r>
          </a:p>
          <a:p>
            <a:pPr>
              <a:buFont typeface="Wingdings" pitchFamily="2" charset="2"/>
              <a:buChar char="ü"/>
            </a:pPr>
            <a:r>
              <a:rPr lang="en-US" dirty="0" smtClean="0"/>
              <a:t>Laterally – the </a:t>
            </a:r>
            <a:r>
              <a:rPr lang="en-US" dirty="0" err="1" smtClean="0"/>
              <a:t>innominate</a:t>
            </a:r>
            <a:r>
              <a:rPr lang="en-US" dirty="0" smtClean="0"/>
              <a:t> bones</a:t>
            </a:r>
          </a:p>
          <a:p>
            <a:pPr>
              <a:buFont typeface="Wingdings" pitchFamily="2" charset="2"/>
              <a:buChar char="ü"/>
            </a:pPr>
            <a:r>
              <a:rPr lang="en-US" dirty="0" smtClean="0"/>
              <a:t> Inferiorly – the muscles of the pelvic floor</a:t>
            </a:r>
            <a:endParaRPr lang="en-US" dirty="0"/>
          </a:p>
        </p:txBody>
      </p:sp>
    </p:spTree>
    <p:extLst>
      <p:ext uri="{BB962C8B-B14F-4D97-AF65-F5344CB8AC3E}">
        <p14:creationId xmlns:p14="http://schemas.microsoft.com/office/powerpoint/2010/main" val="370620639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20000"/>
          </a:bodyPr>
          <a:lstStyle/>
          <a:p>
            <a:pPr>
              <a:buNone/>
            </a:pPr>
            <a:r>
              <a:rPr lang="en-US" b="1" dirty="0" smtClean="0"/>
              <a:t>Contents </a:t>
            </a:r>
          </a:p>
          <a:p>
            <a:r>
              <a:rPr lang="en-US" dirty="0" smtClean="0"/>
              <a:t>The pelvic cavity contains the following structures: sigmoid colon, rectum and anus some loops of the small intestine urinary bladder, lower parts of the </a:t>
            </a:r>
            <a:r>
              <a:rPr lang="en-US" dirty="0" err="1" smtClean="0"/>
              <a:t>ureters</a:t>
            </a:r>
            <a:r>
              <a:rPr lang="en-US" dirty="0" smtClean="0"/>
              <a:t> and the urethra </a:t>
            </a:r>
          </a:p>
          <a:p>
            <a:r>
              <a:rPr lang="en-US" dirty="0" smtClean="0"/>
              <a:t>In the female, the organs of the reproductive system: the uterus, uterine tubes, ovaries and vagina</a:t>
            </a:r>
          </a:p>
          <a:p>
            <a:r>
              <a:rPr lang="en-US" dirty="0" smtClean="0"/>
              <a:t>In the male, some of the organs of the reproductive system: the prostate gland, seminal vesicles, spermatic cords, deferent ducts (vas deferens), ejaculatory ducts and the urethra (common to the reproductive and urinary systems)</a:t>
            </a:r>
            <a:endParaRPr lang="en-US" dirty="0"/>
          </a:p>
        </p:txBody>
      </p:sp>
    </p:spTree>
    <p:extLst>
      <p:ext uri="{BB962C8B-B14F-4D97-AF65-F5344CB8AC3E}">
        <p14:creationId xmlns:p14="http://schemas.microsoft.com/office/powerpoint/2010/main" val="9538955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a:bodyPr>
          <a:lstStyle/>
          <a:p>
            <a:pPr>
              <a:buNone/>
            </a:pPr>
            <a:r>
              <a:rPr lang="en-US" b="1" dirty="0" smtClean="0"/>
              <a:t>Dorsal cavities</a:t>
            </a:r>
          </a:p>
          <a:p>
            <a:pPr>
              <a:buNone/>
            </a:pPr>
            <a:r>
              <a:rPr lang="en-US" b="1" dirty="0" smtClean="0"/>
              <a:t>1.Cranial cavity </a:t>
            </a:r>
          </a:p>
          <a:p>
            <a:r>
              <a:rPr lang="en-US" dirty="0" smtClean="0"/>
              <a:t>The cranial cavity contains the brain, and its boundaries are formed by the bones of the skull </a:t>
            </a:r>
          </a:p>
          <a:p>
            <a:pPr>
              <a:buFont typeface="Wingdings" pitchFamily="2" charset="2"/>
              <a:buChar char="ü"/>
            </a:pPr>
            <a:r>
              <a:rPr lang="en-US" dirty="0" err="1" smtClean="0"/>
              <a:t>Anteriorly</a:t>
            </a:r>
            <a:r>
              <a:rPr lang="en-US" dirty="0" smtClean="0"/>
              <a:t> – 1 frontal bone </a:t>
            </a:r>
          </a:p>
          <a:p>
            <a:pPr>
              <a:buFont typeface="Wingdings" pitchFamily="2" charset="2"/>
              <a:buChar char="ü"/>
            </a:pPr>
            <a:r>
              <a:rPr lang="en-US" dirty="0" smtClean="0"/>
              <a:t>Laterally –   2 temporal bones </a:t>
            </a:r>
          </a:p>
          <a:p>
            <a:pPr>
              <a:buFont typeface="Wingdings" pitchFamily="2" charset="2"/>
              <a:buChar char="ü"/>
            </a:pPr>
            <a:r>
              <a:rPr lang="en-US" dirty="0" err="1" smtClean="0"/>
              <a:t>Posteriorly</a:t>
            </a:r>
            <a:r>
              <a:rPr lang="en-US" dirty="0" smtClean="0"/>
              <a:t> – 1 occipital bone</a:t>
            </a:r>
          </a:p>
          <a:p>
            <a:pPr>
              <a:buFont typeface="Wingdings" pitchFamily="2" charset="2"/>
              <a:buChar char="ü"/>
            </a:pPr>
            <a:r>
              <a:rPr lang="en-US" dirty="0" smtClean="0"/>
              <a:t>Superiorly – 2 parietal bones </a:t>
            </a:r>
          </a:p>
          <a:p>
            <a:pPr>
              <a:buFont typeface="Wingdings" pitchFamily="2" charset="2"/>
              <a:buChar char="ü"/>
            </a:pPr>
            <a:r>
              <a:rPr lang="en-US" dirty="0" smtClean="0"/>
              <a:t>Inferiorly – 1 sphenoid and 1 </a:t>
            </a:r>
            <a:r>
              <a:rPr lang="en-US" dirty="0" err="1" smtClean="0"/>
              <a:t>ethmoid</a:t>
            </a:r>
            <a:r>
              <a:rPr lang="en-US" dirty="0" smtClean="0"/>
              <a:t> bone and parts of the frontal, temporal and occipital bones</a:t>
            </a:r>
            <a:endParaRPr lang="en-US" dirty="0"/>
          </a:p>
        </p:txBody>
      </p:sp>
    </p:spTree>
    <p:extLst>
      <p:ext uri="{BB962C8B-B14F-4D97-AF65-F5344CB8AC3E}">
        <p14:creationId xmlns:p14="http://schemas.microsoft.com/office/powerpoint/2010/main" val="200554169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2. Spinal cavity/vertebral</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It is in posterior portion of the dorsal cavity</a:t>
            </a:r>
          </a:p>
          <a:p>
            <a:r>
              <a:rPr lang="en-US" dirty="0" smtClean="0"/>
              <a:t>Is a very long cavity which is narrow</a:t>
            </a:r>
          </a:p>
          <a:p>
            <a:r>
              <a:rPr lang="en-US" dirty="0" smtClean="0"/>
              <a:t>It is inside vertebral column and runs the length of the trunk</a:t>
            </a:r>
          </a:p>
          <a:p>
            <a:r>
              <a:rPr lang="en-US" dirty="0" smtClean="0"/>
              <a:t>The canal has a typical shape depending on it’s level.</a:t>
            </a:r>
          </a:p>
          <a:p>
            <a:r>
              <a:rPr lang="en-US" dirty="0" smtClean="0">
                <a:solidFill>
                  <a:schemeClr val="accent1"/>
                </a:solidFill>
              </a:rPr>
              <a:t>Cervical</a:t>
            </a:r>
            <a:r>
              <a:rPr lang="en-US" dirty="0" smtClean="0"/>
              <a:t>: small and triangular</a:t>
            </a:r>
          </a:p>
          <a:p>
            <a:r>
              <a:rPr lang="en-US" dirty="0" smtClean="0">
                <a:solidFill>
                  <a:schemeClr val="accent1"/>
                </a:solidFill>
              </a:rPr>
              <a:t>Thoracic</a:t>
            </a:r>
            <a:r>
              <a:rPr lang="en-US" dirty="0" smtClean="0"/>
              <a:t>: small and round</a:t>
            </a:r>
          </a:p>
          <a:p>
            <a:r>
              <a:rPr lang="en-US" dirty="0" smtClean="0">
                <a:solidFill>
                  <a:schemeClr val="accent1"/>
                </a:solidFill>
              </a:rPr>
              <a:t>Lumbar:</a:t>
            </a:r>
            <a:r>
              <a:rPr lang="en-US" dirty="0" smtClean="0"/>
              <a:t> large and triangular</a:t>
            </a:r>
          </a:p>
        </p:txBody>
      </p:sp>
    </p:spTree>
    <p:extLst>
      <p:ext uri="{BB962C8B-B14F-4D97-AF65-F5344CB8AC3E}">
        <p14:creationId xmlns:p14="http://schemas.microsoft.com/office/powerpoint/2010/main" val="425667130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r>
              <a:rPr lang="en-US" dirty="0" smtClean="0"/>
              <a:t>The boundaries of the spinal cavity are</a:t>
            </a:r>
          </a:p>
          <a:p>
            <a:r>
              <a:rPr lang="en-US" dirty="0" smtClean="0"/>
              <a:t>Anterior: vertebral bodies, </a:t>
            </a:r>
            <a:r>
              <a:rPr lang="en-US" dirty="0" err="1" smtClean="0"/>
              <a:t>intervertebral</a:t>
            </a:r>
            <a:r>
              <a:rPr lang="en-US" dirty="0" smtClean="0"/>
              <a:t> discs, posterior longitudinal ligament</a:t>
            </a:r>
          </a:p>
          <a:p>
            <a:r>
              <a:rPr lang="en-US" dirty="0" smtClean="0"/>
              <a:t>Posterior: </a:t>
            </a:r>
            <a:r>
              <a:rPr lang="en-US" dirty="0" err="1" smtClean="0"/>
              <a:t>ligamentum</a:t>
            </a:r>
            <a:r>
              <a:rPr lang="en-US" dirty="0" smtClean="0"/>
              <a:t> </a:t>
            </a:r>
            <a:r>
              <a:rPr lang="en-US" dirty="0" err="1" smtClean="0"/>
              <a:t>flavum</a:t>
            </a:r>
            <a:r>
              <a:rPr lang="en-US" dirty="0" smtClean="0"/>
              <a:t> lining the </a:t>
            </a:r>
            <a:r>
              <a:rPr lang="en-US" dirty="0" err="1" smtClean="0"/>
              <a:t>laminae</a:t>
            </a:r>
            <a:endParaRPr lang="en-US" dirty="0" smtClean="0"/>
          </a:p>
          <a:p>
            <a:r>
              <a:rPr lang="en-US" dirty="0" smtClean="0"/>
              <a:t>Lateral: vertebral pedicles</a:t>
            </a:r>
          </a:p>
          <a:p>
            <a:pPr>
              <a:buNone/>
            </a:pPr>
            <a:r>
              <a:rPr lang="en-US" b="1" dirty="0" smtClean="0"/>
              <a:t>Contents</a:t>
            </a:r>
          </a:p>
          <a:p>
            <a:r>
              <a:rPr lang="en-US" dirty="0" smtClean="0"/>
              <a:t>Spinal </a:t>
            </a:r>
            <a:r>
              <a:rPr lang="en-US" dirty="0" err="1" smtClean="0"/>
              <a:t>meninges</a:t>
            </a:r>
            <a:endParaRPr lang="en-US" dirty="0" smtClean="0"/>
          </a:p>
          <a:p>
            <a:r>
              <a:rPr lang="en-US" dirty="0" smtClean="0"/>
              <a:t>Spinal cord with associated nerve roots and blood vessels</a:t>
            </a:r>
          </a:p>
          <a:p>
            <a:r>
              <a:rPr lang="en-US" smtClean="0"/>
              <a:t>Epidural space- </a:t>
            </a:r>
            <a:r>
              <a:rPr lang="en-US" dirty="0" smtClean="0"/>
              <a:t>the fluid -</a:t>
            </a:r>
            <a:r>
              <a:rPr lang="en-US" smtClean="0"/>
              <a:t>filled space</a:t>
            </a:r>
            <a:endParaRPr lang="en-US" dirty="0" smtClean="0"/>
          </a:p>
          <a:p>
            <a:endParaRPr lang="en-US" dirty="0" smtClean="0"/>
          </a:p>
          <a:p>
            <a:pPr>
              <a:buNone/>
            </a:pPr>
            <a:endParaRPr lang="en-US" dirty="0"/>
          </a:p>
        </p:txBody>
      </p:sp>
    </p:spTree>
    <p:extLst>
      <p:ext uri="{BB962C8B-B14F-4D97-AF65-F5344CB8AC3E}">
        <p14:creationId xmlns:p14="http://schemas.microsoft.com/office/powerpoint/2010/main" val="2127623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a:buNone/>
            </a:pPr>
            <a:r>
              <a:rPr lang="en-US" b="1" dirty="0" err="1" smtClean="0"/>
              <a:t>Abdominopelvic</a:t>
            </a:r>
            <a:r>
              <a:rPr lang="en-US" b="1" dirty="0" smtClean="0"/>
              <a:t> cavity </a:t>
            </a:r>
            <a:r>
              <a:rPr lang="en-US" dirty="0" smtClean="0"/>
              <a:t>has 2 parts- the abdominal cavity and pelvic cavity</a:t>
            </a:r>
            <a:endParaRPr lang="en-US" b="1" dirty="0" smtClean="0"/>
          </a:p>
          <a:p>
            <a:r>
              <a:rPr lang="en-US" b="1" dirty="0" smtClean="0">
                <a:solidFill>
                  <a:srgbClr val="002060"/>
                </a:solidFill>
              </a:rPr>
              <a:t>Abdominal cavity </a:t>
            </a:r>
            <a:r>
              <a:rPr lang="en-US" dirty="0" smtClean="0"/>
              <a:t>is the largest of all cavities</a:t>
            </a:r>
            <a:r>
              <a:rPr lang="en-US" b="1" dirty="0" smtClean="0"/>
              <a:t>.</a:t>
            </a:r>
          </a:p>
          <a:p>
            <a:r>
              <a:rPr lang="en-US" dirty="0" smtClean="0"/>
              <a:t>Abdominal cavity contains the stomach, intestines, spleen, liver and other organs</a:t>
            </a:r>
          </a:p>
          <a:p>
            <a:r>
              <a:rPr lang="en-US" dirty="0" smtClean="0">
                <a:solidFill>
                  <a:srgbClr val="002060"/>
                </a:solidFill>
              </a:rPr>
              <a:t>Pelvic cavity </a:t>
            </a:r>
            <a:r>
              <a:rPr lang="en-US" dirty="0" smtClean="0"/>
              <a:t>contains the bladder, reproductive organs and the rectum</a:t>
            </a:r>
            <a:endParaRPr lang="en-US" dirty="0" smtClean="0">
              <a:solidFill>
                <a:srgbClr val="002060"/>
              </a:solidFill>
            </a:endParaRPr>
          </a:p>
          <a:p>
            <a:endParaRPr lang="en-US"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457200"/>
          </a:xfrm>
        </p:spPr>
        <p:txBody>
          <a:bodyPr>
            <a:normAutofit fontScale="90000"/>
          </a:bodyPr>
          <a:lstStyle/>
          <a:p>
            <a:pPr algn="l"/>
            <a:r>
              <a:rPr lang="en-US" b="1" dirty="0" smtClean="0"/>
              <a:t>Bones of lower limbs and pelvis</a:t>
            </a:r>
            <a:endParaRPr lang="en-US" b="1" dirty="0"/>
          </a:p>
        </p:txBody>
      </p:sp>
      <p:sp>
        <p:nvSpPr>
          <p:cNvPr id="3" name="Subtitle 2"/>
          <p:cNvSpPr>
            <a:spLocks noGrp="1"/>
          </p:cNvSpPr>
          <p:nvPr>
            <p:ph type="subTitle" idx="1"/>
          </p:nvPr>
        </p:nvSpPr>
        <p:spPr>
          <a:xfrm>
            <a:off x="228600" y="838200"/>
            <a:ext cx="8610600" cy="6019800"/>
          </a:xfrm>
        </p:spPr>
        <p:txBody>
          <a:bodyPr>
            <a:normAutofit fontScale="92500" lnSpcReduction="20000"/>
          </a:bodyPr>
          <a:lstStyle/>
          <a:p>
            <a:pPr algn="l"/>
            <a:r>
              <a:rPr lang="en-US" b="1" dirty="0">
                <a:solidFill>
                  <a:schemeClr val="tx1"/>
                </a:solidFill>
              </a:rPr>
              <a:t>T</a:t>
            </a:r>
            <a:r>
              <a:rPr lang="en-US" b="1" dirty="0" smtClean="0">
                <a:solidFill>
                  <a:schemeClr val="tx1"/>
                </a:solidFill>
              </a:rPr>
              <a:t>he pelvis</a:t>
            </a:r>
          </a:p>
          <a:p>
            <a:pPr algn="l">
              <a:buFont typeface="Arial" pitchFamily="34" charset="0"/>
              <a:buChar char="•"/>
            </a:pPr>
            <a:r>
              <a:rPr lang="en-US" dirty="0" smtClean="0">
                <a:solidFill>
                  <a:schemeClr val="tx1"/>
                </a:solidFill>
              </a:rPr>
              <a:t>The pelvis is the term given to the basin-shaped structure formed by the pelvic girdle and its associated sacrum. </a:t>
            </a:r>
          </a:p>
          <a:p>
            <a:pPr algn="l">
              <a:buFont typeface="Arial" pitchFamily="34" charset="0"/>
              <a:buChar char="•"/>
            </a:pPr>
            <a:r>
              <a:rPr lang="en-US" dirty="0" smtClean="0">
                <a:solidFill>
                  <a:schemeClr val="tx1"/>
                </a:solidFill>
              </a:rPr>
              <a:t>The pelvis is formed by the hip bones, the sacrum and the coccyx. It is divided into </a:t>
            </a:r>
            <a:r>
              <a:rPr lang="en-US" b="1" dirty="0" smtClean="0">
                <a:solidFill>
                  <a:schemeClr val="tx1"/>
                </a:solidFill>
              </a:rPr>
              <a:t>upper and lower</a:t>
            </a:r>
            <a:r>
              <a:rPr lang="en-US" dirty="0" smtClean="0">
                <a:solidFill>
                  <a:schemeClr val="tx1"/>
                </a:solidFill>
              </a:rPr>
              <a:t> parts by the </a:t>
            </a:r>
            <a:r>
              <a:rPr lang="en-US" dirty="0" smtClean="0">
                <a:solidFill>
                  <a:schemeClr val="accent2"/>
                </a:solidFill>
              </a:rPr>
              <a:t>brim of the pelvis</a:t>
            </a:r>
            <a:r>
              <a:rPr lang="en-US" dirty="0" smtClean="0">
                <a:solidFill>
                  <a:schemeClr val="tx1"/>
                </a:solidFill>
              </a:rPr>
              <a:t>, consisting of the promontory of the sacrum and the </a:t>
            </a:r>
            <a:r>
              <a:rPr lang="en-US" dirty="0" err="1" smtClean="0">
                <a:solidFill>
                  <a:schemeClr val="tx1"/>
                </a:solidFill>
              </a:rPr>
              <a:t>iliopectineal</a:t>
            </a:r>
            <a:r>
              <a:rPr lang="en-US" dirty="0" smtClean="0">
                <a:solidFill>
                  <a:schemeClr val="tx1"/>
                </a:solidFill>
              </a:rPr>
              <a:t> lines of the </a:t>
            </a:r>
            <a:r>
              <a:rPr lang="en-US" dirty="0" err="1" smtClean="0">
                <a:solidFill>
                  <a:schemeClr val="tx1"/>
                </a:solidFill>
              </a:rPr>
              <a:t>innominate</a:t>
            </a:r>
            <a:r>
              <a:rPr lang="en-US" dirty="0" smtClean="0">
                <a:solidFill>
                  <a:schemeClr val="tx1"/>
                </a:solidFill>
              </a:rPr>
              <a:t> bones. The </a:t>
            </a:r>
            <a:r>
              <a:rPr lang="en-US" dirty="0" smtClean="0">
                <a:solidFill>
                  <a:schemeClr val="accent2"/>
                </a:solidFill>
              </a:rPr>
              <a:t>greater or false pelvis </a:t>
            </a:r>
            <a:r>
              <a:rPr lang="en-US" dirty="0" smtClean="0">
                <a:solidFill>
                  <a:schemeClr val="tx1"/>
                </a:solidFill>
              </a:rPr>
              <a:t>is above the brim and it provides support of lower abdominal viscera (such as </a:t>
            </a:r>
            <a:r>
              <a:rPr lang="en-US" dirty="0" err="1" smtClean="0">
                <a:solidFill>
                  <a:schemeClr val="tx1"/>
                </a:solidFill>
              </a:rPr>
              <a:t>ilium</a:t>
            </a:r>
            <a:r>
              <a:rPr lang="en-US" dirty="0" smtClean="0">
                <a:solidFill>
                  <a:schemeClr val="tx1"/>
                </a:solidFill>
              </a:rPr>
              <a:t> and sigmoid colon). The </a:t>
            </a:r>
            <a:r>
              <a:rPr lang="en-US" dirty="0" smtClean="0">
                <a:solidFill>
                  <a:schemeClr val="accent2"/>
                </a:solidFill>
              </a:rPr>
              <a:t>lesser or true pelvis </a:t>
            </a:r>
            <a:r>
              <a:rPr lang="en-US" dirty="0" smtClean="0">
                <a:solidFill>
                  <a:schemeClr val="tx1"/>
                </a:solidFill>
              </a:rPr>
              <a:t>is below </a:t>
            </a:r>
            <a:r>
              <a:rPr lang="en-US" dirty="0" err="1" smtClean="0">
                <a:solidFill>
                  <a:schemeClr val="tx1"/>
                </a:solidFill>
              </a:rPr>
              <a:t>ie</a:t>
            </a:r>
            <a:r>
              <a:rPr lang="en-US" dirty="0" smtClean="0">
                <a:solidFill>
                  <a:schemeClr val="tx1"/>
                </a:solidFill>
              </a:rPr>
              <a:t> located inferiorly</a:t>
            </a:r>
            <a:endParaRPr lang="en-US" b="1" dirty="0" smtClean="0">
              <a:solidFill>
                <a:schemeClr val="tx1"/>
              </a:solidFill>
            </a:endParaRPr>
          </a:p>
          <a:p>
            <a:pPr algn="l">
              <a:buFont typeface="Arial" pitchFamily="34" charset="0"/>
              <a:buChar char="•"/>
            </a:pPr>
            <a:r>
              <a:rPr lang="en-US" dirty="0" smtClean="0">
                <a:solidFill>
                  <a:schemeClr val="tx1"/>
                </a:solidFill>
              </a:rPr>
              <a:t>The pelvis consists of two anatomical regions; the pelvic girdle and pelvic spine</a:t>
            </a:r>
          </a:p>
        </p:txBody>
      </p:sp>
    </p:spTree>
    <p:extLst>
      <p:ext uri="{BB962C8B-B14F-4D97-AF65-F5344CB8AC3E}">
        <p14:creationId xmlns:p14="http://schemas.microsoft.com/office/powerpoint/2010/main" val="74826412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Greater and lesser pelvis</a:t>
            </a:r>
            <a:endParaRPr lang="en-US" b="1" dirty="0"/>
          </a:p>
        </p:txBody>
      </p:sp>
      <p:pic>
        <p:nvPicPr>
          <p:cNvPr id="3074" name="Picture 2"/>
          <p:cNvPicPr>
            <a:picLocks noGrp="1" noChangeAspect="1" noChangeArrowheads="1"/>
          </p:cNvPicPr>
          <p:nvPr>
            <p:ph idx="1"/>
          </p:nvPr>
        </p:nvPicPr>
        <p:blipFill>
          <a:blip r:embed="rId2"/>
          <a:srcRect/>
          <a:stretch>
            <a:fillRect/>
          </a:stretch>
        </p:blipFill>
        <p:spPr bwMode="auto">
          <a:xfrm>
            <a:off x="547687" y="1767681"/>
            <a:ext cx="8048625" cy="4191000"/>
          </a:xfrm>
          <a:prstGeom prst="rect">
            <a:avLst/>
          </a:prstGeom>
          <a:noFill/>
          <a:ln w="9525">
            <a:noFill/>
            <a:miter lim="800000"/>
            <a:headEnd/>
            <a:tailEnd/>
          </a:ln>
          <a:effectLst/>
        </p:spPr>
      </p:pic>
    </p:spTree>
    <p:extLst>
      <p:ext uri="{BB962C8B-B14F-4D97-AF65-F5344CB8AC3E}">
        <p14:creationId xmlns:p14="http://schemas.microsoft.com/office/powerpoint/2010/main" val="379997196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a:buNone/>
            </a:pPr>
            <a:r>
              <a:rPr lang="en-US" b="1" dirty="0" smtClean="0">
                <a:solidFill>
                  <a:schemeClr val="tx1"/>
                </a:solidFill>
              </a:rPr>
              <a:t> </a:t>
            </a:r>
            <a:r>
              <a:rPr lang="en-US" sz="3600" b="1" dirty="0" smtClean="0">
                <a:solidFill>
                  <a:schemeClr val="tx1"/>
                </a:solidFill>
              </a:rPr>
              <a:t>Pelvic girdle</a:t>
            </a:r>
          </a:p>
          <a:p>
            <a:r>
              <a:rPr lang="en-US" dirty="0" smtClean="0">
                <a:solidFill>
                  <a:schemeClr val="tx1"/>
                </a:solidFill>
              </a:rPr>
              <a:t>The pelvic girdle is formed from </a:t>
            </a:r>
            <a:r>
              <a:rPr lang="en-US" dirty="0" smtClean="0">
                <a:solidFill>
                  <a:schemeClr val="tx2"/>
                </a:solidFill>
              </a:rPr>
              <a:t>two </a:t>
            </a:r>
            <a:r>
              <a:rPr lang="en-US" dirty="0" err="1" smtClean="0">
                <a:solidFill>
                  <a:schemeClr val="tx2"/>
                </a:solidFill>
              </a:rPr>
              <a:t>innominate</a:t>
            </a:r>
            <a:r>
              <a:rPr lang="en-US" dirty="0" smtClean="0">
                <a:solidFill>
                  <a:schemeClr val="tx2"/>
                </a:solidFill>
              </a:rPr>
              <a:t> (hip) bones</a:t>
            </a:r>
            <a:r>
              <a:rPr lang="en-US" dirty="0" smtClean="0">
                <a:solidFill>
                  <a:schemeClr val="tx1"/>
                </a:solidFill>
              </a:rPr>
              <a:t>. </a:t>
            </a:r>
            <a:endParaRPr lang="en-US" b="1" dirty="0" smtClean="0"/>
          </a:p>
          <a:p>
            <a:pPr>
              <a:buNone/>
            </a:pPr>
            <a:r>
              <a:rPr lang="en-US" b="1" dirty="0" err="1" smtClean="0"/>
              <a:t>Innominate</a:t>
            </a:r>
            <a:r>
              <a:rPr lang="en-US" b="1" dirty="0" smtClean="0"/>
              <a:t> (hip) bones </a:t>
            </a:r>
          </a:p>
          <a:p>
            <a:r>
              <a:rPr lang="en-US" dirty="0" smtClean="0"/>
              <a:t>Each hip bone consists of three fused bones: the </a:t>
            </a:r>
            <a:r>
              <a:rPr lang="en-US" dirty="0" err="1" smtClean="0"/>
              <a:t>ilium</a:t>
            </a:r>
            <a:r>
              <a:rPr lang="en-US" dirty="0" smtClean="0"/>
              <a:t>, </a:t>
            </a:r>
            <a:r>
              <a:rPr lang="en-US" dirty="0" err="1" smtClean="0"/>
              <a:t>ischium</a:t>
            </a:r>
            <a:r>
              <a:rPr lang="en-US" dirty="0" smtClean="0"/>
              <a:t> and pubis.</a:t>
            </a:r>
          </a:p>
          <a:p>
            <a:r>
              <a:rPr lang="en-US" dirty="0" smtClean="0"/>
              <a:t> On its lateral surface is a deep depression, the </a:t>
            </a:r>
            <a:r>
              <a:rPr lang="en-US" dirty="0" err="1" smtClean="0"/>
              <a:t>acetabulum</a:t>
            </a:r>
            <a:r>
              <a:rPr lang="en-US" dirty="0" smtClean="0"/>
              <a:t>, which forms the </a:t>
            </a:r>
            <a:r>
              <a:rPr lang="en-US" dirty="0" smtClean="0">
                <a:solidFill>
                  <a:schemeClr val="tx2"/>
                </a:solidFill>
              </a:rPr>
              <a:t>hip joint </a:t>
            </a:r>
            <a:r>
              <a:rPr lang="en-US" dirty="0" smtClean="0"/>
              <a:t>with the almost-spherical </a:t>
            </a:r>
            <a:r>
              <a:rPr lang="en-US" dirty="0" smtClean="0">
                <a:solidFill>
                  <a:schemeClr val="tx2"/>
                </a:solidFill>
              </a:rPr>
              <a:t>head of femur</a:t>
            </a:r>
            <a:r>
              <a:rPr lang="en-US" dirty="0" smtClean="0"/>
              <a:t>.</a:t>
            </a:r>
            <a:endParaRPr lang="en-US" dirty="0"/>
          </a:p>
        </p:txBody>
      </p:sp>
    </p:spTree>
    <p:extLst>
      <p:ext uri="{BB962C8B-B14F-4D97-AF65-F5344CB8AC3E}">
        <p14:creationId xmlns:p14="http://schemas.microsoft.com/office/powerpoint/2010/main" val="7923478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a:bodyPr>
          <a:lstStyle/>
          <a:p>
            <a:r>
              <a:rPr lang="en-US" dirty="0" smtClean="0"/>
              <a:t>The </a:t>
            </a:r>
            <a:r>
              <a:rPr lang="en-US" dirty="0" err="1" smtClean="0">
                <a:solidFill>
                  <a:schemeClr val="tx2"/>
                </a:solidFill>
              </a:rPr>
              <a:t>ilium</a:t>
            </a:r>
            <a:r>
              <a:rPr lang="en-US" dirty="0" smtClean="0"/>
              <a:t> is the upper flattened part of the bone and it presents the iliac crest, the anterior curve of which is called the anterior superior iliac spine. </a:t>
            </a:r>
          </a:p>
          <a:p>
            <a:r>
              <a:rPr lang="en-US" dirty="0" smtClean="0"/>
              <a:t>The </a:t>
            </a:r>
            <a:r>
              <a:rPr lang="en-US" dirty="0" err="1" smtClean="0"/>
              <a:t>ilium</a:t>
            </a:r>
            <a:r>
              <a:rPr lang="en-US" dirty="0" smtClean="0"/>
              <a:t> forms a synovial joint with the sacrum, </a:t>
            </a:r>
            <a:r>
              <a:rPr lang="en-US" dirty="0" smtClean="0">
                <a:solidFill>
                  <a:schemeClr val="tx2"/>
                </a:solidFill>
              </a:rPr>
              <a:t>the sacroiliac joint</a:t>
            </a:r>
            <a:r>
              <a:rPr lang="en-US" dirty="0" smtClean="0"/>
              <a:t>, a strong joint capable of absorbing the stresses of weight bearing and which tends to become </a:t>
            </a:r>
            <a:r>
              <a:rPr lang="en-US" dirty="0" err="1" smtClean="0"/>
              <a:t>fibrosed</a:t>
            </a:r>
            <a:r>
              <a:rPr lang="en-US" dirty="0" smtClean="0"/>
              <a:t> in later life. </a:t>
            </a:r>
          </a:p>
          <a:p>
            <a:r>
              <a:rPr lang="en-US" dirty="0" smtClean="0"/>
              <a:t>The </a:t>
            </a:r>
            <a:r>
              <a:rPr lang="en-US" dirty="0" smtClean="0">
                <a:solidFill>
                  <a:schemeClr val="tx2"/>
                </a:solidFill>
              </a:rPr>
              <a:t>pubis</a:t>
            </a:r>
            <a:r>
              <a:rPr lang="en-US" dirty="0" smtClean="0"/>
              <a:t> is the anterior part of the bone and it articulates with the pubis of the other hip bone at a cartilaginous joint, </a:t>
            </a:r>
            <a:r>
              <a:rPr lang="en-US" dirty="0" smtClean="0">
                <a:solidFill>
                  <a:schemeClr val="tx2"/>
                </a:solidFill>
              </a:rPr>
              <a:t>the </a:t>
            </a:r>
            <a:r>
              <a:rPr lang="en-US" dirty="0" err="1" smtClean="0">
                <a:solidFill>
                  <a:schemeClr val="tx2"/>
                </a:solidFill>
              </a:rPr>
              <a:t>symphysis</a:t>
            </a:r>
            <a:r>
              <a:rPr lang="en-US" dirty="0" smtClean="0">
                <a:solidFill>
                  <a:schemeClr val="tx2"/>
                </a:solidFill>
              </a:rPr>
              <a:t> pubis</a:t>
            </a:r>
            <a:r>
              <a:rPr lang="en-US" dirty="0" smtClean="0"/>
              <a:t>.</a:t>
            </a:r>
            <a:endParaRPr lang="en-US" dirty="0"/>
          </a:p>
        </p:txBody>
      </p:sp>
    </p:spTree>
    <p:extLst>
      <p:ext uri="{BB962C8B-B14F-4D97-AF65-F5344CB8AC3E}">
        <p14:creationId xmlns:p14="http://schemas.microsoft.com/office/powerpoint/2010/main" val="201246462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en-US" dirty="0" smtClean="0"/>
              <a:t>The </a:t>
            </a:r>
            <a:r>
              <a:rPr lang="en-US" dirty="0" err="1" smtClean="0">
                <a:solidFill>
                  <a:schemeClr val="tx2"/>
                </a:solidFill>
              </a:rPr>
              <a:t>ischium</a:t>
            </a:r>
            <a:r>
              <a:rPr lang="en-US" dirty="0" smtClean="0"/>
              <a:t> is the inferior and posterior part.</a:t>
            </a:r>
          </a:p>
          <a:p>
            <a:r>
              <a:rPr lang="en-US" dirty="0" smtClean="0"/>
              <a:t>The rough inferior projections of the </a:t>
            </a:r>
            <a:r>
              <a:rPr lang="en-US" dirty="0" err="1" smtClean="0"/>
              <a:t>ischia</a:t>
            </a:r>
            <a:r>
              <a:rPr lang="en-US" dirty="0" smtClean="0"/>
              <a:t>, the </a:t>
            </a:r>
            <a:r>
              <a:rPr lang="en-US" dirty="0" err="1" smtClean="0"/>
              <a:t>ischial</a:t>
            </a:r>
            <a:r>
              <a:rPr lang="en-US" dirty="0" smtClean="0"/>
              <a:t> </a:t>
            </a:r>
            <a:r>
              <a:rPr lang="en-US" dirty="0" err="1" smtClean="0"/>
              <a:t>tuberosities</a:t>
            </a:r>
            <a:r>
              <a:rPr lang="en-US" dirty="0" smtClean="0"/>
              <a:t>, bear the weight of the body when seated. </a:t>
            </a:r>
          </a:p>
          <a:p>
            <a:r>
              <a:rPr lang="en-US" dirty="0" smtClean="0"/>
              <a:t>The union of the three parts takes place in the </a:t>
            </a:r>
            <a:r>
              <a:rPr lang="en-US" dirty="0" err="1" smtClean="0">
                <a:solidFill>
                  <a:schemeClr val="tx2"/>
                </a:solidFill>
              </a:rPr>
              <a:t>acetabulum</a:t>
            </a:r>
            <a:r>
              <a:rPr lang="en-US" dirty="0" smtClean="0">
                <a:solidFill>
                  <a:schemeClr val="tx2"/>
                </a:solidFill>
              </a:rPr>
              <a:t>.</a:t>
            </a:r>
          </a:p>
          <a:p>
            <a:pPr>
              <a:buNone/>
            </a:pPr>
            <a:endParaRPr lang="en-US" dirty="0">
              <a:solidFill>
                <a:schemeClr val="tx2"/>
              </a:solidFill>
            </a:endParaRPr>
          </a:p>
        </p:txBody>
      </p:sp>
    </p:spTree>
    <p:extLst>
      <p:ext uri="{BB962C8B-B14F-4D97-AF65-F5344CB8AC3E}">
        <p14:creationId xmlns:p14="http://schemas.microsoft.com/office/powerpoint/2010/main" val="243486267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The parts of pelvis</a:t>
            </a: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381000" y="1447801"/>
            <a:ext cx="7424737" cy="4876800"/>
          </a:xfrm>
          <a:prstGeom prst="rect">
            <a:avLst/>
          </a:prstGeom>
          <a:noFill/>
          <a:ln w="9525">
            <a:noFill/>
            <a:miter lim="800000"/>
            <a:headEnd/>
            <a:tailEnd/>
          </a:ln>
          <a:effectLst/>
        </p:spPr>
      </p:pic>
    </p:spTree>
    <p:extLst>
      <p:ext uri="{BB962C8B-B14F-4D97-AF65-F5344CB8AC3E}">
        <p14:creationId xmlns:p14="http://schemas.microsoft.com/office/powerpoint/2010/main" val="81730505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Hip bone</a:t>
            </a:r>
            <a:endParaRPr lang="en-US" b="1" dirty="0"/>
          </a:p>
        </p:txBody>
      </p:sp>
      <p:pic>
        <p:nvPicPr>
          <p:cNvPr id="2054" name="Picture 6"/>
          <p:cNvPicPr>
            <a:picLocks noGrp="1" noChangeAspect="1" noChangeArrowheads="1"/>
          </p:cNvPicPr>
          <p:nvPr>
            <p:ph idx="1"/>
          </p:nvPr>
        </p:nvPicPr>
        <p:blipFill>
          <a:blip r:embed="rId2"/>
          <a:srcRect/>
          <a:stretch>
            <a:fillRect/>
          </a:stretch>
        </p:blipFill>
        <p:spPr bwMode="auto">
          <a:xfrm>
            <a:off x="685800" y="1600200"/>
            <a:ext cx="6705600" cy="4953000"/>
          </a:xfrm>
          <a:prstGeom prst="rect">
            <a:avLst/>
          </a:prstGeom>
          <a:noFill/>
          <a:ln w="9525">
            <a:noFill/>
            <a:miter lim="800000"/>
            <a:headEnd/>
            <a:tailEnd/>
          </a:ln>
          <a:effectLst/>
        </p:spPr>
      </p:pic>
    </p:spTree>
    <p:extLst>
      <p:ext uri="{BB962C8B-B14F-4D97-AF65-F5344CB8AC3E}">
        <p14:creationId xmlns:p14="http://schemas.microsoft.com/office/powerpoint/2010/main" val="305957752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a:bodyPr>
          <a:lstStyle/>
          <a:p>
            <a:pPr>
              <a:buNone/>
            </a:pPr>
            <a:r>
              <a:rPr lang="en-US" b="1" dirty="0" smtClean="0"/>
              <a:t>2. Pelvic spine</a:t>
            </a:r>
          </a:p>
          <a:p>
            <a:r>
              <a:rPr lang="en-US" dirty="0" smtClean="0"/>
              <a:t>This is the posterior portion of the pelvis below the lumbar spine composed of </a:t>
            </a:r>
            <a:r>
              <a:rPr lang="en-US" dirty="0" smtClean="0">
                <a:solidFill>
                  <a:schemeClr val="accent2"/>
                </a:solidFill>
              </a:rPr>
              <a:t>sacrum and coccyx</a:t>
            </a:r>
          </a:p>
          <a:p>
            <a:r>
              <a:rPr lang="en-US" dirty="0" smtClean="0"/>
              <a:t>The </a:t>
            </a:r>
            <a:r>
              <a:rPr lang="en-US" dirty="0" smtClean="0">
                <a:solidFill>
                  <a:schemeClr val="tx2"/>
                </a:solidFill>
              </a:rPr>
              <a:t>sacrum</a:t>
            </a:r>
            <a:r>
              <a:rPr lang="en-US" dirty="0" smtClean="0"/>
              <a:t> is a triangular bone that is formed by fusion of five originally separate sacral vertebrae . The sacrum forms a slight projection at the midline known as </a:t>
            </a:r>
            <a:r>
              <a:rPr lang="en-US" dirty="0" smtClean="0">
                <a:solidFill>
                  <a:schemeClr val="tx2"/>
                </a:solidFill>
              </a:rPr>
              <a:t>sacral promontory </a:t>
            </a:r>
            <a:r>
              <a:rPr lang="en-US" dirty="0" smtClean="0"/>
              <a:t>which helps in defining the pelvic diameters.</a:t>
            </a:r>
          </a:p>
          <a:p>
            <a:r>
              <a:rPr lang="en-US" dirty="0" smtClean="0"/>
              <a:t>The </a:t>
            </a:r>
            <a:r>
              <a:rPr lang="en-US" dirty="0" smtClean="0">
                <a:solidFill>
                  <a:schemeClr val="tx2"/>
                </a:solidFill>
              </a:rPr>
              <a:t>coccyx</a:t>
            </a:r>
            <a:r>
              <a:rPr lang="en-US" dirty="0" smtClean="0"/>
              <a:t> also called tailbone. It is formed by the fusion of originally four separated </a:t>
            </a:r>
            <a:r>
              <a:rPr lang="en-US" dirty="0" err="1" smtClean="0"/>
              <a:t>coccygeal</a:t>
            </a:r>
            <a:r>
              <a:rPr lang="en-US" dirty="0" smtClean="0"/>
              <a:t> bones</a:t>
            </a:r>
            <a:endParaRPr lang="en-US" dirty="0"/>
          </a:p>
        </p:txBody>
      </p:sp>
    </p:spTree>
    <p:extLst>
      <p:ext uri="{BB962C8B-B14F-4D97-AF65-F5344CB8AC3E}">
        <p14:creationId xmlns:p14="http://schemas.microsoft.com/office/powerpoint/2010/main" val="87061942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Joints of pelvis</a:t>
            </a:r>
            <a:endParaRPr lang="en-US" b="1" dirty="0"/>
          </a:p>
        </p:txBody>
      </p:sp>
      <p:sp>
        <p:nvSpPr>
          <p:cNvPr id="3" name="Content Placeholder 2"/>
          <p:cNvSpPr>
            <a:spLocks noGrp="1"/>
          </p:cNvSpPr>
          <p:nvPr>
            <p:ph idx="1"/>
          </p:nvPr>
        </p:nvSpPr>
        <p:spPr>
          <a:xfrm>
            <a:off x="457200" y="1295400"/>
            <a:ext cx="8229600" cy="4830763"/>
          </a:xfrm>
        </p:spPr>
        <p:txBody>
          <a:bodyPr>
            <a:normAutofit lnSpcReduction="10000"/>
          </a:bodyPr>
          <a:lstStyle/>
          <a:p>
            <a:r>
              <a:rPr lang="en-US" dirty="0" smtClean="0">
                <a:solidFill>
                  <a:schemeClr val="tx2"/>
                </a:solidFill>
              </a:rPr>
              <a:t>Sacroiliac joint- </a:t>
            </a:r>
            <a:r>
              <a:rPr lang="en-US" dirty="0" smtClean="0"/>
              <a:t>there are two sacroiliac joints. These joints are formed by articulation between </a:t>
            </a:r>
            <a:r>
              <a:rPr lang="en-US" dirty="0" err="1" smtClean="0"/>
              <a:t>ilium</a:t>
            </a:r>
            <a:r>
              <a:rPr lang="en-US" dirty="0" smtClean="0"/>
              <a:t> of hip bone and sacrum</a:t>
            </a:r>
          </a:p>
          <a:p>
            <a:r>
              <a:rPr lang="en-US" dirty="0" err="1" smtClean="0">
                <a:solidFill>
                  <a:schemeClr val="tx2"/>
                </a:solidFill>
              </a:rPr>
              <a:t>Sacrococcygeal</a:t>
            </a:r>
            <a:r>
              <a:rPr lang="en-US" dirty="0" smtClean="0">
                <a:solidFill>
                  <a:schemeClr val="tx2"/>
                </a:solidFill>
              </a:rPr>
              <a:t> </a:t>
            </a:r>
            <a:r>
              <a:rPr lang="en-US" dirty="0" err="1" smtClean="0">
                <a:solidFill>
                  <a:schemeClr val="tx2"/>
                </a:solidFill>
              </a:rPr>
              <a:t>symphysis</a:t>
            </a:r>
            <a:r>
              <a:rPr lang="en-US" dirty="0" smtClean="0">
                <a:solidFill>
                  <a:schemeClr val="tx2"/>
                </a:solidFill>
              </a:rPr>
              <a:t>- </a:t>
            </a:r>
            <a:r>
              <a:rPr lang="en-US" dirty="0" smtClean="0"/>
              <a:t>formed by articulation of sacrum and coccyx</a:t>
            </a:r>
          </a:p>
          <a:p>
            <a:r>
              <a:rPr lang="en-US" dirty="0" smtClean="0">
                <a:solidFill>
                  <a:schemeClr val="tx2"/>
                </a:solidFill>
              </a:rPr>
              <a:t>Pubis </a:t>
            </a:r>
            <a:r>
              <a:rPr lang="en-US" dirty="0" err="1" smtClean="0">
                <a:solidFill>
                  <a:schemeClr val="tx2"/>
                </a:solidFill>
              </a:rPr>
              <a:t>symphysis</a:t>
            </a:r>
            <a:r>
              <a:rPr lang="en-US" dirty="0" smtClean="0">
                <a:solidFill>
                  <a:schemeClr val="tx2"/>
                </a:solidFill>
              </a:rPr>
              <a:t> </a:t>
            </a:r>
            <a:r>
              <a:rPr lang="en-US" dirty="0" smtClean="0"/>
              <a:t>–formed by articulation of pubis bones of the two hip bones</a:t>
            </a:r>
          </a:p>
          <a:p>
            <a:r>
              <a:rPr lang="en-US" dirty="0" err="1" smtClean="0">
                <a:solidFill>
                  <a:schemeClr val="tx2"/>
                </a:solidFill>
              </a:rPr>
              <a:t>Lumbosacral</a:t>
            </a:r>
            <a:r>
              <a:rPr lang="en-US" dirty="0" smtClean="0">
                <a:solidFill>
                  <a:schemeClr val="tx2"/>
                </a:solidFill>
              </a:rPr>
              <a:t> joint </a:t>
            </a:r>
            <a:r>
              <a:rPr lang="en-US" dirty="0" smtClean="0"/>
              <a:t>is a joint formed by articulation of fifth lumbar vertebrae and base of sacrum</a:t>
            </a:r>
            <a:endParaRPr lang="en-US" dirty="0"/>
          </a:p>
        </p:txBody>
      </p:sp>
    </p:spTree>
    <p:extLst>
      <p:ext uri="{BB962C8B-B14F-4D97-AF65-F5344CB8AC3E}">
        <p14:creationId xmlns:p14="http://schemas.microsoft.com/office/powerpoint/2010/main" val="291976993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a:buNone/>
            </a:pPr>
            <a:r>
              <a:rPr lang="en-US" b="1" dirty="0" smtClean="0"/>
              <a:t>Differences between male and female pelvis </a:t>
            </a:r>
          </a:p>
          <a:p>
            <a:r>
              <a:rPr lang="en-US" dirty="0" smtClean="0"/>
              <a:t>The shape of the female pelvis allows for the passage of the baby during childbirth.</a:t>
            </a:r>
          </a:p>
          <a:p>
            <a:r>
              <a:rPr lang="en-US" dirty="0" smtClean="0"/>
              <a:t> In comparison with the male pelvis, the female pelvis has lighter bones, is more shallow and rounded and is generally roomier.</a:t>
            </a:r>
            <a:endParaRPr lang="en-US" dirty="0"/>
          </a:p>
        </p:txBody>
      </p:sp>
    </p:spTree>
    <p:extLst>
      <p:ext uri="{BB962C8B-B14F-4D97-AF65-F5344CB8AC3E}">
        <p14:creationId xmlns:p14="http://schemas.microsoft.com/office/powerpoint/2010/main" val="1334546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20000"/>
          </a:bodyPr>
          <a:lstStyle/>
          <a:p>
            <a:pPr>
              <a:buNone/>
            </a:pPr>
            <a:r>
              <a:rPr lang="en-US" b="1" dirty="0" smtClean="0"/>
              <a:t>Broad objective</a:t>
            </a:r>
          </a:p>
          <a:p>
            <a:r>
              <a:rPr lang="en-US" dirty="0" smtClean="0"/>
              <a:t>To enable the learner apply principles of anatomy in relation to management of </a:t>
            </a:r>
            <a:r>
              <a:rPr lang="en-US" dirty="0" err="1" smtClean="0"/>
              <a:t>orthopaedic</a:t>
            </a:r>
            <a:r>
              <a:rPr lang="en-US" dirty="0" smtClean="0"/>
              <a:t> and trauma patients</a:t>
            </a:r>
          </a:p>
          <a:p>
            <a:pPr>
              <a:buNone/>
            </a:pPr>
            <a:r>
              <a:rPr lang="en-US" b="1" dirty="0" smtClean="0"/>
              <a:t>Specific objectives</a:t>
            </a:r>
          </a:p>
          <a:p>
            <a:r>
              <a:rPr lang="en-US" dirty="0" smtClean="0"/>
              <a:t>Demonstrate understanding of terminologies and historical background of anatomy</a:t>
            </a:r>
          </a:p>
          <a:p>
            <a:r>
              <a:rPr lang="en-US" dirty="0" smtClean="0"/>
              <a:t>Explain organization of human body</a:t>
            </a:r>
          </a:p>
          <a:p>
            <a:r>
              <a:rPr lang="en-US" dirty="0" smtClean="0"/>
              <a:t>Explain various body tissues</a:t>
            </a:r>
          </a:p>
          <a:p>
            <a:r>
              <a:rPr lang="en-US" dirty="0" smtClean="0"/>
              <a:t>Explain the structural </a:t>
            </a:r>
            <a:r>
              <a:rPr lang="en-US" smtClean="0"/>
              <a:t>organization of </a:t>
            </a:r>
            <a:r>
              <a:rPr lang="en-US" dirty="0" smtClean="0"/>
              <a:t>the skin and body cavities</a:t>
            </a:r>
          </a:p>
          <a:p>
            <a:r>
              <a:rPr lang="en-US" dirty="0" smtClean="0"/>
              <a:t>Demonstrate the understanding of anatomical organization of lower limbs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buNone/>
            </a:pPr>
            <a:r>
              <a:rPr lang="en-US" b="1" dirty="0" smtClean="0"/>
              <a:t>Other body cavities</a:t>
            </a:r>
          </a:p>
          <a:p>
            <a:r>
              <a:rPr lang="en-US" dirty="0" smtClean="0"/>
              <a:t>Oral cavity-contains tongue and teeth</a:t>
            </a:r>
          </a:p>
          <a:p>
            <a:r>
              <a:rPr lang="en-US" dirty="0" smtClean="0"/>
              <a:t>Nasal cavity- located within and posterior to nose. Nasal cavity is part of the respiratory system passageways</a:t>
            </a:r>
          </a:p>
          <a:p>
            <a:r>
              <a:rPr lang="en-US" dirty="0" smtClean="0"/>
              <a:t>Orbital cavities- it house the eyes and present them in anterior position</a:t>
            </a:r>
          </a:p>
          <a:p>
            <a:r>
              <a:rPr lang="en-US" dirty="0" smtClean="0"/>
              <a:t>Middle ear cavities- contains tiny bones that transmit sound to the organs of hearing in the inner ear</a:t>
            </a:r>
          </a:p>
          <a:p>
            <a:r>
              <a:rPr lang="en-US" dirty="0" smtClean="0"/>
              <a:t>Synovial cavity- are joint cavities that are enclosed within fibrous capsule that </a:t>
            </a:r>
            <a:r>
              <a:rPr lang="en-US" dirty="0" err="1" smtClean="0"/>
              <a:t>sorround</a:t>
            </a:r>
            <a:r>
              <a:rPr lang="en-US" dirty="0" smtClean="0"/>
              <a:t> freely movable joints of the body such as elbow and knee joints</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l"/>
            <a:r>
              <a:rPr lang="en-US" b="1" dirty="0" smtClean="0"/>
              <a:t>Muscles of pelvis</a:t>
            </a:r>
            <a:endParaRPr lang="en-US" b="1" dirty="0"/>
          </a:p>
        </p:txBody>
      </p:sp>
      <p:sp>
        <p:nvSpPr>
          <p:cNvPr id="3" name="Content Placeholder 2"/>
          <p:cNvSpPr>
            <a:spLocks noGrp="1"/>
          </p:cNvSpPr>
          <p:nvPr>
            <p:ph idx="1"/>
          </p:nvPr>
        </p:nvSpPr>
        <p:spPr>
          <a:xfrm>
            <a:off x="457200" y="685800"/>
            <a:ext cx="8229600" cy="6172200"/>
          </a:xfrm>
        </p:spPr>
        <p:txBody>
          <a:bodyPr>
            <a:normAutofit/>
          </a:bodyPr>
          <a:lstStyle/>
          <a:p>
            <a:r>
              <a:rPr lang="en-US" dirty="0" smtClean="0"/>
              <a:t>The muscles of pelvis form its floor</a:t>
            </a:r>
          </a:p>
          <a:p>
            <a:r>
              <a:rPr lang="en-US" dirty="0" smtClean="0"/>
              <a:t>The muscles of pelvic floor are collectively referred to as </a:t>
            </a:r>
            <a:r>
              <a:rPr lang="en-US" b="1" dirty="0" err="1" smtClean="0"/>
              <a:t>levator</a:t>
            </a:r>
            <a:r>
              <a:rPr lang="en-US" b="1" dirty="0" smtClean="0"/>
              <a:t> </a:t>
            </a:r>
            <a:r>
              <a:rPr lang="en-US" b="1" dirty="0" err="1" smtClean="0"/>
              <a:t>ani</a:t>
            </a:r>
            <a:r>
              <a:rPr lang="en-US" b="1" dirty="0" smtClean="0"/>
              <a:t> and </a:t>
            </a:r>
            <a:r>
              <a:rPr lang="en-US" b="1" dirty="0" err="1" smtClean="0"/>
              <a:t>coccygeus</a:t>
            </a:r>
            <a:r>
              <a:rPr lang="en-US" b="1" dirty="0" smtClean="0"/>
              <a:t> muscles.</a:t>
            </a:r>
          </a:p>
          <a:p>
            <a:pPr>
              <a:buNone/>
            </a:pPr>
            <a:r>
              <a:rPr lang="en-US" b="1" dirty="0" err="1" smtClean="0"/>
              <a:t>i</a:t>
            </a:r>
            <a:r>
              <a:rPr lang="en-US" b="1" dirty="0" smtClean="0"/>
              <a:t>. </a:t>
            </a:r>
            <a:r>
              <a:rPr lang="en-US" b="1" dirty="0" err="1" smtClean="0"/>
              <a:t>Levator</a:t>
            </a:r>
            <a:r>
              <a:rPr lang="en-US" b="1" dirty="0" smtClean="0"/>
              <a:t> </a:t>
            </a:r>
            <a:r>
              <a:rPr lang="en-US" b="1" dirty="0" err="1" smtClean="0"/>
              <a:t>ani</a:t>
            </a:r>
            <a:r>
              <a:rPr lang="en-US" b="1" dirty="0" smtClean="0"/>
              <a:t> </a:t>
            </a:r>
          </a:p>
          <a:p>
            <a:r>
              <a:rPr lang="en-US" dirty="0" smtClean="0"/>
              <a:t>This is a pair of broad flat muscles, forming the anterior part of the pelvic floor. </a:t>
            </a:r>
          </a:p>
          <a:p>
            <a:r>
              <a:rPr lang="en-US" dirty="0" smtClean="0"/>
              <a:t>They originate from the inner surface of the true pelvis and unite in the midline. </a:t>
            </a:r>
          </a:p>
          <a:p>
            <a:r>
              <a:rPr lang="en-US" dirty="0" smtClean="0"/>
              <a:t>Together they form a sling that supports the pelvic organs.</a:t>
            </a:r>
          </a:p>
          <a:p>
            <a:endParaRPr lang="en-US" b="1" dirty="0" smtClean="0"/>
          </a:p>
        </p:txBody>
      </p:sp>
    </p:spTree>
    <p:extLst>
      <p:ext uri="{BB962C8B-B14F-4D97-AF65-F5344CB8AC3E}">
        <p14:creationId xmlns:p14="http://schemas.microsoft.com/office/powerpoint/2010/main" val="65412781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dirty="0" smtClean="0"/>
              <a:t>There is a gap (</a:t>
            </a:r>
            <a:r>
              <a:rPr lang="en-US" dirty="0" err="1" smtClean="0"/>
              <a:t>urogenital</a:t>
            </a:r>
            <a:r>
              <a:rPr lang="en-US" dirty="0" smtClean="0"/>
              <a:t> hiatus or opening) between the  right and left </a:t>
            </a:r>
            <a:r>
              <a:rPr lang="en-US" dirty="0" err="1" smtClean="0"/>
              <a:t>levator</a:t>
            </a:r>
            <a:r>
              <a:rPr lang="en-US" dirty="0" smtClean="0"/>
              <a:t> </a:t>
            </a:r>
            <a:r>
              <a:rPr lang="en-US" dirty="0" err="1" smtClean="0"/>
              <a:t>ani</a:t>
            </a:r>
            <a:r>
              <a:rPr lang="en-US" dirty="0" smtClean="0"/>
              <a:t> through which pass urethra, vagina and anal canal in the female and urethra and anal canal in male</a:t>
            </a:r>
          </a:p>
          <a:p>
            <a:r>
              <a:rPr lang="en-US" dirty="0" smtClean="0"/>
              <a:t>The </a:t>
            </a:r>
            <a:r>
              <a:rPr lang="en-US" dirty="0" err="1" smtClean="0"/>
              <a:t>levator</a:t>
            </a:r>
            <a:r>
              <a:rPr lang="en-US" dirty="0" smtClean="0"/>
              <a:t> </a:t>
            </a:r>
            <a:r>
              <a:rPr lang="en-US" dirty="0" err="1" smtClean="0"/>
              <a:t>ani</a:t>
            </a:r>
            <a:r>
              <a:rPr lang="en-US" dirty="0" smtClean="0"/>
              <a:t> is composed of three separate paired muscles: </a:t>
            </a:r>
            <a:r>
              <a:rPr lang="en-US" dirty="0" err="1" smtClean="0">
                <a:solidFill>
                  <a:schemeClr val="tx2"/>
                </a:solidFill>
              </a:rPr>
              <a:t>pubococcygeus</a:t>
            </a:r>
            <a:r>
              <a:rPr lang="en-US" dirty="0" smtClean="0">
                <a:solidFill>
                  <a:schemeClr val="tx2"/>
                </a:solidFill>
              </a:rPr>
              <a:t>, </a:t>
            </a:r>
            <a:r>
              <a:rPr lang="en-US" dirty="0" err="1" smtClean="0">
                <a:solidFill>
                  <a:schemeClr val="tx2"/>
                </a:solidFill>
              </a:rPr>
              <a:t>puborectalis</a:t>
            </a:r>
            <a:r>
              <a:rPr lang="en-US" dirty="0" smtClean="0">
                <a:solidFill>
                  <a:schemeClr val="tx2"/>
                </a:solidFill>
              </a:rPr>
              <a:t> and </a:t>
            </a:r>
            <a:r>
              <a:rPr lang="en-US" dirty="0" err="1" smtClean="0">
                <a:solidFill>
                  <a:schemeClr val="tx2"/>
                </a:solidFill>
              </a:rPr>
              <a:t>iliococcygeus</a:t>
            </a:r>
            <a:endParaRPr lang="en-US" dirty="0"/>
          </a:p>
        </p:txBody>
      </p:sp>
    </p:spTree>
    <p:extLst>
      <p:ext uri="{BB962C8B-B14F-4D97-AF65-F5344CB8AC3E}">
        <p14:creationId xmlns:p14="http://schemas.microsoft.com/office/powerpoint/2010/main" val="153405805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dirty="0" err="1" smtClean="0">
                <a:solidFill>
                  <a:schemeClr val="tx2"/>
                </a:solidFill>
              </a:rPr>
              <a:t>Pubococcygeus</a:t>
            </a:r>
            <a:r>
              <a:rPr lang="en-US" dirty="0" smtClean="0"/>
              <a:t> is the main part of </a:t>
            </a:r>
            <a:r>
              <a:rPr lang="en-US" dirty="0" err="1" smtClean="0"/>
              <a:t>levator</a:t>
            </a:r>
            <a:r>
              <a:rPr lang="en-US" dirty="0" smtClean="0"/>
              <a:t> </a:t>
            </a:r>
            <a:r>
              <a:rPr lang="en-US" dirty="0" err="1" smtClean="0"/>
              <a:t>ani</a:t>
            </a:r>
            <a:r>
              <a:rPr lang="en-US" dirty="0" smtClean="0"/>
              <a:t>, runs backward from the body of pubis towards the coccyx.</a:t>
            </a:r>
          </a:p>
          <a:p>
            <a:r>
              <a:rPr lang="en-US" dirty="0" err="1" smtClean="0">
                <a:solidFill>
                  <a:schemeClr val="tx2"/>
                </a:solidFill>
              </a:rPr>
              <a:t>Puborectalis</a:t>
            </a:r>
            <a:r>
              <a:rPr lang="en-US" dirty="0" smtClean="0"/>
              <a:t> is  U-shaped sling. It extends from the bodies of pubis bones past </a:t>
            </a:r>
            <a:r>
              <a:rPr lang="en-US" dirty="0" err="1" smtClean="0"/>
              <a:t>urogenital</a:t>
            </a:r>
            <a:r>
              <a:rPr lang="en-US" dirty="0" smtClean="0"/>
              <a:t> hiatus.</a:t>
            </a:r>
          </a:p>
          <a:p>
            <a:r>
              <a:rPr lang="en-US" dirty="0" err="1" smtClean="0">
                <a:solidFill>
                  <a:schemeClr val="tx2"/>
                </a:solidFill>
              </a:rPr>
              <a:t>Iliococcygeus</a:t>
            </a:r>
            <a:r>
              <a:rPr lang="en-US" dirty="0" smtClean="0"/>
              <a:t> is the most posterior part of </a:t>
            </a:r>
            <a:r>
              <a:rPr lang="en-US" dirty="0" err="1" smtClean="0"/>
              <a:t>levator</a:t>
            </a:r>
            <a:r>
              <a:rPr lang="en-US" dirty="0" smtClean="0"/>
              <a:t> </a:t>
            </a:r>
            <a:r>
              <a:rPr lang="en-US" dirty="0" err="1" smtClean="0"/>
              <a:t>ani</a:t>
            </a:r>
            <a:r>
              <a:rPr lang="en-US" dirty="0" smtClean="0"/>
              <a:t>. Starts </a:t>
            </a:r>
            <a:r>
              <a:rPr lang="en-US" dirty="0" err="1" smtClean="0"/>
              <a:t>anteriorly</a:t>
            </a:r>
            <a:r>
              <a:rPr lang="en-US" dirty="0" smtClean="0"/>
              <a:t> at </a:t>
            </a:r>
            <a:r>
              <a:rPr lang="en-US" dirty="0" err="1" smtClean="0"/>
              <a:t>ischial</a:t>
            </a:r>
            <a:r>
              <a:rPr lang="en-US" dirty="0" smtClean="0"/>
              <a:t> spines and posterior aspect of </a:t>
            </a:r>
            <a:r>
              <a:rPr lang="en-US" dirty="0" err="1" smtClean="0"/>
              <a:t>tendinous</a:t>
            </a:r>
            <a:r>
              <a:rPr lang="en-US" dirty="0" smtClean="0"/>
              <a:t> arch. They attach </a:t>
            </a:r>
            <a:r>
              <a:rPr lang="en-US" dirty="0" err="1" smtClean="0"/>
              <a:t>posteriorly</a:t>
            </a:r>
            <a:r>
              <a:rPr lang="en-US" dirty="0" smtClean="0"/>
              <a:t> to coccyx.</a:t>
            </a:r>
            <a:endParaRPr lang="en-US" dirty="0"/>
          </a:p>
        </p:txBody>
      </p:sp>
    </p:spTree>
    <p:extLst>
      <p:ext uri="{BB962C8B-B14F-4D97-AF65-F5344CB8AC3E}">
        <p14:creationId xmlns:p14="http://schemas.microsoft.com/office/powerpoint/2010/main" val="126553684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867400"/>
          </a:xfrm>
        </p:spPr>
        <p:txBody>
          <a:bodyPr/>
          <a:lstStyle/>
          <a:p>
            <a:pPr>
              <a:buNone/>
            </a:pPr>
            <a:r>
              <a:rPr lang="en-US" b="1" dirty="0" smtClean="0"/>
              <a:t>ii. </a:t>
            </a:r>
            <a:r>
              <a:rPr lang="en-US" b="1" dirty="0" err="1" smtClean="0"/>
              <a:t>Coccygeous</a:t>
            </a:r>
            <a:endParaRPr lang="en-US" b="1" dirty="0" smtClean="0"/>
          </a:p>
          <a:p>
            <a:r>
              <a:rPr lang="en-US" dirty="0" smtClean="0"/>
              <a:t>This is a paired triangular sheet of muscle and </a:t>
            </a:r>
            <a:r>
              <a:rPr lang="en-US" dirty="0" err="1" smtClean="0"/>
              <a:t>tendinous</a:t>
            </a:r>
            <a:r>
              <a:rPr lang="en-US" dirty="0" smtClean="0"/>
              <a:t> </a:t>
            </a:r>
            <a:r>
              <a:rPr lang="en-US" dirty="0" err="1" smtClean="0"/>
              <a:t>fibres</a:t>
            </a:r>
            <a:r>
              <a:rPr lang="en-US" dirty="0" smtClean="0"/>
              <a:t> situated behind the </a:t>
            </a:r>
            <a:r>
              <a:rPr lang="en-US" dirty="0" err="1" smtClean="0">
                <a:solidFill>
                  <a:schemeClr val="tx2"/>
                </a:solidFill>
              </a:rPr>
              <a:t>levator</a:t>
            </a:r>
            <a:r>
              <a:rPr lang="en-US" dirty="0" smtClean="0">
                <a:solidFill>
                  <a:schemeClr val="tx2"/>
                </a:solidFill>
              </a:rPr>
              <a:t> </a:t>
            </a:r>
            <a:r>
              <a:rPr lang="en-US" dirty="0" err="1" smtClean="0">
                <a:solidFill>
                  <a:schemeClr val="tx2"/>
                </a:solidFill>
              </a:rPr>
              <a:t>ani</a:t>
            </a:r>
            <a:r>
              <a:rPr lang="en-US" dirty="0" smtClean="0">
                <a:solidFill>
                  <a:schemeClr val="tx2"/>
                </a:solidFill>
              </a:rPr>
              <a:t>. </a:t>
            </a:r>
          </a:p>
          <a:p>
            <a:r>
              <a:rPr lang="en-US" dirty="0" smtClean="0"/>
              <a:t>They originate from the </a:t>
            </a:r>
            <a:r>
              <a:rPr lang="en-US" b="1" dirty="0" smtClean="0"/>
              <a:t>medial surface</a:t>
            </a:r>
            <a:r>
              <a:rPr lang="en-US" dirty="0" smtClean="0"/>
              <a:t> of the </a:t>
            </a:r>
            <a:r>
              <a:rPr lang="en-US" b="1" dirty="0" err="1" smtClean="0"/>
              <a:t>ischium</a:t>
            </a:r>
            <a:r>
              <a:rPr lang="en-US" dirty="0" smtClean="0"/>
              <a:t> and are inserted into the </a:t>
            </a:r>
            <a:r>
              <a:rPr lang="en-US" b="1" dirty="0" smtClean="0"/>
              <a:t>sacrum and coccyx</a:t>
            </a:r>
            <a:r>
              <a:rPr lang="en-US" dirty="0" smtClean="0"/>
              <a:t>. They complete the formation of the pelvic floor, which is perforated in the male by the urethra and anus, and in the female by the urethra, vagina and anus.</a:t>
            </a:r>
            <a:endParaRPr lang="en-US" dirty="0"/>
          </a:p>
        </p:txBody>
      </p:sp>
    </p:spTree>
    <p:extLst>
      <p:ext uri="{BB962C8B-B14F-4D97-AF65-F5344CB8AC3E}">
        <p14:creationId xmlns:p14="http://schemas.microsoft.com/office/powerpoint/2010/main" val="377565206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Muscles of the pelvis</a:t>
            </a:r>
            <a:endParaRPr lang="en-US" b="1" dirty="0"/>
          </a:p>
        </p:txBody>
      </p:sp>
      <p:pic>
        <p:nvPicPr>
          <p:cNvPr id="4098" name="Picture 2"/>
          <p:cNvPicPr>
            <a:picLocks noGrp="1" noChangeAspect="1" noChangeArrowheads="1"/>
          </p:cNvPicPr>
          <p:nvPr>
            <p:ph idx="1"/>
          </p:nvPr>
        </p:nvPicPr>
        <p:blipFill>
          <a:blip r:embed="rId2"/>
          <a:srcRect/>
          <a:stretch>
            <a:fillRect/>
          </a:stretch>
        </p:blipFill>
        <p:spPr bwMode="auto">
          <a:xfrm>
            <a:off x="533400" y="1219200"/>
            <a:ext cx="7696200" cy="5334000"/>
          </a:xfrm>
          <a:prstGeom prst="rect">
            <a:avLst/>
          </a:prstGeom>
          <a:noFill/>
          <a:ln w="9525">
            <a:noFill/>
            <a:miter lim="800000"/>
            <a:headEnd/>
            <a:tailEnd/>
          </a:ln>
          <a:effectLst/>
        </p:spPr>
      </p:pic>
    </p:spTree>
    <p:extLst>
      <p:ext uri="{BB962C8B-B14F-4D97-AF65-F5344CB8AC3E}">
        <p14:creationId xmlns:p14="http://schemas.microsoft.com/office/powerpoint/2010/main" val="218689796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Blood supply to the pelvis</a:t>
            </a:r>
            <a:endParaRPr lang="en-US" b="1" dirty="0"/>
          </a:p>
        </p:txBody>
      </p:sp>
      <p:sp>
        <p:nvSpPr>
          <p:cNvPr id="3" name="Content Placeholder 2"/>
          <p:cNvSpPr>
            <a:spLocks noGrp="1"/>
          </p:cNvSpPr>
          <p:nvPr>
            <p:ph idx="1"/>
          </p:nvPr>
        </p:nvSpPr>
        <p:spPr>
          <a:xfrm>
            <a:off x="457200" y="1219200"/>
            <a:ext cx="8229600" cy="4906963"/>
          </a:xfrm>
        </p:spPr>
        <p:txBody>
          <a:bodyPr/>
          <a:lstStyle/>
          <a:p>
            <a:pPr>
              <a:buNone/>
            </a:pPr>
            <a:r>
              <a:rPr lang="en-US" b="1" dirty="0" smtClean="0"/>
              <a:t>Arterial blood supply</a:t>
            </a:r>
          </a:p>
          <a:p>
            <a:r>
              <a:rPr lang="en-US" dirty="0" smtClean="0"/>
              <a:t>The internal ilia</a:t>
            </a:r>
            <a:r>
              <a:rPr lang="en-US" dirty="0"/>
              <a:t>c</a:t>
            </a:r>
            <a:r>
              <a:rPr lang="en-US" dirty="0" smtClean="0"/>
              <a:t> artery is the major artery of the pelvis. It originates from bifurcation of the </a:t>
            </a:r>
            <a:r>
              <a:rPr lang="en-US" dirty="0" smtClean="0">
                <a:solidFill>
                  <a:schemeClr val="accent2"/>
                </a:solidFill>
              </a:rPr>
              <a:t>common iliac artery </a:t>
            </a:r>
            <a:r>
              <a:rPr lang="en-US" dirty="0" smtClean="0"/>
              <a:t>into internal and external branches.</a:t>
            </a:r>
          </a:p>
          <a:p>
            <a:pPr>
              <a:buNone/>
            </a:pPr>
            <a:r>
              <a:rPr lang="en-US" dirty="0" err="1" smtClean="0">
                <a:solidFill>
                  <a:schemeClr val="accent2"/>
                </a:solidFill>
              </a:rPr>
              <a:t>Note:The</a:t>
            </a:r>
            <a:r>
              <a:rPr lang="en-US" dirty="0" smtClean="0">
                <a:solidFill>
                  <a:schemeClr val="accent2"/>
                </a:solidFill>
              </a:rPr>
              <a:t> external iliac artery supplies the lower limbs</a:t>
            </a:r>
          </a:p>
          <a:p>
            <a:r>
              <a:rPr lang="en-US" dirty="0" smtClean="0"/>
              <a:t>The internal iliac artery is divided into anterior and posterior trunk.</a:t>
            </a:r>
            <a:endParaRPr lang="en-US" dirty="0"/>
          </a:p>
        </p:txBody>
      </p:sp>
    </p:spTree>
    <p:extLst>
      <p:ext uri="{BB962C8B-B14F-4D97-AF65-F5344CB8AC3E}">
        <p14:creationId xmlns:p14="http://schemas.microsoft.com/office/powerpoint/2010/main" val="342624271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fontScale="92500" lnSpcReduction="20000"/>
          </a:bodyPr>
          <a:lstStyle/>
          <a:p>
            <a:r>
              <a:rPr lang="en-US" dirty="0" smtClean="0"/>
              <a:t>The anterior trunk supplies </a:t>
            </a:r>
            <a:r>
              <a:rPr lang="en-US" dirty="0" smtClean="0">
                <a:solidFill>
                  <a:schemeClr val="accent2"/>
                </a:solidFill>
              </a:rPr>
              <a:t>the pelvic viscera perineum, </a:t>
            </a:r>
            <a:r>
              <a:rPr lang="en-US" dirty="0" err="1" smtClean="0">
                <a:solidFill>
                  <a:schemeClr val="accent2"/>
                </a:solidFill>
              </a:rPr>
              <a:t>gluteal</a:t>
            </a:r>
            <a:r>
              <a:rPr lang="en-US" dirty="0" smtClean="0">
                <a:solidFill>
                  <a:schemeClr val="accent2"/>
                </a:solidFill>
              </a:rPr>
              <a:t> regions, medial(adductor) regions of thigh, the fetus (through umbilical arteries)</a:t>
            </a:r>
            <a:endParaRPr lang="en-US" dirty="0" smtClean="0">
              <a:solidFill>
                <a:schemeClr val="tx2"/>
              </a:solidFill>
            </a:endParaRPr>
          </a:p>
          <a:p>
            <a:r>
              <a:rPr lang="en-US" dirty="0" smtClean="0"/>
              <a:t>The  branches of anterior division (trunk) include the </a:t>
            </a:r>
            <a:r>
              <a:rPr lang="en-US" b="1" dirty="0" smtClean="0"/>
              <a:t>internal </a:t>
            </a:r>
            <a:r>
              <a:rPr lang="en-US" b="1" dirty="0" err="1" smtClean="0"/>
              <a:t>pudendal</a:t>
            </a:r>
            <a:r>
              <a:rPr lang="en-US" b="1" dirty="0" smtClean="0"/>
              <a:t> branch </a:t>
            </a:r>
            <a:r>
              <a:rPr lang="en-US" dirty="0" smtClean="0"/>
              <a:t>which is the main artery of perineum. Other  branches are </a:t>
            </a:r>
            <a:r>
              <a:rPr lang="en-US" b="1" dirty="0" smtClean="0"/>
              <a:t>umbilical, </a:t>
            </a:r>
            <a:r>
              <a:rPr lang="en-US" b="1" dirty="0" err="1" smtClean="0"/>
              <a:t>obturator</a:t>
            </a:r>
            <a:r>
              <a:rPr lang="en-US" b="1" dirty="0" smtClean="0"/>
              <a:t>, inferior </a:t>
            </a:r>
            <a:r>
              <a:rPr lang="en-US" b="1" dirty="0" err="1" smtClean="0"/>
              <a:t>vesical</a:t>
            </a:r>
            <a:r>
              <a:rPr lang="en-US" b="1" dirty="0" smtClean="0"/>
              <a:t> (males), uterine (in females), middle rectal and inferior </a:t>
            </a:r>
            <a:r>
              <a:rPr lang="en-US" b="1" dirty="0" err="1" smtClean="0"/>
              <a:t>gluteal</a:t>
            </a:r>
            <a:r>
              <a:rPr lang="en-US" b="1" dirty="0" smtClean="0"/>
              <a:t> arteries</a:t>
            </a:r>
          </a:p>
          <a:p>
            <a:r>
              <a:rPr lang="en-US" dirty="0" smtClean="0"/>
              <a:t>Posterior trunk supplies </a:t>
            </a:r>
            <a:r>
              <a:rPr lang="en-US" dirty="0" smtClean="0">
                <a:solidFill>
                  <a:schemeClr val="tx2"/>
                </a:solidFill>
              </a:rPr>
              <a:t>posterior abdominal wall, posterior pelvic wall and the </a:t>
            </a:r>
            <a:r>
              <a:rPr lang="en-US" dirty="0" err="1" smtClean="0">
                <a:solidFill>
                  <a:schemeClr val="tx2"/>
                </a:solidFill>
              </a:rPr>
              <a:t>gluteal</a:t>
            </a:r>
            <a:r>
              <a:rPr lang="en-US" dirty="0" smtClean="0">
                <a:solidFill>
                  <a:schemeClr val="tx2"/>
                </a:solidFill>
              </a:rPr>
              <a:t> region</a:t>
            </a:r>
            <a:endParaRPr lang="en-US" b="1" dirty="0" smtClean="0"/>
          </a:p>
          <a:p>
            <a:r>
              <a:rPr lang="en-US" dirty="0" smtClean="0"/>
              <a:t>In the females, one of the largest branches is the uterine artery, which provides the main arterial blood supply to the reproductive organs.</a:t>
            </a:r>
            <a:endParaRPr lang="en-US" dirty="0"/>
          </a:p>
        </p:txBody>
      </p:sp>
    </p:spTree>
    <p:extLst>
      <p:ext uri="{BB962C8B-B14F-4D97-AF65-F5344CB8AC3E}">
        <p14:creationId xmlns:p14="http://schemas.microsoft.com/office/powerpoint/2010/main" val="332012611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Venous  blood supply</a:t>
            </a:r>
            <a:endParaRPr lang="en-US" b="1" dirty="0"/>
          </a:p>
        </p:txBody>
      </p:sp>
      <p:sp>
        <p:nvSpPr>
          <p:cNvPr id="3" name="Content Placeholder 2"/>
          <p:cNvSpPr>
            <a:spLocks noGrp="1"/>
          </p:cNvSpPr>
          <p:nvPr>
            <p:ph idx="1"/>
          </p:nvPr>
        </p:nvSpPr>
        <p:spPr/>
        <p:txBody>
          <a:bodyPr>
            <a:normAutofit fontScale="92500"/>
          </a:bodyPr>
          <a:lstStyle/>
          <a:p>
            <a:r>
              <a:rPr lang="en-US" dirty="0" smtClean="0"/>
              <a:t>Venous blood from pelvis is drained by venous plexus that surround pelvic organs.</a:t>
            </a:r>
          </a:p>
          <a:p>
            <a:r>
              <a:rPr lang="en-US" dirty="0" smtClean="0"/>
              <a:t>They include the rectal, </a:t>
            </a:r>
            <a:r>
              <a:rPr lang="en-US" dirty="0" err="1" smtClean="0"/>
              <a:t>vesical</a:t>
            </a:r>
            <a:r>
              <a:rPr lang="en-US" dirty="0" smtClean="0"/>
              <a:t> (urinary bladder), prostatic, uterine and vaginal venous plexus.</a:t>
            </a:r>
          </a:p>
          <a:p>
            <a:r>
              <a:rPr lang="en-US" dirty="0" smtClean="0"/>
              <a:t>Most of them drain into the internal iliac vein which is a tributary to the inferior </a:t>
            </a:r>
            <a:r>
              <a:rPr lang="en-US" dirty="0" err="1" smtClean="0"/>
              <a:t>venacava</a:t>
            </a:r>
            <a:endParaRPr lang="en-US" dirty="0" smtClean="0"/>
          </a:p>
          <a:p>
            <a:r>
              <a:rPr lang="en-US" dirty="0" smtClean="0"/>
              <a:t>Other than the </a:t>
            </a:r>
            <a:r>
              <a:rPr lang="en-US" dirty="0" err="1" smtClean="0"/>
              <a:t>venacava</a:t>
            </a:r>
            <a:r>
              <a:rPr lang="en-US" dirty="0" smtClean="0"/>
              <a:t>, some portion of venous blood flows into inferior mesenteric vein and then into hepatic portal system</a:t>
            </a:r>
          </a:p>
          <a:p>
            <a:endParaRPr lang="en-US" dirty="0"/>
          </a:p>
        </p:txBody>
      </p:sp>
    </p:spTree>
    <p:extLst>
      <p:ext uri="{BB962C8B-B14F-4D97-AF65-F5344CB8AC3E}">
        <p14:creationId xmlns:p14="http://schemas.microsoft.com/office/powerpoint/2010/main" val="347922110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t>Like the arterial blood vessels, </a:t>
            </a:r>
            <a:r>
              <a:rPr lang="en-US" dirty="0" smtClean="0">
                <a:solidFill>
                  <a:schemeClr val="tx2"/>
                </a:solidFill>
              </a:rPr>
              <a:t>the external iliac vein </a:t>
            </a:r>
            <a:r>
              <a:rPr lang="en-US" dirty="0" smtClean="0"/>
              <a:t>primarily drains the </a:t>
            </a:r>
            <a:r>
              <a:rPr lang="en-US" b="1" dirty="0" smtClean="0"/>
              <a:t>lower limbs </a:t>
            </a:r>
            <a:r>
              <a:rPr lang="en-US" dirty="0" smtClean="0"/>
              <a:t>while </a:t>
            </a:r>
            <a:r>
              <a:rPr lang="en-US" dirty="0" smtClean="0">
                <a:solidFill>
                  <a:schemeClr val="tx2"/>
                </a:solidFill>
              </a:rPr>
              <a:t>internal iliac veins </a:t>
            </a:r>
            <a:r>
              <a:rPr lang="en-US" dirty="0" smtClean="0"/>
              <a:t>drains the </a:t>
            </a:r>
            <a:r>
              <a:rPr lang="en-US" b="1" dirty="0" smtClean="0"/>
              <a:t>pelvic viscera, walls,  </a:t>
            </a:r>
            <a:r>
              <a:rPr lang="en-US" b="1" dirty="0" err="1" smtClean="0"/>
              <a:t>gluteal</a:t>
            </a:r>
            <a:r>
              <a:rPr lang="en-US" b="1" dirty="0" smtClean="0"/>
              <a:t> region and perineum</a:t>
            </a:r>
            <a:endParaRPr lang="en-US" b="1" dirty="0"/>
          </a:p>
        </p:txBody>
      </p:sp>
    </p:spTree>
    <p:extLst>
      <p:ext uri="{BB962C8B-B14F-4D97-AF65-F5344CB8AC3E}">
        <p14:creationId xmlns:p14="http://schemas.microsoft.com/office/powerpoint/2010/main" val="232693627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Nerve supply to the pelvis</a:t>
            </a:r>
            <a:endParaRPr lang="en-US" b="1" dirty="0"/>
          </a:p>
        </p:txBody>
      </p:sp>
      <p:sp>
        <p:nvSpPr>
          <p:cNvPr id="3" name="Content Placeholder 2"/>
          <p:cNvSpPr>
            <a:spLocks noGrp="1"/>
          </p:cNvSpPr>
          <p:nvPr>
            <p:ph idx="1"/>
          </p:nvPr>
        </p:nvSpPr>
        <p:spPr>
          <a:xfrm>
            <a:off x="457200" y="1219200"/>
            <a:ext cx="8229600" cy="4906963"/>
          </a:xfrm>
        </p:spPr>
        <p:txBody>
          <a:bodyPr>
            <a:normAutofit lnSpcReduction="10000"/>
          </a:bodyPr>
          <a:lstStyle/>
          <a:p>
            <a:r>
              <a:rPr lang="en-US" dirty="0" smtClean="0"/>
              <a:t>There are four major nervous structures found in the pelvis</a:t>
            </a:r>
          </a:p>
          <a:p>
            <a:pPr marL="514350" indent="-514350">
              <a:buFont typeface="Wingdings" pitchFamily="2" charset="2"/>
              <a:buChar char="ü"/>
            </a:pPr>
            <a:r>
              <a:rPr lang="en-US" dirty="0" err="1" smtClean="0"/>
              <a:t>Lumbosacral</a:t>
            </a:r>
            <a:r>
              <a:rPr lang="en-US" dirty="0" smtClean="0"/>
              <a:t> trunk</a:t>
            </a:r>
          </a:p>
          <a:p>
            <a:pPr marL="514350" indent="-514350">
              <a:buFont typeface="Wingdings" pitchFamily="2" charset="2"/>
              <a:buChar char="ü"/>
            </a:pPr>
            <a:r>
              <a:rPr lang="en-US" dirty="0" smtClean="0"/>
              <a:t>Sacral plexus</a:t>
            </a:r>
          </a:p>
          <a:p>
            <a:pPr marL="514350" indent="-514350">
              <a:buFont typeface="Wingdings" pitchFamily="2" charset="2"/>
              <a:buChar char="ü"/>
            </a:pPr>
            <a:r>
              <a:rPr lang="en-US" dirty="0" err="1" smtClean="0"/>
              <a:t>Coccygeal</a:t>
            </a:r>
            <a:r>
              <a:rPr lang="en-US" dirty="0" smtClean="0"/>
              <a:t> plexus</a:t>
            </a:r>
          </a:p>
          <a:p>
            <a:pPr marL="514350" indent="-514350">
              <a:buFont typeface="Wingdings" pitchFamily="2" charset="2"/>
              <a:buChar char="ü"/>
            </a:pPr>
            <a:r>
              <a:rPr lang="en-US" dirty="0" smtClean="0"/>
              <a:t>Autonomic pelvic nerves</a:t>
            </a:r>
          </a:p>
          <a:p>
            <a:pPr marL="514350" indent="-514350"/>
            <a:r>
              <a:rPr lang="en-US" dirty="0" smtClean="0"/>
              <a:t>These nerves supply viscera, muscles of pelvic floor and perineum, </a:t>
            </a:r>
            <a:r>
              <a:rPr lang="en-US" dirty="0" err="1" smtClean="0"/>
              <a:t>gluteal</a:t>
            </a:r>
            <a:r>
              <a:rPr lang="en-US" dirty="0" smtClean="0"/>
              <a:t> region and lower limb</a:t>
            </a:r>
            <a:endParaRPr lang="en-US" dirty="0"/>
          </a:p>
        </p:txBody>
      </p:sp>
    </p:spTree>
    <p:extLst>
      <p:ext uri="{BB962C8B-B14F-4D97-AF65-F5344CB8AC3E}">
        <p14:creationId xmlns:p14="http://schemas.microsoft.com/office/powerpoint/2010/main" val="3321215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a:buNone/>
            </a:pPr>
            <a:r>
              <a:rPr lang="en-US" b="1" dirty="0" err="1" smtClean="0"/>
              <a:t>Abdominol</a:t>
            </a:r>
            <a:r>
              <a:rPr lang="en-US" b="1" dirty="0" smtClean="0"/>
              <a:t>-pelvic regions and quadrants</a:t>
            </a:r>
          </a:p>
          <a:p>
            <a:r>
              <a:rPr lang="en-US" dirty="0" smtClean="0"/>
              <a:t>The </a:t>
            </a:r>
            <a:r>
              <a:rPr lang="en-US" dirty="0" err="1" smtClean="0"/>
              <a:t>abdominolpelvic</a:t>
            </a:r>
            <a:r>
              <a:rPr lang="en-US" dirty="0" smtClean="0"/>
              <a:t> cavity is divided into smaller areas for study by two transverse and two </a:t>
            </a:r>
            <a:r>
              <a:rPr lang="en-US" dirty="0" err="1" smtClean="0"/>
              <a:t>parasagittal</a:t>
            </a:r>
            <a:r>
              <a:rPr lang="en-US" dirty="0" smtClean="0"/>
              <a:t> planes</a:t>
            </a:r>
          </a:p>
          <a:p>
            <a:r>
              <a:rPr lang="en-US" dirty="0" smtClean="0"/>
              <a:t>The planes divide the abdomen into nine regions</a:t>
            </a:r>
          </a:p>
          <a:p>
            <a:pPr>
              <a:buFont typeface="Wingdings" pitchFamily="2" charset="2"/>
              <a:buChar char="ü"/>
            </a:pPr>
            <a:r>
              <a:rPr lang="en-US" dirty="0" smtClean="0">
                <a:solidFill>
                  <a:srgbClr val="002060"/>
                </a:solidFill>
              </a:rPr>
              <a:t>Umbilical region-</a:t>
            </a:r>
            <a:r>
              <a:rPr lang="en-US" dirty="0" smtClean="0"/>
              <a:t> is the centermost region and </a:t>
            </a:r>
            <a:r>
              <a:rPr lang="en-US" dirty="0" err="1" smtClean="0"/>
              <a:t>sorrounding</a:t>
            </a:r>
            <a:r>
              <a:rPr lang="en-US" dirty="0" smtClean="0"/>
              <a:t> the umbilicus (navel)</a:t>
            </a:r>
          </a:p>
          <a:p>
            <a:pPr>
              <a:buFont typeface="Wingdings" pitchFamily="2" charset="2"/>
              <a:buChar char="ü"/>
            </a:pPr>
            <a:r>
              <a:rPr lang="en-US" dirty="0" err="1" smtClean="0">
                <a:solidFill>
                  <a:srgbClr val="0070C0"/>
                </a:solidFill>
              </a:rPr>
              <a:t>Epigastric</a:t>
            </a:r>
            <a:r>
              <a:rPr lang="en-US" dirty="0" smtClean="0">
                <a:solidFill>
                  <a:srgbClr val="0070C0"/>
                </a:solidFill>
              </a:rPr>
              <a:t> region-</a:t>
            </a:r>
            <a:r>
              <a:rPr lang="en-US" dirty="0" smtClean="0"/>
              <a:t> is located superior to the umbilical region</a:t>
            </a:r>
            <a:endParaRPr lang="en-US" dirty="0" smtClean="0">
              <a:solidFill>
                <a:srgbClr val="0070C0"/>
              </a:solidFill>
            </a:endParaRPr>
          </a:p>
          <a:p>
            <a:endParaRPr lang="en-US" b="1"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r>
              <a:rPr lang="en-US" b="1" dirty="0" err="1" smtClean="0"/>
              <a:t>Lumbosacral</a:t>
            </a:r>
            <a:r>
              <a:rPr lang="en-US" b="1" dirty="0" smtClean="0"/>
              <a:t> trunk </a:t>
            </a:r>
            <a:r>
              <a:rPr lang="en-US" dirty="0" smtClean="0"/>
              <a:t>is a nerve bundle formed by the anterior </a:t>
            </a:r>
            <a:r>
              <a:rPr lang="en-US" dirty="0" err="1" smtClean="0"/>
              <a:t>rami</a:t>
            </a:r>
            <a:r>
              <a:rPr lang="en-US" dirty="0" smtClean="0"/>
              <a:t> of L4-L5 lumbar nerves. It is a  root which contributes to the sacral plexus. </a:t>
            </a:r>
          </a:p>
          <a:p>
            <a:r>
              <a:rPr lang="en-US" dirty="0" smtClean="0"/>
              <a:t>The </a:t>
            </a:r>
            <a:r>
              <a:rPr lang="en-US" dirty="0" err="1" smtClean="0"/>
              <a:t>lumbosacral</a:t>
            </a:r>
            <a:r>
              <a:rPr lang="en-US" dirty="0" smtClean="0"/>
              <a:t> trunk and anterior </a:t>
            </a:r>
            <a:r>
              <a:rPr lang="en-US" dirty="0" err="1" smtClean="0"/>
              <a:t>rami</a:t>
            </a:r>
            <a:r>
              <a:rPr lang="en-US" dirty="0" smtClean="0"/>
              <a:t> of S1-S4 interconnect to form </a:t>
            </a:r>
            <a:r>
              <a:rPr lang="en-US" b="1" dirty="0" smtClean="0"/>
              <a:t>sacral plexus</a:t>
            </a:r>
          </a:p>
          <a:p>
            <a:r>
              <a:rPr lang="en-US" dirty="0" smtClean="0"/>
              <a:t>The anterior </a:t>
            </a:r>
            <a:r>
              <a:rPr lang="en-US" dirty="0" err="1" smtClean="0"/>
              <a:t>rami</a:t>
            </a:r>
            <a:r>
              <a:rPr lang="en-US" dirty="0" smtClean="0"/>
              <a:t> of S4, S5 and </a:t>
            </a:r>
            <a:r>
              <a:rPr lang="en-US" dirty="0" err="1" smtClean="0"/>
              <a:t>coccygeal</a:t>
            </a:r>
            <a:r>
              <a:rPr lang="en-US" dirty="0" smtClean="0"/>
              <a:t> nerve unite to form </a:t>
            </a:r>
            <a:r>
              <a:rPr lang="en-US" b="1" dirty="0" err="1" smtClean="0"/>
              <a:t>coccygeal</a:t>
            </a:r>
            <a:r>
              <a:rPr lang="en-US" b="1" dirty="0" smtClean="0"/>
              <a:t> plexus.</a:t>
            </a:r>
          </a:p>
          <a:p>
            <a:r>
              <a:rPr lang="en-US" dirty="0" smtClean="0"/>
              <a:t>Concerning the autonomic pelvic nerve, there are sympathetic and </a:t>
            </a:r>
            <a:r>
              <a:rPr lang="en-US" dirty="0" err="1" smtClean="0"/>
              <a:t>parasympsthetic</a:t>
            </a:r>
            <a:r>
              <a:rPr lang="en-US" dirty="0" smtClean="0"/>
              <a:t> inputs. They are given by lumbar, sacral and </a:t>
            </a:r>
            <a:r>
              <a:rPr lang="en-US" b="1" dirty="0" smtClean="0"/>
              <a:t>pelvic </a:t>
            </a:r>
            <a:r>
              <a:rPr lang="en-US" b="1" dirty="0" err="1" smtClean="0"/>
              <a:t>splanchnic</a:t>
            </a:r>
            <a:r>
              <a:rPr lang="en-US" b="1" dirty="0" smtClean="0"/>
              <a:t> nerves </a:t>
            </a:r>
            <a:r>
              <a:rPr lang="en-US" dirty="0" smtClean="0"/>
              <a:t>(bilateral autonomic nerves that supply the abdominal and pelvic viscera)</a:t>
            </a:r>
            <a:endParaRPr lang="en-US" dirty="0"/>
          </a:p>
        </p:txBody>
      </p:sp>
    </p:spTree>
    <p:extLst>
      <p:ext uri="{BB962C8B-B14F-4D97-AF65-F5344CB8AC3E}">
        <p14:creationId xmlns:p14="http://schemas.microsoft.com/office/powerpoint/2010/main" val="91054278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a:buNone/>
            </a:pPr>
            <a:r>
              <a:rPr lang="en-US" b="1" dirty="0" err="1" smtClean="0"/>
              <a:t>Symphathetic</a:t>
            </a:r>
            <a:r>
              <a:rPr lang="en-US" b="1" dirty="0" smtClean="0"/>
              <a:t> nerve supply to pelvis</a:t>
            </a:r>
          </a:p>
          <a:p>
            <a:r>
              <a:rPr lang="en-US" dirty="0" smtClean="0"/>
              <a:t>Sympathetic nerves from inferior </a:t>
            </a:r>
            <a:r>
              <a:rPr lang="en-US" dirty="0" err="1" smtClean="0"/>
              <a:t>hypogastric</a:t>
            </a:r>
            <a:r>
              <a:rPr lang="en-US" dirty="0" smtClean="0"/>
              <a:t> plexus  (T10- L1) supply the </a:t>
            </a:r>
            <a:r>
              <a:rPr lang="en-US" dirty="0" smtClean="0">
                <a:solidFill>
                  <a:schemeClr val="tx2"/>
                </a:solidFill>
              </a:rPr>
              <a:t>uterus and cervix</a:t>
            </a:r>
            <a:r>
              <a:rPr lang="en-US" dirty="0" smtClean="0"/>
              <a:t>.</a:t>
            </a:r>
          </a:p>
          <a:p>
            <a:pPr>
              <a:buNone/>
            </a:pPr>
            <a:r>
              <a:rPr lang="en-US" b="1" dirty="0" smtClean="0"/>
              <a:t>Parasympathetic nerve supply to pelvic</a:t>
            </a:r>
          </a:p>
          <a:p>
            <a:r>
              <a:rPr lang="en-US" dirty="0" smtClean="0"/>
              <a:t> </a:t>
            </a:r>
            <a:r>
              <a:rPr lang="en-US" dirty="0" err="1" smtClean="0"/>
              <a:t>Pudendal</a:t>
            </a:r>
            <a:r>
              <a:rPr lang="en-US" dirty="0" smtClean="0"/>
              <a:t> nerve (S2,3,4) supplies the vagina and pelvic outlet</a:t>
            </a:r>
          </a:p>
          <a:p>
            <a:r>
              <a:rPr lang="en-US" dirty="0" smtClean="0"/>
              <a:t>There is also minor supply from </a:t>
            </a:r>
            <a:r>
              <a:rPr lang="en-US" dirty="0" err="1" smtClean="0"/>
              <a:t>genito</a:t>
            </a:r>
            <a:r>
              <a:rPr lang="en-US" dirty="0" smtClean="0"/>
              <a:t>-femoral nerve </a:t>
            </a:r>
            <a:r>
              <a:rPr lang="en-US" smtClean="0"/>
              <a:t>(L1,2 </a:t>
            </a:r>
            <a:r>
              <a:rPr lang="en-US" dirty="0" smtClean="0"/>
              <a:t>and </a:t>
            </a:r>
            <a:r>
              <a:rPr lang="en-US" dirty="0" err="1" smtClean="0"/>
              <a:t>perineal</a:t>
            </a:r>
            <a:r>
              <a:rPr lang="en-US" dirty="0" smtClean="0"/>
              <a:t> branch of posterior femoral nerve (L2,3,4)</a:t>
            </a:r>
            <a:endParaRPr lang="en-US" dirty="0"/>
          </a:p>
        </p:txBody>
      </p:sp>
    </p:spTree>
    <p:extLst>
      <p:ext uri="{BB962C8B-B14F-4D97-AF65-F5344CB8AC3E}">
        <p14:creationId xmlns:p14="http://schemas.microsoft.com/office/powerpoint/2010/main" val="298163620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7772400" cy="1600200"/>
          </a:xfrm>
        </p:spPr>
        <p:txBody>
          <a:bodyPr>
            <a:normAutofit/>
          </a:bodyPr>
          <a:lstStyle/>
          <a:p>
            <a:pPr algn="l"/>
            <a:r>
              <a:rPr lang="en-US" b="1" dirty="0" smtClean="0"/>
              <a:t>Bones of lower limbs</a:t>
            </a:r>
            <a:br>
              <a:rPr lang="en-US" b="1" dirty="0" smtClean="0"/>
            </a:br>
            <a:r>
              <a:rPr lang="en-US" b="1" dirty="0" smtClean="0"/>
              <a:t>Femur </a:t>
            </a:r>
            <a:endParaRPr lang="en-US" b="1" dirty="0"/>
          </a:p>
        </p:txBody>
      </p:sp>
      <p:sp>
        <p:nvSpPr>
          <p:cNvPr id="3" name="Subtitle 2"/>
          <p:cNvSpPr>
            <a:spLocks noGrp="1"/>
          </p:cNvSpPr>
          <p:nvPr>
            <p:ph type="subTitle" idx="1"/>
          </p:nvPr>
        </p:nvSpPr>
        <p:spPr>
          <a:xfrm>
            <a:off x="457200" y="1828800"/>
            <a:ext cx="8305800" cy="3810000"/>
          </a:xfrm>
        </p:spPr>
        <p:txBody>
          <a:bodyPr>
            <a:normAutofit/>
          </a:bodyPr>
          <a:lstStyle/>
          <a:p>
            <a:pPr marL="457200" indent="-457200" algn="just">
              <a:buFont typeface="Arial" pitchFamily="34" charset="0"/>
              <a:buChar char="•"/>
            </a:pPr>
            <a:r>
              <a:rPr lang="en-US" b="0" i="0" dirty="0" smtClean="0">
                <a:solidFill>
                  <a:srgbClr val="32323C"/>
                </a:solidFill>
                <a:effectLst/>
                <a:latin typeface="acumin-pro"/>
              </a:rPr>
              <a:t>The </a:t>
            </a:r>
            <a:r>
              <a:rPr lang="en-US" b="1" i="0" dirty="0" smtClean="0">
                <a:solidFill>
                  <a:srgbClr val="32323C"/>
                </a:solidFill>
                <a:effectLst/>
                <a:latin typeface="acumin-pro"/>
              </a:rPr>
              <a:t>femur</a:t>
            </a:r>
            <a:r>
              <a:rPr lang="en-US" b="0" i="0" dirty="0" smtClean="0">
                <a:solidFill>
                  <a:srgbClr val="32323C"/>
                </a:solidFill>
                <a:effectLst/>
                <a:latin typeface="acumin-pro"/>
              </a:rPr>
              <a:t> is the only bone in the thigh and the </a:t>
            </a:r>
            <a:r>
              <a:rPr lang="en-US" b="0" i="0" dirty="0" smtClean="0">
                <a:solidFill>
                  <a:schemeClr val="tx2"/>
                </a:solidFill>
                <a:effectLst/>
                <a:latin typeface="acumin-pro"/>
              </a:rPr>
              <a:t>longest bone </a:t>
            </a:r>
            <a:r>
              <a:rPr lang="en-US" b="0" i="0" dirty="0" smtClean="0">
                <a:solidFill>
                  <a:srgbClr val="32323C"/>
                </a:solidFill>
                <a:effectLst/>
                <a:latin typeface="acumin-pro"/>
              </a:rPr>
              <a:t>in the body.</a:t>
            </a:r>
          </a:p>
          <a:p>
            <a:pPr marL="457200" indent="-457200" algn="just">
              <a:buFont typeface="Arial" pitchFamily="34" charset="0"/>
              <a:buChar char="•"/>
            </a:pPr>
            <a:r>
              <a:rPr lang="en-US" b="0" i="0" dirty="0" smtClean="0">
                <a:solidFill>
                  <a:srgbClr val="32323C"/>
                </a:solidFill>
                <a:effectLst/>
                <a:latin typeface="acumin-pro"/>
              </a:rPr>
              <a:t>It acts as the site of origin and attachment of many </a:t>
            </a:r>
            <a:r>
              <a:rPr lang="en-US" b="1" i="0" dirty="0" smtClean="0">
                <a:solidFill>
                  <a:srgbClr val="32323C"/>
                </a:solidFill>
                <a:effectLst/>
                <a:latin typeface="acumin-pro"/>
              </a:rPr>
              <a:t>muscles</a:t>
            </a:r>
            <a:r>
              <a:rPr lang="en-US" b="0" i="0" dirty="0" smtClean="0">
                <a:solidFill>
                  <a:srgbClr val="32323C"/>
                </a:solidFill>
                <a:effectLst/>
                <a:latin typeface="acumin-pro"/>
              </a:rPr>
              <a:t> and ligaments, and can be divided into three parts; proximal, shaft and distal.</a:t>
            </a:r>
          </a:p>
          <a:p>
            <a:endParaRPr lang="en-US" dirty="0"/>
          </a:p>
        </p:txBody>
      </p:sp>
    </p:spTree>
    <p:extLst>
      <p:ext uri="{BB962C8B-B14F-4D97-AF65-F5344CB8AC3E}">
        <p14:creationId xmlns:p14="http://schemas.microsoft.com/office/powerpoint/2010/main" val="331063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534400" cy="5668963"/>
          </a:xfrm>
        </p:spPr>
        <p:txBody>
          <a:bodyPr>
            <a:normAutofit/>
          </a:bodyPr>
          <a:lstStyle/>
          <a:p>
            <a:pPr marL="0" indent="0">
              <a:buNone/>
            </a:pPr>
            <a:r>
              <a:rPr lang="en-US" b="1" i="0" dirty="0" smtClean="0">
                <a:solidFill>
                  <a:srgbClr val="32323C"/>
                </a:solidFill>
                <a:effectLst/>
                <a:latin typeface="acumin-pro"/>
              </a:rPr>
              <a:t>a. Proximal</a:t>
            </a:r>
          </a:p>
          <a:p>
            <a:r>
              <a:rPr lang="en-US" b="0" i="0" dirty="0" smtClean="0">
                <a:solidFill>
                  <a:srgbClr val="32323C"/>
                </a:solidFill>
                <a:effectLst/>
                <a:latin typeface="acumin-pro"/>
              </a:rPr>
              <a:t>The proximal aspect of the </a:t>
            </a:r>
            <a:r>
              <a:rPr lang="en-US" b="1" i="0" dirty="0" smtClean="0">
                <a:solidFill>
                  <a:srgbClr val="32323C"/>
                </a:solidFill>
                <a:effectLst/>
                <a:latin typeface="acumin-pro"/>
              </a:rPr>
              <a:t>femur</a:t>
            </a:r>
            <a:r>
              <a:rPr lang="en-US" b="0" i="0" dirty="0" smtClean="0">
                <a:solidFill>
                  <a:srgbClr val="32323C"/>
                </a:solidFill>
                <a:effectLst/>
                <a:latin typeface="acumin-pro"/>
              </a:rPr>
              <a:t> articulates with the acetabulum of the pelvis to form the </a:t>
            </a:r>
            <a:r>
              <a:rPr lang="en-US" b="0" i="0" u="none" strike="noStrike" dirty="0" smtClean="0">
                <a:solidFill>
                  <a:srgbClr val="00A99D"/>
                </a:solidFill>
                <a:effectLst/>
                <a:latin typeface="acumin-pro"/>
                <a:hlinkClick r:id="rId2"/>
              </a:rPr>
              <a:t>hip joint</a:t>
            </a:r>
            <a:r>
              <a:rPr lang="en-US" b="0" i="0" dirty="0" smtClean="0">
                <a:solidFill>
                  <a:srgbClr val="32323C"/>
                </a:solidFill>
                <a:effectLst/>
                <a:latin typeface="acumin-pro"/>
              </a:rPr>
              <a:t>.</a:t>
            </a:r>
          </a:p>
          <a:p>
            <a:r>
              <a:rPr lang="en-US" b="0" i="0" dirty="0" smtClean="0">
                <a:solidFill>
                  <a:srgbClr val="32323C"/>
                </a:solidFill>
                <a:effectLst/>
                <a:latin typeface="acumin-pro"/>
              </a:rPr>
              <a:t>It consists of a head and neck, and two bony processes – the </a:t>
            </a:r>
            <a:r>
              <a:rPr lang="en-US" b="1" i="0" dirty="0" smtClean="0">
                <a:solidFill>
                  <a:srgbClr val="32323C"/>
                </a:solidFill>
                <a:effectLst/>
                <a:latin typeface="acumin-pro"/>
              </a:rPr>
              <a:t>greater and lesser trochanters</a:t>
            </a:r>
            <a:r>
              <a:rPr lang="en-US" b="0" i="0" dirty="0" smtClean="0">
                <a:solidFill>
                  <a:srgbClr val="32323C"/>
                </a:solidFill>
                <a:effectLst/>
                <a:latin typeface="acumin-pro"/>
              </a:rPr>
              <a:t>. There are also two bony ridges connecting the two trochanters; the intertrochanteric line anteriorly and the trochanteric crest posteriorly.</a:t>
            </a:r>
          </a:p>
          <a:p>
            <a:endParaRPr lang="en-US" dirty="0"/>
          </a:p>
        </p:txBody>
      </p:sp>
    </p:spTree>
    <p:extLst>
      <p:ext uri="{BB962C8B-B14F-4D97-AF65-F5344CB8AC3E}">
        <p14:creationId xmlns:p14="http://schemas.microsoft.com/office/powerpoint/2010/main" val="115554895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20000"/>
          </a:bodyPr>
          <a:lstStyle/>
          <a:p>
            <a:pPr algn="just">
              <a:buFont typeface="Arial"/>
              <a:buChar char="•"/>
            </a:pPr>
            <a:r>
              <a:rPr lang="en-US" b="1" i="0" dirty="0" smtClean="0">
                <a:solidFill>
                  <a:srgbClr val="32323C"/>
                </a:solidFill>
                <a:effectLst/>
                <a:latin typeface="acumin-pro"/>
              </a:rPr>
              <a:t>Head</a:t>
            </a:r>
            <a:r>
              <a:rPr lang="en-US" b="0" i="0" dirty="0" smtClean="0">
                <a:solidFill>
                  <a:srgbClr val="32323C"/>
                </a:solidFill>
                <a:effectLst/>
                <a:latin typeface="acumin-pro"/>
              </a:rPr>
              <a:t> </a:t>
            </a:r>
            <a:r>
              <a:rPr lang="en-US" b="0" i="1" dirty="0" smtClean="0">
                <a:solidFill>
                  <a:srgbClr val="32323C"/>
                </a:solidFill>
                <a:effectLst/>
                <a:latin typeface="acumin-pro"/>
              </a:rPr>
              <a:t>– </a:t>
            </a:r>
            <a:r>
              <a:rPr lang="en-US" b="0" i="0" dirty="0" smtClean="0">
                <a:solidFill>
                  <a:srgbClr val="32323C"/>
                </a:solidFill>
                <a:effectLst/>
                <a:latin typeface="acumin-pro"/>
              </a:rPr>
              <a:t>articulates with the </a:t>
            </a:r>
            <a:r>
              <a:rPr lang="en-US" b="0" i="0" dirty="0" smtClean="0">
                <a:solidFill>
                  <a:schemeClr val="accent2"/>
                </a:solidFill>
                <a:effectLst/>
                <a:latin typeface="acumin-pro"/>
              </a:rPr>
              <a:t>acetabulum </a:t>
            </a:r>
            <a:r>
              <a:rPr lang="en-US" b="0" i="0" dirty="0" smtClean="0">
                <a:solidFill>
                  <a:srgbClr val="32323C"/>
                </a:solidFill>
                <a:effectLst/>
                <a:latin typeface="acumin-pro"/>
              </a:rPr>
              <a:t>of the pelvis to form the </a:t>
            </a:r>
            <a:r>
              <a:rPr lang="en-US" b="0" i="0" dirty="0" smtClean="0">
                <a:solidFill>
                  <a:schemeClr val="accent2"/>
                </a:solidFill>
                <a:effectLst/>
                <a:latin typeface="acumin-pro"/>
              </a:rPr>
              <a:t>hip joint</a:t>
            </a:r>
            <a:r>
              <a:rPr lang="en-US" b="0" i="0" dirty="0" smtClean="0">
                <a:solidFill>
                  <a:srgbClr val="32323C"/>
                </a:solidFill>
                <a:effectLst/>
                <a:latin typeface="acumin-pro"/>
              </a:rPr>
              <a:t>. It has a smooth surface, covered with articular cartilage (except for a small depression – the fovea – where </a:t>
            </a:r>
            <a:r>
              <a:rPr lang="en-US" b="0" i="0" dirty="0" err="1" smtClean="0">
                <a:solidFill>
                  <a:srgbClr val="32323C"/>
                </a:solidFill>
                <a:effectLst/>
                <a:latin typeface="acumin-pro"/>
              </a:rPr>
              <a:t>ligamentum</a:t>
            </a:r>
            <a:r>
              <a:rPr lang="en-US" b="0" i="0" dirty="0" smtClean="0">
                <a:solidFill>
                  <a:srgbClr val="32323C"/>
                </a:solidFill>
                <a:effectLst/>
                <a:latin typeface="acumin-pro"/>
              </a:rPr>
              <a:t> </a:t>
            </a:r>
            <a:r>
              <a:rPr lang="en-US" b="0" i="0" dirty="0" err="1" smtClean="0">
                <a:solidFill>
                  <a:srgbClr val="32323C"/>
                </a:solidFill>
                <a:effectLst/>
                <a:latin typeface="acumin-pro"/>
              </a:rPr>
              <a:t>teres</a:t>
            </a:r>
            <a:r>
              <a:rPr lang="en-US" b="0" i="0" dirty="0" smtClean="0">
                <a:solidFill>
                  <a:srgbClr val="32323C"/>
                </a:solidFill>
                <a:effectLst/>
                <a:latin typeface="acumin-pro"/>
              </a:rPr>
              <a:t> attaches).</a:t>
            </a:r>
          </a:p>
          <a:p>
            <a:pPr marL="0" indent="0" algn="just">
              <a:buNone/>
            </a:pPr>
            <a:endParaRPr lang="en-US" b="0" i="0" dirty="0" smtClean="0">
              <a:solidFill>
                <a:srgbClr val="32323C"/>
              </a:solidFill>
              <a:effectLst/>
              <a:latin typeface="acumin-pro"/>
            </a:endParaRPr>
          </a:p>
          <a:p>
            <a:pPr algn="just"/>
            <a:r>
              <a:rPr lang="en-US" b="1" i="0" dirty="0" smtClean="0">
                <a:solidFill>
                  <a:srgbClr val="32323C"/>
                </a:solidFill>
                <a:effectLst/>
                <a:latin typeface="acumin-pro"/>
              </a:rPr>
              <a:t>Neck</a:t>
            </a:r>
            <a:r>
              <a:rPr lang="en-US" b="0" i="1" dirty="0" smtClean="0">
                <a:solidFill>
                  <a:srgbClr val="32323C"/>
                </a:solidFill>
                <a:effectLst/>
                <a:latin typeface="acumin-pro"/>
              </a:rPr>
              <a:t> – </a:t>
            </a:r>
            <a:r>
              <a:rPr lang="en-US" b="0" i="0" dirty="0" smtClean="0">
                <a:solidFill>
                  <a:srgbClr val="32323C"/>
                </a:solidFill>
                <a:effectLst/>
                <a:latin typeface="acumin-pro"/>
              </a:rPr>
              <a:t>connects the head of the femur with the shaft. It is cylindrical, projecting in a superior and medial direction. It is set at an angle of approximately 135 degrees to the shaft. This angle of projection allows for an increased range of movement at the hip joint.</a:t>
            </a:r>
          </a:p>
          <a:p>
            <a:pPr marL="0" indent="0">
              <a:buNone/>
            </a:pPr>
            <a:r>
              <a:rPr lang="en-US" dirty="0" smtClean="0"/>
              <a:t/>
            </a:r>
            <a:br>
              <a:rPr lang="en-US" dirty="0" smtClean="0"/>
            </a:br>
            <a:endParaRPr lang="en-US" dirty="0"/>
          </a:p>
        </p:txBody>
      </p:sp>
    </p:spTree>
    <p:extLst>
      <p:ext uri="{BB962C8B-B14F-4D97-AF65-F5344CB8AC3E}">
        <p14:creationId xmlns:p14="http://schemas.microsoft.com/office/powerpoint/2010/main" val="154155490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algn="just">
              <a:buFont typeface="Arial"/>
              <a:buChar char="•"/>
            </a:pPr>
            <a:r>
              <a:rPr lang="en-US" b="1" i="0" dirty="0" smtClean="0">
                <a:solidFill>
                  <a:srgbClr val="32323C"/>
                </a:solidFill>
                <a:effectLst/>
                <a:latin typeface="acumin-pro"/>
              </a:rPr>
              <a:t>Greater trochanter </a:t>
            </a:r>
            <a:r>
              <a:rPr lang="en-US" b="0" i="0" dirty="0" smtClean="0">
                <a:solidFill>
                  <a:srgbClr val="32323C"/>
                </a:solidFill>
                <a:effectLst/>
                <a:latin typeface="acumin-pro"/>
              </a:rPr>
              <a:t>– the most lateral palpable projection of bone that originates from the anterior aspect, just lateral to the neck. It is the site of attachment for many of the muscles in the gluteal region, such as </a:t>
            </a:r>
            <a:r>
              <a:rPr lang="en-US" b="0" i="0" dirty="0" smtClean="0">
                <a:solidFill>
                  <a:schemeClr val="accent2"/>
                </a:solidFill>
                <a:effectLst/>
                <a:latin typeface="acumin-pro"/>
              </a:rPr>
              <a:t>gluteus </a:t>
            </a:r>
            <a:r>
              <a:rPr lang="en-US" b="0" i="0" dirty="0" err="1" smtClean="0">
                <a:solidFill>
                  <a:schemeClr val="accent2"/>
                </a:solidFill>
                <a:effectLst/>
                <a:latin typeface="acumin-pro"/>
              </a:rPr>
              <a:t>medius</a:t>
            </a:r>
            <a:r>
              <a:rPr lang="en-US" b="0" i="0" dirty="0" smtClean="0">
                <a:solidFill>
                  <a:schemeClr val="accent2"/>
                </a:solidFill>
                <a:effectLst/>
                <a:latin typeface="acumin-pro"/>
              </a:rPr>
              <a:t>, gluteus </a:t>
            </a:r>
            <a:r>
              <a:rPr lang="en-US" b="0" i="0" dirty="0" err="1" smtClean="0">
                <a:solidFill>
                  <a:schemeClr val="accent2"/>
                </a:solidFill>
                <a:effectLst/>
                <a:latin typeface="acumin-pro"/>
              </a:rPr>
              <a:t>minimus</a:t>
            </a:r>
            <a:r>
              <a:rPr lang="en-US" b="0" i="0" dirty="0" smtClean="0">
                <a:solidFill>
                  <a:schemeClr val="accent2"/>
                </a:solidFill>
                <a:effectLst/>
                <a:latin typeface="acumin-pro"/>
              </a:rPr>
              <a:t> and </a:t>
            </a:r>
            <a:r>
              <a:rPr lang="en-US" b="0" i="0" dirty="0" err="1" smtClean="0">
                <a:solidFill>
                  <a:schemeClr val="accent2"/>
                </a:solidFill>
                <a:effectLst/>
                <a:latin typeface="acumin-pro"/>
              </a:rPr>
              <a:t>piriformis</a:t>
            </a:r>
            <a:r>
              <a:rPr lang="en-US" b="0" i="0" dirty="0" smtClean="0">
                <a:solidFill>
                  <a:schemeClr val="accent2"/>
                </a:solidFill>
                <a:effectLst/>
                <a:latin typeface="acumin-pro"/>
              </a:rPr>
              <a:t>.</a:t>
            </a:r>
            <a:r>
              <a:rPr lang="en-US" b="0" i="0" dirty="0" smtClean="0">
                <a:solidFill>
                  <a:srgbClr val="32323C"/>
                </a:solidFill>
                <a:effectLst/>
                <a:latin typeface="acumin-pro"/>
              </a:rPr>
              <a:t> The </a:t>
            </a:r>
            <a:r>
              <a:rPr lang="en-US" b="0" i="0" dirty="0" err="1" smtClean="0">
                <a:solidFill>
                  <a:schemeClr val="accent6"/>
                </a:solidFill>
                <a:effectLst/>
                <a:latin typeface="acumin-pro"/>
              </a:rPr>
              <a:t>vastus</a:t>
            </a:r>
            <a:r>
              <a:rPr lang="en-US" b="0" i="0" dirty="0" smtClean="0">
                <a:solidFill>
                  <a:schemeClr val="accent6"/>
                </a:solidFill>
                <a:effectLst/>
                <a:latin typeface="acumin-pro"/>
              </a:rPr>
              <a:t> </a:t>
            </a:r>
            <a:r>
              <a:rPr lang="en-US" b="0" i="0" dirty="0" err="1" smtClean="0">
                <a:solidFill>
                  <a:schemeClr val="accent6"/>
                </a:solidFill>
                <a:effectLst/>
                <a:latin typeface="acumin-pro"/>
              </a:rPr>
              <a:t>lateralis</a:t>
            </a:r>
            <a:r>
              <a:rPr lang="en-US" b="0" i="0" dirty="0" smtClean="0">
                <a:solidFill>
                  <a:schemeClr val="accent6"/>
                </a:solidFill>
                <a:effectLst/>
                <a:latin typeface="acumin-pro"/>
              </a:rPr>
              <a:t> </a:t>
            </a:r>
            <a:r>
              <a:rPr lang="en-US" b="0" i="0" dirty="0" smtClean="0">
                <a:solidFill>
                  <a:srgbClr val="32323C"/>
                </a:solidFill>
                <a:effectLst/>
                <a:latin typeface="acumin-pro"/>
              </a:rPr>
              <a:t>originates from this site.</a:t>
            </a:r>
          </a:p>
          <a:p>
            <a:endParaRPr lang="en-US" dirty="0"/>
          </a:p>
        </p:txBody>
      </p:sp>
    </p:spTree>
    <p:extLst>
      <p:ext uri="{BB962C8B-B14F-4D97-AF65-F5344CB8AC3E}">
        <p14:creationId xmlns:p14="http://schemas.microsoft.com/office/powerpoint/2010/main" val="143927744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867400"/>
          </a:xfrm>
        </p:spPr>
        <p:txBody>
          <a:bodyPr>
            <a:normAutofit fontScale="92500" lnSpcReduction="20000"/>
          </a:bodyPr>
          <a:lstStyle/>
          <a:p>
            <a:pPr algn="just">
              <a:buFont typeface="Arial"/>
              <a:buChar char="•"/>
            </a:pPr>
            <a:r>
              <a:rPr lang="en-US" b="1" i="0" dirty="0" smtClean="0">
                <a:solidFill>
                  <a:srgbClr val="32323C"/>
                </a:solidFill>
                <a:effectLst/>
                <a:latin typeface="acumin-pro"/>
              </a:rPr>
              <a:t>Lesser trochanter </a:t>
            </a:r>
            <a:r>
              <a:rPr lang="en-US" b="0" i="1" dirty="0" smtClean="0">
                <a:solidFill>
                  <a:srgbClr val="32323C"/>
                </a:solidFill>
                <a:effectLst/>
                <a:latin typeface="acumin-pro"/>
              </a:rPr>
              <a:t>– </a:t>
            </a:r>
            <a:r>
              <a:rPr lang="en-US" b="0" i="0" dirty="0" smtClean="0">
                <a:solidFill>
                  <a:srgbClr val="32323C"/>
                </a:solidFill>
                <a:effectLst/>
                <a:latin typeface="acumin-pro"/>
              </a:rPr>
              <a:t>smaller than the greater trochanter. It projects from the posteromedial side of the femur, just inferior to the neck-shaft junction.</a:t>
            </a:r>
          </a:p>
          <a:p>
            <a:pPr algn="just">
              <a:buFont typeface="Arial"/>
              <a:buChar char="•"/>
            </a:pPr>
            <a:r>
              <a:rPr lang="en-US" b="0" i="0" dirty="0" smtClean="0">
                <a:solidFill>
                  <a:srgbClr val="32323C"/>
                </a:solidFill>
                <a:effectLst/>
                <a:latin typeface="acumin-pro"/>
              </a:rPr>
              <a:t>It is the site of attachment for </a:t>
            </a:r>
            <a:r>
              <a:rPr lang="en-US" b="0" i="0" dirty="0" err="1" smtClean="0">
                <a:solidFill>
                  <a:schemeClr val="accent2"/>
                </a:solidFill>
                <a:effectLst/>
                <a:latin typeface="acumin-pro"/>
              </a:rPr>
              <a:t>iliopsoas</a:t>
            </a:r>
            <a:r>
              <a:rPr lang="en-US" b="0" i="0" dirty="0" smtClean="0">
                <a:solidFill>
                  <a:srgbClr val="32323C"/>
                </a:solidFill>
                <a:effectLst/>
                <a:latin typeface="acumin-pro"/>
              </a:rPr>
              <a:t>.</a:t>
            </a:r>
          </a:p>
          <a:p>
            <a:pPr algn="just">
              <a:buFont typeface="Arial"/>
              <a:buChar char="•"/>
            </a:pPr>
            <a:r>
              <a:rPr lang="en-US" b="1" dirty="0">
                <a:solidFill>
                  <a:srgbClr val="32323C"/>
                </a:solidFill>
                <a:latin typeface="acumin-pro"/>
              </a:rPr>
              <a:t>I</a:t>
            </a:r>
            <a:r>
              <a:rPr lang="en-US" b="1" i="0" dirty="0" smtClean="0">
                <a:solidFill>
                  <a:srgbClr val="32323C"/>
                </a:solidFill>
                <a:effectLst/>
                <a:latin typeface="acumin-pro"/>
              </a:rPr>
              <a:t>ntertrochanteric line </a:t>
            </a:r>
            <a:r>
              <a:rPr lang="en-US" b="0" i="0" dirty="0" smtClean="0">
                <a:solidFill>
                  <a:srgbClr val="32323C"/>
                </a:solidFill>
                <a:effectLst/>
                <a:latin typeface="acumin-pro"/>
              </a:rPr>
              <a:t>– a ridge of bone that runs in an </a:t>
            </a:r>
            <a:r>
              <a:rPr lang="en-US" b="0" i="0" dirty="0" err="1" smtClean="0">
                <a:solidFill>
                  <a:srgbClr val="32323C"/>
                </a:solidFill>
                <a:effectLst/>
                <a:latin typeface="acumin-pro"/>
              </a:rPr>
              <a:t>inferomedial</a:t>
            </a:r>
            <a:r>
              <a:rPr lang="en-US" b="0" i="0" dirty="0" smtClean="0">
                <a:solidFill>
                  <a:srgbClr val="32323C"/>
                </a:solidFill>
                <a:effectLst/>
                <a:latin typeface="acumin-pro"/>
              </a:rPr>
              <a:t> direction on the anterior surface of the femur, spanning between the two trochanters. After it passes the lesser trochanter on the posterior surface, it is known as the </a:t>
            </a:r>
            <a:r>
              <a:rPr lang="en-US" b="0" i="0" dirty="0" err="1" smtClean="0">
                <a:solidFill>
                  <a:schemeClr val="accent2"/>
                </a:solidFill>
                <a:effectLst/>
                <a:latin typeface="acumin-pro"/>
              </a:rPr>
              <a:t>pectineal</a:t>
            </a:r>
            <a:r>
              <a:rPr lang="en-US" b="0" i="0" dirty="0" smtClean="0">
                <a:solidFill>
                  <a:schemeClr val="accent2"/>
                </a:solidFill>
                <a:effectLst/>
                <a:latin typeface="acumin-pro"/>
              </a:rPr>
              <a:t> line</a:t>
            </a:r>
            <a:r>
              <a:rPr lang="en-US" b="0" i="0" dirty="0" smtClean="0">
                <a:solidFill>
                  <a:srgbClr val="32323C"/>
                </a:solidFill>
                <a:effectLst/>
                <a:latin typeface="acumin-pro"/>
              </a:rPr>
              <a:t>. It is the site of attachment for the </a:t>
            </a:r>
            <a:r>
              <a:rPr lang="en-US" b="0" i="0" dirty="0" err="1" smtClean="0">
                <a:solidFill>
                  <a:schemeClr val="accent1"/>
                </a:solidFill>
                <a:effectLst/>
                <a:latin typeface="acumin-pro"/>
              </a:rPr>
              <a:t>iliofemoral</a:t>
            </a:r>
            <a:r>
              <a:rPr lang="en-US" b="0" i="0" dirty="0" smtClean="0">
                <a:solidFill>
                  <a:schemeClr val="accent1"/>
                </a:solidFill>
                <a:effectLst/>
                <a:latin typeface="acumin-pro"/>
              </a:rPr>
              <a:t> ligament </a:t>
            </a:r>
            <a:r>
              <a:rPr lang="en-US" b="0" i="0" dirty="0" smtClean="0">
                <a:solidFill>
                  <a:srgbClr val="32323C"/>
                </a:solidFill>
                <a:effectLst/>
                <a:latin typeface="acumin-pro"/>
              </a:rPr>
              <a:t>(the </a:t>
            </a:r>
            <a:r>
              <a:rPr lang="en-US" b="0" i="0" dirty="0" smtClean="0">
                <a:solidFill>
                  <a:schemeClr val="accent2"/>
                </a:solidFill>
                <a:effectLst/>
                <a:latin typeface="acumin-pro"/>
              </a:rPr>
              <a:t>strongest ligament </a:t>
            </a:r>
            <a:r>
              <a:rPr lang="en-US" b="0" i="0" dirty="0" smtClean="0">
                <a:solidFill>
                  <a:srgbClr val="32323C"/>
                </a:solidFill>
                <a:effectLst/>
                <a:latin typeface="acumin-pro"/>
              </a:rPr>
              <a:t>of the hip joint).</a:t>
            </a:r>
          </a:p>
          <a:p>
            <a:pPr algn="just">
              <a:buFont typeface="Arial"/>
              <a:buChar char="•"/>
            </a:pPr>
            <a:r>
              <a:rPr lang="en-US" b="0" i="0" dirty="0" smtClean="0">
                <a:solidFill>
                  <a:srgbClr val="32323C"/>
                </a:solidFill>
                <a:effectLst/>
                <a:latin typeface="acumin-pro"/>
              </a:rPr>
              <a:t>It also serves as the anterior attachment of the hip joint capsule.</a:t>
            </a:r>
          </a:p>
          <a:p>
            <a:pPr algn="just">
              <a:buFont typeface="Arial"/>
              <a:buChar char="•"/>
            </a:pPr>
            <a:endParaRPr lang="en-US" b="0" i="0" dirty="0" smtClean="0">
              <a:solidFill>
                <a:srgbClr val="32323C"/>
              </a:solidFill>
              <a:effectLst/>
              <a:latin typeface="acumin-pro"/>
            </a:endParaRPr>
          </a:p>
          <a:p>
            <a:endParaRPr lang="en-US" dirty="0"/>
          </a:p>
        </p:txBody>
      </p:sp>
    </p:spTree>
    <p:extLst>
      <p:ext uri="{BB962C8B-B14F-4D97-AF65-F5344CB8AC3E}">
        <p14:creationId xmlns:p14="http://schemas.microsoft.com/office/powerpoint/2010/main" val="13440493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lgn="just">
              <a:buFont typeface="Arial"/>
              <a:buChar char="•"/>
            </a:pPr>
            <a:r>
              <a:rPr lang="en-US" b="1" i="0" dirty="0" smtClean="0">
                <a:solidFill>
                  <a:srgbClr val="32323C"/>
                </a:solidFill>
                <a:effectLst/>
                <a:latin typeface="acumin-pro"/>
              </a:rPr>
              <a:t>Intertrochanteric crest </a:t>
            </a:r>
            <a:r>
              <a:rPr lang="en-US" b="0" i="0" dirty="0" smtClean="0">
                <a:solidFill>
                  <a:srgbClr val="32323C"/>
                </a:solidFill>
                <a:effectLst/>
                <a:latin typeface="acumin-pro"/>
              </a:rPr>
              <a:t>– like the intertrochanteric line, this is a ridge of bone that connects the </a:t>
            </a:r>
            <a:r>
              <a:rPr lang="en-US" b="0" i="0" dirty="0" smtClean="0">
                <a:solidFill>
                  <a:schemeClr val="accent1"/>
                </a:solidFill>
                <a:effectLst/>
                <a:latin typeface="acumin-pro"/>
              </a:rPr>
              <a:t>two trochanters</a:t>
            </a:r>
            <a:r>
              <a:rPr lang="en-US" b="0" i="0" dirty="0" smtClean="0">
                <a:solidFill>
                  <a:srgbClr val="32323C"/>
                </a:solidFill>
                <a:effectLst/>
                <a:latin typeface="acumin-pro"/>
              </a:rPr>
              <a:t>. It is located on the </a:t>
            </a:r>
            <a:r>
              <a:rPr lang="en-US" b="0" i="0" dirty="0" smtClean="0">
                <a:solidFill>
                  <a:schemeClr val="accent1"/>
                </a:solidFill>
                <a:effectLst/>
                <a:latin typeface="acumin-pro"/>
              </a:rPr>
              <a:t>posterior surface </a:t>
            </a:r>
            <a:r>
              <a:rPr lang="en-US" b="0" i="0" dirty="0" smtClean="0">
                <a:solidFill>
                  <a:srgbClr val="32323C"/>
                </a:solidFill>
                <a:effectLst/>
                <a:latin typeface="acumin-pro"/>
              </a:rPr>
              <a:t>of the femur. There is a rounded tubercle on its superior half called the quadrate tubercle; where </a:t>
            </a:r>
            <a:r>
              <a:rPr lang="en-US" b="0" i="0" dirty="0" err="1" smtClean="0">
                <a:solidFill>
                  <a:schemeClr val="accent2"/>
                </a:solidFill>
                <a:effectLst/>
                <a:latin typeface="acumin-pro"/>
              </a:rPr>
              <a:t>quadratus</a:t>
            </a:r>
            <a:r>
              <a:rPr lang="en-US" b="0" i="0" dirty="0" smtClean="0">
                <a:solidFill>
                  <a:schemeClr val="accent2"/>
                </a:solidFill>
                <a:effectLst/>
                <a:latin typeface="acumin-pro"/>
              </a:rPr>
              <a:t> </a:t>
            </a:r>
            <a:r>
              <a:rPr lang="en-US" b="0" i="0" dirty="0" err="1" smtClean="0">
                <a:solidFill>
                  <a:schemeClr val="accent2"/>
                </a:solidFill>
                <a:effectLst/>
                <a:latin typeface="acumin-pro"/>
              </a:rPr>
              <a:t>femoris</a:t>
            </a:r>
            <a:r>
              <a:rPr lang="en-US" b="0" i="0" dirty="0" smtClean="0">
                <a:solidFill>
                  <a:schemeClr val="accent2"/>
                </a:solidFill>
                <a:effectLst/>
                <a:latin typeface="acumin-pro"/>
              </a:rPr>
              <a:t> </a:t>
            </a:r>
            <a:r>
              <a:rPr lang="en-US" b="0" i="0" dirty="0" smtClean="0">
                <a:solidFill>
                  <a:srgbClr val="32323C"/>
                </a:solidFill>
                <a:effectLst/>
                <a:latin typeface="acumin-pro"/>
              </a:rPr>
              <a:t>attaches.</a:t>
            </a:r>
          </a:p>
          <a:p>
            <a:pPr marL="0" indent="0">
              <a:buNone/>
            </a:pPr>
            <a:endParaRPr lang="en-US" dirty="0"/>
          </a:p>
        </p:txBody>
      </p:sp>
    </p:spTree>
    <p:extLst>
      <p:ext uri="{BB962C8B-B14F-4D97-AF65-F5344CB8AC3E}">
        <p14:creationId xmlns:p14="http://schemas.microsoft.com/office/powerpoint/2010/main" val="27048678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t>The anterior surface of right femur</a:t>
            </a:r>
            <a:endParaRPr lang="en-US" b="1" dirty="0"/>
          </a:p>
        </p:txBody>
      </p:sp>
      <p:pic>
        <p:nvPicPr>
          <p:cNvPr id="4" name="Picture 2" descr="C:\Users\user\Desktop\Anterior-Surface-of-the-Proximal-Portion-of-the-Femur-Bony-Landmark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696199" cy="525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563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posterior surface of right femur</a:t>
            </a:r>
            <a:endParaRPr lang="en-US" b="1" dirty="0"/>
          </a:p>
        </p:txBody>
      </p:sp>
      <p:pic>
        <p:nvPicPr>
          <p:cNvPr id="2050" name="Picture 2" descr="C:\Users\user\Desktop\Posterior-Surface-of-the-Proximal-Portion-of-the-Femur-Bony-Landmark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71628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578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Font typeface="Wingdings" pitchFamily="2" charset="2"/>
              <a:buChar char="ü"/>
            </a:pPr>
            <a:r>
              <a:rPr lang="en-US" dirty="0" err="1" smtClean="0">
                <a:solidFill>
                  <a:schemeClr val="tx2"/>
                </a:solidFill>
              </a:rPr>
              <a:t>Hypogastric</a:t>
            </a:r>
            <a:r>
              <a:rPr lang="en-US" dirty="0" smtClean="0">
                <a:solidFill>
                  <a:schemeClr val="tx2"/>
                </a:solidFill>
              </a:rPr>
              <a:t> (pubic)- region </a:t>
            </a:r>
            <a:r>
              <a:rPr lang="en-US" dirty="0" smtClean="0"/>
              <a:t>is located inferior to the umbilical region</a:t>
            </a:r>
          </a:p>
          <a:p>
            <a:pPr>
              <a:buFont typeface="Wingdings" pitchFamily="2" charset="2"/>
              <a:buChar char="ü"/>
            </a:pPr>
            <a:r>
              <a:rPr lang="en-US" dirty="0" smtClean="0">
                <a:solidFill>
                  <a:schemeClr val="tx2"/>
                </a:solidFill>
              </a:rPr>
              <a:t>The right and left iliac or inguinal regions- </a:t>
            </a:r>
            <a:r>
              <a:rPr lang="en-US" dirty="0" smtClean="0"/>
              <a:t>are located lateral to </a:t>
            </a:r>
            <a:r>
              <a:rPr lang="en-US" dirty="0" err="1" smtClean="0"/>
              <a:t>hypogastric</a:t>
            </a:r>
            <a:r>
              <a:rPr lang="en-US" dirty="0" smtClean="0"/>
              <a:t> region</a:t>
            </a:r>
          </a:p>
          <a:p>
            <a:pPr>
              <a:buFont typeface="Wingdings" pitchFamily="2" charset="2"/>
              <a:buChar char="ü"/>
            </a:pPr>
            <a:r>
              <a:rPr lang="en-US" dirty="0" smtClean="0">
                <a:solidFill>
                  <a:schemeClr val="tx2"/>
                </a:solidFill>
              </a:rPr>
              <a:t>Right and left hypochondriac regions- </a:t>
            </a:r>
            <a:r>
              <a:rPr lang="en-US" dirty="0" smtClean="0"/>
              <a:t>flank the </a:t>
            </a:r>
            <a:r>
              <a:rPr lang="en-US" dirty="0" err="1" smtClean="0"/>
              <a:t>epigastric</a:t>
            </a:r>
            <a:r>
              <a:rPr lang="en-US" dirty="0" smtClean="0"/>
              <a:t> region laterally</a:t>
            </a:r>
          </a:p>
          <a:p>
            <a:pPr>
              <a:buNone/>
            </a:pPr>
            <a:endParaRPr lang="en-US" dirty="0">
              <a:solidFill>
                <a:schemeClr val="tx2"/>
              </a:solidFill>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normAutofit lnSpcReduction="10000"/>
          </a:bodyPr>
          <a:lstStyle/>
          <a:p>
            <a:pPr marL="0" indent="0">
              <a:buNone/>
            </a:pPr>
            <a:r>
              <a:rPr lang="en-US" b="1" i="0" dirty="0" smtClean="0">
                <a:solidFill>
                  <a:srgbClr val="32323C"/>
                </a:solidFill>
                <a:effectLst/>
                <a:latin typeface="acumin-pro"/>
              </a:rPr>
              <a:t>b. The Shaft</a:t>
            </a:r>
          </a:p>
          <a:p>
            <a:pPr algn="just"/>
            <a:r>
              <a:rPr lang="en-US" b="0" i="0" dirty="0" smtClean="0">
                <a:solidFill>
                  <a:srgbClr val="32323C"/>
                </a:solidFill>
                <a:effectLst/>
                <a:latin typeface="acumin-pro"/>
              </a:rPr>
              <a:t>The shaft of the femur descends in a slight </a:t>
            </a:r>
            <a:r>
              <a:rPr lang="en-US" b="1" i="0" dirty="0" smtClean="0">
                <a:solidFill>
                  <a:srgbClr val="32323C"/>
                </a:solidFill>
                <a:effectLst/>
                <a:latin typeface="acumin-pro"/>
              </a:rPr>
              <a:t>medial</a:t>
            </a:r>
            <a:r>
              <a:rPr lang="en-US" b="0" i="0" dirty="0" smtClean="0">
                <a:solidFill>
                  <a:srgbClr val="32323C"/>
                </a:solidFill>
                <a:effectLst/>
                <a:latin typeface="acumin-pro"/>
              </a:rPr>
              <a:t> direction. This brings the knees closer to the body’s </a:t>
            </a:r>
            <a:r>
              <a:rPr lang="en-US" b="0" i="0" dirty="0" err="1" smtClean="0">
                <a:solidFill>
                  <a:srgbClr val="32323C"/>
                </a:solidFill>
                <a:effectLst/>
                <a:latin typeface="acumin-pro"/>
              </a:rPr>
              <a:t>centre</a:t>
            </a:r>
            <a:r>
              <a:rPr lang="en-US" b="0" i="0" dirty="0" smtClean="0">
                <a:solidFill>
                  <a:srgbClr val="32323C"/>
                </a:solidFill>
                <a:effectLst/>
                <a:latin typeface="acumin-pro"/>
              </a:rPr>
              <a:t> of gravity, increasing stability. A cross section of the shaft in the middle is circular but flattened posteriorly at the proximal and distal aspects.</a:t>
            </a:r>
          </a:p>
          <a:p>
            <a:r>
              <a:rPr lang="en-US" b="0" i="0" dirty="0" smtClean="0">
                <a:solidFill>
                  <a:srgbClr val="32323C"/>
                </a:solidFill>
                <a:effectLst/>
                <a:latin typeface="acumin-pro"/>
              </a:rPr>
              <a:t>On the posterior surface of the femoral shaft, there are roughened ridges of bone, called the </a:t>
            </a:r>
            <a:r>
              <a:rPr lang="en-US" b="1" i="0" dirty="0" err="1" smtClean="0">
                <a:solidFill>
                  <a:srgbClr val="32323C"/>
                </a:solidFill>
                <a:effectLst/>
                <a:latin typeface="acumin-pro"/>
              </a:rPr>
              <a:t>linea</a:t>
            </a:r>
            <a:r>
              <a:rPr lang="en-US" b="1" i="0" dirty="0" smtClean="0">
                <a:solidFill>
                  <a:srgbClr val="32323C"/>
                </a:solidFill>
                <a:effectLst/>
                <a:latin typeface="acumin-pro"/>
              </a:rPr>
              <a:t> </a:t>
            </a:r>
            <a:r>
              <a:rPr lang="en-US" b="1" i="0" dirty="0" err="1" smtClean="0">
                <a:solidFill>
                  <a:srgbClr val="32323C"/>
                </a:solidFill>
                <a:effectLst/>
                <a:latin typeface="acumin-pro"/>
              </a:rPr>
              <a:t>aspera</a:t>
            </a:r>
            <a:r>
              <a:rPr lang="en-US" b="1" i="0" dirty="0" smtClean="0">
                <a:solidFill>
                  <a:srgbClr val="32323C"/>
                </a:solidFill>
                <a:effectLst/>
                <a:latin typeface="acumin-pro"/>
              </a:rPr>
              <a:t> </a:t>
            </a:r>
            <a:r>
              <a:rPr lang="en-US" b="0" i="0" dirty="0" smtClean="0">
                <a:solidFill>
                  <a:srgbClr val="32323C"/>
                </a:solidFill>
                <a:effectLst/>
                <a:latin typeface="acumin-pro"/>
              </a:rPr>
              <a:t>(Latin for rough line). This splits distally to form the medial and lateral supracondylar lines. The flat popliteal surface lies between them.</a:t>
            </a:r>
            <a:endParaRPr lang="en-US" dirty="0"/>
          </a:p>
        </p:txBody>
      </p:sp>
    </p:spTree>
    <p:extLst>
      <p:ext uri="{BB962C8B-B14F-4D97-AF65-F5344CB8AC3E}">
        <p14:creationId xmlns:p14="http://schemas.microsoft.com/office/powerpoint/2010/main" val="147007916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r>
              <a:rPr lang="en-US" b="0" i="0" dirty="0" smtClean="0">
                <a:solidFill>
                  <a:srgbClr val="32323C"/>
                </a:solidFill>
                <a:effectLst/>
                <a:latin typeface="acumin-pro"/>
              </a:rPr>
              <a:t>Proximally, the medial border of the </a:t>
            </a:r>
            <a:r>
              <a:rPr lang="en-US" b="0" i="0" dirty="0" err="1" smtClean="0">
                <a:solidFill>
                  <a:srgbClr val="32323C"/>
                </a:solidFill>
                <a:effectLst/>
                <a:latin typeface="acumin-pro"/>
              </a:rPr>
              <a:t>linea</a:t>
            </a:r>
            <a:r>
              <a:rPr lang="en-US" b="0" i="0" dirty="0" smtClean="0">
                <a:solidFill>
                  <a:srgbClr val="32323C"/>
                </a:solidFill>
                <a:effectLst/>
                <a:latin typeface="acumin-pro"/>
              </a:rPr>
              <a:t> </a:t>
            </a:r>
            <a:r>
              <a:rPr lang="en-US" b="0" i="0" dirty="0" err="1" smtClean="0">
                <a:solidFill>
                  <a:srgbClr val="32323C"/>
                </a:solidFill>
                <a:effectLst/>
                <a:latin typeface="acumin-pro"/>
              </a:rPr>
              <a:t>aspera</a:t>
            </a:r>
            <a:r>
              <a:rPr lang="en-US" b="0" i="0" dirty="0" smtClean="0">
                <a:solidFill>
                  <a:srgbClr val="32323C"/>
                </a:solidFill>
                <a:effectLst/>
                <a:latin typeface="acumin-pro"/>
              </a:rPr>
              <a:t> becomes the </a:t>
            </a:r>
            <a:r>
              <a:rPr lang="en-US" b="0" i="0" dirty="0" err="1" smtClean="0">
                <a:solidFill>
                  <a:schemeClr val="accent1"/>
                </a:solidFill>
                <a:effectLst/>
                <a:latin typeface="acumin-pro"/>
              </a:rPr>
              <a:t>pectineal</a:t>
            </a:r>
            <a:r>
              <a:rPr lang="en-US" b="0" i="0" dirty="0" smtClean="0">
                <a:solidFill>
                  <a:schemeClr val="accent1"/>
                </a:solidFill>
                <a:effectLst/>
                <a:latin typeface="acumin-pro"/>
              </a:rPr>
              <a:t> line.</a:t>
            </a:r>
            <a:r>
              <a:rPr lang="en-US" b="0" i="0" dirty="0" smtClean="0">
                <a:solidFill>
                  <a:srgbClr val="32323C"/>
                </a:solidFill>
                <a:effectLst/>
                <a:latin typeface="acumin-pro"/>
              </a:rPr>
              <a:t> The lateral border becomes the </a:t>
            </a:r>
            <a:r>
              <a:rPr lang="en-US" b="1" i="0" dirty="0" smtClean="0">
                <a:solidFill>
                  <a:srgbClr val="32323C"/>
                </a:solidFill>
                <a:effectLst/>
                <a:latin typeface="acumin-pro"/>
              </a:rPr>
              <a:t>gluteal tuberosity,</a:t>
            </a:r>
            <a:r>
              <a:rPr lang="en-US" b="0" i="0" dirty="0" smtClean="0">
                <a:solidFill>
                  <a:srgbClr val="32323C"/>
                </a:solidFill>
                <a:effectLst/>
                <a:latin typeface="acumin-pro"/>
              </a:rPr>
              <a:t> where the gluteus </a:t>
            </a:r>
            <a:r>
              <a:rPr lang="en-US" b="0" i="0" dirty="0" err="1" smtClean="0">
                <a:solidFill>
                  <a:srgbClr val="32323C"/>
                </a:solidFill>
                <a:effectLst/>
                <a:latin typeface="acumin-pro"/>
              </a:rPr>
              <a:t>maximus</a:t>
            </a:r>
            <a:r>
              <a:rPr lang="en-US" b="0" i="0" dirty="0" smtClean="0">
                <a:solidFill>
                  <a:srgbClr val="32323C"/>
                </a:solidFill>
                <a:effectLst/>
                <a:latin typeface="acumin-pro"/>
              </a:rPr>
              <a:t> attaches.</a:t>
            </a:r>
          </a:p>
          <a:p>
            <a:r>
              <a:rPr lang="en-US" dirty="0" smtClean="0">
                <a:effectLst/>
              </a:rPr>
              <a:t>Distally, the </a:t>
            </a:r>
            <a:r>
              <a:rPr lang="en-US" dirty="0" err="1" smtClean="0">
                <a:effectLst/>
              </a:rPr>
              <a:t>linea</a:t>
            </a:r>
            <a:r>
              <a:rPr lang="en-US" dirty="0" smtClean="0">
                <a:effectLst/>
              </a:rPr>
              <a:t> </a:t>
            </a:r>
            <a:r>
              <a:rPr lang="en-US" dirty="0" err="1" smtClean="0">
                <a:effectLst/>
              </a:rPr>
              <a:t>aspera</a:t>
            </a:r>
            <a:r>
              <a:rPr lang="en-US" dirty="0" smtClean="0">
                <a:effectLst/>
              </a:rPr>
              <a:t> widens and forms the floor of the </a:t>
            </a:r>
            <a:r>
              <a:rPr lang="en-US" b="1" dirty="0" smtClean="0">
                <a:effectLst/>
              </a:rPr>
              <a:t>popliteal fossa</a:t>
            </a:r>
            <a:r>
              <a:rPr lang="en-US" dirty="0" smtClean="0">
                <a:effectLst/>
              </a:rPr>
              <a:t>, the medial and lateral borders form the medial and lateral supracondylar lines. The medial supracondylar line ends at the adductor tubercle, where the adductor </a:t>
            </a:r>
            <a:r>
              <a:rPr lang="en-US" dirty="0" err="1" smtClean="0">
                <a:effectLst/>
              </a:rPr>
              <a:t>magnus</a:t>
            </a:r>
            <a:r>
              <a:rPr lang="en-US" dirty="0" smtClean="0">
                <a:effectLst/>
              </a:rPr>
              <a:t> attaches.</a:t>
            </a:r>
          </a:p>
          <a:p>
            <a:pPr algn="just" latinLnBrk="1"/>
            <a:r>
              <a:rPr lang="en-US" b="0" i="0" dirty="0" smtClean="0">
                <a:solidFill>
                  <a:srgbClr val="FFFFFF"/>
                </a:solidFill>
                <a:effectLst/>
                <a:latin typeface="acumin-pro"/>
              </a:rPr>
              <a:t> By </a:t>
            </a:r>
            <a:r>
              <a:rPr lang="en-US" b="0" i="0" u="sng" dirty="0" smtClean="0">
                <a:solidFill>
                  <a:srgbClr val="FFFFFF"/>
                </a:solidFill>
                <a:effectLst/>
                <a:latin typeface="acumin-pro"/>
              </a:rPr>
              <a:t>Teach</a:t>
            </a:r>
            <a:r>
              <a:rPr lang="en-US" b="0" i="0" dirty="0" smtClean="0">
                <a:solidFill>
                  <a:srgbClr val="FFFFFF"/>
                </a:solidFill>
                <a:effectLst/>
                <a:latin typeface="acumin-pro"/>
              </a:rPr>
              <a:t>21)</a:t>
            </a:r>
            <a:r>
              <a:rPr lang="en-US" dirty="0" smtClean="0">
                <a:solidFill>
                  <a:srgbClr val="32323C"/>
                </a:solidFill>
                <a:effectLst/>
              </a:rPr>
              <a:t/>
            </a:r>
            <a:br>
              <a:rPr lang="en-US" dirty="0" smtClean="0">
                <a:solidFill>
                  <a:srgbClr val="32323C"/>
                </a:solidFill>
                <a:effectLst/>
              </a:rPr>
            </a:br>
            <a:endParaRPr lang="en-US" dirty="0"/>
          </a:p>
        </p:txBody>
      </p:sp>
    </p:spTree>
    <p:extLst>
      <p:ext uri="{BB962C8B-B14F-4D97-AF65-F5344CB8AC3E}">
        <p14:creationId xmlns:p14="http://schemas.microsoft.com/office/powerpoint/2010/main" val="32009253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smtClean="0"/>
              <a:t>Posterior shaft of right femur</a:t>
            </a:r>
            <a:endParaRPr lang="en-US" b="1" dirty="0"/>
          </a:p>
        </p:txBody>
      </p:sp>
      <p:pic>
        <p:nvPicPr>
          <p:cNvPr id="5122" name="Picture 2" descr="C:\Users\user\Desktop\Posterior-Surface-of-the-Shaft-of-the-Femur-431x10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762000"/>
            <a:ext cx="56388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82601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92500" lnSpcReduction="10000"/>
          </a:bodyPr>
          <a:lstStyle/>
          <a:p>
            <a:pPr marL="0" indent="0">
              <a:buNone/>
            </a:pPr>
            <a:r>
              <a:rPr lang="en-US" b="1" i="0" dirty="0" smtClean="0">
                <a:solidFill>
                  <a:srgbClr val="32323C"/>
                </a:solidFill>
                <a:effectLst/>
                <a:latin typeface="acumin-pro"/>
              </a:rPr>
              <a:t>c. Distal</a:t>
            </a:r>
          </a:p>
          <a:p>
            <a:pPr algn="just"/>
            <a:r>
              <a:rPr lang="en-US" b="0" i="0" dirty="0" smtClean="0">
                <a:solidFill>
                  <a:srgbClr val="32323C"/>
                </a:solidFill>
                <a:effectLst/>
                <a:latin typeface="acumin-pro"/>
              </a:rPr>
              <a:t>The distal end of the femur is </a:t>
            </a:r>
            <a:r>
              <a:rPr lang="en-US" b="0" i="0" dirty="0" err="1" smtClean="0">
                <a:solidFill>
                  <a:srgbClr val="32323C"/>
                </a:solidFill>
                <a:effectLst/>
                <a:latin typeface="acumin-pro"/>
              </a:rPr>
              <a:t>characterised</a:t>
            </a:r>
            <a:r>
              <a:rPr lang="en-US" b="0" i="0" dirty="0" smtClean="0">
                <a:solidFill>
                  <a:srgbClr val="32323C"/>
                </a:solidFill>
                <a:effectLst/>
                <a:latin typeface="acumin-pro"/>
              </a:rPr>
              <a:t> by the presence of the </a:t>
            </a:r>
            <a:r>
              <a:rPr lang="en-US" b="0" i="0" dirty="0" smtClean="0">
                <a:solidFill>
                  <a:schemeClr val="accent1"/>
                </a:solidFill>
                <a:effectLst/>
                <a:latin typeface="acumin-pro"/>
              </a:rPr>
              <a:t>medial and lateral condyles</a:t>
            </a:r>
            <a:r>
              <a:rPr lang="en-US" b="0" i="0" dirty="0" smtClean="0">
                <a:solidFill>
                  <a:srgbClr val="32323C"/>
                </a:solidFill>
                <a:effectLst/>
                <a:latin typeface="acumin-pro"/>
              </a:rPr>
              <a:t>, which articulate with the tibia and patella to form the </a:t>
            </a:r>
            <a:r>
              <a:rPr lang="en-US" b="0" i="0" u="none" strike="noStrike" dirty="0" smtClean="0">
                <a:solidFill>
                  <a:srgbClr val="00A99D"/>
                </a:solidFill>
                <a:effectLst/>
                <a:latin typeface="acumin-pro"/>
                <a:hlinkClick r:id="rId2"/>
              </a:rPr>
              <a:t>knee joint</a:t>
            </a:r>
            <a:r>
              <a:rPr lang="en-US" b="0" i="0" dirty="0" smtClean="0">
                <a:solidFill>
                  <a:srgbClr val="32323C"/>
                </a:solidFill>
                <a:effectLst/>
                <a:latin typeface="acumin-pro"/>
              </a:rPr>
              <a:t>.</a:t>
            </a:r>
          </a:p>
          <a:p>
            <a:pPr algn="just">
              <a:buFont typeface="Arial"/>
              <a:buChar char="•"/>
            </a:pPr>
            <a:r>
              <a:rPr lang="en-US" b="1" i="0" dirty="0" smtClean="0">
                <a:solidFill>
                  <a:srgbClr val="32323C"/>
                </a:solidFill>
                <a:effectLst/>
                <a:latin typeface="acumin-pro"/>
              </a:rPr>
              <a:t>Medial and lateral condyles </a:t>
            </a:r>
            <a:r>
              <a:rPr lang="en-US" b="0" i="0" dirty="0" smtClean="0">
                <a:solidFill>
                  <a:srgbClr val="32323C"/>
                </a:solidFill>
                <a:effectLst/>
                <a:latin typeface="acumin-pro"/>
              </a:rPr>
              <a:t>– rounded areas at the end of the femur. The posterior and inferior surfaces articulate with the </a:t>
            </a:r>
            <a:r>
              <a:rPr lang="en-US" b="0" i="0" dirty="0" smtClean="0">
                <a:solidFill>
                  <a:schemeClr val="accent2"/>
                </a:solidFill>
                <a:effectLst/>
                <a:latin typeface="acumin-pro"/>
              </a:rPr>
              <a:t>tibia and menisci of the knee</a:t>
            </a:r>
            <a:r>
              <a:rPr lang="en-US" b="0" i="0" dirty="0" smtClean="0">
                <a:solidFill>
                  <a:srgbClr val="32323C"/>
                </a:solidFill>
                <a:effectLst/>
                <a:latin typeface="acumin-pro"/>
              </a:rPr>
              <a:t>, while the anterior surface articulates with the patella. The more prominent lateral condyle helps </a:t>
            </a:r>
            <a:r>
              <a:rPr lang="en-US" b="0" i="0" dirty="0" smtClean="0">
                <a:solidFill>
                  <a:schemeClr val="accent2"/>
                </a:solidFill>
                <a:effectLst/>
                <a:latin typeface="acumin-pro"/>
              </a:rPr>
              <a:t>prevent the natural lateral movement of the patella; </a:t>
            </a:r>
            <a:r>
              <a:rPr lang="en-US" b="0" i="0" dirty="0" smtClean="0">
                <a:solidFill>
                  <a:srgbClr val="32323C"/>
                </a:solidFill>
                <a:effectLst/>
                <a:latin typeface="acumin-pro"/>
              </a:rPr>
              <a:t>a flatter condyle is more likely to result in patellar dislocation.</a:t>
            </a:r>
          </a:p>
          <a:p>
            <a:endParaRPr lang="en-US" dirty="0"/>
          </a:p>
        </p:txBody>
      </p:sp>
    </p:spTree>
    <p:extLst>
      <p:ext uri="{BB962C8B-B14F-4D97-AF65-F5344CB8AC3E}">
        <p14:creationId xmlns:p14="http://schemas.microsoft.com/office/powerpoint/2010/main" val="231961100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6019800"/>
          </a:xfrm>
        </p:spPr>
        <p:txBody>
          <a:bodyPr>
            <a:normAutofit fontScale="92500" lnSpcReduction="20000"/>
          </a:bodyPr>
          <a:lstStyle/>
          <a:p>
            <a:pPr algn="just">
              <a:buFont typeface="Arial"/>
              <a:buChar char="•"/>
            </a:pPr>
            <a:r>
              <a:rPr lang="en-US" b="1" i="0" dirty="0" smtClean="0">
                <a:solidFill>
                  <a:srgbClr val="32323C"/>
                </a:solidFill>
                <a:effectLst/>
                <a:latin typeface="acumin-pro"/>
              </a:rPr>
              <a:t>Medial and lateral epicondyles </a:t>
            </a:r>
            <a:r>
              <a:rPr lang="en-US" b="0" i="0" dirty="0" smtClean="0">
                <a:solidFill>
                  <a:srgbClr val="32323C"/>
                </a:solidFill>
                <a:effectLst/>
                <a:latin typeface="acumin-pro"/>
              </a:rPr>
              <a:t>– bony elevations on the non-articular areas of the condyles. The medial epicondyle is the larger.</a:t>
            </a:r>
          </a:p>
          <a:p>
            <a:pPr algn="just">
              <a:buFont typeface="Arial"/>
              <a:buChar char="•"/>
            </a:pPr>
            <a:r>
              <a:rPr lang="en-US" b="0" i="0" dirty="0" smtClean="0">
                <a:solidFill>
                  <a:srgbClr val="32323C"/>
                </a:solidFill>
                <a:effectLst/>
                <a:latin typeface="acumin-pro"/>
              </a:rPr>
              <a:t>The medial and lateral collateral ligaments of the knee originate from their respective epicondyles.</a:t>
            </a:r>
          </a:p>
          <a:p>
            <a:pPr algn="just">
              <a:buFont typeface="Arial"/>
              <a:buChar char="•"/>
            </a:pPr>
            <a:r>
              <a:rPr lang="en-US" b="1" i="0" dirty="0" err="1" smtClean="0">
                <a:solidFill>
                  <a:srgbClr val="32323C"/>
                </a:solidFill>
                <a:effectLst/>
                <a:latin typeface="acumin-pro"/>
              </a:rPr>
              <a:t>Intercondylar</a:t>
            </a:r>
            <a:r>
              <a:rPr lang="en-US" b="1" i="0" dirty="0" smtClean="0">
                <a:solidFill>
                  <a:srgbClr val="32323C"/>
                </a:solidFill>
                <a:effectLst/>
                <a:latin typeface="acumin-pro"/>
              </a:rPr>
              <a:t> fossa</a:t>
            </a:r>
            <a:r>
              <a:rPr lang="en-US" b="1" i="1" dirty="0" smtClean="0">
                <a:solidFill>
                  <a:srgbClr val="32323C"/>
                </a:solidFill>
                <a:effectLst/>
                <a:latin typeface="acumin-pro"/>
              </a:rPr>
              <a:t> </a:t>
            </a:r>
            <a:r>
              <a:rPr lang="en-US" b="0" i="1" dirty="0" smtClean="0">
                <a:solidFill>
                  <a:srgbClr val="32323C"/>
                </a:solidFill>
                <a:effectLst/>
                <a:latin typeface="acumin-pro"/>
              </a:rPr>
              <a:t>–</a:t>
            </a:r>
            <a:r>
              <a:rPr lang="en-US" b="0" i="0" dirty="0" smtClean="0">
                <a:solidFill>
                  <a:srgbClr val="32323C"/>
                </a:solidFill>
                <a:effectLst/>
                <a:latin typeface="acumin-pro"/>
              </a:rPr>
              <a:t> a deep notch on the posterior surface of the femur, between the two condyles. It contains two facets for attachment of </a:t>
            </a:r>
            <a:r>
              <a:rPr lang="en-US" b="0" i="0" dirty="0" err="1" smtClean="0">
                <a:solidFill>
                  <a:srgbClr val="32323C"/>
                </a:solidFill>
                <a:effectLst/>
                <a:latin typeface="acumin-pro"/>
              </a:rPr>
              <a:t>intracapsular</a:t>
            </a:r>
            <a:r>
              <a:rPr lang="en-US" b="0" i="0" dirty="0" smtClean="0">
                <a:solidFill>
                  <a:srgbClr val="32323C"/>
                </a:solidFill>
                <a:effectLst/>
                <a:latin typeface="acumin-pro"/>
              </a:rPr>
              <a:t> knee ligaments; the anterior cruciate ligament (ACL) attaches to the medial aspect of the lateral condyle and the posterior cruciate ligament (PCL) to the lateral aspect of the medial condyle.</a:t>
            </a:r>
          </a:p>
          <a:p>
            <a:endParaRPr lang="en-US" dirty="0"/>
          </a:p>
        </p:txBody>
      </p:sp>
    </p:spTree>
    <p:extLst>
      <p:ext uri="{BB962C8B-B14F-4D97-AF65-F5344CB8AC3E}">
        <p14:creationId xmlns:p14="http://schemas.microsoft.com/office/powerpoint/2010/main" val="303048809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smtClean="0"/>
              <a:t>Anterior aspect of right femur</a:t>
            </a:r>
            <a:endParaRPr lang="en-US" b="1" dirty="0"/>
          </a:p>
        </p:txBody>
      </p:sp>
      <p:pic>
        <p:nvPicPr>
          <p:cNvPr id="6146" name="Picture 2" descr="C:\Users\user\Desktop\Anterior-Surface-of-the-Distal-Portion-of-the-Femu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3914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55174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Posterior surface of distal right femur</a:t>
            </a:r>
            <a:endParaRPr lang="en-US" b="1" dirty="0"/>
          </a:p>
        </p:txBody>
      </p:sp>
      <p:pic>
        <p:nvPicPr>
          <p:cNvPr id="7170" name="Picture 2" descr="C:\Users\user\Desktop\Posterior-Surface-of-the-Distal-Portion-of-the-Femu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477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06052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Tibia</a:t>
            </a:r>
            <a:endParaRPr lang="en-US" b="1" dirty="0"/>
          </a:p>
        </p:txBody>
      </p:sp>
      <p:sp>
        <p:nvSpPr>
          <p:cNvPr id="3" name="Content Placeholder 2"/>
          <p:cNvSpPr>
            <a:spLocks noGrp="1"/>
          </p:cNvSpPr>
          <p:nvPr>
            <p:ph idx="1"/>
          </p:nvPr>
        </p:nvSpPr>
        <p:spPr>
          <a:xfrm>
            <a:off x="457200" y="1219200"/>
            <a:ext cx="8229600" cy="4906963"/>
          </a:xfrm>
        </p:spPr>
        <p:txBody>
          <a:bodyPr/>
          <a:lstStyle/>
          <a:p>
            <a:pPr algn="just"/>
            <a:r>
              <a:rPr lang="en-US" b="0" i="0" dirty="0" smtClean="0">
                <a:solidFill>
                  <a:srgbClr val="32323C"/>
                </a:solidFill>
                <a:effectLst/>
                <a:latin typeface="acumin-pro"/>
              </a:rPr>
              <a:t>The </a:t>
            </a:r>
            <a:r>
              <a:rPr lang="en-US" b="1" i="0" dirty="0" smtClean="0">
                <a:solidFill>
                  <a:srgbClr val="32323C"/>
                </a:solidFill>
                <a:effectLst/>
                <a:latin typeface="acumin-pro"/>
              </a:rPr>
              <a:t>tibia</a:t>
            </a:r>
            <a:r>
              <a:rPr lang="en-US" b="0" i="0" dirty="0" smtClean="0">
                <a:solidFill>
                  <a:srgbClr val="32323C"/>
                </a:solidFill>
                <a:effectLst/>
                <a:latin typeface="acumin-pro"/>
              </a:rPr>
              <a:t> is the main bone of the lower leg, forming what is more commonly known as the shin.</a:t>
            </a:r>
          </a:p>
          <a:p>
            <a:pPr algn="just"/>
            <a:r>
              <a:rPr lang="en-US" b="0" i="0" dirty="0" smtClean="0">
                <a:solidFill>
                  <a:srgbClr val="32323C"/>
                </a:solidFill>
                <a:effectLst/>
                <a:latin typeface="acumin-pro"/>
              </a:rPr>
              <a:t>It expands at its proximal and distal ends; articulating at the </a:t>
            </a:r>
            <a:r>
              <a:rPr lang="en-US" b="0" i="0" dirty="0" smtClean="0">
                <a:solidFill>
                  <a:schemeClr val="accent2"/>
                </a:solidFill>
                <a:effectLst/>
                <a:latin typeface="acumin-pro"/>
              </a:rPr>
              <a:t>knee and ankle joints </a:t>
            </a:r>
            <a:r>
              <a:rPr lang="en-US" b="0" i="0" dirty="0" smtClean="0">
                <a:solidFill>
                  <a:srgbClr val="32323C"/>
                </a:solidFill>
                <a:effectLst/>
                <a:latin typeface="acumin-pro"/>
              </a:rPr>
              <a:t>respectively. The tibia is the second largest bone in the body and it is a key </a:t>
            </a:r>
            <a:r>
              <a:rPr lang="en-US" b="1" i="0" dirty="0" smtClean="0">
                <a:solidFill>
                  <a:srgbClr val="32323C"/>
                </a:solidFill>
                <a:effectLst/>
                <a:latin typeface="acumin-pro"/>
              </a:rPr>
              <a:t>weight-bearing</a:t>
            </a:r>
            <a:r>
              <a:rPr lang="en-US" b="0" i="0" dirty="0" smtClean="0">
                <a:solidFill>
                  <a:srgbClr val="32323C"/>
                </a:solidFill>
                <a:effectLst/>
                <a:latin typeface="acumin-pro"/>
              </a:rPr>
              <a:t> structure.</a:t>
            </a:r>
          </a:p>
          <a:p>
            <a:endParaRPr lang="en-US" dirty="0"/>
          </a:p>
        </p:txBody>
      </p:sp>
    </p:spTree>
    <p:extLst>
      <p:ext uri="{BB962C8B-B14F-4D97-AF65-F5344CB8AC3E}">
        <p14:creationId xmlns:p14="http://schemas.microsoft.com/office/powerpoint/2010/main" val="109367769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a:bodyPr>
          <a:lstStyle/>
          <a:p>
            <a:pPr marL="0" indent="0">
              <a:buNone/>
            </a:pPr>
            <a:r>
              <a:rPr lang="en-US" b="1" i="0" dirty="0" smtClean="0">
                <a:solidFill>
                  <a:srgbClr val="32323C"/>
                </a:solidFill>
                <a:effectLst/>
                <a:latin typeface="acumin-pro"/>
              </a:rPr>
              <a:t>Proximal</a:t>
            </a:r>
          </a:p>
          <a:p>
            <a:pPr algn="just"/>
            <a:r>
              <a:rPr lang="en-US" b="0" i="0" dirty="0" smtClean="0">
                <a:solidFill>
                  <a:srgbClr val="32323C"/>
                </a:solidFill>
                <a:effectLst/>
                <a:latin typeface="acumin-pro"/>
              </a:rPr>
              <a:t>The proximal tibia is widened by the medial and lateral condyles, which aid in </a:t>
            </a:r>
            <a:r>
              <a:rPr lang="en-US" b="0" i="0" dirty="0" smtClean="0">
                <a:solidFill>
                  <a:schemeClr val="accent2"/>
                </a:solidFill>
                <a:effectLst/>
                <a:latin typeface="acumin-pro"/>
              </a:rPr>
              <a:t>weight-bearing</a:t>
            </a:r>
            <a:r>
              <a:rPr lang="en-US" b="0" i="0" dirty="0" smtClean="0">
                <a:solidFill>
                  <a:srgbClr val="32323C"/>
                </a:solidFill>
                <a:effectLst/>
                <a:latin typeface="acumin-pro"/>
              </a:rPr>
              <a:t>. The condyles form a flat surface, known as the </a:t>
            </a:r>
            <a:r>
              <a:rPr lang="en-US" b="1" i="0" dirty="0" err="1" smtClean="0">
                <a:solidFill>
                  <a:srgbClr val="32323C"/>
                </a:solidFill>
                <a:effectLst/>
                <a:latin typeface="acumin-pro"/>
              </a:rPr>
              <a:t>tibial</a:t>
            </a:r>
            <a:r>
              <a:rPr lang="en-US" b="1" i="0" dirty="0" smtClean="0">
                <a:solidFill>
                  <a:srgbClr val="32323C"/>
                </a:solidFill>
                <a:effectLst/>
                <a:latin typeface="acumin-pro"/>
              </a:rPr>
              <a:t> plateau. </a:t>
            </a:r>
            <a:r>
              <a:rPr lang="en-US" b="0" i="0" dirty="0" smtClean="0">
                <a:solidFill>
                  <a:srgbClr val="32323C"/>
                </a:solidFill>
                <a:effectLst/>
                <a:latin typeface="acumin-pro"/>
              </a:rPr>
              <a:t>This structure articulates with the femoral condyles to form the key articulation of the </a:t>
            </a:r>
            <a:r>
              <a:rPr lang="en-US" b="0" i="0" dirty="0" smtClean="0">
                <a:solidFill>
                  <a:schemeClr val="accent2"/>
                </a:solidFill>
                <a:effectLst/>
                <a:latin typeface="acumin-pro"/>
              </a:rPr>
              <a:t>knee joint</a:t>
            </a:r>
            <a:r>
              <a:rPr lang="en-US" b="0" i="0" dirty="0" smtClean="0">
                <a:solidFill>
                  <a:srgbClr val="32323C"/>
                </a:solidFill>
                <a:effectLst/>
                <a:latin typeface="acumin-pro"/>
              </a:rPr>
              <a:t>.</a:t>
            </a:r>
          </a:p>
          <a:p>
            <a:r>
              <a:rPr lang="en-US" b="0" i="0" dirty="0" smtClean="0">
                <a:solidFill>
                  <a:srgbClr val="32323C"/>
                </a:solidFill>
                <a:effectLst/>
                <a:latin typeface="acumin-pro"/>
              </a:rPr>
              <a:t>Located between the condyles is a region called the</a:t>
            </a:r>
            <a:r>
              <a:rPr lang="en-US" b="1" i="0" dirty="0" smtClean="0">
                <a:solidFill>
                  <a:srgbClr val="32323C"/>
                </a:solidFill>
                <a:effectLst/>
                <a:latin typeface="acumin-pro"/>
              </a:rPr>
              <a:t> </a:t>
            </a:r>
            <a:r>
              <a:rPr lang="en-US" b="1" i="0" dirty="0" err="1" smtClean="0">
                <a:solidFill>
                  <a:srgbClr val="32323C"/>
                </a:solidFill>
                <a:effectLst/>
                <a:latin typeface="acumin-pro"/>
              </a:rPr>
              <a:t>intercondylar</a:t>
            </a:r>
            <a:r>
              <a:rPr lang="en-US" b="1" i="0" dirty="0" smtClean="0">
                <a:solidFill>
                  <a:srgbClr val="32323C"/>
                </a:solidFill>
                <a:effectLst/>
                <a:latin typeface="acumin-pro"/>
              </a:rPr>
              <a:t> eminence</a:t>
            </a:r>
            <a:r>
              <a:rPr lang="en-US" b="0" i="0" dirty="0" smtClean="0">
                <a:solidFill>
                  <a:srgbClr val="32323C"/>
                </a:solidFill>
                <a:effectLst/>
                <a:latin typeface="acumin-pro"/>
              </a:rPr>
              <a:t> – this projects upwards on either side as the medial and lateral </a:t>
            </a:r>
            <a:r>
              <a:rPr lang="en-US" b="0" i="0" dirty="0" err="1" smtClean="0">
                <a:solidFill>
                  <a:srgbClr val="32323C"/>
                </a:solidFill>
                <a:effectLst/>
                <a:latin typeface="acumin-pro"/>
              </a:rPr>
              <a:t>intercondylar</a:t>
            </a:r>
            <a:r>
              <a:rPr lang="en-US" b="0" i="0" dirty="0" smtClean="0">
                <a:solidFill>
                  <a:srgbClr val="32323C"/>
                </a:solidFill>
                <a:effectLst/>
                <a:latin typeface="acumin-pro"/>
              </a:rPr>
              <a:t> tubercles.</a:t>
            </a:r>
            <a:endParaRPr lang="en-US" dirty="0"/>
          </a:p>
        </p:txBody>
      </p:sp>
    </p:spTree>
    <p:extLst>
      <p:ext uri="{BB962C8B-B14F-4D97-AF65-F5344CB8AC3E}">
        <p14:creationId xmlns:p14="http://schemas.microsoft.com/office/powerpoint/2010/main" val="321148726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b="0" i="0" dirty="0" smtClean="0">
                <a:solidFill>
                  <a:srgbClr val="32323C"/>
                </a:solidFill>
                <a:effectLst/>
                <a:latin typeface="acumin-pro"/>
              </a:rPr>
              <a:t>This area is the main site of attachment for the ligaments and the menisci of the knee joint. The </a:t>
            </a:r>
            <a:r>
              <a:rPr lang="en-US" b="0" i="0" dirty="0" err="1" smtClean="0">
                <a:solidFill>
                  <a:schemeClr val="accent2"/>
                </a:solidFill>
                <a:effectLst/>
                <a:latin typeface="acumin-pro"/>
              </a:rPr>
              <a:t>intercondylar</a:t>
            </a:r>
            <a:r>
              <a:rPr lang="en-US" b="0" i="0" dirty="0" smtClean="0">
                <a:solidFill>
                  <a:schemeClr val="accent2"/>
                </a:solidFill>
                <a:effectLst/>
                <a:latin typeface="acumin-pro"/>
              </a:rPr>
              <a:t> tubercles </a:t>
            </a:r>
            <a:r>
              <a:rPr lang="en-US" b="0" i="0" dirty="0" smtClean="0">
                <a:solidFill>
                  <a:srgbClr val="32323C"/>
                </a:solidFill>
                <a:effectLst/>
                <a:latin typeface="acumin-pro"/>
              </a:rPr>
              <a:t>of the tibia articulate with the </a:t>
            </a:r>
            <a:r>
              <a:rPr lang="en-US" b="0" i="0" dirty="0" err="1" smtClean="0">
                <a:solidFill>
                  <a:schemeClr val="accent2"/>
                </a:solidFill>
                <a:effectLst/>
                <a:latin typeface="acumin-pro"/>
              </a:rPr>
              <a:t>intercondylar</a:t>
            </a:r>
            <a:r>
              <a:rPr lang="en-US" b="0" i="0" dirty="0" smtClean="0">
                <a:solidFill>
                  <a:schemeClr val="accent2"/>
                </a:solidFill>
                <a:effectLst/>
                <a:latin typeface="acumin-pro"/>
              </a:rPr>
              <a:t> fossa of the femur.</a:t>
            </a:r>
          </a:p>
          <a:p>
            <a:endParaRPr lang="en-US" b="0" i="0" dirty="0" smtClean="0">
              <a:solidFill>
                <a:schemeClr val="accent2"/>
              </a:solidFill>
              <a:effectLst/>
              <a:latin typeface="acumin-pro"/>
            </a:endParaRPr>
          </a:p>
          <a:p>
            <a:endParaRPr lang="en-US" dirty="0">
              <a:solidFill>
                <a:schemeClr val="accent2"/>
              </a:solidFill>
            </a:endParaRPr>
          </a:p>
        </p:txBody>
      </p:sp>
    </p:spTree>
    <p:extLst>
      <p:ext uri="{BB962C8B-B14F-4D97-AF65-F5344CB8AC3E}">
        <p14:creationId xmlns:p14="http://schemas.microsoft.com/office/powerpoint/2010/main" val="379788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smtClean="0"/>
              <a:t>Quadrants</a:t>
            </a:r>
          </a:p>
          <a:p>
            <a:r>
              <a:rPr lang="en-US" dirty="0" smtClean="0"/>
              <a:t>One transverse and one median </a:t>
            </a:r>
            <a:r>
              <a:rPr lang="en-US" dirty="0" err="1" smtClean="0"/>
              <a:t>sagittal</a:t>
            </a:r>
            <a:r>
              <a:rPr lang="en-US" dirty="0" smtClean="0"/>
              <a:t> plane pass through the umbilicus at right angles forming 4 quadrants</a:t>
            </a:r>
          </a:p>
          <a:p>
            <a:r>
              <a:rPr lang="en-US" dirty="0" smtClean="0"/>
              <a:t>The resulting quadrants are named according to their positions from subject’s point of view: </a:t>
            </a:r>
            <a:r>
              <a:rPr lang="en-US" dirty="0" smtClean="0">
                <a:solidFill>
                  <a:schemeClr val="tx2"/>
                </a:solidFill>
              </a:rPr>
              <a:t>the right upper quadrant, left upper quadrant, right lower quadrant, and left lower quadrant</a:t>
            </a:r>
            <a:endParaRPr lang="en-US" dirty="0">
              <a:solidFill>
                <a:schemeClr val="tx2"/>
              </a:solidFill>
            </a:endParaRP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1981200"/>
          </a:xfrm>
        </p:spPr>
        <p:txBody>
          <a:bodyPr>
            <a:normAutofit fontScale="90000"/>
          </a:bodyPr>
          <a:lstStyle/>
          <a:p>
            <a:pPr algn="l"/>
            <a:r>
              <a:rPr lang="en-US" b="1" dirty="0" smtClean="0"/>
              <a:t>Tibia plateau. The tibia condyles articulates with femoral condyles to form the knee joint</a:t>
            </a:r>
            <a:endParaRPr lang="en-US" b="1" dirty="0"/>
          </a:p>
        </p:txBody>
      </p:sp>
      <p:pic>
        <p:nvPicPr>
          <p:cNvPr id="4" name="Picture 2" descr="C:\Users\user\Desktop\Tibial-Plateau-Articulating-Condyles-of-the-Tibia-at-the-Knee-Join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2209800"/>
            <a:ext cx="7239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11624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534400" cy="5745163"/>
          </a:xfrm>
        </p:spPr>
        <p:txBody>
          <a:bodyPr>
            <a:normAutofit/>
          </a:bodyPr>
          <a:lstStyle/>
          <a:p>
            <a:pPr marL="0" indent="0">
              <a:buNone/>
            </a:pPr>
            <a:r>
              <a:rPr lang="en-US" b="1" i="0" dirty="0" smtClean="0">
                <a:solidFill>
                  <a:srgbClr val="32323C"/>
                </a:solidFill>
                <a:effectLst/>
                <a:latin typeface="acumin-pro"/>
              </a:rPr>
              <a:t>Shaft</a:t>
            </a:r>
          </a:p>
          <a:p>
            <a:pPr algn="just"/>
            <a:r>
              <a:rPr lang="en-US" b="0" i="0" dirty="0" smtClean="0">
                <a:solidFill>
                  <a:srgbClr val="32323C"/>
                </a:solidFill>
                <a:effectLst/>
                <a:latin typeface="acumin-pro"/>
              </a:rPr>
              <a:t>The shaft of the tibia is </a:t>
            </a:r>
            <a:r>
              <a:rPr lang="en-US" b="1" i="0" dirty="0" smtClean="0">
                <a:solidFill>
                  <a:srgbClr val="32323C"/>
                </a:solidFill>
                <a:effectLst/>
                <a:latin typeface="acumin-pro"/>
              </a:rPr>
              <a:t>prism-shaped</a:t>
            </a:r>
            <a:r>
              <a:rPr lang="en-US" b="0" i="0" dirty="0" smtClean="0">
                <a:solidFill>
                  <a:srgbClr val="32323C"/>
                </a:solidFill>
                <a:effectLst/>
                <a:latin typeface="acumin-pro"/>
              </a:rPr>
              <a:t>, with three borders and three surfaces; anterior, posterior and lateral. </a:t>
            </a:r>
          </a:p>
          <a:p>
            <a:r>
              <a:rPr lang="en-US" b="1" i="0" dirty="0" smtClean="0">
                <a:solidFill>
                  <a:srgbClr val="32323C"/>
                </a:solidFill>
                <a:effectLst/>
                <a:latin typeface="acumin-pro"/>
              </a:rPr>
              <a:t>Anterior border </a:t>
            </a:r>
            <a:r>
              <a:rPr lang="en-US" b="0" i="0" dirty="0" smtClean="0">
                <a:solidFill>
                  <a:srgbClr val="32323C"/>
                </a:solidFill>
                <a:effectLst/>
                <a:latin typeface="acumin-pro"/>
              </a:rPr>
              <a:t>– palpable subcutaneously down the anterior surface of the leg as the </a:t>
            </a:r>
            <a:r>
              <a:rPr lang="en-US" b="0" i="0" dirty="0" smtClean="0">
                <a:solidFill>
                  <a:schemeClr val="accent2"/>
                </a:solidFill>
                <a:effectLst/>
                <a:latin typeface="acumin-pro"/>
              </a:rPr>
              <a:t>shin.</a:t>
            </a:r>
            <a:r>
              <a:rPr lang="en-US" b="0" i="0" dirty="0" smtClean="0">
                <a:solidFill>
                  <a:srgbClr val="32323C"/>
                </a:solidFill>
                <a:effectLst/>
                <a:latin typeface="acumin-pro"/>
              </a:rPr>
              <a:t> The proximal aspect of the anterior border is marked by the </a:t>
            </a:r>
            <a:r>
              <a:rPr lang="en-US" b="0" i="0" dirty="0" err="1" smtClean="0">
                <a:solidFill>
                  <a:schemeClr val="accent2"/>
                </a:solidFill>
                <a:effectLst/>
                <a:latin typeface="acumin-pro"/>
              </a:rPr>
              <a:t>tibial</a:t>
            </a:r>
            <a:r>
              <a:rPr lang="en-US" b="0" i="0" dirty="0" smtClean="0">
                <a:solidFill>
                  <a:schemeClr val="accent2"/>
                </a:solidFill>
                <a:effectLst/>
                <a:latin typeface="acumin-pro"/>
              </a:rPr>
              <a:t> tuberosity</a:t>
            </a:r>
            <a:r>
              <a:rPr lang="en-US" b="0" i="0" dirty="0" smtClean="0">
                <a:solidFill>
                  <a:srgbClr val="32323C"/>
                </a:solidFill>
                <a:effectLst/>
                <a:latin typeface="acumin-pro"/>
              </a:rPr>
              <a:t>; the attachment site for the patella ligament.</a:t>
            </a:r>
          </a:p>
          <a:p>
            <a:endParaRPr lang="en-US" dirty="0"/>
          </a:p>
        </p:txBody>
      </p:sp>
    </p:spTree>
    <p:extLst>
      <p:ext uri="{BB962C8B-B14F-4D97-AF65-F5344CB8AC3E}">
        <p14:creationId xmlns:p14="http://schemas.microsoft.com/office/powerpoint/2010/main" val="9348537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lgn="just">
              <a:buFont typeface="Arial"/>
              <a:buChar char="•"/>
            </a:pPr>
            <a:r>
              <a:rPr lang="en-US" b="1" i="0" dirty="0" smtClean="0">
                <a:solidFill>
                  <a:srgbClr val="32323C"/>
                </a:solidFill>
                <a:effectLst/>
                <a:latin typeface="acumin-pro"/>
              </a:rPr>
              <a:t>Posterior surface</a:t>
            </a:r>
            <a:r>
              <a:rPr lang="en-US" b="0" i="0" dirty="0" smtClean="0">
                <a:solidFill>
                  <a:srgbClr val="32323C"/>
                </a:solidFill>
                <a:effectLst/>
                <a:latin typeface="acumin-pro"/>
              </a:rPr>
              <a:t> – marked by a ridge of bone known as </a:t>
            </a:r>
            <a:r>
              <a:rPr lang="en-US" b="0" i="0" dirty="0" err="1" smtClean="0">
                <a:solidFill>
                  <a:schemeClr val="accent2"/>
                </a:solidFill>
                <a:effectLst/>
                <a:latin typeface="acumin-pro"/>
              </a:rPr>
              <a:t>soleal</a:t>
            </a:r>
            <a:r>
              <a:rPr lang="en-US" b="0" i="0" dirty="0" smtClean="0">
                <a:solidFill>
                  <a:schemeClr val="accent2"/>
                </a:solidFill>
                <a:effectLst/>
                <a:latin typeface="acumin-pro"/>
              </a:rPr>
              <a:t> line</a:t>
            </a:r>
            <a:r>
              <a:rPr lang="en-US" b="0" i="0" dirty="0" smtClean="0">
                <a:solidFill>
                  <a:srgbClr val="32323C"/>
                </a:solidFill>
                <a:effectLst/>
                <a:latin typeface="acumin-pro"/>
              </a:rPr>
              <a:t>. This line is the site of origin for part of the </a:t>
            </a:r>
            <a:r>
              <a:rPr lang="en-US" b="0" i="0" dirty="0" smtClean="0">
                <a:solidFill>
                  <a:schemeClr val="accent2"/>
                </a:solidFill>
                <a:effectLst/>
                <a:latin typeface="acumin-pro"/>
              </a:rPr>
              <a:t>soleus muscle</a:t>
            </a:r>
            <a:r>
              <a:rPr lang="en-US" b="0" i="0" dirty="0" smtClean="0">
                <a:solidFill>
                  <a:srgbClr val="32323C"/>
                </a:solidFill>
                <a:effectLst/>
                <a:latin typeface="acumin-pro"/>
              </a:rPr>
              <a:t>, and extends </a:t>
            </a:r>
            <a:r>
              <a:rPr lang="en-US" b="0" i="0" dirty="0" err="1" smtClean="0">
                <a:solidFill>
                  <a:srgbClr val="32323C"/>
                </a:solidFill>
                <a:effectLst/>
                <a:latin typeface="acumin-pro"/>
              </a:rPr>
              <a:t>inferomedially</a:t>
            </a:r>
            <a:r>
              <a:rPr lang="en-US" b="0" i="0" dirty="0" smtClean="0">
                <a:solidFill>
                  <a:srgbClr val="32323C"/>
                </a:solidFill>
                <a:effectLst/>
                <a:latin typeface="acumin-pro"/>
              </a:rPr>
              <a:t>, eventually blending with the medial border of the tibia. There is usually a nutrient artery proximal to the </a:t>
            </a:r>
            <a:r>
              <a:rPr lang="en-US" b="0" i="0" dirty="0" err="1" smtClean="0">
                <a:solidFill>
                  <a:srgbClr val="32323C"/>
                </a:solidFill>
                <a:effectLst/>
                <a:latin typeface="acumin-pro"/>
              </a:rPr>
              <a:t>soleal</a:t>
            </a:r>
            <a:r>
              <a:rPr lang="en-US" b="0" i="0" dirty="0" smtClean="0">
                <a:solidFill>
                  <a:srgbClr val="32323C"/>
                </a:solidFill>
                <a:effectLst/>
                <a:latin typeface="acumin-pro"/>
              </a:rPr>
              <a:t> line.</a:t>
            </a:r>
          </a:p>
          <a:p>
            <a:pPr algn="just">
              <a:buFont typeface="Arial"/>
              <a:buChar char="•"/>
            </a:pPr>
            <a:r>
              <a:rPr lang="en-US" b="1" i="0" dirty="0" smtClean="0">
                <a:solidFill>
                  <a:srgbClr val="32323C"/>
                </a:solidFill>
                <a:effectLst/>
                <a:latin typeface="acumin-pro"/>
              </a:rPr>
              <a:t>Lateral border </a:t>
            </a:r>
            <a:r>
              <a:rPr lang="en-US" b="0" i="0" dirty="0" smtClean="0">
                <a:solidFill>
                  <a:srgbClr val="32323C"/>
                </a:solidFill>
                <a:effectLst/>
                <a:latin typeface="acumin-pro"/>
              </a:rPr>
              <a:t>– also known as the </a:t>
            </a:r>
            <a:r>
              <a:rPr lang="en-US" b="0" i="0" dirty="0" err="1" smtClean="0">
                <a:solidFill>
                  <a:srgbClr val="32323C"/>
                </a:solidFill>
                <a:effectLst/>
                <a:latin typeface="acumin-pro"/>
              </a:rPr>
              <a:t>interosseous</a:t>
            </a:r>
            <a:r>
              <a:rPr lang="en-US" b="0" i="0" dirty="0" smtClean="0">
                <a:solidFill>
                  <a:srgbClr val="32323C"/>
                </a:solidFill>
                <a:effectLst/>
                <a:latin typeface="acumin-pro"/>
              </a:rPr>
              <a:t> border. It gives attachment to the </a:t>
            </a:r>
            <a:r>
              <a:rPr lang="en-US" b="0" i="0" dirty="0" err="1" smtClean="0">
                <a:solidFill>
                  <a:schemeClr val="accent1"/>
                </a:solidFill>
                <a:effectLst/>
                <a:latin typeface="acumin-pro"/>
              </a:rPr>
              <a:t>interosseous</a:t>
            </a:r>
            <a:r>
              <a:rPr lang="en-US" b="0" i="0" dirty="0" smtClean="0">
                <a:solidFill>
                  <a:schemeClr val="accent1"/>
                </a:solidFill>
                <a:effectLst/>
                <a:latin typeface="acumin-pro"/>
              </a:rPr>
              <a:t> membrane </a:t>
            </a:r>
            <a:r>
              <a:rPr lang="en-US" b="0" i="0" dirty="0" smtClean="0">
                <a:solidFill>
                  <a:srgbClr val="32323C"/>
                </a:solidFill>
                <a:effectLst/>
                <a:latin typeface="acumin-pro"/>
              </a:rPr>
              <a:t>that </a:t>
            </a:r>
            <a:r>
              <a:rPr lang="en-US" b="0" i="0" dirty="0" smtClean="0">
                <a:solidFill>
                  <a:schemeClr val="accent1"/>
                </a:solidFill>
                <a:effectLst/>
                <a:latin typeface="acumin-pro"/>
              </a:rPr>
              <a:t>binds the tibia and the fibula together.</a:t>
            </a:r>
          </a:p>
          <a:p>
            <a:endParaRPr lang="en-US" dirty="0"/>
          </a:p>
        </p:txBody>
      </p:sp>
    </p:spTree>
    <p:extLst>
      <p:ext uri="{BB962C8B-B14F-4D97-AF65-F5344CB8AC3E}">
        <p14:creationId xmlns:p14="http://schemas.microsoft.com/office/powerpoint/2010/main" val="213393272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Bony landmarks of tibia shaft</a:t>
            </a:r>
            <a:endParaRPr lang="en-US" b="1" dirty="0"/>
          </a:p>
        </p:txBody>
      </p:sp>
      <p:pic>
        <p:nvPicPr>
          <p:cNvPr id="4098" name="Picture 2" descr="C:\Users\user\Desktop\Anterior-and-Posterior-Surfaces-of-the-Tibi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6320" y="1600200"/>
            <a:ext cx="387136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980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477000"/>
          </a:xfrm>
        </p:spPr>
        <p:txBody>
          <a:bodyPr>
            <a:normAutofit lnSpcReduction="10000"/>
          </a:bodyPr>
          <a:lstStyle/>
          <a:p>
            <a:pPr marL="0" indent="0">
              <a:buNone/>
            </a:pPr>
            <a:r>
              <a:rPr lang="en-US" b="1" i="0" dirty="0" smtClean="0">
                <a:solidFill>
                  <a:srgbClr val="32323C"/>
                </a:solidFill>
                <a:effectLst/>
                <a:latin typeface="acumin-pro"/>
              </a:rPr>
              <a:t>Distal</a:t>
            </a:r>
          </a:p>
          <a:p>
            <a:pPr algn="just"/>
            <a:r>
              <a:rPr lang="en-US" b="0" i="0" dirty="0" smtClean="0">
                <a:solidFill>
                  <a:srgbClr val="32323C"/>
                </a:solidFill>
                <a:effectLst/>
                <a:latin typeface="acumin-pro"/>
              </a:rPr>
              <a:t>The distal end of the tibia </a:t>
            </a:r>
            <a:r>
              <a:rPr lang="en-US" b="1" i="0" dirty="0" smtClean="0">
                <a:solidFill>
                  <a:srgbClr val="32323C"/>
                </a:solidFill>
                <a:effectLst/>
                <a:latin typeface="acumin-pro"/>
              </a:rPr>
              <a:t>widens</a:t>
            </a:r>
            <a:r>
              <a:rPr lang="en-US" b="0" i="0" dirty="0" smtClean="0">
                <a:solidFill>
                  <a:srgbClr val="32323C"/>
                </a:solidFill>
                <a:effectLst/>
                <a:latin typeface="acumin-pro"/>
              </a:rPr>
              <a:t> to assist with weight-bearing.</a:t>
            </a:r>
          </a:p>
          <a:p>
            <a:pPr algn="just"/>
            <a:r>
              <a:rPr lang="en-US" b="0" i="0" dirty="0" smtClean="0">
                <a:solidFill>
                  <a:srgbClr val="32323C"/>
                </a:solidFill>
                <a:effectLst/>
                <a:latin typeface="acumin-pro"/>
              </a:rPr>
              <a:t>The </a:t>
            </a:r>
            <a:r>
              <a:rPr lang="en-US" b="1" i="0" dirty="0" smtClean="0">
                <a:solidFill>
                  <a:srgbClr val="32323C"/>
                </a:solidFill>
                <a:effectLst/>
                <a:latin typeface="acumin-pro"/>
              </a:rPr>
              <a:t>medial malleolus </a:t>
            </a:r>
            <a:r>
              <a:rPr lang="en-US" b="0" i="0" dirty="0" smtClean="0">
                <a:solidFill>
                  <a:srgbClr val="32323C"/>
                </a:solidFill>
                <a:effectLst/>
                <a:latin typeface="acumin-pro"/>
              </a:rPr>
              <a:t>is a bony projection continuing inferiorly on the medial aspect of the tibia. It articulates with the </a:t>
            </a:r>
            <a:r>
              <a:rPr lang="en-US" b="1" i="0" dirty="0" smtClean="0">
                <a:solidFill>
                  <a:srgbClr val="32323C"/>
                </a:solidFill>
                <a:effectLst/>
                <a:latin typeface="acumin-pro"/>
              </a:rPr>
              <a:t>tarsal bones </a:t>
            </a:r>
            <a:r>
              <a:rPr lang="en-US" b="0" i="0" dirty="0" smtClean="0">
                <a:solidFill>
                  <a:srgbClr val="32323C"/>
                </a:solidFill>
                <a:effectLst/>
                <a:latin typeface="acumin-pro"/>
              </a:rPr>
              <a:t>to form part of the </a:t>
            </a:r>
            <a:r>
              <a:rPr lang="en-US" b="0" i="0" dirty="0" smtClean="0">
                <a:solidFill>
                  <a:schemeClr val="accent1"/>
                </a:solidFill>
                <a:effectLst/>
                <a:latin typeface="acumin-pro"/>
              </a:rPr>
              <a:t>ankle joint</a:t>
            </a:r>
            <a:r>
              <a:rPr lang="en-US" b="0" i="0" dirty="0" smtClean="0">
                <a:solidFill>
                  <a:srgbClr val="32323C"/>
                </a:solidFill>
                <a:effectLst/>
                <a:latin typeface="acumin-pro"/>
              </a:rPr>
              <a:t>. On the posterior surface of the tibia, there is a groove through which the tendon of </a:t>
            </a:r>
            <a:r>
              <a:rPr lang="en-US" b="0" i="0" dirty="0" err="1" smtClean="0">
                <a:solidFill>
                  <a:srgbClr val="32323C"/>
                </a:solidFill>
                <a:effectLst/>
                <a:latin typeface="acumin-pro"/>
              </a:rPr>
              <a:t>tibialis</a:t>
            </a:r>
            <a:r>
              <a:rPr lang="en-US" b="0" i="0" dirty="0" smtClean="0">
                <a:solidFill>
                  <a:srgbClr val="32323C"/>
                </a:solidFill>
                <a:effectLst/>
                <a:latin typeface="acumin-pro"/>
              </a:rPr>
              <a:t> posterior passes.</a:t>
            </a:r>
          </a:p>
          <a:p>
            <a:pPr algn="just"/>
            <a:r>
              <a:rPr lang="en-US" b="0" i="0" dirty="0" smtClean="0">
                <a:solidFill>
                  <a:srgbClr val="32323C"/>
                </a:solidFill>
                <a:effectLst/>
                <a:latin typeface="acumin-pro"/>
              </a:rPr>
              <a:t>Laterally is the </a:t>
            </a:r>
            <a:r>
              <a:rPr lang="en-US" b="1" i="0" dirty="0" smtClean="0">
                <a:solidFill>
                  <a:srgbClr val="32323C"/>
                </a:solidFill>
                <a:effectLst/>
                <a:latin typeface="acumin-pro"/>
              </a:rPr>
              <a:t>fibular notch,</a:t>
            </a:r>
            <a:r>
              <a:rPr lang="en-US" b="0" i="0" dirty="0" smtClean="0">
                <a:solidFill>
                  <a:srgbClr val="32323C"/>
                </a:solidFill>
                <a:effectLst/>
                <a:latin typeface="acumin-pro"/>
              </a:rPr>
              <a:t> where the fibula is bound to the tibia – forming the </a:t>
            </a:r>
            <a:r>
              <a:rPr lang="en-US" b="0" i="0" dirty="0" smtClean="0">
                <a:solidFill>
                  <a:schemeClr val="accent1"/>
                </a:solidFill>
                <a:effectLst/>
                <a:latin typeface="acumin-pro"/>
              </a:rPr>
              <a:t>distal </a:t>
            </a:r>
            <a:r>
              <a:rPr lang="en-US" b="0" i="0" dirty="0" err="1" smtClean="0">
                <a:solidFill>
                  <a:schemeClr val="accent1"/>
                </a:solidFill>
                <a:effectLst/>
                <a:latin typeface="acumin-pro"/>
              </a:rPr>
              <a:t>tibiofibular</a:t>
            </a:r>
            <a:r>
              <a:rPr lang="en-US" b="0" i="0" dirty="0" smtClean="0">
                <a:solidFill>
                  <a:schemeClr val="accent1"/>
                </a:solidFill>
                <a:effectLst/>
                <a:latin typeface="acumin-pro"/>
              </a:rPr>
              <a:t> joint.</a:t>
            </a:r>
          </a:p>
          <a:p>
            <a:endParaRPr lang="en-US" dirty="0"/>
          </a:p>
        </p:txBody>
      </p:sp>
    </p:spTree>
    <p:extLst>
      <p:ext uri="{BB962C8B-B14F-4D97-AF65-F5344CB8AC3E}">
        <p14:creationId xmlns:p14="http://schemas.microsoft.com/office/powerpoint/2010/main" val="231921054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b="1" dirty="0" smtClean="0"/>
              <a:t>Fibula </a:t>
            </a:r>
            <a:endParaRPr lang="en-US" b="1" dirty="0"/>
          </a:p>
        </p:txBody>
      </p:sp>
      <p:sp>
        <p:nvSpPr>
          <p:cNvPr id="3" name="Content Placeholder 2"/>
          <p:cNvSpPr>
            <a:spLocks noGrp="1"/>
          </p:cNvSpPr>
          <p:nvPr>
            <p:ph idx="1"/>
          </p:nvPr>
        </p:nvSpPr>
        <p:spPr>
          <a:xfrm>
            <a:off x="457200" y="990600"/>
            <a:ext cx="8229600" cy="5562600"/>
          </a:xfrm>
        </p:spPr>
        <p:txBody>
          <a:bodyPr>
            <a:normAutofit lnSpcReduction="10000"/>
          </a:bodyPr>
          <a:lstStyle/>
          <a:p>
            <a:pPr algn="just"/>
            <a:r>
              <a:rPr lang="en-US" b="0" i="0" dirty="0" smtClean="0">
                <a:solidFill>
                  <a:srgbClr val="32323C"/>
                </a:solidFill>
                <a:effectLst/>
                <a:latin typeface="acumin-pro"/>
              </a:rPr>
              <a:t>The </a:t>
            </a:r>
            <a:r>
              <a:rPr lang="en-US" b="1" i="0" dirty="0" smtClean="0">
                <a:solidFill>
                  <a:srgbClr val="32323C"/>
                </a:solidFill>
                <a:effectLst/>
                <a:latin typeface="acumin-pro"/>
              </a:rPr>
              <a:t>fibula</a:t>
            </a:r>
            <a:r>
              <a:rPr lang="en-US" b="0" i="0" dirty="0" smtClean="0">
                <a:solidFill>
                  <a:srgbClr val="32323C"/>
                </a:solidFill>
                <a:effectLst/>
                <a:latin typeface="acumin-pro"/>
              </a:rPr>
              <a:t> is a bone located within the </a:t>
            </a:r>
            <a:r>
              <a:rPr lang="en-US" b="0" i="0" dirty="0" smtClean="0">
                <a:solidFill>
                  <a:schemeClr val="accent2"/>
                </a:solidFill>
                <a:effectLst/>
                <a:latin typeface="acumin-pro"/>
              </a:rPr>
              <a:t>lateral</a:t>
            </a:r>
            <a:r>
              <a:rPr lang="en-US" b="0" i="0" dirty="0" smtClean="0">
                <a:solidFill>
                  <a:srgbClr val="32323C"/>
                </a:solidFill>
                <a:effectLst/>
                <a:latin typeface="acumin-pro"/>
              </a:rPr>
              <a:t> aspect of the leg. Its main function is </a:t>
            </a:r>
            <a:r>
              <a:rPr lang="en-US" b="0" i="0" dirty="0" smtClean="0">
                <a:solidFill>
                  <a:schemeClr val="accent2"/>
                </a:solidFill>
                <a:effectLst/>
                <a:latin typeface="acumin-pro"/>
              </a:rPr>
              <a:t>to act as an attachment for muscles, </a:t>
            </a:r>
            <a:r>
              <a:rPr lang="en-US" b="0" i="0" dirty="0" smtClean="0">
                <a:solidFill>
                  <a:srgbClr val="32323C"/>
                </a:solidFill>
                <a:effectLst/>
                <a:latin typeface="acumin-pro"/>
              </a:rPr>
              <a:t>and not as a weight-bearer.</a:t>
            </a:r>
          </a:p>
          <a:p>
            <a:pPr algn="just"/>
            <a:r>
              <a:rPr lang="en-US" b="0" i="0" dirty="0" smtClean="0">
                <a:solidFill>
                  <a:srgbClr val="32323C"/>
                </a:solidFill>
                <a:effectLst/>
                <a:latin typeface="acumin-pro"/>
              </a:rPr>
              <a:t>It has three main articulations:</a:t>
            </a:r>
          </a:p>
          <a:p>
            <a:pPr algn="just">
              <a:buFont typeface="Arial"/>
              <a:buChar char="•"/>
            </a:pPr>
            <a:r>
              <a:rPr lang="en-US" b="1" i="0" dirty="0" smtClean="0">
                <a:solidFill>
                  <a:srgbClr val="32323C"/>
                </a:solidFill>
                <a:effectLst/>
                <a:latin typeface="acumin-pro"/>
              </a:rPr>
              <a:t>Proximal </a:t>
            </a:r>
            <a:r>
              <a:rPr lang="en-US" b="1" i="0" dirty="0" err="1" smtClean="0">
                <a:solidFill>
                  <a:srgbClr val="32323C"/>
                </a:solidFill>
                <a:effectLst/>
                <a:latin typeface="acumin-pro"/>
              </a:rPr>
              <a:t>tibiofibular</a:t>
            </a:r>
            <a:r>
              <a:rPr lang="en-US" b="1" i="0" dirty="0" smtClean="0">
                <a:solidFill>
                  <a:srgbClr val="32323C"/>
                </a:solidFill>
                <a:effectLst/>
                <a:latin typeface="acumin-pro"/>
              </a:rPr>
              <a:t> joint</a:t>
            </a:r>
            <a:r>
              <a:rPr lang="en-US" b="0" i="0" dirty="0" smtClean="0">
                <a:solidFill>
                  <a:srgbClr val="32323C"/>
                </a:solidFill>
                <a:effectLst/>
                <a:latin typeface="acumin-pro"/>
              </a:rPr>
              <a:t> – articulates with the lateral condyle of the tibia.</a:t>
            </a:r>
          </a:p>
          <a:p>
            <a:pPr algn="just">
              <a:buFont typeface="Arial"/>
              <a:buChar char="•"/>
            </a:pPr>
            <a:r>
              <a:rPr lang="en-US" b="1" i="0" dirty="0" smtClean="0">
                <a:solidFill>
                  <a:srgbClr val="32323C"/>
                </a:solidFill>
                <a:effectLst/>
                <a:latin typeface="acumin-pro"/>
              </a:rPr>
              <a:t>Distal </a:t>
            </a:r>
            <a:r>
              <a:rPr lang="en-US" b="1" i="0" dirty="0" err="1" smtClean="0">
                <a:solidFill>
                  <a:srgbClr val="32323C"/>
                </a:solidFill>
                <a:effectLst/>
                <a:latin typeface="acumin-pro"/>
              </a:rPr>
              <a:t>tibiofibular</a:t>
            </a:r>
            <a:r>
              <a:rPr lang="en-US" b="1" i="0" dirty="0" smtClean="0">
                <a:solidFill>
                  <a:srgbClr val="32323C"/>
                </a:solidFill>
                <a:effectLst/>
                <a:latin typeface="acumin-pro"/>
              </a:rPr>
              <a:t> joint</a:t>
            </a:r>
            <a:r>
              <a:rPr lang="en-US" b="0" i="0" dirty="0" smtClean="0">
                <a:solidFill>
                  <a:srgbClr val="32323C"/>
                </a:solidFill>
                <a:effectLst/>
                <a:latin typeface="acumin-pro"/>
              </a:rPr>
              <a:t> – articulates with the fibular notch of the tibia.</a:t>
            </a:r>
          </a:p>
          <a:p>
            <a:pPr algn="just">
              <a:buFont typeface="Arial"/>
              <a:buChar char="•"/>
            </a:pPr>
            <a:r>
              <a:rPr lang="en-US" b="1" i="0" dirty="0" smtClean="0">
                <a:solidFill>
                  <a:srgbClr val="32323C"/>
                </a:solidFill>
                <a:effectLst/>
                <a:latin typeface="acumin-pro"/>
              </a:rPr>
              <a:t>Ankle joint</a:t>
            </a:r>
            <a:r>
              <a:rPr lang="en-US" b="0" i="0" dirty="0" smtClean="0">
                <a:solidFill>
                  <a:srgbClr val="32323C"/>
                </a:solidFill>
                <a:effectLst/>
                <a:latin typeface="acumin-pro"/>
              </a:rPr>
              <a:t> – articulates with the talus bone of the foot.</a:t>
            </a:r>
          </a:p>
          <a:p>
            <a:endParaRPr lang="en-US" dirty="0"/>
          </a:p>
        </p:txBody>
      </p:sp>
    </p:spTree>
    <p:extLst>
      <p:ext uri="{BB962C8B-B14F-4D97-AF65-F5344CB8AC3E}">
        <p14:creationId xmlns:p14="http://schemas.microsoft.com/office/powerpoint/2010/main" val="313340965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92500" lnSpcReduction="20000"/>
          </a:bodyPr>
          <a:lstStyle/>
          <a:p>
            <a:pPr marL="0" indent="0">
              <a:buNone/>
            </a:pPr>
            <a:r>
              <a:rPr lang="en-US" b="1" i="0" dirty="0" smtClean="0">
                <a:solidFill>
                  <a:srgbClr val="32323C"/>
                </a:solidFill>
                <a:effectLst/>
                <a:latin typeface="acumin-pro"/>
              </a:rPr>
              <a:t>Bony Landmarks</a:t>
            </a:r>
          </a:p>
          <a:p>
            <a:pPr marL="0" indent="0">
              <a:buNone/>
            </a:pPr>
            <a:r>
              <a:rPr lang="en-US" b="1" i="0" dirty="0" smtClean="0">
                <a:solidFill>
                  <a:srgbClr val="32323C"/>
                </a:solidFill>
                <a:effectLst/>
                <a:latin typeface="acumin-pro"/>
              </a:rPr>
              <a:t>Proximal</a:t>
            </a:r>
          </a:p>
          <a:p>
            <a:pPr algn="just"/>
            <a:r>
              <a:rPr lang="en-US" b="0" i="0" dirty="0" smtClean="0">
                <a:solidFill>
                  <a:srgbClr val="32323C"/>
                </a:solidFill>
                <a:effectLst/>
                <a:latin typeface="acumin-pro"/>
              </a:rPr>
              <a:t>At the proximal end, the fibula has an enlarged head, which contains a facet for articulation with the</a:t>
            </a:r>
            <a:r>
              <a:rPr lang="en-US" b="1" i="0" dirty="0" smtClean="0">
                <a:solidFill>
                  <a:srgbClr val="32323C"/>
                </a:solidFill>
                <a:effectLst/>
                <a:latin typeface="acumin-pro"/>
              </a:rPr>
              <a:t> lateral condyle</a:t>
            </a:r>
            <a:r>
              <a:rPr lang="en-US" b="0" i="0" dirty="0" smtClean="0">
                <a:solidFill>
                  <a:srgbClr val="32323C"/>
                </a:solidFill>
                <a:effectLst/>
                <a:latin typeface="acumin-pro"/>
              </a:rPr>
              <a:t> of the tibia. On the posterior and lateral surface of the fibular neck, the</a:t>
            </a:r>
            <a:r>
              <a:rPr lang="en-US" b="1" i="0" dirty="0" smtClean="0">
                <a:solidFill>
                  <a:srgbClr val="32323C"/>
                </a:solidFill>
                <a:effectLst/>
                <a:latin typeface="acumin-pro"/>
              </a:rPr>
              <a:t> common fibular</a:t>
            </a:r>
            <a:r>
              <a:rPr lang="en-US" b="0" i="0" dirty="0" smtClean="0">
                <a:solidFill>
                  <a:srgbClr val="32323C"/>
                </a:solidFill>
                <a:effectLst/>
                <a:latin typeface="acumin-pro"/>
              </a:rPr>
              <a:t> nerve can be found.</a:t>
            </a:r>
          </a:p>
          <a:p>
            <a:pPr marL="0" indent="0">
              <a:buNone/>
            </a:pPr>
            <a:r>
              <a:rPr lang="en-US" b="1" i="0" dirty="0" smtClean="0">
                <a:solidFill>
                  <a:srgbClr val="32323C"/>
                </a:solidFill>
                <a:effectLst/>
                <a:latin typeface="acumin-pro"/>
              </a:rPr>
              <a:t>Shaft</a:t>
            </a:r>
          </a:p>
          <a:p>
            <a:pPr algn="just"/>
            <a:r>
              <a:rPr lang="en-US" b="0" i="0" dirty="0" smtClean="0">
                <a:solidFill>
                  <a:srgbClr val="32323C"/>
                </a:solidFill>
                <a:effectLst/>
                <a:latin typeface="acumin-pro"/>
              </a:rPr>
              <a:t>The fibular shaft has </a:t>
            </a:r>
            <a:r>
              <a:rPr lang="en-US" b="1" i="0" dirty="0" smtClean="0">
                <a:solidFill>
                  <a:srgbClr val="32323C"/>
                </a:solidFill>
                <a:effectLst/>
                <a:latin typeface="acumin-pro"/>
              </a:rPr>
              <a:t>three</a:t>
            </a:r>
            <a:r>
              <a:rPr lang="en-US" b="0" i="0" dirty="0" smtClean="0">
                <a:solidFill>
                  <a:srgbClr val="32323C"/>
                </a:solidFill>
                <a:effectLst/>
                <a:latin typeface="acumin-pro"/>
              </a:rPr>
              <a:t> surfaces – anterior, lateral and posterior. The leg is split into three compartments, and each surface faces its respective compartment </a:t>
            </a:r>
            <a:r>
              <a:rPr lang="en-US" b="0" i="0" dirty="0" err="1" smtClean="0">
                <a:solidFill>
                  <a:srgbClr val="32323C"/>
                </a:solidFill>
                <a:effectLst/>
                <a:latin typeface="acumin-pro"/>
              </a:rPr>
              <a:t>e.g</a:t>
            </a:r>
            <a:r>
              <a:rPr lang="en-US" b="0" i="0" dirty="0" smtClean="0">
                <a:solidFill>
                  <a:srgbClr val="32323C"/>
                </a:solidFill>
                <a:effectLst/>
                <a:latin typeface="acumin-pro"/>
              </a:rPr>
              <a:t> anterior surface faces the anterior compartment of the leg.</a:t>
            </a:r>
          </a:p>
          <a:p>
            <a:endParaRPr lang="en-US" dirty="0"/>
          </a:p>
        </p:txBody>
      </p:sp>
    </p:spTree>
    <p:extLst>
      <p:ext uri="{BB962C8B-B14F-4D97-AF65-F5344CB8AC3E}">
        <p14:creationId xmlns:p14="http://schemas.microsoft.com/office/powerpoint/2010/main" val="165076903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b="1" dirty="0" smtClean="0">
                <a:effectLst/>
                <a:latin typeface="inherit"/>
              </a:rPr>
              <a:t>Distal</a:t>
            </a:r>
          </a:p>
          <a:p>
            <a:r>
              <a:rPr lang="en-US" dirty="0" smtClean="0">
                <a:effectLst/>
              </a:rPr>
              <a:t>Distally, the lateral surface continues inferiorly, and is called the </a:t>
            </a:r>
            <a:r>
              <a:rPr lang="en-US" b="1" dirty="0" smtClean="0">
                <a:effectLst/>
              </a:rPr>
              <a:t>lateral malleolus.</a:t>
            </a:r>
            <a:r>
              <a:rPr lang="en-US" dirty="0" smtClean="0">
                <a:effectLst/>
              </a:rPr>
              <a:t> The lateral malleolus is more prominent than the medial malleolus, and can be palpated at the ankle on the lateral side of the leg.</a:t>
            </a:r>
          </a:p>
          <a:p>
            <a:pPr algn="just" latinLnBrk="1"/>
            <a:r>
              <a:rPr lang="en-US" b="0" i="0" dirty="0" smtClean="0">
                <a:solidFill>
                  <a:srgbClr val="FFFFFF"/>
                </a:solidFill>
                <a:effectLst/>
                <a:latin typeface="acumin-pro"/>
              </a:rPr>
              <a:t>Adapted from work by </a:t>
            </a:r>
            <a:r>
              <a:rPr lang="en-US" b="0" i="0" dirty="0" err="1" smtClean="0">
                <a:solidFill>
                  <a:srgbClr val="FFFFFF"/>
                </a:solidFill>
                <a:effectLst/>
                <a:latin typeface="acumin-pro"/>
              </a:rPr>
              <a:t>OpenStCollege</a:t>
            </a:r>
            <a:r>
              <a:rPr lang="en-US" b="0" i="0" dirty="0" smtClean="0">
                <a:solidFill>
                  <a:srgbClr val="FFFFFF"/>
                </a:solidFill>
                <a:effectLst/>
                <a:latin typeface="acumin-pro"/>
              </a:rPr>
              <a:t>[CC BY 3.0], via Wikimedia Commons</a:t>
            </a:r>
          </a:p>
          <a:p>
            <a:r>
              <a:rPr lang="en-US" dirty="0" smtClean="0">
                <a:solidFill>
                  <a:srgbClr val="FFFFFF"/>
                </a:solidFill>
                <a:effectLst/>
              </a:rPr>
              <a:t/>
            </a:r>
            <a:br>
              <a:rPr lang="en-US" dirty="0" smtClean="0">
                <a:solidFill>
                  <a:srgbClr val="FFFFFF"/>
                </a:solidFill>
                <a:effectLst/>
              </a:rPr>
            </a:br>
            <a:endParaRPr lang="en-US" dirty="0"/>
          </a:p>
        </p:txBody>
      </p:sp>
    </p:spTree>
    <p:extLst>
      <p:ext uri="{BB962C8B-B14F-4D97-AF65-F5344CB8AC3E}">
        <p14:creationId xmlns:p14="http://schemas.microsoft.com/office/powerpoint/2010/main" val="35835636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Anatomical landmarks of fibula</a:t>
            </a:r>
            <a:endParaRPr lang="en-US" b="1" dirty="0"/>
          </a:p>
        </p:txBody>
      </p:sp>
      <p:pic>
        <p:nvPicPr>
          <p:cNvPr id="8194" name="Picture 2" descr="C:\Users\user\Desktop\Anatomy-of-the-Fibul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61722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9654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pPr algn="l"/>
            <a:r>
              <a:rPr lang="en-US" b="1" dirty="0" smtClean="0"/>
              <a:t>Bones of the Foot: Tarsals, Metatarsals and Phalanges</a:t>
            </a:r>
            <a:endParaRPr lang="en-US" b="1" dirty="0"/>
          </a:p>
        </p:txBody>
      </p:sp>
      <p:sp>
        <p:nvSpPr>
          <p:cNvPr id="3" name="Content Placeholder 2"/>
          <p:cNvSpPr>
            <a:spLocks noGrp="1"/>
          </p:cNvSpPr>
          <p:nvPr>
            <p:ph idx="1"/>
          </p:nvPr>
        </p:nvSpPr>
        <p:spPr>
          <a:xfrm>
            <a:off x="457200" y="1600200"/>
            <a:ext cx="8534400" cy="4953000"/>
          </a:xfrm>
        </p:spPr>
        <p:txBody>
          <a:bodyPr>
            <a:normAutofit fontScale="92500" lnSpcReduction="10000"/>
          </a:bodyPr>
          <a:lstStyle/>
          <a:p>
            <a:pPr algn="just"/>
            <a:r>
              <a:rPr lang="en-US" b="0" i="0" dirty="0" smtClean="0">
                <a:solidFill>
                  <a:srgbClr val="32323C"/>
                </a:solidFill>
                <a:effectLst/>
                <a:latin typeface="acumin-pro"/>
              </a:rPr>
              <a:t>The </a:t>
            </a:r>
            <a:r>
              <a:rPr lang="en-US" b="1" i="0" dirty="0" smtClean="0">
                <a:solidFill>
                  <a:srgbClr val="32323C"/>
                </a:solidFill>
                <a:effectLst/>
                <a:latin typeface="acumin-pro"/>
              </a:rPr>
              <a:t>bones of the foot</a:t>
            </a:r>
            <a:r>
              <a:rPr lang="en-US" b="0" i="0" dirty="0" smtClean="0">
                <a:solidFill>
                  <a:srgbClr val="32323C"/>
                </a:solidFill>
                <a:effectLst/>
                <a:latin typeface="acumin-pro"/>
              </a:rPr>
              <a:t> provide mechanical support for the soft tissues; helping the foot withstand the weight of the body whilst standing and in motion.</a:t>
            </a:r>
          </a:p>
          <a:p>
            <a:pPr algn="just"/>
            <a:r>
              <a:rPr lang="en-US" b="0" i="0" dirty="0" smtClean="0">
                <a:solidFill>
                  <a:srgbClr val="32323C"/>
                </a:solidFill>
                <a:effectLst/>
                <a:latin typeface="acumin-pro"/>
              </a:rPr>
              <a:t>They can be divided into three groups:</a:t>
            </a:r>
          </a:p>
          <a:p>
            <a:pPr algn="just">
              <a:buFont typeface="Arial"/>
              <a:buChar char="•"/>
            </a:pPr>
            <a:r>
              <a:rPr lang="en-US" b="1" i="0" dirty="0" smtClean="0">
                <a:solidFill>
                  <a:srgbClr val="32323C"/>
                </a:solidFill>
                <a:effectLst/>
                <a:latin typeface="acumin-pro"/>
              </a:rPr>
              <a:t>Tarsals </a:t>
            </a:r>
            <a:r>
              <a:rPr lang="en-US" b="0" i="0" dirty="0" smtClean="0">
                <a:solidFill>
                  <a:srgbClr val="32323C"/>
                </a:solidFill>
                <a:effectLst/>
                <a:latin typeface="acumin-pro"/>
              </a:rPr>
              <a:t>– a set of </a:t>
            </a:r>
            <a:r>
              <a:rPr lang="en-US" b="0" i="0" dirty="0" smtClean="0">
                <a:solidFill>
                  <a:srgbClr val="FF0000"/>
                </a:solidFill>
                <a:effectLst/>
                <a:latin typeface="acumin-pro"/>
              </a:rPr>
              <a:t>seven</a:t>
            </a:r>
            <a:r>
              <a:rPr lang="en-US" b="0" i="0" dirty="0" smtClean="0">
                <a:solidFill>
                  <a:srgbClr val="32323C"/>
                </a:solidFill>
                <a:effectLst/>
                <a:latin typeface="acumin-pro"/>
              </a:rPr>
              <a:t> irregularly shaped bones. They are situated proximally in the foot in the ankle area.</a:t>
            </a:r>
          </a:p>
          <a:p>
            <a:pPr algn="just">
              <a:buFont typeface="Arial"/>
              <a:buChar char="•"/>
            </a:pPr>
            <a:r>
              <a:rPr lang="en-US" b="1" i="0" dirty="0" smtClean="0">
                <a:solidFill>
                  <a:srgbClr val="32323C"/>
                </a:solidFill>
                <a:effectLst/>
                <a:latin typeface="acumin-pro"/>
              </a:rPr>
              <a:t>Metatarsals </a:t>
            </a:r>
            <a:r>
              <a:rPr lang="en-US" b="0" i="0" dirty="0" smtClean="0">
                <a:solidFill>
                  <a:srgbClr val="32323C"/>
                </a:solidFill>
                <a:effectLst/>
                <a:latin typeface="acumin-pro"/>
              </a:rPr>
              <a:t>– connect the phalanges to the tarsals. There are </a:t>
            </a:r>
            <a:r>
              <a:rPr lang="en-US" b="0" i="0" dirty="0" smtClean="0">
                <a:solidFill>
                  <a:srgbClr val="FF0000"/>
                </a:solidFill>
                <a:effectLst/>
                <a:latin typeface="acumin-pro"/>
              </a:rPr>
              <a:t>five in number </a:t>
            </a:r>
            <a:r>
              <a:rPr lang="en-US" b="0" i="0" dirty="0" smtClean="0">
                <a:solidFill>
                  <a:srgbClr val="32323C"/>
                </a:solidFill>
                <a:effectLst/>
                <a:latin typeface="acumin-pro"/>
              </a:rPr>
              <a:t>– one for each digit.</a:t>
            </a:r>
          </a:p>
          <a:p>
            <a:endParaRPr lang="en-US" dirty="0"/>
          </a:p>
        </p:txBody>
      </p:sp>
    </p:spTree>
    <p:extLst>
      <p:ext uri="{BB962C8B-B14F-4D97-AF65-F5344CB8AC3E}">
        <p14:creationId xmlns:p14="http://schemas.microsoft.com/office/powerpoint/2010/main" val="414810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609600" y="1143000"/>
            <a:ext cx="75438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a:bodyPr>
          <a:lstStyle/>
          <a:p>
            <a:pPr algn="just">
              <a:buFont typeface="Arial"/>
              <a:buChar char="•"/>
            </a:pPr>
            <a:r>
              <a:rPr lang="en-US" b="1" i="0" dirty="0" smtClean="0">
                <a:solidFill>
                  <a:srgbClr val="32323C"/>
                </a:solidFill>
                <a:effectLst/>
                <a:latin typeface="acumin-pro"/>
              </a:rPr>
              <a:t>Phalanges </a:t>
            </a:r>
            <a:r>
              <a:rPr lang="en-US" b="0" i="0" dirty="0" smtClean="0">
                <a:solidFill>
                  <a:srgbClr val="32323C"/>
                </a:solidFill>
                <a:effectLst/>
                <a:latin typeface="acumin-pro"/>
              </a:rPr>
              <a:t>– the bones of the toes. They are fourteen in </a:t>
            </a:r>
            <a:r>
              <a:rPr lang="en-US" b="0" i="0" dirty="0" err="1" smtClean="0">
                <a:solidFill>
                  <a:srgbClr val="32323C"/>
                </a:solidFill>
                <a:effectLst/>
                <a:latin typeface="acumin-pro"/>
              </a:rPr>
              <a:t>number.Each</a:t>
            </a:r>
            <a:r>
              <a:rPr lang="en-US" b="0" i="0" dirty="0" smtClean="0">
                <a:solidFill>
                  <a:srgbClr val="32323C"/>
                </a:solidFill>
                <a:effectLst/>
                <a:latin typeface="acumin-pro"/>
              </a:rPr>
              <a:t> toe has </a:t>
            </a:r>
            <a:r>
              <a:rPr lang="en-US" b="0" i="0" dirty="0" smtClean="0">
                <a:solidFill>
                  <a:srgbClr val="FF0000"/>
                </a:solidFill>
                <a:effectLst/>
                <a:latin typeface="acumin-pro"/>
              </a:rPr>
              <a:t>three phalanges </a:t>
            </a:r>
            <a:r>
              <a:rPr lang="en-US" b="0" i="0" dirty="0" smtClean="0">
                <a:solidFill>
                  <a:srgbClr val="32323C"/>
                </a:solidFill>
                <a:effectLst/>
                <a:latin typeface="acumin-pro"/>
              </a:rPr>
              <a:t>– proximal, intermediate, and distal (except the </a:t>
            </a:r>
            <a:r>
              <a:rPr lang="en-US" b="0" i="0" dirty="0" smtClean="0">
                <a:solidFill>
                  <a:srgbClr val="FF0000"/>
                </a:solidFill>
                <a:effectLst/>
                <a:latin typeface="acumin-pro"/>
              </a:rPr>
              <a:t>big toe, </a:t>
            </a:r>
            <a:r>
              <a:rPr lang="en-US" b="0" i="0" dirty="0" smtClean="0">
                <a:solidFill>
                  <a:srgbClr val="32323C"/>
                </a:solidFill>
                <a:effectLst/>
                <a:latin typeface="acumin-pro"/>
              </a:rPr>
              <a:t>which only has </a:t>
            </a:r>
            <a:r>
              <a:rPr lang="en-US" b="0" i="0" dirty="0" smtClean="0">
                <a:solidFill>
                  <a:srgbClr val="FF0000"/>
                </a:solidFill>
                <a:effectLst/>
                <a:latin typeface="acumin-pro"/>
              </a:rPr>
              <a:t>two phalanges</a:t>
            </a:r>
            <a:r>
              <a:rPr lang="en-US" b="0" i="0" dirty="0" smtClean="0">
                <a:solidFill>
                  <a:srgbClr val="32323C"/>
                </a:solidFill>
                <a:effectLst/>
                <a:latin typeface="acumin-pro"/>
              </a:rPr>
              <a:t>).</a:t>
            </a:r>
          </a:p>
          <a:p>
            <a:pPr algn="just"/>
            <a:r>
              <a:rPr lang="en-US" b="0" i="0" dirty="0" smtClean="0">
                <a:solidFill>
                  <a:srgbClr val="32323C"/>
                </a:solidFill>
                <a:effectLst/>
                <a:latin typeface="acumin-pro"/>
              </a:rPr>
              <a:t>The foot can also be divided up into </a:t>
            </a:r>
            <a:r>
              <a:rPr lang="en-US" b="1" i="0" dirty="0" smtClean="0">
                <a:solidFill>
                  <a:srgbClr val="32323C"/>
                </a:solidFill>
                <a:effectLst/>
                <a:latin typeface="acumin-pro"/>
              </a:rPr>
              <a:t>three regions</a:t>
            </a:r>
            <a:r>
              <a:rPr lang="en-US" b="0" i="0" dirty="0" smtClean="0">
                <a:solidFill>
                  <a:srgbClr val="32323C"/>
                </a:solidFill>
                <a:effectLst/>
                <a:latin typeface="acumin-pro"/>
              </a:rPr>
              <a:t>: (i) </a:t>
            </a:r>
            <a:r>
              <a:rPr lang="en-US" b="0" i="0" dirty="0" err="1" smtClean="0">
                <a:solidFill>
                  <a:srgbClr val="32323C"/>
                </a:solidFill>
                <a:effectLst/>
                <a:latin typeface="acumin-pro"/>
              </a:rPr>
              <a:t>Hindfoot</a:t>
            </a:r>
            <a:r>
              <a:rPr lang="en-US" b="0" i="0" dirty="0" smtClean="0">
                <a:solidFill>
                  <a:srgbClr val="32323C"/>
                </a:solidFill>
                <a:effectLst/>
                <a:latin typeface="acumin-pro"/>
              </a:rPr>
              <a:t> – talus and calcaneus; (ii) </a:t>
            </a:r>
            <a:r>
              <a:rPr lang="en-US" b="0" i="0" dirty="0" err="1" smtClean="0">
                <a:solidFill>
                  <a:srgbClr val="32323C"/>
                </a:solidFill>
                <a:effectLst/>
                <a:latin typeface="acumin-pro"/>
              </a:rPr>
              <a:t>Midfoot</a:t>
            </a:r>
            <a:r>
              <a:rPr lang="en-US" b="0" i="0" dirty="0" smtClean="0">
                <a:solidFill>
                  <a:srgbClr val="32323C"/>
                </a:solidFill>
                <a:effectLst/>
                <a:latin typeface="acumin-pro"/>
              </a:rPr>
              <a:t> – </a:t>
            </a:r>
            <a:r>
              <a:rPr lang="en-US" b="0" i="0" dirty="0" err="1" smtClean="0">
                <a:solidFill>
                  <a:srgbClr val="32323C"/>
                </a:solidFill>
                <a:effectLst/>
                <a:latin typeface="acumin-pro"/>
              </a:rPr>
              <a:t>navicular</a:t>
            </a:r>
            <a:r>
              <a:rPr lang="en-US" b="0" i="0" dirty="0" smtClean="0">
                <a:solidFill>
                  <a:srgbClr val="32323C"/>
                </a:solidFill>
                <a:effectLst/>
                <a:latin typeface="acumin-pro"/>
              </a:rPr>
              <a:t>, cuboid, and cuneiforms; and (iii) Forefoot – metatarsals and phalanges.</a:t>
            </a:r>
          </a:p>
          <a:p>
            <a:endParaRPr lang="en-US" dirty="0"/>
          </a:p>
        </p:txBody>
      </p:sp>
    </p:spTree>
    <p:extLst>
      <p:ext uri="{BB962C8B-B14F-4D97-AF65-F5344CB8AC3E}">
        <p14:creationId xmlns:p14="http://schemas.microsoft.com/office/powerpoint/2010/main" val="370710640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b="1" dirty="0" smtClean="0"/>
              <a:t>Bones of the foot</a:t>
            </a:r>
            <a:endParaRPr lang="en-US" b="1" dirty="0"/>
          </a:p>
        </p:txBody>
      </p:sp>
      <p:pic>
        <p:nvPicPr>
          <p:cNvPr id="9218" name="Picture 2" descr="C:\Users\user\Desktop\Overview-of-the-Bones-of-the-Human-Foo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9154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17242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b="1" i="0" dirty="0" smtClean="0">
                <a:solidFill>
                  <a:srgbClr val="32323C"/>
                </a:solidFill>
                <a:effectLst/>
                <a:latin typeface="acumin-pro"/>
              </a:rPr>
              <a:t>Tarsals</a:t>
            </a:r>
          </a:p>
          <a:p>
            <a:pPr algn="just"/>
            <a:r>
              <a:rPr lang="en-US" b="0" i="0" dirty="0" smtClean="0">
                <a:solidFill>
                  <a:srgbClr val="32323C"/>
                </a:solidFill>
                <a:effectLst/>
                <a:latin typeface="acumin-pro"/>
              </a:rPr>
              <a:t>The tarsal bones of the foot are </a:t>
            </a:r>
            <a:r>
              <a:rPr lang="en-US" b="0" i="0" dirty="0" err="1" smtClean="0">
                <a:solidFill>
                  <a:srgbClr val="32323C"/>
                </a:solidFill>
                <a:effectLst/>
                <a:latin typeface="acumin-pro"/>
              </a:rPr>
              <a:t>organised</a:t>
            </a:r>
            <a:r>
              <a:rPr lang="en-US" b="0" i="0" dirty="0" smtClean="0">
                <a:solidFill>
                  <a:srgbClr val="32323C"/>
                </a:solidFill>
                <a:effectLst/>
                <a:latin typeface="acumin-pro"/>
              </a:rPr>
              <a:t> into three rows: </a:t>
            </a:r>
            <a:r>
              <a:rPr lang="en-US" b="0" i="0" dirty="0" smtClean="0">
                <a:solidFill>
                  <a:schemeClr val="accent2"/>
                </a:solidFill>
                <a:effectLst/>
                <a:latin typeface="acumin-pro"/>
              </a:rPr>
              <a:t>proximal, intermediate, and distal.</a:t>
            </a:r>
          </a:p>
          <a:p>
            <a:pPr marL="0" indent="0">
              <a:buNone/>
            </a:pPr>
            <a:r>
              <a:rPr lang="en-US" b="1" i="0" dirty="0" smtClean="0">
                <a:solidFill>
                  <a:srgbClr val="32323C"/>
                </a:solidFill>
                <a:effectLst/>
                <a:latin typeface="acumin-pro"/>
              </a:rPr>
              <a:t>Proximal Group (</a:t>
            </a:r>
            <a:r>
              <a:rPr lang="en-US" b="1" i="0" dirty="0" err="1" smtClean="0">
                <a:solidFill>
                  <a:srgbClr val="32323C"/>
                </a:solidFill>
                <a:effectLst/>
                <a:latin typeface="acumin-pro"/>
              </a:rPr>
              <a:t>Hindfoot</a:t>
            </a:r>
            <a:r>
              <a:rPr lang="en-US" b="1" i="0" dirty="0" smtClean="0">
                <a:solidFill>
                  <a:srgbClr val="32323C"/>
                </a:solidFill>
                <a:effectLst/>
                <a:latin typeface="acumin-pro"/>
              </a:rPr>
              <a:t>)</a:t>
            </a:r>
          </a:p>
          <a:p>
            <a:pPr algn="just"/>
            <a:r>
              <a:rPr lang="en-US" b="0" i="0" dirty="0" smtClean="0">
                <a:solidFill>
                  <a:srgbClr val="32323C"/>
                </a:solidFill>
                <a:effectLst/>
                <a:latin typeface="acumin-pro"/>
              </a:rPr>
              <a:t>The</a:t>
            </a:r>
            <a:r>
              <a:rPr lang="en-US" b="1" i="0" dirty="0" smtClean="0">
                <a:solidFill>
                  <a:srgbClr val="32323C"/>
                </a:solidFill>
                <a:effectLst/>
                <a:latin typeface="acumin-pro"/>
              </a:rPr>
              <a:t> proximal tarsal bones</a:t>
            </a:r>
            <a:r>
              <a:rPr lang="en-US" b="0" i="0" dirty="0" smtClean="0">
                <a:solidFill>
                  <a:srgbClr val="32323C"/>
                </a:solidFill>
                <a:effectLst/>
                <a:latin typeface="acumin-pro"/>
              </a:rPr>
              <a:t> are the </a:t>
            </a:r>
            <a:r>
              <a:rPr lang="en-US" b="0" i="0" dirty="0" smtClean="0">
                <a:solidFill>
                  <a:schemeClr val="accent2"/>
                </a:solidFill>
                <a:effectLst/>
                <a:latin typeface="acumin-pro"/>
              </a:rPr>
              <a:t>talus and the calcaneus</a:t>
            </a:r>
            <a:r>
              <a:rPr lang="en-US" b="0" i="0" dirty="0" smtClean="0">
                <a:solidFill>
                  <a:srgbClr val="32323C"/>
                </a:solidFill>
                <a:effectLst/>
                <a:latin typeface="acumin-pro"/>
              </a:rPr>
              <a:t>. These comprise the </a:t>
            </a:r>
            <a:r>
              <a:rPr lang="en-US" b="0" i="0" dirty="0" err="1" smtClean="0">
                <a:solidFill>
                  <a:srgbClr val="32323C"/>
                </a:solidFill>
                <a:effectLst/>
                <a:latin typeface="acumin-pro"/>
              </a:rPr>
              <a:t>hindfoot</a:t>
            </a:r>
            <a:r>
              <a:rPr lang="en-US" b="0" i="0" dirty="0" smtClean="0">
                <a:solidFill>
                  <a:srgbClr val="32323C"/>
                </a:solidFill>
                <a:effectLst/>
                <a:latin typeface="acumin-pro"/>
              </a:rPr>
              <a:t>, forming the bony framework around the proximal ankle and heel.</a:t>
            </a:r>
          </a:p>
          <a:p>
            <a:endParaRPr lang="en-US" dirty="0"/>
          </a:p>
        </p:txBody>
      </p:sp>
    </p:spTree>
    <p:extLst>
      <p:ext uri="{BB962C8B-B14F-4D97-AF65-F5344CB8AC3E}">
        <p14:creationId xmlns:p14="http://schemas.microsoft.com/office/powerpoint/2010/main" val="21973148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lgn="just">
              <a:buNone/>
            </a:pPr>
            <a:r>
              <a:rPr lang="en-US" b="1" i="0" u="sng" dirty="0" smtClean="0">
                <a:solidFill>
                  <a:srgbClr val="32323C"/>
                </a:solidFill>
                <a:effectLst/>
                <a:latin typeface="acumin-pro"/>
              </a:rPr>
              <a:t>Talus</a:t>
            </a:r>
            <a:endParaRPr lang="en-US" b="0" i="0" dirty="0" smtClean="0">
              <a:solidFill>
                <a:srgbClr val="32323C"/>
              </a:solidFill>
              <a:effectLst/>
              <a:latin typeface="acumin-pro"/>
            </a:endParaRPr>
          </a:p>
          <a:p>
            <a:pPr algn="just"/>
            <a:r>
              <a:rPr lang="en-US" b="0" i="0" dirty="0" smtClean="0">
                <a:solidFill>
                  <a:srgbClr val="32323C"/>
                </a:solidFill>
                <a:effectLst/>
                <a:latin typeface="acumin-pro"/>
              </a:rPr>
              <a:t>The</a:t>
            </a:r>
            <a:r>
              <a:rPr lang="en-US" b="1" i="0" dirty="0" smtClean="0">
                <a:solidFill>
                  <a:srgbClr val="32323C"/>
                </a:solidFill>
                <a:effectLst/>
                <a:latin typeface="acumin-pro"/>
              </a:rPr>
              <a:t> talus</a:t>
            </a:r>
            <a:r>
              <a:rPr lang="en-US" b="0" i="0" dirty="0" smtClean="0">
                <a:solidFill>
                  <a:srgbClr val="32323C"/>
                </a:solidFill>
                <a:effectLst/>
                <a:latin typeface="acumin-pro"/>
              </a:rPr>
              <a:t> is the most superior of the tarsal bones. It transmits the weight of the entire body to the foot. It has three articulations:</a:t>
            </a:r>
          </a:p>
          <a:p>
            <a:pPr algn="just">
              <a:buFont typeface="Arial"/>
              <a:buChar char="•"/>
            </a:pPr>
            <a:r>
              <a:rPr lang="en-US" b="1" i="0" dirty="0" smtClean="0">
                <a:solidFill>
                  <a:srgbClr val="32323C"/>
                </a:solidFill>
                <a:effectLst/>
                <a:latin typeface="acumin-pro"/>
              </a:rPr>
              <a:t>Superiorly</a:t>
            </a:r>
            <a:r>
              <a:rPr lang="en-US" b="0" i="0" dirty="0" smtClean="0">
                <a:solidFill>
                  <a:srgbClr val="32323C"/>
                </a:solidFill>
                <a:effectLst/>
                <a:latin typeface="acumin-pro"/>
              </a:rPr>
              <a:t> – </a:t>
            </a:r>
            <a:r>
              <a:rPr lang="en-US" b="0" i="0" u="none" strike="noStrike" dirty="0" smtClean="0">
                <a:solidFill>
                  <a:srgbClr val="00A99D"/>
                </a:solidFill>
                <a:effectLst/>
                <a:latin typeface="acumin-pro"/>
                <a:hlinkClick r:id="rId2"/>
              </a:rPr>
              <a:t>ankle joint</a:t>
            </a:r>
            <a:r>
              <a:rPr lang="en-US" b="0" i="0" dirty="0" smtClean="0">
                <a:solidFill>
                  <a:srgbClr val="32323C"/>
                </a:solidFill>
                <a:effectLst/>
                <a:latin typeface="acumin-pro"/>
              </a:rPr>
              <a:t> – between the talus and the bones of the leg (the tibia and fibula).</a:t>
            </a:r>
          </a:p>
          <a:p>
            <a:pPr algn="just">
              <a:buFont typeface="Arial"/>
              <a:buChar char="•"/>
            </a:pPr>
            <a:r>
              <a:rPr lang="en-US" b="1" i="0" dirty="0" smtClean="0">
                <a:solidFill>
                  <a:srgbClr val="32323C"/>
                </a:solidFill>
                <a:effectLst/>
                <a:latin typeface="acumin-pro"/>
              </a:rPr>
              <a:t>Inferiorly </a:t>
            </a:r>
            <a:r>
              <a:rPr lang="en-US" b="0" i="0" dirty="0" smtClean="0">
                <a:solidFill>
                  <a:srgbClr val="32323C"/>
                </a:solidFill>
                <a:effectLst/>
                <a:latin typeface="acumin-pro"/>
              </a:rPr>
              <a:t>– </a:t>
            </a:r>
            <a:r>
              <a:rPr lang="en-US" b="0" i="0" dirty="0" err="1" smtClean="0">
                <a:solidFill>
                  <a:srgbClr val="32323C"/>
                </a:solidFill>
                <a:effectLst/>
                <a:latin typeface="acumin-pro"/>
              </a:rPr>
              <a:t>subtalar</a:t>
            </a:r>
            <a:r>
              <a:rPr lang="en-US" b="0" i="0" dirty="0" smtClean="0">
                <a:solidFill>
                  <a:srgbClr val="32323C"/>
                </a:solidFill>
                <a:effectLst/>
                <a:latin typeface="acumin-pro"/>
              </a:rPr>
              <a:t> joint – between the talus and calcaneus.</a:t>
            </a:r>
          </a:p>
          <a:p>
            <a:pPr algn="just">
              <a:buFont typeface="Arial"/>
              <a:buChar char="•"/>
            </a:pPr>
            <a:r>
              <a:rPr lang="en-US" b="1" i="0" dirty="0" smtClean="0">
                <a:solidFill>
                  <a:srgbClr val="32323C"/>
                </a:solidFill>
                <a:effectLst/>
                <a:latin typeface="acumin-pro"/>
              </a:rPr>
              <a:t>Anteriorly </a:t>
            </a:r>
            <a:r>
              <a:rPr lang="en-US" b="0" i="0" dirty="0" smtClean="0">
                <a:solidFill>
                  <a:srgbClr val="32323C"/>
                </a:solidFill>
                <a:effectLst/>
                <a:latin typeface="acumin-pro"/>
              </a:rPr>
              <a:t>– </a:t>
            </a:r>
            <a:r>
              <a:rPr lang="en-US" b="0" i="0" dirty="0" err="1" smtClean="0">
                <a:solidFill>
                  <a:srgbClr val="32323C"/>
                </a:solidFill>
                <a:effectLst/>
                <a:latin typeface="acumin-pro"/>
              </a:rPr>
              <a:t>talonavicular</a:t>
            </a:r>
            <a:r>
              <a:rPr lang="en-US" b="0" i="0" dirty="0" smtClean="0">
                <a:solidFill>
                  <a:srgbClr val="32323C"/>
                </a:solidFill>
                <a:effectLst/>
                <a:latin typeface="acumin-pro"/>
              </a:rPr>
              <a:t> joint – between the talus and the </a:t>
            </a:r>
            <a:r>
              <a:rPr lang="en-US" b="0" i="0" dirty="0" err="1" smtClean="0">
                <a:solidFill>
                  <a:srgbClr val="32323C"/>
                </a:solidFill>
                <a:effectLst/>
                <a:latin typeface="acumin-pro"/>
              </a:rPr>
              <a:t>navicular</a:t>
            </a:r>
            <a:r>
              <a:rPr lang="en-US" b="0" i="0" dirty="0" smtClean="0">
                <a:solidFill>
                  <a:srgbClr val="32323C"/>
                </a:solidFill>
                <a:effectLst/>
                <a:latin typeface="acumin-pro"/>
              </a:rPr>
              <a:t>.</a:t>
            </a:r>
          </a:p>
          <a:p>
            <a:endParaRPr lang="en-US" dirty="0"/>
          </a:p>
        </p:txBody>
      </p:sp>
    </p:spTree>
    <p:extLst>
      <p:ext uri="{BB962C8B-B14F-4D97-AF65-F5344CB8AC3E}">
        <p14:creationId xmlns:p14="http://schemas.microsoft.com/office/powerpoint/2010/main" val="39910429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algn="just"/>
            <a:r>
              <a:rPr lang="en-US" b="0" i="0" dirty="0" smtClean="0">
                <a:solidFill>
                  <a:srgbClr val="32323C"/>
                </a:solidFill>
                <a:effectLst/>
                <a:latin typeface="acumin-pro"/>
              </a:rPr>
              <a:t>The main function of the talus is to </a:t>
            </a:r>
            <a:r>
              <a:rPr lang="en-US" b="1" i="0" dirty="0" smtClean="0">
                <a:solidFill>
                  <a:srgbClr val="32323C"/>
                </a:solidFill>
                <a:effectLst/>
                <a:latin typeface="acumin-pro"/>
              </a:rPr>
              <a:t>transmit forces</a:t>
            </a:r>
            <a:r>
              <a:rPr lang="en-US" b="0" i="0" dirty="0" smtClean="0">
                <a:solidFill>
                  <a:srgbClr val="32323C"/>
                </a:solidFill>
                <a:effectLst/>
                <a:latin typeface="acumin-pro"/>
              </a:rPr>
              <a:t> from the tibia to the heel bone (known as the calcaneus). It is wider anteriorly compared to posteriorly which provides additional stability to the ankle.</a:t>
            </a:r>
          </a:p>
          <a:p>
            <a:pPr algn="just"/>
            <a:r>
              <a:rPr lang="en-US" b="0" i="0" dirty="0" smtClean="0">
                <a:solidFill>
                  <a:srgbClr val="32323C"/>
                </a:solidFill>
                <a:effectLst/>
                <a:latin typeface="acumin-pro"/>
              </a:rPr>
              <a:t>Whilst numerous ligaments attach to the talus, no muscles originate from or insert onto it. This means there is a high risk of</a:t>
            </a:r>
            <a:r>
              <a:rPr lang="en-US" b="1" i="0" dirty="0" smtClean="0">
                <a:solidFill>
                  <a:srgbClr val="32323C"/>
                </a:solidFill>
                <a:effectLst/>
                <a:latin typeface="acumin-pro"/>
              </a:rPr>
              <a:t> avascular necrosis</a:t>
            </a:r>
            <a:r>
              <a:rPr lang="en-US" b="0" i="0" dirty="0" smtClean="0">
                <a:solidFill>
                  <a:srgbClr val="32323C"/>
                </a:solidFill>
                <a:effectLst/>
                <a:latin typeface="acumin-pro"/>
              </a:rPr>
              <a:t> as the vascular supply is dependent on </a:t>
            </a:r>
            <a:r>
              <a:rPr lang="en-US" b="0" i="0" dirty="0" err="1" smtClean="0">
                <a:solidFill>
                  <a:srgbClr val="32323C"/>
                </a:solidFill>
                <a:effectLst/>
                <a:latin typeface="acumin-pro"/>
              </a:rPr>
              <a:t>fascial</a:t>
            </a:r>
            <a:r>
              <a:rPr lang="en-US" b="0" i="0" dirty="0" smtClean="0">
                <a:solidFill>
                  <a:srgbClr val="32323C"/>
                </a:solidFill>
                <a:effectLst/>
                <a:latin typeface="acumin-pro"/>
              </a:rPr>
              <a:t> structures.</a:t>
            </a:r>
          </a:p>
          <a:p>
            <a:endParaRPr lang="en-US" dirty="0"/>
          </a:p>
        </p:txBody>
      </p:sp>
    </p:spTree>
    <p:extLst>
      <p:ext uri="{BB962C8B-B14F-4D97-AF65-F5344CB8AC3E}">
        <p14:creationId xmlns:p14="http://schemas.microsoft.com/office/powerpoint/2010/main" val="404137302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92500" lnSpcReduction="20000"/>
          </a:bodyPr>
          <a:lstStyle/>
          <a:p>
            <a:pPr marL="0" indent="0" algn="just">
              <a:buNone/>
            </a:pPr>
            <a:r>
              <a:rPr lang="en-US" b="1" i="0" u="sng" dirty="0" smtClean="0">
                <a:solidFill>
                  <a:srgbClr val="32323C"/>
                </a:solidFill>
                <a:effectLst/>
                <a:latin typeface="acumin-pro"/>
              </a:rPr>
              <a:t>Calcaneus</a:t>
            </a:r>
            <a:endParaRPr lang="en-US" b="0" i="0" dirty="0" smtClean="0">
              <a:solidFill>
                <a:srgbClr val="32323C"/>
              </a:solidFill>
              <a:effectLst/>
              <a:latin typeface="acumin-pro"/>
            </a:endParaRPr>
          </a:p>
          <a:p>
            <a:pPr algn="just"/>
            <a:r>
              <a:rPr lang="en-US" b="0" i="0" dirty="0" smtClean="0">
                <a:solidFill>
                  <a:srgbClr val="32323C"/>
                </a:solidFill>
                <a:effectLst/>
                <a:latin typeface="acumin-pro"/>
              </a:rPr>
              <a:t>The</a:t>
            </a:r>
            <a:r>
              <a:rPr lang="en-US" b="1" i="0" dirty="0" smtClean="0">
                <a:solidFill>
                  <a:srgbClr val="32323C"/>
                </a:solidFill>
                <a:effectLst/>
                <a:latin typeface="acumin-pro"/>
              </a:rPr>
              <a:t> calcaneus</a:t>
            </a:r>
            <a:r>
              <a:rPr lang="en-US" b="0" i="0" dirty="0" smtClean="0">
                <a:solidFill>
                  <a:srgbClr val="32323C"/>
                </a:solidFill>
                <a:effectLst/>
                <a:latin typeface="acumin-pro"/>
              </a:rPr>
              <a:t> is the largest tarsal bone and</a:t>
            </a:r>
            <a:r>
              <a:rPr lang="en-US" b="0" i="1" dirty="0" smtClean="0">
                <a:solidFill>
                  <a:srgbClr val="32323C"/>
                </a:solidFill>
                <a:effectLst/>
                <a:latin typeface="acumin-pro"/>
              </a:rPr>
              <a:t> </a:t>
            </a:r>
            <a:r>
              <a:rPr lang="en-US" b="0" i="0" dirty="0" smtClean="0">
                <a:solidFill>
                  <a:srgbClr val="32323C"/>
                </a:solidFill>
                <a:effectLst/>
                <a:latin typeface="acumin-pro"/>
              </a:rPr>
              <a:t>lies underneath the talus where it constitutes the heel. It has two articulations:</a:t>
            </a:r>
          </a:p>
          <a:p>
            <a:pPr algn="just">
              <a:buFont typeface="Arial"/>
              <a:buChar char="•"/>
            </a:pPr>
            <a:r>
              <a:rPr lang="en-US" b="1" i="0" dirty="0" smtClean="0">
                <a:solidFill>
                  <a:srgbClr val="32323C"/>
                </a:solidFill>
                <a:effectLst/>
                <a:latin typeface="acumin-pro"/>
              </a:rPr>
              <a:t>Superiorly</a:t>
            </a:r>
            <a:r>
              <a:rPr lang="en-US" b="0" i="0" dirty="0" smtClean="0">
                <a:solidFill>
                  <a:srgbClr val="32323C"/>
                </a:solidFill>
                <a:effectLst/>
                <a:latin typeface="acumin-pro"/>
              </a:rPr>
              <a:t> – </a:t>
            </a:r>
            <a:r>
              <a:rPr lang="en-US" b="0" i="0" dirty="0" err="1" smtClean="0">
                <a:solidFill>
                  <a:srgbClr val="32323C"/>
                </a:solidFill>
                <a:effectLst/>
                <a:latin typeface="acumin-pro"/>
              </a:rPr>
              <a:t>subtalar</a:t>
            </a:r>
            <a:r>
              <a:rPr lang="en-US" b="0" i="0" dirty="0" smtClean="0">
                <a:solidFill>
                  <a:srgbClr val="32323C"/>
                </a:solidFill>
                <a:effectLst/>
                <a:latin typeface="acumin-pro"/>
              </a:rPr>
              <a:t> (</a:t>
            </a:r>
            <a:r>
              <a:rPr lang="en-US" b="0" i="0" dirty="0" err="1" smtClean="0">
                <a:solidFill>
                  <a:srgbClr val="32323C"/>
                </a:solidFill>
                <a:effectLst/>
                <a:latin typeface="acumin-pro"/>
              </a:rPr>
              <a:t>talocalcaneal</a:t>
            </a:r>
            <a:r>
              <a:rPr lang="en-US" b="0" i="0" dirty="0" smtClean="0">
                <a:solidFill>
                  <a:srgbClr val="32323C"/>
                </a:solidFill>
                <a:effectLst/>
                <a:latin typeface="acumin-pro"/>
              </a:rPr>
              <a:t>) joint – between the calcaneus and the talus.</a:t>
            </a:r>
          </a:p>
          <a:p>
            <a:pPr algn="just">
              <a:buFont typeface="Arial"/>
              <a:buChar char="•"/>
            </a:pPr>
            <a:r>
              <a:rPr lang="en-US" b="1" i="0" dirty="0" smtClean="0">
                <a:solidFill>
                  <a:srgbClr val="32323C"/>
                </a:solidFill>
                <a:effectLst/>
                <a:latin typeface="acumin-pro"/>
              </a:rPr>
              <a:t>Anteriorly </a:t>
            </a:r>
            <a:r>
              <a:rPr lang="en-US" b="0" i="0" dirty="0" smtClean="0">
                <a:solidFill>
                  <a:srgbClr val="32323C"/>
                </a:solidFill>
                <a:effectLst/>
                <a:latin typeface="acumin-pro"/>
              </a:rPr>
              <a:t>– </a:t>
            </a:r>
            <a:r>
              <a:rPr lang="en-US" b="0" i="0" dirty="0" err="1" smtClean="0">
                <a:solidFill>
                  <a:srgbClr val="32323C"/>
                </a:solidFill>
                <a:effectLst/>
                <a:latin typeface="acumin-pro"/>
              </a:rPr>
              <a:t>calcaneocuboid</a:t>
            </a:r>
            <a:r>
              <a:rPr lang="en-US" b="0" i="0" dirty="0" smtClean="0">
                <a:solidFill>
                  <a:srgbClr val="32323C"/>
                </a:solidFill>
                <a:effectLst/>
                <a:latin typeface="acumin-pro"/>
              </a:rPr>
              <a:t> joint – between the calcaneus and the cuboid.</a:t>
            </a:r>
          </a:p>
          <a:p>
            <a:pPr algn="just"/>
            <a:r>
              <a:rPr lang="en-US" b="0" i="0" dirty="0" smtClean="0">
                <a:solidFill>
                  <a:srgbClr val="32323C"/>
                </a:solidFill>
                <a:effectLst/>
                <a:latin typeface="acumin-pro"/>
              </a:rPr>
              <a:t>It protrudes posteriorly and takes the weight of the body as the heel hits the ground when walking. The posterior aspect of the calcaneus is marked by </a:t>
            </a:r>
            <a:r>
              <a:rPr lang="en-US" b="1" i="0" dirty="0" smtClean="0">
                <a:solidFill>
                  <a:srgbClr val="32323C"/>
                </a:solidFill>
                <a:effectLst/>
                <a:latin typeface="acumin-pro"/>
              </a:rPr>
              <a:t>calcaneal tuberosity</a:t>
            </a:r>
            <a:r>
              <a:rPr lang="en-US" b="0" i="0" dirty="0" smtClean="0">
                <a:solidFill>
                  <a:srgbClr val="32323C"/>
                </a:solidFill>
                <a:effectLst/>
                <a:latin typeface="acumin-pro"/>
              </a:rPr>
              <a:t>, to which the Achilles tendon attaches.</a:t>
            </a:r>
          </a:p>
          <a:p>
            <a:endParaRPr lang="en-US" dirty="0"/>
          </a:p>
        </p:txBody>
      </p:sp>
    </p:spTree>
    <p:extLst>
      <p:ext uri="{BB962C8B-B14F-4D97-AF65-F5344CB8AC3E}">
        <p14:creationId xmlns:p14="http://schemas.microsoft.com/office/powerpoint/2010/main" val="61071474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smtClean="0"/>
              <a:t>Tarsals of the foot</a:t>
            </a:r>
            <a:endParaRPr lang="en-US" b="1" dirty="0"/>
          </a:p>
        </p:txBody>
      </p:sp>
      <p:pic>
        <p:nvPicPr>
          <p:cNvPr id="10242" name="Picture 2" descr="C:\Users\user\Desktop\The-Tarsal-Bones-of-the-Foo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7086599" cy="528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2339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58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77063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b="1" i="0" dirty="0" smtClean="0">
                <a:solidFill>
                  <a:srgbClr val="32323C"/>
                </a:solidFill>
                <a:effectLst/>
                <a:latin typeface="acumin-pro"/>
              </a:rPr>
              <a:t>Intermediate Group (</a:t>
            </a:r>
            <a:r>
              <a:rPr lang="en-US" b="1" i="0" dirty="0" err="1" smtClean="0">
                <a:solidFill>
                  <a:srgbClr val="32323C"/>
                </a:solidFill>
                <a:effectLst/>
                <a:latin typeface="acumin-pro"/>
              </a:rPr>
              <a:t>Midfoot</a:t>
            </a:r>
            <a:r>
              <a:rPr lang="en-US" b="1" i="0" dirty="0" smtClean="0">
                <a:solidFill>
                  <a:srgbClr val="32323C"/>
                </a:solidFill>
                <a:effectLst/>
                <a:latin typeface="acumin-pro"/>
              </a:rPr>
              <a:t>)</a:t>
            </a:r>
          </a:p>
          <a:p>
            <a:pPr algn="just"/>
            <a:r>
              <a:rPr lang="en-US" b="0" i="0" dirty="0" smtClean="0">
                <a:solidFill>
                  <a:srgbClr val="32323C"/>
                </a:solidFill>
                <a:effectLst/>
                <a:latin typeface="acumin-pro"/>
              </a:rPr>
              <a:t>The intermediate row of tarsal bones contains one bone, the </a:t>
            </a:r>
            <a:r>
              <a:rPr lang="en-US" b="1" i="0" dirty="0" err="1" smtClean="0">
                <a:solidFill>
                  <a:srgbClr val="32323C"/>
                </a:solidFill>
                <a:effectLst/>
                <a:latin typeface="acumin-pro"/>
              </a:rPr>
              <a:t>navicular</a:t>
            </a:r>
            <a:r>
              <a:rPr lang="en-US" b="1" i="0" dirty="0" smtClean="0">
                <a:solidFill>
                  <a:srgbClr val="32323C"/>
                </a:solidFill>
                <a:effectLst/>
                <a:latin typeface="acumin-pro"/>
              </a:rPr>
              <a:t> </a:t>
            </a:r>
            <a:r>
              <a:rPr lang="en-US" b="0" i="0" dirty="0" smtClean="0">
                <a:solidFill>
                  <a:srgbClr val="32323C"/>
                </a:solidFill>
                <a:effectLst/>
                <a:latin typeface="acumin-pro"/>
              </a:rPr>
              <a:t>(given its name because it is shaped like a boat)</a:t>
            </a:r>
            <a:r>
              <a:rPr lang="en-US" b="0" i="1" dirty="0" smtClean="0">
                <a:solidFill>
                  <a:srgbClr val="32323C"/>
                </a:solidFill>
                <a:effectLst/>
                <a:latin typeface="acumin-pro"/>
              </a:rPr>
              <a:t>.</a:t>
            </a:r>
            <a:endParaRPr lang="en-US" b="0" i="0" dirty="0" smtClean="0">
              <a:solidFill>
                <a:srgbClr val="32323C"/>
              </a:solidFill>
              <a:effectLst/>
              <a:latin typeface="acumin-pro"/>
            </a:endParaRPr>
          </a:p>
          <a:p>
            <a:pPr algn="just"/>
            <a:r>
              <a:rPr lang="en-US" b="0" i="0" dirty="0" smtClean="0">
                <a:solidFill>
                  <a:srgbClr val="32323C"/>
                </a:solidFill>
                <a:effectLst/>
                <a:latin typeface="acumin-pro"/>
              </a:rPr>
              <a:t>Positioned medially, it articulates with the talus posteriorly, all three cuneiform bones anteriorly, and the cuboid bone laterally. On the plantar surface of the </a:t>
            </a:r>
            <a:r>
              <a:rPr lang="en-US" b="0" i="0" dirty="0" err="1" smtClean="0">
                <a:solidFill>
                  <a:srgbClr val="32323C"/>
                </a:solidFill>
                <a:effectLst/>
                <a:latin typeface="acumin-pro"/>
              </a:rPr>
              <a:t>navicular</a:t>
            </a:r>
            <a:r>
              <a:rPr lang="en-US" b="0" i="0" dirty="0" smtClean="0">
                <a:solidFill>
                  <a:srgbClr val="32323C"/>
                </a:solidFill>
                <a:effectLst/>
                <a:latin typeface="acumin-pro"/>
              </a:rPr>
              <a:t>, there is a </a:t>
            </a:r>
            <a:r>
              <a:rPr lang="en-US" b="1" i="0" dirty="0" smtClean="0">
                <a:solidFill>
                  <a:srgbClr val="32323C"/>
                </a:solidFill>
                <a:effectLst/>
                <a:latin typeface="acumin-pro"/>
              </a:rPr>
              <a:t>tuberosity</a:t>
            </a:r>
            <a:r>
              <a:rPr lang="en-US" b="0" i="0" dirty="0" smtClean="0">
                <a:solidFill>
                  <a:srgbClr val="32323C"/>
                </a:solidFill>
                <a:effectLst/>
                <a:latin typeface="acumin-pro"/>
              </a:rPr>
              <a:t> for the attachment of part of the </a:t>
            </a:r>
            <a:r>
              <a:rPr lang="en-US" b="1" i="0" dirty="0" err="1" smtClean="0">
                <a:solidFill>
                  <a:srgbClr val="32323C"/>
                </a:solidFill>
                <a:effectLst/>
                <a:latin typeface="acumin-pro"/>
              </a:rPr>
              <a:t>tibialis</a:t>
            </a:r>
            <a:r>
              <a:rPr lang="en-US" b="1" i="0" dirty="0" smtClean="0">
                <a:solidFill>
                  <a:srgbClr val="32323C"/>
                </a:solidFill>
                <a:effectLst/>
                <a:latin typeface="acumin-pro"/>
              </a:rPr>
              <a:t> posterior</a:t>
            </a:r>
            <a:r>
              <a:rPr lang="en-US" b="0" i="0" dirty="0" smtClean="0">
                <a:solidFill>
                  <a:srgbClr val="32323C"/>
                </a:solidFill>
                <a:effectLst/>
                <a:latin typeface="acumin-pro"/>
              </a:rPr>
              <a:t> tendon.</a:t>
            </a:r>
          </a:p>
          <a:p>
            <a:endParaRPr lang="en-US" dirty="0"/>
          </a:p>
        </p:txBody>
      </p:sp>
    </p:spTree>
    <p:extLst>
      <p:ext uri="{BB962C8B-B14F-4D97-AF65-F5344CB8AC3E}">
        <p14:creationId xmlns:p14="http://schemas.microsoft.com/office/powerpoint/2010/main" val="215717823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pPr algn="l"/>
            <a:r>
              <a:rPr lang="en-US" b="1" i="0" dirty="0" smtClean="0">
                <a:solidFill>
                  <a:srgbClr val="32323C"/>
                </a:solidFill>
                <a:effectLst/>
                <a:latin typeface="acumin-pro"/>
              </a:rPr>
              <a:t/>
            </a:r>
            <a:br>
              <a:rPr lang="en-US" b="1" i="0" dirty="0" smtClean="0">
                <a:solidFill>
                  <a:srgbClr val="32323C"/>
                </a:solidFill>
                <a:effectLst/>
                <a:latin typeface="acumin-pro"/>
              </a:rPr>
            </a:br>
            <a:r>
              <a:rPr lang="en-US" b="1" i="0" dirty="0" smtClean="0">
                <a:solidFill>
                  <a:srgbClr val="32323C"/>
                </a:solidFill>
                <a:effectLst/>
                <a:latin typeface="acumin-pro"/>
              </a:rPr>
              <a:t/>
            </a:r>
            <a:br>
              <a:rPr lang="en-US" b="1" i="0" dirty="0" smtClean="0">
                <a:solidFill>
                  <a:srgbClr val="32323C"/>
                </a:solidFill>
                <a:effectLst/>
                <a:latin typeface="acumin-pro"/>
              </a:rPr>
            </a:br>
            <a:r>
              <a:rPr lang="en-US" b="1" i="0" dirty="0" smtClean="0">
                <a:solidFill>
                  <a:srgbClr val="32323C"/>
                </a:solidFill>
                <a:effectLst/>
                <a:latin typeface="acumin-pro"/>
              </a:rPr>
              <a:t>Distal Group (</a:t>
            </a:r>
            <a:r>
              <a:rPr lang="en-US" b="1" i="0" dirty="0" err="1" smtClean="0">
                <a:solidFill>
                  <a:srgbClr val="32323C"/>
                </a:solidFill>
                <a:effectLst/>
                <a:latin typeface="acumin-pro"/>
              </a:rPr>
              <a:t>Midfoot</a:t>
            </a:r>
            <a:r>
              <a:rPr lang="en-US" b="1" i="0" dirty="0" smtClean="0">
                <a:solidFill>
                  <a:srgbClr val="32323C"/>
                </a:solidFill>
                <a:effectLst/>
                <a:latin typeface="acumin-pro"/>
              </a:rPr>
              <a:t>)</a:t>
            </a:r>
            <a:br>
              <a:rPr lang="en-US" b="1" i="0" dirty="0" smtClean="0">
                <a:solidFill>
                  <a:srgbClr val="32323C"/>
                </a:solidFill>
                <a:effectLst/>
                <a:latin typeface="acumin-pro"/>
              </a:rPr>
            </a:br>
            <a:r>
              <a:rPr lang="en-US" dirty="0" smtClean="0"/>
              <a:t/>
            </a:r>
            <a:br>
              <a:rPr lang="en-US" dirty="0" smtClean="0"/>
            </a:br>
            <a:endParaRPr lang="en-US" dirty="0"/>
          </a:p>
        </p:txBody>
      </p:sp>
      <p:sp>
        <p:nvSpPr>
          <p:cNvPr id="3" name="Content Placeholder 2"/>
          <p:cNvSpPr>
            <a:spLocks noGrp="1"/>
          </p:cNvSpPr>
          <p:nvPr>
            <p:ph idx="1"/>
          </p:nvPr>
        </p:nvSpPr>
        <p:spPr>
          <a:xfrm>
            <a:off x="457200" y="990600"/>
            <a:ext cx="8229600" cy="5135563"/>
          </a:xfrm>
        </p:spPr>
        <p:txBody>
          <a:bodyPr>
            <a:normAutofit lnSpcReduction="10000"/>
          </a:bodyPr>
          <a:lstStyle/>
          <a:p>
            <a:pPr algn="just"/>
            <a:r>
              <a:rPr lang="en-US" b="0" i="0" dirty="0" smtClean="0">
                <a:solidFill>
                  <a:srgbClr val="32323C"/>
                </a:solidFill>
                <a:effectLst/>
                <a:latin typeface="acumin-pro"/>
              </a:rPr>
              <a:t>In the distal row, </a:t>
            </a:r>
            <a:r>
              <a:rPr lang="en-US" b="0" i="0" dirty="0" smtClean="0">
                <a:solidFill>
                  <a:srgbClr val="FF0000"/>
                </a:solidFill>
                <a:effectLst/>
                <a:latin typeface="acumin-pro"/>
              </a:rPr>
              <a:t>there are four tarsal bones – the cuboid and the three cuneiforms.</a:t>
            </a:r>
            <a:r>
              <a:rPr lang="en-US" b="0" i="0" dirty="0" smtClean="0">
                <a:solidFill>
                  <a:srgbClr val="32323C"/>
                </a:solidFill>
                <a:effectLst/>
                <a:latin typeface="acumin-pro"/>
              </a:rPr>
              <a:t> These bones articulate with the metatarsals of the foot</a:t>
            </a:r>
          </a:p>
          <a:p>
            <a:pPr algn="just"/>
            <a:r>
              <a:rPr lang="en-US" b="0" i="0" dirty="0" smtClean="0">
                <a:solidFill>
                  <a:srgbClr val="32323C"/>
                </a:solidFill>
                <a:effectLst/>
                <a:latin typeface="acumin-pro"/>
              </a:rPr>
              <a:t>The </a:t>
            </a:r>
            <a:r>
              <a:rPr lang="en-US" b="1" i="0" dirty="0" smtClean="0">
                <a:solidFill>
                  <a:srgbClr val="32323C"/>
                </a:solidFill>
                <a:effectLst/>
                <a:latin typeface="acumin-pro"/>
              </a:rPr>
              <a:t>cuboid</a:t>
            </a:r>
            <a:r>
              <a:rPr lang="en-US" b="0" i="0" dirty="0" smtClean="0">
                <a:solidFill>
                  <a:srgbClr val="32323C"/>
                </a:solidFill>
                <a:effectLst/>
                <a:latin typeface="acumin-pro"/>
              </a:rPr>
              <a:t> is furthest lateral, lying anterior to the </a:t>
            </a:r>
            <a:r>
              <a:rPr lang="en-US" b="0" i="0" dirty="0" smtClean="0">
                <a:solidFill>
                  <a:schemeClr val="accent2"/>
                </a:solidFill>
                <a:effectLst/>
                <a:latin typeface="acumin-pro"/>
              </a:rPr>
              <a:t>calcaneus</a:t>
            </a:r>
            <a:r>
              <a:rPr lang="en-US" b="0" i="0" dirty="0" smtClean="0">
                <a:solidFill>
                  <a:srgbClr val="32323C"/>
                </a:solidFill>
                <a:effectLst/>
                <a:latin typeface="acumin-pro"/>
              </a:rPr>
              <a:t> and behind the </a:t>
            </a:r>
            <a:r>
              <a:rPr lang="en-US" b="0" i="0" dirty="0" smtClean="0">
                <a:solidFill>
                  <a:schemeClr val="accent2"/>
                </a:solidFill>
                <a:effectLst/>
                <a:latin typeface="acumin-pro"/>
              </a:rPr>
              <a:t>fourth and fifth metatarsals</a:t>
            </a:r>
            <a:r>
              <a:rPr lang="en-US" b="0" i="0" dirty="0" smtClean="0">
                <a:solidFill>
                  <a:srgbClr val="32323C"/>
                </a:solidFill>
                <a:effectLst/>
                <a:latin typeface="acumin-pro"/>
              </a:rPr>
              <a:t>. As its name suggests, it is cuboidal in shape. The inferior (plantar) surface of the cuboid is marked by a groove for the tendon of </a:t>
            </a:r>
            <a:r>
              <a:rPr lang="en-US" b="0" i="0" dirty="0" err="1" smtClean="0">
                <a:solidFill>
                  <a:schemeClr val="accent1"/>
                </a:solidFill>
                <a:effectLst/>
                <a:latin typeface="acumin-pro"/>
              </a:rPr>
              <a:t>fibularis</a:t>
            </a:r>
            <a:r>
              <a:rPr lang="en-US" b="0" i="0" dirty="0" smtClean="0">
                <a:solidFill>
                  <a:schemeClr val="accent1"/>
                </a:solidFill>
                <a:effectLst/>
                <a:latin typeface="acumin-pro"/>
              </a:rPr>
              <a:t> </a:t>
            </a:r>
            <a:r>
              <a:rPr lang="en-US" b="0" i="0" dirty="0" err="1" smtClean="0">
                <a:solidFill>
                  <a:schemeClr val="accent1"/>
                </a:solidFill>
                <a:effectLst/>
                <a:latin typeface="acumin-pro"/>
              </a:rPr>
              <a:t>longus</a:t>
            </a:r>
            <a:r>
              <a:rPr lang="en-US" b="0" i="0" dirty="0" smtClean="0">
                <a:solidFill>
                  <a:schemeClr val="accent1"/>
                </a:solidFill>
                <a:effectLst/>
                <a:latin typeface="acumin-pro"/>
              </a:rPr>
              <a:t>.</a:t>
            </a:r>
          </a:p>
          <a:p>
            <a:endParaRPr lang="en-US" dirty="0"/>
          </a:p>
        </p:txBody>
      </p:sp>
    </p:spTree>
    <p:extLst>
      <p:ext uri="{BB962C8B-B14F-4D97-AF65-F5344CB8AC3E}">
        <p14:creationId xmlns:p14="http://schemas.microsoft.com/office/powerpoint/2010/main" val="4082674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761999" y="685800"/>
            <a:ext cx="8429171"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algn="just"/>
            <a:r>
              <a:rPr lang="en-US" b="0" i="0" dirty="0" smtClean="0">
                <a:solidFill>
                  <a:srgbClr val="32323C"/>
                </a:solidFill>
                <a:effectLst/>
                <a:latin typeface="acumin-pro"/>
              </a:rPr>
              <a:t>The three </a:t>
            </a:r>
            <a:r>
              <a:rPr lang="en-US" b="1" i="0" dirty="0" smtClean="0">
                <a:solidFill>
                  <a:srgbClr val="32323C"/>
                </a:solidFill>
                <a:effectLst/>
                <a:latin typeface="acumin-pro"/>
              </a:rPr>
              <a:t>cuneiforms</a:t>
            </a:r>
            <a:r>
              <a:rPr lang="en-US" b="0" i="0" dirty="0" smtClean="0">
                <a:solidFill>
                  <a:srgbClr val="32323C"/>
                </a:solidFill>
                <a:effectLst/>
                <a:latin typeface="acumin-pro"/>
              </a:rPr>
              <a:t> (lateral, intermediate (or middle) and medial) are wedge shaped bones. They articulate with the </a:t>
            </a:r>
            <a:r>
              <a:rPr lang="en-US" b="0" i="0" dirty="0" err="1" smtClean="0">
                <a:solidFill>
                  <a:srgbClr val="32323C"/>
                </a:solidFill>
                <a:effectLst/>
                <a:latin typeface="acumin-pro"/>
              </a:rPr>
              <a:t>navicular</a:t>
            </a:r>
            <a:r>
              <a:rPr lang="en-US" b="0" i="0" dirty="0" smtClean="0">
                <a:solidFill>
                  <a:srgbClr val="32323C"/>
                </a:solidFill>
                <a:effectLst/>
                <a:latin typeface="acumin-pro"/>
              </a:rPr>
              <a:t> posteriorly, and the metatarsals anteriorly. The shape of the bones helps form a transverse arch across the foot. They are also the attachment point for several muscles:</a:t>
            </a:r>
          </a:p>
          <a:p>
            <a:pPr algn="just">
              <a:buFont typeface="Arial"/>
              <a:buChar char="•"/>
            </a:pPr>
            <a:r>
              <a:rPr lang="en-US" b="1" i="0" dirty="0" smtClean="0">
                <a:solidFill>
                  <a:srgbClr val="32323C"/>
                </a:solidFill>
                <a:effectLst/>
                <a:latin typeface="acumin-pro"/>
              </a:rPr>
              <a:t>Medial cuneiform </a:t>
            </a:r>
            <a:r>
              <a:rPr lang="en-US" b="0" i="0" dirty="0" smtClean="0">
                <a:solidFill>
                  <a:srgbClr val="32323C"/>
                </a:solidFill>
                <a:effectLst/>
                <a:latin typeface="acumin-pro"/>
              </a:rPr>
              <a:t>– </a:t>
            </a:r>
            <a:r>
              <a:rPr lang="en-US" b="0" i="0" dirty="0" err="1" smtClean="0">
                <a:solidFill>
                  <a:srgbClr val="32323C"/>
                </a:solidFill>
                <a:effectLst/>
                <a:latin typeface="acumin-pro"/>
              </a:rPr>
              <a:t>tibialis</a:t>
            </a:r>
            <a:r>
              <a:rPr lang="en-US" b="0" i="0" dirty="0" smtClean="0">
                <a:solidFill>
                  <a:srgbClr val="32323C"/>
                </a:solidFill>
                <a:effectLst/>
                <a:latin typeface="acumin-pro"/>
              </a:rPr>
              <a:t> anterior, (part of) </a:t>
            </a:r>
            <a:r>
              <a:rPr lang="en-US" b="0" i="0" dirty="0" err="1" smtClean="0">
                <a:solidFill>
                  <a:srgbClr val="32323C"/>
                </a:solidFill>
                <a:effectLst/>
                <a:latin typeface="acumin-pro"/>
              </a:rPr>
              <a:t>tibialis</a:t>
            </a:r>
            <a:r>
              <a:rPr lang="en-US" b="0" i="0" dirty="0" smtClean="0">
                <a:solidFill>
                  <a:srgbClr val="32323C"/>
                </a:solidFill>
                <a:effectLst/>
                <a:latin typeface="acumin-pro"/>
              </a:rPr>
              <a:t> posterior and </a:t>
            </a:r>
            <a:r>
              <a:rPr lang="en-US" b="0" i="0" dirty="0" err="1" smtClean="0">
                <a:solidFill>
                  <a:srgbClr val="32323C"/>
                </a:solidFill>
                <a:effectLst/>
                <a:latin typeface="acumin-pro"/>
              </a:rPr>
              <a:t>fibularis</a:t>
            </a:r>
            <a:r>
              <a:rPr lang="en-US" b="0" i="0" dirty="0" smtClean="0">
                <a:solidFill>
                  <a:srgbClr val="32323C"/>
                </a:solidFill>
                <a:effectLst/>
                <a:latin typeface="acumin-pro"/>
              </a:rPr>
              <a:t> </a:t>
            </a:r>
            <a:r>
              <a:rPr lang="en-US" b="0" i="0" dirty="0" err="1" smtClean="0">
                <a:solidFill>
                  <a:srgbClr val="32323C"/>
                </a:solidFill>
                <a:effectLst/>
                <a:latin typeface="acumin-pro"/>
              </a:rPr>
              <a:t>longus</a:t>
            </a:r>
            <a:endParaRPr lang="en-US" b="0" i="0" dirty="0" smtClean="0">
              <a:solidFill>
                <a:srgbClr val="32323C"/>
              </a:solidFill>
              <a:effectLst/>
              <a:latin typeface="acumin-pro"/>
            </a:endParaRPr>
          </a:p>
          <a:p>
            <a:pPr algn="just">
              <a:buFont typeface="Arial"/>
              <a:buChar char="•"/>
            </a:pPr>
            <a:r>
              <a:rPr lang="en-US" b="1" i="0" dirty="0" smtClean="0">
                <a:solidFill>
                  <a:srgbClr val="32323C"/>
                </a:solidFill>
                <a:effectLst/>
                <a:latin typeface="acumin-pro"/>
              </a:rPr>
              <a:t>Lateral cuneiform </a:t>
            </a:r>
            <a:r>
              <a:rPr lang="en-US" b="0" i="0" dirty="0" smtClean="0">
                <a:solidFill>
                  <a:srgbClr val="32323C"/>
                </a:solidFill>
                <a:effectLst/>
                <a:latin typeface="acumin-pro"/>
              </a:rPr>
              <a:t>– flexor </a:t>
            </a:r>
            <a:r>
              <a:rPr lang="en-US" b="0" i="0" dirty="0" err="1" smtClean="0">
                <a:solidFill>
                  <a:srgbClr val="32323C"/>
                </a:solidFill>
                <a:effectLst/>
                <a:latin typeface="acumin-pro"/>
              </a:rPr>
              <a:t>hallucis</a:t>
            </a:r>
            <a:r>
              <a:rPr lang="en-US" b="0" i="0" dirty="0" smtClean="0">
                <a:solidFill>
                  <a:srgbClr val="32323C"/>
                </a:solidFill>
                <a:effectLst/>
                <a:latin typeface="acumin-pro"/>
              </a:rPr>
              <a:t> </a:t>
            </a:r>
            <a:r>
              <a:rPr lang="en-US" b="0" i="0" dirty="0" err="1" smtClean="0">
                <a:solidFill>
                  <a:srgbClr val="32323C"/>
                </a:solidFill>
                <a:effectLst/>
                <a:latin typeface="acumin-pro"/>
              </a:rPr>
              <a:t>brevis</a:t>
            </a:r>
            <a:endParaRPr lang="en-US" b="0" i="0" dirty="0" smtClean="0">
              <a:solidFill>
                <a:srgbClr val="32323C"/>
              </a:solidFill>
              <a:effectLst/>
              <a:latin typeface="acumin-pro"/>
            </a:endParaRPr>
          </a:p>
          <a:p>
            <a:endParaRPr lang="en-US" dirty="0"/>
          </a:p>
        </p:txBody>
      </p:sp>
    </p:spTree>
    <p:extLst>
      <p:ext uri="{BB962C8B-B14F-4D97-AF65-F5344CB8AC3E}">
        <p14:creationId xmlns:p14="http://schemas.microsoft.com/office/powerpoint/2010/main" val="220950389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b="1" i="0" dirty="0" smtClean="0">
                <a:solidFill>
                  <a:srgbClr val="32323C"/>
                </a:solidFill>
                <a:effectLst/>
                <a:latin typeface="acumin-pro"/>
              </a:rPr>
              <a:t>Metatarsals</a:t>
            </a:r>
          </a:p>
          <a:p>
            <a:pPr algn="just"/>
            <a:r>
              <a:rPr lang="en-US" b="0" i="0" dirty="0" smtClean="0">
                <a:solidFill>
                  <a:srgbClr val="32323C"/>
                </a:solidFill>
                <a:effectLst/>
                <a:latin typeface="acumin-pro"/>
              </a:rPr>
              <a:t>The metatarsals are located in the </a:t>
            </a:r>
            <a:r>
              <a:rPr lang="en-US" b="1" i="0" dirty="0" smtClean="0">
                <a:solidFill>
                  <a:srgbClr val="32323C"/>
                </a:solidFill>
                <a:effectLst/>
                <a:latin typeface="acumin-pro"/>
              </a:rPr>
              <a:t>forefoot</a:t>
            </a:r>
            <a:r>
              <a:rPr lang="en-US" b="0" i="0" dirty="0" smtClean="0">
                <a:solidFill>
                  <a:srgbClr val="32323C"/>
                </a:solidFill>
                <a:effectLst/>
                <a:latin typeface="acumin-pro"/>
              </a:rPr>
              <a:t>, between the tarsals and phalanges. They are numbered I-V (medial to lateral).</a:t>
            </a:r>
          </a:p>
          <a:p>
            <a:pPr algn="just"/>
            <a:r>
              <a:rPr lang="en-US" b="0" i="0" dirty="0" smtClean="0">
                <a:solidFill>
                  <a:srgbClr val="32323C"/>
                </a:solidFill>
                <a:effectLst/>
                <a:latin typeface="acumin-pro"/>
              </a:rPr>
              <a:t>Each metatarsal has a similar structure. They are convex dorsally and consist of a head, neck, shaft, and base (distal to proximal).</a:t>
            </a:r>
          </a:p>
          <a:p>
            <a:pPr marL="0" indent="0">
              <a:buNone/>
            </a:pPr>
            <a:r>
              <a:rPr lang="en-US" dirty="0" smtClean="0"/>
              <a:t/>
            </a:r>
            <a:br>
              <a:rPr lang="en-US" dirty="0" smtClean="0"/>
            </a:br>
            <a:endParaRPr lang="en-US" dirty="0"/>
          </a:p>
        </p:txBody>
      </p:sp>
    </p:spTree>
    <p:extLst>
      <p:ext uri="{BB962C8B-B14F-4D97-AF65-F5344CB8AC3E}">
        <p14:creationId xmlns:p14="http://schemas.microsoft.com/office/powerpoint/2010/main" val="22431580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algn="just"/>
            <a:r>
              <a:rPr lang="en-US" b="0" i="0" dirty="0" smtClean="0">
                <a:solidFill>
                  <a:srgbClr val="32323C"/>
                </a:solidFill>
                <a:effectLst/>
                <a:latin typeface="acumin-pro"/>
              </a:rPr>
              <a:t>They have three or four articulations:</a:t>
            </a:r>
          </a:p>
          <a:p>
            <a:pPr algn="just">
              <a:buFont typeface="Arial"/>
              <a:buChar char="•"/>
            </a:pPr>
            <a:r>
              <a:rPr lang="en-US" b="1" i="0" dirty="0" smtClean="0">
                <a:solidFill>
                  <a:srgbClr val="32323C"/>
                </a:solidFill>
                <a:effectLst/>
                <a:latin typeface="acumin-pro"/>
              </a:rPr>
              <a:t>Proximally </a:t>
            </a:r>
            <a:r>
              <a:rPr lang="en-US" b="0" i="0" dirty="0" smtClean="0">
                <a:solidFill>
                  <a:srgbClr val="32323C"/>
                </a:solidFill>
                <a:effectLst/>
                <a:latin typeface="acumin-pro"/>
              </a:rPr>
              <a:t>– </a:t>
            </a:r>
            <a:r>
              <a:rPr lang="en-US" b="0" i="0" dirty="0" err="1" smtClean="0">
                <a:solidFill>
                  <a:srgbClr val="32323C"/>
                </a:solidFill>
                <a:effectLst/>
                <a:latin typeface="acumin-pro"/>
              </a:rPr>
              <a:t>tarsometatarsal</a:t>
            </a:r>
            <a:r>
              <a:rPr lang="en-US" b="0" i="0" dirty="0" smtClean="0">
                <a:solidFill>
                  <a:srgbClr val="32323C"/>
                </a:solidFill>
                <a:effectLst/>
                <a:latin typeface="acumin-pro"/>
              </a:rPr>
              <a:t> joints – between the metatarsal bases and the tarsal bones.</a:t>
            </a:r>
          </a:p>
          <a:p>
            <a:pPr algn="just">
              <a:buFont typeface="Arial"/>
              <a:buChar char="•"/>
            </a:pPr>
            <a:r>
              <a:rPr lang="en-US" b="1" i="0" dirty="0" smtClean="0">
                <a:solidFill>
                  <a:srgbClr val="32323C"/>
                </a:solidFill>
                <a:effectLst/>
                <a:latin typeface="acumin-pro"/>
              </a:rPr>
              <a:t>Laterally</a:t>
            </a:r>
            <a:r>
              <a:rPr lang="en-US" b="0" i="0" dirty="0" smtClean="0">
                <a:solidFill>
                  <a:srgbClr val="32323C"/>
                </a:solidFill>
                <a:effectLst/>
                <a:latin typeface="acumin-pro"/>
              </a:rPr>
              <a:t> – </a:t>
            </a:r>
            <a:r>
              <a:rPr lang="en-US" b="0" i="0" dirty="0" err="1" smtClean="0">
                <a:solidFill>
                  <a:srgbClr val="32323C"/>
                </a:solidFill>
                <a:effectLst/>
                <a:latin typeface="acumin-pro"/>
              </a:rPr>
              <a:t>intermetatarsal</a:t>
            </a:r>
            <a:r>
              <a:rPr lang="en-US" b="0" i="0" dirty="0" smtClean="0">
                <a:solidFill>
                  <a:srgbClr val="32323C"/>
                </a:solidFill>
                <a:effectLst/>
                <a:latin typeface="acumin-pro"/>
              </a:rPr>
              <a:t> joint(s) – between the metatarsal and the adjacent metatarsals.</a:t>
            </a:r>
          </a:p>
          <a:p>
            <a:pPr algn="just">
              <a:buFont typeface="Arial"/>
              <a:buChar char="•"/>
            </a:pPr>
            <a:r>
              <a:rPr lang="en-US" b="1" i="0" dirty="0" smtClean="0">
                <a:solidFill>
                  <a:srgbClr val="32323C"/>
                </a:solidFill>
                <a:effectLst/>
                <a:latin typeface="acumin-pro"/>
              </a:rPr>
              <a:t>Distally </a:t>
            </a:r>
            <a:r>
              <a:rPr lang="en-US" b="0" i="0" dirty="0" smtClean="0">
                <a:solidFill>
                  <a:srgbClr val="32323C"/>
                </a:solidFill>
                <a:effectLst/>
                <a:latin typeface="acumin-pro"/>
              </a:rPr>
              <a:t>– metatarsophalangeal joint – between the metatarsal head and the proximal phalanx.</a:t>
            </a:r>
          </a:p>
          <a:p>
            <a:endParaRPr lang="en-US" dirty="0"/>
          </a:p>
        </p:txBody>
      </p:sp>
    </p:spTree>
    <p:extLst>
      <p:ext uri="{BB962C8B-B14F-4D97-AF65-F5344CB8AC3E}">
        <p14:creationId xmlns:p14="http://schemas.microsoft.com/office/powerpoint/2010/main" val="319819434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b="1" i="0" dirty="0" smtClean="0">
                <a:solidFill>
                  <a:srgbClr val="32323C"/>
                </a:solidFill>
                <a:effectLst/>
                <a:latin typeface="acumin-pro"/>
              </a:rPr>
              <a:t>Phalanges</a:t>
            </a:r>
          </a:p>
          <a:p>
            <a:pPr algn="just"/>
            <a:r>
              <a:rPr lang="en-US" b="0" i="0" dirty="0" smtClean="0">
                <a:solidFill>
                  <a:srgbClr val="32323C"/>
                </a:solidFill>
                <a:effectLst/>
                <a:latin typeface="acumin-pro"/>
              </a:rPr>
              <a:t>The </a:t>
            </a:r>
            <a:r>
              <a:rPr lang="en-US" b="1" i="0" dirty="0" smtClean="0">
                <a:solidFill>
                  <a:srgbClr val="32323C"/>
                </a:solidFill>
                <a:effectLst/>
                <a:latin typeface="acumin-pro"/>
              </a:rPr>
              <a:t>phalanges</a:t>
            </a:r>
            <a:r>
              <a:rPr lang="en-US" b="0" i="0" dirty="0" smtClean="0">
                <a:solidFill>
                  <a:srgbClr val="32323C"/>
                </a:solidFill>
                <a:effectLst/>
                <a:latin typeface="acumin-pro"/>
              </a:rPr>
              <a:t> are the bones of the toes. The second to fifth toes all have proximal, middle, and distal phalanges. The great toe has only 2; </a:t>
            </a:r>
            <a:r>
              <a:rPr lang="en-US" b="0" i="0" dirty="0" smtClean="0">
                <a:solidFill>
                  <a:schemeClr val="accent1"/>
                </a:solidFill>
                <a:effectLst/>
                <a:latin typeface="acumin-pro"/>
              </a:rPr>
              <a:t>proximal and distal phalanges.</a:t>
            </a:r>
          </a:p>
          <a:p>
            <a:pPr algn="just"/>
            <a:r>
              <a:rPr lang="en-US" b="0" i="0" dirty="0" smtClean="0">
                <a:solidFill>
                  <a:srgbClr val="32323C"/>
                </a:solidFill>
                <a:effectLst/>
                <a:latin typeface="acumin-pro"/>
              </a:rPr>
              <a:t>They are similar in structure to the metatarsals, each phalanx consists of a </a:t>
            </a:r>
            <a:r>
              <a:rPr lang="en-US" b="0" i="0" dirty="0" smtClean="0">
                <a:solidFill>
                  <a:schemeClr val="accent1"/>
                </a:solidFill>
                <a:effectLst/>
                <a:latin typeface="acumin-pro"/>
              </a:rPr>
              <a:t>base, shaft, and head.</a:t>
            </a:r>
          </a:p>
          <a:p>
            <a:endParaRPr lang="en-US" dirty="0">
              <a:solidFill>
                <a:schemeClr val="accent1"/>
              </a:solidFill>
            </a:endParaRPr>
          </a:p>
        </p:txBody>
      </p:sp>
    </p:spTree>
    <p:extLst>
      <p:ext uri="{BB962C8B-B14F-4D97-AF65-F5344CB8AC3E}">
        <p14:creationId xmlns:p14="http://schemas.microsoft.com/office/powerpoint/2010/main" val="31540356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7772400" cy="1600200"/>
          </a:xfrm>
        </p:spPr>
        <p:txBody>
          <a:bodyPr>
            <a:normAutofit/>
          </a:bodyPr>
          <a:lstStyle/>
          <a:p>
            <a:pPr algn="l"/>
            <a:r>
              <a:rPr lang="en-US" b="1" dirty="0" smtClean="0"/>
              <a:t>Bones of lower limbs</a:t>
            </a:r>
            <a:br>
              <a:rPr lang="en-US" b="1" dirty="0" smtClean="0"/>
            </a:br>
            <a:r>
              <a:rPr lang="en-US" b="1" dirty="0" smtClean="0"/>
              <a:t>Femur </a:t>
            </a:r>
            <a:endParaRPr lang="en-US" b="1" dirty="0"/>
          </a:p>
        </p:txBody>
      </p:sp>
      <p:sp>
        <p:nvSpPr>
          <p:cNvPr id="3" name="Subtitle 2"/>
          <p:cNvSpPr>
            <a:spLocks noGrp="1"/>
          </p:cNvSpPr>
          <p:nvPr>
            <p:ph type="subTitle" idx="1"/>
          </p:nvPr>
        </p:nvSpPr>
        <p:spPr>
          <a:xfrm>
            <a:off x="457200" y="1828800"/>
            <a:ext cx="8305800" cy="3810000"/>
          </a:xfrm>
        </p:spPr>
        <p:txBody>
          <a:bodyPr>
            <a:normAutofit/>
          </a:bodyPr>
          <a:lstStyle/>
          <a:p>
            <a:pPr marL="457200" indent="-457200" algn="just">
              <a:buFont typeface="Arial" pitchFamily="34" charset="0"/>
              <a:buChar char="•"/>
            </a:pPr>
            <a:r>
              <a:rPr lang="en-US" b="0" i="0" dirty="0" smtClean="0">
                <a:solidFill>
                  <a:srgbClr val="32323C"/>
                </a:solidFill>
                <a:effectLst/>
                <a:latin typeface="acumin-pro"/>
              </a:rPr>
              <a:t>The </a:t>
            </a:r>
            <a:r>
              <a:rPr lang="en-US" b="1" i="0" dirty="0" smtClean="0">
                <a:solidFill>
                  <a:srgbClr val="32323C"/>
                </a:solidFill>
                <a:effectLst/>
                <a:latin typeface="acumin-pro"/>
              </a:rPr>
              <a:t>femur</a:t>
            </a:r>
            <a:r>
              <a:rPr lang="en-US" b="0" i="0" dirty="0" smtClean="0">
                <a:solidFill>
                  <a:srgbClr val="32323C"/>
                </a:solidFill>
                <a:effectLst/>
                <a:latin typeface="acumin-pro"/>
              </a:rPr>
              <a:t> is the only bone in the thigh and the </a:t>
            </a:r>
            <a:r>
              <a:rPr lang="en-US" b="0" i="0" dirty="0" smtClean="0">
                <a:solidFill>
                  <a:schemeClr val="tx2"/>
                </a:solidFill>
                <a:effectLst/>
                <a:latin typeface="acumin-pro"/>
              </a:rPr>
              <a:t>longest bone </a:t>
            </a:r>
            <a:r>
              <a:rPr lang="en-US" b="0" i="0" dirty="0" smtClean="0">
                <a:solidFill>
                  <a:srgbClr val="32323C"/>
                </a:solidFill>
                <a:effectLst/>
                <a:latin typeface="acumin-pro"/>
              </a:rPr>
              <a:t>in the body.</a:t>
            </a:r>
          </a:p>
          <a:p>
            <a:pPr marL="457200" indent="-457200" algn="just">
              <a:buFont typeface="Arial" pitchFamily="34" charset="0"/>
              <a:buChar char="•"/>
            </a:pPr>
            <a:r>
              <a:rPr lang="en-US" b="0" i="0" dirty="0" smtClean="0">
                <a:solidFill>
                  <a:srgbClr val="32323C"/>
                </a:solidFill>
                <a:effectLst/>
                <a:latin typeface="acumin-pro"/>
              </a:rPr>
              <a:t>It acts as the site of origin and attachment of many </a:t>
            </a:r>
            <a:r>
              <a:rPr lang="en-US" b="1" i="0" dirty="0" smtClean="0">
                <a:solidFill>
                  <a:srgbClr val="32323C"/>
                </a:solidFill>
                <a:effectLst/>
                <a:latin typeface="acumin-pro"/>
              </a:rPr>
              <a:t>muscles</a:t>
            </a:r>
            <a:r>
              <a:rPr lang="en-US" b="0" i="0" dirty="0" smtClean="0">
                <a:solidFill>
                  <a:srgbClr val="32323C"/>
                </a:solidFill>
                <a:effectLst/>
                <a:latin typeface="acumin-pro"/>
              </a:rPr>
              <a:t> and ligaments, and can be divided into three parts; proximal, shaft and distal.</a:t>
            </a:r>
          </a:p>
          <a:p>
            <a:endParaRPr lang="en-US" dirty="0"/>
          </a:p>
        </p:txBody>
      </p:sp>
    </p:spTree>
    <p:extLst>
      <p:ext uri="{BB962C8B-B14F-4D97-AF65-F5344CB8AC3E}">
        <p14:creationId xmlns:p14="http://schemas.microsoft.com/office/powerpoint/2010/main" val="331063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534400" cy="5668963"/>
          </a:xfrm>
        </p:spPr>
        <p:txBody>
          <a:bodyPr>
            <a:normAutofit/>
          </a:bodyPr>
          <a:lstStyle/>
          <a:p>
            <a:pPr marL="0" indent="0">
              <a:buNone/>
            </a:pPr>
            <a:r>
              <a:rPr lang="en-US" b="1" i="0" dirty="0" smtClean="0">
                <a:solidFill>
                  <a:srgbClr val="32323C"/>
                </a:solidFill>
                <a:effectLst/>
                <a:latin typeface="acumin-pro"/>
              </a:rPr>
              <a:t>a. Proximal</a:t>
            </a:r>
          </a:p>
          <a:p>
            <a:r>
              <a:rPr lang="en-US" b="0" i="0" dirty="0" smtClean="0">
                <a:solidFill>
                  <a:srgbClr val="32323C"/>
                </a:solidFill>
                <a:effectLst/>
                <a:latin typeface="acumin-pro"/>
              </a:rPr>
              <a:t>The proximal aspect of the </a:t>
            </a:r>
            <a:r>
              <a:rPr lang="en-US" b="1" i="0" dirty="0" smtClean="0">
                <a:solidFill>
                  <a:srgbClr val="32323C"/>
                </a:solidFill>
                <a:effectLst/>
                <a:latin typeface="acumin-pro"/>
              </a:rPr>
              <a:t>femur</a:t>
            </a:r>
            <a:r>
              <a:rPr lang="en-US" b="0" i="0" dirty="0" smtClean="0">
                <a:solidFill>
                  <a:srgbClr val="32323C"/>
                </a:solidFill>
                <a:effectLst/>
                <a:latin typeface="acumin-pro"/>
              </a:rPr>
              <a:t> articulates with the acetabulum of the pelvis to form the </a:t>
            </a:r>
            <a:r>
              <a:rPr lang="en-US" b="0" i="0" u="none" strike="noStrike" dirty="0" smtClean="0">
                <a:solidFill>
                  <a:srgbClr val="00A99D"/>
                </a:solidFill>
                <a:effectLst/>
                <a:latin typeface="acumin-pro"/>
                <a:hlinkClick r:id="rId2"/>
              </a:rPr>
              <a:t>hip joint</a:t>
            </a:r>
            <a:r>
              <a:rPr lang="en-US" b="0" i="0" dirty="0" smtClean="0">
                <a:solidFill>
                  <a:srgbClr val="32323C"/>
                </a:solidFill>
                <a:effectLst/>
                <a:latin typeface="acumin-pro"/>
              </a:rPr>
              <a:t>.</a:t>
            </a:r>
          </a:p>
          <a:p>
            <a:r>
              <a:rPr lang="en-US" b="0" i="0" dirty="0" smtClean="0">
                <a:solidFill>
                  <a:srgbClr val="32323C"/>
                </a:solidFill>
                <a:effectLst/>
                <a:latin typeface="acumin-pro"/>
              </a:rPr>
              <a:t>It consists of a head and neck, and two bony processes – the </a:t>
            </a:r>
            <a:r>
              <a:rPr lang="en-US" b="1" i="0" dirty="0" smtClean="0">
                <a:solidFill>
                  <a:srgbClr val="32323C"/>
                </a:solidFill>
                <a:effectLst/>
                <a:latin typeface="acumin-pro"/>
              </a:rPr>
              <a:t>greater and lesser trochanters</a:t>
            </a:r>
            <a:r>
              <a:rPr lang="en-US" b="0" i="0" dirty="0" smtClean="0">
                <a:solidFill>
                  <a:srgbClr val="32323C"/>
                </a:solidFill>
                <a:effectLst/>
                <a:latin typeface="acumin-pro"/>
              </a:rPr>
              <a:t>. There are also two bony ridges connecting the two trochanters; the intertrochanteric line anteriorly and the trochanteric crest posteriorly.</a:t>
            </a:r>
          </a:p>
          <a:p>
            <a:endParaRPr lang="en-US" dirty="0"/>
          </a:p>
        </p:txBody>
      </p:sp>
    </p:spTree>
    <p:extLst>
      <p:ext uri="{BB962C8B-B14F-4D97-AF65-F5344CB8AC3E}">
        <p14:creationId xmlns:p14="http://schemas.microsoft.com/office/powerpoint/2010/main" val="115554895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20000"/>
          </a:bodyPr>
          <a:lstStyle/>
          <a:p>
            <a:pPr algn="just">
              <a:buFont typeface="Arial"/>
              <a:buChar char="•"/>
            </a:pPr>
            <a:r>
              <a:rPr lang="en-US" b="1" i="0" dirty="0" smtClean="0">
                <a:solidFill>
                  <a:srgbClr val="32323C"/>
                </a:solidFill>
                <a:effectLst/>
                <a:latin typeface="acumin-pro"/>
              </a:rPr>
              <a:t>Head</a:t>
            </a:r>
            <a:r>
              <a:rPr lang="en-US" b="0" i="0" dirty="0" smtClean="0">
                <a:solidFill>
                  <a:srgbClr val="32323C"/>
                </a:solidFill>
                <a:effectLst/>
                <a:latin typeface="acumin-pro"/>
              </a:rPr>
              <a:t> </a:t>
            </a:r>
            <a:r>
              <a:rPr lang="en-US" b="0" i="1" dirty="0" smtClean="0">
                <a:solidFill>
                  <a:srgbClr val="32323C"/>
                </a:solidFill>
                <a:effectLst/>
                <a:latin typeface="acumin-pro"/>
              </a:rPr>
              <a:t>– </a:t>
            </a:r>
            <a:r>
              <a:rPr lang="en-US" b="0" i="0" dirty="0" smtClean="0">
                <a:solidFill>
                  <a:srgbClr val="32323C"/>
                </a:solidFill>
                <a:effectLst/>
                <a:latin typeface="acumin-pro"/>
              </a:rPr>
              <a:t>articulates with the </a:t>
            </a:r>
            <a:r>
              <a:rPr lang="en-US" b="0" i="0" dirty="0" smtClean="0">
                <a:solidFill>
                  <a:schemeClr val="accent2"/>
                </a:solidFill>
                <a:effectLst/>
                <a:latin typeface="acumin-pro"/>
              </a:rPr>
              <a:t>acetabulum </a:t>
            </a:r>
            <a:r>
              <a:rPr lang="en-US" b="0" i="0" dirty="0" smtClean="0">
                <a:solidFill>
                  <a:srgbClr val="32323C"/>
                </a:solidFill>
                <a:effectLst/>
                <a:latin typeface="acumin-pro"/>
              </a:rPr>
              <a:t>of the pelvis to form the </a:t>
            </a:r>
            <a:r>
              <a:rPr lang="en-US" b="0" i="0" dirty="0" smtClean="0">
                <a:solidFill>
                  <a:schemeClr val="accent2"/>
                </a:solidFill>
                <a:effectLst/>
                <a:latin typeface="acumin-pro"/>
              </a:rPr>
              <a:t>hip joint</a:t>
            </a:r>
            <a:r>
              <a:rPr lang="en-US" b="0" i="0" dirty="0" smtClean="0">
                <a:solidFill>
                  <a:srgbClr val="32323C"/>
                </a:solidFill>
                <a:effectLst/>
                <a:latin typeface="acumin-pro"/>
              </a:rPr>
              <a:t>. It has a smooth surface, covered with articular cartilage (except for a small depression – the fovea – where </a:t>
            </a:r>
            <a:r>
              <a:rPr lang="en-US" b="0" i="0" dirty="0" err="1" smtClean="0">
                <a:solidFill>
                  <a:srgbClr val="32323C"/>
                </a:solidFill>
                <a:effectLst/>
                <a:latin typeface="acumin-pro"/>
              </a:rPr>
              <a:t>ligamentum</a:t>
            </a:r>
            <a:r>
              <a:rPr lang="en-US" b="0" i="0" dirty="0" smtClean="0">
                <a:solidFill>
                  <a:srgbClr val="32323C"/>
                </a:solidFill>
                <a:effectLst/>
                <a:latin typeface="acumin-pro"/>
              </a:rPr>
              <a:t> </a:t>
            </a:r>
            <a:r>
              <a:rPr lang="en-US" b="0" i="0" dirty="0" err="1" smtClean="0">
                <a:solidFill>
                  <a:srgbClr val="32323C"/>
                </a:solidFill>
                <a:effectLst/>
                <a:latin typeface="acumin-pro"/>
              </a:rPr>
              <a:t>teres</a:t>
            </a:r>
            <a:r>
              <a:rPr lang="en-US" b="0" i="0" dirty="0" smtClean="0">
                <a:solidFill>
                  <a:srgbClr val="32323C"/>
                </a:solidFill>
                <a:effectLst/>
                <a:latin typeface="acumin-pro"/>
              </a:rPr>
              <a:t> attaches).</a:t>
            </a:r>
          </a:p>
          <a:p>
            <a:pPr marL="0" indent="0" algn="just">
              <a:buNone/>
            </a:pPr>
            <a:endParaRPr lang="en-US" b="0" i="0" dirty="0" smtClean="0">
              <a:solidFill>
                <a:srgbClr val="32323C"/>
              </a:solidFill>
              <a:effectLst/>
              <a:latin typeface="acumin-pro"/>
            </a:endParaRPr>
          </a:p>
          <a:p>
            <a:pPr algn="just"/>
            <a:r>
              <a:rPr lang="en-US" b="1" i="0" dirty="0" smtClean="0">
                <a:solidFill>
                  <a:srgbClr val="32323C"/>
                </a:solidFill>
                <a:effectLst/>
                <a:latin typeface="acumin-pro"/>
              </a:rPr>
              <a:t>Neck</a:t>
            </a:r>
            <a:r>
              <a:rPr lang="en-US" b="0" i="1" dirty="0" smtClean="0">
                <a:solidFill>
                  <a:srgbClr val="32323C"/>
                </a:solidFill>
                <a:effectLst/>
                <a:latin typeface="acumin-pro"/>
              </a:rPr>
              <a:t> – </a:t>
            </a:r>
            <a:r>
              <a:rPr lang="en-US" b="0" i="0" dirty="0" smtClean="0">
                <a:solidFill>
                  <a:srgbClr val="32323C"/>
                </a:solidFill>
                <a:effectLst/>
                <a:latin typeface="acumin-pro"/>
              </a:rPr>
              <a:t>connects the head of the femur with the shaft. It is cylindrical, projecting in a superior and medial direction. It is set at an angle of approximately 135 degrees to the shaft. This angle of projection allows for an increased range of movement at the hip joint.</a:t>
            </a:r>
          </a:p>
          <a:p>
            <a:pPr marL="0" indent="0">
              <a:buNone/>
            </a:pPr>
            <a:r>
              <a:rPr lang="en-US" dirty="0" smtClean="0"/>
              <a:t/>
            </a:r>
            <a:br>
              <a:rPr lang="en-US" dirty="0" smtClean="0"/>
            </a:br>
            <a:endParaRPr lang="en-US" dirty="0"/>
          </a:p>
        </p:txBody>
      </p:sp>
    </p:spTree>
    <p:extLst>
      <p:ext uri="{BB962C8B-B14F-4D97-AF65-F5344CB8AC3E}">
        <p14:creationId xmlns:p14="http://schemas.microsoft.com/office/powerpoint/2010/main" val="154155490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algn="just">
              <a:buFont typeface="Arial"/>
              <a:buChar char="•"/>
            </a:pPr>
            <a:r>
              <a:rPr lang="en-US" b="1" i="0" dirty="0" smtClean="0">
                <a:solidFill>
                  <a:srgbClr val="32323C"/>
                </a:solidFill>
                <a:effectLst/>
                <a:latin typeface="acumin-pro"/>
              </a:rPr>
              <a:t>Greater trochanter </a:t>
            </a:r>
            <a:r>
              <a:rPr lang="en-US" b="0" i="0" dirty="0" smtClean="0">
                <a:solidFill>
                  <a:srgbClr val="32323C"/>
                </a:solidFill>
                <a:effectLst/>
                <a:latin typeface="acumin-pro"/>
              </a:rPr>
              <a:t>– the most lateral palpable projection of bone that originates from the anterior aspect, just lateral to the neck. It is the site of attachment for many of the muscles in the gluteal region, such as </a:t>
            </a:r>
            <a:r>
              <a:rPr lang="en-US" b="0" i="0" dirty="0" smtClean="0">
                <a:solidFill>
                  <a:schemeClr val="accent2"/>
                </a:solidFill>
                <a:effectLst/>
                <a:latin typeface="acumin-pro"/>
              </a:rPr>
              <a:t>gluteus </a:t>
            </a:r>
            <a:r>
              <a:rPr lang="en-US" b="0" i="0" dirty="0" err="1" smtClean="0">
                <a:solidFill>
                  <a:schemeClr val="accent2"/>
                </a:solidFill>
                <a:effectLst/>
                <a:latin typeface="acumin-pro"/>
              </a:rPr>
              <a:t>medius</a:t>
            </a:r>
            <a:r>
              <a:rPr lang="en-US" b="0" i="0" dirty="0" smtClean="0">
                <a:solidFill>
                  <a:schemeClr val="accent2"/>
                </a:solidFill>
                <a:effectLst/>
                <a:latin typeface="acumin-pro"/>
              </a:rPr>
              <a:t>, gluteus </a:t>
            </a:r>
            <a:r>
              <a:rPr lang="en-US" b="0" i="0" dirty="0" err="1" smtClean="0">
                <a:solidFill>
                  <a:schemeClr val="accent2"/>
                </a:solidFill>
                <a:effectLst/>
                <a:latin typeface="acumin-pro"/>
              </a:rPr>
              <a:t>minimus</a:t>
            </a:r>
            <a:r>
              <a:rPr lang="en-US" b="0" i="0" dirty="0" smtClean="0">
                <a:solidFill>
                  <a:schemeClr val="accent2"/>
                </a:solidFill>
                <a:effectLst/>
                <a:latin typeface="acumin-pro"/>
              </a:rPr>
              <a:t> and </a:t>
            </a:r>
            <a:r>
              <a:rPr lang="en-US" b="0" i="0" dirty="0" err="1" smtClean="0">
                <a:solidFill>
                  <a:schemeClr val="accent2"/>
                </a:solidFill>
                <a:effectLst/>
                <a:latin typeface="acumin-pro"/>
              </a:rPr>
              <a:t>piriformis</a:t>
            </a:r>
            <a:r>
              <a:rPr lang="en-US" b="0" i="0" dirty="0" smtClean="0">
                <a:solidFill>
                  <a:schemeClr val="accent2"/>
                </a:solidFill>
                <a:effectLst/>
                <a:latin typeface="acumin-pro"/>
              </a:rPr>
              <a:t>.</a:t>
            </a:r>
            <a:r>
              <a:rPr lang="en-US" b="0" i="0" dirty="0" smtClean="0">
                <a:solidFill>
                  <a:srgbClr val="32323C"/>
                </a:solidFill>
                <a:effectLst/>
                <a:latin typeface="acumin-pro"/>
              </a:rPr>
              <a:t> The </a:t>
            </a:r>
            <a:r>
              <a:rPr lang="en-US" b="0" i="0" dirty="0" err="1" smtClean="0">
                <a:solidFill>
                  <a:schemeClr val="accent6"/>
                </a:solidFill>
                <a:effectLst/>
                <a:latin typeface="acumin-pro"/>
              </a:rPr>
              <a:t>vastus</a:t>
            </a:r>
            <a:r>
              <a:rPr lang="en-US" b="0" i="0" dirty="0" smtClean="0">
                <a:solidFill>
                  <a:schemeClr val="accent6"/>
                </a:solidFill>
                <a:effectLst/>
                <a:latin typeface="acumin-pro"/>
              </a:rPr>
              <a:t> </a:t>
            </a:r>
            <a:r>
              <a:rPr lang="en-US" b="0" i="0" dirty="0" err="1" smtClean="0">
                <a:solidFill>
                  <a:schemeClr val="accent6"/>
                </a:solidFill>
                <a:effectLst/>
                <a:latin typeface="acumin-pro"/>
              </a:rPr>
              <a:t>lateralis</a:t>
            </a:r>
            <a:r>
              <a:rPr lang="en-US" b="0" i="0" dirty="0" smtClean="0">
                <a:solidFill>
                  <a:schemeClr val="accent6"/>
                </a:solidFill>
                <a:effectLst/>
                <a:latin typeface="acumin-pro"/>
              </a:rPr>
              <a:t> </a:t>
            </a:r>
            <a:r>
              <a:rPr lang="en-US" b="0" i="0" dirty="0" smtClean="0">
                <a:solidFill>
                  <a:srgbClr val="32323C"/>
                </a:solidFill>
                <a:effectLst/>
                <a:latin typeface="acumin-pro"/>
              </a:rPr>
              <a:t>originates from this site.</a:t>
            </a:r>
          </a:p>
          <a:p>
            <a:endParaRPr lang="en-US" dirty="0"/>
          </a:p>
        </p:txBody>
      </p:sp>
    </p:spTree>
    <p:extLst>
      <p:ext uri="{BB962C8B-B14F-4D97-AF65-F5344CB8AC3E}">
        <p14:creationId xmlns:p14="http://schemas.microsoft.com/office/powerpoint/2010/main" val="143927744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867400"/>
          </a:xfrm>
        </p:spPr>
        <p:txBody>
          <a:bodyPr>
            <a:normAutofit fontScale="92500" lnSpcReduction="20000"/>
          </a:bodyPr>
          <a:lstStyle/>
          <a:p>
            <a:pPr algn="just">
              <a:buFont typeface="Arial"/>
              <a:buChar char="•"/>
            </a:pPr>
            <a:r>
              <a:rPr lang="en-US" b="1" i="0" dirty="0" smtClean="0">
                <a:solidFill>
                  <a:srgbClr val="32323C"/>
                </a:solidFill>
                <a:effectLst/>
                <a:latin typeface="acumin-pro"/>
              </a:rPr>
              <a:t>Lesser trochanter </a:t>
            </a:r>
            <a:r>
              <a:rPr lang="en-US" b="0" i="1" dirty="0" smtClean="0">
                <a:solidFill>
                  <a:srgbClr val="32323C"/>
                </a:solidFill>
                <a:effectLst/>
                <a:latin typeface="acumin-pro"/>
              </a:rPr>
              <a:t>– </a:t>
            </a:r>
            <a:r>
              <a:rPr lang="en-US" b="0" i="0" dirty="0" smtClean="0">
                <a:solidFill>
                  <a:srgbClr val="32323C"/>
                </a:solidFill>
                <a:effectLst/>
                <a:latin typeface="acumin-pro"/>
              </a:rPr>
              <a:t>smaller than the greater trochanter. It projects from the posteromedial side of the femur, just inferior to the neck-shaft junction.</a:t>
            </a:r>
          </a:p>
          <a:p>
            <a:pPr algn="just">
              <a:buFont typeface="Arial"/>
              <a:buChar char="•"/>
            </a:pPr>
            <a:r>
              <a:rPr lang="en-US" b="0" i="0" dirty="0" smtClean="0">
                <a:solidFill>
                  <a:srgbClr val="32323C"/>
                </a:solidFill>
                <a:effectLst/>
                <a:latin typeface="acumin-pro"/>
              </a:rPr>
              <a:t>It is the site of attachment for </a:t>
            </a:r>
            <a:r>
              <a:rPr lang="en-US" b="0" i="0" dirty="0" err="1" smtClean="0">
                <a:solidFill>
                  <a:schemeClr val="accent2"/>
                </a:solidFill>
                <a:effectLst/>
                <a:latin typeface="acumin-pro"/>
              </a:rPr>
              <a:t>iliopsoas</a:t>
            </a:r>
            <a:r>
              <a:rPr lang="en-US" b="0" i="0" dirty="0" smtClean="0">
                <a:solidFill>
                  <a:srgbClr val="32323C"/>
                </a:solidFill>
                <a:effectLst/>
                <a:latin typeface="acumin-pro"/>
              </a:rPr>
              <a:t>.</a:t>
            </a:r>
          </a:p>
          <a:p>
            <a:pPr algn="just">
              <a:buFont typeface="Arial"/>
              <a:buChar char="•"/>
            </a:pPr>
            <a:r>
              <a:rPr lang="en-US" b="1" dirty="0">
                <a:solidFill>
                  <a:srgbClr val="32323C"/>
                </a:solidFill>
                <a:latin typeface="acumin-pro"/>
              </a:rPr>
              <a:t>I</a:t>
            </a:r>
            <a:r>
              <a:rPr lang="en-US" b="1" i="0" dirty="0" smtClean="0">
                <a:solidFill>
                  <a:srgbClr val="32323C"/>
                </a:solidFill>
                <a:effectLst/>
                <a:latin typeface="acumin-pro"/>
              </a:rPr>
              <a:t>ntertrochanteric line </a:t>
            </a:r>
            <a:r>
              <a:rPr lang="en-US" b="0" i="0" dirty="0" smtClean="0">
                <a:solidFill>
                  <a:srgbClr val="32323C"/>
                </a:solidFill>
                <a:effectLst/>
                <a:latin typeface="acumin-pro"/>
              </a:rPr>
              <a:t>– a ridge of bone that runs in an </a:t>
            </a:r>
            <a:r>
              <a:rPr lang="en-US" b="0" i="0" dirty="0" err="1" smtClean="0">
                <a:solidFill>
                  <a:srgbClr val="32323C"/>
                </a:solidFill>
                <a:effectLst/>
                <a:latin typeface="acumin-pro"/>
              </a:rPr>
              <a:t>inferomedial</a:t>
            </a:r>
            <a:r>
              <a:rPr lang="en-US" b="0" i="0" dirty="0" smtClean="0">
                <a:solidFill>
                  <a:srgbClr val="32323C"/>
                </a:solidFill>
                <a:effectLst/>
                <a:latin typeface="acumin-pro"/>
              </a:rPr>
              <a:t> direction on the anterior surface of the femur, spanning between the two trochanters. After it passes the lesser trochanter on the posterior surface, it is known as the </a:t>
            </a:r>
            <a:r>
              <a:rPr lang="en-US" b="0" i="0" dirty="0" err="1" smtClean="0">
                <a:solidFill>
                  <a:schemeClr val="accent2"/>
                </a:solidFill>
                <a:effectLst/>
                <a:latin typeface="acumin-pro"/>
              </a:rPr>
              <a:t>pectineal</a:t>
            </a:r>
            <a:r>
              <a:rPr lang="en-US" b="0" i="0" dirty="0" smtClean="0">
                <a:solidFill>
                  <a:schemeClr val="accent2"/>
                </a:solidFill>
                <a:effectLst/>
                <a:latin typeface="acumin-pro"/>
              </a:rPr>
              <a:t> line</a:t>
            </a:r>
            <a:r>
              <a:rPr lang="en-US" b="0" i="0" dirty="0" smtClean="0">
                <a:solidFill>
                  <a:srgbClr val="32323C"/>
                </a:solidFill>
                <a:effectLst/>
                <a:latin typeface="acumin-pro"/>
              </a:rPr>
              <a:t>. It is the site of attachment for the </a:t>
            </a:r>
            <a:r>
              <a:rPr lang="en-US" b="0" i="0" dirty="0" err="1" smtClean="0">
                <a:solidFill>
                  <a:schemeClr val="accent1"/>
                </a:solidFill>
                <a:effectLst/>
                <a:latin typeface="acumin-pro"/>
              </a:rPr>
              <a:t>iliofemoral</a:t>
            </a:r>
            <a:r>
              <a:rPr lang="en-US" b="0" i="0" dirty="0" smtClean="0">
                <a:solidFill>
                  <a:schemeClr val="accent1"/>
                </a:solidFill>
                <a:effectLst/>
                <a:latin typeface="acumin-pro"/>
              </a:rPr>
              <a:t> ligament </a:t>
            </a:r>
            <a:r>
              <a:rPr lang="en-US" b="0" i="0" dirty="0" smtClean="0">
                <a:solidFill>
                  <a:srgbClr val="32323C"/>
                </a:solidFill>
                <a:effectLst/>
                <a:latin typeface="acumin-pro"/>
              </a:rPr>
              <a:t>(the </a:t>
            </a:r>
            <a:r>
              <a:rPr lang="en-US" b="0" i="0" dirty="0" smtClean="0">
                <a:solidFill>
                  <a:schemeClr val="accent2"/>
                </a:solidFill>
                <a:effectLst/>
                <a:latin typeface="acumin-pro"/>
              </a:rPr>
              <a:t>strongest ligament </a:t>
            </a:r>
            <a:r>
              <a:rPr lang="en-US" b="0" i="0" dirty="0" smtClean="0">
                <a:solidFill>
                  <a:srgbClr val="32323C"/>
                </a:solidFill>
                <a:effectLst/>
                <a:latin typeface="acumin-pro"/>
              </a:rPr>
              <a:t>of the hip joint).</a:t>
            </a:r>
          </a:p>
          <a:p>
            <a:pPr algn="just">
              <a:buFont typeface="Arial"/>
              <a:buChar char="•"/>
            </a:pPr>
            <a:r>
              <a:rPr lang="en-US" b="0" i="0" dirty="0" smtClean="0">
                <a:solidFill>
                  <a:srgbClr val="32323C"/>
                </a:solidFill>
                <a:effectLst/>
                <a:latin typeface="acumin-pro"/>
              </a:rPr>
              <a:t>It also serves as the anterior attachment of the hip joint capsule.</a:t>
            </a:r>
          </a:p>
          <a:p>
            <a:pPr algn="just">
              <a:buFont typeface="Arial"/>
              <a:buChar char="•"/>
            </a:pPr>
            <a:endParaRPr lang="en-US" b="0" i="0" dirty="0" smtClean="0">
              <a:solidFill>
                <a:srgbClr val="32323C"/>
              </a:solidFill>
              <a:effectLst/>
              <a:latin typeface="acumin-pro"/>
            </a:endParaRPr>
          </a:p>
          <a:p>
            <a:endParaRPr lang="en-US" dirty="0"/>
          </a:p>
        </p:txBody>
      </p:sp>
    </p:spTree>
    <p:extLst>
      <p:ext uri="{BB962C8B-B14F-4D97-AF65-F5344CB8AC3E}">
        <p14:creationId xmlns:p14="http://schemas.microsoft.com/office/powerpoint/2010/main" val="13440493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lgn="just">
              <a:buFont typeface="Arial"/>
              <a:buChar char="•"/>
            </a:pPr>
            <a:r>
              <a:rPr lang="en-US" b="1" i="0" dirty="0" smtClean="0">
                <a:solidFill>
                  <a:srgbClr val="32323C"/>
                </a:solidFill>
                <a:effectLst/>
                <a:latin typeface="acumin-pro"/>
              </a:rPr>
              <a:t>Intertrochanteric crest </a:t>
            </a:r>
            <a:r>
              <a:rPr lang="en-US" b="0" i="0" dirty="0" smtClean="0">
                <a:solidFill>
                  <a:srgbClr val="32323C"/>
                </a:solidFill>
                <a:effectLst/>
                <a:latin typeface="acumin-pro"/>
              </a:rPr>
              <a:t>– like the intertrochanteric line, this is a ridge of bone that connects the </a:t>
            </a:r>
            <a:r>
              <a:rPr lang="en-US" b="0" i="0" dirty="0" smtClean="0">
                <a:solidFill>
                  <a:schemeClr val="accent1"/>
                </a:solidFill>
                <a:effectLst/>
                <a:latin typeface="acumin-pro"/>
              </a:rPr>
              <a:t>two trochanters</a:t>
            </a:r>
            <a:r>
              <a:rPr lang="en-US" b="0" i="0" dirty="0" smtClean="0">
                <a:solidFill>
                  <a:srgbClr val="32323C"/>
                </a:solidFill>
                <a:effectLst/>
                <a:latin typeface="acumin-pro"/>
              </a:rPr>
              <a:t>. It is located on the </a:t>
            </a:r>
            <a:r>
              <a:rPr lang="en-US" b="0" i="0" dirty="0" smtClean="0">
                <a:solidFill>
                  <a:schemeClr val="accent1"/>
                </a:solidFill>
                <a:effectLst/>
                <a:latin typeface="acumin-pro"/>
              </a:rPr>
              <a:t>posterior surface </a:t>
            </a:r>
            <a:r>
              <a:rPr lang="en-US" b="0" i="0" dirty="0" smtClean="0">
                <a:solidFill>
                  <a:srgbClr val="32323C"/>
                </a:solidFill>
                <a:effectLst/>
                <a:latin typeface="acumin-pro"/>
              </a:rPr>
              <a:t>of the femur. There is a rounded tubercle on its superior half called the quadrate tubercle; where </a:t>
            </a:r>
            <a:r>
              <a:rPr lang="en-US" b="0" i="0" dirty="0" err="1" smtClean="0">
                <a:solidFill>
                  <a:schemeClr val="accent2"/>
                </a:solidFill>
                <a:effectLst/>
                <a:latin typeface="acumin-pro"/>
              </a:rPr>
              <a:t>quadratus</a:t>
            </a:r>
            <a:r>
              <a:rPr lang="en-US" b="0" i="0" dirty="0" smtClean="0">
                <a:solidFill>
                  <a:schemeClr val="accent2"/>
                </a:solidFill>
                <a:effectLst/>
                <a:latin typeface="acumin-pro"/>
              </a:rPr>
              <a:t> </a:t>
            </a:r>
            <a:r>
              <a:rPr lang="en-US" b="0" i="0" dirty="0" err="1" smtClean="0">
                <a:solidFill>
                  <a:schemeClr val="accent2"/>
                </a:solidFill>
                <a:effectLst/>
                <a:latin typeface="acumin-pro"/>
              </a:rPr>
              <a:t>femoris</a:t>
            </a:r>
            <a:r>
              <a:rPr lang="en-US" b="0" i="0" dirty="0" smtClean="0">
                <a:solidFill>
                  <a:schemeClr val="accent2"/>
                </a:solidFill>
                <a:effectLst/>
                <a:latin typeface="acumin-pro"/>
              </a:rPr>
              <a:t> </a:t>
            </a:r>
            <a:r>
              <a:rPr lang="en-US" b="0" i="0" dirty="0" smtClean="0">
                <a:solidFill>
                  <a:srgbClr val="32323C"/>
                </a:solidFill>
                <a:effectLst/>
                <a:latin typeface="acumin-pro"/>
              </a:rPr>
              <a:t>attaches.</a:t>
            </a:r>
          </a:p>
          <a:p>
            <a:pPr marL="0" indent="0">
              <a:buNone/>
            </a:pPr>
            <a:endParaRPr lang="en-US" dirty="0"/>
          </a:p>
        </p:txBody>
      </p:sp>
    </p:spTree>
    <p:extLst>
      <p:ext uri="{BB962C8B-B14F-4D97-AF65-F5344CB8AC3E}">
        <p14:creationId xmlns:p14="http://schemas.microsoft.com/office/powerpoint/2010/main" val="2704867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a:buNone/>
            </a:pPr>
            <a:r>
              <a:rPr lang="en-US" b="1" dirty="0" smtClean="0"/>
              <a:t>Classification of human being</a:t>
            </a:r>
          </a:p>
          <a:p>
            <a:pPr>
              <a:buNone/>
            </a:pPr>
            <a:endParaRPr lang="en-US" b="1" dirty="0"/>
          </a:p>
        </p:txBody>
      </p:sp>
      <p:pic>
        <p:nvPicPr>
          <p:cNvPr id="1026" name="Picture 2"/>
          <p:cNvPicPr>
            <a:picLocks noChangeAspect="1" noChangeArrowheads="1"/>
          </p:cNvPicPr>
          <p:nvPr/>
        </p:nvPicPr>
        <p:blipFill>
          <a:blip r:embed="rId2"/>
          <a:srcRect/>
          <a:stretch>
            <a:fillRect/>
          </a:stretch>
        </p:blipFill>
        <p:spPr bwMode="auto">
          <a:xfrm>
            <a:off x="152400" y="762000"/>
            <a:ext cx="87630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t>The anterior surface of right femur</a:t>
            </a:r>
            <a:endParaRPr lang="en-US" b="1" dirty="0"/>
          </a:p>
        </p:txBody>
      </p:sp>
      <p:pic>
        <p:nvPicPr>
          <p:cNvPr id="4" name="Picture 2" descr="C:\Users\user\Desktop\Anterior-Surface-of-the-Proximal-Portion-of-the-Femur-Bony-Landmark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696199" cy="525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5634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posterior surface of right femur</a:t>
            </a:r>
            <a:endParaRPr lang="en-US" b="1" dirty="0"/>
          </a:p>
        </p:txBody>
      </p:sp>
      <p:pic>
        <p:nvPicPr>
          <p:cNvPr id="2050" name="Picture 2" descr="C:\Users\user\Desktop\Posterior-Surface-of-the-Proximal-Portion-of-the-Femur-Bony-Landmark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71628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57864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normAutofit lnSpcReduction="10000"/>
          </a:bodyPr>
          <a:lstStyle/>
          <a:p>
            <a:pPr marL="0" indent="0">
              <a:buNone/>
            </a:pPr>
            <a:r>
              <a:rPr lang="en-US" b="1" i="0" dirty="0" smtClean="0">
                <a:solidFill>
                  <a:srgbClr val="32323C"/>
                </a:solidFill>
                <a:effectLst/>
                <a:latin typeface="acumin-pro"/>
              </a:rPr>
              <a:t>b. The Shaft</a:t>
            </a:r>
          </a:p>
          <a:p>
            <a:pPr algn="just"/>
            <a:r>
              <a:rPr lang="en-US" b="0" i="0" dirty="0" smtClean="0">
                <a:solidFill>
                  <a:srgbClr val="32323C"/>
                </a:solidFill>
                <a:effectLst/>
                <a:latin typeface="acumin-pro"/>
              </a:rPr>
              <a:t>The shaft of the femur descends in a slight </a:t>
            </a:r>
            <a:r>
              <a:rPr lang="en-US" b="1" i="0" dirty="0" smtClean="0">
                <a:solidFill>
                  <a:srgbClr val="32323C"/>
                </a:solidFill>
                <a:effectLst/>
                <a:latin typeface="acumin-pro"/>
              </a:rPr>
              <a:t>medial</a:t>
            </a:r>
            <a:r>
              <a:rPr lang="en-US" b="0" i="0" dirty="0" smtClean="0">
                <a:solidFill>
                  <a:srgbClr val="32323C"/>
                </a:solidFill>
                <a:effectLst/>
                <a:latin typeface="acumin-pro"/>
              </a:rPr>
              <a:t> direction. This brings the knees closer to the body’s </a:t>
            </a:r>
            <a:r>
              <a:rPr lang="en-US" b="0" i="0" dirty="0" err="1" smtClean="0">
                <a:solidFill>
                  <a:srgbClr val="32323C"/>
                </a:solidFill>
                <a:effectLst/>
                <a:latin typeface="acumin-pro"/>
              </a:rPr>
              <a:t>centre</a:t>
            </a:r>
            <a:r>
              <a:rPr lang="en-US" b="0" i="0" dirty="0" smtClean="0">
                <a:solidFill>
                  <a:srgbClr val="32323C"/>
                </a:solidFill>
                <a:effectLst/>
                <a:latin typeface="acumin-pro"/>
              </a:rPr>
              <a:t> of gravity, increasing stability. A cross section of the shaft in the middle is circular but flattened posteriorly at the proximal and distal aspects.</a:t>
            </a:r>
          </a:p>
          <a:p>
            <a:r>
              <a:rPr lang="en-US" b="0" i="0" dirty="0" smtClean="0">
                <a:solidFill>
                  <a:srgbClr val="32323C"/>
                </a:solidFill>
                <a:effectLst/>
                <a:latin typeface="acumin-pro"/>
              </a:rPr>
              <a:t>On the posterior surface of the femoral shaft, there are roughened ridges of bone, called the </a:t>
            </a:r>
            <a:r>
              <a:rPr lang="en-US" b="1" i="0" dirty="0" err="1" smtClean="0">
                <a:solidFill>
                  <a:srgbClr val="32323C"/>
                </a:solidFill>
                <a:effectLst/>
                <a:latin typeface="acumin-pro"/>
              </a:rPr>
              <a:t>linea</a:t>
            </a:r>
            <a:r>
              <a:rPr lang="en-US" b="1" i="0" dirty="0" smtClean="0">
                <a:solidFill>
                  <a:srgbClr val="32323C"/>
                </a:solidFill>
                <a:effectLst/>
                <a:latin typeface="acumin-pro"/>
              </a:rPr>
              <a:t> </a:t>
            </a:r>
            <a:r>
              <a:rPr lang="en-US" b="1" i="0" dirty="0" err="1" smtClean="0">
                <a:solidFill>
                  <a:srgbClr val="32323C"/>
                </a:solidFill>
                <a:effectLst/>
                <a:latin typeface="acumin-pro"/>
              </a:rPr>
              <a:t>aspera</a:t>
            </a:r>
            <a:r>
              <a:rPr lang="en-US" b="1" i="0" dirty="0" smtClean="0">
                <a:solidFill>
                  <a:srgbClr val="32323C"/>
                </a:solidFill>
                <a:effectLst/>
                <a:latin typeface="acumin-pro"/>
              </a:rPr>
              <a:t> </a:t>
            </a:r>
            <a:r>
              <a:rPr lang="en-US" b="0" i="0" dirty="0" smtClean="0">
                <a:solidFill>
                  <a:srgbClr val="32323C"/>
                </a:solidFill>
                <a:effectLst/>
                <a:latin typeface="acumin-pro"/>
              </a:rPr>
              <a:t>(Latin for rough line). This splits distally to form the medial and lateral supracondylar lines. The flat popliteal surface lies between them.</a:t>
            </a:r>
            <a:endParaRPr lang="en-US" dirty="0"/>
          </a:p>
        </p:txBody>
      </p:sp>
    </p:spTree>
    <p:extLst>
      <p:ext uri="{BB962C8B-B14F-4D97-AF65-F5344CB8AC3E}">
        <p14:creationId xmlns:p14="http://schemas.microsoft.com/office/powerpoint/2010/main" val="147007916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r>
              <a:rPr lang="en-US" b="0" i="0" dirty="0" smtClean="0">
                <a:solidFill>
                  <a:srgbClr val="32323C"/>
                </a:solidFill>
                <a:effectLst/>
                <a:latin typeface="acumin-pro"/>
              </a:rPr>
              <a:t>Proximally, the medial border of the </a:t>
            </a:r>
            <a:r>
              <a:rPr lang="en-US" b="0" i="0" dirty="0" err="1" smtClean="0">
                <a:solidFill>
                  <a:srgbClr val="32323C"/>
                </a:solidFill>
                <a:effectLst/>
                <a:latin typeface="acumin-pro"/>
              </a:rPr>
              <a:t>linea</a:t>
            </a:r>
            <a:r>
              <a:rPr lang="en-US" b="0" i="0" dirty="0" smtClean="0">
                <a:solidFill>
                  <a:srgbClr val="32323C"/>
                </a:solidFill>
                <a:effectLst/>
                <a:latin typeface="acumin-pro"/>
              </a:rPr>
              <a:t> </a:t>
            </a:r>
            <a:r>
              <a:rPr lang="en-US" b="0" i="0" dirty="0" err="1" smtClean="0">
                <a:solidFill>
                  <a:srgbClr val="32323C"/>
                </a:solidFill>
                <a:effectLst/>
                <a:latin typeface="acumin-pro"/>
              </a:rPr>
              <a:t>aspera</a:t>
            </a:r>
            <a:r>
              <a:rPr lang="en-US" b="0" i="0" dirty="0" smtClean="0">
                <a:solidFill>
                  <a:srgbClr val="32323C"/>
                </a:solidFill>
                <a:effectLst/>
                <a:latin typeface="acumin-pro"/>
              </a:rPr>
              <a:t> becomes the </a:t>
            </a:r>
            <a:r>
              <a:rPr lang="en-US" b="0" i="0" dirty="0" err="1" smtClean="0">
                <a:solidFill>
                  <a:schemeClr val="accent1"/>
                </a:solidFill>
                <a:effectLst/>
                <a:latin typeface="acumin-pro"/>
              </a:rPr>
              <a:t>pectineal</a:t>
            </a:r>
            <a:r>
              <a:rPr lang="en-US" b="0" i="0" dirty="0" smtClean="0">
                <a:solidFill>
                  <a:schemeClr val="accent1"/>
                </a:solidFill>
                <a:effectLst/>
                <a:latin typeface="acumin-pro"/>
              </a:rPr>
              <a:t> line.</a:t>
            </a:r>
            <a:r>
              <a:rPr lang="en-US" b="0" i="0" dirty="0" smtClean="0">
                <a:solidFill>
                  <a:srgbClr val="32323C"/>
                </a:solidFill>
                <a:effectLst/>
                <a:latin typeface="acumin-pro"/>
              </a:rPr>
              <a:t> The lateral border becomes the </a:t>
            </a:r>
            <a:r>
              <a:rPr lang="en-US" b="1" i="0" dirty="0" smtClean="0">
                <a:solidFill>
                  <a:srgbClr val="32323C"/>
                </a:solidFill>
                <a:effectLst/>
                <a:latin typeface="acumin-pro"/>
              </a:rPr>
              <a:t>gluteal tuberosity,</a:t>
            </a:r>
            <a:r>
              <a:rPr lang="en-US" b="0" i="0" dirty="0" smtClean="0">
                <a:solidFill>
                  <a:srgbClr val="32323C"/>
                </a:solidFill>
                <a:effectLst/>
                <a:latin typeface="acumin-pro"/>
              </a:rPr>
              <a:t> where the gluteus </a:t>
            </a:r>
            <a:r>
              <a:rPr lang="en-US" b="0" i="0" dirty="0" err="1" smtClean="0">
                <a:solidFill>
                  <a:srgbClr val="32323C"/>
                </a:solidFill>
                <a:effectLst/>
                <a:latin typeface="acumin-pro"/>
              </a:rPr>
              <a:t>maximus</a:t>
            </a:r>
            <a:r>
              <a:rPr lang="en-US" b="0" i="0" dirty="0" smtClean="0">
                <a:solidFill>
                  <a:srgbClr val="32323C"/>
                </a:solidFill>
                <a:effectLst/>
                <a:latin typeface="acumin-pro"/>
              </a:rPr>
              <a:t> attaches.</a:t>
            </a:r>
          </a:p>
          <a:p>
            <a:r>
              <a:rPr lang="en-US" dirty="0" smtClean="0">
                <a:effectLst/>
              </a:rPr>
              <a:t>Distally, the </a:t>
            </a:r>
            <a:r>
              <a:rPr lang="en-US" dirty="0" err="1" smtClean="0">
                <a:effectLst/>
              </a:rPr>
              <a:t>linea</a:t>
            </a:r>
            <a:r>
              <a:rPr lang="en-US" dirty="0" smtClean="0">
                <a:effectLst/>
              </a:rPr>
              <a:t> </a:t>
            </a:r>
            <a:r>
              <a:rPr lang="en-US" dirty="0" err="1" smtClean="0">
                <a:effectLst/>
              </a:rPr>
              <a:t>aspera</a:t>
            </a:r>
            <a:r>
              <a:rPr lang="en-US" dirty="0" smtClean="0">
                <a:effectLst/>
              </a:rPr>
              <a:t> widens and forms the floor of the </a:t>
            </a:r>
            <a:r>
              <a:rPr lang="en-US" b="1" dirty="0" smtClean="0">
                <a:effectLst/>
              </a:rPr>
              <a:t>popliteal fossa</a:t>
            </a:r>
            <a:r>
              <a:rPr lang="en-US" dirty="0" smtClean="0">
                <a:effectLst/>
              </a:rPr>
              <a:t>, the medial and lateral borders form the medial and lateral supracondylar lines. The medial supracondylar line ends at the adductor tubercle, where the adductor </a:t>
            </a:r>
            <a:r>
              <a:rPr lang="en-US" dirty="0" err="1" smtClean="0">
                <a:effectLst/>
              </a:rPr>
              <a:t>magnus</a:t>
            </a:r>
            <a:r>
              <a:rPr lang="en-US" dirty="0" smtClean="0">
                <a:effectLst/>
              </a:rPr>
              <a:t> attaches.</a:t>
            </a:r>
          </a:p>
          <a:p>
            <a:pPr algn="just" latinLnBrk="1"/>
            <a:r>
              <a:rPr lang="en-US" b="0" i="0" dirty="0" smtClean="0">
                <a:solidFill>
                  <a:srgbClr val="FFFFFF"/>
                </a:solidFill>
                <a:effectLst/>
                <a:latin typeface="acumin-pro"/>
              </a:rPr>
              <a:t> By </a:t>
            </a:r>
            <a:r>
              <a:rPr lang="en-US" b="0" i="0" u="sng" dirty="0" smtClean="0">
                <a:solidFill>
                  <a:srgbClr val="FFFFFF"/>
                </a:solidFill>
                <a:effectLst/>
                <a:latin typeface="acumin-pro"/>
              </a:rPr>
              <a:t>Teach</a:t>
            </a:r>
            <a:r>
              <a:rPr lang="en-US" b="0" i="0" dirty="0" smtClean="0">
                <a:solidFill>
                  <a:srgbClr val="FFFFFF"/>
                </a:solidFill>
                <a:effectLst/>
                <a:latin typeface="acumin-pro"/>
              </a:rPr>
              <a:t>21)</a:t>
            </a:r>
            <a:r>
              <a:rPr lang="en-US" dirty="0" smtClean="0">
                <a:solidFill>
                  <a:srgbClr val="32323C"/>
                </a:solidFill>
                <a:effectLst/>
              </a:rPr>
              <a:t/>
            </a:r>
            <a:br>
              <a:rPr lang="en-US" dirty="0" smtClean="0">
                <a:solidFill>
                  <a:srgbClr val="32323C"/>
                </a:solidFill>
                <a:effectLst/>
              </a:rPr>
            </a:br>
            <a:endParaRPr lang="en-US" dirty="0"/>
          </a:p>
        </p:txBody>
      </p:sp>
    </p:spTree>
    <p:extLst>
      <p:ext uri="{BB962C8B-B14F-4D97-AF65-F5344CB8AC3E}">
        <p14:creationId xmlns:p14="http://schemas.microsoft.com/office/powerpoint/2010/main" val="32009253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smtClean="0"/>
              <a:t>Posterior shaft of right femur</a:t>
            </a:r>
            <a:endParaRPr lang="en-US" b="1" dirty="0"/>
          </a:p>
        </p:txBody>
      </p:sp>
      <p:pic>
        <p:nvPicPr>
          <p:cNvPr id="5122" name="Picture 2" descr="C:\Users\user\Desktop\Posterior-Surface-of-the-Shaft-of-the-Femur-431x10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762000"/>
            <a:ext cx="56388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82601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92500" lnSpcReduction="10000"/>
          </a:bodyPr>
          <a:lstStyle/>
          <a:p>
            <a:pPr marL="0" indent="0">
              <a:buNone/>
            </a:pPr>
            <a:r>
              <a:rPr lang="en-US" b="1" i="0" dirty="0" smtClean="0">
                <a:solidFill>
                  <a:srgbClr val="32323C"/>
                </a:solidFill>
                <a:effectLst/>
                <a:latin typeface="acumin-pro"/>
              </a:rPr>
              <a:t>c. Distal</a:t>
            </a:r>
          </a:p>
          <a:p>
            <a:pPr algn="just"/>
            <a:r>
              <a:rPr lang="en-US" b="0" i="0" dirty="0" smtClean="0">
                <a:solidFill>
                  <a:srgbClr val="32323C"/>
                </a:solidFill>
                <a:effectLst/>
                <a:latin typeface="acumin-pro"/>
              </a:rPr>
              <a:t>The distal end of the femur is </a:t>
            </a:r>
            <a:r>
              <a:rPr lang="en-US" b="0" i="0" dirty="0" err="1" smtClean="0">
                <a:solidFill>
                  <a:srgbClr val="32323C"/>
                </a:solidFill>
                <a:effectLst/>
                <a:latin typeface="acumin-pro"/>
              </a:rPr>
              <a:t>characterised</a:t>
            </a:r>
            <a:r>
              <a:rPr lang="en-US" b="0" i="0" dirty="0" smtClean="0">
                <a:solidFill>
                  <a:srgbClr val="32323C"/>
                </a:solidFill>
                <a:effectLst/>
                <a:latin typeface="acumin-pro"/>
              </a:rPr>
              <a:t> by the presence of the </a:t>
            </a:r>
            <a:r>
              <a:rPr lang="en-US" b="0" i="0" dirty="0" smtClean="0">
                <a:solidFill>
                  <a:schemeClr val="accent1"/>
                </a:solidFill>
                <a:effectLst/>
                <a:latin typeface="acumin-pro"/>
              </a:rPr>
              <a:t>medial and lateral condyles</a:t>
            </a:r>
            <a:r>
              <a:rPr lang="en-US" b="0" i="0" dirty="0" smtClean="0">
                <a:solidFill>
                  <a:srgbClr val="32323C"/>
                </a:solidFill>
                <a:effectLst/>
                <a:latin typeface="acumin-pro"/>
              </a:rPr>
              <a:t>, which articulate with the tibia and patella to form the </a:t>
            </a:r>
            <a:r>
              <a:rPr lang="en-US" b="0" i="0" u="none" strike="noStrike" dirty="0" smtClean="0">
                <a:solidFill>
                  <a:srgbClr val="00A99D"/>
                </a:solidFill>
                <a:effectLst/>
                <a:latin typeface="acumin-pro"/>
                <a:hlinkClick r:id="rId2"/>
              </a:rPr>
              <a:t>knee joint</a:t>
            </a:r>
            <a:r>
              <a:rPr lang="en-US" b="0" i="0" dirty="0" smtClean="0">
                <a:solidFill>
                  <a:srgbClr val="32323C"/>
                </a:solidFill>
                <a:effectLst/>
                <a:latin typeface="acumin-pro"/>
              </a:rPr>
              <a:t>.</a:t>
            </a:r>
          </a:p>
          <a:p>
            <a:pPr algn="just">
              <a:buFont typeface="Arial"/>
              <a:buChar char="•"/>
            </a:pPr>
            <a:r>
              <a:rPr lang="en-US" b="1" i="0" dirty="0" smtClean="0">
                <a:solidFill>
                  <a:srgbClr val="32323C"/>
                </a:solidFill>
                <a:effectLst/>
                <a:latin typeface="acumin-pro"/>
              </a:rPr>
              <a:t>Medial and lateral condyles </a:t>
            </a:r>
            <a:r>
              <a:rPr lang="en-US" b="0" i="0" dirty="0" smtClean="0">
                <a:solidFill>
                  <a:srgbClr val="32323C"/>
                </a:solidFill>
                <a:effectLst/>
                <a:latin typeface="acumin-pro"/>
              </a:rPr>
              <a:t>– rounded areas at the end of the femur. The posterior and inferior surfaces articulate with the </a:t>
            </a:r>
            <a:r>
              <a:rPr lang="en-US" b="0" i="0" dirty="0" smtClean="0">
                <a:solidFill>
                  <a:schemeClr val="accent2"/>
                </a:solidFill>
                <a:effectLst/>
                <a:latin typeface="acumin-pro"/>
              </a:rPr>
              <a:t>tibia and menisci of the knee</a:t>
            </a:r>
            <a:r>
              <a:rPr lang="en-US" b="0" i="0" dirty="0" smtClean="0">
                <a:solidFill>
                  <a:srgbClr val="32323C"/>
                </a:solidFill>
                <a:effectLst/>
                <a:latin typeface="acumin-pro"/>
              </a:rPr>
              <a:t>, while the anterior surface articulates with the patella. The more prominent lateral condyle helps </a:t>
            </a:r>
            <a:r>
              <a:rPr lang="en-US" b="0" i="0" dirty="0" smtClean="0">
                <a:solidFill>
                  <a:schemeClr val="accent2"/>
                </a:solidFill>
                <a:effectLst/>
                <a:latin typeface="acumin-pro"/>
              </a:rPr>
              <a:t>prevent the natural lateral movement of the patella; </a:t>
            </a:r>
            <a:r>
              <a:rPr lang="en-US" b="0" i="0" dirty="0" smtClean="0">
                <a:solidFill>
                  <a:srgbClr val="32323C"/>
                </a:solidFill>
                <a:effectLst/>
                <a:latin typeface="acumin-pro"/>
              </a:rPr>
              <a:t>a flatter condyle is more likely to result in patellar dislocation.</a:t>
            </a:r>
          </a:p>
          <a:p>
            <a:endParaRPr lang="en-US" dirty="0"/>
          </a:p>
        </p:txBody>
      </p:sp>
    </p:spTree>
    <p:extLst>
      <p:ext uri="{BB962C8B-B14F-4D97-AF65-F5344CB8AC3E}">
        <p14:creationId xmlns:p14="http://schemas.microsoft.com/office/powerpoint/2010/main" val="231961100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6019800"/>
          </a:xfrm>
        </p:spPr>
        <p:txBody>
          <a:bodyPr>
            <a:normAutofit fontScale="92500" lnSpcReduction="20000"/>
          </a:bodyPr>
          <a:lstStyle/>
          <a:p>
            <a:pPr algn="just">
              <a:buFont typeface="Arial"/>
              <a:buChar char="•"/>
            </a:pPr>
            <a:r>
              <a:rPr lang="en-US" b="1" i="0" dirty="0" smtClean="0">
                <a:solidFill>
                  <a:srgbClr val="32323C"/>
                </a:solidFill>
                <a:effectLst/>
                <a:latin typeface="acumin-pro"/>
              </a:rPr>
              <a:t>Medial and lateral epicondyles </a:t>
            </a:r>
            <a:r>
              <a:rPr lang="en-US" b="0" i="0" dirty="0" smtClean="0">
                <a:solidFill>
                  <a:srgbClr val="32323C"/>
                </a:solidFill>
                <a:effectLst/>
                <a:latin typeface="acumin-pro"/>
              </a:rPr>
              <a:t>– bony elevations on the non-articular areas of the condyles. The medial epicondyle is the larger.</a:t>
            </a:r>
          </a:p>
          <a:p>
            <a:pPr algn="just">
              <a:buFont typeface="Arial"/>
              <a:buChar char="•"/>
            </a:pPr>
            <a:r>
              <a:rPr lang="en-US" b="0" i="0" dirty="0" smtClean="0">
                <a:solidFill>
                  <a:srgbClr val="32323C"/>
                </a:solidFill>
                <a:effectLst/>
                <a:latin typeface="acumin-pro"/>
              </a:rPr>
              <a:t>The medial and lateral collateral ligaments of the knee originate from their respective epicondyles.</a:t>
            </a:r>
          </a:p>
          <a:p>
            <a:pPr algn="just">
              <a:buFont typeface="Arial"/>
              <a:buChar char="•"/>
            </a:pPr>
            <a:r>
              <a:rPr lang="en-US" b="1" i="0" dirty="0" err="1" smtClean="0">
                <a:solidFill>
                  <a:srgbClr val="32323C"/>
                </a:solidFill>
                <a:effectLst/>
                <a:latin typeface="acumin-pro"/>
              </a:rPr>
              <a:t>Intercondylar</a:t>
            </a:r>
            <a:r>
              <a:rPr lang="en-US" b="1" i="0" dirty="0" smtClean="0">
                <a:solidFill>
                  <a:srgbClr val="32323C"/>
                </a:solidFill>
                <a:effectLst/>
                <a:latin typeface="acumin-pro"/>
              </a:rPr>
              <a:t> fossa</a:t>
            </a:r>
            <a:r>
              <a:rPr lang="en-US" b="1" i="1" dirty="0" smtClean="0">
                <a:solidFill>
                  <a:srgbClr val="32323C"/>
                </a:solidFill>
                <a:effectLst/>
                <a:latin typeface="acumin-pro"/>
              </a:rPr>
              <a:t> </a:t>
            </a:r>
            <a:r>
              <a:rPr lang="en-US" b="0" i="1" dirty="0" smtClean="0">
                <a:solidFill>
                  <a:srgbClr val="32323C"/>
                </a:solidFill>
                <a:effectLst/>
                <a:latin typeface="acumin-pro"/>
              </a:rPr>
              <a:t>–</a:t>
            </a:r>
            <a:r>
              <a:rPr lang="en-US" b="0" i="0" dirty="0" smtClean="0">
                <a:solidFill>
                  <a:srgbClr val="32323C"/>
                </a:solidFill>
                <a:effectLst/>
                <a:latin typeface="acumin-pro"/>
              </a:rPr>
              <a:t> a deep notch on the posterior surface of the femur, between the two condyles. It contains two facets for attachment of </a:t>
            </a:r>
            <a:r>
              <a:rPr lang="en-US" b="0" i="0" dirty="0" err="1" smtClean="0">
                <a:solidFill>
                  <a:srgbClr val="32323C"/>
                </a:solidFill>
                <a:effectLst/>
                <a:latin typeface="acumin-pro"/>
              </a:rPr>
              <a:t>intracapsular</a:t>
            </a:r>
            <a:r>
              <a:rPr lang="en-US" b="0" i="0" dirty="0" smtClean="0">
                <a:solidFill>
                  <a:srgbClr val="32323C"/>
                </a:solidFill>
                <a:effectLst/>
                <a:latin typeface="acumin-pro"/>
              </a:rPr>
              <a:t> knee ligaments; the anterior cruciate ligament (ACL) attaches to the medial aspect of the lateral condyle and the posterior cruciate ligament (PCL) to the lateral aspect of the medial condyle.</a:t>
            </a:r>
          </a:p>
          <a:p>
            <a:endParaRPr lang="en-US" dirty="0"/>
          </a:p>
        </p:txBody>
      </p:sp>
    </p:spTree>
    <p:extLst>
      <p:ext uri="{BB962C8B-B14F-4D97-AF65-F5344CB8AC3E}">
        <p14:creationId xmlns:p14="http://schemas.microsoft.com/office/powerpoint/2010/main" val="303048809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smtClean="0"/>
              <a:t>Anterior aspect of right femur</a:t>
            </a:r>
            <a:endParaRPr lang="en-US" b="1" dirty="0"/>
          </a:p>
        </p:txBody>
      </p:sp>
      <p:pic>
        <p:nvPicPr>
          <p:cNvPr id="6146" name="Picture 2" descr="C:\Users\user\Desktop\Anterior-Surface-of-the-Distal-Portion-of-the-Femu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3914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55174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Posterior surface of distal right femur</a:t>
            </a:r>
            <a:endParaRPr lang="en-US" b="1" dirty="0"/>
          </a:p>
        </p:txBody>
      </p:sp>
      <p:pic>
        <p:nvPicPr>
          <p:cNvPr id="7170" name="Picture 2" descr="C:\Users\user\Desktop\Posterior-Surface-of-the-Distal-Portion-of-the-Femu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477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06052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Tibia</a:t>
            </a:r>
            <a:endParaRPr lang="en-US" b="1" dirty="0"/>
          </a:p>
        </p:txBody>
      </p:sp>
      <p:sp>
        <p:nvSpPr>
          <p:cNvPr id="3" name="Content Placeholder 2"/>
          <p:cNvSpPr>
            <a:spLocks noGrp="1"/>
          </p:cNvSpPr>
          <p:nvPr>
            <p:ph idx="1"/>
          </p:nvPr>
        </p:nvSpPr>
        <p:spPr>
          <a:xfrm>
            <a:off x="457200" y="1219200"/>
            <a:ext cx="8229600" cy="4906963"/>
          </a:xfrm>
        </p:spPr>
        <p:txBody>
          <a:bodyPr/>
          <a:lstStyle/>
          <a:p>
            <a:pPr algn="just"/>
            <a:r>
              <a:rPr lang="en-US" b="0" i="0" dirty="0" smtClean="0">
                <a:solidFill>
                  <a:srgbClr val="32323C"/>
                </a:solidFill>
                <a:effectLst/>
                <a:latin typeface="acumin-pro"/>
              </a:rPr>
              <a:t>The </a:t>
            </a:r>
            <a:r>
              <a:rPr lang="en-US" b="1" i="0" dirty="0" smtClean="0">
                <a:solidFill>
                  <a:srgbClr val="32323C"/>
                </a:solidFill>
                <a:effectLst/>
                <a:latin typeface="acumin-pro"/>
              </a:rPr>
              <a:t>tibia</a:t>
            </a:r>
            <a:r>
              <a:rPr lang="en-US" b="0" i="0" dirty="0" smtClean="0">
                <a:solidFill>
                  <a:srgbClr val="32323C"/>
                </a:solidFill>
                <a:effectLst/>
                <a:latin typeface="acumin-pro"/>
              </a:rPr>
              <a:t> is the main bone of the lower leg, forming what is more commonly known as the shin.</a:t>
            </a:r>
          </a:p>
          <a:p>
            <a:pPr algn="just"/>
            <a:r>
              <a:rPr lang="en-US" b="0" i="0" dirty="0" smtClean="0">
                <a:solidFill>
                  <a:srgbClr val="32323C"/>
                </a:solidFill>
                <a:effectLst/>
                <a:latin typeface="acumin-pro"/>
              </a:rPr>
              <a:t>It expands at its proximal and distal ends; articulating at the </a:t>
            </a:r>
            <a:r>
              <a:rPr lang="en-US" b="0" i="0" dirty="0" smtClean="0">
                <a:solidFill>
                  <a:schemeClr val="accent2"/>
                </a:solidFill>
                <a:effectLst/>
                <a:latin typeface="acumin-pro"/>
              </a:rPr>
              <a:t>knee and ankle joints </a:t>
            </a:r>
            <a:r>
              <a:rPr lang="en-US" b="0" i="0" dirty="0" smtClean="0">
                <a:solidFill>
                  <a:srgbClr val="32323C"/>
                </a:solidFill>
                <a:effectLst/>
                <a:latin typeface="acumin-pro"/>
              </a:rPr>
              <a:t>respectively. The tibia is the second largest bone in the body and it is a key </a:t>
            </a:r>
            <a:r>
              <a:rPr lang="en-US" b="1" i="0" dirty="0" smtClean="0">
                <a:solidFill>
                  <a:srgbClr val="32323C"/>
                </a:solidFill>
                <a:effectLst/>
                <a:latin typeface="acumin-pro"/>
              </a:rPr>
              <a:t>weight-bearing</a:t>
            </a:r>
            <a:r>
              <a:rPr lang="en-US" b="0" i="0" dirty="0" smtClean="0">
                <a:solidFill>
                  <a:srgbClr val="32323C"/>
                </a:solidFill>
                <a:effectLst/>
                <a:latin typeface="acumin-pro"/>
              </a:rPr>
              <a:t> structure.</a:t>
            </a:r>
          </a:p>
          <a:p>
            <a:endParaRPr lang="en-US" dirty="0"/>
          </a:p>
        </p:txBody>
      </p:sp>
    </p:spTree>
    <p:extLst>
      <p:ext uri="{BB962C8B-B14F-4D97-AF65-F5344CB8AC3E}">
        <p14:creationId xmlns:p14="http://schemas.microsoft.com/office/powerpoint/2010/main" val="1093677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04801"/>
            <a:ext cx="7772400" cy="685800"/>
          </a:xfrm>
        </p:spPr>
        <p:txBody>
          <a:bodyPr>
            <a:normAutofit fontScale="90000"/>
          </a:bodyPr>
          <a:lstStyle/>
          <a:p>
            <a:pPr algn="l"/>
            <a:r>
              <a:rPr lang="en-US" b="1" dirty="0" smtClean="0"/>
              <a:t>How can gross anatomy be studied</a:t>
            </a:r>
            <a:endParaRPr lang="en-US" b="1" dirty="0"/>
          </a:p>
        </p:txBody>
      </p:sp>
      <p:sp>
        <p:nvSpPr>
          <p:cNvPr id="3" name="Subtitle 2"/>
          <p:cNvSpPr>
            <a:spLocks noGrp="1"/>
          </p:cNvSpPr>
          <p:nvPr>
            <p:ph type="subTitle" idx="1"/>
          </p:nvPr>
        </p:nvSpPr>
        <p:spPr>
          <a:xfrm>
            <a:off x="685800" y="990600"/>
            <a:ext cx="7467600" cy="5257800"/>
          </a:xfrm>
        </p:spPr>
        <p:txBody>
          <a:bodyPr>
            <a:normAutofit fontScale="85000" lnSpcReduction="20000"/>
          </a:bodyPr>
          <a:lstStyle/>
          <a:p>
            <a:pPr algn="l">
              <a:buFont typeface="Arial" pitchFamily="34" charset="0"/>
              <a:buChar char="•"/>
            </a:pPr>
            <a:r>
              <a:rPr lang="en-US" dirty="0">
                <a:solidFill>
                  <a:schemeClr val="tx1"/>
                </a:solidFill>
              </a:rPr>
              <a:t>A</a:t>
            </a:r>
            <a:r>
              <a:rPr lang="en-US" dirty="0" smtClean="0">
                <a:solidFill>
                  <a:schemeClr val="tx1"/>
                </a:solidFill>
              </a:rPr>
              <a:t>natomy can be studied following </a:t>
            </a:r>
            <a:r>
              <a:rPr lang="en-US" dirty="0" smtClean="0">
                <a:solidFill>
                  <a:srgbClr val="FF0000"/>
                </a:solidFill>
              </a:rPr>
              <a:t>either regional or systemic approach</a:t>
            </a:r>
          </a:p>
          <a:p>
            <a:pPr algn="l"/>
            <a:r>
              <a:rPr lang="en-US" b="1" dirty="0" smtClean="0">
                <a:solidFill>
                  <a:schemeClr val="tx1"/>
                </a:solidFill>
              </a:rPr>
              <a:t>Regional approach</a:t>
            </a:r>
          </a:p>
          <a:p>
            <a:pPr algn="l">
              <a:buFont typeface="Arial" pitchFamily="34" charset="0"/>
              <a:buChar char="•"/>
            </a:pPr>
            <a:r>
              <a:rPr lang="en-US" dirty="0" smtClean="0">
                <a:solidFill>
                  <a:schemeClr val="tx1"/>
                </a:solidFill>
              </a:rPr>
              <a:t>Each region of the body is studied separately and all aspects of that region are studied  at the same time.</a:t>
            </a:r>
          </a:p>
          <a:p>
            <a:pPr algn="l">
              <a:buFont typeface="Arial" pitchFamily="34" charset="0"/>
              <a:buChar char="•"/>
            </a:pPr>
            <a:r>
              <a:rPr lang="en-US" dirty="0" smtClean="0">
                <a:solidFill>
                  <a:schemeClr val="tx1"/>
                </a:solidFill>
              </a:rPr>
              <a:t> For example if the thorax is to be studied, all of its structures are examined. </a:t>
            </a:r>
          </a:p>
          <a:p>
            <a:pPr algn="l">
              <a:buFont typeface="Arial" pitchFamily="34" charset="0"/>
              <a:buChar char="•"/>
            </a:pPr>
            <a:r>
              <a:rPr lang="en-US" dirty="0" smtClean="0">
                <a:solidFill>
                  <a:schemeClr val="tx1"/>
                </a:solidFill>
              </a:rPr>
              <a:t>This includes vasculature, the nerves, the bones, muscles and all other structures and organs located in the region of the body defined as thorax. </a:t>
            </a:r>
          </a:p>
          <a:p>
            <a:pPr algn="l">
              <a:buFont typeface="Arial" pitchFamily="34" charset="0"/>
              <a:buChar char="•"/>
            </a:pPr>
            <a:r>
              <a:rPr lang="en-US" dirty="0" smtClean="0">
                <a:solidFill>
                  <a:schemeClr val="tx1"/>
                </a:solidFill>
              </a:rPr>
              <a:t>After studying this region the other regions of the body are studied in a similar fashion</a:t>
            </a:r>
          </a:p>
          <a:p>
            <a:pPr algn="l"/>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a:bodyPr>
          <a:lstStyle/>
          <a:p>
            <a:pPr marL="0" indent="0">
              <a:buNone/>
            </a:pPr>
            <a:r>
              <a:rPr lang="en-US" b="1" i="0" dirty="0" smtClean="0">
                <a:solidFill>
                  <a:srgbClr val="32323C"/>
                </a:solidFill>
                <a:effectLst/>
                <a:latin typeface="acumin-pro"/>
              </a:rPr>
              <a:t>Proximal</a:t>
            </a:r>
          </a:p>
          <a:p>
            <a:pPr algn="just"/>
            <a:r>
              <a:rPr lang="en-US" b="0" i="0" dirty="0" smtClean="0">
                <a:solidFill>
                  <a:srgbClr val="32323C"/>
                </a:solidFill>
                <a:effectLst/>
                <a:latin typeface="acumin-pro"/>
              </a:rPr>
              <a:t>The proximal tibia is widened by the medial and lateral condyles, which aid in </a:t>
            </a:r>
            <a:r>
              <a:rPr lang="en-US" b="0" i="0" dirty="0" smtClean="0">
                <a:solidFill>
                  <a:schemeClr val="accent2"/>
                </a:solidFill>
                <a:effectLst/>
                <a:latin typeface="acumin-pro"/>
              </a:rPr>
              <a:t>weight-bearing</a:t>
            </a:r>
            <a:r>
              <a:rPr lang="en-US" b="0" i="0" dirty="0" smtClean="0">
                <a:solidFill>
                  <a:srgbClr val="32323C"/>
                </a:solidFill>
                <a:effectLst/>
                <a:latin typeface="acumin-pro"/>
              </a:rPr>
              <a:t>. The condyles form a flat surface, known as the </a:t>
            </a:r>
            <a:r>
              <a:rPr lang="en-US" b="1" i="0" dirty="0" err="1" smtClean="0">
                <a:solidFill>
                  <a:srgbClr val="32323C"/>
                </a:solidFill>
                <a:effectLst/>
                <a:latin typeface="acumin-pro"/>
              </a:rPr>
              <a:t>tibial</a:t>
            </a:r>
            <a:r>
              <a:rPr lang="en-US" b="1" i="0" dirty="0" smtClean="0">
                <a:solidFill>
                  <a:srgbClr val="32323C"/>
                </a:solidFill>
                <a:effectLst/>
                <a:latin typeface="acumin-pro"/>
              </a:rPr>
              <a:t> plateau. </a:t>
            </a:r>
            <a:r>
              <a:rPr lang="en-US" b="0" i="0" dirty="0" smtClean="0">
                <a:solidFill>
                  <a:srgbClr val="32323C"/>
                </a:solidFill>
                <a:effectLst/>
                <a:latin typeface="acumin-pro"/>
              </a:rPr>
              <a:t>This structure articulates with the femoral condyles to form the key articulation of the </a:t>
            </a:r>
            <a:r>
              <a:rPr lang="en-US" b="0" i="0" dirty="0" smtClean="0">
                <a:solidFill>
                  <a:schemeClr val="accent2"/>
                </a:solidFill>
                <a:effectLst/>
                <a:latin typeface="acumin-pro"/>
              </a:rPr>
              <a:t>knee joint</a:t>
            </a:r>
            <a:r>
              <a:rPr lang="en-US" b="0" i="0" dirty="0" smtClean="0">
                <a:solidFill>
                  <a:srgbClr val="32323C"/>
                </a:solidFill>
                <a:effectLst/>
                <a:latin typeface="acumin-pro"/>
              </a:rPr>
              <a:t>.</a:t>
            </a:r>
          </a:p>
          <a:p>
            <a:r>
              <a:rPr lang="en-US" b="0" i="0" dirty="0" smtClean="0">
                <a:solidFill>
                  <a:srgbClr val="32323C"/>
                </a:solidFill>
                <a:effectLst/>
                <a:latin typeface="acumin-pro"/>
              </a:rPr>
              <a:t>Located between the condyles is a region called the</a:t>
            </a:r>
            <a:r>
              <a:rPr lang="en-US" b="1" i="0" dirty="0" smtClean="0">
                <a:solidFill>
                  <a:srgbClr val="32323C"/>
                </a:solidFill>
                <a:effectLst/>
                <a:latin typeface="acumin-pro"/>
              </a:rPr>
              <a:t> </a:t>
            </a:r>
            <a:r>
              <a:rPr lang="en-US" b="1" i="0" dirty="0" err="1" smtClean="0">
                <a:solidFill>
                  <a:srgbClr val="32323C"/>
                </a:solidFill>
                <a:effectLst/>
                <a:latin typeface="acumin-pro"/>
              </a:rPr>
              <a:t>intercondylar</a:t>
            </a:r>
            <a:r>
              <a:rPr lang="en-US" b="1" i="0" dirty="0" smtClean="0">
                <a:solidFill>
                  <a:srgbClr val="32323C"/>
                </a:solidFill>
                <a:effectLst/>
                <a:latin typeface="acumin-pro"/>
              </a:rPr>
              <a:t> eminence</a:t>
            </a:r>
            <a:r>
              <a:rPr lang="en-US" b="0" i="0" dirty="0" smtClean="0">
                <a:solidFill>
                  <a:srgbClr val="32323C"/>
                </a:solidFill>
                <a:effectLst/>
                <a:latin typeface="acumin-pro"/>
              </a:rPr>
              <a:t> – this projects upwards on either side as the medial and lateral </a:t>
            </a:r>
            <a:r>
              <a:rPr lang="en-US" b="0" i="0" dirty="0" err="1" smtClean="0">
                <a:solidFill>
                  <a:srgbClr val="32323C"/>
                </a:solidFill>
                <a:effectLst/>
                <a:latin typeface="acumin-pro"/>
              </a:rPr>
              <a:t>intercondylar</a:t>
            </a:r>
            <a:r>
              <a:rPr lang="en-US" b="0" i="0" dirty="0" smtClean="0">
                <a:solidFill>
                  <a:srgbClr val="32323C"/>
                </a:solidFill>
                <a:effectLst/>
                <a:latin typeface="acumin-pro"/>
              </a:rPr>
              <a:t> tubercles.</a:t>
            </a:r>
            <a:endParaRPr lang="en-US" dirty="0"/>
          </a:p>
        </p:txBody>
      </p:sp>
    </p:spTree>
    <p:extLst>
      <p:ext uri="{BB962C8B-B14F-4D97-AF65-F5344CB8AC3E}">
        <p14:creationId xmlns:p14="http://schemas.microsoft.com/office/powerpoint/2010/main" val="321148726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b="0" i="0" dirty="0" smtClean="0">
                <a:solidFill>
                  <a:srgbClr val="32323C"/>
                </a:solidFill>
                <a:effectLst/>
                <a:latin typeface="acumin-pro"/>
              </a:rPr>
              <a:t>This area is the main site of attachment for the ligaments and the menisci of the knee joint. The </a:t>
            </a:r>
            <a:r>
              <a:rPr lang="en-US" b="0" i="0" dirty="0" err="1" smtClean="0">
                <a:solidFill>
                  <a:schemeClr val="accent2"/>
                </a:solidFill>
                <a:effectLst/>
                <a:latin typeface="acumin-pro"/>
              </a:rPr>
              <a:t>intercondylar</a:t>
            </a:r>
            <a:r>
              <a:rPr lang="en-US" b="0" i="0" dirty="0" smtClean="0">
                <a:solidFill>
                  <a:schemeClr val="accent2"/>
                </a:solidFill>
                <a:effectLst/>
                <a:latin typeface="acumin-pro"/>
              </a:rPr>
              <a:t> tubercles </a:t>
            </a:r>
            <a:r>
              <a:rPr lang="en-US" b="0" i="0" dirty="0" smtClean="0">
                <a:solidFill>
                  <a:srgbClr val="32323C"/>
                </a:solidFill>
                <a:effectLst/>
                <a:latin typeface="acumin-pro"/>
              </a:rPr>
              <a:t>of the tibia articulate with the </a:t>
            </a:r>
            <a:r>
              <a:rPr lang="en-US" b="0" i="0" dirty="0" err="1" smtClean="0">
                <a:solidFill>
                  <a:schemeClr val="accent2"/>
                </a:solidFill>
                <a:effectLst/>
                <a:latin typeface="acumin-pro"/>
              </a:rPr>
              <a:t>intercondylar</a:t>
            </a:r>
            <a:r>
              <a:rPr lang="en-US" b="0" i="0" dirty="0" smtClean="0">
                <a:solidFill>
                  <a:schemeClr val="accent2"/>
                </a:solidFill>
                <a:effectLst/>
                <a:latin typeface="acumin-pro"/>
              </a:rPr>
              <a:t> fossa of the femur.</a:t>
            </a:r>
          </a:p>
          <a:p>
            <a:endParaRPr lang="en-US" b="0" i="0" dirty="0" smtClean="0">
              <a:solidFill>
                <a:schemeClr val="accent2"/>
              </a:solidFill>
              <a:effectLst/>
              <a:latin typeface="acumin-pro"/>
            </a:endParaRPr>
          </a:p>
          <a:p>
            <a:endParaRPr lang="en-US" dirty="0">
              <a:solidFill>
                <a:schemeClr val="accent2"/>
              </a:solidFill>
            </a:endParaRPr>
          </a:p>
        </p:txBody>
      </p:sp>
    </p:spTree>
    <p:extLst>
      <p:ext uri="{BB962C8B-B14F-4D97-AF65-F5344CB8AC3E}">
        <p14:creationId xmlns:p14="http://schemas.microsoft.com/office/powerpoint/2010/main" val="37978839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1981200"/>
          </a:xfrm>
        </p:spPr>
        <p:txBody>
          <a:bodyPr>
            <a:normAutofit fontScale="90000"/>
          </a:bodyPr>
          <a:lstStyle/>
          <a:p>
            <a:pPr algn="l"/>
            <a:r>
              <a:rPr lang="en-US" b="1" dirty="0" smtClean="0"/>
              <a:t>Tibia plateau. The tibia condyles articulates with femoral condyles to form the knee joint</a:t>
            </a:r>
            <a:endParaRPr lang="en-US" b="1" dirty="0"/>
          </a:p>
        </p:txBody>
      </p:sp>
      <p:pic>
        <p:nvPicPr>
          <p:cNvPr id="4" name="Picture 2" descr="C:\Users\user\Desktop\Tibial-Plateau-Articulating-Condyles-of-the-Tibia-at-the-Knee-Join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2209800"/>
            <a:ext cx="7239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11624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534400" cy="5745163"/>
          </a:xfrm>
        </p:spPr>
        <p:txBody>
          <a:bodyPr>
            <a:normAutofit/>
          </a:bodyPr>
          <a:lstStyle/>
          <a:p>
            <a:pPr marL="0" indent="0">
              <a:buNone/>
            </a:pPr>
            <a:r>
              <a:rPr lang="en-US" b="1" i="0" dirty="0" smtClean="0">
                <a:solidFill>
                  <a:srgbClr val="32323C"/>
                </a:solidFill>
                <a:effectLst/>
                <a:latin typeface="acumin-pro"/>
              </a:rPr>
              <a:t>Shaft</a:t>
            </a:r>
          </a:p>
          <a:p>
            <a:pPr algn="just"/>
            <a:r>
              <a:rPr lang="en-US" b="0" i="0" dirty="0" smtClean="0">
                <a:solidFill>
                  <a:srgbClr val="32323C"/>
                </a:solidFill>
                <a:effectLst/>
                <a:latin typeface="acumin-pro"/>
              </a:rPr>
              <a:t>The shaft of the tibia is </a:t>
            </a:r>
            <a:r>
              <a:rPr lang="en-US" b="1" i="0" dirty="0" smtClean="0">
                <a:solidFill>
                  <a:srgbClr val="32323C"/>
                </a:solidFill>
                <a:effectLst/>
                <a:latin typeface="acumin-pro"/>
              </a:rPr>
              <a:t>prism-shaped</a:t>
            </a:r>
            <a:r>
              <a:rPr lang="en-US" b="0" i="0" dirty="0" smtClean="0">
                <a:solidFill>
                  <a:srgbClr val="32323C"/>
                </a:solidFill>
                <a:effectLst/>
                <a:latin typeface="acumin-pro"/>
              </a:rPr>
              <a:t>, with three borders and three surfaces; anterior, posterior and lateral. </a:t>
            </a:r>
          </a:p>
          <a:p>
            <a:r>
              <a:rPr lang="en-US" b="1" i="0" dirty="0" smtClean="0">
                <a:solidFill>
                  <a:srgbClr val="32323C"/>
                </a:solidFill>
                <a:effectLst/>
                <a:latin typeface="acumin-pro"/>
              </a:rPr>
              <a:t>Anterior border </a:t>
            </a:r>
            <a:r>
              <a:rPr lang="en-US" b="0" i="0" dirty="0" smtClean="0">
                <a:solidFill>
                  <a:srgbClr val="32323C"/>
                </a:solidFill>
                <a:effectLst/>
                <a:latin typeface="acumin-pro"/>
              </a:rPr>
              <a:t>– palpable subcutaneously down the anterior surface of the leg as the </a:t>
            </a:r>
            <a:r>
              <a:rPr lang="en-US" b="0" i="0" dirty="0" smtClean="0">
                <a:solidFill>
                  <a:schemeClr val="accent2"/>
                </a:solidFill>
                <a:effectLst/>
                <a:latin typeface="acumin-pro"/>
              </a:rPr>
              <a:t>shin.</a:t>
            </a:r>
            <a:r>
              <a:rPr lang="en-US" b="0" i="0" dirty="0" smtClean="0">
                <a:solidFill>
                  <a:srgbClr val="32323C"/>
                </a:solidFill>
                <a:effectLst/>
                <a:latin typeface="acumin-pro"/>
              </a:rPr>
              <a:t> The proximal aspect of the anterior border is marked by the </a:t>
            </a:r>
            <a:r>
              <a:rPr lang="en-US" b="0" i="0" dirty="0" err="1" smtClean="0">
                <a:solidFill>
                  <a:schemeClr val="accent2"/>
                </a:solidFill>
                <a:effectLst/>
                <a:latin typeface="acumin-pro"/>
              </a:rPr>
              <a:t>tibial</a:t>
            </a:r>
            <a:r>
              <a:rPr lang="en-US" b="0" i="0" dirty="0" smtClean="0">
                <a:solidFill>
                  <a:schemeClr val="accent2"/>
                </a:solidFill>
                <a:effectLst/>
                <a:latin typeface="acumin-pro"/>
              </a:rPr>
              <a:t> tuberosity</a:t>
            </a:r>
            <a:r>
              <a:rPr lang="en-US" b="0" i="0" dirty="0" smtClean="0">
                <a:solidFill>
                  <a:srgbClr val="32323C"/>
                </a:solidFill>
                <a:effectLst/>
                <a:latin typeface="acumin-pro"/>
              </a:rPr>
              <a:t>; the attachment site for the patella ligament.</a:t>
            </a:r>
          </a:p>
          <a:p>
            <a:endParaRPr lang="en-US" dirty="0"/>
          </a:p>
        </p:txBody>
      </p:sp>
    </p:spTree>
    <p:extLst>
      <p:ext uri="{BB962C8B-B14F-4D97-AF65-F5344CB8AC3E}">
        <p14:creationId xmlns:p14="http://schemas.microsoft.com/office/powerpoint/2010/main" val="9348537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lgn="just">
              <a:buFont typeface="Arial"/>
              <a:buChar char="•"/>
            </a:pPr>
            <a:r>
              <a:rPr lang="en-US" b="1" i="0" dirty="0" smtClean="0">
                <a:solidFill>
                  <a:srgbClr val="32323C"/>
                </a:solidFill>
                <a:effectLst/>
                <a:latin typeface="acumin-pro"/>
              </a:rPr>
              <a:t>Posterior surface</a:t>
            </a:r>
            <a:r>
              <a:rPr lang="en-US" b="0" i="0" dirty="0" smtClean="0">
                <a:solidFill>
                  <a:srgbClr val="32323C"/>
                </a:solidFill>
                <a:effectLst/>
                <a:latin typeface="acumin-pro"/>
              </a:rPr>
              <a:t> – marked by a ridge of bone known as </a:t>
            </a:r>
            <a:r>
              <a:rPr lang="en-US" b="0" i="0" dirty="0" err="1" smtClean="0">
                <a:solidFill>
                  <a:schemeClr val="accent2"/>
                </a:solidFill>
                <a:effectLst/>
                <a:latin typeface="acumin-pro"/>
              </a:rPr>
              <a:t>soleal</a:t>
            </a:r>
            <a:r>
              <a:rPr lang="en-US" b="0" i="0" dirty="0" smtClean="0">
                <a:solidFill>
                  <a:schemeClr val="accent2"/>
                </a:solidFill>
                <a:effectLst/>
                <a:latin typeface="acumin-pro"/>
              </a:rPr>
              <a:t> line</a:t>
            </a:r>
            <a:r>
              <a:rPr lang="en-US" b="0" i="0" dirty="0" smtClean="0">
                <a:solidFill>
                  <a:srgbClr val="32323C"/>
                </a:solidFill>
                <a:effectLst/>
                <a:latin typeface="acumin-pro"/>
              </a:rPr>
              <a:t>. This line is the site of origin for part of the </a:t>
            </a:r>
            <a:r>
              <a:rPr lang="en-US" b="0" i="0" dirty="0" smtClean="0">
                <a:solidFill>
                  <a:schemeClr val="accent2"/>
                </a:solidFill>
                <a:effectLst/>
                <a:latin typeface="acumin-pro"/>
              </a:rPr>
              <a:t>soleus muscle</a:t>
            </a:r>
            <a:r>
              <a:rPr lang="en-US" b="0" i="0" dirty="0" smtClean="0">
                <a:solidFill>
                  <a:srgbClr val="32323C"/>
                </a:solidFill>
                <a:effectLst/>
                <a:latin typeface="acumin-pro"/>
              </a:rPr>
              <a:t>, and extends </a:t>
            </a:r>
            <a:r>
              <a:rPr lang="en-US" b="0" i="0" dirty="0" err="1" smtClean="0">
                <a:solidFill>
                  <a:srgbClr val="32323C"/>
                </a:solidFill>
                <a:effectLst/>
                <a:latin typeface="acumin-pro"/>
              </a:rPr>
              <a:t>inferomedially</a:t>
            </a:r>
            <a:r>
              <a:rPr lang="en-US" b="0" i="0" dirty="0" smtClean="0">
                <a:solidFill>
                  <a:srgbClr val="32323C"/>
                </a:solidFill>
                <a:effectLst/>
                <a:latin typeface="acumin-pro"/>
              </a:rPr>
              <a:t>, eventually blending with the medial border of the tibia. There is usually a nutrient artery proximal to the </a:t>
            </a:r>
            <a:r>
              <a:rPr lang="en-US" b="0" i="0" dirty="0" err="1" smtClean="0">
                <a:solidFill>
                  <a:srgbClr val="32323C"/>
                </a:solidFill>
                <a:effectLst/>
                <a:latin typeface="acumin-pro"/>
              </a:rPr>
              <a:t>soleal</a:t>
            </a:r>
            <a:r>
              <a:rPr lang="en-US" b="0" i="0" dirty="0" smtClean="0">
                <a:solidFill>
                  <a:srgbClr val="32323C"/>
                </a:solidFill>
                <a:effectLst/>
                <a:latin typeface="acumin-pro"/>
              </a:rPr>
              <a:t> line.</a:t>
            </a:r>
          </a:p>
          <a:p>
            <a:pPr algn="just">
              <a:buFont typeface="Arial"/>
              <a:buChar char="•"/>
            </a:pPr>
            <a:r>
              <a:rPr lang="en-US" b="1" i="0" dirty="0" smtClean="0">
                <a:solidFill>
                  <a:srgbClr val="32323C"/>
                </a:solidFill>
                <a:effectLst/>
                <a:latin typeface="acumin-pro"/>
              </a:rPr>
              <a:t>Lateral border </a:t>
            </a:r>
            <a:r>
              <a:rPr lang="en-US" b="0" i="0" dirty="0" smtClean="0">
                <a:solidFill>
                  <a:srgbClr val="32323C"/>
                </a:solidFill>
                <a:effectLst/>
                <a:latin typeface="acumin-pro"/>
              </a:rPr>
              <a:t>– also known as the </a:t>
            </a:r>
            <a:r>
              <a:rPr lang="en-US" b="0" i="0" dirty="0" err="1" smtClean="0">
                <a:solidFill>
                  <a:srgbClr val="32323C"/>
                </a:solidFill>
                <a:effectLst/>
                <a:latin typeface="acumin-pro"/>
              </a:rPr>
              <a:t>interosseous</a:t>
            </a:r>
            <a:r>
              <a:rPr lang="en-US" b="0" i="0" dirty="0" smtClean="0">
                <a:solidFill>
                  <a:srgbClr val="32323C"/>
                </a:solidFill>
                <a:effectLst/>
                <a:latin typeface="acumin-pro"/>
              </a:rPr>
              <a:t> border. It gives attachment to the </a:t>
            </a:r>
            <a:r>
              <a:rPr lang="en-US" b="0" i="0" dirty="0" err="1" smtClean="0">
                <a:solidFill>
                  <a:schemeClr val="accent1"/>
                </a:solidFill>
                <a:effectLst/>
                <a:latin typeface="acumin-pro"/>
              </a:rPr>
              <a:t>interosseous</a:t>
            </a:r>
            <a:r>
              <a:rPr lang="en-US" b="0" i="0" dirty="0" smtClean="0">
                <a:solidFill>
                  <a:schemeClr val="accent1"/>
                </a:solidFill>
                <a:effectLst/>
                <a:latin typeface="acumin-pro"/>
              </a:rPr>
              <a:t> membrane </a:t>
            </a:r>
            <a:r>
              <a:rPr lang="en-US" b="0" i="0" dirty="0" smtClean="0">
                <a:solidFill>
                  <a:srgbClr val="32323C"/>
                </a:solidFill>
                <a:effectLst/>
                <a:latin typeface="acumin-pro"/>
              </a:rPr>
              <a:t>that </a:t>
            </a:r>
            <a:r>
              <a:rPr lang="en-US" b="0" i="0" dirty="0" smtClean="0">
                <a:solidFill>
                  <a:schemeClr val="accent1"/>
                </a:solidFill>
                <a:effectLst/>
                <a:latin typeface="acumin-pro"/>
              </a:rPr>
              <a:t>binds the tibia and the fibula together.</a:t>
            </a:r>
          </a:p>
          <a:p>
            <a:endParaRPr lang="en-US" dirty="0"/>
          </a:p>
        </p:txBody>
      </p:sp>
    </p:spTree>
    <p:extLst>
      <p:ext uri="{BB962C8B-B14F-4D97-AF65-F5344CB8AC3E}">
        <p14:creationId xmlns:p14="http://schemas.microsoft.com/office/powerpoint/2010/main" val="213393272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Bony landmarks of tibia shaft</a:t>
            </a:r>
            <a:endParaRPr lang="en-US" b="1" dirty="0"/>
          </a:p>
        </p:txBody>
      </p:sp>
      <p:pic>
        <p:nvPicPr>
          <p:cNvPr id="4098" name="Picture 2" descr="C:\Users\user\Desktop\Anterior-and-Posterior-Surfaces-of-the-Tibi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6320" y="1600200"/>
            <a:ext cx="387136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980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477000"/>
          </a:xfrm>
        </p:spPr>
        <p:txBody>
          <a:bodyPr>
            <a:normAutofit lnSpcReduction="10000"/>
          </a:bodyPr>
          <a:lstStyle/>
          <a:p>
            <a:pPr marL="0" indent="0">
              <a:buNone/>
            </a:pPr>
            <a:r>
              <a:rPr lang="en-US" b="1" i="0" dirty="0" smtClean="0">
                <a:solidFill>
                  <a:srgbClr val="32323C"/>
                </a:solidFill>
                <a:effectLst/>
                <a:latin typeface="acumin-pro"/>
              </a:rPr>
              <a:t>Distal</a:t>
            </a:r>
          </a:p>
          <a:p>
            <a:pPr algn="just"/>
            <a:r>
              <a:rPr lang="en-US" b="0" i="0" dirty="0" smtClean="0">
                <a:solidFill>
                  <a:srgbClr val="32323C"/>
                </a:solidFill>
                <a:effectLst/>
                <a:latin typeface="acumin-pro"/>
              </a:rPr>
              <a:t>The distal end of the tibia </a:t>
            </a:r>
            <a:r>
              <a:rPr lang="en-US" b="1" i="0" dirty="0" smtClean="0">
                <a:solidFill>
                  <a:srgbClr val="32323C"/>
                </a:solidFill>
                <a:effectLst/>
                <a:latin typeface="acumin-pro"/>
              </a:rPr>
              <a:t>widens</a:t>
            </a:r>
            <a:r>
              <a:rPr lang="en-US" b="0" i="0" dirty="0" smtClean="0">
                <a:solidFill>
                  <a:srgbClr val="32323C"/>
                </a:solidFill>
                <a:effectLst/>
                <a:latin typeface="acumin-pro"/>
              </a:rPr>
              <a:t> to assist with weight-bearing.</a:t>
            </a:r>
          </a:p>
          <a:p>
            <a:pPr algn="just"/>
            <a:r>
              <a:rPr lang="en-US" b="0" i="0" dirty="0" smtClean="0">
                <a:solidFill>
                  <a:srgbClr val="32323C"/>
                </a:solidFill>
                <a:effectLst/>
                <a:latin typeface="acumin-pro"/>
              </a:rPr>
              <a:t>The </a:t>
            </a:r>
            <a:r>
              <a:rPr lang="en-US" b="1" i="0" dirty="0" smtClean="0">
                <a:solidFill>
                  <a:srgbClr val="32323C"/>
                </a:solidFill>
                <a:effectLst/>
                <a:latin typeface="acumin-pro"/>
              </a:rPr>
              <a:t>medial malleolus </a:t>
            </a:r>
            <a:r>
              <a:rPr lang="en-US" b="0" i="0" dirty="0" smtClean="0">
                <a:solidFill>
                  <a:srgbClr val="32323C"/>
                </a:solidFill>
                <a:effectLst/>
                <a:latin typeface="acumin-pro"/>
              </a:rPr>
              <a:t>is a bony projection continuing inferiorly on the medial aspect of the tibia. It articulates with the </a:t>
            </a:r>
            <a:r>
              <a:rPr lang="en-US" b="1" i="0" dirty="0" smtClean="0">
                <a:solidFill>
                  <a:srgbClr val="32323C"/>
                </a:solidFill>
                <a:effectLst/>
                <a:latin typeface="acumin-pro"/>
              </a:rPr>
              <a:t>tarsal bones </a:t>
            </a:r>
            <a:r>
              <a:rPr lang="en-US" b="0" i="0" dirty="0" smtClean="0">
                <a:solidFill>
                  <a:srgbClr val="32323C"/>
                </a:solidFill>
                <a:effectLst/>
                <a:latin typeface="acumin-pro"/>
              </a:rPr>
              <a:t>to form part of the </a:t>
            </a:r>
            <a:r>
              <a:rPr lang="en-US" b="0" i="0" dirty="0" smtClean="0">
                <a:solidFill>
                  <a:schemeClr val="accent1"/>
                </a:solidFill>
                <a:effectLst/>
                <a:latin typeface="acumin-pro"/>
              </a:rPr>
              <a:t>ankle joint</a:t>
            </a:r>
            <a:r>
              <a:rPr lang="en-US" b="0" i="0" dirty="0" smtClean="0">
                <a:solidFill>
                  <a:srgbClr val="32323C"/>
                </a:solidFill>
                <a:effectLst/>
                <a:latin typeface="acumin-pro"/>
              </a:rPr>
              <a:t>. On the posterior surface of the tibia, there is a groove through which the tendon of </a:t>
            </a:r>
            <a:r>
              <a:rPr lang="en-US" b="0" i="0" dirty="0" err="1" smtClean="0">
                <a:solidFill>
                  <a:srgbClr val="32323C"/>
                </a:solidFill>
                <a:effectLst/>
                <a:latin typeface="acumin-pro"/>
              </a:rPr>
              <a:t>tibialis</a:t>
            </a:r>
            <a:r>
              <a:rPr lang="en-US" b="0" i="0" dirty="0" smtClean="0">
                <a:solidFill>
                  <a:srgbClr val="32323C"/>
                </a:solidFill>
                <a:effectLst/>
                <a:latin typeface="acumin-pro"/>
              </a:rPr>
              <a:t> posterior passes.</a:t>
            </a:r>
          </a:p>
          <a:p>
            <a:pPr algn="just"/>
            <a:r>
              <a:rPr lang="en-US" b="0" i="0" dirty="0" smtClean="0">
                <a:solidFill>
                  <a:srgbClr val="32323C"/>
                </a:solidFill>
                <a:effectLst/>
                <a:latin typeface="acumin-pro"/>
              </a:rPr>
              <a:t>Laterally is the </a:t>
            </a:r>
            <a:r>
              <a:rPr lang="en-US" b="1" i="0" dirty="0" smtClean="0">
                <a:solidFill>
                  <a:srgbClr val="32323C"/>
                </a:solidFill>
                <a:effectLst/>
                <a:latin typeface="acumin-pro"/>
              </a:rPr>
              <a:t>fibular notch,</a:t>
            </a:r>
            <a:r>
              <a:rPr lang="en-US" b="0" i="0" dirty="0" smtClean="0">
                <a:solidFill>
                  <a:srgbClr val="32323C"/>
                </a:solidFill>
                <a:effectLst/>
                <a:latin typeface="acumin-pro"/>
              </a:rPr>
              <a:t> where the fibula is bound to the tibia – forming the </a:t>
            </a:r>
            <a:r>
              <a:rPr lang="en-US" b="0" i="0" dirty="0" smtClean="0">
                <a:solidFill>
                  <a:schemeClr val="accent1"/>
                </a:solidFill>
                <a:effectLst/>
                <a:latin typeface="acumin-pro"/>
              </a:rPr>
              <a:t>distal </a:t>
            </a:r>
            <a:r>
              <a:rPr lang="en-US" b="0" i="0" dirty="0" err="1" smtClean="0">
                <a:solidFill>
                  <a:schemeClr val="accent1"/>
                </a:solidFill>
                <a:effectLst/>
                <a:latin typeface="acumin-pro"/>
              </a:rPr>
              <a:t>tibiofibular</a:t>
            </a:r>
            <a:r>
              <a:rPr lang="en-US" b="0" i="0" dirty="0" smtClean="0">
                <a:solidFill>
                  <a:schemeClr val="accent1"/>
                </a:solidFill>
                <a:effectLst/>
                <a:latin typeface="acumin-pro"/>
              </a:rPr>
              <a:t> joint.</a:t>
            </a:r>
          </a:p>
          <a:p>
            <a:endParaRPr lang="en-US" dirty="0"/>
          </a:p>
        </p:txBody>
      </p:sp>
    </p:spTree>
    <p:extLst>
      <p:ext uri="{BB962C8B-B14F-4D97-AF65-F5344CB8AC3E}">
        <p14:creationId xmlns:p14="http://schemas.microsoft.com/office/powerpoint/2010/main" val="231921054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b="1" dirty="0" smtClean="0"/>
              <a:t>Fibula </a:t>
            </a:r>
            <a:endParaRPr lang="en-US" b="1" dirty="0"/>
          </a:p>
        </p:txBody>
      </p:sp>
      <p:sp>
        <p:nvSpPr>
          <p:cNvPr id="3" name="Content Placeholder 2"/>
          <p:cNvSpPr>
            <a:spLocks noGrp="1"/>
          </p:cNvSpPr>
          <p:nvPr>
            <p:ph idx="1"/>
          </p:nvPr>
        </p:nvSpPr>
        <p:spPr>
          <a:xfrm>
            <a:off x="457200" y="990600"/>
            <a:ext cx="8229600" cy="5562600"/>
          </a:xfrm>
        </p:spPr>
        <p:txBody>
          <a:bodyPr>
            <a:normAutofit lnSpcReduction="10000"/>
          </a:bodyPr>
          <a:lstStyle/>
          <a:p>
            <a:pPr algn="just"/>
            <a:r>
              <a:rPr lang="en-US" b="0" i="0" dirty="0" smtClean="0">
                <a:solidFill>
                  <a:srgbClr val="32323C"/>
                </a:solidFill>
                <a:effectLst/>
                <a:latin typeface="acumin-pro"/>
              </a:rPr>
              <a:t>The </a:t>
            </a:r>
            <a:r>
              <a:rPr lang="en-US" b="1" i="0" dirty="0" smtClean="0">
                <a:solidFill>
                  <a:srgbClr val="32323C"/>
                </a:solidFill>
                <a:effectLst/>
                <a:latin typeface="acumin-pro"/>
              </a:rPr>
              <a:t>fibula</a:t>
            </a:r>
            <a:r>
              <a:rPr lang="en-US" b="0" i="0" dirty="0" smtClean="0">
                <a:solidFill>
                  <a:srgbClr val="32323C"/>
                </a:solidFill>
                <a:effectLst/>
                <a:latin typeface="acumin-pro"/>
              </a:rPr>
              <a:t> is a bone located within the </a:t>
            </a:r>
            <a:r>
              <a:rPr lang="en-US" b="0" i="0" dirty="0" smtClean="0">
                <a:solidFill>
                  <a:schemeClr val="accent2"/>
                </a:solidFill>
                <a:effectLst/>
                <a:latin typeface="acumin-pro"/>
              </a:rPr>
              <a:t>lateral</a:t>
            </a:r>
            <a:r>
              <a:rPr lang="en-US" b="0" i="0" dirty="0" smtClean="0">
                <a:solidFill>
                  <a:srgbClr val="32323C"/>
                </a:solidFill>
                <a:effectLst/>
                <a:latin typeface="acumin-pro"/>
              </a:rPr>
              <a:t> aspect of the leg. Its main function is </a:t>
            </a:r>
            <a:r>
              <a:rPr lang="en-US" b="0" i="0" dirty="0" smtClean="0">
                <a:solidFill>
                  <a:schemeClr val="accent2"/>
                </a:solidFill>
                <a:effectLst/>
                <a:latin typeface="acumin-pro"/>
              </a:rPr>
              <a:t>to act as an attachment for muscles, </a:t>
            </a:r>
            <a:r>
              <a:rPr lang="en-US" b="0" i="0" dirty="0" smtClean="0">
                <a:solidFill>
                  <a:srgbClr val="32323C"/>
                </a:solidFill>
                <a:effectLst/>
                <a:latin typeface="acumin-pro"/>
              </a:rPr>
              <a:t>and not as a weight-bearer.</a:t>
            </a:r>
          </a:p>
          <a:p>
            <a:pPr algn="just"/>
            <a:r>
              <a:rPr lang="en-US" b="0" i="0" dirty="0" smtClean="0">
                <a:solidFill>
                  <a:srgbClr val="32323C"/>
                </a:solidFill>
                <a:effectLst/>
                <a:latin typeface="acumin-pro"/>
              </a:rPr>
              <a:t>It has three main articulations:</a:t>
            </a:r>
          </a:p>
          <a:p>
            <a:pPr algn="just">
              <a:buFont typeface="Arial"/>
              <a:buChar char="•"/>
            </a:pPr>
            <a:r>
              <a:rPr lang="en-US" b="1" i="0" dirty="0" smtClean="0">
                <a:solidFill>
                  <a:srgbClr val="32323C"/>
                </a:solidFill>
                <a:effectLst/>
                <a:latin typeface="acumin-pro"/>
              </a:rPr>
              <a:t>Proximal </a:t>
            </a:r>
            <a:r>
              <a:rPr lang="en-US" b="1" i="0" dirty="0" err="1" smtClean="0">
                <a:solidFill>
                  <a:srgbClr val="32323C"/>
                </a:solidFill>
                <a:effectLst/>
                <a:latin typeface="acumin-pro"/>
              </a:rPr>
              <a:t>tibiofibular</a:t>
            </a:r>
            <a:r>
              <a:rPr lang="en-US" b="1" i="0" dirty="0" smtClean="0">
                <a:solidFill>
                  <a:srgbClr val="32323C"/>
                </a:solidFill>
                <a:effectLst/>
                <a:latin typeface="acumin-pro"/>
              </a:rPr>
              <a:t> joint</a:t>
            </a:r>
            <a:r>
              <a:rPr lang="en-US" b="0" i="0" dirty="0" smtClean="0">
                <a:solidFill>
                  <a:srgbClr val="32323C"/>
                </a:solidFill>
                <a:effectLst/>
                <a:latin typeface="acumin-pro"/>
              </a:rPr>
              <a:t> – articulates with the lateral condyle of the tibia.</a:t>
            </a:r>
          </a:p>
          <a:p>
            <a:pPr algn="just">
              <a:buFont typeface="Arial"/>
              <a:buChar char="•"/>
            </a:pPr>
            <a:r>
              <a:rPr lang="en-US" b="1" i="0" dirty="0" smtClean="0">
                <a:solidFill>
                  <a:srgbClr val="32323C"/>
                </a:solidFill>
                <a:effectLst/>
                <a:latin typeface="acumin-pro"/>
              </a:rPr>
              <a:t>Distal </a:t>
            </a:r>
            <a:r>
              <a:rPr lang="en-US" b="1" i="0" dirty="0" err="1" smtClean="0">
                <a:solidFill>
                  <a:srgbClr val="32323C"/>
                </a:solidFill>
                <a:effectLst/>
                <a:latin typeface="acumin-pro"/>
              </a:rPr>
              <a:t>tibiofibular</a:t>
            </a:r>
            <a:r>
              <a:rPr lang="en-US" b="1" i="0" dirty="0" smtClean="0">
                <a:solidFill>
                  <a:srgbClr val="32323C"/>
                </a:solidFill>
                <a:effectLst/>
                <a:latin typeface="acumin-pro"/>
              </a:rPr>
              <a:t> joint</a:t>
            </a:r>
            <a:r>
              <a:rPr lang="en-US" b="0" i="0" dirty="0" smtClean="0">
                <a:solidFill>
                  <a:srgbClr val="32323C"/>
                </a:solidFill>
                <a:effectLst/>
                <a:latin typeface="acumin-pro"/>
              </a:rPr>
              <a:t> – articulates with the fibular notch of the tibia.</a:t>
            </a:r>
          </a:p>
          <a:p>
            <a:pPr algn="just">
              <a:buFont typeface="Arial"/>
              <a:buChar char="•"/>
            </a:pPr>
            <a:r>
              <a:rPr lang="en-US" b="1" i="0" dirty="0" smtClean="0">
                <a:solidFill>
                  <a:srgbClr val="32323C"/>
                </a:solidFill>
                <a:effectLst/>
                <a:latin typeface="acumin-pro"/>
              </a:rPr>
              <a:t>Ankle joint</a:t>
            </a:r>
            <a:r>
              <a:rPr lang="en-US" b="0" i="0" dirty="0" smtClean="0">
                <a:solidFill>
                  <a:srgbClr val="32323C"/>
                </a:solidFill>
                <a:effectLst/>
                <a:latin typeface="acumin-pro"/>
              </a:rPr>
              <a:t> – articulates with the talus bone of the foot.</a:t>
            </a:r>
          </a:p>
          <a:p>
            <a:endParaRPr lang="en-US" dirty="0"/>
          </a:p>
        </p:txBody>
      </p:sp>
    </p:spTree>
    <p:extLst>
      <p:ext uri="{BB962C8B-B14F-4D97-AF65-F5344CB8AC3E}">
        <p14:creationId xmlns:p14="http://schemas.microsoft.com/office/powerpoint/2010/main" val="313340965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92500" lnSpcReduction="20000"/>
          </a:bodyPr>
          <a:lstStyle/>
          <a:p>
            <a:pPr marL="0" indent="0">
              <a:buNone/>
            </a:pPr>
            <a:r>
              <a:rPr lang="en-US" b="1" i="0" dirty="0" smtClean="0">
                <a:solidFill>
                  <a:srgbClr val="32323C"/>
                </a:solidFill>
                <a:effectLst/>
                <a:latin typeface="acumin-pro"/>
              </a:rPr>
              <a:t>Bony Landmarks</a:t>
            </a:r>
          </a:p>
          <a:p>
            <a:pPr marL="0" indent="0">
              <a:buNone/>
            </a:pPr>
            <a:r>
              <a:rPr lang="en-US" b="1" i="0" dirty="0" smtClean="0">
                <a:solidFill>
                  <a:srgbClr val="32323C"/>
                </a:solidFill>
                <a:effectLst/>
                <a:latin typeface="acumin-pro"/>
              </a:rPr>
              <a:t>Proximal</a:t>
            </a:r>
          </a:p>
          <a:p>
            <a:pPr algn="just"/>
            <a:r>
              <a:rPr lang="en-US" b="0" i="0" dirty="0" smtClean="0">
                <a:solidFill>
                  <a:srgbClr val="32323C"/>
                </a:solidFill>
                <a:effectLst/>
                <a:latin typeface="acumin-pro"/>
              </a:rPr>
              <a:t>At the proximal end, the fibula has an enlarged head, which contains a facet for articulation with the</a:t>
            </a:r>
            <a:r>
              <a:rPr lang="en-US" b="1" i="0" dirty="0" smtClean="0">
                <a:solidFill>
                  <a:srgbClr val="32323C"/>
                </a:solidFill>
                <a:effectLst/>
                <a:latin typeface="acumin-pro"/>
              </a:rPr>
              <a:t> lateral condyle</a:t>
            </a:r>
            <a:r>
              <a:rPr lang="en-US" b="0" i="0" dirty="0" smtClean="0">
                <a:solidFill>
                  <a:srgbClr val="32323C"/>
                </a:solidFill>
                <a:effectLst/>
                <a:latin typeface="acumin-pro"/>
              </a:rPr>
              <a:t> of the tibia. On the posterior and lateral surface of the fibular neck, the</a:t>
            </a:r>
            <a:r>
              <a:rPr lang="en-US" b="1" i="0" dirty="0" smtClean="0">
                <a:solidFill>
                  <a:srgbClr val="32323C"/>
                </a:solidFill>
                <a:effectLst/>
                <a:latin typeface="acumin-pro"/>
              </a:rPr>
              <a:t> common fibular</a:t>
            </a:r>
            <a:r>
              <a:rPr lang="en-US" b="0" i="0" dirty="0" smtClean="0">
                <a:solidFill>
                  <a:srgbClr val="32323C"/>
                </a:solidFill>
                <a:effectLst/>
                <a:latin typeface="acumin-pro"/>
              </a:rPr>
              <a:t> nerve can be found.</a:t>
            </a:r>
          </a:p>
          <a:p>
            <a:pPr marL="0" indent="0">
              <a:buNone/>
            </a:pPr>
            <a:r>
              <a:rPr lang="en-US" b="1" i="0" dirty="0" smtClean="0">
                <a:solidFill>
                  <a:srgbClr val="32323C"/>
                </a:solidFill>
                <a:effectLst/>
                <a:latin typeface="acumin-pro"/>
              </a:rPr>
              <a:t>Shaft</a:t>
            </a:r>
          </a:p>
          <a:p>
            <a:pPr algn="just"/>
            <a:r>
              <a:rPr lang="en-US" b="0" i="0" dirty="0" smtClean="0">
                <a:solidFill>
                  <a:srgbClr val="32323C"/>
                </a:solidFill>
                <a:effectLst/>
                <a:latin typeface="acumin-pro"/>
              </a:rPr>
              <a:t>The fibular shaft has </a:t>
            </a:r>
            <a:r>
              <a:rPr lang="en-US" b="1" i="0" dirty="0" smtClean="0">
                <a:solidFill>
                  <a:srgbClr val="32323C"/>
                </a:solidFill>
                <a:effectLst/>
                <a:latin typeface="acumin-pro"/>
              </a:rPr>
              <a:t>three</a:t>
            </a:r>
            <a:r>
              <a:rPr lang="en-US" b="0" i="0" dirty="0" smtClean="0">
                <a:solidFill>
                  <a:srgbClr val="32323C"/>
                </a:solidFill>
                <a:effectLst/>
                <a:latin typeface="acumin-pro"/>
              </a:rPr>
              <a:t> surfaces – anterior, lateral and posterior. The leg is split into three compartments, and each surface faces its respective compartment </a:t>
            </a:r>
            <a:r>
              <a:rPr lang="en-US" b="0" i="0" dirty="0" err="1" smtClean="0">
                <a:solidFill>
                  <a:srgbClr val="32323C"/>
                </a:solidFill>
                <a:effectLst/>
                <a:latin typeface="acumin-pro"/>
              </a:rPr>
              <a:t>e.g</a:t>
            </a:r>
            <a:r>
              <a:rPr lang="en-US" b="0" i="0" dirty="0" smtClean="0">
                <a:solidFill>
                  <a:srgbClr val="32323C"/>
                </a:solidFill>
                <a:effectLst/>
                <a:latin typeface="acumin-pro"/>
              </a:rPr>
              <a:t> anterior surface faces the anterior compartment of the leg.</a:t>
            </a:r>
          </a:p>
          <a:p>
            <a:endParaRPr lang="en-US" dirty="0"/>
          </a:p>
        </p:txBody>
      </p:sp>
    </p:spTree>
    <p:extLst>
      <p:ext uri="{BB962C8B-B14F-4D97-AF65-F5344CB8AC3E}">
        <p14:creationId xmlns:p14="http://schemas.microsoft.com/office/powerpoint/2010/main" val="165076903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b="1" dirty="0" smtClean="0">
                <a:effectLst/>
                <a:latin typeface="inherit"/>
              </a:rPr>
              <a:t>Distal</a:t>
            </a:r>
          </a:p>
          <a:p>
            <a:r>
              <a:rPr lang="en-US" dirty="0" smtClean="0">
                <a:effectLst/>
              </a:rPr>
              <a:t>Distally, the lateral surface continues inferiorly, and is called the </a:t>
            </a:r>
            <a:r>
              <a:rPr lang="en-US" b="1" dirty="0" smtClean="0">
                <a:effectLst/>
              </a:rPr>
              <a:t>lateral malleolus.</a:t>
            </a:r>
            <a:r>
              <a:rPr lang="en-US" dirty="0" smtClean="0">
                <a:effectLst/>
              </a:rPr>
              <a:t> The lateral malleolus is more prominent than the medial malleolus, and can be palpated at the ankle on the lateral side of the leg.</a:t>
            </a:r>
          </a:p>
          <a:p>
            <a:pPr algn="just" latinLnBrk="1"/>
            <a:r>
              <a:rPr lang="en-US" b="0" i="0" dirty="0" smtClean="0">
                <a:solidFill>
                  <a:srgbClr val="FFFFFF"/>
                </a:solidFill>
                <a:effectLst/>
                <a:latin typeface="acumin-pro"/>
              </a:rPr>
              <a:t>Adapted from work by </a:t>
            </a:r>
            <a:r>
              <a:rPr lang="en-US" b="0" i="0" dirty="0" err="1" smtClean="0">
                <a:solidFill>
                  <a:srgbClr val="FFFFFF"/>
                </a:solidFill>
                <a:effectLst/>
                <a:latin typeface="acumin-pro"/>
              </a:rPr>
              <a:t>OpenStCollege</a:t>
            </a:r>
            <a:r>
              <a:rPr lang="en-US" b="0" i="0" dirty="0" smtClean="0">
                <a:solidFill>
                  <a:srgbClr val="FFFFFF"/>
                </a:solidFill>
                <a:effectLst/>
                <a:latin typeface="acumin-pro"/>
              </a:rPr>
              <a:t>[CC BY 3.0], via Wikimedia Commons</a:t>
            </a:r>
          </a:p>
          <a:p>
            <a:r>
              <a:rPr lang="en-US" dirty="0" smtClean="0">
                <a:solidFill>
                  <a:srgbClr val="FFFFFF"/>
                </a:solidFill>
                <a:effectLst/>
              </a:rPr>
              <a:t/>
            </a:r>
            <a:br>
              <a:rPr lang="en-US" dirty="0" smtClean="0">
                <a:solidFill>
                  <a:srgbClr val="FFFFFF"/>
                </a:solidFill>
                <a:effectLst/>
              </a:rPr>
            </a:br>
            <a:endParaRPr lang="en-US" dirty="0"/>
          </a:p>
        </p:txBody>
      </p:sp>
    </p:spTree>
    <p:extLst>
      <p:ext uri="{BB962C8B-B14F-4D97-AF65-F5344CB8AC3E}">
        <p14:creationId xmlns:p14="http://schemas.microsoft.com/office/powerpoint/2010/main" val="358356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a:buNone/>
            </a:pPr>
            <a:r>
              <a:rPr lang="en-US" b="1" dirty="0" smtClean="0"/>
              <a:t>Systemic approach</a:t>
            </a:r>
          </a:p>
          <a:p>
            <a:r>
              <a:rPr lang="en-US" dirty="0" smtClean="0"/>
              <a:t>Each system of the body is studied and followed throughout the entire body. </a:t>
            </a:r>
            <a:endParaRPr lang="en-US" smtClean="0"/>
          </a:p>
          <a:p>
            <a:r>
              <a:rPr lang="en-US" smtClean="0"/>
              <a:t>For </a:t>
            </a:r>
            <a:r>
              <a:rPr lang="en-US" dirty="0" smtClean="0"/>
              <a:t>example a study of cardiovascular  system look at the heart and all the blood vessels in the body</a:t>
            </a:r>
          </a:p>
          <a:p>
            <a:r>
              <a:rPr lang="en-US" dirty="0" smtClean="0"/>
              <a:t>When this is completed, nervous system might be examined in detail.</a:t>
            </a:r>
          </a:p>
          <a:p>
            <a:r>
              <a:rPr lang="en-US" dirty="0" smtClean="0"/>
              <a:t>This approach continues for the whole body until every system has been studied</a:t>
            </a:r>
            <a:endParaRPr lang="en-US"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Anatomical landmarks of fibula</a:t>
            </a:r>
            <a:endParaRPr lang="en-US" b="1" dirty="0"/>
          </a:p>
        </p:txBody>
      </p:sp>
      <p:pic>
        <p:nvPicPr>
          <p:cNvPr id="8194" name="Picture 2" descr="C:\Users\user\Desktop\Anatomy-of-the-Fibul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61722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9654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pPr algn="l"/>
            <a:r>
              <a:rPr lang="en-US" b="1" dirty="0" smtClean="0"/>
              <a:t>Bones of the Foot: Tarsals, Metatarsals and Phalanges</a:t>
            </a:r>
            <a:endParaRPr lang="en-US" b="1" dirty="0"/>
          </a:p>
        </p:txBody>
      </p:sp>
      <p:sp>
        <p:nvSpPr>
          <p:cNvPr id="3" name="Content Placeholder 2"/>
          <p:cNvSpPr>
            <a:spLocks noGrp="1"/>
          </p:cNvSpPr>
          <p:nvPr>
            <p:ph idx="1"/>
          </p:nvPr>
        </p:nvSpPr>
        <p:spPr>
          <a:xfrm>
            <a:off x="457200" y="1600200"/>
            <a:ext cx="8534400" cy="4953000"/>
          </a:xfrm>
        </p:spPr>
        <p:txBody>
          <a:bodyPr>
            <a:normAutofit fontScale="92500" lnSpcReduction="10000"/>
          </a:bodyPr>
          <a:lstStyle/>
          <a:p>
            <a:pPr algn="just"/>
            <a:r>
              <a:rPr lang="en-US" b="0" i="0" dirty="0" smtClean="0">
                <a:solidFill>
                  <a:srgbClr val="32323C"/>
                </a:solidFill>
                <a:effectLst/>
                <a:latin typeface="acumin-pro"/>
              </a:rPr>
              <a:t>The </a:t>
            </a:r>
            <a:r>
              <a:rPr lang="en-US" b="1" i="0" dirty="0" smtClean="0">
                <a:solidFill>
                  <a:srgbClr val="32323C"/>
                </a:solidFill>
                <a:effectLst/>
                <a:latin typeface="acumin-pro"/>
              </a:rPr>
              <a:t>bones of the foot</a:t>
            </a:r>
            <a:r>
              <a:rPr lang="en-US" b="0" i="0" dirty="0" smtClean="0">
                <a:solidFill>
                  <a:srgbClr val="32323C"/>
                </a:solidFill>
                <a:effectLst/>
                <a:latin typeface="acumin-pro"/>
              </a:rPr>
              <a:t> provide mechanical support for the soft tissues; helping the foot withstand the weight of the body whilst standing and in motion.</a:t>
            </a:r>
          </a:p>
          <a:p>
            <a:pPr algn="just"/>
            <a:r>
              <a:rPr lang="en-US" b="0" i="0" dirty="0" smtClean="0">
                <a:solidFill>
                  <a:srgbClr val="32323C"/>
                </a:solidFill>
                <a:effectLst/>
                <a:latin typeface="acumin-pro"/>
              </a:rPr>
              <a:t>They can be divided into three groups:</a:t>
            </a:r>
          </a:p>
          <a:p>
            <a:pPr algn="just">
              <a:buFont typeface="Arial"/>
              <a:buChar char="•"/>
            </a:pPr>
            <a:r>
              <a:rPr lang="en-US" b="1" i="0" dirty="0" smtClean="0">
                <a:solidFill>
                  <a:srgbClr val="32323C"/>
                </a:solidFill>
                <a:effectLst/>
                <a:latin typeface="acumin-pro"/>
              </a:rPr>
              <a:t>Tarsals </a:t>
            </a:r>
            <a:r>
              <a:rPr lang="en-US" b="0" i="0" dirty="0" smtClean="0">
                <a:solidFill>
                  <a:srgbClr val="32323C"/>
                </a:solidFill>
                <a:effectLst/>
                <a:latin typeface="acumin-pro"/>
              </a:rPr>
              <a:t>– a set of </a:t>
            </a:r>
            <a:r>
              <a:rPr lang="en-US" b="0" i="0" dirty="0" smtClean="0">
                <a:solidFill>
                  <a:srgbClr val="FF0000"/>
                </a:solidFill>
                <a:effectLst/>
                <a:latin typeface="acumin-pro"/>
              </a:rPr>
              <a:t>seven</a:t>
            </a:r>
            <a:r>
              <a:rPr lang="en-US" b="0" i="0" dirty="0" smtClean="0">
                <a:solidFill>
                  <a:srgbClr val="32323C"/>
                </a:solidFill>
                <a:effectLst/>
                <a:latin typeface="acumin-pro"/>
              </a:rPr>
              <a:t> irregularly shaped bones. They are situated proximally in the foot in the ankle area.</a:t>
            </a:r>
          </a:p>
          <a:p>
            <a:pPr algn="just">
              <a:buFont typeface="Arial"/>
              <a:buChar char="•"/>
            </a:pPr>
            <a:r>
              <a:rPr lang="en-US" b="1" i="0" dirty="0" smtClean="0">
                <a:solidFill>
                  <a:srgbClr val="32323C"/>
                </a:solidFill>
                <a:effectLst/>
                <a:latin typeface="acumin-pro"/>
              </a:rPr>
              <a:t>Metatarsals </a:t>
            </a:r>
            <a:r>
              <a:rPr lang="en-US" b="0" i="0" dirty="0" smtClean="0">
                <a:solidFill>
                  <a:srgbClr val="32323C"/>
                </a:solidFill>
                <a:effectLst/>
                <a:latin typeface="acumin-pro"/>
              </a:rPr>
              <a:t>– connect the phalanges to the tarsals. There are </a:t>
            </a:r>
            <a:r>
              <a:rPr lang="en-US" b="0" i="0" dirty="0" smtClean="0">
                <a:solidFill>
                  <a:srgbClr val="FF0000"/>
                </a:solidFill>
                <a:effectLst/>
                <a:latin typeface="acumin-pro"/>
              </a:rPr>
              <a:t>five in number </a:t>
            </a:r>
            <a:r>
              <a:rPr lang="en-US" b="0" i="0" dirty="0" smtClean="0">
                <a:solidFill>
                  <a:srgbClr val="32323C"/>
                </a:solidFill>
                <a:effectLst/>
                <a:latin typeface="acumin-pro"/>
              </a:rPr>
              <a:t>– one for each digit.</a:t>
            </a:r>
          </a:p>
          <a:p>
            <a:endParaRPr lang="en-US" dirty="0"/>
          </a:p>
        </p:txBody>
      </p:sp>
    </p:spTree>
    <p:extLst>
      <p:ext uri="{BB962C8B-B14F-4D97-AF65-F5344CB8AC3E}">
        <p14:creationId xmlns:p14="http://schemas.microsoft.com/office/powerpoint/2010/main" val="41481050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a:bodyPr>
          <a:lstStyle/>
          <a:p>
            <a:pPr algn="just">
              <a:buFont typeface="Arial"/>
              <a:buChar char="•"/>
            </a:pPr>
            <a:r>
              <a:rPr lang="en-US" b="1" i="0" dirty="0" smtClean="0">
                <a:solidFill>
                  <a:srgbClr val="32323C"/>
                </a:solidFill>
                <a:effectLst/>
                <a:latin typeface="acumin-pro"/>
              </a:rPr>
              <a:t>Phalanges </a:t>
            </a:r>
            <a:r>
              <a:rPr lang="en-US" b="0" i="0" dirty="0" smtClean="0">
                <a:solidFill>
                  <a:srgbClr val="32323C"/>
                </a:solidFill>
                <a:effectLst/>
                <a:latin typeface="acumin-pro"/>
              </a:rPr>
              <a:t>– the bones of the toes. They are fourteen in </a:t>
            </a:r>
            <a:r>
              <a:rPr lang="en-US" b="0" i="0" dirty="0" err="1" smtClean="0">
                <a:solidFill>
                  <a:srgbClr val="32323C"/>
                </a:solidFill>
                <a:effectLst/>
                <a:latin typeface="acumin-pro"/>
              </a:rPr>
              <a:t>number.Each</a:t>
            </a:r>
            <a:r>
              <a:rPr lang="en-US" b="0" i="0" dirty="0" smtClean="0">
                <a:solidFill>
                  <a:srgbClr val="32323C"/>
                </a:solidFill>
                <a:effectLst/>
                <a:latin typeface="acumin-pro"/>
              </a:rPr>
              <a:t> toe has </a:t>
            </a:r>
            <a:r>
              <a:rPr lang="en-US" b="0" i="0" dirty="0" smtClean="0">
                <a:solidFill>
                  <a:srgbClr val="FF0000"/>
                </a:solidFill>
                <a:effectLst/>
                <a:latin typeface="acumin-pro"/>
              </a:rPr>
              <a:t>three phalanges </a:t>
            </a:r>
            <a:r>
              <a:rPr lang="en-US" b="0" i="0" dirty="0" smtClean="0">
                <a:solidFill>
                  <a:srgbClr val="32323C"/>
                </a:solidFill>
                <a:effectLst/>
                <a:latin typeface="acumin-pro"/>
              </a:rPr>
              <a:t>– proximal, intermediate, and distal (except the </a:t>
            </a:r>
            <a:r>
              <a:rPr lang="en-US" b="0" i="0" dirty="0" smtClean="0">
                <a:solidFill>
                  <a:srgbClr val="FF0000"/>
                </a:solidFill>
                <a:effectLst/>
                <a:latin typeface="acumin-pro"/>
              </a:rPr>
              <a:t>big toe, </a:t>
            </a:r>
            <a:r>
              <a:rPr lang="en-US" b="0" i="0" dirty="0" smtClean="0">
                <a:solidFill>
                  <a:srgbClr val="32323C"/>
                </a:solidFill>
                <a:effectLst/>
                <a:latin typeface="acumin-pro"/>
              </a:rPr>
              <a:t>which only has </a:t>
            </a:r>
            <a:r>
              <a:rPr lang="en-US" b="0" i="0" dirty="0" smtClean="0">
                <a:solidFill>
                  <a:srgbClr val="FF0000"/>
                </a:solidFill>
                <a:effectLst/>
                <a:latin typeface="acumin-pro"/>
              </a:rPr>
              <a:t>two phalanges</a:t>
            </a:r>
            <a:r>
              <a:rPr lang="en-US" b="0" i="0" dirty="0" smtClean="0">
                <a:solidFill>
                  <a:srgbClr val="32323C"/>
                </a:solidFill>
                <a:effectLst/>
                <a:latin typeface="acumin-pro"/>
              </a:rPr>
              <a:t>).</a:t>
            </a:r>
          </a:p>
          <a:p>
            <a:pPr algn="just"/>
            <a:r>
              <a:rPr lang="en-US" b="0" i="0" dirty="0" smtClean="0">
                <a:solidFill>
                  <a:srgbClr val="32323C"/>
                </a:solidFill>
                <a:effectLst/>
                <a:latin typeface="acumin-pro"/>
              </a:rPr>
              <a:t>The foot can also be divided up into </a:t>
            </a:r>
            <a:r>
              <a:rPr lang="en-US" b="1" i="0" dirty="0" smtClean="0">
                <a:solidFill>
                  <a:srgbClr val="32323C"/>
                </a:solidFill>
                <a:effectLst/>
                <a:latin typeface="acumin-pro"/>
              </a:rPr>
              <a:t>three regions</a:t>
            </a:r>
            <a:r>
              <a:rPr lang="en-US" b="0" i="0" dirty="0" smtClean="0">
                <a:solidFill>
                  <a:srgbClr val="32323C"/>
                </a:solidFill>
                <a:effectLst/>
                <a:latin typeface="acumin-pro"/>
              </a:rPr>
              <a:t>: (i) </a:t>
            </a:r>
            <a:r>
              <a:rPr lang="en-US" b="0" i="0" dirty="0" err="1" smtClean="0">
                <a:solidFill>
                  <a:srgbClr val="32323C"/>
                </a:solidFill>
                <a:effectLst/>
                <a:latin typeface="acumin-pro"/>
              </a:rPr>
              <a:t>Hindfoot</a:t>
            </a:r>
            <a:r>
              <a:rPr lang="en-US" b="0" i="0" dirty="0" smtClean="0">
                <a:solidFill>
                  <a:srgbClr val="32323C"/>
                </a:solidFill>
                <a:effectLst/>
                <a:latin typeface="acumin-pro"/>
              </a:rPr>
              <a:t> – talus and calcaneus; (ii) </a:t>
            </a:r>
            <a:r>
              <a:rPr lang="en-US" b="0" i="0" dirty="0" err="1" smtClean="0">
                <a:solidFill>
                  <a:srgbClr val="32323C"/>
                </a:solidFill>
                <a:effectLst/>
                <a:latin typeface="acumin-pro"/>
              </a:rPr>
              <a:t>Midfoot</a:t>
            </a:r>
            <a:r>
              <a:rPr lang="en-US" b="0" i="0" dirty="0" smtClean="0">
                <a:solidFill>
                  <a:srgbClr val="32323C"/>
                </a:solidFill>
                <a:effectLst/>
                <a:latin typeface="acumin-pro"/>
              </a:rPr>
              <a:t> – </a:t>
            </a:r>
            <a:r>
              <a:rPr lang="en-US" b="0" i="0" dirty="0" err="1" smtClean="0">
                <a:solidFill>
                  <a:srgbClr val="32323C"/>
                </a:solidFill>
                <a:effectLst/>
                <a:latin typeface="acumin-pro"/>
              </a:rPr>
              <a:t>navicular</a:t>
            </a:r>
            <a:r>
              <a:rPr lang="en-US" b="0" i="0" dirty="0" smtClean="0">
                <a:solidFill>
                  <a:srgbClr val="32323C"/>
                </a:solidFill>
                <a:effectLst/>
                <a:latin typeface="acumin-pro"/>
              </a:rPr>
              <a:t>, cuboid, and cuneiforms; and (iii) Forefoot – metatarsals and phalanges.</a:t>
            </a:r>
          </a:p>
          <a:p>
            <a:endParaRPr lang="en-US" dirty="0"/>
          </a:p>
        </p:txBody>
      </p:sp>
    </p:spTree>
    <p:extLst>
      <p:ext uri="{BB962C8B-B14F-4D97-AF65-F5344CB8AC3E}">
        <p14:creationId xmlns:p14="http://schemas.microsoft.com/office/powerpoint/2010/main" val="370710640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b="1" dirty="0" smtClean="0"/>
              <a:t>Bones of the foot</a:t>
            </a:r>
            <a:endParaRPr lang="en-US" b="1" dirty="0"/>
          </a:p>
        </p:txBody>
      </p:sp>
      <p:pic>
        <p:nvPicPr>
          <p:cNvPr id="9218" name="Picture 2" descr="C:\Users\user\Desktop\Overview-of-the-Bones-of-the-Human-Foo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9154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17242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b="1" i="0" dirty="0" smtClean="0">
                <a:solidFill>
                  <a:srgbClr val="32323C"/>
                </a:solidFill>
                <a:effectLst/>
                <a:latin typeface="acumin-pro"/>
              </a:rPr>
              <a:t>Tarsals</a:t>
            </a:r>
          </a:p>
          <a:p>
            <a:pPr algn="just"/>
            <a:r>
              <a:rPr lang="en-US" b="0" i="0" dirty="0" smtClean="0">
                <a:solidFill>
                  <a:srgbClr val="32323C"/>
                </a:solidFill>
                <a:effectLst/>
                <a:latin typeface="acumin-pro"/>
              </a:rPr>
              <a:t>The tarsal bones of the foot are </a:t>
            </a:r>
            <a:r>
              <a:rPr lang="en-US" b="0" i="0" dirty="0" err="1" smtClean="0">
                <a:solidFill>
                  <a:srgbClr val="32323C"/>
                </a:solidFill>
                <a:effectLst/>
                <a:latin typeface="acumin-pro"/>
              </a:rPr>
              <a:t>organised</a:t>
            </a:r>
            <a:r>
              <a:rPr lang="en-US" b="0" i="0" dirty="0" smtClean="0">
                <a:solidFill>
                  <a:srgbClr val="32323C"/>
                </a:solidFill>
                <a:effectLst/>
                <a:latin typeface="acumin-pro"/>
              </a:rPr>
              <a:t> into three rows: </a:t>
            </a:r>
            <a:r>
              <a:rPr lang="en-US" b="0" i="0" dirty="0" smtClean="0">
                <a:solidFill>
                  <a:schemeClr val="accent2"/>
                </a:solidFill>
                <a:effectLst/>
                <a:latin typeface="acumin-pro"/>
              </a:rPr>
              <a:t>proximal, intermediate, and distal.</a:t>
            </a:r>
          </a:p>
          <a:p>
            <a:pPr marL="0" indent="0">
              <a:buNone/>
            </a:pPr>
            <a:r>
              <a:rPr lang="en-US" b="1" i="0" dirty="0" smtClean="0">
                <a:solidFill>
                  <a:srgbClr val="32323C"/>
                </a:solidFill>
                <a:effectLst/>
                <a:latin typeface="acumin-pro"/>
              </a:rPr>
              <a:t>Proximal Group (</a:t>
            </a:r>
            <a:r>
              <a:rPr lang="en-US" b="1" i="0" dirty="0" err="1" smtClean="0">
                <a:solidFill>
                  <a:srgbClr val="32323C"/>
                </a:solidFill>
                <a:effectLst/>
                <a:latin typeface="acumin-pro"/>
              </a:rPr>
              <a:t>Hindfoot</a:t>
            </a:r>
            <a:r>
              <a:rPr lang="en-US" b="1" i="0" dirty="0" smtClean="0">
                <a:solidFill>
                  <a:srgbClr val="32323C"/>
                </a:solidFill>
                <a:effectLst/>
                <a:latin typeface="acumin-pro"/>
              </a:rPr>
              <a:t>)</a:t>
            </a:r>
          </a:p>
          <a:p>
            <a:pPr algn="just"/>
            <a:r>
              <a:rPr lang="en-US" b="0" i="0" dirty="0" smtClean="0">
                <a:solidFill>
                  <a:srgbClr val="32323C"/>
                </a:solidFill>
                <a:effectLst/>
                <a:latin typeface="acumin-pro"/>
              </a:rPr>
              <a:t>The</a:t>
            </a:r>
            <a:r>
              <a:rPr lang="en-US" b="1" i="0" dirty="0" smtClean="0">
                <a:solidFill>
                  <a:srgbClr val="32323C"/>
                </a:solidFill>
                <a:effectLst/>
                <a:latin typeface="acumin-pro"/>
              </a:rPr>
              <a:t> proximal tarsal bones</a:t>
            </a:r>
            <a:r>
              <a:rPr lang="en-US" b="0" i="0" dirty="0" smtClean="0">
                <a:solidFill>
                  <a:srgbClr val="32323C"/>
                </a:solidFill>
                <a:effectLst/>
                <a:latin typeface="acumin-pro"/>
              </a:rPr>
              <a:t> are the </a:t>
            </a:r>
            <a:r>
              <a:rPr lang="en-US" b="0" i="0" dirty="0" smtClean="0">
                <a:solidFill>
                  <a:schemeClr val="accent2"/>
                </a:solidFill>
                <a:effectLst/>
                <a:latin typeface="acumin-pro"/>
              </a:rPr>
              <a:t>talus and the calcaneus</a:t>
            </a:r>
            <a:r>
              <a:rPr lang="en-US" b="0" i="0" dirty="0" smtClean="0">
                <a:solidFill>
                  <a:srgbClr val="32323C"/>
                </a:solidFill>
                <a:effectLst/>
                <a:latin typeface="acumin-pro"/>
              </a:rPr>
              <a:t>. These comprise the </a:t>
            </a:r>
            <a:r>
              <a:rPr lang="en-US" b="0" i="0" dirty="0" err="1" smtClean="0">
                <a:solidFill>
                  <a:srgbClr val="32323C"/>
                </a:solidFill>
                <a:effectLst/>
                <a:latin typeface="acumin-pro"/>
              </a:rPr>
              <a:t>hindfoot</a:t>
            </a:r>
            <a:r>
              <a:rPr lang="en-US" b="0" i="0" dirty="0" smtClean="0">
                <a:solidFill>
                  <a:srgbClr val="32323C"/>
                </a:solidFill>
                <a:effectLst/>
                <a:latin typeface="acumin-pro"/>
              </a:rPr>
              <a:t>, forming the bony framework around the proximal ankle and heel.</a:t>
            </a:r>
          </a:p>
          <a:p>
            <a:endParaRPr lang="en-US" dirty="0"/>
          </a:p>
        </p:txBody>
      </p:sp>
    </p:spTree>
    <p:extLst>
      <p:ext uri="{BB962C8B-B14F-4D97-AF65-F5344CB8AC3E}">
        <p14:creationId xmlns:p14="http://schemas.microsoft.com/office/powerpoint/2010/main" val="219731484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lgn="just">
              <a:buNone/>
            </a:pPr>
            <a:r>
              <a:rPr lang="en-US" b="1" i="0" u="sng" dirty="0" smtClean="0">
                <a:solidFill>
                  <a:srgbClr val="32323C"/>
                </a:solidFill>
                <a:effectLst/>
                <a:latin typeface="acumin-pro"/>
              </a:rPr>
              <a:t>Talus</a:t>
            </a:r>
            <a:endParaRPr lang="en-US" b="0" i="0" dirty="0" smtClean="0">
              <a:solidFill>
                <a:srgbClr val="32323C"/>
              </a:solidFill>
              <a:effectLst/>
              <a:latin typeface="acumin-pro"/>
            </a:endParaRPr>
          </a:p>
          <a:p>
            <a:pPr algn="just"/>
            <a:r>
              <a:rPr lang="en-US" b="0" i="0" dirty="0" smtClean="0">
                <a:solidFill>
                  <a:srgbClr val="32323C"/>
                </a:solidFill>
                <a:effectLst/>
                <a:latin typeface="acumin-pro"/>
              </a:rPr>
              <a:t>The</a:t>
            </a:r>
            <a:r>
              <a:rPr lang="en-US" b="1" i="0" dirty="0" smtClean="0">
                <a:solidFill>
                  <a:srgbClr val="32323C"/>
                </a:solidFill>
                <a:effectLst/>
                <a:latin typeface="acumin-pro"/>
              </a:rPr>
              <a:t> talus</a:t>
            </a:r>
            <a:r>
              <a:rPr lang="en-US" b="0" i="0" dirty="0" smtClean="0">
                <a:solidFill>
                  <a:srgbClr val="32323C"/>
                </a:solidFill>
                <a:effectLst/>
                <a:latin typeface="acumin-pro"/>
              </a:rPr>
              <a:t> is the most superior of the tarsal bones. It transmits the weight of the entire body to the foot. It has three articulations:</a:t>
            </a:r>
          </a:p>
          <a:p>
            <a:pPr algn="just">
              <a:buFont typeface="Arial"/>
              <a:buChar char="•"/>
            </a:pPr>
            <a:r>
              <a:rPr lang="en-US" b="1" i="0" dirty="0" smtClean="0">
                <a:solidFill>
                  <a:srgbClr val="32323C"/>
                </a:solidFill>
                <a:effectLst/>
                <a:latin typeface="acumin-pro"/>
              </a:rPr>
              <a:t>Superiorly</a:t>
            </a:r>
            <a:r>
              <a:rPr lang="en-US" b="0" i="0" dirty="0" smtClean="0">
                <a:solidFill>
                  <a:srgbClr val="32323C"/>
                </a:solidFill>
                <a:effectLst/>
                <a:latin typeface="acumin-pro"/>
              </a:rPr>
              <a:t> – </a:t>
            </a:r>
            <a:r>
              <a:rPr lang="en-US" b="0" i="0" u="none" strike="noStrike" dirty="0" smtClean="0">
                <a:solidFill>
                  <a:srgbClr val="00A99D"/>
                </a:solidFill>
                <a:effectLst/>
                <a:latin typeface="acumin-pro"/>
                <a:hlinkClick r:id="rId2"/>
              </a:rPr>
              <a:t>ankle joint</a:t>
            </a:r>
            <a:r>
              <a:rPr lang="en-US" b="0" i="0" dirty="0" smtClean="0">
                <a:solidFill>
                  <a:srgbClr val="32323C"/>
                </a:solidFill>
                <a:effectLst/>
                <a:latin typeface="acumin-pro"/>
              </a:rPr>
              <a:t> – between the talus and the bones of the leg (the tibia and fibula).</a:t>
            </a:r>
          </a:p>
          <a:p>
            <a:pPr algn="just">
              <a:buFont typeface="Arial"/>
              <a:buChar char="•"/>
            </a:pPr>
            <a:r>
              <a:rPr lang="en-US" b="1" i="0" dirty="0" smtClean="0">
                <a:solidFill>
                  <a:srgbClr val="32323C"/>
                </a:solidFill>
                <a:effectLst/>
                <a:latin typeface="acumin-pro"/>
              </a:rPr>
              <a:t>Inferiorly </a:t>
            </a:r>
            <a:r>
              <a:rPr lang="en-US" b="0" i="0" dirty="0" smtClean="0">
                <a:solidFill>
                  <a:srgbClr val="32323C"/>
                </a:solidFill>
                <a:effectLst/>
                <a:latin typeface="acumin-pro"/>
              </a:rPr>
              <a:t>– </a:t>
            </a:r>
            <a:r>
              <a:rPr lang="en-US" b="0" i="0" dirty="0" err="1" smtClean="0">
                <a:solidFill>
                  <a:srgbClr val="32323C"/>
                </a:solidFill>
                <a:effectLst/>
                <a:latin typeface="acumin-pro"/>
              </a:rPr>
              <a:t>subtalar</a:t>
            </a:r>
            <a:r>
              <a:rPr lang="en-US" b="0" i="0" dirty="0" smtClean="0">
                <a:solidFill>
                  <a:srgbClr val="32323C"/>
                </a:solidFill>
                <a:effectLst/>
                <a:latin typeface="acumin-pro"/>
              </a:rPr>
              <a:t> joint – between the talus and calcaneus.</a:t>
            </a:r>
          </a:p>
          <a:p>
            <a:pPr algn="just">
              <a:buFont typeface="Arial"/>
              <a:buChar char="•"/>
            </a:pPr>
            <a:r>
              <a:rPr lang="en-US" b="1" i="0" dirty="0" smtClean="0">
                <a:solidFill>
                  <a:srgbClr val="32323C"/>
                </a:solidFill>
                <a:effectLst/>
                <a:latin typeface="acumin-pro"/>
              </a:rPr>
              <a:t>Anteriorly </a:t>
            </a:r>
            <a:r>
              <a:rPr lang="en-US" b="0" i="0" dirty="0" smtClean="0">
                <a:solidFill>
                  <a:srgbClr val="32323C"/>
                </a:solidFill>
                <a:effectLst/>
                <a:latin typeface="acumin-pro"/>
              </a:rPr>
              <a:t>– </a:t>
            </a:r>
            <a:r>
              <a:rPr lang="en-US" b="0" i="0" dirty="0" err="1" smtClean="0">
                <a:solidFill>
                  <a:srgbClr val="32323C"/>
                </a:solidFill>
                <a:effectLst/>
                <a:latin typeface="acumin-pro"/>
              </a:rPr>
              <a:t>talonavicular</a:t>
            </a:r>
            <a:r>
              <a:rPr lang="en-US" b="0" i="0" dirty="0" smtClean="0">
                <a:solidFill>
                  <a:srgbClr val="32323C"/>
                </a:solidFill>
                <a:effectLst/>
                <a:latin typeface="acumin-pro"/>
              </a:rPr>
              <a:t> joint – between the talus and the </a:t>
            </a:r>
            <a:r>
              <a:rPr lang="en-US" b="0" i="0" dirty="0" err="1" smtClean="0">
                <a:solidFill>
                  <a:srgbClr val="32323C"/>
                </a:solidFill>
                <a:effectLst/>
                <a:latin typeface="acumin-pro"/>
              </a:rPr>
              <a:t>navicular</a:t>
            </a:r>
            <a:r>
              <a:rPr lang="en-US" b="0" i="0" dirty="0" smtClean="0">
                <a:solidFill>
                  <a:srgbClr val="32323C"/>
                </a:solidFill>
                <a:effectLst/>
                <a:latin typeface="acumin-pro"/>
              </a:rPr>
              <a:t>.</a:t>
            </a:r>
          </a:p>
          <a:p>
            <a:endParaRPr lang="en-US" dirty="0"/>
          </a:p>
        </p:txBody>
      </p:sp>
    </p:spTree>
    <p:extLst>
      <p:ext uri="{BB962C8B-B14F-4D97-AF65-F5344CB8AC3E}">
        <p14:creationId xmlns:p14="http://schemas.microsoft.com/office/powerpoint/2010/main" val="39910429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algn="just"/>
            <a:r>
              <a:rPr lang="en-US" b="0" i="0" dirty="0" smtClean="0">
                <a:solidFill>
                  <a:srgbClr val="32323C"/>
                </a:solidFill>
                <a:effectLst/>
                <a:latin typeface="acumin-pro"/>
              </a:rPr>
              <a:t>The main function of the talus is to </a:t>
            </a:r>
            <a:r>
              <a:rPr lang="en-US" b="1" i="0" dirty="0" smtClean="0">
                <a:solidFill>
                  <a:srgbClr val="32323C"/>
                </a:solidFill>
                <a:effectLst/>
                <a:latin typeface="acumin-pro"/>
              </a:rPr>
              <a:t>transmit forces</a:t>
            </a:r>
            <a:r>
              <a:rPr lang="en-US" b="0" i="0" dirty="0" smtClean="0">
                <a:solidFill>
                  <a:srgbClr val="32323C"/>
                </a:solidFill>
                <a:effectLst/>
                <a:latin typeface="acumin-pro"/>
              </a:rPr>
              <a:t> from the tibia to the heel bone (known as the calcaneus). It is wider anteriorly compared to posteriorly which provides additional stability to the ankle.</a:t>
            </a:r>
          </a:p>
          <a:p>
            <a:pPr algn="just"/>
            <a:r>
              <a:rPr lang="en-US" b="0" i="0" dirty="0" smtClean="0">
                <a:solidFill>
                  <a:srgbClr val="32323C"/>
                </a:solidFill>
                <a:effectLst/>
                <a:latin typeface="acumin-pro"/>
              </a:rPr>
              <a:t>Whilst numerous ligaments attach to the talus, no muscles originate from or insert onto it. This means there is a high risk of</a:t>
            </a:r>
            <a:r>
              <a:rPr lang="en-US" b="1" i="0" dirty="0" smtClean="0">
                <a:solidFill>
                  <a:srgbClr val="32323C"/>
                </a:solidFill>
                <a:effectLst/>
                <a:latin typeface="acumin-pro"/>
              </a:rPr>
              <a:t> avascular necrosis</a:t>
            </a:r>
            <a:r>
              <a:rPr lang="en-US" b="0" i="0" dirty="0" smtClean="0">
                <a:solidFill>
                  <a:srgbClr val="32323C"/>
                </a:solidFill>
                <a:effectLst/>
                <a:latin typeface="acumin-pro"/>
              </a:rPr>
              <a:t> as the vascular supply is dependent on </a:t>
            </a:r>
            <a:r>
              <a:rPr lang="en-US" b="0" i="0" dirty="0" err="1" smtClean="0">
                <a:solidFill>
                  <a:srgbClr val="32323C"/>
                </a:solidFill>
                <a:effectLst/>
                <a:latin typeface="acumin-pro"/>
              </a:rPr>
              <a:t>fascial</a:t>
            </a:r>
            <a:r>
              <a:rPr lang="en-US" b="0" i="0" dirty="0" smtClean="0">
                <a:solidFill>
                  <a:srgbClr val="32323C"/>
                </a:solidFill>
                <a:effectLst/>
                <a:latin typeface="acumin-pro"/>
              </a:rPr>
              <a:t> structures.</a:t>
            </a:r>
          </a:p>
          <a:p>
            <a:endParaRPr lang="en-US" dirty="0"/>
          </a:p>
        </p:txBody>
      </p:sp>
    </p:spTree>
    <p:extLst>
      <p:ext uri="{BB962C8B-B14F-4D97-AF65-F5344CB8AC3E}">
        <p14:creationId xmlns:p14="http://schemas.microsoft.com/office/powerpoint/2010/main" val="404137302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92500" lnSpcReduction="20000"/>
          </a:bodyPr>
          <a:lstStyle/>
          <a:p>
            <a:pPr marL="0" indent="0" algn="just">
              <a:buNone/>
            </a:pPr>
            <a:r>
              <a:rPr lang="en-US" b="1" i="0" u="sng" dirty="0" smtClean="0">
                <a:solidFill>
                  <a:srgbClr val="32323C"/>
                </a:solidFill>
                <a:effectLst/>
                <a:latin typeface="acumin-pro"/>
              </a:rPr>
              <a:t>Calcaneus</a:t>
            </a:r>
            <a:endParaRPr lang="en-US" b="0" i="0" dirty="0" smtClean="0">
              <a:solidFill>
                <a:srgbClr val="32323C"/>
              </a:solidFill>
              <a:effectLst/>
              <a:latin typeface="acumin-pro"/>
            </a:endParaRPr>
          </a:p>
          <a:p>
            <a:pPr algn="just"/>
            <a:r>
              <a:rPr lang="en-US" b="0" i="0" dirty="0" smtClean="0">
                <a:solidFill>
                  <a:srgbClr val="32323C"/>
                </a:solidFill>
                <a:effectLst/>
                <a:latin typeface="acumin-pro"/>
              </a:rPr>
              <a:t>The</a:t>
            </a:r>
            <a:r>
              <a:rPr lang="en-US" b="1" i="0" dirty="0" smtClean="0">
                <a:solidFill>
                  <a:srgbClr val="32323C"/>
                </a:solidFill>
                <a:effectLst/>
                <a:latin typeface="acumin-pro"/>
              </a:rPr>
              <a:t> calcaneus</a:t>
            </a:r>
            <a:r>
              <a:rPr lang="en-US" b="0" i="0" dirty="0" smtClean="0">
                <a:solidFill>
                  <a:srgbClr val="32323C"/>
                </a:solidFill>
                <a:effectLst/>
                <a:latin typeface="acumin-pro"/>
              </a:rPr>
              <a:t> is the largest tarsal bone and</a:t>
            </a:r>
            <a:r>
              <a:rPr lang="en-US" b="0" i="1" dirty="0" smtClean="0">
                <a:solidFill>
                  <a:srgbClr val="32323C"/>
                </a:solidFill>
                <a:effectLst/>
                <a:latin typeface="acumin-pro"/>
              </a:rPr>
              <a:t> </a:t>
            </a:r>
            <a:r>
              <a:rPr lang="en-US" b="0" i="0" dirty="0" smtClean="0">
                <a:solidFill>
                  <a:srgbClr val="32323C"/>
                </a:solidFill>
                <a:effectLst/>
                <a:latin typeface="acumin-pro"/>
              </a:rPr>
              <a:t>lies underneath the talus where it constitutes the heel. It has two articulations:</a:t>
            </a:r>
          </a:p>
          <a:p>
            <a:pPr algn="just">
              <a:buFont typeface="Arial"/>
              <a:buChar char="•"/>
            </a:pPr>
            <a:r>
              <a:rPr lang="en-US" b="1" i="0" dirty="0" smtClean="0">
                <a:solidFill>
                  <a:srgbClr val="32323C"/>
                </a:solidFill>
                <a:effectLst/>
                <a:latin typeface="acumin-pro"/>
              </a:rPr>
              <a:t>Superiorly</a:t>
            </a:r>
            <a:r>
              <a:rPr lang="en-US" b="0" i="0" dirty="0" smtClean="0">
                <a:solidFill>
                  <a:srgbClr val="32323C"/>
                </a:solidFill>
                <a:effectLst/>
                <a:latin typeface="acumin-pro"/>
              </a:rPr>
              <a:t> – </a:t>
            </a:r>
            <a:r>
              <a:rPr lang="en-US" b="0" i="0" dirty="0" err="1" smtClean="0">
                <a:solidFill>
                  <a:srgbClr val="32323C"/>
                </a:solidFill>
                <a:effectLst/>
                <a:latin typeface="acumin-pro"/>
              </a:rPr>
              <a:t>subtalar</a:t>
            </a:r>
            <a:r>
              <a:rPr lang="en-US" b="0" i="0" dirty="0" smtClean="0">
                <a:solidFill>
                  <a:srgbClr val="32323C"/>
                </a:solidFill>
                <a:effectLst/>
                <a:latin typeface="acumin-pro"/>
              </a:rPr>
              <a:t> (</a:t>
            </a:r>
            <a:r>
              <a:rPr lang="en-US" b="0" i="0" dirty="0" err="1" smtClean="0">
                <a:solidFill>
                  <a:srgbClr val="32323C"/>
                </a:solidFill>
                <a:effectLst/>
                <a:latin typeface="acumin-pro"/>
              </a:rPr>
              <a:t>talocalcaneal</a:t>
            </a:r>
            <a:r>
              <a:rPr lang="en-US" b="0" i="0" dirty="0" smtClean="0">
                <a:solidFill>
                  <a:srgbClr val="32323C"/>
                </a:solidFill>
                <a:effectLst/>
                <a:latin typeface="acumin-pro"/>
              </a:rPr>
              <a:t>) joint – between the calcaneus and the talus.</a:t>
            </a:r>
          </a:p>
          <a:p>
            <a:pPr algn="just">
              <a:buFont typeface="Arial"/>
              <a:buChar char="•"/>
            </a:pPr>
            <a:r>
              <a:rPr lang="en-US" b="1" i="0" dirty="0" smtClean="0">
                <a:solidFill>
                  <a:srgbClr val="32323C"/>
                </a:solidFill>
                <a:effectLst/>
                <a:latin typeface="acumin-pro"/>
              </a:rPr>
              <a:t>Anteriorly </a:t>
            </a:r>
            <a:r>
              <a:rPr lang="en-US" b="0" i="0" dirty="0" smtClean="0">
                <a:solidFill>
                  <a:srgbClr val="32323C"/>
                </a:solidFill>
                <a:effectLst/>
                <a:latin typeface="acumin-pro"/>
              </a:rPr>
              <a:t>– </a:t>
            </a:r>
            <a:r>
              <a:rPr lang="en-US" b="0" i="0" dirty="0" err="1" smtClean="0">
                <a:solidFill>
                  <a:srgbClr val="32323C"/>
                </a:solidFill>
                <a:effectLst/>
                <a:latin typeface="acumin-pro"/>
              </a:rPr>
              <a:t>calcaneocuboid</a:t>
            </a:r>
            <a:r>
              <a:rPr lang="en-US" b="0" i="0" dirty="0" smtClean="0">
                <a:solidFill>
                  <a:srgbClr val="32323C"/>
                </a:solidFill>
                <a:effectLst/>
                <a:latin typeface="acumin-pro"/>
              </a:rPr>
              <a:t> joint – between the calcaneus and the cuboid.</a:t>
            </a:r>
          </a:p>
          <a:p>
            <a:pPr algn="just"/>
            <a:r>
              <a:rPr lang="en-US" b="0" i="0" dirty="0" smtClean="0">
                <a:solidFill>
                  <a:srgbClr val="32323C"/>
                </a:solidFill>
                <a:effectLst/>
                <a:latin typeface="acumin-pro"/>
              </a:rPr>
              <a:t>It protrudes posteriorly and takes the weight of the body as the heel hits the ground when walking. The posterior aspect of the calcaneus is marked by </a:t>
            </a:r>
            <a:r>
              <a:rPr lang="en-US" b="1" i="0" dirty="0" smtClean="0">
                <a:solidFill>
                  <a:srgbClr val="32323C"/>
                </a:solidFill>
                <a:effectLst/>
                <a:latin typeface="acumin-pro"/>
              </a:rPr>
              <a:t>calcaneal tuberosity</a:t>
            </a:r>
            <a:r>
              <a:rPr lang="en-US" b="0" i="0" dirty="0" smtClean="0">
                <a:solidFill>
                  <a:srgbClr val="32323C"/>
                </a:solidFill>
                <a:effectLst/>
                <a:latin typeface="acumin-pro"/>
              </a:rPr>
              <a:t>, to which the Achilles tendon attaches.</a:t>
            </a:r>
          </a:p>
          <a:p>
            <a:endParaRPr lang="en-US" dirty="0"/>
          </a:p>
        </p:txBody>
      </p:sp>
    </p:spTree>
    <p:extLst>
      <p:ext uri="{BB962C8B-B14F-4D97-AF65-F5344CB8AC3E}">
        <p14:creationId xmlns:p14="http://schemas.microsoft.com/office/powerpoint/2010/main" val="6107147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smtClean="0"/>
              <a:t>Tarsals of the foot</a:t>
            </a:r>
            <a:endParaRPr lang="en-US" b="1" dirty="0"/>
          </a:p>
        </p:txBody>
      </p:sp>
      <p:pic>
        <p:nvPicPr>
          <p:cNvPr id="10242" name="Picture 2" descr="C:\Users\user\Desktop\The-Tarsal-Bones-of-the-Foo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7086599" cy="528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23398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58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770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dirty="0" smtClean="0"/>
              <a:t>NB: Each of these approaches has benefits and </a:t>
            </a:r>
            <a:r>
              <a:rPr lang="en-US" dirty="0" err="1" smtClean="0"/>
              <a:t>deficiences</a:t>
            </a:r>
            <a:r>
              <a:rPr lang="en-US" dirty="0" smtClean="0"/>
              <a:t>. The regional approach works very well if anatomy course involves </a:t>
            </a:r>
            <a:r>
              <a:rPr lang="en-US" dirty="0" err="1" smtClean="0"/>
              <a:t>cadavar</a:t>
            </a:r>
            <a:r>
              <a:rPr lang="en-US" dirty="0" smtClean="0"/>
              <a:t> dissection but falls short when it comes to understanding the continuity of the entire system throughout the body. Similarly, the systemic approach fosters an understanding of an entire system throughout the body but it is very difficult to coordinate this directly with </a:t>
            </a:r>
            <a:r>
              <a:rPr lang="en-US" dirty="0" err="1" smtClean="0"/>
              <a:t>cadavar</a:t>
            </a:r>
            <a:r>
              <a:rPr lang="en-US" dirty="0" smtClean="0"/>
              <a:t> dissection or to acquire sufficient details</a:t>
            </a:r>
            <a:endParaRPr lang="en-US" dirty="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b="1" i="0" dirty="0" smtClean="0">
                <a:solidFill>
                  <a:srgbClr val="32323C"/>
                </a:solidFill>
                <a:effectLst/>
                <a:latin typeface="acumin-pro"/>
              </a:rPr>
              <a:t>Intermediate Group (</a:t>
            </a:r>
            <a:r>
              <a:rPr lang="en-US" b="1" i="0" dirty="0" err="1" smtClean="0">
                <a:solidFill>
                  <a:srgbClr val="32323C"/>
                </a:solidFill>
                <a:effectLst/>
                <a:latin typeface="acumin-pro"/>
              </a:rPr>
              <a:t>Midfoot</a:t>
            </a:r>
            <a:r>
              <a:rPr lang="en-US" b="1" i="0" dirty="0" smtClean="0">
                <a:solidFill>
                  <a:srgbClr val="32323C"/>
                </a:solidFill>
                <a:effectLst/>
                <a:latin typeface="acumin-pro"/>
              </a:rPr>
              <a:t>)</a:t>
            </a:r>
          </a:p>
          <a:p>
            <a:pPr algn="just"/>
            <a:r>
              <a:rPr lang="en-US" b="0" i="0" dirty="0" smtClean="0">
                <a:solidFill>
                  <a:srgbClr val="32323C"/>
                </a:solidFill>
                <a:effectLst/>
                <a:latin typeface="acumin-pro"/>
              </a:rPr>
              <a:t>The intermediate row of tarsal bones contains one bone, the </a:t>
            </a:r>
            <a:r>
              <a:rPr lang="en-US" b="1" i="0" dirty="0" err="1" smtClean="0">
                <a:solidFill>
                  <a:srgbClr val="32323C"/>
                </a:solidFill>
                <a:effectLst/>
                <a:latin typeface="acumin-pro"/>
              </a:rPr>
              <a:t>navicular</a:t>
            </a:r>
            <a:r>
              <a:rPr lang="en-US" b="1" i="0" dirty="0" smtClean="0">
                <a:solidFill>
                  <a:srgbClr val="32323C"/>
                </a:solidFill>
                <a:effectLst/>
                <a:latin typeface="acumin-pro"/>
              </a:rPr>
              <a:t> </a:t>
            </a:r>
            <a:r>
              <a:rPr lang="en-US" b="0" i="0" dirty="0" smtClean="0">
                <a:solidFill>
                  <a:srgbClr val="32323C"/>
                </a:solidFill>
                <a:effectLst/>
                <a:latin typeface="acumin-pro"/>
              </a:rPr>
              <a:t>(given its name because it is shaped like a boat)</a:t>
            </a:r>
            <a:r>
              <a:rPr lang="en-US" b="0" i="1" dirty="0" smtClean="0">
                <a:solidFill>
                  <a:srgbClr val="32323C"/>
                </a:solidFill>
                <a:effectLst/>
                <a:latin typeface="acumin-pro"/>
              </a:rPr>
              <a:t>.</a:t>
            </a:r>
            <a:endParaRPr lang="en-US" b="0" i="0" dirty="0" smtClean="0">
              <a:solidFill>
                <a:srgbClr val="32323C"/>
              </a:solidFill>
              <a:effectLst/>
              <a:latin typeface="acumin-pro"/>
            </a:endParaRPr>
          </a:p>
          <a:p>
            <a:pPr algn="just"/>
            <a:r>
              <a:rPr lang="en-US" b="0" i="0" dirty="0" smtClean="0">
                <a:solidFill>
                  <a:srgbClr val="32323C"/>
                </a:solidFill>
                <a:effectLst/>
                <a:latin typeface="acumin-pro"/>
              </a:rPr>
              <a:t>Positioned medially, it articulates with the talus posteriorly, all three cuneiform bones anteriorly, and the cuboid bone laterally. On the plantar surface of the </a:t>
            </a:r>
            <a:r>
              <a:rPr lang="en-US" b="0" i="0" dirty="0" err="1" smtClean="0">
                <a:solidFill>
                  <a:srgbClr val="32323C"/>
                </a:solidFill>
                <a:effectLst/>
                <a:latin typeface="acumin-pro"/>
              </a:rPr>
              <a:t>navicular</a:t>
            </a:r>
            <a:r>
              <a:rPr lang="en-US" b="0" i="0" dirty="0" smtClean="0">
                <a:solidFill>
                  <a:srgbClr val="32323C"/>
                </a:solidFill>
                <a:effectLst/>
                <a:latin typeface="acumin-pro"/>
              </a:rPr>
              <a:t>, there is a </a:t>
            </a:r>
            <a:r>
              <a:rPr lang="en-US" b="1" i="0" dirty="0" smtClean="0">
                <a:solidFill>
                  <a:srgbClr val="32323C"/>
                </a:solidFill>
                <a:effectLst/>
                <a:latin typeface="acumin-pro"/>
              </a:rPr>
              <a:t>tuberosity</a:t>
            </a:r>
            <a:r>
              <a:rPr lang="en-US" b="0" i="0" dirty="0" smtClean="0">
                <a:solidFill>
                  <a:srgbClr val="32323C"/>
                </a:solidFill>
                <a:effectLst/>
                <a:latin typeface="acumin-pro"/>
              </a:rPr>
              <a:t> for the attachment of part of the </a:t>
            </a:r>
            <a:r>
              <a:rPr lang="en-US" b="1" i="0" dirty="0" err="1" smtClean="0">
                <a:solidFill>
                  <a:srgbClr val="32323C"/>
                </a:solidFill>
                <a:effectLst/>
                <a:latin typeface="acumin-pro"/>
              </a:rPr>
              <a:t>tibialis</a:t>
            </a:r>
            <a:r>
              <a:rPr lang="en-US" b="1" i="0" dirty="0" smtClean="0">
                <a:solidFill>
                  <a:srgbClr val="32323C"/>
                </a:solidFill>
                <a:effectLst/>
                <a:latin typeface="acumin-pro"/>
              </a:rPr>
              <a:t> posterior</a:t>
            </a:r>
            <a:r>
              <a:rPr lang="en-US" b="0" i="0" dirty="0" smtClean="0">
                <a:solidFill>
                  <a:srgbClr val="32323C"/>
                </a:solidFill>
                <a:effectLst/>
                <a:latin typeface="acumin-pro"/>
              </a:rPr>
              <a:t> tendon.</a:t>
            </a:r>
          </a:p>
          <a:p>
            <a:endParaRPr lang="en-US" dirty="0"/>
          </a:p>
        </p:txBody>
      </p:sp>
    </p:spTree>
    <p:extLst>
      <p:ext uri="{BB962C8B-B14F-4D97-AF65-F5344CB8AC3E}">
        <p14:creationId xmlns:p14="http://schemas.microsoft.com/office/powerpoint/2010/main" val="215717823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pPr algn="l"/>
            <a:r>
              <a:rPr lang="en-US" b="1" i="0" dirty="0" smtClean="0">
                <a:solidFill>
                  <a:srgbClr val="32323C"/>
                </a:solidFill>
                <a:effectLst/>
                <a:latin typeface="acumin-pro"/>
              </a:rPr>
              <a:t/>
            </a:r>
            <a:br>
              <a:rPr lang="en-US" b="1" i="0" dirty="0" smtClean="0">
                <a:solidFill>
                  <a:srgbClr val="32323C"/>
                </a:solidFill>
                <a:effectLst/>
                <a:latin typeface="acumin-pro"/>
              </a:rPr>
            </a:br>
            <a:r>
              <a:rPr lang="en-US" b="1" i="0" dirty="0" smtClean="0">
                <a:solidFill>
                  <a:srgbClr val="32323C"/>
                </a:solidFill>
                <a:effectLst/>
                <a:latin typeface="acumin-pro"/>
              </a:rPr>
              <a:t/>
            </a:r>
            <a:br>
              <a:rPr lang="en-US" b="1" i="0" dirty="0" smtClean="0">
                <a:solidFill>
                  <a:srgbClr val="32323C"/>
                </a:solidFill>
                <a:effectLst/>
                <a:latin typeface="acumin-pro"/>
              </a:rPr>
            </a:br>
            <a:r>
              <a:rPr lang="en-US" b="1" i="0" dirty="0" smtClean="0">
                <a:solidFill>
                  <a:srgbClr val="32323C"/>
                </a:solidFill>
                <a:effectLst/>
                <a:latin typeface="acumin-pro"/>
              </a:rPr>
              <a:t>Distal Group (</a:t>
            </a:r>
            <a:r>
              <a:rPr lang="en-US" b="1" i="0" dirty="0" err="1" smtClean="0">
                <a:solidFill>
                  <a:srgbClr val="32323C"/>
                </a:solidFill>
                <a:effectLst/>
                <a:latin typeface="acumin-pro"/>
              </a:rPr>
              <a:t>Midfoot</a:t>
            </a:r>
            <a:r>
              <a:rPr lang="en-US" b="1" i="0" dirty="0" smtClean="0">
                <a:solidFill>
                  <a:srgbClr val="32323C"/>
                </a:solidFill>
                <a:effectLst/>
                <a:latin typeface="acumin-pro"/>
              </a:rPr>
              <a:t>)</a:t>
            </a:r>
            <a:br>
              <a:rPr lang="en-US" b="1" i="0" dirty="0" smtClean="0">
                <a:solidFill>
                  <a:srgbClr val="32323C"/>
                </a:solidFill>
                <a:effectLst/>
                <a:latin typeface="acumin-pro"/>
              </a:rPr>
            </a:br>
            <a:r>
              <a:rPr lang="en-US" dirty="0" smtClean="0"/>
              <a:t/>
            </a:r>
            <a:br>
              <a:rPr lang="en-US" dirty="0" smtClean="0"/>
            </a:br>
            <a:endParaRPr lang="en-US" dirty="0"/>
          </a:p>
        </p:txBody>
      </p:sp>
      <p:sp>
        <p:nvSpPr>
          <p:cNvPr id="3" name="Content Placeholder 2"/>
          <p:cNvSpPr>
            <a:spLocks noGrp="1"/>
          </p:cNvSpPr>
          <p:nvPr>
            <p:ph idx="1"/>
          </p:nvPr>
        </p:nvSpPr>
        <p:spPr>
          <a:xfrm>
            <a:off x="457200" y="990600"/>
            <a:ext cx="8229600" cy="5135563"/>
          </a:xfrm>
        </p:spPr>
        <p:txBody>
          <a:bodyPr>
            <a:normAutofit lnSpcReduction="10000"/>
          </a:bodyPr>
          <a:lstStyle/>
          <a:p>
            <a:pPr algn="just"/>
            <a:r>
              <a:rPr lang="en-US" b="0" i="0" dirty="0" smtClean="0">
                <a:solidFill>
                  <a:srgbClr val="32323C"/>
                </a:solidFill>
                <a:effectLst/>
                <a:latin typeface="acumin-pro"/>
              </a:rPr>
              <a:t>In the distal row, </a:t>
            </a:r>
            <a:r>
              <a:rPr lang="en-US" b="0" i="0" dirty="0" smtClean="0">
                <a:solidFill>
                  <a:srgbClr val="FF0000"/>
                </a:solidFill>
                <a:effectLst/>
                <a:latin typeface="acumin-pro"/>
              </a:rPr>
              <a:t>there are four tarsal bones – the cuboid and the three cuneiforms.</a:t>
            </a:r>
            <a:r>
              <a:rPr lang="en-US" b="0" i="0" dirty="0" smtClean="0">
                <a:solidFill>
                  <a:srgbClr val="32323C"/>
                </a:solidFill>
                <a:effectLst/>
                <a:latin typeface="acumin-pro"/>
              </a:rPr>
              <a:t> These bones articulate with the metatarsals of the foot</a:t>
            </a:r>
          </a:p>
          <a:p>
            <a:pPr algn="just"/>
            <a:r>
              <a:rPr lang="en-US" b="0" i="0" dirty="0" smtClean="0">
                <a:solidFill>
                  <a:srgbClr val="32323C"/>
                </a:solidFill>
                <a:effectLst/>
                <a:latin typeface="acumin-pro"/>
              </a:rPr>
              <a:t>The </a:t>
            </a:r>
            <a:r>
              <a:rPr lang="en-US" b="1" i="0" dirty="0" smtClean="0">
                <a:solidFill>
                  <a:srgbClr val="32323C"/>
                </a:solidFill>
                <a:effectLst/>
                <a:latin typeface="acumin-pro"/>
              </a:rPr>
              <a:t>cuboid</a:t>
            </a:r>
            <a:r>
              <a:rPr lang="en-US" b="0" i="0" dirty="0" smtClean="0">
                <a:solidFill>
                  <a:srgbClr val="32323C"/>
                </a:solidFill>
                <a:effectLst/>
                <a:latin typeface="acumin-pro"/>
              </a:rPr>
              <a:t> is furthest lateral, lying anterior to the </a:t>
            </a:r>
            <a:r>
              <a:rPr lang="en-US" b="0" i="0" dirty="0" smtClean="0">
                <a:solidFill>
                  <a:schemeClr val="accent2"/>
                </a:solidFill>
                <a:effectLst/>
                <a:latin typeface="acumin-pro"/>
              </a:rPr>
              <a:t>calcaneus</a:t>
            </a:r>
            <a:r>
              <a:rPr lang="en-US" b="0" i="0" dirty="0" smtClean="0">
                <a:solidFill>
                  <a:srgbClr val="32323C"/>
                </a:solidFill>
                <a:effectLst/>
                <a:latin typeface="acumin-pro"/>
              </a:rPr>
              <a:t> and behind the </a:t>
            </a:r>
            <a:r>
              <a:rPr lang="en-US" b="0" i="0" dirty="0" smtClean="0">
                <a:solidFill>
                  <a:schemeClr val="accent2"/>
                </a:solidFill>
                <a:effectLst/>
                <a:latin typeface="acumin-pro"/>
              </a:rPr>
              <a:t>fourth and fifth metatarsals</a:t>
            </a:r>
            <a:r>
              <a:rPr lang="en-US" b="0" i="0" dirty="0" smtClean="0">
                <a:solidFill>
                  <a:srgbClr val="32323C"/>
                </a:solidFill>
                <a:effectLst/>
                <a:latin typeface="acumin-pro"/>
              </a:rPr>
              <a:t>. As its name suggests, it is cuboidal in shape. The inferior (plantar) surface of the cuboid is marked by a groove for the tendon of </a:t>
            </a:r>
            <a:r>
              <a:rPr lang="en-US" b="0" i="0" dirty="0" err="1" smtClean="0">
                <a:solidFill>
                  <a:schemeClr val="accent1"/>
                </a:solidFill>
                <a:effectLst/>
                <a:latin typeface="acumin-pro"/>
              </a:rPr>
              <a:t>fibularis</a:t>
            </a:r>
            <a:r>
              <a:rPr lang="en-US" b="0" i="0" dirty="0" smtClean="0">
                <a:solidFill>
                  <a:schemeClr val="accent1"/>
                </a:solidFill>
                <a:effectLst/>
                <a:latin typeface="acumin-pro"/>
              </a:rPr>
              <a:t> </a:t>
            </a:r>
            <a:r>
              <a:rPr lang="en-US" b="0" i="0" dirty="0" err="1" smtClean="0">
                <a:solidFill>
                  <a:schemeClr val="accent1"/>
                </a:solidFill>
                <a:effectLst/>
                <a:latin typeface="acumin-pro"/>
              </a:rPr>
              <a:t>longus</a:t>
            </a:r>
            <a:r>
              <a:rPr lang="en-US" b="0" i="0" dirty="0" smtClean="0">
                <a:solidFill>
                  <a:schemeClr val="accent1"/>
                </a:solidFill>
                <a:effectLst/>
                <a:latin typeface="acumin-pro"/>
              </a:rPr>
              <a:t>.</a:t>
            </a:r>
          </a:p>
          <a:p>
            <a:endParaRPr lang="en-US" dirty="0"/>
          </a:p>
        </p:txBody>
      </p:sp>
    </p:spTree>
    <p:extLst>
      <p:ext uri="{BB962C8B-B14F-4D97-AF65-F5344CB8AC3E}">
        <p14:creationId xmlns:p14="http://schemas.microsoft.com/office/powerpoint/2010/main" val="408267467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algn="just"/>
            <a:r>
              <a:rPr lang="en-US" b="0" i="0" dirty="0" smtClean="0">
                <a:solidFill>
                  <a:srgbClr val="32323C"/>
                </a:solidFill>
                <a:effectLst/>
                <a:latin typeface="acumin-pro"/>
              </a:rPr>
              <a:t>The three </a:t>
            </a:r>
            <a:r>
              <a:rPr lang="en-US" b="1" i="0" dirty="0" smtClean="0">
                <a:solidFill>
                  <a:srgbClr val="32323C"/>
                </a:solidFill>
                <a:effectLst/>
                <a:latin typeface="acumin-pro"/>
              </a:rPr>
              <a:t>cuneiforms</a:t>
            </a:r>
            <a:r>
              <a:rPr lang="en-US" b="0" i="0" dirty="0" smtClean="0">
                <a:solidFill>
                  <a:srgbClr val="32323C"/>
                </a:solidFill>
                <a:effectLst/>
                <a:latin typeface="acumin-pro"/>
              </a:rPr>
              <a:t> (lateral, intermediate (or middle) and medial) are wedge shaped bones. They articulate with the </a:t>
            </a:r>
            <a:r>
              <a:rPr lang="en-US" b="0" i="0" dirty="0" err="1" smtClean="0">
                <a:solidFill>
                  <a:srgbClr val="32323C"/>
                </a:solidFill>
                <a:effectLst/>
                <a:latin typeface="acumin-pro"/>
              </a:rPr>
              <a:t>navicular</a:t>
            </a:r>
            <a:r>
              <a:rPr lang="en-US" b="0" i="0" dirty="0" smtClean="0">
                <a:solidFill>
                  <a:srgbClr val="32323C"/>
                </a:solidFill>
                <a:effectLst/>
                <a:latin typeface="acumin-pro"/>
              </a:rPr>
              <a:t> posteriorly, and the metatarsals anteriorly. The shape of the bones helps form a transverse arch across the foot. They are also the attachment point for several muscles:</a:t>
            </a:r>
          </a:p>
          <a:p>
            <a:pPr algn="just">
              <a:buFont typeface="Arial"/>
              <a:buChar char="•"/>
            </a:pPr>
            <a:r>
              <a:rPr lang="en-US" b="1" i="0" dirty="0" smtClean="0">
                <a:solidFill>
                  <a:srgbClr val="32323C"/>
                </a:solidFill>
                <a:effectLst/>
                <a:latin typeface="acumin-pro"/>
              </a:rPr>
              <a:t>Medial cuneiform </a:t>
            </a:r>
            <a:r>
              <a:rPr lang="en-US" b="0" i="0" dirty="0" smtClean="0">
                <a:solidFill>
                  <a:srgbClr val="32323C"/>
                </a:solidFill>
                <a:effectLst/>
                <a:latin typeface="acumin-pro"/>
              </a:rPr>
              <a:t>– </a:t>
            </a:r>
            <a:r>
              <a:rPr lang="en-US" b="0" i="0" dirty="0" err="1" smtClean="0">
                <a:solidFill>
                  <a:srgbClr val="32323C"/>
                </a:solidFill>
                <a:effectLst/>
                <a:latin typeface="acumin-pro"/>
              </a:rPr>
              <a:t>tibialis</a:t>
            </a:r>
            <a:r>
              <a:rPr lang="en-US" b="0" i="0" dirty="0" smtClean="0">
                <a:solidFill>
                  <a:srgbClr val="32323C"/>
                </a:solidFill>
                <a:effectLst/>
                <a:latin typeface="acumin-pro"/>
              </a:rPr>
              <a:t> anterior, (part of) </a:t>
            </a:r>
            <a:r>
              <a:rPr lang="en-US" b="0" i="0" dirty="0" err="1" smtClean="0">
                <a:solidFill>
                  <a:srgbClr val="32323C"/>
                </a:solidFill>
                <a:effectLst/>
                <a:latin typeface="acumin-pro"/>
              </a:rPr>
              <a:t>tibialis</a:t>
            </a:r>
            <a:r>
              <a:rPr lang="en-US" b="0" i="0" dirty="0" smtClean="0">
                <a:solidFill>
                  <a:srgbClr val="32323C"/>
                </a:solidFill>
                <a:effectLst/>
                <a:latin typeface="acumin-pro"/>
              </a:rPr>
              <a:t> posterior and </a:t>
            </a:r>
            <a:r>
              <a:rPr lang="en-US" b="0" i="0" dirty="0" err="1" smtClean="0">
                <a:solidFill>
                  <a:srgbClr val="32323C"/>
                </a:solidFill>
                <a:effectLst/>
                <a:latin typeface="acumin-pro"/>
              </a:rPr>
              <a:t>fibularis</a:t>
            </a:r>
            <a:r>
              <a:rPr lang="en-US" b="0" i="0" dirty="0" smtClean="0">
                <a:solidFill>
                  <a:srgbClr val="32323C"/>
                </a:solidFill>
                <a:effectLst/>
                <a:latin typeface="acumin-pro"/>
              </a:rPr>
              <a:t> </a:t>
            </a:r>
            <a:r>
              <a:rPr lang="en-US" b="0" i="0" dirty="0" err="1" smtClean="0">
                <a:solidFill>
                  <a:srgbClr val="32323C"/>
                </a:solidFill>
                <a:effectLst/>
                <a:latin typeface="acumin-pro"/>
              </a:rPr>
              <a:t>longus</a:t>
            </a:r>
            <a:endParaRPr lang="en-US" b="0" i="0" dirty="0" smtClean="0">
              <a:solidFill>
                <a:srgbClr val="32323C"/>
              </a:solidFill>
              <a:effectLst/>
              <a:latin typeface="acumin-pro"/>
            </a:endParaRPr>
          </a:p>
          <a:p>
            <a:pPr algn="just">
              <a:buFont typeface="Arial"/>
              <a:buChar char="•"/>
            </a:pPr>
            <a:r>
              <a:rPr lang="en-US" b="1" i="0" dirty="0" smtClean="0">
                <a:solidFill>
                  <a:srgbClr val="32323C"/>
                </a:solidFill>
                <a:effectLst/>
                <a:latin typeface="acumin-pro"/>
              </a:rPr>
              <a:t>Lateral cuneiform </a:t>
            </a:r>
            <a:r>
              <a:rPr lang="en-US" b="0" i="0" dirty="0" smtClean="0">
                <a:solidFill>
                  <a:srgbClr val="32323C"/>
                </a:solidFill>
                <a:effectLst/>
                <a:latin typeface="acumin-pro"/>
              </a:rPr>
              <a:t>– flexor </a:t>
            </a:r>
            <a:r>
              <a:rPr lang="en-US" b="0" i="0" dirty="0" err="1" smtClean="0">
                <a:solidFill>
                  <a:srgbClr val="32323C"/>
                </a:solidFill>
                <a:effectLst/>
                <a:latin typeface="acumin-pro"/>
              </a:rPr>
              <a:t>hallucis</a:t>
            </a:r>
            <a:r>
              <a:rPr lang="en-US" b="0" i="0" dirty="0" smtClean="0">
                <a:solidFill>
                  <a:srgbClr val="32323C"/>
                </a:solidFill>
                <a:effectLst/>
                <a:latin typeface="acumin-pro"/>
              </a:rPr>
              <a:t> </a:t>
            </a:r>
            <a:r>
              <a:rPr lang="en-US" b="0" i="0" dirty="0" err="1" smtClean="0">
                <a:solidFill>
                  <a:srgbClr val="32323C"/>
                </a:solidFill>
                <a:effectLst/>
                <a:latin typeface="acumin-pro"/>
              </a:rPr>
              <a:t>brevis</a:t>
            </a:r>
            <a:endParaRPr lang="en-US" b="0" i="0" dirty="0" smtClean="0">
              <a:solidFill>
                <a:srgbClr val="32323C"/>
              </a:solidFill>
              <a:effectLst/>
              <a:latin typeface="acumin-pro"/>
            </a:endParaRPr>
          </a:p>
          <a:p>
            <a:endParaRPr lang="en-US" dirty="0"/>
          </a:p>
        </p:txBody>
      </p:sp>
    </p:spTree>
    <p:extLst>
      <p:ext uri="{BB962C8B-B14F-4D97-AF65-F5344CB8AC3E}">
        <p14:creationId xmlns:p14="http://schemas.microsoft.com/office/powerpoint/2010/main" val="220950389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b="1" i="0" dirty="0" smtClean="0">
                <a:solidFill>
                  <a:srgbClr val="32323C"/>
                </a:solidFill>
                <a:effectLst/>
                <a:latin typeface="acumin-pro"/>
              </a:rPr>
              <a:t>Metatarsals</a:t>
            </a:r>
          </a:p>
          <a:p>
            <a:pPr algn="just"/>
            <a:r>
              <a:rPr lang="en-US" b="0" i="0" dirty="0" smtClean="0">
                <a:solidFill>
                  <a:srgbClr val="32323C"/>
                </a:solidFill>
                <a:effectLst/>
                <a:latin typeface="acumin-pro"/>
              </a:rPr>
              <a:t>The metatarsals are located in the </a:t>
            </a:r>
            <a:r>
              <a:rPr lang="en-US" b="1" i="0" dirty="0" smtClean="0">
                <a:solidFill>
                  <a:srgbClr val="32323C"/>
                </a:solidFill>
                <a:effectLst/>
                <a:latin typeface="acumin-pro"/>
              </a:rPr>
              <a:t>forefoot</a:t>
            </a:r>
            <a:r>
              <a:rPr lang="en-US" b="0" i="0" dirty="0" smtClean="0">
                <a:solidFill>
                  <a:srgbClr val="32323C"/>
                </a:solidFill>
                <a:effectLst/>
                <a:latin typeface="acumin-pro"/>
              </a:rPr>
              <a:t>, between the tarsals and phalanges. They are numbered I-V (medial to lateral).</a:t>
            </a:r>
          </a:p>
          <a:p>
            <a:pPr algn="just"/>
            <a:r>
              <a:rPr lang="en-US" b="0" i="0" dirty="0" smtClean="0">
                <a:solidFill>
                  <a:srgbClr val="32323C"/>
                </a:solidFill>
                <a:effectLst/>
                <a:latin typeface="acumin-pro"/>
              </a:rPr>
              <a:t>Each metatarsal has a similar structure. They are convex dorsally and consist of a head, neck, shaft, and base (distal to proximal).</a:t>
            </a:r>
          </a:p>
          <a:p>
            <a:pPr marL="0" indent="0">
              <a:buNone/>
            </a:pPr>
            <a:r>
              <a:rPr lang="en-US" dirty="0" smtClean="0"/>
              <a:t/>
            </a:r>
            <a:br>
              <a:rPr lang="en-US" dirty="0" smtClean="0"/>
            </a:br>
            <a:endParaRPr lang="en-US" dirty="0"/>
          </a:p>
        </p:txBody>
      </p:sp>
    </p:spTree>
    <p:extLst>
      <p:ext uri="{BB962C8B-B14F-4D97-AF65-F5344CB8AC3E}">
        <p14:creationId xmlns:p14="http://schemas.microsoft.com/office/powerpoint/2010/main" val="224315802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pPr algn="just"/>
            <a:r>
              <a:rPr lang="en-US" b="0" i="0" dirty="0" smtClean="0">
                <a:solidFill>
                  <a:srgbClr val="32323C"/>
                </a:solidFill>
                <a:effectLst/>
                <a:latin typeface="acumin-pro"/>
              </a:rPr>
              <a:t>They have three or four articulations:</a:t>
            </a:r>
          </a:p>
          <a:p>
            <a:pPr algn="just">
              <a:buFont typeface="Arial"/>
              <a:buChar char="•"/>
            </a:pPr>
            <a:r>
              <a:rPr lang="en-US" b="1" i="0" dirty="0" smtClean="0">
                <a:solidFill>
                  <a:srgbClr val="32323C"/>
                </a:solidFill>
                <a:effectLst/>
                <a:latin typeface="acumin-pro"/>
              </a:rPr>
              <a:t>Proximally </a:t>
            </a:r>
            <a:r>
              <a:rPr lang="en-US" b="0" i="0" dirty="0" smtClean="0">
                <a:solidFill>
                  <a:srgbClr val="32323C"/>
                </a:solidFill>
                <a:effectLst/>
                <a:latin typeface="acumin-pro"/>
              </a:rPr>
              <a:t>– </a:t>
            </a:r>
            <a:r>
              <a:rPr lang="en-US" b="0" i="0" dirty="0" err="1" smtClean="0">
                <a:solidFill>
                  <a:srgbClr val="32323C"/>
                </a:solidFill>
                <a:effectLst/>
                <a:latin typeface="acumin-pro"/>
              </a:rPr>
              <a:t>tarsometatarsal</a:t>
            </a:r>
            <a:r>
              <a:rPr lang="en-US" b="0" i="0" dirty="0" smtClean="0">
                <a:solidFill>
                  <a:srgbClr val="32323C"/>
                </a:solidFill>
                <a:effectLst/>
                <a:latin typeface="acumin-pro"/>
              </a:rPr>
              <a:t> joints – between the metatarsal bases and the tarsal bones.</a:t>
            </a:r>
          </a:p>
          <a:p>
            <a:pPr algn="just">
              <a:buFont typeface="Arial"/>
              <a:buChar char="•"/>
            </a:pPr>
            <a:r>
              <a:rPr lang="en-US" b="1" i="0" dirty="0" smtClean="0">
                <a:solidFill>
                  <a:srgbClr val="32323C"/>
                </a:solidFill>
                <a:effectLst/>
                <a:latin typeface="acumin-pro"/>
              </a:rPr>
              <a:t>Laterally</a:t>
            </a:r>
            <a:r>
              <a:rPr lang="en-US" b="0" i="0" dirty="0" smtClean="0">
                <a:solidFill>
                  <a:srgbClr val="32323C"/>
                </a:solidFill>
                <a:effectLst/>
                <a:latin typeface="acumin-pro"/>
              </a:rPr>
              <a:t> – </a:t>
            </a:r>
            <a:r>
              <a:rPr lang="en-US" b="0" i="0" dirty="0" err="1" smtClean="0">
                <a:solidFill>
                  <a:srgbClr val="32323C"/>
                </a:solidFill>
                <a:effectLst/>
                <a:latin typeface="acumin-pro"/>
              </a:rPr>
              <a:t>intermetatarsal</a:t>
            </a:r>
            <a:r>
              <a:rPr lang="en-US" b="0" i="0" dirty="0" smtClean="0">
                <a:solidFill>
                  <a:srgbClr val="32323C"/>
                </a:solidFill>
                <a:effectLst/>
                <a:latin typeface="acumin-pro"/>
              </a:rPr>
              <a:t> joint(s) – between the metatarsal and the adjacent metatarsals.</a:t>
            </a:r>
          </a:p>
          <a:p>
            <a:pPr algn="just">
              <a:buFont typeface="Arial"/>
              <a:buChar char="•"/>
            </a:pPr>
            <a:r>
              <a:rPr lang="en-US" b="1" i="0" dirty="0" smtClean="0">
                <a:solidFill>
                  <a:srgbClr val="32323C"/>
                </a:solidFill>
                <a:effectLst/>
                <a:latin typeface="acumin-pro"/>
              </a:rPr>
              <a:t>Distally </a:t>
            </a:r>
            <a:r>
              <a:rPr lang="en-US" b="0" i="0" dirty="0" smtClean="0">
                <a:solidFill>
                  <a:srgbClr val="32323C"/>
                </a:solidFill>
                <a:effectLst/>
                <a:latin typeface="acumin-pro"/>
              </a:rPr>
              <a:t>– metatarsophalangeal joint – between the metatarsal head and the proximal phalanx.</a:t>
            </a:r>
          </a:p>
          <a:p>
            <a:endParaRPr lang="en-US" dirty="0"/>
          </a:p>
        </p:txBody>
      </p:sp>
    </p:spTree>
    <p:extLst>
      <p:ext uri="{BB962C8B-B14F-4D97-AF65-F5344CB8AC3E}">
        <p14:creationId xmlns:p14="http://schemas.microsoft.com/office/powerpoint/2010/main" val="319819434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b="1" i="0" dirty="0" smtClean="0">
                <a:solidFill>
                  <a:srgbClr val="32323C"/>
                </a:solidFill>
                <a:effectLst/>
                <a:latin typeface="acumin-pro"/>
              </a:rPr>
              <a:t>Phalanges</a:t>
            </a:r>
          </a:p>
          <a:p>
            <a:pPr algn="just"/>
            <a:r>
              <a:rPr lang="en-US" b="0" i="0" dirty="0" smtClean="0">
                <a:solidFill>
                  <a:srgbClr val="32323C"/>
                </a:solidFill>
                <a:effectLst/>
                <a:latin typeface="acumin-pro"/>
              </a:rPr>
              <a:t>The </a:t>
            </a:r>
            <a:r>
              <a:rPr lang="en-US" b="1" i="0" dirty="0" smtClean="0">
                <a:solidFill>
                  <a:srgbClr val="32323C"/>
                </a:solidFill>
                <a:effectLst/>
                <a:latin typeface="acumin-pro"/>
              </a:rPr>
              <a:t>phalanges</a:t>
            </a:r>
            <a:r>
              <a:rPr lang="en-US" b="0" i="0" dirty="0" smtClean="0">
                <a:solidFill>
                  <a:srgbClr val="32323C"/>
                </a:solidFill>
                <a:effectLst/>
                <a:latin typeface="acumin-pro"/>
              </a:rPr>
              <a:t> are the bones of the toes. The second to fifth toes all have proximal, middle, and distal phalanges. The great toe has only 2; </a:t>
            </a:r>
            <a:r>
              <a:rPr lang="en-US" b="0" i="0" dirty="0" smtClean="0">
                <a:solidFill>
                  <a:schemeClr val="accent1"/>
                </a:solidFill>
                <a:effectLst/>
                <a:latin typeface="acumin-pro"/>
              </a:rPr>
              <a:t>proximal and distal phalanges.</a:t>
            </a:r>
          </a:p>
          <a:p>
            <a:pPr algn="just"/>
            <a:r>
              <a:rPr lang="en-US" b="0" i="0" dirty="0" smtClean="0">
                <a:solidFill>
                  <a:srgbClr val="32323C"/>
                </a:solidFill>
                <a:effectLst/>
                <a:latin typeface="acumin-pro"/>
              </a:rPr>
              <a:t>They are similar in structure to the metatarsals, each phalanx consists of a </a:t>
            </a:r>
            <a:r>
              <a:rPr lang="en-US" b="0" i="0" dirty="0" smtClean="0">
                <a:solidFill>
                  <a:schemeClr val="accent1"/>
                </a:solidFill>
                <a:effectLst/>
                <a:latin typeface="acumin-pro"/>
              </a:rPr>
              <a:t>base, shaft, and head.</a:t>
            </a:r>
          </a:p>
          <a:p>
            <a:endParaRPr lang="en-US" dirty="0">
              <a:solidFill>
                <a:schemeClr val="accent1"/>
              </a:solidFill>
            </a:endParaRPr>
          </a:p>
        </p:txBody>
      </p:sp>
    </p:spTree>
    <p:extLst>
      <p:ext uri="{BB962C8B-B14F-4D97-AF65-F5344CB8AC3E}">
        <p14:creationId xmlns:p14="http://schemas.microsoft.com/office/powerpoint/2010/main" val="31540356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1"/>
            <a:ext cx="7772400" cy="457200"/>
          </a:xfrm>
        </p:spPr>
        <p:txBody>
          <a:bodyPr>
            <a:normAutofit fontScale="90000"/>
          </a:bodyPr>
          <a:lstStyle/>
          <a:p>
            <a:pPr algn="l"/>
            <a:r>
              <a:rPr lang="en-US" b="1" dirty="0" smtClean="0"/>
              <a:t>Muscles of gluteal region</a:t>
            </a:r>
            <a:endParaRPr lang="en-US" b="1" dirty="0"/>
          </a:p>
        </p:txBody>
      </p:sp>
      <p:sp>
        <p:nvSpPr>
          <p:cNvPr id="3" name="Subtitle 2"/>
          <p:cNvSpPr>
            <a:spLocks noGrp="1"/>
          </p:cNvSpPr>
          <p:nvPr>
            <p:ph type="subTitle" idx="1"/>
          </p:nvPr>
        </p:nvSpPr>
        <p:spPr>
          <a:xfrm>
            <a:off x="152400" y="1143000"/>
            <a:ext cx="8763000" cy="5410200"/>
          </a:xfrm>
        </p:spPr>
        <p:txBody>
          <a:bodyPr>
            <a:normAutofit fontScale="92500"/>
          </a:bodyPr>
          <a:lstStyle/>
          <a:p>
            <a:pPr marL="457200" indent="-457200" algn="just">
              <a:buFont typeface="Arial" pitchFamily="34" charset="0"/>
              <a:buChar char="•"/>
            </a:pPr>
            <a:r>
              <a:rPr lang="en-US" b="0" i="0" dirty="0" smtClean="0">
                <a:solidFill>
                  <a:srgbClr val="32323C"/>
                </a:solidFill>
                <a:effectLst/>
                <a:latin typeface="acumin-pro"/>
              </a:rPr>
              <a:t>The gluteal region is an anatomical area located posteriorly to the pelvic girdle, at the proximal end of the femur. The muscles in this region move the lower limb at the hip joint.</a:t>
            </a:r>
          </a:p>
          <a:p>
            <a:pPr algn="just">
              <a:buFont typeface="Arial"/>
              <a:buChar char="•"/>
            </a:pPr>
            <a:r>
              <a:rPr lang="en-US" b="0" i="0" dirty="0" smtClean="0">
                <a:solidFill>
                  <a:srgbClr val="32323C"/>
                </a:solidFill>
                <a:effectLst/>
                <a:latin typeface="acumin-pro"/>
              </a:rPr>
              <a:t>The muscles of the gluteal region can be broadly divided into two groups:</a:t>
            </a:r>
          </a:p>
          <a:p>
            <a:pPr marL="457200" indent="-457200" algn="just">
              <a:buFont typeface="Wingdings" pitchFamily="2" charset="2"/>
              <a:buChar char="ü"/>
            </a:pPr>
            <a:r>
              <a:rPr lang="en-US" b="1" i="0" dirty="0" smtClean="0">
                <a:solidFill>
                  <a:srgbClr val="32323C"/>
                </a:solidFill>
                <a:effectLst/>
                <a:latin typeface="acumin-pro"/>
              </a:rPr>
              <a:t>Superficial abductors and extenders </a:t>
            </a:r>
            <a:r>
              <a:rPr lang="en-US" b="0" i="0" dirty="0" smtClean="0">
                <a:solidFill>
                  <a:srgbClr val="32323C"/>
                </a:solidFill>
                <a:effectLst/>
                <a:latin typeface="acumin-pro"/>
              </a:rPr>
              <a:t>– group of large muscles that </a:t>
            </a:r>
            <a:r>
              <a:rPr lang="en-US" b="0" i="0" dirty="0" smtClean="0">
                <a:solidFill>
                  <a:schemeClr val="accent1"/>
                </a:solidFill>
                <a:effectLst/>
                <a:latin typeface="acumin-pro"/>
              </a:rPr>
              <a:t>abduct and extend the femur. </a:t>
            </a:r>
            <a:r>
              <a:rPr lang="en-US" b="0" i="0" dirty="0" smtClean="0">
                <a:solidFill>
                  <a:srgbClr val="32323C"/>
                </a:solidFill>
                <a:effectLst/>
                <a:latin typeface="acumin-pro"/>
              </a:rPr>
              <a:t>Includes the </a:t>
            </a:r>
            <a:r>
              <a:rPr lang="en-US" b="0" i="0" dirty="0" smtClean="0">
                <a:solidFill>
                  <a:schemeClr val="accent2"/>
                </a:solidFill>
                <a:effectLst/>
                <a:latin typeface="acumin-pro"/>
              </a:rPr>
              <a:t>gluteus </a:t>
            </a:r>
            <a:r>
              <a:rPr lang="en-US" b="0" i="0" dirty="0" err="1" smtClean="0">
                <a:solidFill>
                  <a:schemeClr val="accent2"/>
                </a:solidFill>
                <a:effectLst/>
                <a:latin typeface="acumin-pro"/>
              </a:rPr>
              <a:t>maximus</a:t>
            </a:r>
            <a:r>
              <a:rPr lang="en-US" b="0" i="0" dirty="0" smtClean="0">
                <a:solidFill>
                  <a:schemeClr val="accent2"/>
                </a:solidFill>
                <a:effectLst/>
                <a:latin typeface="acumin-pro"/>
              </a:rPr>
              <a:t>, gluteus </a:t>
            </a:r>
            <a:r>
              <a:rPr lang="en-US" b="0" i="0" dirty="0" err="1" smtClean="0">
                <a:solidFill>
                  <a:schemeClr val="accent2"/>
                </a:solidFill>
                <a:effectLst/>
                <a:latin typeface="acumin-pro"/>
              </a:rPr>
              <a:t>medius</a:t>
            </a:r>
            <a:r>
              <a:rPr lang="en-US" b="0" i="0" dirty="0" smtClean="0">
                <a:solidFill>
                  <a:schemeClr val="accent2"/>
                </a:solidFill>
                <a:effectLst/>
                <a:latin typeface="acumin-pro"/>
              </a:rPr>
              <a:t>, gluteus </a:t>
            </a:r>
            <a:r>
              <a:rPr lang="en-US" b="0" i="0" dirty="0" err="1" smtClean="0">
                <a:solidFill>
                  <a:schemeClr val="accent2"/>
                </a:solidFill>
                <a:effectLst/>
                <a:latin typeface="acumin-pro"/>
              </a:rPr>
              <a:t>minimus</a:t>
            </a:r>
            <a:r>
              <a:rPr lang="en-US" b="0" i="0" dirty="0" smtClean="0">
                <a:solidFill>
                  <a:schemeClr val="accent2"/>
                </a:solidFill>
                <a:effectLst/>
                <a:latin typeface="acumin-pro"/>
              </a:rPr>
              <a:t> and tensor fascia </a:t>
            </a:r>
            <a:r>
              <a:rPr lang="en-US" b="0" i="0" dirty="0" err="1" smtClean="0">
                <a:solidFill>
                  <a:schemeClr val="accent2"/>
                </a:solidFill>
                <a:effectLst/>
                <a:latin typeface="acumin-pro"/>
              </a:rPr>
              <a:t>lata</a:t>
            </a:r>
            <a:r>
              <a:rPr lang="en-US" b="0" i="0" dirty="0" smtClean="0">
                <a:solidFill>
                  <a:schemeClr val="accent2"/>
                </a:solidFill>
                <a:effectLst/>
                <a:latin typeface="acumin-pro"/>
              </a:rPr>
              <a:t>.</a:t>
            </a:r>
          </a:p>
          <a:p>
            <a:pPr marL="457200" indent="-457200" algn="just">
              <a:buFont typeface="Arial" pitchFamily="34" charset="0"/>
              <a:buChar char="•"/>
            </a:pPr>
            <a:endParaRPr lang="en-US" b="0" i="0" dirty="0" smtClean="0">
              <a:solidFill>
                <a:srgbClr val="32323C"/>
              </a:solidFill>
              <a:effectLst/>
              <a:latin typeface="acumin-pro"/>
            </a:endParaRPr>
          </a:p>
          <a:p>
            <a:endParaRPr lang="en-US" dirty="0"/>
          </a:p>
        </p:txBody>
      </p:sp>
    </p:spTree>
    <p:extLst>
      <p:ext uri="{BB962C8B-B14F-4D97-AF65-F5344CB8AC3E}">
        <p14:creationId xmlns:p14="http://schemas.microsoft.com/office/powerpoint/2010/main" val="351211641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92500" lnSpcReduction="20000"/>
          </a:bodyPr>
          <a:lstStyle/>
          <a:p>
            <a:pPr algn="just">
              <a:buFont typeface="Arial"/>
              <a:buChar char="•"/>
            </a:pPr>
            <a:r>
              <a:rPr lang="en-US" b="1" i="0" dirty="0" smtClean="0">
                <a:solidFill>
                  <a:srgbClr val="32323C"/>
                </a:solidFill>
                <a:effectLst/>
                <a:latin typeface="acumin-pro"/>
              </a:rPr>
              <a:t>Deep lateral rotators </a:t>
            </a:r>
            <a:r>
              <a:rPr lang="en-US" b="0" i="0" dirty="0" smtClean="0">
                <a:solidFill>
                  <a:srgbClr val="32323C"/>
                </a:solidFill>
                <a:effectLst/>
                <a:latin typeface="acumin-pro"/>
              </a:rPr>
              <a:t>– group of smaller muscles that mainly act to laterally rotate the femur. Includes the </a:t>
            </a:r>
            <a:r>
              <a:rPr lang="en-US" b="0" i="0" dirty="0" err="1" smtClean="0">
                <a:solidFill>
                  <a:schemeClr val="accent1"/>
                </a:solidFill>
                <a:effectLst/>
                <a:latin typeface="acumin-pro"/>
              </a:rPr>
              <a:t>quadratus</a:t>
            </a:r>
            <a:r>
              <a:rPr lang="en-US" b="0" i="0" dirty="0" smtClean="0">
                <a:solidFill>
                  <a:schemeClr val="accent1"/>
                </a:solidFill>
                <a:effectLst/>
                <a:latin typeface="acumin-pro"/>
              </a:rPr>
              <a:t> </a:t>
            </a:r>
            <a:r>
              <a:rPr lang="en-US" b="0" i="0" dirty="0" err="1" smtClean="0">
                <a:solidFill>
                  <a:schemeClr val="accent1"/>
                </a:solidFill>
                <a:effectLst/>
                <a:latin typeface="acumin-pro"/>
              </a:rPr>
              <a:t>femoris</a:t>
            </a:r>
            <a:r>
              <a:rPr lang="en-US" b="0" i="0" dirty="0" smtClean="0">
                <a:solidFill>
                  <a:schemeClr val="accent1"/>
                </a:solidFill>
                <a:effectLst/>
                <a:latin typeface="acumin-pro"/>
              </a:rPr>
              <a:t>, </a:t>
            </a:r>
            <a:r>
              <a:rPr lang="en-US" b="0" i="0" dirty="0" err="1" smtClean="0">
                <a:solidFill>
                  <a:schemeClr val="accent1"/>
                </a:solidFill>
                <a:effectLst/>
                <a:latin typeface="acumin-pro"/>
              </a:rPr>
              <a:t>piriformis</a:t>
            </a:r>
            <a:r>
              <a:rPr lang="en-US" b="0" i="0" dirty="0" smtClean="0">
                <a:solidFill>
                  <a:schemeClr val="accent1"/>
                </a:solidFill>
                <a:effectLst/>
                <a:latin typeface="acumin-pro"/>
              </a:rPr>
              <a:t>, </a:t>
            </a:r>
            <a:r>
              <a:rPr lang="en-US" b="0" i="0" dirty="0" err="1" smtClean="0">
                <a:solidFill>
                  <a:schemeClr val="accent1"/>
                </a:solidFill>
                <a:effectLst/>
                <a:latin typeface="acumin-pro"/>
              </a:rPr>
              <a:t>gemellus</a:t>
            </a:r>
            <a:r>
              <a:rPr lang="en-US" b="0" i="0" dirty="0" smtClean="0">
                <a:solidFill>
                  <a:schemeClr val="accent1"/>
                </a:solidFill>
                <a:effectLst/>
                <a:latin typeface="acumin-pro"/>
              </a:rPr>
              <a:t> superior, </a:t>
            </a:r>
            <a:r>
              <a:rPr lang="en-US" b="0" i="0" dirty="0" err="1" smtClean="0">
                <a:solidFill>
                  <a:schemeClr val="accent1"/>
                </a:solidFill>
                <a:effectLst/>
                <a:latin typeface="acumin-pro"/>
              </a:rPr>
              <a:t>gemellus</a:t>
            </a:r>
            <a:r>
              <a:rPr lang="en-US" b="0" i="0" dirty="0" smtClean="0">
                <a:solidFill>
                  <a:schemeClr val="accent1"/>
                </a:solidFill>
                <a:effectLst/>
                <a:latin typeface="acumin-pro"/>
              </a:rPr>
              <a:t> inferior and </a:t>
            </a:r>
            <a:r>
              <a:rPr lang="en-US" b="0" i="0" dirty="0" err="1" smtClean="0">
                <a:solidFill>
                  <a:schemeClr val="accent1"/>
                </a:solidFill>
                <a:effectLst/>
                <a:latin typeface="acumin-pro"/>
              </a:rPr>
              <a:t>obturator</a:t>
            </a:r>
            <a:r>
              <a:rPr lang="en-US" b="0" i="0" dirty="0" smtClean="0">
                <a:solidFill>
                  <a:schemeClr val="accent1"/>
                </a:solidFill>
                <a:effectLst/>
                <a:latin typeface="acumin-pro"/>
              </a:rPr>
              <a:t> </a:t>
            </a:r>
            <a:r>
              <a:rPr lang="en-US" b="0" i="0" dirty="0" err="1" smtClean="0">
                <a:solidFill>
                  <a:schemeClr val="accent1"/>
                </a:solidFill>
                <a:effectLst/>
                <a:latin typeface="acumin-pro"/>
              </a:rPr>
              <a:t>internus</a:t>
            </a:r>
            <a:r>
              <a:rPr lang="en-US" b="0" i="0" dirty="0" smtClean="0">
                <a:solidFill>
                  <a:schemeClr val="accent1"/>
                </a:solidFill>
                <a:effectLst/>
                <a:latin typeface="acumin-pro"/>
              </a:rPr>
              <a:t>.</a:t>
            </a:r>
          </a:p>
          <a:p>
            <a:pPr marL="0" indent="0">
              <a:buNone/>
            </a:pPr>
            <a:r>
              <a:rPr lang="en-US" b="1" i="0" dirty="0" smtClean="0">
                <a:solidFill>
                  <a:srgbClr val="32323C"/>
                </a:solidFill>
                <a:effectLst/>
                <a:latin typeface="acumin-pro"/>
              </a:rPr>
              <a:t>The Superficial Muscles</a:t>
            </a:r>
          </a:p>
          <a:p>
            <a:pPr algn="just"/>
            <a:r>
              <a:rPr lang="en-US" b="0" i="0" dirty="0" smtClean="0">
                <a:solidFill>
                  <a:srgbClr val="32323C"/>
                </a:solidFill>
                <a:effectLst/>
                <a:latin typeface="acumin-pro"/>
              </a:rPr>
              <a:t>The superficial muscles in the gluteal region consist of the </a:t>
            </a:r>
            <a:r>
              <a:rPr lang="en-US" b="0" i="0" dirty="0" smtClean="0">
                <a:solidFill>
                  <a:schemeClr val="accent1"/>
                </a:solidFill>
                <a:effectLst/>
                <a:latin typeface="acumin-pro"/>
              </a:rPr>
              <a:t>three glutei </a:t>
            </a:r>
            <a:r>
              <a:rPr lang="en-US" b="0" i="0" dirty="0" smtClean="0">
                <a:solidFill>
                  <a:srgbClr val="32323C"/>
                </a:solidFill>
                <a:effectLst/>
                <a:latin typeface="acumin-pro"/>
              </a:rPr>
              <a:t>and the </a:t>
            </a:r>
            <a:r>
              <a:rPr lang="en-US" b="0" i="0" dirty="0" smtClean="0">
                <a:solidFill>
                  <a:schemeClr val="accent1"/>
                </a:solidFill>
                <a:effectLst/>
                <a:latin typeface="acumin-pro"/>
              </a:rPr>
              <a:t>tensor fascia </a:t>
            </a:r>
            <a:r>
              <a:rPr lang="en-US" b="0" i="0" dirty="0" err="1" smtClean="0">
                <a:solidFill>
                  <a:schemeClr val="accent1"/>
                </a:solidFill>
                <a:effectLst/>
                <a:latin typeface="acumin-pro"/>
              </a:rPr>
              <a:t>lata</a:t>
            </a:r>
            <a:r>
              <a:rPr lang="en-US" b="0" i="0" dirty="0" smtClean="0">
                <a:solidFill>
                  <a:srgbClr val="32323C"/>
                </a:solidFill>
                <a:effectLst/>
                <a:latin typeface="acumin-pro"/>
              </a:rPr>
              <a:t>. They mainly act to </a:t>
            </a:r>
            <a:r>
              <a:rPr lang="en-US" b="0" i="0" dirty="0" smtClean="0">
                <a:solidFill>
                  <a:schemeClr val="accent1"/>
                </a:solidFill>
                <a:effectLst/>
                <a:latin typeface="acumin-pro"/>
              </a:rPr>
              <a:t>abduct and extend</a:t>
            </a:r>
            <a:r>
              <a:rPr lang="en-US" b="0" i="0" dirty="0" smtClean="0">
                <a:solidFill>
                  <a:srgbClr val="32323C"/>
                </a:solidFill>
                <a:effectLst/>
                <a:latin typeface="acumin-pro"/>
              </a:rPr>
              <a:t> the lower limb at the hip joint.</a:t>
            </a:r>
          </a:p>
          <a:p>
            <a:pPr marL="0" indent="0" algn="just">
              <a:buNone/>
            </a:pPr>
            <a:r>
              <a:rPr lang="en-US" b="1" i="0" u="sng" dirty="0" smtClean="0">
                <a:solidFill>
                  <a:srgbClr val="32323C"/>
                </a:solidFill>
                <a:effectLst/>
                <a:latin typeface="acumin-pro"/>
              </a:rPr>
              <a:t>Gluteus Maximus</a:t>
            </a:r>
            <a:endParaRPr lang="en-US" b="0" i="0" dirty="0" smtClean="0">
              <a:solidFill>
                <a:srgbClr val="32323C"/>
              </a:solidFill>
              <a:effectLst/>
              <a:latin typeface="acumin-pro"/>
            </a:endParaRPr>
          </a:p>
          <a:p>
            <a:pPr algn="just"/>
            <a:r>
              <a:rPr lang="en-US" b="0" i="0" dirty="0" smtClean="0">
                <a:solidFill>
                  <a:srgbClr val="32323C"/>
                </a:solidFill>
                <a:effectLst/>
                <a:latin typeface="acumin-pro"/>
              </a:rPr>
              <a:t>The </a:t>
            </a:r>
            <a:r>
              <a:rPr lang="en-US" b="0" i="0" dirty="0" smtClean="0">
                <a:solidFill>
                  <a:schemeClr val="accent6"/>
                </a:solidFill>
                <a:effectLst/>
                <a:latin typeface="acumin-pro"/>
              </a:rPr>
              <a:t>gluteus </a:t>
            </a:r>
            <a:r>
              <a:rPr lang="en-US" b="0" i="0" dirty="0" err="1" smtClean="0">
                <a:solidFill>
                  <a:schemeClr val="accent6"/>
                </a:solidFill>
                <a:effectLst/>
                <a:latin typeface="acumin-pro"/>
              </a:rPr>
              <a:t>maximus</a:t>
            </a:r>
            <a:r>
              <a:rPr lang="en-US" b="0" i="0" dirty="0" smtClean="0">
                <a:solidFill>
                  <a:schemeClr val="accent6"/>
                </a:solidFill>
                <a:effectLst/>
                <a:latin typeface="acumin-pro"/>
              </a:rPr>
              <a:t> is the largest </a:t>
            </a:r>
            <a:r>
              <a:rPr lang="en-US" b="0" i="0" dirty="0" smtClean="0">
                <a:solidFill>
                  <a:srgbClr val="32323C"/>
                </a:solidFill>
                <a:effectLst/>
                <a:latin typeface="acumin-pro"/>
              </a:rPr>
              <a:t>of the gluteal muscles. It is also the </a:t>
            </a:r>
            <a:r>
              <a:rPr lang="en-US" b="0" i="0" dirty="0" smtClean="0">
                <a:solidFill>
                  <a:schemeClr val="accent2"/>
                </a:solidFill>
                <a:effectLst/>
                <a:latin typeface="acumin-pro"/>
              </a:rPr>
              <a:t>most superficial,</a:t>
            </a:r>
            <a:r>
              <a:rPr lang="en-US" b="0" i="0" dirty="0" smtClean="0">
                <a:solidFill>
                  <a:srgbClr val="32323C"/>
                </a:solidFill>
                <a:effectLst/>
                <a:latin typeface="acumin-pro"/>
              </a:rPr>
              <a:t> producing the shape of the buttocks.</a:t>
            </a:r>
          </a:p>
          <a:p>
            <a:pPr algn="just">
              <a:buFont typeface="Arial"/>
              <a:buChar char="•"/>
            </a:pPr>
            <a:endParaRPr lang="en-US" b="0" i="0" dirty="0" smtClean="0">
              <a:solidFill>
                <a:schemeClr val="accent1"/>
              </a:solidFill>
              <a:effectLst/>
              <a:latin typeface="acumin-pro"/>
            </a:endParaRPr>
          </a:p>
          <a:p>
            <a:pPr algn="just">
              <a:buFont typeface="Arial"/>
              <a:buChar char="•"/>
            </a:pPr>
            <a:endParaRPr lang="en-US" b="0" i="0" dirty="0" smtClean="0">
              <a:solidFill>
                <a:schemeClr val="accent1"/>
              </a:solidFill>
              <a:effectLst/>
              <a:latin typeface="acumin-pro"/>
            </a:endParaRPr>
          </a:p>
          <a:p>
            <a:endParaRPr lang="en-US" dirty="0">
              <a:solidFill>
                <a:schemeClr val="accent1"/>
              </a:solidFill>
            </a:endParaRPr>
          </a:p>
        </p:txBody>
      </p:sp>
    </p:spTree>
    <p:extLst>
      <p:ext uri="{BB962C8B-B14F-4D97-AF65-F5344CB8AC3E}">
        <p14:creationId xmlns:p14="http://schemas.microsoft.com/office/powerpoint/2010/main" val="126339717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248400"/>
          </a:xfrm>
        </p:spPr>
        <p:txBody>
          <a:bodyPr>
            <a:normAutofit/>
          </a:bodyPr>
          <a:lstStyle/>
          <a:p>
            <a:pPr algn="just">
              <a:buFont typeface="Arial"/>
              <a:buChar char="•"/>
            </a:pPr>
            <a:r>
              <a:rPr lang="en-US" b="1" i="0" dirty="0" smtClean="0">
                <a:solidFill>
                  <a:srgbClr val="32323C"/>
                </a:solidFill>
                <a:effectLst/>
                <a:latin typeface="acumin-pro"/>
              </a:rPr>
              <a:t>Attachments</a:t>
            </a:r>
            <a:r>
              <a:rPr lang="en-US" b="0" i="0" dirty="0" smtClean="0">
                <a:solidFill>
                  <a:srgbClr val="32323C"/>
                </a:solidFill>
                <a:effectLst/>
                <a:latin typeface="acumin-pro"/>
              </a:rPr>
              <a:t>: Originates from the gluteal (posterior) surface of the </a:t>
            </a:r>
            <a:r>
              <a:rPr lang="en-US" b="0" i="0" dirty="0" smtClean="0">
                <a:solidFill>
                  <a:schemeClr val="accent2"/>
                </a:solidFill>
                <a:effectLst/>
                <a:latin typeface="acumin-pro"/>
              </a:rPr>
              <a:t>ilium, sacrum and coccyx</a:t>
            </a:r>
            <a:r>
              <a:rPr lang="en-US" b="0" i="0" dirty="0" smtClean="0">
                <a:solidFill>
                  <a:srgbClr val="32323C"/>
                </a:solidFill>
                <a:effectLst/>
                <a:latin typeface="acumin-pro"/>
              </a:rPr>
              <a:t>. It slopes across the buttock at a 45 degree angle, then inserts into the </a:t>
            </a:r>
            <a:r>
              <a:rPr lang="en-US" b="0" i="0" dirty="0" err="1" smtClean="0">
                <a:solidFill>
                  <a:schemeClr val="accent2"/>
                </a:solidFill>
                <a:effectLst/>
                <a:latin typeface="acumin-pro"/>
              </a:rPr>
              <a:t>iliotibial</a:t>
            </a:r>
            <a:r>
              <a:rPr lang="en-US" b="0" i="0" dirty="0" smtClean="0">
                <a:solidFill>
                  <a:schemeClr val="accent2"/>
                </a:solidFill>
                <a:effectLst/>
                <a:latin typeface="acumin-pro"/>
              </a:rPr>
              <a:t> tract </a:t>
            </a:r>
            <a:r>
              <a:rPr lang="en-US" b="0" i="0" dirty="0" smtClean="0">
                <a:solidFill>
                  <a:srgbClr val="32323C"/>
                </a:solidFill>
                <a:effectLst/>
                <a:latin typeface="acumin-pro"/>
              </a:rPr>
              <a:t>and the </a:t>
            </a:r>
            <a:r>
              <a:rPr lang="en-US" b="0" i="0" dirty="0" smtClean="0">
                <a:solidFill>
                  <a:schemeClr val="accent2"/>
                </a:solidFill>
                <a:effectLst/>
                <a:latin typeface="acumin-pro"/>
              </a:rPr>
              <a:t>gluteal tuberosity of the femur.</a:t>
            </a:r>
          </a:p>
          <a:p>
            <a:pPr algn="just">
              <a:buFont typeface="Arial"/>
              <a:buChar char="•"/>
            </a:pPr>
            <a:r>
              <a:rPr lang="en-US" b="1" i="0" dirty="0" smtClean="0">
                <a:solidFill>
                  <a:srgbClr val="32323C"/>
                </a:solidFill>
                <a:effectLst/>
                <a:latin typeface="acumin-pro"/>
              </a:rPr>
              <a:t>Actions</a:t>
            </a:r>
            <a:r>
              <a:rPr lang="en-US" b="0" i="0" dirty="0" smtClean="0">
                <a:solidFill>
                  <a:srgbClr val="32323C"/>
                </a:solidFill>
                <a:effectLst/>
                <a:latin typeface="acumin-pro"/>
              </a:rPr>
              <a:t>: It is the </a:t>
            </a:r>
            <a:r>
              <a:rPr lang="en-US" b="0" i="0" dirty="0" smtClean="0">
                <a:solidFill>
                  <a:schemeClr val="accent2"/>
                </a:solidFill>
                <a:effectLst/>
                <a:latin typeface="acumin-pro"/>
              </a:rPr>
              <a:t>main extensor of the thigh</a:t>
            </a:r>
            <a:r>
              <a:rPr lang="en-US" b="0" i="0" dirty="0" smtClean="0">
                <a:solidFill>
                  <a:srgbClr val="32323C"/>
                </a:solidFill>
                <a:effectLst/>
                <a:latin typeface="acumin-pro"/>
              </a:rPr>
              <a:t>, and assists with lateral rotation. However, it is only used when force is required, such as running or climbing.</a:t>
            </a:r>
          </a:p>
          <a:p>
            <a:pPr algn="just">
              <a:buFont typeface="Arial"/>
              <a:buChar char="•"/>
            </a:pPr>
            <a:r>
              <a:rPr lang="en-US" dirty="0" smtClean="0">
                <a:solidFill>
                  <a:srgbClr val="32323C"/>
                </a:solidFill>
                <a:latin typeface="acumin-pro"/>
              </a:rPr>
              <a:t>Innervated by inferior gluteal muscle</a:t>
            </a:r>
            <a:endParaRPr lang="en-US" b="0" i="0" dirty="0" smtClean="0">
              <a:solidFill>
                <a:srgbClr val="32323C"/>
              </a:solidFill>
              <a:effectLst/>
              <a:latin typeface="acumin-pro"/>
            </a:endParaRPr>
          </a:p>
          <a:p>
            <a:endParaRPr lang="en-US" dirty="0"/>
          </a:p>
        </p:txBody>
      </p:sp>
    </p:spTree>
    <p:extLst>
      <p:ext uri="{BB962C8B-B14F-4D97-AF65-F5344CB8AC3E}">
        <p14:creationId xmlns:p14="http://schemas.microsoft.com/office/powerpoint/2010/main" val="313459929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The superficial muscles of the gluteal region.</a:t>
            </a:r>
          </a:p>
        </p:txBody>
      </p:sp>
      <p:pic>
        <p:nvPicPr>
          <p:cNvPr id="1026" name="Picture 2" descr="C:\Users\user\Desktop\Superficial-Muscles-of-the-Gluteal-Reg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805780"/>
            <a:ext cx="7924799" cy="467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114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pPr algn="l"/>
            <a:r>
              <a:rPr lang="en-US" dirty="0" smtClean="0"/>
              <a:t>INTRODUCTION TO ANATOMY</a:t>
            </a:r>
            <a:endParaRPr lang="en-US" dirty="0"/>
          </a:p>
        </p:txBody>
      </p:sp>
      <p:sp>
        <p:nvSpPr>
          <p:cNvPr id="3" name="Content Placeholder 2"/>
          <p:cNvSpPr>
            <a:spLocks noGrp="1"/>
          </p:cNvSpPr>
          <p:nvPr>
            <p:ph idx="1"/>
          </p:nvPr>
        </p:nvSpPr>
        <p:spPr>
          <a:xfrm>
            <a:off x="609600" y="762000"/>
            <a:ext cx="8077200" cy="5364163"/>
          </a:xfrm>
        </p:spPr>
        <p:txBody>
          <a:bodyPr>
            <a:normAutofit lnSpcReduction="10000"/>
          </a:bodyPr>
          <a:lstStyle/>
          <a:p>
            <a:r>
              <a:rPr lang="en-US" b="1" dirty="0" smtClean="0"/>
              <a:t>Anatomy </a:t>
            </a:r>
            <a:r>
              <a:rPr lang="en-US" dirty="0" smtClean="0"/>
              <a:t>is the study of the structure of the body and the physical relationships between body</a:t>
            </a:r>
          </a:p>
          <a:p>
            <a:r>
              <a:rPr lang="en-US" dirty="0"/>
              <a:t>Anatomy includes those structures that can be seen grossly </a:t>
            </a:r>
            <a:r>
              <a:rPr lang="en-US" dirty="0" smtClean="0"/>
              <a:t>(</a:t>
            </a:r>
            <a:r>
              <a:rPr lang="en-US" dirty="0"/>
              <a:t>without the aid of </a:t>
            </a:r>
            <a:r>
              <a:rPr lang="en-US" dirty="0" smtClean="0"/>
              <a:t>magnification</a:t>
            </a:r>
            <a:r>
              <a:rPr lang="en-US" dirty="0"/>
              <a:t>) and </a:t>
            </a:r>
            <a:r>
              <a:rPr lang="en-US" dirty="0" smtClean="0"/>
              <a:t>microscopically (with </a:t>
            </a:r>
            <a:r>
              <a:rPr lang="en-US" dirty="0"/>
              <a:t>the aid of </a:t>
            </a:r>
            <a:r>
              <a:rPr lang="en-US" dirty="0" smtClean="0"/>
              <a:t>magnification</a:t>
            </a:r>
            <a:r>
              <a:rPr lang="en-US" dirty="0"/>
              <a:t>). </a:t>
            </a:r>
            <a:endParaRPr lang="en-US" dirty="0" smtClean="0"/>
          </a:p>
          <a:p>
            <a:r>
              <a:rPr lang="en-US" dirty="0" smtClean="0"/>
              <a:t>Typically</a:t>
            </a:r>
            <a:r>
              <a:rPr lang="en-US" dirty="0"/>
              <a:t>, when used by </a:t>
            </a:r>
            <a:r>
              <a:rPr lang="en-US" dirty="0" smtClean="0"/>
              <a:t>itself</a:t>
            </a:r>
            <a:r>
              <a:rPr lang="en-US" dirty="0"/>
              <a:t>, the term anatomy tends to mean gross or </a:t>
            </a:r>
            <a:r>
              <a:rPr lang="en-US" dirty="0" smtClean="0"/>
              <a:t>macroscopic </a:t>
            </a:r>
            <a:r>
              <a:rPr lang="en-US" dirty="0"/>
              <a:t>anatomy — that is, the study of structures that can be </a:t>
            </a:r>
            <a:r>
              <a:rPr lang="en-US" dirty="0" smtClean="0"/>
              <a:t>seen </a:t>
            </a:r>
            <a:r>
              <a:rPr lang="en-US" dirty="0"/>
              <a:t>without using a </a:t>
            </a:r>
            <a:r>
              <a:rPr lang="en-US" dirty="0" smtClean="0"/>
              <a:t>microscopic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a:buNone/>
            </a:pPr>
            <a:r>
              <a:rPr lang="en-US" b="1" dirty="0" smtClean="0"/>
              <a:t> Disciplines studying anatomy</a:t>
            </a:r>
          </a:p>
          <a:p>
            <a:pPr>
              <a:buNone/>
            </a:pPr>
            <a:r>
              <a:rPr lang="en-US" b="1" dirty="0" smtClean="0"/>
              <a:t>Gross anatomy</a:t>
            </a:r>
          </a:p>
          <a:p>
            <a:r>
              <a:rPr lang="en-US" dirty="0" smtClean="0"/>
              <a:t>The term ‘gross’ means ‘big’</a:t>
            </a:r>
          </a:p>
          <a:p>
            <a:r>
              <a:rPr lang="en-US" dirty="0" smtClean="0"/>
              <a:t>This is a study of the structure and organization of body without the aid of magnification</a:t>
            </a:r>
          </a:p>
          <a:p>
            <a:r>
              <a:rPr lang="en-US" dirty="0" smtClean="0"/>
              <a:t>It is macroscopic anatomy</a:t>
            </a:r>
          </a:p>
          <a:p>
            <a:r>
              <a:rPr lang="en-US" dirty="0" smtClean="0"/>
              <a:t>It involves dissection of cadavers (dead bodies)</a:t>
            </a:r>
          </a:p>
          <a:p>
            <a:r>
              <a:rPr lang="en-US" dirty="0" smtClean="0"/>
              <a:t>This branch existed until microscope was invented</a:t>
            </a:r>
          </a:p>
          <a:p>
            <a:endParaRPr lang="en-US"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629400"/>
          </a:xfrm>
        </p:spPr>
        <p:txBody>
          <a:bodyPr>
            <a:normAutofit fontScale="92500" lnSpcReduction="10000"/>
          </a:bodyPr>
          <a:lstStyle/>
          <a:p>
            <a:pPr marL="0" indent="0">
              <a:buNone/>
            </a:pPr>
            <a:r>
              <a:rPr lang="en-US" b="1" u="sng" dirty="0" smtClean="0"/>
              <a:t>Gluteus </a:t>
            </a:r>
            <a:r>
              <a:rPr lang="en-US" b="1" u="sng" dirty="0" err="1"/>
              <a:t>Medius</a:t>
            </a:r>
            <a:endParaRPr lang="en-US" dirty="0"/>
          </a:p>
          <a:p>
            <a:r>
              <a:rPr lang="en-US" dirty="0"/>
              <a:t>The gluteus </a:t>
            </a:r>
            <a:r>
              <a:rPr lang="en-US" dirty="0" err="1"/>
              <a:t>medius</a:t>
            </a:r>
            <a:r>
              <a:rPr lang="en-US" dirty="0"/>
              <a:t> muscle is fan-shaped and lies between to the gluteus </a:t>
            </a:r>
            <a:r>
              <a:rPr lang="en-US" dirty="0" err="1"/>
              <a:t>maximus</a:t>
            </a:r>
            <a:r>
              <a:rPr lang="en-US" dirty="0"/>
              <a:t> and the </a:t>
            </a:r>
            <a:r>
              <a:rPr lang="en-US" dirty="0" err="1"/>
              <a:t>minimus</a:t>
            </a:r>
            <a:r>
              <a:rPr lang="en-US" dirty="0"/>
              <a:t>. It is similar in shape and function to the gluteus </a:t>
            </a:r>
            <a:r>
              <a:rPr lang="en-US" dirty="0" err="1"/>
              <a:t>minimus</a:t>
            </a:r>
            <a:r>
              <a:rPr lang="en-US" dirty="0"/>
              <a:t>.</a:t>
            </a:r>
          </a:p>
          <a:p>
            <a:r>
              <a:rPr lang="en-US" b="1" dirty="0"/>
              <a:t>Attachments</a:t>
            </a:r>
            <a:r>
              <a:rPr lang="en-US" dirty="0"/>
              <a:t>: Originates from the gluteal surface of the ilium and inserts into the lateral surface of the greater trochanter.</a:t>
            </a:r>
          </a:p>
          <a:p>
            <a:r>
              <a:rPr lang="en-US" b="1" dirty="0"/>
              <a:t>Actions</a:t>
            </a:r>
            <a:r>
              <a:rPr lang="en-US" dirty="0"/>
              <a:t>: Abducts and medially rotates the lower limb. During locomotion, it secures the pelvis, preventing pelvic drop of the opposite limb. </a:t>
            </a:r>
            <a:r>
              <a:rPr lang="en-US" i="1" dirty="0"/>
              <a:t>(Note: the posterior </a:t>
            </a:r>
            <a:r>
              <a:rPr lang="en-US" i="1" dirty="0" err="1"/>
              <a:t>fibres</a:t>
            </a:r>
            <a:r>
              <a:rPr lang="en-US" i="1" dirty="0"/>
              <a:t> of the gluteus </a:t>
            </a:r>
            <a:r>
              <a:rPr lang="en-US" i="1" dirty="0" err="1"/>
              <a:t>medius</a:t>
            </a:r>
            <a:r>
              <a:rPr lang="en-US" i="1" dirty="0"/>
              <a:t> are also thought to produce a small amount of lateral </a:t>
            </a:r>
            <a:r>
              <a:rPr lang="en-US" i="1" dirty="0" smtClean="0"/>
              <a:t>rotation)</a:t>
            </a:r>
            <a:endParaRPr lang="en-US" dirty="0"/>
          </a:p>
          <a:p>
            <a:r>
              <a:rPr lang="en-US" b="1" dirty="0" smtClean="0"/>
              <a:t>Innervated</a:t>
            </a:r>
            <a:r>
              <a:rPr lang="en-US" dirty="0" smtClean="0"/>
              <a:t> by superior gluteal nerve</a:t>
            </a:r>
            <a:endParaRPr lang="en-US" dirty="0"/>
          </a:p>
        </p:txBody>
      </p:sp>
    </p:spTree>
    <p:extLst>
      <p:ext uri="{BB962C8B-B14F-4D97-AF65-F5344CB8AC3E}">
        <p14:creationId xmlns:p14="http://schemas.microsoft.com/office/powerpoint/2010/main" val="216547931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pPr marL="0" indent="0">
              <a:buNone/>
            </a:pPr>
            <a:r>
              <a:rPr lang="en-US" b="1" u="sng" dirty="0"/>
              <a:t>Gluteus </a:t>
            </a:r>
            <a:r>
              <a:rPr lang="en-US" b="1" u="sng" dirty="0" err="1"/>
              <a:t>Minimus</a:t>
            </a:r>
            <a:endParaRPr lang="en-US" dirty="0"/>
          </a:p>
          <a:p>
            <a:r>
              <a:rPr lang="en-US" dirty="0" smtClean="0"/>
              <a:t>The </a:t>
            </a:r>
            <a:r>
              <a:rPr lang="en-US" dirty="0"/>
              <a:t>gluteus </a:t>
            </a:r>
            <a:r>
              <a:rPr lang="en-US" dirty="0" err="1"/>
              <a:t>minimus</a:t>
            </a:r>
            <a:r>
              <a:rPr lang="en-US" dirty="0"/>
              <a:t> is the </a:t>
            </a:r>
            <a:r>
              <a:rPr lang="en-US" dirty="0">
                <a:solidFill>
                  <a:schemeClr val="accent2"/>
                </a:solidFill>
              </a:rPr>
              <a:t>deepest and smallest </a:t>
            </a:r>
            <a:r>
              <a:rPr lang="en-US" dirty="0"/>
              <a:t>of the superficial gluteal muscles. It is similar in shape and function to the </a:t>
            </a:r>
            <a:r>
              <a:rPr lang="en-US" dirty="0">
                <a:solidFill>
                  <a:schemeClr val="accent2"/>
                </a:solidFill>
              </a:rPr>
              <a:t>gluteus </a:t>
            </a:r>
            <a:r>
              <a:rPr lang="en-US" dirty="0" err="1">
                <a:solidFill>
                  <a:schemeClr val="accent2"/>
                </a:solidFill>
              </a:rPr>
              <a:t>medius</a:t>
            </a:r>
            <a:r>
              <a:rPr lang="en-US" dirty="0">
                <a:solidFill>
                  <a:schemeClr val="accent2"/>
                </a:solidFill>
              </a:rPr>
              <a:t>.</a:t>
            </a:r>
            <a:endParaRPr lang="en-US" b="1" dirty="0" smtClean="0">
              <a:solidFill>
                <a:schemeClr val="accent2"/>
              </a:solidFill>
            </a:endParaRPr>
          </a:p>
          <a:p>
            <a:r>
              <a:rPr lang="en-US" b="1" dirty="0" smtClean="0"/>
              <a:t>Attachments</a:t>
            </a:r>
            <a:r>
              <a:rPr lang="en-US" dirty="0"/>
              <a:t>: Originates from the ilium and converges to form a tendon, inserting to the anterior side of the greater trochanter.</a:t>
            </a:r>
          </a:p>
          <a:p>
            <a:r>
              <a:rPr lang="en-US" b="1" dirty="0"/>
              <a:t>Actions</a:t>
            </a:r>
            <a:r>
              <a:rPr lang="en-US" dirty="0"/>
              <a:t>: Abducts and medially rotates the lower limb. During locomotion, it secures the pelvis, preventing pelvic drop of the opposite limb</a:t>
            </a:r>
            <a:r>
              <a:rPr lang="en-US" dirty="0" smtClean="0"/>
              <a:t>.</a:t>
            </a:r>
          </a:p>
          <a:p>
            <a:r>
              <a:rPr lang="en-US" dirty="0" smtClean="0"/>
              <a:t>Innervated by superior gluteal nerve</a:t>
            </a:r>
            <a:endParaRPr lang="en-US" dirty="0"/>
          </a:p>
          <a:p>
            <a:pPr marL="0" indent="0">
              <a:buNone/>
            </a:pPr>
            <a:endParaRPr lang="en-US" dirty="0"/>
          </a:p>
        </p:txBody>
      </p:sp>
    </p:spTree>
    <p:extLst>
      <p:ext uri="{BB962C8B-B14F-4D97-AF65-F5344CB8AC3E}">
        <p14:creationId xmlns:p14="http://schemas.microsoft.com/office/powerpoint/2010/main" val="300673114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458200" cy="6248400"/>
          </a:xfrm>
        </p:spPr>
        <p:txBody>
          <a:bodyPr>
            <a:normAutofit fontScale="85000" lnSpcReduction="10000"/>
          </a:bodyPr>
          <a:lstStyle/>
          <a:p>
            <a:pPr marL="0" indent="0" algn="just">
              <a:buNone/>
            </a:pPr>
            <a:r>
              <a:rPr lang="en-US" b="1" i="0" u="sng" dirty="0" smtClean="0">
                <a:solidFill>
                  <a:srgbClr val="32323C"/>
                </a:solidFill>
                <a:effectLst/>
                <a:latin typeface="acumin-pro"/>
              </a:rPr>
              <a:t>Tensor Fascia </a:t>
            </a:r>
            <a:r>
              <a:rPr lang="en-US" b="1" i="0" u="sng" dirty="0" err="1" smtClean="0">
                <a:solidFill>
                  <a:srgbClr val="32323C"/>
                </a:solidFill>
                <a:effectLst/>
                <a:latin typeface="acumin-pro"/>
              </a:rPr>
              <a:t>Lata</a:t>
            </a:r>
            <a:endParaRPr lang="en-US" b="0" i="0" dirty="0" smtClean="0">
              <a:solidFill>
                <a:srgbClr val="32323C"/>
              </a:solidFill>
              <a:effectLst/>
              <a:latin typeface="acumin-pro"/>
            </a:endParaRPr>
          </a:p>
          <a:p>
            <a:pPr algn="just"/>
            <a:r>
              <a:rPr lang="en-US" b="0" i="0" dirty="0" smtClean="0">
                <a:solidFill>
                  <a:srgbClr val="32323C"/>
                </a:solidFill>
                <a:effectLst/>
                <a:latin typeface="acumin-pro"/>
              </a:rPr>
              <a:t>Tensor fasciae </a:t>
            </a:r>
            <a:r>
              <a:rPr lang="en-US" b="0" i="0" dirty="0" err="1" smtClean="0">
                <a:solidFill>
                  <a:srgbClr val="32323C"/>
                </a:solidFill>
                <a:effectLst/>
                <a:latin typeface="acumin-pro"/>
              </a:rPr>
              <a:t>lata</a:t>
            </a:r>
            <a:r>
              <a:rPr lang="en-US" b="0" i="0" dirty="0" smtClean="0">
                <a:solidFill>
                  <a:srgbClr val="32323C"/>
                </a:solidFill>
                <a:effectLst/>
                <a:latin typeface="acumin-pro"/>
              </a:rPr>
              <a:t> is a </a:t>
            </a:r>
            <a:r>
              <a:rPr lang="en-US" b="0" i="0" dirty="0" smtClean="0">
                <a:solidFill>
                  <a:schemeClr val="accent1"/>
                </a:solidFill>
                <a:effectLst/>
                <a:latin typeface="acumin-pro"/>
              </a:rPr>
              <a:t>small superficial muscle </a:t>
            </a:r>
            <a:r>
              <a:rPr lang="en-US" b="0" i="0" dirty="0" smtClean="0">
                <a:solidFill>
                  <a:srgbClr val="32323C"/>
                </a:solidFill>
                <a:effectLst/>
                <a:latin typeface="acumin-pro"/>
              </a:rPr>
              <a:t>which lies towards the anterior edge of the iliac crest. It functions to tighten the </a:t>
            </a:r>
            <a:r>
              <a:rPr lang="en-US" b="0" i="0" dirty="0" smtClean="0">
                <a:solidFill>
                  <a:schemeClr val="accent1"/>
                </a:solidFill>
                <a:effectLst/>
                <a:latin typeface="acumin-pro"/>
              </a:rPr>
              <a:t>fascia </a:t>
            </a:r>
            <a:r>
              <a:rPr lang="en-US" b="0" i="0" dirty="0" err="1" smtClean="0">
                <a:solidFill>
                  <a:schemeClr val="accent1"/>
                </a:solidFill>
                <a:effectLst/>
                <a:latin typeface="acumin-pro"/>
              </a:rPr>
              <a:t>lata</a:t>
            </a:r>
            <a:r>
              <a:rPr lang="en-US" b="0" i="0" dirty="0" smtClean="0">
                <a:solidFill>
                  <a:srgbClr val="32323C"/>
                </a:solidFill>
                <a:effectLst/>
                <a:latin typeface="acumin-pro"/>
              </a:rPr>
              <a:t>, and so abducts and medially rotates the lower limb.</a:t>
            </a:r>
          </a:p>
          <a:p>
            <a:pPr algn="just">
              <a:buFont typeface="Arial"/>
              <a:buChar char="•"/>
            </a:pPr>
            <a:r>
              <a:rPr lang="en-US" b="1" i="0" dirty="0" smtClean="0">
                <a:solidFill>
                  <a:srgbClr val="32323C"/>
                </a:solidFill>
                <a:effectLst/>
                <a:latin typeface="acumin-pro"/>
              </a:rPr>
              <a:t>Attachments: </a:t>
            </a:r>
            <a:r>
              <a:rPr lang="en-US" b="0" i="0" dirty="0" smtClean="0">
                <a:solidFill>
                  <a:srgbClr val="32323C"/>
                </a:solidFill>
                <a:effectLst/>
                <a:latin typeface="acumin-pro"/>
              </a:rPr>
              <a:t>Originates from the </a:t>
            </a:r>
            <a:r>
              <a:rPr lang="en-US" b="0" i="0" dirty="0" smtClean="0">
                <a:solidFill>
                  <a:schemeClr val="accent2"/>
                </a:solidFill>
                <a:effectLst/>
                <a:latin typeface="acumin-pro"/>
              </a:rPr>
              <a:t>anterior iliac crest</a:t>
            </a:r>
            <a:r>
              <a:rPr lang="en-US" b="0" i="0" dirty="0" smtClean="0">
                <a:solidFill>
                  <a:srgbClr val="32323C"/>
                </a:solidFill>
                <a:effectLst/>
                <a:latin typeface="acumin-pro"/>
              </a:rPr>
              <a:t>, attaching to the </a:t>
            </a:r>
            <a:r>
              <a:rPr lang="en-US" b="0" i="0" dirty="0" smtClean="0">
                <a:solidFill>
                  <a:schemeClr val="accent1"/>
                </a:solidFill>
                <a:effectLst/>
                <a:latin typeface="acumin-pro"/>
              </a:rPr>
              <a:t>anterior superior iliac spin</a:t>
            </a:r>
            <a:r>
              <a:rPr lang="en-US" b="0" i="0" dirty="0" smtClean="0">
                <a:solidFill>
                  <a:srgbClr val="32323C"/>
                </a:solidFill>
                <a:effectLst/>
                <a:latin typeface="acumin-pro"/>
              </a:rPr>
              <a:t>e (ASIS). It inserts into the </a:t>
            </a:r>
            <a:r>
              <a:rPr lang="en-US" b="0" i="0" dirty="0" err="1" smtClean="0">
                <a:solidFill>
                  <a:schemeClr val="accent1"/>
                </a:solidFill>
                <a:effectLst/>
                <a:latin typeface="acumin-pro"/>
              </a:rPr>
              <a:t>iliotibial</a:t>
            </a:r>
            <a:r>
              <a:rPr lang="en-US" b="0" i="0" dirty="0" smtClean="0">
                <a:solidFill>
                  <a:schemeClr val="accent1"/>
                </a:solidFill>
                <a:effectLst/>
                <a:latin typeface="acumin-pro"/>
              </a:rPr>
              <a:t> tract</a:t>
            </a:r>
            <a:r>
              <a:rPr lang="en-US" b="0" i="0" dirty="0" smtClean="0">
                <a:solidFill>
                  <a:srgbClr val="32323C"/>
                </a:solidFill>
                <a:effectLst/>
                <a:latin typeface="acumin-pro"/>
              </a:rPr>
              <a:t>, which itself attaches to the lateral condyle of the tibia.</a:t>
            </a:r>
          </a:p>
          <a:p>
            <a:pPr algn="just">
              <a:buFont typeface="Arial"/>
              <a:buChar char="•"/>
            </a:pPr>
            <a:r>
              <a:rPr lang="en-US" b="1" i="0" dirty="0" smtClean="0">
                <a:solidFill>
                  <a:srgbClr val="32323C"/>
                </a:solidFill>
                <a:effectLst/>
                <a:latin typeface="acumin-pro"/>
              </a:rPr>
              <a:t>Actions: </a:t>
            </a:r>
            <a:r>
              <a:rPr lang="en-US" b="0" i="0" dirty="0" smtClean="0">
                <a:solidFill>
                  <a:srgbClr val="32323C"/>
                </a:solidFill>
                <a:effectLst/>
                <a:latin typeface="acumin-pro"/>
              </a:rPr>
              <a:t>Assists the gluteus </a:t>
            </a:r>
            <a:r>
              <a:rPr lang="en-US" b="0" i="0" dirty="0" err="1" smtClean="0">
                <a:solidFill>
                  <a:srgbClr val="32323C"/>
                </a:solidFill>
                <a:effectLst/>
                <a:latin typeface="acumin-pro"/>
              </a:rPr>
              <a:t>medius</a:t>
            </a:r>
            <a:r>
              <a:rPr lang="en-US" b="0" i="0" dirty="0" smtClean="0">
                <a:solidFill>
                  <a:srgbClr val="32323C"/>
                </a:solidFill>
                <a:effectLst/>
                <a:latin typeface="acumin-pro"/>
              </a:rPr>
              <a:t> and </a:t>
            </a:r>
            <a:r>
              <a:rPr lang="en-US" b="0" i="0" dirty="0" err="1" smtClean="0">
                <a:solidFill>
                  <a:srgbClr val="32323C"/>
                </a:solidFill>
                <a:effectLst/>
                <a:latin typeface="acumin-pro"/>
              </a:rPr>
              <a:t>minimus</a:t>
            </a:r>
            <a:r>
              <a:rPr lang="en-US" b="0" i="0" dirty="0" smtClean="0">
                <a:solidFill>
                  <a:srgbClr val="32323C"/>
                </a:solidFill>
                <a:effectLst/>
                <a:latin typeface="acumin-pro"/>
              </a:rPr>
              <a:t> in abduction and medial rotation of the lower limb. It also plays a supportive role in the gait cycle.</a:t>
            </a:r>
          </a:p>
          <a:p>
            <a:pPr algn="just">
              <a:buFont typeface="Arial"/>
              <a:buChar char="•"/>
            </a:pPr>
            <a:r>
              <a:rPr lang="en-US" dirty="0" smtClean="0">
                <a:solidFill>
                  <a:srgbClr val="32323C"/>
                </a:solidFill>
                <a:latin typeface="acumin-pro"/>
              </a:rPr>
              <a:t>Innervated by superior gluteal muscles</a:t>
            </a:r>
            <a:endParaRPr lang="en-US" b="0" i="0" dirty="0" smtClean="0">
              <a:solidFill>
                <a:srgbClr val="32323C"/>
              </a:solidFill>
              <a:effectLst/>
              <a:latin typeface="acumin-pro"/>
            </a:endParaRPr>
          </a:p>
          <a:p>
            <a:endParaRPr lang="en-US" dirty="0"/>
          </a:p>
        </p:txBody>
      </p:sp>
    </p:spTree>
    <p:extLst>
      <p:ext uri="{BB962C8B-B14F-4D97-AF65-F5344CB8AC3E}">
        <p14:creationId xmlns:p14="http://schemas.microsoft.com/office/powerpoint/2010/main" val="253023068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b="1" dirty="0"/>
              <a:t>The Deep Muscles</a:t>
            </a:r>
          </a:p>
          <a:p>
            <a:r>
              <a:rPr lang="en-US" dirty="0"/>
              <a:t>The deep gluteal muscles are a set of smaller muscles, located </a:t>
            </a:r>
            <a:r>
              <a:rPr lang="en-US" dirty="0">
                <a:solidFill>
                  <a:schemeClr val="accent1"/>
                </a:solidFill>
              </a:rPr>
              <a:t>underneath the gluteus </a:t>
            </a:r>
            <a:r>
              <a:rPr lang="en-US" dirty="0" err="1">
                <a:solidFill>
                  <a:schemeClr val="accent1"/>
                </a:solidFill>
              </a:rPr>
              <a:t>minimus</a:t>
            </a:r>
            <a:r>
              <a:rPr lang="en-US" dirty="0"/>
              <a:t>. The general action of these muscles is to laterally rotate the lower limb. They also </a:t>
            </a:r>
            <a:r>
              <a:rPr lang="en-US" dirty="0" err="1"/>
              <a:t>stabilise</a:t>
            </a:r>
            <a:r>
              <a:rPr lang="en-US" dirty="0"/>
              <a:t> the hip joint by ‘pulling’ the femoral head into the acetabulum of the pelvis.</a:t>
            </a:r>
          </a:p>
          <a:p>
            <a:pPr marL="0" indent="0">
              <a:buNone/>
            </a:pPr>
            <a:r>
              <a:rPr lang="en-US" b="1" u="sng" dirty="0" err="1"/>
              <a:t>Piriformis</a:t>
            </a:r>
            <a:endParaRPr lang="en-US" dirty="0"/>
          </a:p>
          <a:p>
            <a:r>
              <a:rPr lang="en-US" dirty="0"/>
              <a:t>The </a:t>
            </a:r>
            <a:r>
              <a:rPr lang="en-US" dirty="0" err="1"/>
              <a:t>piriformis</a:t>
            </a:r>
            <a:r>
              <a:rPr lang="en-US" dirty="0"/>
              <a:t> muscle is a key landmark in the gluteal region. It is the most superior of the deep muscles.</a:t>
            </a:r>
          </a:p>
          <a:p>
            <a:endParaRPr lang="en-US" dirty="0"/>
          </a:p>
        </p:txBody>
      </p:sp>
    </p:spTree>
    <p:extLst>
      <p:ext uri="{BB962C8B-B14F-4D97-AF65-F5344CB8AC3E}">
        <p14:creationId xmlns:p14="http://schemas.microsoft.com/office/powerpoint/2010/main" val="51993726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r>
              <a:rPr lang="en-US" b="1" dirty="0"/>
              <a:t>Attachments</a:t>
            </a:r>
            <a:r>
              <a:rPr lang="en-US" dirty="0"/>
              <a:t>: Originates from the </a:t>
            </a:r>
            <a:r>
              <a:rPr lang="en-US" dirty="0">
                <a:solidFill>
                  <a:schemeClr val="accent1"/>
                </a:solidFill>
              </a:rPr>
              <a:t>anterior surface of the sacrum</a:t>
            </a:r>
            <a:r>
              <a:rPr lang="en-US" dirty="0"/>
              <a:t>. It then travels </a:t>
            </a:r>
            <a:r>
              <a:rPr lang="en-US" dirty="0" err="1">
                <a:solidFill>
                  <a:schemeClr val="accent6"/>
                </a:solidFill>
              </a:rPr>
              <a:t>infero</a:t>
            </a:r>
            <a:r>
              <a:rPr lang="en-US" dirty="0">
                <a:solidFill>
                  <a:schemeClr val="accent6"/>
                </a:solidFill>
              </a:rPr>
              <a:t>-laterally,</a:t>
            </a:r>
            <a:r>
              <a:rPr lang="en-US" dirty="0"/>
              <a:t> through the greater sciatic foramen, to insert into the </a:t>
            </a:r>
            <a:r>
              <a:rPr lang="en-US" dirty="0">
                <a:solidFill>
                  <a:schemeClr val="accent2">
                    <a:lumMod val="60000"/>
                    <a:lumOff val="40000"/>
                  </a:schemeClr>
                </a:solidFill>
              </a:rPr>
              <a:t>greater trochanter of the femur.</a:t>
            </a:r>
          </a:p>
          <a:p>
            <a:r>
              <a:rPr lang="en-US" b="1" dirty="0"/>
              <a:t>Actions</a:t>
            </a:r>
            <a:r>
              <a:rPr lang="en-US" dirty="0"/>
              <a:t>: Lateral rotation and abduction</a:t>
            </a:r>
            <a:r>
              <a:rPr lang="en-US" dirty="0" smtClean="0"/>
              <a:t>.</a:t>
            </a:r>
          </a:p>
          <a:p>
            <a:r>
              <a:rPr lang="en-US" dirty="0" smtClean="0"/>
              <a:t>Innervated by nerve to </a:t>
            </a:r>
            <a:r>
              <a:rPr lang="en-US" dirty="0" err="1" smtClean="0"/>
              <a:t>piriformis</a:t>
            </a:r>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396514949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fontScale="92500"/>
          </a:bodyPr>
          <a:lstStyle/>
          <a:p>
            <a:pPr marL="0" indent="0">
              <a:buNone/>
            </a:pPr>
            <a:r>
              <a:rPr lang="en-US" b="1" u="sng" dirty="0" err="1"/>
              <a:t>Obturator</a:t>
            </a:r>
            <a:r>
              <a:rPr lang="en-US" b="1" u="sng" dirty="0"/>
              <a:t> </a:t>
            </a:r>
            <a:r>
              <a:rPr lang="en-US" b="1" u="sng" dirty="0" err="1"/>
              <a:t>Internus</a:t>
            </a:r>
            <a:endParaRPr lang="en-US" dirty="0"/>
          </a:p>
          <a:p>
            <a:r>
              <a:rPr lang="en-US" dirty="0"/>
              <a:t>The </a:t>
            </a:r>
            <a:r>
              <a:rPr lang="en-US" dirty="0" err="1"/>
              <a:t>obturator</a:t>
            </a:r>
            <a:r>
              <a:rPr lang="en-US" dirty="0"/>
              <a:t> </a:t>
            </a:r>
            <a:r>
              <a:rPr lang="en-US" dirty="0" err="1"/>
              <a:t>internus</a:t>
            </a:r>
            <a:r>
              <a:rPr lang="en-US" dirty="0"/>
              <a:t> forms the </a:t>
            </a:r>
            <a:r>
              <a:rPr lang="en-US" dirty="0">
                <a:solidFill>
                  <a:schemeClr val="accent2">
                    <a:lumMod val="60000"/>
                    <a:lumOff val="40000"/>
                  </a:schemeClr>
                </a:solidFill>
              </a:rPr>
              <a:t>lateral walls of the pelvic cavity</a:t>
            </a:r>
            <a:r>
              <a:rPr lang="en-US" dirty="0"/>
              <a:t>. In some texts, the </a:t>
            </a:r>
            <a:r>
              <a:rPr lang="en-US" dirty="0" err="1"/>
              <a:t>obturator</a:t>
            </a:r>
            <a:r>
              <a:rPr lang="en-US" dirty="0"/>
              <a:t> </a:t>
            </a:r>
            <a:r>
              <a:rPr lang="en-US" dirty="0" err="1"/>
              <a:t>internus</a:t>
            </a:r>
            <a:r>
              <a:rPr lang="en-US" dirty="0"/>
              <a:t> and the </a:t>
            </a:r>
            <a:r>
              <a:rPr lang="en-US" dirty="0" err="1"/>
              <a:t>gemelli</a:t>
            </a:r>
            <a:r>
              <a:rPr lang="en-US" dirty="0"/>
              <a:t> muscles are considered as one muscle – the </a:t>
            </a:r>
            <a:r>
              <a:rPr lang="en-US" dirty="0">
                <a:solidFill>
                  <a:schemeClr val="accent2">
                    <a:lumMod val="60000"/>
                    <a:lumOff val="40000"/>
                  </a:schemeClr>
                </a:solidFill>
              </a:rPr>
              <a:t>triceps </a:t>
            </a:r>
            <a:r>
              <a:rPr lang="en-US" dirty="0" err="1">
                <a:solidFill>
                  <a:schemeClr val="accent2">
                    <a:lumMod val="60000"/>
                    <a:lumOff val="40000"/>
                  </a:schemeClr>
                </a:solidFill>
              </a:rPr>
              <a:t>coxae</a:t>
            </a:r>
            <a:r>
              <a:rPr lang="en-US" dirty="0">
                <a:solidFill>
                  <a:schemeClr val="accent2">
                    <a:lumMod val="60000"/>
                    <a:lumOff val="40000"/>
                  </a:schemeClr>
                </a:solidFill>
              </a:rPr>
              <a:t>.</a:t>
            </a:r>
          </a:p>
          <a:p>
            <a:r>
              <a:rPr lang="en-US" b="1" dirty="0"/>
              <a:t>Attachments</a:t>
            </a:r>
            <a:r>
              <a:rPr lang="en-US" dirty="0"/>
              <a:t>: Originates from the </a:t>
            </a:r>
            <a:r>
              <a:rPr lang="en-US" dirty="0">
                <a:solidFill>
                  <a:schemeClr val="accent6">
                    <a:lumMod val="75000"/>
                  </a:schemeClr>
                </a:solidFill>
              </a:rPr>
              <a:t>pubis and ischium</a:t>
            </a:r>
            <a:r>
              <a:rPr lang="en-US" dirty="0"/>
              <a:t> at the </a:t>
            </a:r>
            <a:r>
              <a:rPr lang="en-US" dirty="0" err="1"/>
              <a:t>obturator</a:t>
            </a:r>
            <a:r>
              <a:rPr lang="en-US" dirty="0"/>
              <a:t> foramen. It travels through the </a:t>
            </a:r>
            <a:r>
              <a:rPr lang="en-US" dirty="0">
                <a:solidFill>
                  <a:schemeClr val="accent1"/>
                </a:solidFill>
              </a:rPr>
              <a:t>lesser sciatic foramen, and attaches to the greater trochanter of the femur.</a:t>
            </a:r>
          </a:p>
          <a:p>
            <a:r>
              <a:rPr lang="en-US" b="1" dirty="0"/>
              <a:t>Actions</a:t>
            </a:r>
            <a:r>
              <a:rPr lang="en-US" dirty="0"/>
              <a:t>: Lateral rotation and </a:t>
            </a:r>
            <a:r>
              <a:rPr lang="en-US" dirty="0" smtClean="0"/>
              <a:t>abduction</a:t>
            </a:r>
          </a:p>
          <a:p>
            <a:r>
              <a:rPr lang="en-US" dirty="0" smtClean="0"/>
              <a:t>Innervated by </a:t>
            </a:r>
            <a:r>
              <a:rPr lang="en-US" dirty="0" err="1" smtClean="0"/>
              <a:t>nerveto</a:t>
            </a:r>
            <a:r>
              <a:rPr lang="en-US" dirty="0" smtClean="0"/>
              <a:t> </a:t>
            </a:r>
            <a:r>
              <a:rPr lang="en-US" dirty="0" err="1" smtClean="0"/>
              <a:t>obturator</a:t>
            </a:r>
            <a:r>
              <a:rPr lang="en-US" dirty="0" smtClean="0"/>
              <a:t> </a:t>
            </a:r>
            <a:r>
              <a:rPr lang="en-US" dirty="0" err="1" smtClean="0"/>
              <a:t>internus</a:t>
            </a:r>
            <a:endParaRPr lang="en-US" dirty="0"/>
          </a:p>
          <a:p>
            <a:endParaRPr lang="en-US" dirty="0"/>
          </a:p>
        </p:txBody>
      </p:sp>
    </p:spTree>
    <p:extLst>
      <p:ext uri="{BB962C8B-B14F-4D97-AF65-F5344CB8AC3E}">
        <p14:creationId xmlns:p14="http://schemas.microsoft.com/office/powerpoint/2010/main" val="421195194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The </a:t>
            </a:r>
            <a:r>
              <a:rPr lang="en-US" b="1" dirty="0" err="1" smtClean="0"/>
              <a:t>Gemelli</a:t>
            </a:r>
            <a:r>
              <a:rPr lang="en-US" b="1" dirty="0" smtClean="0"/>
              <a:t>- superior and inferior</a:t>
            </a:r>
            <a:endParaRPr lang="en-US" b="1" dirty="0"/>
          </a:p>
        </p:txBody>
      </p:sp>
      <p:sp>
        <p:nvSpPr>
          <p:cNvPr id="3" name="Content Placeholder 2"/>
          <p:cNvSpPr>
            <a:spLocks noGrp="1"/>
          </p:cNvSpPr>
          <p:nvPr>
            <p:ph idx="1"/>
          </p:nvPr>
        </p:nvSpPr>
        <p:spPr>
          <a:xfrm>
            <a:off x="457200" y="1143000"/>
            <a:ext cx="8229600" cy="4983163"/>
          </a:xfrm>
        </p:spPr>
        <p:txBody>
          <a:bodyPr>
            <a:normAutofit fontScale="92500" lnSpcReduction="10000"/>
          </a:bodyPr>
          <a:lstStyle/>
          <a:p>
            <a:r>
              <a:rPr lang="en-US" dirty="0"/>
              <a:t>The </a:t>
            </a:r>
            <a:r>
              <a:rPr lang="en-US" dirty="0" err="1"/>
              <a:t>gemelli</a:t>
            </a:r>
            <a:r>
              <a:rPr lang="en-US" dirty="0"/>
              <a:t> are </a:t>
            </a:r>
            <a:r>
              <a:rPr lang="en-US" dirty="0">
                <a:solidFill>
                  <a:schemeClr val="accent1"/>
                </a:solidFill>
              </a:rPr>
              <a:t>two narrow and triangular muscles</a:t>
            </a:r>
            <a:r>
              <a:rPr lang="en-US" dirty="0"/>
              <a:t>. They are separated by the </a:t>
            </a:r>
            <a:r>
              <a:rPr lang="en-US" dirty="0" err="1">
                <a:solidFill>
                  <a:schemeClr val="accent1"/>
                </a:solidFill>
              </a:rPr>
              <a:t>obturator</a:t>
            </a:r>
            <a:r>
              <a:rPr lang="en-US" dirty="0">
                <a:solidFill>
                  <a:schemeClr val="accent1"/>
                </a:solidFill>
              </a:rPr>
              <a:t> </a:t>
            </a:r>
            <a:r>
              <a:rPr lang="en-US" dirty="0" err="1">
                <a:solidFill>
                  <a:schemeClr val="accent1"/>
                </a:solidFill>
              </a:rPr>
              <a:t>internus</a:t>
            </a:r>
            <a:r>
              <a:rPr lang="en-US" dirty="0">
                <a:solidFill>
                  <a:schemeClr val="accent1"/>
                </a:solidFill>
              </a:rPr>
              <a:t> tendon.</a:t>
            </a:r>
          </a:p>
          <a:p>
            <a:r>
              <a:rPr lang="en-US" b="1" dirty="0"/>
              <a:t>Attachments</a:t>
            </a:r>
            <a:r>
              <a:rPr lang="en-US" dirty="0"/>
              <a:t>: The superior </a:t>
            </a:r>
            <a:r>
              <a:rPr lang="en-US" dirty="0" err="1"/>
              <a:t>gemellus</a:t>
            </a:r>
            <a:r>
              <a:rPr lang="en-US" dirty="0"/>
              <a:t> muscle originates from the </a:t>
            </a:r>
            <a:r>
              <a:rPr lang="en-US" dirty="0" err="1">
                <a:solidFill>
                  <a:schemeClr val="accent1"/>
                </a:solidFill>
              </a:rPr>
              <a:t>ischial</a:t>
            </a:r>
            <a:r>
              <a:rPr lang="en-US" dirty="0">
                <a:solidFill>
                  <a:schemeClr val="accent1"/>
                </a:solidFill>
              </a:rPr>
              <a:t> spine</a:t>
            </a:r>
            <a:r>
              <a:rPr lang="en-US" dirty="0"/>
              <a:t>, </a:t>
            </a:r>
            <a:r>
              <a:rPr lang="en-US" dirty="0">
                <a:solidFill>
                  <a:schemeClr val="accent1"/>
                </a:solidFill>
              </a:rPr>
              <a:t>the inferior from the </a:t>
            </a:r>
            <a:r>
              <a:rPr lang="en-US" dirty="0" err="1">
                <a:solidFill>
                  <a:schemeClr val="accent1"/>
                </a:solidFill>
              </a:rPr>
              <a:t>ischial</a:t>
            </a:r>
            <a:r>
              <a:rPr lang="en-US" dirty="0">
                <a:solidFill>
                  <a:schemeClr val="accent1"/>
                </a:solidFill>
              </a:rPr>
              <a:t> tuberosity. </a:t>
            </a:r>
            <a:r>
              <a:rPr lang="en-US" dirty="0"/>
              <a:t>They both attach to the greater trochanter of the femur.</a:t>
            </a:r>
          </a:p>
          <a:p>
            <a:r>
              <a:rPr lang="en-US" b="1" dirty="0"/>
              <a:t>Actions</a:t>
            </a:r>
            <a:r>
              <a:rPr lang="en-US" dirty="0"/>
              <a:t>: Lateral rotation and </a:t>
            </a:r>
            <a:r>
              <a:rPr lang="en-US" dirty="0" smtClean="0"/>
              <a:t>abduction</a:t>
            </a:r>
          </a:p>
          <a:p>
            <a:r>
              <a:rPr lang="en-US" dirty="0" smtClean="0"/>
              <a:t>Superior </a:t>
            </a:r>
            <a:r>
              <a:rPr lang="en-US" dirty="0" err="1" smtClean="0"/>
              <a:t>gemelli</a:t>
            </a:r>
            <a:r>
              <a:rPr lang="en-US" dirty="0" smtClean="0"/>
              <a:t> is innervated by nerve to </a:t>
            </a:r>
            <a:r>
              <a:rPr lang="en-US" dirty="0" err="1" smtClean="0"/>
              <a:t>obturator</a:t>
            </a:r>
            <a:r>
              <a:rPr lang="en-US" dirty="0" smtClean="0"/>
              <a:t> </a:t>
            </a:r>
            <a:r>
              <a:rPr lang="en-US" dirty="0" err="1" smtClean="0"/>
              <a:t>internus</a:t>
            </a:r>
            <a:r>
              <a:rPr lang="en-US" dirty="0" smtClean="0"/>
              <a:t>, the inferior </a:t>
            </a:r>
            <a:r>
              <a:rPr lang="en-US" dirty="0" err="1" smtClean="0"/>
              <a:t>gemelli</a:t>
            </a:r>
            <a:r>
              <a:rPr lang="en-US" dirty="0" smtClean="0"/>
              <a:t> is innervated by nerve to </a:t>
            </a:r>
            <a:r>
              <a:rPr lang="en-US" dirty="0" err="1" smtClean="0"/>
              <a:t>quadratus</a:t>
            </a:r>
            <a:r>
              <a:rPr lang="en-US" dirty="0" smtClean="0"/>
              <a:t> </a:t>
            </a:r>
            <a:r>
              <a:rPr lang="en-US" dirty="0" err="1" smtClean="0"/>
              <a:t>femoris</a:t>
            </a:r>
            <a:endParaRPr lang="en-US" dirty="0"/>
          </a:p>
          <a:p>
            <a:endParaRPr lang="en-US" dirty="0"/>
          </a:p>
        </p:txBody>
      </p:sp>
    </p:spTree>
    <p:extLst>
      <p:ext uri="{BB962C8B-B14F-4D97-AF65-F5344CB8AC3E}">
        <p14:creationId xmlns:p14="http://schemas.microsoft.com/office/powerpoint/2010/main" val="426678312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382000" cy="5973763"/>
          </a:xfrm>
        </p:spPr>
        <p:txBody>
          <a:bodyPr>
            <a:normAutofit/>
          </a:bodyPr>
          <a:lstStyle/>
          <a:p>
            <a:pPr marL="0" indent="0">
              <a:buNone/>
            </a:pPr>
            <a:r>
              <a:rPr lang="en-US" b="1" u="sng" dirty="0" err="1"/>
              <a:t>Quadratus</a:t>
            </a:r>
            <a:r>
              <a:rPr lang="en-US" b="1" u="sng" dirty="0"/>
              <a:t> </a:t>
            </a:r>
            <a:r>
              <a:rPr lang="en-US" b="1" u="sng" dirty="0" err="1"/>
              <a:t>Femoris</a:t>
            </a:r>
            <a:endParaRPr lang="en-US" dirty="0"/>
          </a:p>
          <a:p>
            <a:r>
              <a:rPr lang="en-US" dirty="0"/>
              <a:t>The </a:t>
            </a:r>
            <a:r>
              <a:rPr lang="en-US" dirty="0" err="1"/>
              <a:t>quadratus</a:t>
            </a:r>
            <a:r>
              <a:rPr lang="en-US" dirty="0"/>
              <a:t> </a:t>
            </a:r>
            <a:r>
              <a:rPr lang="en-US" dirty="0" err="1"/>
              <a:t>femoris</a:t>
            </a:r>
            <a:r>
              <a:rPr lang="en-US" dirty="0"/>
              <a:t> is a </a:t>
            </a:r>
            <a:r>
              <a:rPr lang="en-US" dirty="0">
                <a:solidFill>
                  <a:schemeClr val="accent1"/>
                </a:solidFill>
              </a:rPr>
              <a:t>flat, square-shaped muscle</a:t>
            </a:r>
            <a:r>
              <a:rPr lang="en-US" dirty="0"/>
              <a:t>. It is the </a:t>
            </a:r>
            <a:r>
              <a:rPr lang="en-US" dirty="0">
                <a:solidFill>
                  <a:schemeClr val="accent1"/>
                </a:solidFill>
              </a:rPr>
              <a:t>most inferior of the deep gluteal muscles,</a:t>
            </a:r>
            <a:r>
              <a:rPr lang="en-US" dirty="0"/>
              <a:t> located below the </a:t>
            </a:r>
            <a:r>
              <a:rPr lang="en-US" dirty="0" err="1">
                <a:solidFill>
                  <a:schemeClr val="accent2"/>
                </a:solidFill>
              </a:rPr>
              <a:t>gemelli</a:t>
            </a:r>
            <a:r>
              <a:rPr lang="en-US" dirty="0">
                <a:solidFill>
                  <a:schemeClr val="accent2"/>
                </a:solidFill>
              </a:rPr>
              <a:t> and </a:t>
            </a:r>
            <a:r>
              <a:rPr lang="en-US" dirty="0" err="1">
                <a:solidFill>
                  <a:schemeClr val="accent2"/>
                </a:solidFill>
              </a:rPr>
              <a:t>obturator</a:t>
            </a:r>
            <a:r>
              <a:rPr lang="en-US" dirty="0">
                <a:solidFill>
                  <a:schemeClr val="accent2"/>
                </a:solidFill>
              </a:rPr>
              <a:t> </a:t>
            </a:r>
            <a:r>
              <a:rPr lang="en-US" dirty="0" err="1">
                <a:solidFill>
                  <a:schemeClr val="accent2"/>
                </a:solidFill>
              </a:rPr>
              <a:t>internus</a:t>
            </a:r>
            <a:r>
              <a:rPr lang="en-US" dirty="0">
                <a:solidFill>
                  <a:schemeClr val="accent2"/>
                </a:solidFill>
              </a:rPr>
              <a:t>.</a:t>
            </a:r>
          </a:p>
          <a:p>
            <a:r>
              <a:rPr lang="en-US" b="1" dirty="0"/>
              <a:t>Attachments</a:t>
            </a:r>
            <a:r>
              <a:rPr lang="en-US" dirty="0"/>
              <a:t>: It originates from the lateral side of the </a:t>
            </a:r>
            <a:r>
              <a:rPr lang="en-US" dirty="0" err="1">
                <a:solidFill>
                  <a:schemeClr val="accent2"/>
                </a:solidFill>
              </a:rPr>
              <a:t>ischial</a:t>
            </a:r>
            <a:r>
              <a:rPr lang="en-US" dirty="0">
                <a:solidFill>
                  <a:schemeClr val="accent2"/>
                </a:solidFill>
              </a:rPr>
              <a:t> tuberosity</a:t>
            </a:r>
            <a:r>
              <a:rPr lang="en-US" dirty="0"/>
              <a:t>, and </a:t>
            </a:r>
            <a:r>
              <a:rPr lang="en-US" dirty="0">
                <a:solidFill>
                  <a:schemeClr val="accent2"/>
                </a:solidFill>
              </a:rPr>
              <a:t>attaches to the quadrate tuberosity on the intertrochanteric crest.</a:t>
            </a:r>
          </a:p>
          <a:p>
            <a:r>
              <a:rPr lang="en-US" b="1" dirty="0"/>
              <a:t>Actions</a:t>
            </a:r>
            <a:r>
              <a:rPr lang="en-US" dirty="0"/>
              <a:t>: Lateral rotation.</a:t>
            </a:r>
          </a:p>
          <a:p>
            <a:pPr marL="0" indent="0">
              <a:buNone/>
            </a:pPr>
            <a:endParaRPr lang="en-US" dirty="0"/>
          </a:p>
          <a:p>
            <a:endParaRPr lang="en-US" dirty="0"/>
          </a:p>
        </p:txBody>
      </p:sp>
    </p:spTree>
    <p:extLst>
      <p:ext uri="{BB962C8B-B14F-4D97-AF65-F5344CB8AC3E}">
        <p14:creationId xmlns:p14="http://schemas.microsoft.com/office/powerpoint/2010/main" val="263527316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534400" cy="1143000"/>
          </a:xfrm>
        </p:spPr>
        <p:txBody>
          <a:bodyPr>
            <a:normAutofit fontScale="90000"/>
          </a:bodyPr>
          <a:lstStyle/>
          <a:p>
            <a:pPr algn="l"/>
            <a:r>
              <a:rPr lang="en-US" b="1" dirty="0"/>
              <a:t>The deep muscles of the gluteal region.</a:t>
            </a:r>
          </a:p>
        </p:txBody>
      </p:sp>
      <p:pic>
        <p:nvPicPr>
          <p:cNvPr id="2050" name="Picture 2" descr="C:\Users\user\Desktop\Deep-Muscles-of-the-Gluteal-Reg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80010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36058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pPr algn="l"/>
            <a:r>
              <a:rPr lang="en-US" b="1" dirty="0" smtClean="0"/>
              <a:t/>
            </a:r>
            <a:br>
              <a:rPr lang="en-US" b="1" dirty="0" smtClean="0"/>
            </a:br>
            <a:r>
              <a:rPr lang="en-US" b="1" dirty="0" smtClean="0"/>
              <a:t>Muscles </a:t>
            </a:r>
            <a:r>
              <a:rPr lang="en-US" b="1" dirty="0"/>
              <a:t>in the Anterior Compartment of the Thigh</a:t>
            </a:r>
            <a:br>
              <a:rPr lang="en-US" b="1" dirty="0"/>
            </a:br>
            <a:endParaRPr lang="en-US" dirty="0"/>
          </a:p>
        </p:txBody>
      </p:sp>
      <p:sp>
        <p:nvSpPr>
          <p:cNvPr id="3" name="Content Placeholder 2"/>
          <p:cNvSpPr>
            <a:spLocks noGrp="1"/>
          </p:cNvSpPr>
          <p:nvPr>
            <p:ph idx="1"/>
          </p:nvPr>
        </p:nvSpPr>
        <p:spPr/>
        <p:txBody>
          <a:bodyPr/>
          <a:lstStyle/>
          <a:p>
            <a:r>
              <a:rPr lang="en-US" dirty="0"/>
              <a:t>The musculature of the thigh can be split into three sections; </a:t>
            </a:r>
            <a:r>
              <a:rPr lang="en-US" dirty="0">
                <a:solidFill>
                  <a:schemeClr val="accent2"/>
                </a:solidFill>
              </a:rPr>
              <a:t>anterior, medial and posterior</a:t>
            </a:r>
            <a:r>
              <a:rPr lang="en-US" dirty="0"/>
              <a:t>. Each compartment has a distinct innervation and function.</a:t>
            </a:r>
          </a:p>
          <a:p>
            <a:r>
              <a:rPr lang="en-US" dirty="0"/>
              <a:t>The muscles in the anterior compartment of the thigh are innervated by the</a:t>
            </a:r>
            <a:r>
              <a:rPr lang="en-US" b="1" dirty="0"/>
              <a:t> femoral nerve </a:t>
            </a:r>
            <a:r>
              <a:rPr lang="en-US" dirty="0"/>
              <a:t>(L2-L4), </a:t>
            </a:r>
            <a:r>
              <a:rPr lang="en-US" dirty="0" smtClean="0"/>
              <a:t>and </a:t>
            </a:r>
            <a:r>
              <a:rPr lang="en-US" dirty="0"/>
              <a:t>act to </a:t>
            </a:r>
            <a:r>
              <a:rPr lang="en-US" b="1" dirty="0"/>
              <a:t>extend</a:t>
            </a:r>
            <a:r>
              <a:rPr lang="en-US" dirty="0"/>
              <a:t> the leg at the </a:t>
            </a:r>
            <a:r>
              <a:rPr lang="en-US" dirty="0">
                <a:hlinkClick r:id="rId2" tooltip="The Knee Joint"/>
              </a:rPr>
              <a:t>knee joint</a:t>
            </a:r>
            <a:r>
              <a:rPr lang="en-US" dirty="0"/>
              <a:t>.</a:t>
            </a:r>
          </a:p>
          <a:p>
            <a:endParaRPr lang="en-US" dirty="0"/>
          </a:p>
        </p:txBody>
      </p:sp>
    </p:spTree>
    <p:extLst>
      <p:ext uri="{BB962C8B-B14F-4D97-AF65-F5344CB8AC3E}">
        <p14:creationId xmlns:p14="http://schemas.microsoft.com/office/powerpoint/2010/main" val="4256765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pPr>
              <a:buNone/>
            </a:pPr>
            <a:r>
              <a:rPr lang="en-US" b="1" dirty="0" smtClean="0"/>
              <a:t>Histology</a:t>
            </a:r>
          </a:p>
          <a:p>
            <a:r>
              <a:rPr lang="en-US" dirty="0" smtClean="0"/>
              <a:t>“</a:t>
            </a:r>
            <a:r>
              <a:rPr lang="en-US" dirty="0" err="1" smtClean="0"/>
              <a:t>Histo</a:t>
            </a:r>
            <a:r>
              <a:rPr lang="en-US" dirty="0" smtClean="0"/>
              <a:t>” means tissue</a:t>
            </a:r>
          </a:p>
          <a:p>
            <a:r>
              <a:rPr lang="en-US" dirty="0" smtClean="0"/>
              <a:t>This is the study of tissue and cells of body fluids</a:t>
            </a:r>
          </a:p>
          <a:p>
            <a:r>
              <a:rPr lang="en-US" dirty="0" smtClean="0"/>
              <a:t>Analysis of this requires magnification aid of some kind</a:t>
            </a:r>
          </a:p>
          <a:p>
            <a:r>
              <a:rPr lang="en-US" dirty="0" smtClean="0"/>
              <a:t>To improve viewing and interpretation of results of what is being examined, investigators have had ways of cutting tissue into thin sections so that light can pass through the tissues sections</a:t>
            </a:r>
          </a:p>
          <a:p>
            <a:pPr>
              <a:buNone/>
            </a:pPr>
            <a:endParaRPr lang="en-US" b="1" dirty="0" smtClean="0"/>
          </a:p>
          <a:p>
            <a:pPr>
              <a:buNone/>
            </a:pPr>
            <a:endParaRPr lang="en-US" dirty="0"/>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5821363"/>
          </a:xfrm>
        </p:spPr>
        <p:txBody>
          <a:bodyPr/>
          <a:lstStyle/>
          <a:p>
            <a:r>
              <a:rPr lang="en-US" dirty="0" smtClean="0"/>
              <a:t>There </a:t>
            </a:r>
            <a:r>
              <a:rPr lang="en-US" dirty="0"/>
              <a:t>are three major muscles in the anterior thigh </a:t>
            </a:r>
            <a:r>
              <a:rPr lang="en-US" dirty="0" smtClean="0"/>
              <a:t>- the</a:t>
            </a:r>
            <a:r>
              <a:rPr lang="en-US" dirty="0"/>
              <a:t> </a:t>
            </a:r>
            <a:r>
              <a:rPr lang="en-US" b="1" dirty="0" err="1"/>
              <a:t>pectineus</a:t>
            </a:r>
            <a:r>
              <a:rPr lang="en-US" dirty="0"/>
              <a:t>, </a:t>
            </a:r>
            <a:r>
              <a:rPr lang="en-US" b="1" dirty="0" err="1"/>
              <a:t>sartorius</a:t>
            </a:r>
            <a:r>
              <a:rPr lang="en-US" dirty="0"/>
              <a:t> and </a:t>
            </a:r>
            <a:r>
              <a:rPr lang="en-US" b="1" dirty="0"/>
              <a:t>quadriceps </a:t>
            </a:r>
            <a:r>
              <a:rPr lang="en-US" b="1" dirty="0" err="1"/>
              <a:t>femoris</a:t>
            </a:r>
            <a:r>
              <a:rPr lang="en-US" dirty="0"/>
              <a:t>. In addition to these, the end of the </a:t>
            </a:r>
            <a:r>
              <a:rPr lang="en-US" b="1" dirty="0" err="1"/>
              <a:t>iliopsoas</a:t>
            </a:r>
            <a:r>
              <a:rPr lang="en-US" dirty="0"/>
              <a:t> muscle passes into the anterior compartment</a:t>
            </a:r>
            <a:r>
              <a:rPr lang="en-US" dirty="0" smtClean="0"/>
              <a:t>.</a:t>
            </a:r>
          </a:p>
          <a:p>
            <a:pPr marL="0" indent="0">
              <a:buNone/>
            </a:pPr>
            <a:r>
              <a:rPr lang="en-US" b="1" dirty="0" err="1" smtClean="0"/>
              <a:t>Iliopsoas</a:t>
            </a:r>
            <a:endParaRPr lang="en-US" b="1" dirty="0"/>
          </a:p>
          <a:p>
            <a:r>
              <a:rPr lang="en-US" dirty="0"/>
              <a:t>The </a:t>
            </a:r>
            <a:r>
              <a:rPr lang="en-US" dirty="0" err="1"/>
              <a:t>iliopsoas</a:t>
            </a:r>
            <a:r>
              <a:rPr lang="en-US" dirty="0"/>
              <a:t> is actually two muscles, the </a:t>
            </a:r>
            <a:r>
              <a:rPr lang="en-US" b="1" dirty="0"/>
              <a:t>psoas major</a:t>
            </a:r>
            <a:r>
              <a:rPr lang="en-US" dirty="0"/>
              <a:t> and the </a:t>
            </a:r>
            <a:r>
              <a:rPr lang="en-US" b="1" dirty="0" err="1"/>
              <a:t>iliacus</a:t>
            </a:r>
            <a:r>
              <a:rPr lang="en-US" dirty="0"/>
              <a:t>. They originate in different areas, but come together to form a tendon, hence why they are commonly referred to as one muscle.</a:t>
            </a:r>
          </a:p>
          <a:p>
            <a:endParaRPr lang="en-US" dirty="0"/>
          </a:p>
        </p:txBody>
      </p:sp>
    </p:spTree>
    <p:extLst>
      <p:ext uri="{BB962C8B-B14F-4D97-AF65-F5344CB8AC3E}">
        <p14:creationId xmlns:p14="http://schemas.microsoft.com/office/powerpoint/2010/main" val="374448885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382000" cy="5897563"/>
          </a:xfrm>
        </p:spPr>
        <p:txBody>
          <a:bodyPr>
            <a:normAutofit/>
          </a:bodyPr>
          <a:lstStyle/>
          <a:p>
            <a:r>
              <a:rPr lang="en-US" dirty="0"/>
              <a:t>Unlike many of the anterior thigh muscles, the </a:t>
            </a:r>
            <a:r>
              <a:rPr lang="en-US" dirty="0" err="1"/>
              <a:t>iliopsoas</a:t>
            </a:r>
            <a:r>
              <a:rPr lang="en-US" dirty="0"/>
              <a:t> </a:t>
            </a:r>
            <a:r>
              <a:rPr lang="en-US" dirty="0">
                <a:solidFill>
                  <a:schemeClr val="accent2"/>
                </a:solidFill>
              </a:rPr>
              <a:t>does not extend the leg at the knee joint.</a:t>
            </a:r>
          </a:p>
          <a:p>
            <a:r>
              <a:rPr lang="en-US" b="1" dirty="0"/>
              <a:t>Attachments</a:t>
            </a:r>
            <a:r>
              <a:rPr lang="en-US" dirty="0"/>
              <a:t>: The psoas major </a:t>
            </a:r>
            <a:r>
              <a:rPr lang="en-US" dirty="0">
                <a:solidFill>
                  <a:schemeClr val="accent2"/>
                </a:solidFill>
              </a:rPr>
              <a:t>originates from the lumbar vertebrae, </a:t>
            </a:r>
            <a:r>
              <a:rPr lang="en-US" dirty="0"/>
              <a:t>and the </a:t>
            </a:r>
            <a:r>
              <a:rPr lang="en-US" dirty="0" err="1">
                <a:solidFill>
                  <a:schemeClr val="accent1"/>
                </a:solidFill>
              </a:rPr>
              <a:t>iliacus</a:t>
            </a:r>
            <a:r>
              <a:rPr lang="en-US" dirty="0">
                <a:solidFill>
                  <a:schemeClr val="accent1"/>
                </a:solidFill>
              </a:rPr>
              <a:t> originates from the iliac fossa of the pelvis</a:t>
            </a:r>
            <a:r>
              <a:rPr lang="en-US" dirty="0"/>
              <a:t>. They insert together onto the </a:t>
            </a:r>
            <a:r>
              <a:rPr lang="en-US" dirty="0">
                <a:solidFill>
                  <a:schemeClr val="accent2"/>
                </a:solidFill>
              </a:rPr>
              <a:t>lesser trochanter of the femur.</a:t>
            </a:r>
          </a:p>
          <a:p>
            <a:r>
              <a:rPr lang="en-US" b="1" dirty="0"/>
              <a:t>Actions</a:t>
            </a:r>
            <a:r>
              <a:rPr lang="en-US" dirty="0"/>
              <a:t>: Flexes the thigh at the hip joint.</a:t>
            </a:r>
          </a:p>
          <a:p>
            <a:endParaRPr lang="en-US" dirty="0"/>
          </a:p>
        </p:txBody>
      </p:sp>
    </p:spTree>
    <p:extLst>
      <p:ext uri="{BB962C8B-B14F-4D97-AF65-F5344CB8AC3E}">
        <p14:creationId xmlns:p14="http://schemas.microsoft.com/office/powerpoint/2010/main" val="305402794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lnSpcReduction="10000"/>
          </a:bodyPr>
          <a:lstStyle/>
          <a:p>
            <a:pPr marL="0" indent="0">
              <a:buNone/>
            </a:pPr>
            <a:r>
              <a:rPr lang="en-US" b="1" dirty="0"/>
              <a:t>Quadriceps </a:t>
            </a:r>
            <a:r>
              <a:rPr lang="en-US" b="1" dirty="0" err="1"/>
              <a:t>Femoris</a:t>
            </a:r>
            <a:endParaRPr lang="en-US" b="1" dirty="0"/>
          </a:p>
          <a:p>
            <a:r>
              <a:rPr lang="en-US" dirty="0"/>
              <a:t>The </a:t>
            </a:r>
            <a:r>
              <a:rPr lang="en-US" b="1" dirty="0"/>
              <a:t>quadriceps </a:t>
            </a:r>
            <a:r>
              <a:rPr lang="en-US" b="1" dirty="0" err="1"/>
              <a:t>femoris</a:t>
            </a:r>
            <a:r>
              <a:rPr lang="en-US" dirty="0"/>
              <a:t> consists of four individual muscles; </a:t>
            </a:r>
            <a:r>
              <a:rPr lang="en-US" dirty="0">
                <a:solidFill>
                  <a:schemeClr val="accent4"/>
                </a:solidFill>
              </a:rPr>
              <a:t>three </a:t>
            </a:r>
            <a:r>
              <a:rPr lang="en-US" dirty="0" err="1">
                <a:solidFill>
                  <a:schemeClr val="accent4"/>
                </a:solidFill>
              </a:rPr>
              <a:t>vastus</a:t>
            </a:r>
            <a:r>
              <a:rPr lang="en-US" dirty="0">
                <a:solidFill>
                  <a:schemeClr val="accent4"/>
                </a:solidFill>
              </a:rPr>
              <a:t> muscles and the rectus </a:t>
            </a:r>
            <a:r>
              <a:rPr lang="en-US" dirty="0" err="1">
                <a:solidFill>
                  <a:schemeClr val="accent4"/>
                </a:solidFill>
              </a:rPr>
              <a:t>femoris</a:t>
            </a:r>
            <a:r>
              <a:rPr lang="en-US" dirty="0">
                <a:solidFill>
                  <a:schemeClr val="accent4"/>
                </a:solidFill>
              </a:rPr>
              <a:t>.</a:t>
            </a:r>
            <a:r>
              <a:rPr lang="en-US" dirty="0"/>
              <a:t> They form the main bulk of the thigh, and collectively are one of the most powerful muscles in the body.</a:t>
            </a:r>
          </a:p>
          <a:p>
            <a:r>
              <a:rPr lang="en-US" dirty="0"/>
              <a:t>The muscles that form the quadriceps </a:t>
            </a:r>
            <a:r>
              <a:rPr lang="en-US" dirty="0" err="1"/>
              <a:t>femoris</a:t>
            </a:r>
            <a:r>
              <a:rPr lang="en-US" dirty="0"/>
              <a:t> unite proximal to the knee and attach to the patella via the </a:t>
            </a:r>
            <a:r>
              <a:rPr lang="en-US" b="1" dirty="0"/>
              <a:t>quadriceps tendon</a:t>
            </a:r>
            <a:r>
              <a:rPr lang="en-US" dirty="0"/>
              <a:t>. In turn, the patella is attached to the tibia by the patella ligament. The quadriceps </a:t>
            </a:r>
            <a:r>
              <a:rPr lang="en-US" dirty="0" err="1"/>
              <a:t>femoris</a:t>
            </a:r>
            <a:r>
              <a:rPr lang="en-US" dirty="0"/>
              <a:t> is the </a:t>
            </a:r>
            <a:r>
              <a:rPr lang="en-US" dirty="0">
                <a:solidFill>
                  <a:schemeClr val="accent4"/>
                </a:solidFill>
              </a:rPr>
              <a:t>main extensor of the knee.</a:t>
            </a:r>
          </a:p>
        </p:txBody>
      </p:sp>
    </p:spTree>
    <p:extLst>
      <p:ext uri="{BB962C8B-B14F-4D97-AF65-F5344CB8AC3E}">
        <p14:creationId xmlns:p14="http://schemas.microsoft.com/office/powerpoint/2010/main" val="190402588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458200" cy="6248400"/>
          </a:xfrm>
        </p:spPr>
        <p:txBody>
          <a:bodyPr>
            <a:normAutofit/>
          </a:bodyPr>
          <a:lstStyle/>
          <a:p>
            <a:pPr marL="0" indent="0">
              <a:buNone/>
            </a:pPr>
            <a:r>
              <a:rPr lang="en-US" b="1" dirty="0" err="1"/>
              <a:t>Vastus</a:t>
            </a:r>
            <a:r>
              <a:rPr lang="en-US" b="1" dirty="0"/>
              <a:t> </a:t>
            </a:r>
            <a:r>
              <a:rPr lang="en-US" b="1" dirty="0" err="1"/>
              <a:t>Lateralis</a:t>
            </a:r>
            <a:endParaRPr lang="en-US" b="1" dirty="0"/>
          </a:p>
          <a:p>
            <a:r>
              <a:rPr lang="en-US" b="1" dirty="0"/>
              <a:t>Proximal attachment: </a:t>
            </a:r>
            <a:r>
              <a:rPr lang="en-US" dirty="0"/>
              <a:t>Originates from the </a:t>
            </a:r>
            <a:r>
              <a:rPr lang="en-US" dirty="0">
                <a:solidFill>
                  <a:schemeClr val="accent2"/>
                </a:solidFill>
              </a:rPr>
              <a:t>greater trochanter </a:t>
            </a:r>
            <a:r>
              <a:rPr lang="en-US" dirty="0"/>
              <a:t>and the </a:t>
            </a:r>
            <a:r>
              <a:rPr lang="en-US" dirty="0">
                <a:solidFill>
                  <a:schemeClr val="accent2"/>
                </a:solidFill>
              </a:rPr>
              <a:t>lateral lip of </a:t>
            </a:r>
            <a:r>
              <a:rPr lang="en-US" dirty="0" err="1">
                <a:solidFill>
                  <a:schemeClr val="accent2"/>
                </a:solidFill>
              </a:rPr>
              <a:t>linea</a:t>
            </a:r>
            <a:r>
              <a:rPr lang="en-US" dirty="0">
                <a:solidFill>
                  <a:schemeClr val="accent2"/>
                </a:solidFill>
              </a:rPr>
              <a:t> </a:t>
            </a:r>
            <a:r>
              <a:rPr lang="en-US" dirty="0" err="1">
                <a:solidFill>
                  <a:schemeClr val="accent2"/>
                </a:solidFill>
              </a:rPr>
              <a:t>aspera</a:t>
            </a:r>
            <a:r>
              <a:rPr lang="en-US" dirty="0">
                <a:solidFill>
                  <a:schemeClr val="accent2"/>
                </a:solidFill>
              </a:rPr>
              <a:t>.</a:t>
            </a:r>
          </a:p>
          <a:p>
            <a:r>
              <a:rPr lang="en-US" b="1" dirty="0"/>
              <a:t>Actions: </a:t>
            </a:r>
            <a:r>
              <a:rPr lang="en-US" dirty="0"/>
              <a:t>Extends the knee joint and </a:t>
            </a:r>
            <a:r>
              <a:rPr lang="en-US" dirty="0" err="1"/>
              <a:t>stabilises</a:t>
            </a:r>
            <a:r>
              <a:rPr lang="en-US" dirty="0"/>
              <a:t> the patella</a:t>
            </a:r>
            <a:r>
              <a:rPr lang="en-US" dirty="0" smtClean="0"/>
              <a:t>.</a:t>
            </a:r>
          </a:p>
          <a:p>
            <a:pPr marL="0" indent="0">
              <a:buNone/>
            </a:pPr>
            <a:r>
              <a:rPr lang="en-US" b="1" dirty="0" err="1"/>
              <a:t>Vastus</a:t>
            </a:r>
            <a:r>
              <a:rPr lang="en-US" b="1" dirty="0"/>
              <a:t> </a:t>
            </a:r>
            <a:r>
              <a:rPr lang="en-US" b="1" dirty="0" err="1"/>
              <a:t>Intermedius</a:t>
            </a:r>
            <a:endParaRPr lang="en-US" b="1" dirty="0"/>
          </a:p>
          <a:p>
            <a:r>
              <a:rPr lang="en-US" b="1" dirty="0"/>
              <a:t>Proximal attachment: </a:t>
            </a:r>
            <a:r>
              <a:rPr lang="en-US" dirty="0"/>
              <a:t>Anterior and lateral surfaces of the femoral shaft.</a:t>
            </a:r>
          </a:p>
          <a:p>
            <a:r>
              <a:rPr lang="en-US" b="1" dirty="0"/>
              <a:t>Actions: </a:t>
            </a:r>
            <a:r>
              <a:rPr lang="en-US" dirty="0"/>
              <a:t>Extends the knee joint and </a:t>
            </a:r>
            <a:r>
              <a:rPr lang="en-US" dirty="0" err="1"/>
              <a:t>stabilises</a:t>
            </a:r>
            <a:r>
              <a:rPr lang="en-US" dirty="0"/>
              <a:t> the patella.</a:t>
            </a:r>
          </a:p>
          <a:p>
            <a:pPr marL="0" indent="0">
              <a:buNone/>
            </a:pPr>
            <a:endParaRPr lang="en-US" dirty="0"/>
          </a:p>
        </p:txBody>
      </p:sp>
    </p:spTree>
    <p:extLst>
      <p:ext uri="{BB962C8B-B14F-4D97-AF65-F5344CB8AC3E}">
        <p14:creationId xmlns:p14="http://schemas.microsoft.com/office/powerpoint/2010/main" val="266869241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6324600"/>
          </a:xfrm>
        </p:spPr>
        <p:txBody>
          <a:bodyPr>
            <a:normAutofit fontScale="92500" lnSpcReduction="20000"/>
          </a:bodyPr>
          <a:lstStyle/>
          <a:p>
            <a:pPr marL="0" indent="0">
              <a:buNone/>
            </a:pPr>
            <a:r>
              <a:rPr lang="en-US" b="1" dirty="0" err="1"/>
              <a:t>Vastus</a:t>
            </a:r>
            <a:r>
              <a:rPr lang="en-US" b="1" dirty="0"/>
              <a:t> </a:t>
            </a:r>
            <a:r>
              <a:rPr lang="en-US" b="1" dirty="0" err="1"/>
              <a:t>Medialis</a:t>
            </a:r>
            <a:endParaRPr lang="en-US" b="1" dirty="0"/>
          </a:p>
          <a:p>
            <a:r>
              <a:rPr lang="en-US" b="1" dirty="0"/>
              <a:t>Proximal attachment: </a:t>
            </a:r>
            <a:r>
              <a:rPr lang="en-US" dirty="0"/>
              <a:t>The </a:t>
            </a:r>
            <a:r>
              <a:rPr lang="en-US" dirty="0">
                <a:solidFill>
                  <a:schemeClr val="accent1"/>
                </a:solidFill>
              </a:rPr>
              <a:t>intertrochanteric </a:t>
            </a:r>
            <a:r>
              <a:rPr lang="en-US" dirty="0"/>
              <a:t>line and </a:t>
            </a:r>
            <a:r>
              <a:rPr lang="en-US" dirty="0">
                <a:solidFill>
                  <a:schemeClr val="accent1"/>
                </a:solidFill>
              </a:rPr>
              <a:t>medial lip of the </a:t>
            </a:r>
            <a:r>
              <a:rPr lang="en-US" dirty="0" err="1">
                <a:solidFill>
                  <a:schemeClr val="accent1"/>
                </a:solidFill>
              </a:rPr>
              <a:t>linea</a:t>
            </a:r>
            <a:r>
              <a:rPr lang="en-US" dirty="0">
                <a:solidFill>
                  <a:schemeClr val="accent1"/>
                </a:solidFill>
              </a:rPr>
              <a:t> </a:t>
            </a:r>
            <a:r>
              <a:rPr lang="en-US" dirty="0" err="1">
                <a:solidFill>
                  <a:schemeClr val="accent1"/>
                </a:solidFill>
              </a:rPr>
              <a:t>aspera</a:t>
            </a:r>
            <a:r>
              <a:rPr lang="en-US" dirty="0"/>
              <a:t>.</a:t>
            </a:r>
          </a:p>
          <a:p>
            <a:r>
              <a:rPr lang="en-US" b="1" dirty="0"/>
              <a:t>Actions: </a:t>
            </a:r>
            <a:r>
              <a:rPr lang="en-US" dirty="0">
                <a:solidFill>
                  <a:schemeClr val="accent2"/>
                </a:solidFill>
              </a:rPr>
              <a:t>Extends the knee joint</a:t>
            </a:r>
            <a:r>
              <a:rPr lang="en-US" dirty="0"/>
              <a:t> and </a:t>
            </a:r>
            <a:r>
              <a:rPr lang="en-US" dirty="0" err="1"/>
              <a:t>stabilises</a:t>
            </a:r>
            <a:r>
              <a:rPr lang="en-US" dirty="0"/>
              <a:t> the patella, particularly due to its horizontal </a:t>
            </a:r>
            <a:r>
              <a:rPr lang="en-US" dirty="0" err="1"/>
              <a:t>fibres</a:t>
            </a:r>
            <a:r>
              <a:rPr lang="en-US" dirty="0"/>
              <a:t> at the distal end</a:t>
            </a:r>
            <a:r>
              <a:rPr lang="en-US" dirty="0" smtClean="0"/>
              <a:t>.</a:t>
            </a:r>
            <a:endParaRPr lang="en-US" dirty="0"/>
          </a:p>
          <a:p>
            <a:pPr marL="0" indent="0">
              <a:buNone/>
            </a:pPr>
            <a:r>
              <a:rPr lang="en-US" b="1" dirty="0"/>
              <a:t>Rectus </a:t>
            </a:r>
            <a:r>
              <a:rPr lang="en-US" b="1" dirty="0" err="1"/>
              <a:t>Femoris</a:t>
            </a:r>
            <a:endParaRPr lang="en-US" b="1" dirty="0"/>
          </a:p>
          <a:p>
            <a:r>
              <a:rPr lang="en-US" b="1" dirty="0"/>
              <a:t>Attachments</a:t>
            </a:r>
            <a:r>
              <a:rPr lang="en-US" dirty="0"/>
              <a:t>: Originates from the </a:t>
            </a:r>
            <a:r>
              <a:rPr lang="en-US" dirty="0">
                <a:solidFill>
                  <a:schemeClr val="accent2"/>
                </a:solidFill>
              </a:rPr>
              <a:t>anterior inferior iliac spine</a:t>
            </a:r>
            <a:r>
              <a:rPr lang="en-US" dirty="0"/>
              <a:t> and the area of the </a:t>
            </a:r>
            <a:r>
              <a:rPr lang="en-US" dirty="0">
                <a:solidFill>
                  <a:schemeClr val="accent2"/>
                </a:solidFill>
              </a:rPr>
              <a:t>ilium immediately superior to the acetabulum</a:t>
            </a:r>
            <a:r>
              <a:rPr lang="en-US" dirty="0"/>
              <a:t>. It runs straight down the leg and attaches to the patella via the quadriceps </a:t>
            </a:r>
            <a:r>
              <a:rPr lang="en-US" dirty="0" err="1"/>
              <a:t>femoris</a:t>
            </a:r>
            <a:r>
              <a:rPr lang="en-US" dirty="0"/>
              <a:t> tendon.</a:t>
            </a:r>
          </a:p>
          <a:p>
            <a:r>
              <a:rPr lang="en-US" b="1" dirty="0"/>
              <a:t>Actions</a:t>
            </a:r>
            <a:r>
              <a:rPr lang="en-US" dirty="0"/>
              <a:t>: The </a:t>
            </a:r>
            <a:r>
              <a:rPr lang="en-US" dirty="0">
                <a:solidFill>
                  <a:schemeClr val="accent6"/>
                </a:solidFill>
              </a:rPr>
              <a:t>only muscle of the quadriceps to cross both the hip and knee joints</a:t>
            </a:r>
            <a:r>
              <a:rPr lang="en-US" dirty="0"/>
              <a:t>. It flexes the thigh at the hip joint, and extends at the knee joint.</a:t>
            </a:r>
          </a:p>
          <a:p>
            <a:pPr marL="0" indent="0">
              <a:buNone/>
            </a:pPr>
            <a:endParaRPr lang="en-US" dirty="0"/>
          </a:p>
        </p:txBody>
      </p:sp>
    </p:spTree>
    <p:extLst>
      <p:ext uri="{BB962C8B-B14F-4D97-AF65-F5344CB8AC3E}">
        <p14:creationId xmlns:p14="http://schemas.microsoft.com/office/powerpoint/2010/main" val="267319587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00800"/>
          </a:xfrm>
        </p:spPr>
        <p:txBody>
          <a:bodyPr>
            <a:normAutofit/>
          </a:bodyPr>
          <a:lstStyle/>
          <a:p>
            <a:pPr marL="0" indent="0">
              <a:buNone/>
            </a:pPr>
            <a:r>
              <a:rPr lang="en-US" b="1" dirty="0"/>
              <a:t>Sartorius</a:t>
            </a:r>
          </a:p>
          <a:p>
            <a:r>
              <a:rPr lang="en-US" dirty="0"/>
              <a:t>The </a:t>
            </a:r>
            <a:r>
              <a:rPr lang="en-US" dirty="0" err="1">
                <a:solidFill>
                  <a:schemeClr val="accent6"/>
                </a:solidFill>
              </a:rPr>
              <a:t>sartorius</a:t>
            </a:r>
            <a:r>
              <a:rPr lang="en-US" dirty="0">
                <a:solidFill>
                  <a:schemeClr val="accent6"/>
                </a:solidFill>
              </a:rPr>
              <a:t> is the longest muscle in the body</a:t>
            </a:r>
            <a:r>
              <a:rPr lang="en-US" dirty="0"/>
              <a:t>. It is long and thin, running across the thigh in a </a:t>
            </a:r>
            <a:r>
              <a:rPr lang="en-US" dirty="0" err="1"/>
              <a:t>inferomedial</a:t>
            </a:r>
            <a:r>
              <a:rPr lang="en-US" dirty="0"/>
              <a:t> direction. The </a:t>
            </a:r>
            <a:r>
              <a:rPr lang="en-US" dirty="0" err="1"/>
              <a:t>sartorius</a:t>
            </a:r>
            <a:r>
              <a:rPr lang="en-US" dirty="0"/>
              <a:t> is positioned more superficially than the other muscles in the leg.</a:t>
            </a:r>
          </a:p>
          <a:p>
            <a:r>
              <a:rPr lang="en-US" b="1" dirty="0"/>
              <a:t>Attachments</a:t>
            </a:r>
            <a:r>
              <a:rPr lang="en-US" dirty="0"/>
              <a:t>: Originates from the anterior superior iliac spine, and attaches to the superior, medial surface of the tibia.</a:t>
            </a:r>
          </a:p>
          <a:p>
            <a:r>
              <a:rPr lang="en-US" b="1" dirty="0"/>
              <a:t>Actions</a:t>
            </a:r>
            <a:r>
              <a:rPr lang="en-US" dirty="0"/>
              <a:t>: At the hip joint, it is a flexor, abductor and lateral rotator. At the knee joint, it is also a flexor.</a:t>
            </a:r>
          </a:p>
          <a:p>
            <a:endParaRPr lang="en-US" dirty="0"/>
          </a:p>
        </p:txBody>
      </p:sp>
    </p:spTree>
    <p:extLst>
      <p:ext uri="{BB962C8B-B14F-4D97-AF65-F5344CB8AC3E}">
        <p14:creationId xmlns:p14="http://schemas.microsoft.com/office/powerpoint/2010/main" val="33224242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a:bodyPr>
          <a:lstStyle/>
          <a:p>
            <a:pPr marL="0" indent="0">
              <a:buNone/>
            </a:pPr>
            <a:r>
              <a:rPr lang="en-US" b="1" dirty="0" err="1"/>
              <a:t>Pectineus</a:t>
            </a:r>
            <a:endParaRPr lang="en-US" b="1" dirty="0"/>
          </a:p>
          <a:p>
            <a:r>
              <a:rPr lang="en-US" dirty="0"/>
              <a:t>The </a:t>
            </a:r>
            <a:r>
              <a:rPr lang="en-US" dirty="0" err="1"/>
              <a:t>pectineus</a:t>
            </a:r>
            <a:r>
              <a:rPr lang="en-US" dirty="0"/>
              <a:t> muscle is a flat muscle that forms the base of the femoral triangle. It has a dual innervation, and thus can be considered a transitional muscle between the anterior thigh and medial thigh compartments.</a:t>
            </a:r>
          </a:p>
          <a:p>
            <a:r>
              <a:rPr lang="en-US" b="1" dirty="0"/>
              <a:t>Attachments</a:t>
            </a:r>
            <a:r>
              <a:rPr lang="en-US" dirty="0"/>
              <a:t>: It originates from the </a:t>
            </a:r>
            <a:r>
              <a:rPr lang="en-US" dirty="0" err="1"/>
              <a:t>pectineal</a:t>
            </a:r>
            <a:r>
              <a:rPr lang="en-US" dirty="0"/>
              <a:t> line on the anterior surface of the pelvis, and attaches to the </a:t>
            </a:r>
            <a:r>
              <a:rPr lang="en-US" dirty="0" err="1"/>
              <a:t>pectineal</a:t>
            </a:r>
            <a:r>
              <a:rPr lang="en-US" dirty="0"/>
              <a:t> line on the posterior side of the femur, just inferior to the lesser trochanter.</a:t>
            </a:r>
          </a:p>
          <a:p>
            <a:r>
              <a:rPr lang="en-US" b="1" dirty="0"/>
              <a:t>Actions</a:t>
            </a:r>
            <a:r>
              <a:rPr lang="en-US" dirty="0"/>
              <a:t>: Adduction and flexion at the hip joint.</a:t>
            </a:r>
          </a:p>
          <a:p>
            <a:endParaRPr lang="en-US" dirty="0"/>
          </a:p>
        </p:txBody>
      </p:sp>
    </p:spTree>
    <p:extLst>
      <p:ext uri="{BB962C8B-B14F-4D97-AF65-F5344CB8AC3E}">
        <p14:creationId xmlns:p14="http://schemas.microsoft.com/office/powerpoint/2010/main" val="187817172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b="1" dirty="0" smtClean="0"/>
              <a:t>Muscles of anterior thigh</a:t>
            </a:r>
            <a:endParaRPr lang="en-US" b="1" dirty="0"/>
          </a:p>
        </p:txBody>
      </p:sp>
      <p:pic>
        <p:nvPicPr>
          <p:cNvPr id="3074" name="Picture 2" descr="C:\Users\user\Desktop\Muscles-of-the-Anterior-Thigh-Quadriceps-Femoris-Iliopsoas-Sartorius-and-Pectineus-669x10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990600"/>
            <a:ext cx="59436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65795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rmAutofit fontScale="90000"/>
          </a:bodyPr>
          <a:lstStyle/>
          <a:p>
            <a:pPr algn="l"/>
            <a:r>
              <a:rPr lang="en-US" b="1" dirty="0" smtClean="0"/>
              <a:t/>
            </a:r>
            <a:br>
              <a:rPr lang="en-US" b="1" dirty="0" smtClean="0"/>
            </a:br>
            <a:r>
              <a:rPr lang="en-US" b="1" dirty="0"/>
              <a:t/>
            </a:r>
            <a:br>
              <a:rPr lang="en-US" b="1" dirty="0"/>
            </a:br>
            <a:r>
              <a:rPr lang="en-US" b="1" dirty="0" smtClean="0"/>
              <a:t>Muscles </a:t>
            </a:r>
            <a:r>
              <a:rPr lang="en-US" b="1" dirty="0"/>
              <a:t>in the Posterior Compartment of the Thigh</a:t>
            </a:r>
            <a:br>
              <a:rPr lang="en-US" b="1" dirty="0"/>
            </a:br>
            <a:r>
              <a:rPr lang="en-US" dirty="0"/>
              <a:t/>
            </a:r>
            <a:br>
              <a:rPr lang="en-US" dirty="0"/>
            </a:br>
            <a:endParaRPr lang="en-US" dirty="0"/>
          </a:p>
        </p:txBody>
      </p:sp>
      <p:sp>
        <p:nvSpPr>
          <p:cNvPr id="3" name="Content Placeholder 2"/>
          <p:cNvSpPr>
            <a:spLocks noGrp="1"/>
          </p:cNvSpPr>
          <p:nvPr>
            <p:ph idx="1"/>
          </p:nvPr>
        </p:nvSpPr>
        <p:spPr>
          <a:xfrm>
            <a:off x="457200" y="1600200"/>
            <a:ext cx="8534400" cy="5029200"/>
          </a:xfrm>
        </p:spPr>
        <p:txBody>
          <a:bodyPr>
            <a:normAutofit fontScale="92500" lnSpcReduction="20000"/>
          </a:bodyPr>
          <a:lstStyle/>
          <a:p>
            <a:r>
              <a:rPr lang="en-US" dirty="0"/>
              <a:t>The muscles in the posterior compartment of the thigh are collectively known as the </a:t>
            </a:r>
            <a:r>
              <a:rPr lang="en-US" b="1" dirty="0"/>
              <a:t>hamstrings</a:t>
            </a:r>
            <a:r>
              <a:rPr lang="en-US" dirty="0"/>
              <a:t>. </a:t>
            </a:r>
            <a:endParaRPr lang="en-US" dirty="0" smtClean="0"/>
          </a:p>
          <a:p>
            <a:r>
              <a:rPr lang="en-US" dirty="0" smtClean="0"/>
              <a:t>They </a:t>
            </a:r>
            <a:r>
              <a:rPr lang="en-US" dirty="0"/>
              <a:t>consist of the </a:t>
            </a:r>
            <a:r>
              <a:rPr lang="en-US" dirty="0">
                <a:solidFill>
                  <a:schemeClr val="accent6"/>
                </a:solidFill>
              </a:rPr>
              <a:t>biceps </a:t>
            </a:r>
            <a:r>
              <a:rPr lang="en-US" dirty="0" err="1">
                <a:solidFill>
                  <a:schemeClr val="accent6"/>
                </a:solidFill>
              </a:rPr>
              <a:t>femoris</a:t>
            </a:r>
            <a:r>
              <a:rPr lang="en-US" dirty="0">
                <a:solidFill>
                  <a:schemeClr val="accent6"/>
                </a:solidFill>
              </a:rPr>
              <a:t>, semitendinosus and semimembranosus</a:t>
            </a:r>
            <a:r>
              <a:rPr lang="en-US" dirty="0"/>
              <a:t>, which form prominent tendons medially and laterally at the back of the knee.</a:t>
            </a:r>
          </a:p>
          <a:p>
            <a:r>
              <a:rPr lang="en-US" dirty="0"/>
              <a:t>As group, these muscles act to extend at the hip, and flex at the knee. They are innervated by the sciatic nerve (L4-S3</a:t>
            </a:r>
            <a:r>
              <a:rPr lang="en-US" dirty="0" smtClean="0"/>
              <a:t>).</a:t>
            </a:r>
            <a:r>
              <a:rPr lang="en-US" i="1" dirty="0"/>
              <a:t> </a:t>
            </a:r>
            <a:endParaRPr lang="en-US" i="1" dirty="0" smtClean="0"/>
          </a:p>
          <a:p>
            <a:r>
              <a:rPr lang="en-US" i="1" dirty="0" smtClean="0"/>
              <a:t>Note</a:t>
            </a:r>
            <a:r>
              <a:rPr lang="en-US" i="1" dirty="0"/>
              <a:t>: The hamstring portion of the </a:t>
            </a:r>
            <a:r>
              <a:rPr lang="en-US" b="1" i="1" dirty="0"/>
              <a:t>adductor </a:t>
            </a:r>
            <a:r>
              <a:rPr lang="en-US" b="1" i="1" dirty="0" err="1"/>
              <a:t>magnus</a:t>
            </a:r>
            <a:r>
              <a:rPr lang="en-US" i="1" dirty="0"/>
              <a:t> has a similar action to these muscles, but is located in the </a:t>
            </a:r>
            <a:r>
              <a:rPr lang="en-US" i="1" dirty="0">
                <a:hlinkClick r:id="rId2"/>
              </a:rPr>
              <a:t>medial thigh</a:t>
            </a:r>
            <a:r>
              <a:rPr lang="en-US" i="1" dirty="0"/>
              <a:t>.</a:t>
            </a:r>
            <a:endParaRPr lang="en-US" dirty="0" smtClean="0"/>
          </a:p>
          <a:p>
            <a:endParaRPr lang="en-US" dirty="0"/>
          </a:p>
          <a:p>
            <a:endParaRPr lang="en-US" dirty="0"/>
          </a:p>
        </p:txBody>
      </p:sp>
    </p:spTree>
    <p:extLst>
      <p:ext uri="{BB962C8B-B14F-4D97-AF65-F5344CB8AC3E}">
        <p14:creationId xmlns:p14="http://schemas.microsoft.com/office/powerpoint/2010/main" val="250803268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Biceps </a:t>
            </a:r>
            <a:r>
              <a:rPr lang="en-US" b="1" dirty="0" err="1" smtClean="0"/>
              <a:t>femoris</a:t>
            </a:r>
            <a:endParaRPr lang="en-US" b="1" dirty="0"/>
          </a:p>
        </p:txBody>
      </p:sp>
      <p:sp>
        <p:nvSpPr>
          <p:cNvPr id="3" name="Content Placeholder 2"/>
          <p:cNvSpPr>
            <a:spLocks noGrp="1"/>
          </p:cNvSpPr>
          <p:nvPr>
            <p:ph idx="1"/>
          </p:nvPr>
        </p:nvSpPr>
        <p:spPr>
          <a:xfrm>
            <a:off x="457200" y="1219200"/>
            <a:ext cx="8229600" cy="5410200"/>
          </a:xfrm>
        </p:spPr>
        <p:txBody>
          <a:bodyPr>
            <a:normAutofit fontScale="85000" lnSpcReduction="10000"/>
          </a:bodyPr>
          <a:lstStyle/>
          <a:p>
            <a:r>
              <a:rPr lang="en-US" dirty="0"/>
              <a:t>Like the biceps </a:t>
            </a:r>
            <a:r>
              <a:rPr lang="en-US" dirty="0" err="1"/>
              <a:t>brachii</a:t>
            </a:r>
            <a:r>
              <a:rPr lang="en-US" dirty="0"/>
              <a:t> in the arm, the biceps </a:t>
            </a:r>
            <a:r>
              <a:rPr lang="en-US" dirty="0" err="1"/>
              <a:t>femoris</a:t>
            </a:r>
            <a:r>
              <a:rPr lang="en-US" dirty="0"/>
              <a:t> muscle has two heads – </a:t>
            </a:r>
            <a:r>
              <a:rPr lang="en-US" dirty="0">
                <a:solidFill>
                  <a:schemeClr val="accent6"/>
                </a:solidFill>
              </a:rPr>
              <a:t>a long head and a short head.</a:t>
            </a:r>
          </a:p>
          <a:p>
            <a:r>
              <a:rPr lang="en-US" dirty="0"/>
              <a:t>It is the </a:t>
            </a:r>
            <a:r>
              <a:rPr lang="en-US" dirty="0">
                <a:solidFill>
                  <a:schemeClr val="accent6"/>
                </a:solidFill>
              </a:rPr>
              <a:t>most lateral of the muscles in the posterior thigh –</a:t>
            </a:r>
            <a:r>
              <a:rPr lang="en-US" dirty="0"/>
              <a:t> the common tendon of the two heads can be felt laterally at the posterior knee.</a:t>
            </a:r>
          </a:p>
          <a:p>
            <a:r>
              <a:rPr lang="en-US" b="1" dirty="0"/>
              <a:t>Attachments</a:t>
            </a:r>
            <a:r>
              <a:rPr lang="en-US" dirty="0"/>
              <a:t>: The long head originates from the </a:t>
            </a:r>
            <a:r>
              <a:rPr lang="en-US" dirty="0" err="1">
                <a:solidFill>
                  <a:schemeClr val="accent6"/>
                </a:solidFill>
              </a:rPr>
              <a:t>ischial</a:t>
            </a:r>
            <a:r>
              <a:rPr lang="en-US" dirty="0">
                <a:solidFill>
                  <a:schemeClr val="accent6"/>
                </a:solidFill>
              </a:rPr>
              <a:t> tuberosity of the pelvis</a:t>
            </a:r>
            <a:r>
              <a:rPr lang="en-US" dirty="0"/>
              <a:t>. The short head originates from the </a:t>
            </a:r>
            <a:r>
              <a:rPr lang="en-US" dirty="0" err="1">
                <a:solidFill>
                  <a:schemeClr val="accent6"/>
                </a:solidFill>
              </a:rPr>
              <a:t>linea</a:t>
            </a:r>
            <a:r>
              <a:rPr lang="en-US" dirty="0">
                <a:solidFill>
                  <a:schemeClr val="accent6"/>
                </a:solidFill>
              </a:rPr>
              <a:t> </a:t>
            </a:r>
            <a:r>
              <a:rPr lang="en-US" dirty="0" err="1">
                <a:solidFill>
                  <a:schemeClr val="accent6"/>
                </a:solidFill>
              </a:rPr>
              <a:t>aspera</a:t>
            </a:r>
            <a:r>
              <a:rPr lang="en-US" dirty="0">
                <a:solidFill>
                  <a:schemeClr val="accent6"/>
                </a:solidFill>
              </a:rPr>
              <a:t> on posterior surface of the femur. </a:t>
            </a:r>
            <a:r>
              <a:rPr lang="en-US" dirty="0"/>
              <a:t>Together, the heads form a tendon, which inserts into the head of the fibula.</a:t>
            </a:r>
          </a:p>
          <a:p>
            <a:r>
              <a:rPr lang="en-US" b="1" dirty="0"/>
              <a:t>Actions</a:t>
            </a:r>
            <a:r>
              <a:rPr lang="en-US" dirty="0"/>
              <a:t>: Main action is flexion at the knee. It also extends the thigh at the hip, and laterally rotates at the hip and knee</a:t>
            </a:r>
          </a:p>
          <a:p>
            <a:endParaRPr lang="en-US" dirty="0"/>
          </a:p>
        </p:txBody>
      </p:sp>
    </p:spTree>
    <p:extLst>
      <p:ext uri="{BB962C8B-B14F-4D97-AF65-F5344CB8AC3E}">
        <p14:creationId xmlns:p14="http://schemas.microsoft.com/office/powerpoint/2010/main" val="2298606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smtClean="0"/>
              <a:t>Cell biology</a:t>
            </a:r>
          </a:p>
          <a:p>
            <a:r>
              <a:rPr lang="en-US" dirty="0" smtClean="0"/>
              <a:t>In this study scientists extract cells from tissues for examination. For example pap smear</a:t>
            </a:r>
          </a:p>
          <a:p>
            <a:r>
              <a:rPr lang="en-US" dirty="0" smtClean="0"/>
              <a:t>Using a variety of microscopic, biochemical, molecular or immunological techniques, they dissect the structure and function of </a:t>
            </a:r>
            <a:r>
              <a:rPr lang="en-US" dirty="0" err="1" smtClean="0"/>
              <a:t>subcellular</a:t>
            </a:r>
            <a:r>
              <a:rPr lang="en-US" dirty="0" smtClean="0"/>
              <a:t> components.</a:t>
            </a:r>
            <a:endParaRPr lang="en-US"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0" indent="0">
              <a:buNone/>
            </a:pPr>
            <a:r>
              <a:rPr lang="en-US" b="1" dirty="0"/>
              <a:t>Semitendinosus</a:t>
            </a:r>
          </a:p>
          <a:p>
            <a:r>
              <a:rPr lang="en-US" dirty="0"/>
              <a:t>The semitendinosus is a largely </a:t>
            </a:r>
            <a:r>
              <a:rPr lang="en-US" dirty="0" err="1"/>
              <a:t>tendinous</a:t>
            </a:r>
            <a:r>
              <a:rPr lang="en-US" dirty="0"/>
              <a:t> muscle. It lies medially to the biceps </a:t>
            </a:r>
            <a:r>
              <a:rPr lang="en-US" dirty="0" err="1"/>
              <a:t>femoris</a:t>
            </a:r>
            <a:r>
              <a:rPr lang="en-US" dirty="0"/>
              <a:t>, and covers the majority of the semimembranosus.</a:t>
            </a:r>
          </a:p>
          <a:p>
            <a:r>
              <a:rPr lang="en-US" b="1" dirty="0"/>
              <a:t>Attachments</a:t>
            </a:r>
            <a:r>
              <a:rPr lang="en-US" dirty="0"/>
              <a:t>: It originates from the </a:t>
            </a:r>
            <a:r>
              <a:rPr lang="en-US" dirty="0" err="1"/>
              <a:t>ischial</a:t>
            </a:r>
            <a:r>
              <a:rPr lang="en-US" dirty="0"/>
              <a:t> tuberosity of the pelvis, and attaches to the medial surface of the tibia.</a:t>
            </a:r>
          </a:p>
          <a:p>
            <a:r>
              <a:rPr lang="en-US" b="1" dirty="0"/>
              <a:t>Actions</a:t>
            </a:r>
            <a:r>
              <a:rPr lang="en-US" dirty="0"/>
              <a:t>: Flexion of the leg at the knee joint. Extension of thigh at the hip. Medially rotates the thigh at the hip joint and the leg at the knee joint.</a:t>
            </a:r>
          </a:p>
          <a:p>
            <a:endParaRPr lang="en-US" dirty="0"/>
          </a:p>
        </p:txBody>
      </p:sp>
    </p:spTree>
    <p:extLst>
      <p:ext uri="{BB962C8B-B14F-4D97-AF65-F5344CB8AC3E}">
        <p14:creationId xmlns:p14="http://schemas.microsoft.com/office/powerpoint/2010/main" val="84966151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t>Semimembranosus </a:t>
            </a:r>
            <a:endParaRPr lang="en-US" b="1" dirty="0"/>
          </a:p>
        </p:txBody>
      </p:sp>
      <p:sp>
        <p:nvSpPr>
          <p:cNvPr id="3" name="Content Placeholder 2"/>
          <p:cNvSpPr>
            <a:spLocks noGrp="1"/>
          </p:cNvSpPr>
          <p:nvPr>
            <p:ph idx="1"/>
          </p:nvPr>
        </p:nvSpPr>
        <p:spPr>
          <a:xfrm>
            <a:off x="457200" y="1066800"/>
            <a:ext cx="8229600" cy="5059363"/>
          </a:xfrm>
        </p:spPr>
        <p:txBody>
          <a:bodyPr>
            <a:normAutofit fontScale="92500"/>
          </a:bodyPr>
          <a:lstStyle/>
          <a:p>
            <a:r>
              <a:rPr lang="en-US" dirty="0"/>
              <a:t>The semimembranosus muscle is flattened and broad. It is located underneath the semitendinosus.</a:t>
            </a:r>
          </a:p>
          <a:p>
            <a:r>
              <a:rPr lang="en-US" b="1" dirty="0"/>
              <a:t>Attachments</a:t>
            </a:r>
            <a:r>
              <a:rPr lang="en-US" dirty="0"/>
              <a:t>: It originates from the </a:t>
            </a:r>
            <a:r>
              <a:rPr lang="en-US" dirty="0" err="1"/>
              <a:t>ischial</a:t>
            </a:r>
            <a:r>
              <a:rPr lang="en-US" dirty="0"/>
              <a:t> tuberosity, but does so more superiorly than the semitendinosus and biceps </a:t>
            </a:r>
            <a:r>
              <a:rPr lang="en-US" dirty="0" err="1"/>
              <a:t>femoris</a:t>
            </a:r>
            <a:r>
              <a:rPr lang="en-US" dirty="0"/>
              <a:t>. It attaches to the medial </a:t>
            </a:r>
            <a:r>
              <a:rPr lang="en-US" dirty="0" err="1"/>
              <a:t>tibial</a:t>
            </a:r>
            <a:r>
              <a:rPr lang="en-US" dirty="0"/>
              <a:t> condyle.</a:t>
            </a:r>
          </a:p>
          <a:p>
            <a:r>
              <a:rPr lang="en-US" b="1" dirty="0"/>
              <a:t>Actions</a:t>
            </a:r>
            <a:r>
              <a:rPr lang="en-US" dirty="0"/>
              <a:t>: Flexion of the leg at the knee joint. Extension of thigh at the hip. Medially rotates the thigh at the hip joint and the leg at the knee joint</a:t>
            </a:r>
          </a:p>
          <a:p>
            <a:endParaRPr lang="en-US" dirty="0"/>
          </a:p>
        </p:txBody>
      </p:sp>
    </p:spTree>
    <p:extLst>
      <p:ext uri="{BB962C8B-B14F-4D97-AF65-F5344CB8AC3E}">
        <p14:creationId xmlns:p14="http://schemas.microsoft.com/office/powerpoint/2010/main" val="47765440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Muscles of posterior compartment</a:t>
            </a:r>
            <a:endParaRPr lang="en-US" b="1" dirty="0"/>
          </a:p>
        </p:txBody>
      </p:sp>
      <p:pic>
        <p:nvPicPr>
          <p:cNvPr id="4099" name="Picture 3" descr="C:\Users\user\Desktop\Muscles-of-the-Posterior-Thigh.-1024x100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55626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419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pPr algn="l"/>
            <a:r>
              <a:rPr lang="en-US" b="1" dirty="0" smtClean="0"/>
              <a:t/>
            </a:r>
            <a:br>
              <a:rPr lang="en-US" b="1" dirty="0" smtClean="0"/>
            </a:br>
            <a:r>
              <a:rPr lang="en-US" b="1" dirty="0" smtClean="0"/>
              <a:t>Muscles </a:t>
            </a:r>
            <a:r>
              <a:rPr lang="en-US" b="1" dirty="0"/>
              <a:t>in the Medial Compartment of the Thigh</a:t>
            </a:r>
            <a:br>
              <a:rPr lang="en-US" b="1" dirty="0"/>
            </a:b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a:t>The muscles in the medial compartment of the thigh are collectively known as the </a:t>
            </a:r>
            <a:r>
              <a:rPr lang="en-US" b="1" dirty="0"/>
              <a:t>hip adductors</a:t>
            </a:r>
            <a:r>
              <a:rPr lang="en-US" dirty="0"/>
              <a:t>. There are five muscles in this group; </a:t>
            </a:r>
            <a:r>
              <a:rPr lang="en-US" dirty="0" err="1"/>
              <a:t>gracilis</a:t>
            </a:r>
            <a:r>
              <a:rPr lang="en-US" dirty="0"/>
              <a:t>, </a:t>
            </a:r>
            <a:r>
              <a:rPr lang="en-US" dirty="0" err="1"/>
              <a:t>obturator</a:t>
            </a:r>
            <a:r>
              <a:rPr lang="en-US" dirty="0"/>
              <a:t> </a:t>
            </a:r>
            <a:r>
              <a:rPr lang="en-US" dirty="0" err="1"/>
              <a:t>externus</a:t>
            </a:r>
            <a:r>
              <a:rPr lang="en-US" dirty="0"/>
              <a:t>, adductor </a:t>
            </a:r>
            <a:r>
              <a:rPr lang="en-US" dirty="0" err="1"/>
              <a:t>brevis</a:t>
            </a:r>
            <a:r>
              <a:rPr lang="en-US" dirty="0"/>
              <a:t>, adductor </a:t>
            </a:r>
            <a:r>
              <a:rPr lang="en-US" dirty="0" err="1"/>
              <a:t>longus</a:t>
            </a:r>
            <a:r>
              <a:rPr lang="en-US" dirty="0"/>
              <a:t> and adductor </a:t>
            </a:r>
            <a:r>
              <a:rPr lang="en-US" dirty="0" err="1"/>
              <a:t>magnus</a:t>
            </a:r>
            <a:r>
              <a:rPr lang="en-US" dirty="0"/>
              <a:t>.</a:t>
            </a:r>
          </a:p>
          <a:p>
            <a:r>
              <a:rPr lang="en-US" dirty="0"/>
              <a:t>All the medial thigh muscles are innervated by the </a:t>
            </a:r>
            <a:r>
              <a:rPr lang="en-US" b="1" dirty="0" err="1"/>
              <a:t>obturator</a:t>
            </a:r>
            <a:r>
              <a:rPr lang="en-US" b="1" dirty="0"/>
              <a:t> nerve</a:t>
            </a:r>
            <a:r>
              <a:rPr lang="en-US" dirty="0"/>
              <a:t>, which arises from the lumbar plexus. Arterial supply is via the </a:t>
            </a:r>
            <a:r>
              <a:rPr lang="en-US" b="1" dirty="0" err="1"/>
              <a:t>obturator</a:t>
            </a:r>
            <a:r>
              <a:rPr lang="en-US" b="1" dirty="0"/>
              <a:t> artery.</a:t>
            </a:r>
            <a:endParaRPr lang="en-US" dirty="0"/>
          </a:p>
          <a:p>
            <a:endParaRPr lang="en-US" dirty="0"/>
          </a:p>
        </p:txBody>
      </p:sp>
    </p:spTree>
    <p:extLst>
      <p:ext uri="{BB962C8B-B14F-4D97-AF65-F5344CB8AC3E}">
        <p14:creationId xmlns:p14="http://schemas.microsoft.com/office/powerpoint/2010/main" val="271817844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458200" cy="6400800"/>
          </a:xfrm>
        </p:spPr>
        <p:txBody>
          <a:bodyPr>
            <a:normAutofit/>
          </a:bodyPr>
          <a:lstStyle/>
          <a:p>
            <a:pPr marL="0" indent="0">
              <a:buNone/>
            </a:pPr>
            <a:r>
              <a:rPr lang="en-US" b="1" dirty="0"/>
              <a:t>Muscles of the Medial Thigh</a:t>
            </a:r>
          </a:p>
          <a:p>
            <a:pPr marL="0" indent="0">
              <a:buNone/>
            </a:pPr>
            <a:r>
              <a:rPr lang="en-US" b="1" dirty="0"/>
              <a:t>Adductor Magnus</a:t>
            </a:r>
          </a:p>
          <a:p>
            <a:r>
              <a:rPr lang="en-US" dirty="0"/>
              <a:t>The adductor </a:t>
            </a:r>
            <a:r>
              <a:rPr lang="en-US" dirty="0" err="1"/>
              <a:t>magnus</a:t>
            </a:r>
            <a:r>
              <a:rPr lang="en-US" dirty="0"/>
              <a:t> is the largest muscle in the medial compartment. It lies posteriorly to the other muscles.</a:t>
            </a:r>
          </a:p>
          <a:p>
            <a:r>
              <a:rPr lang="en-US" dirty="0"/>
              <a:t>Functionally, the muscle can be divided into two parts; the adductor part, and the hamstring part</a:t>
            </a:r>
            <a:r>
              <a:rPr lang="en-US" dirty="0" smtClean="0"/>
              <a:t>.</a:t>
            </a:r>
            <a:endParaRPr lang="en-US" dirty="0"/>
          </a:p>
        </p:txBody>
      </p:sp>
    </p:spTree>
    <p:extLst>
      <p:ext uri="{BB962C8B-B14F-4D97-AF65-F5344CB8AC3E}">
        <p14:creationId xmlns:p14="http://schemas.microsoft.com/office/powerpoint/2010/main" val="361190975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400800"/>
          </a:xfrm>
        </p:spPr>
        <p:txBody>
          <a:bodyPr>
            <a:normAutofit/>
          </a:bodyPr>
          <a:lstStyle/>
          <a:p>
            <a:pPr marL="0" indent="0">
              <a:buNone/>
            </a:pPr>
            <a:r>
              <a:rPr lang="en-US" b="1" dirty="0" smtClean="0"/>
              <a:t>Attachments</a:t>
            </a:r>
            <a:endParaRPr lang="en-US" dirty="0" smtClean="0"/>
          </a:p>
          <a:p>
            <a:pPr lvl="1"/>
            <a:r>
              <a:rPr lang="en-US" sz="3200" dirty="0" smtClean="0"/>
              <a:t>Adductor part – Originates from the inferior rami of the pubis and the rami of ischium, attaching to the </a:t>
            </a:r>
            <a:r>
              <a:rPr lang="en-US" sz="3200" dirty="0" err="1" smtClean="0"/>
              <a:t>linea</a:t>
            </a:r>
            <a:r>
              <a:rPr lang="en-US" sz="3200" dirty="0" smtClean="0"/>
              <a:t> </a:t>
            </a:r>
            <a:r>
              <a:rPr lang="en-US" sz="3200" dirty="0" err="1" smtClean="0"/>
              <a:t>aspera</a:t>
            </a:r>
            <a:r>
              <a:rPr lang="en-US" sz="3200" dirty="0" smtClean="0"/>
              <a:t> of the femur.</a:t>
            </a:r>
          </a:p>
          <a:p>
            <a:pPr lvl="1"/>
            <a:r>
              <a:rPr lang="en-US" sz="3200" dirty="0" smtClean="0"/>
              <a:t>Hamstring part – Originates from the </a:t>
            </a:r>
            <a:r>
              <a:rPr lang="en-US" sz="3200" dirty="0" err="1" smtClean="0"/>
              <a:t>ischial</a:t>
            </a:r>
            <a:r>
              <a:rPr lang="en-US" sz="3200" dirty="0" smtClean="0"/>
              <a:t> tuberosity and attaches to the adductor tubercle and medial supracondylar line of the femur.</a:t>
            </a:r>
            <a:endParaRPr lang="en-US" sz="3200" b="1" dirty="0"/>
          </a:p>
          <a:p>
            <a:r>
              <a:rPr lang="en-US" b="1" dirty="0" smtClean="0"/>
              <a:t>Actions</a:t>
            </a:r>
            <a:r>
              <a:rPr lang="en-US" dirty="0"/>
              <a:t>: They both adduct the thigh. The adductor component also flexes the thigh, with the hamstring portion extending the thigh.</a:t>
            </a:r>
          </a:p>
          <a:p>
            <a:endParaRPr lang="en-US" dirty="0"/>
          </a:p>
        </p:txBody>
      </p:sp>
    </p:spTree>
    <p:extLst>
      <p:ext uri="{BB962C8B-B14F-4D97-AF65-F5344CB8AC3E}">
        <p14:creationId xmlns:p14="http://schemas.microsoft.com/office/powerpoint/2010/main" val="3412603297"/>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b="1" dirty="0"/>
              <a:t>Muscles of the medial thigh</a:t>
            </a:r>
          </a:p>
        </p:txBody>
      </p:sp>
      <p:pic>
        <p:nvPicPr>
          <p:cNvPr id="6146" name="Picture 2" descr="C:\Users\user\Desktop\Muscles-of-the-Medial-Thigh-Hip-Adductor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066800"/>
            <a:ext cx="52578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3595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marL="0" indent="0">
              <a:buNone/>
            </a:pPr>
            <a:r>
              <a:rPr lang="en-US" b="1" dirty="0" smtClean="0"/>
              <a:t>Adductor </a:t>
            </a:r>
            <a:r>
              <a:rPr lang="en-US" b="1" dirty="0" err="1" smtClean="0"/>
              <a:t>Longus</a:t>
            </a:r>
            <a:endParaRPr lang="en-US" b="1" dirty="0"/>
          </a:p>
          <a:p>
            <a:r>
              <a:rPr lang="en-US" dirty="0"/>
              <a:t>The adductor </a:t>
            </a:r>
            <a:r>
              <a:rPr lang="en-US" dirty="0" err="1"/>
              <a:t>longus</a:t>
            </a:r>
            <a:r>
              <a:rPr lang="en-US" dirty="0"/>
              <a:t> is a large, flat muscle. It partially covers the adductor </a:t>
            </a:r>
            <a:r>
              <a:rPr lang="en-US" dirty="0" err="1"/>
              <a:t>brevis</a:t>
            </a:r>
            <a:r>
              <a:rPr lang="en-US" dirty="0"/>
              <a:t> and </a:t>
            </a:r>
            <a:r>
              <a:rPr lang="en-US" dirty="0" err="1"/>
              <a:t>magnus</a:t>
            </a:r>
            <a:r>
              <a:rPr lang="en-US" dirty="0"/>
              <a:t>. The muscle forms the medial border of the </a:t>
            </a:r>
            <a:r>
              <a:rPr lang="en-US" dirty="0">
                <a:hlinkClick r:id="rId2" tooltip="The Femoral Triangle"/>
              </a:rPr>
              <a:t>femoral triangle</a:t>
            </a:r>
            <a:r>
              <a:rPr lang="en-US" dirty="0"/>
              <a:t>.</a:t>
            </a:r>
          </a:p>
          <a:p>
            <a:r>
              <a:rPr lang="en-US" b="1" dirty="0"/>
              <a:t>Attachments</a:t>
            </a:r>
            <a:r>
              <a:rPr lang="en-US" dirty="0"/>
              <a:t>: Originates from the pubis, and expands into a fan shape, attaching broadly to the </a:t>
            </a:r>
            <a:r>
              <a:rPr lang="en-US" dirty="0" err="1"/>
              <a:t>linea</a:t>
            </a:r>
            <a:r>
              <a:rPr lang="en-US" dirty="0"/>
              <a:t> </a:t>
            </a:r>
            <a:r>
              <a:rPr lang="en-US" dirty="0" err="1"/>
              <a:t>aspera</a:t>
            </a:r>
            <a:r>
              <a:rPr lang="en-US" dirty="0"/>
              <a:t> of the femur</a:t>
            </a:r>
          </a:p>
          <a:p>
            <a:r>
              <a:rPr lang="en-US" b="1" dirty="0"/>
              <a:t>Actions</a:t>
            </a:r>
            <a:r>
              <a:rPr lang="en-US" dirty="0"/>
              <a:t>: Adduction of the thigh.</a:t>
            </a:r>
          </a:p>
          <a:p>
            <a:endParaRPr lang="en-US" dirty="0"/>
          </a:p>
        </p:txBody>
      </p:sp>
    </p:spTree>
    <p:extLst>
      <p:ext uri="{BB962C8B-B14F-4D97-AF65-F5344CB8AC3E}">
        <p14:creationId xmlns:p14="http://schemas.microsoft.com/office/powerpoint/2010/main" val="139727969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382000" cy="6324600"/>
          </a:xfrm>
        </p:spPr>
        <p:txBody>
          <a:bodyPr>
            <a:normAutofit lnSpcReduction="10000"/>
          </a:bodyPr>
          <a:lstStyle/>
          <a:p>
            <a:pPr marL="0" indent="0">
              <a:buNone/>
            </a:pPr>
            <a:r>
              <a:rPr lang="en-US" b="1" dirty="0" smtClean="0"/>
              <a:t>Adductor </a:t>
            </a:r>
            <a:r>
              <a:rPr lang="en-US" b="1" dirty="0" err="1"/>
              <a:t>Brevis</a:t>
            </a:r>
            <a:endParaRPr lang="en-US" b="1" dirty="0"/>
          </a:p>
          <a:p>
            <a:r>
              <a:rPr lang="en-US" dirty="0"/>
              <a:t>The </a:t>
            </a:r>
            <a:r>
              <a:rPr lang="en-US" dirty="0">
                <a:solidFill>
                  <a:schemeClr val="accent6"/>
                </a:solidFill>
              </a:rPr>
              <a:t>adductor </a:t>
            </a:r>
            <a:r>
              <a:rPr lang="en-US" dirty="0" err="1">
                <a:solidFill>
                  <a:schemeClr val="accent6"/>
                </a:solidFill>
              </a:rPr>
              <a:t>brevis</a:t>
            </a:r>
            <a:r>
              <a:rPr lang="en-US" dirty="0">
                <a:solidFill>
                  <a:schemeClr val="accent6"/>
                </a:solidFill>
              </a:rPr>
              <a:t> is a short muscle</a:t>
            </a:r>
            <a:r>
              <a:rPr lang="en-US" dirty="0"/>
              <a:t>, lying underneath the adductor </a:t>
            </a:r>
            <a:r>
              <a:rPr lang="en-US" dirty="0" err="1"/>
              <a:t>longus</a:t>
            </a:r>
            <a:r>
              <a:rPr lang="en-US" dirty="0"/>
              <a:t>.</a:t>
            </a:r>
          </a:p>
          <a:p>
            <a:r>
              <a:rPr lang="en-US" dirty="0"/>
              <a:t>It lies in between the anterior and posterior divisions of the </a:t>
            </a:r>
            <a:r>
              <a:rPr lang="en-US" dirty="0" err="1"/>
              <a:t>obturator</a:t>
            </a:r>
            <a:r>
              <a:rPr lang="en-US" dirty="0"/>
              <a:t> nerve. Therefore, it can be used as an anatomical landmark to identify the aforementioned branches.</a:t>
            </a:r>
          </a:p>
          <a:p>
            <a:r>
              <a:rPr lang="en-US" b="1" dirty="0"/>
              <a:t>Attachments</a:t>
            </a:r>
            <a:r>
              <a:rPr lang="en-US" dirty="0"/>
              <a:t>: Originates from the body of pubis and inferior pubic rami. It attaches to the </a:t>
            </a:r>
            <a:r>
              <a:rPr lang="en-US" dirty="0" err="1"/>
              <a:t>linea</a:t>
            </a:r>
            <a:r>
              <a:rPr lang="en-US" dirty="0"/>
              <a:t> </a:t>
            </a:r>
            <a:r>
              <a:rPr lang="en-US" dirty="0" err="1"/>
              <a:t>aspera</a:t>
            </a:r>
            <a:r>
              <a:rPr lang="en-US" dirty="0"/>
              <a:t> on the posterior surface of the femur, proximal to the adductor </a:t>
            </a:r>
            <a:r>
              <a:rPr lang="en-US" dirty="0" err="1"/>
              <a:t>longus</a:t>
            </a:r>
            <a:r>
              <a:rPr lang="en-US" dirty="0"/>
              <a:t>.</a:t>
            </a:r>
          </a:p>
          <a:p>
            <a:r>
              <a:rPr lang="en-US" b="1" dirty="0"/>
              <a:t>Actions</a:t>
            </a:r>
            <a:r>
              <a:rPr lang="en-US" dirty="0"/>
              <a:t>: Adduction of the thigh</a:t>
            </a:r>
          </a:p>
          <a:p>
            <a:endParaRPr lang="en-US" dirty="0"/>
          </a:p>
        </p:txBody>
      </p:sp>
    </p:spTree>
    <p:extLst>
      <p:ext uri="{BB962C8B-B14F-4D97-AF65-F5344CB8AC3E}">
        <p14:creationId xmlns:p14="http://schemas.microsoft.com/office/powerpoint/2010/main" val="324733851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b="1" dirty="0" err="1"/>
              <a:t>Obturator</a:t>
            </a:r>
            <a:r>
              <a:rPr lang="en-US" b="1" dirty="0"/>
              <a:t> </a:t>
            </a:r>
            <a:r>
              <a:rPr lang="en-US" b="1" dirty="0" err="1"/>
              <a:t>Externus</a:t>
            </a:r>
            <a:endParaRPr lang="en-US" b="1" dirty="0"/>
          </a:p>
          <a:p>
            <a:r>
              <a:rPr lang="en-US" dirty="0"/>
              <a:t>This is one of the smaller muscles of the medial thigh, and it is located most superiorly.</a:t>
            </a:r>
          </a:p>
          <a:p>
            <a:r>
              <a:rPr lang="en-US" b="1" dirty="0"/>
              <a:t>Attachments</a:t>
            </a:r>
            <a:r>
              <a:rPr lang="en-US" dirty="0"/>
              <a:t>: It originates from the membrane of the </a:t>
            </a:r>
            <a:r>
              <a:rPr lang="en-US" dirty="0" err="1"/>
              <a:t>obturator</a:t>
            </a:r>
            <a:r>
              <a:rPr lang="en-US" dirty="0"/>
              <a:t> foramen, and adjacent bone. It passes under the neck of femur, attaching to the posterior aspect of the greater trochanter.</a:t>
            </a:r>
          </a:p>
          <a:p>
            <a:r>
              <a:rPr lang="en-US" b="1" dirty="0"/>
              <a:t>Actions</a:t>
            </a:r>
            <a:r>
              <a:rPr lang="en-US" dirty="0"/>
              <a:t>: Adduction and lateral rotation of the thigh.</a:t>
            </a:r>
          </a:p>
          <a:p>
            <a:endParaRPr lang="en-US" dirty="0"/>
          </a:p>
        </p:txBody>
      </p:sp>
    </p:spTree>
    <p:extLst>
      <p:ext uri="{BB962C8B-B14F-4D97-AF65-F5344CB8AC3E}">
        <p14:creationId xmlns:p14="http://schemas.microsoft.com/office/powerpoint/2010/main" val="1892763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85000" lnSpcReduction="10000"/>
          </a:bodyPr>
          <a:lstStyle/>
          <a:p>
            <a:pPr>
              <a:buNone/>
            </a:pPr>
            <a:r>
              <a:rPr lang="en-US" b="1" dirty="0" smtClean="0"/>
              <a:t>Embryology</a:t>
            </a:r>
          </a:p>
          <a:p>
            <a:r>
              <a:rPr lang="en-US" dirty="0" smtClean="0"/>
              <a:t>Embryology or developmental anatomy is the study of human development from conception to birth . </a:t>
            </a:r>
          </a:p>
          <a:p>
            <a:r>
              <a:rPr lang="en-US" dirty="0" smtClean="0"/>
              <a:t>In this area scientists learn how organs and individual parts of the body develop and when and what biological signals control these processes</a:t>
            </a:r>
          </a:p>
          <a:p>
            <a:pPr>
              <a:buNone/>
            </a:pPr>
            <a:r>
              <a:rPr lang="en-US" b="1" dirty="0" err="1" smtClean="0"/>
              <a:t>Neuroanatomy</a:t>
            </a:r>
            <a:endParaRPr lang="en-US" b="1" dirty="0" smtClean="0"/>
          </a:p>
          <a:p>
            <a:r>
              <a:rPr lang="en-US" dirty="0" smtClean="0"/>
              <a:t>It involves study of nervous system</a:t>
            </a:r>
          </a:p>
          <a:p>
            <a:pPr>
              <a:buNone/>
            </a:pPr>
            <a:r>
              <a:rPr lang="en-US" b="1" dirty="0" smtClean="0"/>
              <a:t>Radiology</a:t>
            </a:r>
          </a:p>
          <a:p>
            <a:r>
              <a:rPr lang="en-US" dirty="0" smtClean="0"/>
              <a:t>Is studying body structure through radiological imaging such as magnetic resonance imaging, X-rays. etc</a:t>
            </a: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20000"/>
          </a:bodyPr>
          <a:lstStyle/>
          <a:p>
            <a:pPr marL="0" indent="0">
              <a:buNone/>
            </a:pPr>
            <a:r>
              <a:rPr lang="en-US" b="1" dirty="0" err="1"/>
              <a:t>Gracilis</a:t>
            </a:r>
            <a:endParaRPr lang="en-US" b="1" dirty="0"/>
          </a:p>
          <a:p>
            <a:r>
              <a:rPr lang="en-US" dirty="0"/>
              <a:t>The </a:t>
            </a:r>
            <a:r>
              <a:rPr lang="en-US" dirty="0" err="1"/>
              <a:t>gracilis</a:t>
            </a:r>
            <a:r>
              <a:rPr lang="en-US" dirty="0"/>
              <a:t> is the most superficial and medial of the muscles in this compartment. It crosses at both the hip and knee joints. It is sometimes transplanted into the hand or forearm to replace a damaged muscle.</a:t>
            </a:r>
          </a:p>
          <a:p>
            <a:r>
              <a:rPr lang="en-US" b="1" dirty="0"/>
              <a:t>Attachments</a:t>
            </a:r>
            <a:r>
              <a:rPr lang="en-US" dirty="0"/>
              <a:t>: It originates from the inferior rami of the pubis, and the body of the pubis. Descending almost vertically down the leg, it attaches to the medial surface of the tibia, between the tendons of the </a:t>
            </a:r>
            <a:r>
              <a:rPr lang="en-US" dirty="0" err="1"/>
              <a:t>sartorius</a:t>
            </a:r>
            <a:r>
              <a:rPr lang="en-US" dirty="0"/>
              <a:t> (anteriorly) and the semitendinosus (posteriorly).</a:t>
            </a:r>
          </a:p>
          <a:p>
            <a:r>
              <a:rPr lang="en-US" b="1" dirty="0"/>
              <a:t>Actions</a:t>
            </a:r>
            <a:r>
              <a:rPr lang="en-US" dirty="0"/>
              <a:t>: Adduction of the thigh at the hip, and flexion of the leg at the knee.</a:t>
            </a:r>
          </a:p>
          <a:p>
            <a:endParaRPr lang="en-US" dirty="0"/>
          </a:p>
        </p:txBody>
      </p:sp>
    </p:spTree>
    <p:extLst>
      <p:ext uri="{BB962C8B-B14F-4D97-AF65-F5344CB8AC3E}">
        <p14:creationId xmlns:p14="http://schemas.microsoft.com/office/powerpoint/2010/main" val="45958353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l"/>
            <a:r>
              <a:rPr lang="en-US" b="1" dirty="0"/>
              <a:t>View of the medial </a:t>
            </a:r>
            <a:r>
              <a:rPr lang="en-US" b="1" dirty="0" smtClean="0"/>
              <a:t>thigh</a:t>
            </a:r>
            <a:endParaRPr lang="en-US" b="1" dirty="0"/>
          </a:p>
        </p:txBody>
      </p:sp>
      <p:pic>
        <p:nvPicPr>
          <p:cNvPr id="8194" name="Picture 2" descr="C:\Users\user\Desktop\The-Anterior-Division-of-the-Obturator-Nerve-Medial-Thigh.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29647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8382000" cy="1219201"/>
          </a:xfrm>
        </p:spPr>
        <p:txBody>
          <a:bodyPr>
            <a:normAutofit fontScale="90000"/>
          </a:bodyPr>
          <a:lstStyle/>
          <a:p>
            <a:pPr algn="l"/>
            <a:r>
              <a:rPr lang="en-US" b="1" dirty="0" smtClean="0"/>
              <a:t>Muscles of anterior compartment of leg</a:t>
            </a:r>
            <a:endParaRPr lang="en-US" b="1" dirty="0"/>
          </a:p>
        </p:txBody>
      </p:sp>
      <p:sp>
        <p:nvSpPr>
          <p:cNvPr id="3" name="Subtitle 2"/>
          <p:cNvSpPr>
            <a:spLocks noGrp="1"/>
          </p:cNvSpPr>
          <p:nvPr>
            <p:ph type="subTitle" idx="1"/>
          </p:nvPr>
        </p:nvSpPr>
        <p:spPr>
          <a:xfrm>
            <a:off x="838200" y="1752600"/>
            <a:ext cx="7772400" cy="4724400"/>
          </a:xfrm>
        </p:spPr>
        <p:txBody>
          <a:bodyPr>
            <a:normAutofit fontScale="92500" lnSpcReduction="20000"/>
          </a:bodyPr>
          <a:lstStyle/>
          <a:p>
            <a:pPr marL="457200" indent="-457200" algn="l">
              <a:buFont typeface="Arial" pitchFamily="34" charset="0"/>
              <a:buChar char="•"/>
            </a:pPr>
            <a:r>
              <a:rPr lang="en-US" dirty="0">
                <a:solidFill>
                  <a:schemeClr val="tx1"/>
                </a:solidFill>
              </a:rPr>
              <a:t>There are four muscles in the anterior compartment of the leg: </a:t>
            </a:r>
            <a:r>
              <a:rPr lang="en-US" dirty="0" err="1">
                <a:solidFill>
                  <a:schemeClr val="accent2"/>
                </a:solidFill>
              </a:rPr>
              <a:t>tibialis</a:t>
            </a:r>
            <a:r>
              <a:rPr lang="en-US" dirty="0">
                <a:solidFill>
                  <a:schemeClr val="accent2"/>
                </a:solidFill>
              </a:rPr>
              <a:t> anterior, extensor </a:t>
            </a:r>
            <a:r>
              <a:rPr lang="en-US" dirty="0" err="1">
                <a:solidFill>
                  <a:schemeClr val="accent2"/>
                </a:solidFill>
              </a:rPr>
              <a:t>digitorum</a:t>
            </a:r>
            <a:r>
              <a:rPr lang="en-US" dirty="0">
                <a:solidFill>
                  <a:schemeClr val="accent2"/>
                </a:solidFill>
              </a:rPr>
              <a:t> </a:t>
            </a:r>
            <a:r>
              <a:rPr lang="en-US" dirty="0" err="1">
                <a:solidFill>
                  <a:schemeClr val="accent2"/>
                </a:solidFill>
              </a:rPr>
              <a:t>longus</a:t>
            </a:r>
            <a:r>
              <a:rPr lang="en-US" dirty="0">
                <a:solidFill>
                  <a:schemeClr val="accent2"/>
                </a:solidFill>
              </a:rPr>
              <a:t>, extensor </a:t>
            </a:r>
            <a:r>
              <a:rPr lang="en-US" dirty="0" err="1">
                <a:solidFill>
                  <a:schemeClr val="accent2"/>
                </a:solidFill>
              </a:rPr>
              <a:t>hallucis</a:t>
            </a:r>
            <a:r>
              <a:rPr lang="en-US" dirty="0">
                <a:solidFill>
                  <a:schemeClr val="accent2"/>
                </a:solidFill>
              </a:rPr>
              <a:t> </a:t>
            </a:r>
            <a:r>
              <a:rPr lang="en-US" dirty="0" err="1">
                <a:solidFill>
                  <a:schemeClr val="accent2"/>
                </a:solidFill>
              </a:rPr>
              <a:t>longus</a:t>
            </a:r>
            <a:r>
              <a:rPr lang="en-US" dirty="0">
                <a:solidFill>
                  <a:schemeClr val="accent2"/>
                </a:solidFill>
              </a:rPr>
              <a:t> and </a:t>
            </a:r>
            <a:r>
              <a:rPr lang="en-US" dirty="0" err="1">
                <a:solidFill>
                  <a:schemeClr val="accent2"/>
                </a:solidFill>
              </a:rPr>
              <a:t>fibularis</a:t>
            </a:r>
            <a:r>
              <a:rPr lang="en-US" dirty="0">
                <a:solidFill>
                  <a:schemeClr val="accent2"/>
                </a:solidFill>
              </a:rPr>
              <a:t> </a:t>
            </a:r>
            <a:r>
              <a:rPr lang="en-US" dirty="0" err="1">
                <a:solidFill>
                  <a:schemeClr val="accent2"/>
                </a:solidFill>
              </a:rPr>
              <a:t>tertius</a:t>
            </a:r>
            <a:r>
              <a:rPr lang="en-US" dirty="0">
                <a:solidFill>
                  <a:schemeClr val="tx1"/>
                </a:solidFill>
              </a:rPr>
              <a:t>.</a:t>
            </a:r>
          </a:p>
          <a:p>
            <a:pPr marL="457200" indent="-457200" algn="l">
              <a:buFont typeface="Arial" pitchFamily="34" charset="0"/>
              <a:buChar char="•"/>
            </a:pPr>
            <a:r>
              <a:rPr lang="en-US" dirty="0">
                <a:solidFill>
                  <a:schemeClr val="tx1"/>
                </a:solidFill>
              </a:rPr>
              <a:t>Collectively, they act to </a:t>
            </a:r>
            <a:r>
              <a:rPr lang="en-US" b="1" dirty="0" err="1">
                <a:solidFill>
                  <a:schemeClr val="tx1"/>
                </a:solidFill>
              </a:rPr>
              <a:t>dorsiflex</a:t>
            </a:r>
            <a:r>
              <a:rPr lang="en-US" dirty="0">
                <a:solidFill>
                  <a:schemeClr val="tx1"/>
                </a:solidFill>
              </a:rPr>
              <a:t> and </a:t>
            </a:r>
            <a:r>
              <a:rPr lang="en-US" b="1" dirty="0">
                <a:solidFill>
                  <a:schemeClr val="tx1"/>
                </a:solidFill>
              </a:rPr>
              <a:t>invert</a:t>
            </a:r>
            <a:r>
              <a:rPr lang="en-US" dirty="0">
                <a:solidFill>
                  <a:schemeClr val="tx1"/>
                </a:solidFill>
              </a:rPr>
              <a:t> the foot at the ankle joint.  The extensor </a:t>
            </a:r>
            <a:r>
              <a:rPr lang="en-US" dirty="0" err="1">
                <a:solidFill>
                  <a:schemeClr val="tx1"/>
                </a:solidFill>
              </a:rPr>
              <a:t>digitorum</a:t>
            </a:r>
            <a:r>
              <a:rPr lang="en-US" dirty="0">
                <a:solidFill>
                  <a:schemeClr val="tx1"/>
                </a:solidFill>
              </a:rPr>
              <a:t> </a:t>
            </a:r>
            <a:r>
              <a:rPr lang="en-US" dirty="0" err="1">
                <a:solidFill>
                  <a:schemeClr val="tx1"/>
                </a:solidFill>
              </a:rPr>
              <a:t>longus</a:t>
            </a:r>
            <a:r>
              <a:rPr lang="en-US" dirty="0">
                <a:solidFill>
                  <a:schemeClr val="tx1"/>
                </a:solidFill>
              </a:rPr>
              <a:t> and extensor </a:t>
            </a:r>
            <a:r>
              <a:rPr lang="en-US" dirty="0" err="1">
                <a:solidFill>
                  <a:schemeClr val="tx1"/>
                </a:solidFill>
              </a:rPr>
              <a:t>hallucis</a:t>
            </a:r>
            <a:r>
              <a:rPr lang="en-US" dirty="0">
                <a:solidFill>
                  <a:schemeClr val="tx1"/>
                </a:solidFill>
              </a:rPr>
              <a:t> </a:t>
            </a:r>
            <a:r>
              <a:rPr lang="en-US" dirty="0" err="1">
                <a:solidFill>
                  <a:schemeClr val="tx1"/>
                </a:solidFill>
              </a:rPr>
              <a:t>longus</a:t>
            </a:r>
            <a:r>
              <a:rPr lang="en-US" dirty="0">
                <a:solidFill>
                  <a:schemeClr val="tx1"/>
                </a:solidFill>
              </a:rPr>
              <a:t> also extend the toes. </a:t>
            </a:r>
            <a:endParaRPr lang="en-US" dirty="0" smtClean="0">
              <a:solidFill>
                <a:schemeClr val="tx1"/>
              </a:solidFill>
            </a:endParaRPr>
          </a:p>
          <a:p>
            <a:pPr marL="457200" indent="-457200" algn="l">
              <a:buFont typeface="Arial" pitchFamily="34" charset="0"/>
              <a:buChar char="•"/>
            </a:pPr>
            <a:r>
              <a:rPr lang="en-US" dirty="0" smtClean="0">
                <a:solidFill>
                  <a:schemeClr val="tx1"/>
                </a:solidFill>
              </a:rPr>
              <a:t>The </a:t>
            </a:r>
            <a:r>
              <a:rPr lang="en-US" dirty="0">
                <a:solidFill>
                  <a:schemeClr val="tx1"/>
                </a:solidFill>
              </a:rPr>
              <a:t>muscles in this compartment are innervated by the </a:t>
            </a:r>
            <a:r>
              <a:rPr lang="en-US" b="1" dirty="0">
                <a:solidFill>
                  <a:schemeClr val="tx1"/>
                </a:solidFill>
              </a:rPr>
              <a:t>deep fibular nerve </a:t>
            </a:r>
            <a:r>
              <a:rPr lang="en-US" dirty="0">
                <a:solidFill>
                  <a:schemeClr val="tx1"/>
                </a:solidFill>
              </a:rPr>
              <a:t>(L4-S1), and blood is supplied via the </a:t>
            </a:r>
            <a:r>
              <a:rPr lang="en-US" b="1" dirty="0">
                <a:solidFill>
                  <a:schemeClr val="tx1"/>
                </a:solidFill>
              </a:rPr>
              <a:t>anterior </a:t>
            </a:r>
            <a:r>
              <a:rPr lang="en-US" b="1" dirty="0" err="1">
                <a:solidFill>
                  <a:schemeClr val="tx1"/>
                </a:solidFill>
              </a:rPr>
              <a:t>tibial</a:t>
            </a:r>
            <a:r>
              <a:rPr lang="en-US" b="1" dirty="0">
                <a:solidFill>
                  <a:schemeClr val="tx1"/>
                </a:solidFill>
              </a:rPr>
              <a:t> artery</a:t>
            </a:r>
            <a:r>
              <a:rPr lang="en-US" dirty="0">
                <a:solidFill>
                  <a:schemeClr val="tx1"/>
                </a:solidFill>
              </a:rPr>
              <a:t>.</a:t>
            </a:r>
          </a:p>
          <a:p>
            <a:pPr marL="457200" indent="-457200" algn="l">
              <a:buFont typeface="Arial" pitchFamily="34" charset="0"/>
              <a:buChar char="•"/>
            </a:pPr>
            <a:endParaRPr lang="en-US" dirty="0"/>
          </a:p>
        </p:txBody>
      </p:sp>
    </p:spTree>
    <p:extLst>
      <p:ext uri="{BB962C8B-B14F-4D97-AF65-F5344CB8AC3E}">
        <p14:creationId xmlns:p14="http://schemas.microsoft.com/office/powerpoint/2010/main" val="196621239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lnSpcReduction="10000"/>
          </a:bodyPr>
          <a:lstStyle/>
          <a:p>
            <a:pPr marL="0" indent="0">
              <a:buNone/>
            </a:pPr>
            <a:r>
              <a:rPr lang="en-US" b="1" dirty="0" err="1"/>
              <a:t>Tibialis</a:t>
            </a:r>
            <a:r>
              <a:rPr lang="en-US" b="1" dirty="0"/>
              <a:t> Anterior</a:t>
            </a:r>
          </a:p>
          <a:p>
            <a:r>
              <a:rPr lang="en-US" dirty="0"/>
              <a:t>The </a:t>
            </a:r>
            <a:r>
              <a:rPr lang="en-US" dirty="0" err="1"/>
              <a:t>tibialis</a:t>
            </a:r>
            <a:r>
              <a:rPr lang="en-US" dirty="0"/>
              <a:t> anterior muscle is located alongside the lateral surface of the tibia.</a:t>
            </a:r>
          </a:p>
          <a:p>
            <a:r>
              <a:rPr lang="en-US" dirty="0"/>
              <a:t>It is the strongest </a:t>
            </a:r>
            <a:r>
              <a:rPr lang="en-US" dirty="0" err="1"/>
              <a:t>dorsiflexor</a:t>
            </a:r>
            <a:r>
              <a:rPr lang="en-US" dirty="0"/>
              <a:t> of the foot</a:t>
            </a:r>
            <a:r>
              <a:rPr lang="en-US" dirty="0" smtClean="0"/>
              <a:t>.</a:t>
            </a:r>
          </a:p>
          <a:p>
            <a:r>
              <a:rPr lang="en-US" dirty="0" smtClean="0"/>
              <a:t>To </a:t>
            </a:r>
            <a:r>
              <a:rPr lang="en-US" dirty="0"/>
              <a:t>test the power of the </a:t>
            </a:r>
            <a:r>
              <a:rPr lang="en-US" dirty="0" err="1"/>
              <a:t>tibialis</a:t>
            </a:r>
            <a:r>
              <a:rPr lang="en-US" dirty="0"/>
              <a:t> anterior, the patient can be asked to stand on their heels.</a:t>
            </a:r>
          </a:p>
          <a:p>
            <a:r>
              <a:rPr lang="en-US" b="1" dirty="0"/>
              <a:t>Attachments</a:t>
            </a:r>
            <a:r>
              <a:rPr lang="en-US" dirty="0"/>
              <a:t>: Originates from the lateral surface of the tibia, attaches to the medial cuneiform and the base of metatarsal I.</a:t>
            </a:r>
          </a:p>
          <a:p>
            <a:r>
              <a:rPr lang="en-US" b="1" dirty="0"/>
              <a:t>Actions</a:t>
            </a:r>
            <a:r>
              <a:rPr lang="en-US" dirty="0"/>
              <a:t>: Dorsiflexion and inversion of the foot.</a:t>
            </a:r>
          </a:p>
          <a:p>
            <a:r>
              <a:rPr lang="en-US" b="1" dirty="0"/>
              <a:t>Innervation</a:t>
            </a:r>
            <a:r>
              <a:rPr lang="en-US" dirty="0"/>
              <a:t>: Deep fibular nerve.</a:t>
            </a:r>
          </a:p>
          <a:p>
            <a:endParaRPr lang="en-US" dirty="0"/>
          </a:p>
        </p:txBody>
      </p:sp>
    </p:spTree>
    <p:extLst>
      <p:ext uri="{BB962C8B-B14F-4D97-AF65-F5344CB8AC3E}">
        <p14:creationId xmlns:p14="http://schemas.microsoft.com/office/powerpoint/2010/main" val="239813358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0"/>
            <a:ext cx="8810625"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9934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marL="0" indent="0">
              <a:buNone/>
            </a:pPr>
            <a:r>
              <a:rPr lang="en-US" b="1" dirty="0"/>
              <a:t>Extensor </a:t>
            </a:r>
            <a:r>
              <a:rPr lang="en-US" b="1" dirty="0" err="1"/>
              <a:t>Digitorum</a:t>
            </a:r>
            <a:r>
              <a:rPr lang="en-US" b="1" dirty="0"/>
              <a:t> </a:t>
            </a:r>
            <a:r>
              <a:rPr lang="en-US" b="1" dirty="0" err="1"/>
              <a:t>Longus</a:t>
            </a:r>
            <a:endParaRPr lang="en-US" b="1" dirty="0"/>
          </a:p>
          <a:p>
            <a:r>
              <a:rPr lang="en-US" dirty="0"/>
              <a:t>The extensor </a:t>
            </a:r>
            <a:r>
              <a:rPr lang="en-US" dirty="0" err="1"/>
              <a:t>digitorum</a:t>
            </a:r>
            <a:r>
              <a:rPr lang="en-US" dirty="0"/>
              <a:t> </a:t>
            </a:r>
            <a:r>
              <a:rPr lang="en-US" dirty="0" err="1"/>
              <a:t>longus</a:t>
            </a:r>
            <a:r>
              <a:rPr lang="en-US" dirty="0"/>
              <a:t> lies lateral and deep to the </a:t>
            </a:r>
            <a:r>
              <a:rPr lang="en-US" dirty="0" err="1"/>
              <a:t>tibialis</a:t>
            </a:r>
            <a:r>
              <a:rPr lang="en-US" dirty="0"/>
              <a:t> anterior. The tendons of the EDL can be palpated on the dorsal surface of the foot.</a:t>
            </a:r>
          </a:p>
          <a:p>
            <a:r>
              <a:rPr lang="en-US" b="1" dirty="0"/>
              <a:t>Attachments</a:t>
            </a:r>
            <a:r>
              <a:rPr lang="en-US" dirty="0"/>
              <a:t>: Originates from the lateral condyle of the tibia and the medial surface of the fibula. The </a:t>
            </a:r>
            <a:r>
              <a:rPr lang="en-US" dirty="0" err="1"/>
              <a:t>fibres</a:t>
            </a:r>
            <a:r>
              <a:rPr lang="en-US" dirty="0"/>
              <a:t> converge into a tendon, which travels to the dorsal surface of the foot. The tendon splits into four, each inserting onto a toe.</a:t>
            </a:r>
          </a:p>
          <a:p>
            <a:r>
              <a:rPr lang="en-US" b="1" dirty="0"/>
              <a:t>Actions</a:t>
            </a:r>
            <a:r>
              <a:rPr lang="en-US" dirty="0"/>
              <a:t>: Extension of the lateral four toes, and dorsiflexion of the foot.</a:t>
            </a:r>
          </a:p>
          <a:p>
            <a:r>
              <a:rPr lang="en-US" b="1" dirty="0"/>
              <a:t>Innervation</a:t>
            </a:r>
            <a:r>
              <a:rPr lang="en-US" dirty="0"/>
              <a:t>: Deep fibular nerve.</a:t>
            </a:r>
          </a:p>
          <a:p>
            <a:endParaRPr lang="en-US" dirty="0"/>
          </a:p>
        </p:txBody>
      </p:sp>
    </p:spTree>
    <p:extLst>
      <p:ext uri="{BB962C8B-B14F-4D97-AF65-F5344CB8AC3E}">
        <p14:creationId xmlns:p14="http://schemas.microsoft.com/office/powerpoint/2010/main" val="32648372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marL="0" indent="0">
              <a:buNone/>
            </a:pPr>
            <a:r>
              <a:rPr lang="en-US" b="1" dirty="0"/>
              <a:t>Extensor </a:t>
            </a:r>
            <a:r>
              <a:rPr lang="en-US" b="1" dirty="0" err="1"/>
              <a:t>Hallucis</a:t>
            </a:r>
            <a:r>
              <a:rPr lang="en-US" b="1" dirty="0"/>
              <a:t> </a:t>
            </a:r>
            <a:r>
              <a:rPr lang="en-US" b="1" dirty="0" err="1"/>
              <a:t>Longus</a:t>
            </a:r>
            <a:endParaRPr lang="en-US" b="1" dirty="0"/>
          </a:p>
          <a:p>
            <a:r>
              <a:rPr lang="en-US" dirty="0"/>
              <a:t>The extensor </a:t>
            </a:r>
            <a:r>
              <a:rPr lang="en-US" dirty="0" err="1"/>
              <a:t>hallucis</a:t>
            </a:r>
            <a:r>
              <a:rPr lang="en-US" dirty="0"/>
              <a:t> </a:t>
            </a:r>
            <a:r>
              <a:rPr lang="en-US" dirty="0" err="1"/>
              <a:t>longus</a:t>
            </a:r>
            <a:r>
              <a:rPr lang="en-US" dirty="0"/>
              <a:t> is located deep to the </a:t>
            </a:r>
            <a:r>
              <a:rPr lang="en-US" dirty="0" smtClean="0"/>
              <a:t>Extensor </a:t>
            </a:r>
            <a:r>
              <a:rPr lang="en-US" dirty="0" err="1" smtClean="0"/>
              <a:t>digitorum</a:t>
            </a:r>
            <a:r>
              <a:rPr lang="en-US" dirty="0" smtClean="0"/>
              <a:t> </a:t>
            </a:r>
            <a:r>
              <a:rPr lang="en-US" dirty="0" err="1" smtClean="0"/>
              <a:t>longus</a:t>
            </a:r>
            <a:r>
              <a:rPr lang="en-US" dirty="0" smtClean="0"/>
              <a:t> </a:t>
            </a:r>
            <a:r>
              <a:rPr lang="en-US" dirty="0"/>
              <a:t>and </a:t>
            </a:r>
            <a:r>
              <a:rPr lang="en-US" dirty="0" err="1" smtClean="0"/>
              <a:t>Tibialis</a:t>
            </a:r>
            <a:r>
              <a:rPr lang="en-US" dirty="0" smtClean="0"/>
              <a:t> anterior.</a:t>
            </a:r>
            <a:endParaRPr lang="en-US" b="1" dirty="0" smtClean="0"/>
          </a:p>
          <a:p>
            <a:r>
              <a:rPr lang="en-US" b="1" dirty="0" smtClean="0"/>
              <a:t>Attachments</a:t>
            </a:r>
            <a:r>
              <a:rPr lang="en-US" dirty="0"/>
              <a:t>: Originates from the medial surface of the fibular shaft.  The tendon crosses anterior to the ankle joint and attaches to the base of the distal phalanx of the great toe.</a:t>
            </a:r>
          </a:p>
          <a:p>
            <a:r>
              <a:rPr lang="en-US" b="1" dirty="0"/>
              <a:t>Action</a:t>
            </a:r>
            <a:r>
              <a:rPr lang="en-US" dirty="0"/>
              <a:t>: Extension of the great toe and dorsiflexion of the foot.</a:t>
            </a:r>
          </a:p>
          <a:p>
            <a:r>
              <a:rPr lang="en-US" b="1" dirty="0"/>
              <a:t>Innervation</a:t>
            </a:r>
            <a:r>
              <a:rPr lang="en-US" dirty="0"/>
              <a:t>: Deep fibular nerve.</a:t>
            </a:r>
          </a:p>
          <a:p>
            <a:endParaRPr lang="en-US" dirty="0"/>
          </a:p>
        </p:txBody>
      </p:sp>
    </p:spTree>
    <p:extLst>
      <p:ext uri="{BB962C8B-B14F-4D97-AF65-F5344CB8AC3E}">
        <p14:creationId xmlns:p14="http://schemas.microsoft.com/office/powerpoint/2010/main" val="242557476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marL="0" indent="0">
              <a:buNone/>
            </a:pPr>
            <a:r>
              <a:rPr lang="en-US" b="1" dirty="0" err="1"/>
              <a:t>Fibularis</a:t>
            </a:r>
            <a:r>
              <a:rPr lang="en-US" b="1" dirty="0"/>
              <a:t> </a:t>
            </a:r>
            <a:r>
              <a:rPr lang="en-US" b="1" dirty="0" err="1"/>
              <a:t>Tertius</a:t>
            </a:r>
            <a:endParaRPr lang="en-US" b="1" dirty="0"/>
          </a:p>
          <a:p>
            <a:r>
              <a:rPr lang="en-US" dirty="0"/>
              <a:t>The </a:t>
            </a:r>
            <a:r>
              <a:rPr lang="en-US" dirty="0" err="1"/>
              <a:t>fibularis</a:t>
            </a:r>
            <a:r>
              <a:rPr lang="en-US" dirty="0"/>
              <a:t> </a:t>
            </a:r>
            <a:r>
              <a:rPr lang="en-US" dirty="0" err="1"/>
              <a:t>tertius</a:t>
            </a:r>
            <a:r>
              <a:rPr lang="en-US" dirty="0"/>
              <a:t> muscles arises from the most inferior part of the EDL. It is not present in all individuals and is considered by some texts as a part of the extensor </a:t>
            </a:r>
            <a:r>
              <a:rPr lang="en-US" dirty="0" err="1"/>
              <a:t>digitorum</a:t>
            </a:r>
            <a:r>
              <a:rPr lang="en-US" dirty="0"/>
              <a:t> </a:t>
            </a:r>
            <a:r>
              <a:rPr lang="en-US" dirty="0" err="1"/>
              <a:t>longus</a:t>
            </a:r>
            <a:r>
              <a:rPr lang="en-US" dirty="0"/>
              <a:t>.</a:t>
            </a:r>
          </a:p>
          <a:p>
            <a:r>
              <a:rPr lang="en-US" b="1" dirty="0"/>
              <a:t>Attachments</a:t>
            </a:r>
            <a:r>
              <a:rPr lang="en-US" dirty="0"/>
              <a:t>: Originates with the extensor </a:t>
            </a:r>
            <a:r>
              <a:rPr lang="en-US" dirty="0" err="1"/>
              <a:t>digitorum</a:t>
            </a:r>
            <a:r>
              <a:rPr lang="en-US" dirty="0"/>
              <a:t> </a:t>
            </a:r>
            <a:r>
              <a:rPr lang="en-US" dirty="0" err="1"/>
              <a:t>longus</a:t>
            </a:r>
            <a:r>
              <a:rPr lang="en-US" dirty="0"/>
              <a:t> from the medial surface of the fibula. The tendon descends with the EDL, until they reach the dorsal surface of the foot. The </a:t>
            </a:r>
            <a:r>
              <a:rPr lang="en-US" dirty="0" err="1"/>
              <a:t>fibularis</a:t>
            </a:r>
            <a:r>
              <a:rPr lang="en-US" dirty="0"/>
              <a:t> </a:t>
            </a:r>
            <a:r>
              <a:rPr lang="en-US" dirty="0" err="1"/>
              <a:t>tertius</a:t>
            </a:r>
            <a:r>
              <a:rPr lang="en-US" dirty="0"/>
              <a:t> tendon then diverges and attaches to metatarsal V.</a:t>
            </a:r>
          </a:p>
          <a:p>
            <a:r>
              <a:rPr lang="en-US" b="1" dirty="0"/>
              <a:t>Actions</a:t>
            </a:r>
            <a:r>
              <a:rPr lang="en-US" dirty="0"/>
              <a:t>: Eversion and dorsiflexion of the foot.</a:t>
            </a:r>
          </a:p>
          <a:p>
            <a:r>
              <a:rPr lang="en-US" b="1" dirty="0"/>
              <a:t>Innervation</a:t>
            </a:r>
            <a:r>
              <a:rPr lang="en-US" dirty="0"/>
              <a:t>: Deep fibular nerve.</a:t>
            </a:r>
          </a:p>
          <a:p>
            <a:endParaRPr lang="en-US" dirty="0"/>
          </a:p>
        </p:txBody>
      </p:sp>
    </p:spTree>
    <p:extLst>
      <p:ext uri="{BB962C8B-B14F-4D97-AF65-F5344CB8AC3E}">
        <p14:creationId xmlns:p14="http://schemas.microsoft.com/office/powerpoint/2010/main" val="19499080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Muscles in lateral compartment of the leg</a:t>
            </a:r>
            <a:endParaRPr lang="en-US" b="1" dirty="0"/>
          </a:p>
        </p:txBody>
      </p:sp>
      <p:sp>
        <p:nvSpPr>
          <p:cNvPr id="3" name="Content Placeholder 2"/>
          <p:cNvSpPr>
            <a:spLocks noGrp="1"/>
          </p:cNvSpPr>
          <p:nvPr>
            <p:ph idx="1"/>
          </p:nvPr>
        </p:nvSpPr>
        <p:spPr/>
        <p:txBody>
          <a:bodyPr/>
          <a:lstStyle/>
          <a:p>
            <a:r>
              <a:rPr lang="en-US" dirty="0"/>
              <a:t>There are two muscles in the lateral compartment of the leg; the </a:t>
            </a:r>
            <a:r>
              <a:rPr lang="en-US" b="1" dirty="0" err="1"/>
              <a:t>fibularis</a:t>
            </a:r>
            <a:r>
              <a:rPr lang="en-US" b="1" dirty="0"/>
              <a:t> </a:t>
            </a:r>
            <a:r>
              <a:rPr lang="en-US" b="1" dirty="0" err="1"/>
              <a:t>longus</a:t>
            </a:r>
            <a:r>
              <a:rPr lang="en-US" dirty="0"/>
              <a:t> and </a:t>
            </a:r>
            <a:r>
              <a:rPr lang="en-US" b="1" dirty="0" err="1"/>
              <a:t>brevis</a:t>
            </a:r>
            <a:r>
              <a:rPr lang="en-US" b="1" dirty="0"/>
              <a:t> </a:t>
            </a:r>
            <a:r>
              <a:rPr lang="en-US" dirty="0"/>
              <a:t>(also known as </a:t>
            </a:r>
            <a:r>
              <a:rPr lang="en-US" dirty="0" err="1"/>
              <a:t>peroneal</a:t>
            </a:r>
            <a:r>
              <a:rPr lang="en-US" dirty="0"/>
              <a:t> </a:t>
            </a:r>
            <a:r>
              <a:rPr lang="en-US" dirty="0" err="1"/>
              <a:t>longus</a:t>
            </a:r>
            <a:r>
              <a:rPr lang="en-US" dirty="0"/>
              <a:t> and </a:t>
            </a:r>
            <a:r>
              <a:rPr lang="en-US" dirty="0" err="1"/>
              <a:t>brevis</a:t>
            </a:r>
            <a:r>
              <a:rPr lang="en-US" dirty="0"/>
              <a:t>).</a:t>
            </a:r>
          </a:p>
          <a:p>
            <a:r>
              <a:rPr lang="en-US" dirty="0"/>
              <a:t>The common function of the muscles is </a:t>
            </a:r>
            <a:r>
              <a:rPr lang="en-US" b="1" dirty="0"/>
              <a:t>eversion </a:t>
            </a:r>
            <a:r>
              <a:rPr lang="en-US" dirty="0"/>
              <a:t>– turning the sole of the </a:t>
            </a:r>
            <a:r>
              <a:rPr lang="en-US" dirty="0">
                <a:solidFill>
                  <a:schemeClr val="accent2"/>
                </a:solidFill>
              </a:rPr>
              <a:t>foot outwards</a:t>
            </a:r>
            <a:r>
              <a:rPr lang="en-US" dirty="0"/>
              <a:t>. They are both innervated by the </a:t>
            </a:r>
            <a:r>
              <a:rPr lang="en-US" dirty="0">
                <a:solidFill>
                  <a:schemeClr val="accent2"/>
                </a:solidFill>
              </a:rPr>
              <a:t>superficial fibular nerve</a:t>
            </a:r>
            <a:r>
              <a:rPr lang="en-US" dirty="0"/>
              <a:t>.</a:t>
            </a:r>
          </a:p>
          <a:p>
            <a:endParaRPr lang="en-US" dirty="0"/>
          </a:p>
        </p:txBody>
      </p:sp>
    </p:spTree>
    <p:extLst>
      <p:ext uri="{BB962C8B-B14F-4D97-AF65-F5344CB8AC3E}">
        <p14:creationId xmlns:p14="http://schemas.microsoft.com/office/powerpoint/2010/main" val="265639515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172200"/>
          </a:xfrm>
        </p:spPr>
        <p:txBody>
          <a:bodyPr>
            <a:normAutofit fontScale="85000" lnSpcReduction="10000"/>
          </a:bodyPr>
          <a:lstStyle/>
          <a:p>
            <a:pPr marL="0" indent="0">
              <a:buNone/>
            </a:pPr>
            <a:r>
              <a:rPr lang="en-US" b="1" dirty="0" err="1" smtClean="0"/>
              <a:t>Fibularis</a:t>
            </a:r>
            <a:r>
              <a:rPr lang="en-US" b="1" dirty="0" smtClean="0"/>
              <a:t> </a:t>
            </a:r>
            <a:r>
              <a:rPr lang="en-US" b="1" dirty="0" err="1" smtClean="0"/>
              <a:t>longus</a:t>
            </a:r>
            <a:endParaRPr lang="en-US" b="1" dirty="0" smtClean="0"/>
          </a:p>
          <a:p>
            <a:r>
              <a:rPr lang="en-US" dirty="0" smtClean="0"/>
              <a:t>The </a:t>
            </a:r>
            <a:r>
              <a:rPr lang="en-US" dirty="0" err="1"/>
              <a:t>fibularis</a:t>
            </a:r>
            <a:r>
              <a:rPr lang="en-US" dirty="0"/>
              <a:t> </a:t>
            </a:r>
            <a:r>
              <a:rPr lang="en-US" dirty="0" err="1"/>
              <a:t>longus</a:t>
            </a:r>
            <a:r>
              <a:rPr lang="en-US" dirty="0"/>
              <a:t> is the larger and more superficial muscle within the compartment.</a:t>
            </a:r>
          </a:p>
          <a:p>
            <a:r>
              <a:rPr lang="en-US" b="1" dirty="0"/>
              <a:t>Attachments</a:t>
            </a:r>
            <a:endParaRPr lang="en-US" dirty="0"/>
          </a:p>
          <a:p>
            <a:pPr lvl="1"/>
            <a:r>
              <a:rPr lang="en-US" dirty="0"/>
              <a:t>The </a:t>
            </a:r>
            <a:r>
              <a:rPr lang="en-US" dirty="0" err="1"/>
              <a:t>fibularis</a:t>
            </a:r>
            <a:r>
              <a:rPr lang="en-US" dirty="0"/>
              <a:t> </a:t>
            </a:r>
            <a:r>
              <a:rPr lang="en-US" dirty="0" err="1"/>
              <a:t>longus</a:t>
            </a:r>
            <a:r>
              <a:rPr lang="en-US" dirty="0"/>
              <a:t> originates from the superior and lateral surface of the fibula and the lateral </a:t>
            </a:r>
            <a:r>
              <a:rPr lang="en-US" dirty="0" err="1"/>
              <a:t>tibial</a:t>
            </a:r>
            <a:r>
              <a:rPr lang="en-US" dirty="0"/>
              <a:t> condyle</a:t>
            </a:r>
            <a:r>
              <a:rPr lang="en-US" dirty="0" smtClean="0"/>
              <a:t>.</a:t>
            </a:r>
            <a:endParaRPr lang="en-US" dirty="0"/>
          </a:p>
          <a:p>
            <a:pPr lvl="1"/>
            <a:r>
              <a:rPr lang="en-US" dirty="0"/>
              <a:t>The </a:t>
            </a:r>
            <a:r>
              <a:rPr lang="en-US" dirty="0" err="1"/>
              <a:t>fibres</a:t>
            </a:r>
            <a:r>
              <a:rPr lang="en-US" dirty="0"/>
              <a:t> converge into a tendon, which descends into the foot, posterior to the lateral malleolus.</a:t>
            </a:r>
          </a:p>
          <a:p>
            <a:pPr lvl="1"/>
            <a:r>
              <a:rPr lang="en-US" dirty="0"/>
              <a:t>The tendon crosses under the foot, and attaches to the bones on the medial side, namely the medial cuneiform and base of metatarsal I.</a:t>
            </a:r>
          </a:p>
          <a:p>
            <a:r>
              <a:rPr lang="en-US" b="1" dirty="0"/>
              <a:t>Actions</a:t>
            </a:r>
            <a:r>
              <a:rPr lang="en-US" dirty="0"/>
              <a:t>: Eversion and </a:t>
            </a:r>
            <a:r>
              <a:rPr lang="en-US" dirty="0" err="1"/>
              <a:t>plantarflexion</a:t>
            </a:r>
            <a:r>
              <a:rPr lang="en-US" dirty="0"/>
              <a:t> of the foot. Also supports the lateral and transverse arches of the foot.</a:t>
            </a:r>
          </a:p>
          <a:p>
            <a:r>
              <a:rPr lang="en-US" b="1" dirty="0"/>
              <a:t>Innervation</a:t>
            </a:r>
            <a:r>
              <a:rPr lang="en-US" dirty="0"/>
              <a:t>: Superficial fibular (</a:t>
            </a:r>
            <a:r>
              <a:rPr lang="en-US" dirty="0" err="1"/>
              <a:t>peroneal</a:t>
            </a:r>
            <a:r>
              <a:rPr lang="en-US" dirty="0"/>
              <a:t>) nerve, L4-S1.</a:t>
            </a:r>
          </a:p>
          <a:p>
            <a:endParaRPr lang="en-US" dirty="0"/>
          </a:p>
        </p:txBody>
      </p:sp>
    </p:spTree>
    <p:extLst>
      <p:ext uri="{BB962C8B-B14F-4D97-AF65-F5344CB8AC3E}">
        <p14:creationId xmlns:p14="http://schemas.microsoft.com/office/powerpoint/2010/main" val="2245827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Importance of studying anatomy</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Anatomy leads the physician toward an understanding of </a:t>
            </a:r>
            <a:r>
              <a:rPr lang="en-US" dirty="0" smtClean="0"/>
              <a:t>a </a:t>
            </a:r>
            <a:r>
              <a:rPr lang="en-US" dirty="0"/>
              <a:t>patient ’ s disease, whether he or she is carrying out a </a:t>
            </a:r>
            <a:r>
              <a:rPr lang="en-US" dirty="0" smtClean="0"/>
              <a:t>physical </a:t>
            </a:r>
            <a:r>
              <a:rPr lang="en-US" dirty="0"/>
              <a:t>examination or using the most advanced imaging </a:t>
            </a:r>
            <a:r>
              <a:rPr lang="en-US" dirty="0" smtClean="0"/>
              <a:t>techniques</a:t>
            </a:r>
            <a:r>
              <a:rPr lang="en-US" dirty="0"/>
              <a:t>. </a:t>
            </a:r>
            <a:endParaRPr lang="en-US" dirty="0" smtClean="0"/>
          </a:p>
          <a:p>
            <a:r>
              <a:rPr lang="en-US" dirty="0" smtClean="0"/>
              <a:t>Anatomy </a:t>
            </a:r>
            <a:r>
              <a:rPr lang="en-US" dirty="0"/>
              <a:t>is also important for dentists, </a:t>
            </a:r>
            <a:r>
              <a:rPr lang="en-US" dirty="0" smtClean="0"/>
              <a:t>chiropractors</a:t>
            </a:r>
            <a:r>
              <a:rPr lang="en-US" dirty="0"/>
              <a:t>, physical therapists, and all others involved in any </a:t>
            </a:r>
            <a:r>
              <a:rPr lang="en-US" dirty="0" smtClean="0"/>
              <a:t>aspect </a:t>
            </a:r>
            <a:r>
              <a:rPr lang="en-US" dirty="0"/>
              <a:t>of patient treatment that begins with an analysis of </a:t>
            </a:r>
            <a:r>
              <a:rPr lang="en-US" dirty="0" smtClean="0"/>
              <a:t>clinical </a:t>
            </a:r>
            <a:r>
              <a:rPr lang="en-US" dirty="0"/>
              <a:t>signs. The ability to interpret a clinical observation </a:t>
            </a:r>
            <a:r>
              <a:rPr lang="en-US" dirty="0" smtClean="0"/>
              <a:t>correctly </a:t>
            </a:r>
            <a:r>
              <a:rPr lang="en-US" dirty="0"/>
              <a:t>is therefore the endpoint of a sound anatomical </a:t>
            </a:r>
            <a:r>
              <a:rPr lang="en-US" dirty="0" smtClean="0"/>
              <a:t>understanding</a:t>
            </a:r>
            <a:r>
              <a:rPr lang="en-US" dirty="0"/>
              <a:t>.</a:t>
            </a:r>
          </a:p>
        </p:txBody>
      </p:sp>
    </p:spTree>
    <p:extLst>
      <p:ext uri="{BB962C8B-B14F-4D97-AF65-F5344CB8AC3E}">
        <p14:creationId xmlns:p14="http://schemas.microsoft.com/office/powerpoint/2010/main" val="3105595806"/>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b="1" dirty="0" err="1" smtClean="0"/>
              <a:t>Fibularis</a:t>
            </a:r>
            <a:r>
              <a:rPr lang="en-US" b="1" dirty="0" smtClean="0"/>
              <a:t> </a:t>
            </a:r>
            <a:r>
              <a:rPr lang="en-US" b="1" dirty="0" err="1" smtClean="0"/>
              <a:t>brevis</a:t>
            </a:r>
            <a:endParaRPr lang="en-US" b="1" dirty="0"/>
          </a:p>
        </p:txBody>
      </p:sp>
      <p:sp>
        <p:nvSpPr>
          <p:cNvPr id="3" name="Content Placeholder 2"/>
          <p:cNvSpPr>
            <a:spLocks noGrp="1"/>
          </p:cNvSpPr>
          <p:nvPr>
            <p:ph idx="1"/>
          </p:nvPr>
        </p:nvSpPr>
        <p:spPr>
          <a:xfrm>
            <a:off x="457200" y="990600"/>
            <a:ext cx="8229600" cy="5135563"/>
          </a:xfrm>
        </p:spPr>
        <p:txBody>
          <a:bodyPr>
            <a:normAutofit fontScale="92500" lnSpcReduction="20000"/>
          </a:bodyPr>
          <a:lstStyle/>
          <a:p>
            <a:r>
              <a:rPr lang="en-US" dirty="0" smtClean="0"/>
              <a:t>The </a:t>
            </a:r>
            <a:r>
              <a:rPr lang="en-US" dirty="0" err="1"/>
              <a:t>fibularis</a:t>
            </a:r>
            <a:r>
              <a:rPr lang="en-US" dirty="0"/>
              <a:t> </a:t>
            </a:r>
            <a:r>
              <a:rPr lang="en-US" dirty="0" err="1"/>
              <a:t>brevis</a:t>
            </a:r>
            <a:r>
              <a:rPr lang="en-US" dirty="0"/>
              <a:t> muscles is deeper and shorter than the </a:t>
            </a:r>
            <a:r>
              <a:rPr lang="en-US" dirty="0" err="1"/>
              <a:t>fibularis</a:t>
            </a:r>
            <a:r>
              <a:rPr lang="en-US" dirty="0"/>
              <a:t> </a:t>
            </a:r>
            <a:r>
              <a:rPr lang="en-US" dirty="0" err="1"/>
              <a:t>longus</a:t>
            </a:r>
            <a:r>
              <a:rPr lang="en-US" dirty="0"/>
              <a:t>.</a:t>
            </a:r>
          </a:p>
          <a:p>
            <a:r>
              <a:rPr lang="en-US" b="1" dirty="0"/>
              <a:t>Attachments</a:t>
            </a:r>
            <a:r>
              <a:rPr lang="en-US" dirty="0"/>
              <a:t>:</a:t>
            </a:r>
          </a:p>
          <a:p>
            <a:pPr lvl="1"/>
            <a:r>
              <a:rPr lang="en-US" dirty="0"/>
              <a:t>Originates from the </a:t>
            </a:r>
            <a:r>
              <a:rPr lang="en-US" dirty="0" err="1"/>
              <a:t>inferolateral</a:t>
            </a:r>
            <a:r>
              <a:rPr lang="en-US" dirty="0"/>
              <a:t> surface of the fibular shaft. The muscle belly forms a tendon, which descends with the </a:t>
            </a:r>
            <a:r>
              <a:rPr lang="en-US" dirty="0" err="1"/>
              <a:t>fibularis</a:t>
            </a:r>
            <a:r>
              <a:rPr lang="en-US" dirty="0"/>
              <a:t> </a:t>
            </a:r>
            <a:r>
              <a:rPr lang="en-US" dirty="0" err="1"/>
              <a:t>longus</a:t>
            </a:r>
            <a:r>
              <a:rPr lang="en-US" dirty="0"/>
              <a:t> into the foot.</a:t>
            </a:r>
          </a:p>
          <a:p>
            <a:pPr lvl="1"/>
            <a:r>
              <a:rPr lang="en-US" dirty="0"/>
              <a:t>It travels posteriorly to the lateral malleolus, passing over the calcaneus and the cuboidal bones.</a:t>
            </a:r>
          </a:p>
          <a:p>
            <a:pPr lvl="1"/>
            <a:r>
              <a:rPr lang="en-US" dirty="0"/>
              <a:t>The tendon then attaches to a tubercle on metatarsal V.</a:t>
            </a:r>
          </a:p>
          <a:p>
            <a:r>
              <a:rPr lang="en-US" b="1" dirty="0"/>
              <a:t>Actions</a:t>
            </a:r>
            <a:r>
              <a:rPr lang="en-US" dirty="0"/>
              <a:t>: Eversion of the foot.</a:t>
            </a:r>
          </a:p>
          <a:p>
            <a:r>
              <a:rPr lang="en-US" b="1" dirty="0"/>
              <a:t>Innervation</a:t>
            </a:r>
            <a:r>
              <a:rPr lang="en-US" dirty="0"/>
              <a:t>: Superficial fibular (</a:t>
            </a:r>
            <a:r>
              <a:rPr lang="en-US" dirty="0" err="1"/>
              <a:t>peroneal</a:t>
            </a:r>
            <a:r>
              <a:rPr lang="en-US" dirty="0"/>
              <a:t>) nerve, L4-S1.</a:t>
            </a:r>
          </a:p>
          <a:p>
            <a:endParaRPr lang="en-US" dirty="0"/>
          </a:p>
        </p:txBody>
      </p:sp>
    </p:spTree>
    <p:extLst>
      <p:ext uri="{BB962C8B-B14F-4D97-AF65-F5344CB8AC3E}">
        <p14:creationId xmlns:p14="http://schemas.microsoft.com/office/powerpoint/2010/main" val="204689673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9154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02232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Muscles on posterior compartment of the leg</a:t>
            </a:r>
            <a:endParaRPr lang="en-US" b="1" dirty="0"/>
          </a:p>
        </p:txBody>
      </p:sp>
      <p:sp>
        <p:nvSpPr>
          <p:cNvPr id="3" name="Content Placeholder 2"/>
          <p:cNvSpPr>
            <a:spLocks noGrp="1"/>
          </p:cNvSpPr>
          <p:nvPr>
            <p:ph idx="1"/>
          </p:nvPr>
        </p:nvSpPr>
        <p:spPr/>
        <p:txBody>
          <a:bodyPr>
            <a:normAutofit lnSpcReduction="10000"/>
          </a:bodyPr>
          <a:lstStyle/>
          <a:p>
            <a:r>
              <a:rPr lang="en-US" dirty="0"/>
              <a:t>The posterior compartment of the leg contains seven muscles, </a:t>
            </a:r>
            <a:r>
              <a:rPr lang="en-US" dirty="0" err="1"/>
              <a:t>organised</a:t>
            </a:r>
            <a:r>
              <a:rPr lang="en-US" dirty="0"/>
              <a:t> into two layers – </a:t>
            </a:r>
            <a:r>
              <a:rPr lang="en-US" b="1" dirty="0"/>
              <a:t>superficial</a:t>
            </a:r>
            <a:r>
              <a:rPr lang="en-US" dirty="0"/>
              <a:t> and </a:t>
            </a:r>
            <a:r>
              <a:rPr lang="en-US" b="1" dirty="0"/>
              <a:t>deep</a:t>
            </a:r>
            <a:r>
              <a:rPr lang="en-US" dirty="0"/>
              <a:t>. The two layers are separated by a band of fascia.</a:t>
            </a:r>
          </a:p>
          <a:p>
            <a:r>
              <a:rPr lang="en-US" dirty="0"/>
              <a:t>The posterior leg is the largest of the three compartments. Collectively, the muscles in this area </a:t>
            </a:r>
            <a:r>
              <a:rPr lang="en-US" b="1" dirty="0" err="1"/>
              <a:t>plantarflex</a:t>
            </a:r>
            <a:r>
              <a:rPr lang="en-US" dirty="0"/>
              <a:t> and </a:t>
            </a:r>
            <a:r>
              <a:rPr lang="en-US" b="1" dirty="0"/>
              <a:t>invert</a:t>
            </a:r>
            <a:r>
              <a:rPr lang="en-US" dirty="0"/>
              <a:t> the foot. They are innervated by the </a:t>
            </a:r>
            <a:r>
              <a:rPr lang="en-US" b="1" dirty="0" err="1"/>
              <a:t>tibial</a:t>
            </a:r>
            <a:r>
              <a:rPr lang="en-US" b="1" dirty="0"/>
              <a:t> nerve</a:t>
            </a:r>
            <a:r>
              <a:rPr lang="en-US" dirty="0"/>
              <a:t>, a terminal branch of the sciatic nerve</a:t>
            </a:r>
            <a:r>
              <a:rPr lang="en-US" b="1" dirty="0"/>
              <a:t>.</a:t>
            </a:r>
            <a:endParaRPr lang="en-US" dirty="0"/>
          </a:p>
          <a:p>
            <a:endParaRPr lang="en-US" dirty="0"/>
          </a:p>
        </p:txBody>
      </p:sp>
    </p:spTree>
    <p:extLst>
      <p:ext uri="{BB962C8B-B14F-4D97-AF65-F5344CB8AC3E}">
        <p14:creationId xmlns:p14="http://schemas.microsoft.com/office/powerpoint/2010/main" val="251153107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534400" cy="5592763"/>
          </a:xfrm>
        </p:spPr>
        <p:txBody>
          <a:bodyPr>
            <a:normAutofit fontScale="92500" lnSpcReduction="20000"/>
          </a:bodyPr>
          <a:lstStyle/>
          <a:p>
            <a:pPr marL="0" indent="0">
              <a:buNone/>
            </a:pPr>
            <a:r>
              <a:rPr lang="en-US" sz="4300" b="1" dirty="0"/>
              <a:t>Superficial Muscles</a:t>
            </a:r>
          </a:p>
          <a:p>
            <a:r>
              <a:rPr lang="en-US" dirty="0"/>
              <a:t>The superficial muscles form the characteristic ‘calf’ shape of the posterior leg. They all insert into the calcaneus of the foot (the heel bone), via the </a:t>
            </a:r>
            <a:r>
              <a:rPr lang="en-US" b="1" dirty="0"/>
              <a:t>calcaneal tendon</a:t>
            </a:r>
            <a:r>
              <a:rPr lang="en-US" dirty="0"/>
              <a:t>. The calcaneal reflex tests spinal roots S1-S2.</a:t>
            </a:r>
          </a:p>
          <a:p>
            <a:r>
              <a:rPr lang="en-US" dirty="0"/>
              <a:t>To </a:t>
            </a:r>
            <a:r>
              <a:rPr lang="en-US" dirty="0" err="1"/>
              <a:t>minimise</a:t>
            </a:r>
            <a:r>
              <a:rPr lang="en-US" dirty="0"/>
              <a:t> friction during movement, there are two </a:t>
            </a:r>
            <a:r>
              <a:rPr lang="en-US" dirty="0" err="1"/>
              <a:t>bursae</a:t>
            </a:r>
            <a:r>
              <a:rPr lang="en-US" dirty="0"/>
              <a:t> (fluid filled sacs) associated with the calcaneal tendon:</a:t>
            </a:r>
          </a:p>
          <a:p>
            <a:r>
              <a:rPr lang="en-US" b="1" dirty="0"/>
              <a:t>Subcutaneous calcaneal bursa </a:t>
            </a:r>
            <a:r>
              <a:rPr lang="en-US" dirty="0"/>
              <a:t>– lies between the skin and the calcaneal tendon.</a:t>
            </a:r>
          </a:p>
          <a:p>
            <a:r>
              <a:rPr lang="en-US" b="1" dirty="0"/>
              <a:t>Deep bursa of the calcaneal tendon </a:t>
            </a:r>
            <a:r>
              <a:rPr lang="en-US" dirty="0"/>
              <a:t>– lies between the tendon and the calcaneus.</a:t>
            </a:r>
          </a:p>
          <a:p>
            <a:endParaRPr lang="en-US" dirty="0"/>
          </a:p>
        </p:txBody>
      </p:sp>
    </p:spTree>
    <p:extLst>
      <p:ext uri="{BB962C8B-B14F-4D97-AF65-F5344CB8AC3E}">
        <p14:creationId xmlns:p14="http://schemas.microsoft.com/office/powerpoint/2010/main" val="1945936316"/>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92500" lnSpcReduction="20000"/>
          </a:bodyPr>
          <a:lstStyle/>
          <a:p>
            <a:pPr marL="0" indent="0">
              <a:buNone/>
            </a:pPr>
            <a:r>
              <a:rPr lang="en-US" b="1" dirty="0" smtClean="0"/>
              <a:t>a. Gastrocnemius</a:t>
            </a:r>
            <a:endParaRPr lang="en-US" b="1" dirty="0"/>
          </a:p>
          <a:p>
            <a:r>
              <a:rPr lang="en-US" dirty="0"/>
              <a:t>The gastrocnemius is the </a:t>
            </a:r>
            <a:r>
              <a:rPr lang="en-US" dirty="0">
                <a:solidFill>
                  <a:schemeClr val="accent2"/>
                </a:solidFill>
              </a:rPr>
              <a:t>most superficial of all the muscles in the posterior leg</a:t>
            </a:r>
            <a:r>
              <a:rPr lang="en-US" dirty="0"/>
              <a:t>. It has </a:t>
            </a:r>
            <a:r>
              <a:rPr lang="en-US" dirty="0">
                <a:solidFill>
                  <a:schemeClr val="tx2"/>
                </a:solidFill>
              </a:rPr>
              <a:t>two heads –  medial and lateral,</a:t>
            </a:r>
            <a:r>
              <a:rPr lang="en-US" dirty="0"/>
              <a:t> which converge to form a single muscle belly.</a:t>
            </a:r>
          </a:p>
          <a:p>
            <a:r>
              <a:rPr lang="en-US" b="1" dirty="0"/>
              <a:t>Attachments</a:t>
            </a:r>
            <a:r>
              <a:rPr lang="en-US" dirty="0"/>
              <a:t>: The lateral head originates from the lateral femoral condyle, and medial head from the medial femoral condyle. The </a:t>
            </a:r>
            <a:r>
              <a:rPr lang="en-US" dirty="0" err="1"/>
              <a:t>fibres</a:t>
            </a:r>
            <a:r>
              <a:rPr lang="en-US" dirty="0"/>
              <a:t> converge, and form a single muscle belly. In the lower part of the leg, the muscle belly combines with the soleus to from the calcaneal tendon, with inserts onto the calcaneus (the heel bone).</a:t>
            </a:r>
          </a:p>
          <a:p>
            <a:r>
              <a:rPr lang="en-US" b="1" dirty="0"/>
              <a:t>Actions</a:t>
            </a:r>
            <a:r>
              <a:rPr lang="en-US" dirty="0"/>
              <a:t>: It </a:t>
            </a:r>
            <a:r>
              <a:rPr lang="en-US" dirty="0" err="1"/>
              <a:t>plantarflexes</a:t>
            </a:r>
            <a:r>
              <a:rPr lang="en-US" dirty="0"/>
              <a:t> at the ankle joint, and because it crosses the knee, it is a flexor there.</a:t>
            </a:r>
          </a:p>
          <a:p>
            <a:r>
              <a:rPr lang="en-US" b="1" dirty="0"/>
              <a:t>Innervation</a:t>
            </a:r>
            <a:r>
              <a:rPr lang="en-US" dirty="0"/>
              <a:t>: </a:t>
            </a:r>
            <a:r>
              <a:rPr lang="en-US" dirty="0" err="1"/>
              <a:t>Tibial</a:t>
            </a:r>
            <a:r>
              <a:rPr lang="en-US" dirty="0"/>
              <a:t> nerve.</a:t>
            </a:r>
          </a:p>
          <a:p>
            <a:pPr marL="0" indent="0">
              <a:buNone/>
            </a:pPr>
            <a:endParaRPr lang="en-US" dirty="0"/>
          </a:p>
        </p:txBody>
      </p:sp>
    </p:spTree>
    <p:extLst>
      <p:ext uri="{BB962C8B-B14F-4D97-AF65-F5344CB8AC3E}">
        <p14:creationId xmlns:p14="http://schemas.microsoft.com/office/powerpoint/2010/main" val="189248315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txBody>
          <a:bodyPr>
            <a:normAutofit fontScale="92500" lnSpcReduction="20000"/>
          </a:bodyPr>
          <a:lstStyle/>
          <a:p>
            <a:pPr marL="0" indent="0">
              <a:buNone/>
            </a:pPr>
            <a:r>
              <a:rPr lang="en-US" b="1" dirty="0" smtClean="0"/>
              <a:t>b. </a:t>
            </a:r>
            <a:r>
              <a:rPr lang="en-US" b="1" dirty="0" err="1" smtClean="0"/>
              <a:t>Plantaris</a:t>
            </a:r>
            <a:endParaRPr lang="en-US" b="1" dirty="0"/>
          </a:p>
          <a:p>
            <a:r>
              <a:rPr lang="en-US" dirty="0"/>
              <a:t>The </a:t>
            </a:r>
            <a:r>
              <a:rPr lang="en-US" dirty="0" err="1"/>
              <a:t>plantaris</a:t>
            </a:r>
            <a:r>
              <a:rPr lang="en-US" dirty="0"/>
              <a:t> is a small muscle with a long tendon, which can be mistaken for a nerve as it descends down the leg. It is absent in 10% of people.</a:t>
            </a:r>
          </a:p>
          <a:p>
            <a:r>
              <a:rPr lang="en-US" b="1" dirty="0"/>
              <a:t>Attachments</a:t>
            </a:r>
            <a:r>
              <a:rPr lang="en-US" dirty="0"/>
              <a:t>: Originates from the lateral supracondylar line of the femur. The muscle descends medially, condensing into a tendon that runs down the leg, between the gastrocnemius and soleus. The tendon blends with the calcaneal tendon.</a:t>
            </a:r>
          </a:p>
          <a:p>
            <a:r>
              <a:rPr lang="en-US" b="1" dirty="0"/>
              <a:t>Actions</a:t>
            </a:r>
            <a:r>
              <a:rPr lang="en-US" dirty="0"/>
              <a:t>: It </a:t>
            </a:r>
            <a:r>
              <a:rPr lang="en-US" dirty="0" err="1"/>
              <a:t>plantarflexes</a:t>
            </a:r>
            <a:r>
              <a:rPr lang="en-US" dirty="0"/>
              <a:t> at the ankle joint, and because it crosses the knee, it is a flexor there. It is not a vital muscle for these movements.</a:t>
            </a:r>
          </a:p>
          <a:p>
            <a:r>
              <a:rPr lang="en-US" b="1" dirty="0"/>
              <a:t>Innervation</a:t>
            </a:r>
            <a:r>
              <a:rPr lang="en-US" dirty="0"/>
              <a:t>: </a:t>
            </a:r>
            <a:r>
              <a:rPr lang="en-US" dirty="0" err="1"/>
              <a:t>Tibial</a:t>
            </a:r>
            <a:r>
              <a:rPr lang="en-US" dirty="0"/>
              <a:t> nerve.</a:t>
            </a:r>
          </a:p>
          <a:p>
            <a:endParaRPr lang="en-US" dirty="0"/>
          </a:p>
        </p:txBody>
      </p:sp>
    </p:spTree>
    <p:extLst>
      <p:ext uri="{BB962C8B-B14F-4D97-AF65-F5344CB8AC3E}">
        <p14:creationId xmlns:p14="http://schemas.microsoft.com/office/powerpoint/2010/main" val="388723030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a:bodyPr>
          <a:lstStyle/>
          <a:p>
            <a:pPr marL="0" indent="0">
              <a:buNone/>
            </a:pPr>
            <a:r>
              <a:rPr lang="en-US" sz="3900" b="1" dirty="0" smtClean="0"/>
              <a:t>c. </a:t>
            </a:r>
            <a:r>
              <a:rPr lang="en-US" sz="3900" b="1" dirty="0" err="1" smtClean="0"/>
              <a:t>Soleous</a:t>
            </a:r>
            <a:r>
              <a:rPr lang="en-US" sz="3900" b="1" dirty="0" smtClean="0"/>
              <a:t> </a:t>
            </a:r>
          </a:p>
          <a:p>
            <a:r>
              <a:rPr lang="en-US" dirty="0" smtClean="0"/>
              <a:t>The </a:t>
            </a:r>
            <a:r>
              <a:rPr lang="en-US" dirty="0"/>
              <a:t>soleus is located deep to the gastrocnemius. It is large and flat, named soleus due to its resemblance of a sole – a flat fish.</a:t>
            </a:r>
          </a:p>
          <a:p>
            <a:r>
              <a:rPr lang="en-US" b="1" dirty="0"/>
              <a:t>Attachments</a:t>
            </a:r>
            <a:r>
              <a:rPr lang="en-US" dirty="0"/>
              <a:t>: Originates from the </a:t>
            </a:r>
            <a:r>
              <a:rPr lang="en-US" dirty="0" err="1"/>
              <a:t>soleal</a:t>
            </a:r>
            <a:r>
              <a:rPr lang="en-US" dirty="0"/>
              <a:t> line of the tibia and proximal fibular area. The muscle narrows in the lower part of the leg, and joins the calcaneal tendon.</a:t>
            </a:r>
          </a:p>
          <a:p>
            <a:r>
              <a:rPr lang="en-US" b="1" dirty="0"/>
              <a:t>Actions</a:t>
            </a:r>
            <a:r>
              <a:rPr lang="en-US" dirty="0"/>
              <a:t>: </a:t>
            </a:r>
            <a:r>
              <a:rPr lang="en-US" dirty="0" err="1"/>
              <a:t>Plantarflexes</a:t>
            </a:r>
            <a:r>
              <a:rPr lang="en-US" dirty="0"/>
              <a:t> the foot at the ankle joint.</a:t>
            </a:r>
          </a:p>
          <a:p>
            <a:r>
              <a:rPr lang="en-US" b="1" dirty="0"/>
              <a:t>Innervation</a:t>
            </a:r>
            <a:r>
              <a:rPr lang="en-US" dirty="0"/>
              <a:t>: </a:t>
            </a:r>
            <a:r>
              <a:rPr lang="en-US" dirty="0" err="1"/>
              <a:t>Tibial</a:t>
            </a:r>
            <a:r>
              <a:rPr lang="en-US" dirty="0"/>
              <a:t> Nerve.</a:t>
            </a:r>
          </a:p>
          <a:p>
            <a:endParaRPr lang="en-US" dirty="0"/>
          </a:p>
        </p:txBody>
      </p:sp>
    </p:spTree>
    <p:extLst>
      <p:ext uri="{BB962C8B-B14F-4D97-AF65-F5344CB8AC3E}">
        <p14:creationId xmlns:p14="http://schemas.microsoft.com/office/powerpoint/2010/main" val="1605007412"/>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91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78765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Deep muscles</a:t>
            </a:r>
            <a:endParaRPr lang="en-US" b="1" dirty="0"/>
          </a:p>
        </p:txBody>
      </p:sp>
      <p:sp>
        <p:nvSpPr>
          <p:cNvPr id="3" name="Content Placeholder 2"/>
          <p:cNvSpPr>
            <a:spLocks noGrp="1"/>
          </p:cNvSpPr>
          <p:nvPr>
            <p:ph idx="1"/>
          </p:nvPr>
        </p:nvSpPr>
        <p:spPr>
          <a:xfrm>
            <a:off x="457200" y="1295400"/>
            <a:ext cx="8229600" cy="4830763"/>
          </a:xfrm>
        </p:spPr>
        <p:txBody>
          <a:bodyPr/>
          <a:lstStyle/>
          <a:p>
            <a:r>
              <a:rPr lang="en-US" dirty="0"/>
              <a:t>There are four muscles in the deep compartment of the posterior leg. </a:t>
            </a:r>
            <a:endParaRPr lang="en-US" dirty="0" smtClean="0"/>
          </a:p>
          <a:p>
            <a:r>
              <a:rPr lang="en-US" dirty="0" smtClean="0"/>
              <a:t>One </a:t>
            </a:r>
            <a:r>
              <a:rPr lang="en-US" dirty="0"/>
              <a:t>muscle, the </a:t>
            </a:r>
            <a:r>
              <a:rPr lang="en-US" dirty="0" err="1"/>
              <a:t>popliteus</a:t>
            </a:r>
            <a:r>
              <a:rPr lang="en-US" dirty="0"/>
              <a:t>, acts only on the knee joint. </a:t>
            </a:r>
            <a:endParaRPr lang="en-US" dirty="0" smtClean="0"/>
          </a:p>
          <a:p>
            <a:r>
              <a:rPr lang="en-US" dirty="0" smtClean="0"/>
              <a:t>The </a:t>
            </a:r>
            <a:r>
              <a:rPr lang="en-US" dirty="0"/>
              <a:t>remaining three muscles (</a:t>
            </a:r>
            <a:r>
              <a:rPr lang="en-US" dirty="0" err="1"/>
              <a:t>tibialis</a:t>
            </a:r>
            <a:r>
              <a:rPr lang="en-US" dirty="0"/>
              <a:t> posterior, flexor </a:t>
            </a:r>
            <a:r>
              <a:rPr lang="en-US" dirty="0" err="1"/>
              <a:t>hallucis</a:t>
            </a:r>
            <a:r>
              <a:rPr lang="en-US" dirty="0"/>
              <a:t> </a:t>
            </a:r>
            <a:r>
              <a:rPr lang="en-US" dirty="0" err="1"/>
              <a:t>longus</a:t>
            </a:r>
            <a:r>
              <a:rPr lang="en-US" dirty="0"/>
              <a:t> and flexor </a:t>
            </a:r>
            <a:r>
              <a:rPr lang="en-US" dirty="0" err="1"/>
              <a:t>digitorum</a:t>
            </a:r>
            <a:r>
              <a:rPr lang="en-US" dirty="0"/>
              <a:t> </a:t>
            </a:r>
            <a:r>
              <a:rPr lang="en-US" dirty="0" err="1"/>
              <a:t>longus</a:t>
            </a:r>
            <a:r>
              <a:rPr lang="en-US" dirty="0"/>
              <a:t>) act on the ankle and foot</a:t>
            </a:r>
            <a:r>
              <a:rPr lang="en-US" dirty="0" smtClean="0"/>
              <a:t>.</a:t>
            </a:r>
            <a:br>
              <a:rPr lang="en-US" dirty="0" smtClean="0"/>
            </a:br>
            <a:endParaRPr lang="en-US" dirty="0"/>
          </a:p>
        </p:txBody>
      </p:sp>
    </p:spTree>
    <p:extLst>
      <p:ext uri="{BB962C8B-B14F-4D97-AF65-F5344CB8AC3E}">
        <p14:creationId xmlns:p14="http://schemas.microsoft.com/office/powerpoint/2010/main" val="64930205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19800"/>
          </a:xfrm>
        </p:spPr>
        <p:txBody>
          <a:bodyPr>
            <a:normAutofit fontScale="85000" lnSpcReduction="20000"/>
          </a:bodyPr>
          <a:lstStyle/>
          <a:p>
            <a:pPr marL="0" indent="0">
              <a:buNone/>
            </a:pPr>
            <a:r>
              <a:rPr lang="en-US" b="1" dirty="0" smtClean="0"/>
              <a:t>a. </a:t>
            </a:r>
            <a:r>
              <a:rPr lang="en-US" b="1" dirty="0" err="1" smtClean="0"/>
              <a:t>Popliteus</a:t>
            </a:r>
            <a:endParaRPr lang="en-US" dirty="0"/>
          </a:p>
          <a:p>
            <a:r>
              <a:rPr lang="en-US" dirty="0"/>
              <a:t>The </a:t>
            </a:r>
            <a:r>
              <a:rPr lang="en-US" dirty="0" err="1"/>
              <a:t>popliteus</a:t>
            </a:r>
            <a:r>
              <a:rPr lang="en-US" dirty="0"/>
              <a:t> is located superiorly in the leg. It lies behind the knee joint, forming the base of the </a:t>
            </a:r>
            <a:r>
              <a:rPr lang="en-US" dirty="0">
                <a:hlinkClick r:id="rId2" tooltip="The Popliteal Fossa"/>
              </a:rPr>
              <a:t>popliteal fossa</a:t>
            </a:r>
            <a:r>
              <a:rPr lang="en-US" dirty="0"/>
              <a:t>.</a:t>
            </a:r>
          </a:p>
          <a:p>
            <a:r>
              <a:rPr lang="en-US" dirty="0"/>
              <a:t>There is a bursa (fluid filled sac) that lies between the popliteal tendon and the posterior surface of the knee joint. It is called the </a:t>
            </a:r>
            <a:r>
              <a:rPr lang="en-US" dirty="0" err="1"/>
              <a:t>popliteus</a:t>
            </a:r>
            <a:r>
              <a:rPr lang="en-US" dirty="0"/>
              <a:t> bursa.</a:t>
            </a:r>
          </a:p>
          <a:p>
            <a:r>
              <a:rPr lang="en-US" b="1" dirty="0"/>
              <a:t>Attachments</a:t>
            </a:r>
            <a:r>
              <a:rPr lang="en-US" dirty="0"/>
              <a:t>: Originates from the lateral condyle of the femur and the posterior horn of the lateral meniscus. From there, it runs </a:t>
            </a:r>
            <a:r>
              <a:rPr lang="en-US" dirty="0" err="1"/>
              <a:t>inferomedially</a:t>
            </a:r>
            <a:r>
              <a:rPr lang="en-US" dirty="0"/>
              <a:t> towards the tibia and inserts above the origin of the soleus muscle.</a:t>
            </a:r>
          </a:p>
          <a:p>
            <a:r>
              <a:rPr lang="en-US" b="1" dirty="0"/>
              <a:t>Actions</a:t>
            </a:r>
            <a:r>
              <a:rPr lang="en-US" dirty="0"/>
              <a:t>: Laterally rotates the femur on the tibia – ‘unlocking’ the knee joint so that flexion can occur.</a:t>
            </a:r>
          </a:p>
          <a:p>
            <a:r>
              <a:rPr lang="en-US" b="1" dirty="0"/>
              <a:t>Innervation</a:t>
            </a:r>
            <a:r>
              <a:rPr lang="en-US" dirty="0"/>
              <a:t>: </a:t>
            </a:r>
            <a:r>
              <a:rPr lang="en-US" dirty="0" err="1"/>
              <a:t>Tibial</a:t>
            </a:r>
            <a:r>
              <a:rPr lang="en-US" dirty="0"/>
              <a:t> nerve.</a:t>
            </a:r>
          </a:p>
          <a:p>
            <a:endParaRPr lang="en-US" dirty="0"/>
          </a:p>
        </p:txBody>
      </p:sp>
    </p:spTree>
    <p:extLst>
      <p:ext uri="{BB962C8B-B14F-4D97-AF65-F5344CB8AC3E}">
        <p14:creationId xmlns:p14="http://schemas.microsoft.com/office/powerpoint/2010/main" val="2597742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buNone/>
            </a:pPr>
            <a:r>
              <a:rPr lang="en-US" sz="4000" b="1" dirty="0" smtClean="0"/>
              <a:t>Levels of structural organization</a:t>
            </a:r>
          </a:p>
          <a:p>
            <a:r>
              <a:rPr lang="en-US" dirty="0" smtClean="0"/>
              <a:t>The body has different levels of structural organizations</a:t>
            </a:r>
          </a:p>
          <a:p>
            <a:pPr>
              <a:buNone/>
            </a:pPr>
            <a:r>
              <a:rPr lang="en-US" dirty="0" smtClean="0"/>
              <a:t>The  levels from smallest to the largest include; </a:t>
            </a:r>
            <a:r>
              <a:rPr lang="en-US" b="1" dirty="0" smtClean="0"/>
              <a:t>chemical level, cellular level, tissue level, organ level and organ system, organism level</a:t>
            </a:r>
          </a:p>
          <a:p>
            <a:pPr>
              <a:buNone/>
            </a:pPr>
            <a:r>
              <a:rPr lang="en-US" b="1" dirty="0" smtClean="0"/>
              <a:t> Chemical level</a:t>
            </a:r>
          </a:p>
          <a:p>
            <a:r>
              <a:rPr lang="en-US" dirty="0" smtClean="0"/>
              <a:t>This is the atomic level</a:t>
            </a:r>
          </a:p>
          <a:p>
            <a:r>
              <a:rPr lang="en-US" dirty="0" smtClean="0"/>
              <a:t>Atoms bond to form molecules and many molecules form an organelle and organelles form a cell</a:t>
            </a:r>
          </a:p>
          <a:p>
            <a:r>
              <a:rPr lang="en-US" dirty="0" smtClean="0"/>
              <a:t>Basic molecules include protein, </a:t>
            </a:r>
            <a:r>
              <a:rPr lang="en-US" dirty="0" err="1" smtClean="0"/>
              <a:t>carbohydtates</a:t>
            </a:r>
            <a:r>
              <a:rPr lang="en-US" dirty="0" smtClean="0"/>
              <a:t>, fats, nucleic acids</a:t>
            </a:r>
            <a:endParaRPr lang="en-US" b="1" dirty="0" smtClean="0"/>
          </a:p>
          <a:p>
            <a:endParaRPr lang="en-US" b="1" dirty="0" smtClean="0"/>
          </a:p>
          <a:p>
            <a:pPr>
              <a:buNone/>
            </a:pPr>
            <a:endParaRPr lang="en-US" b="1" dirty="0" smtClean="0"/>
          </a:p>
          <a:p>
            <a:pPr>
              <a:buNone/>
            </a:pPr>
            <a:endParaRPr lang="en-US" b="1" dirty="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92500" lnSpcReduction="10000"/>
          </a:bodyPr>
          <a:lstStyle/>
          <a:p>
            <a:pPr marL="0" indent="0">
              <a:buNone/>
            </a:pPr>
            <a:r>
              <a:rPr lang="en-US" b="1" dirty="0" smtClean="0"/>
              <a:t>b. </a:t>
            </a:r>
            <a:r>
              <a:rPr lang="en-US" b="1" dirty="0" err="1" smtClean="0"/>
              <a:t>Tibialis</a:t>
            </a:r>
            <a:r>
              <a:rPr lang="en-US" b="1" dirty="0" smtClean="0"/>
              <a:t> </a:t>
            </a:r>
            <a:r>
              <a:rPr lang="en-US" b="1" dirty="0"/>
              <a:t>Posterior</a:t>
            </a:r>
          </a:p>
          <a:p>
            <a:r>
              <a:rPr lang="en-US" dirty="0"/>
              <a:t>The </a:t>
            </a:r>
            <a:r>
              <a:rPr lang="en-US" dirty="0" err="1"/>
              <a:t>tibialis</a:t>
            </a:r>
            <a:r>
              <a:rPr lang="en-US" dirty="0"/>
              <a:t> posterior is the deepest out of the four muscles. It lies between the flexor </a:t>
            </a:r>
            <a:r>
              <a:rPr lang="en-US" dirty="0" err="1"/>
              <a:t>digitorum</a:t>
            </a:r>
            <a:r>
              <a:rPr lang="en-US" dirty="0"/>
              <a:t> </a:t>
            </a:r>
            <a:r>
              <a:rPr lang="en-US" dirty="0" err="1"/>
              <a:t>longus</a:t>
            </a:r>
            <a:r>
              <a:rPr lang="en-US" dirty="0"/>
              <a:t> and the flexor </a:t>
            </a:r>
            <a:r>
              <a:rPr lang="en-US" dirty="0" err="1"/>
              <a:t>hallucis</a:t>
            </a:r>
            <a:r>
              <a:rPr lang="en-US" dirty="0"/>
              <a:t> </a:t>
            </a:r>
            <a:r>
              <a:rPr lang="en-US" dirty="0" err="1"/>
              <a:t>longus</a:t>
            </a:r>
            <a:r>
              <a:rPr lang="en-US" dirty="0"/>
              <a:t>.</a:t>
            </a:r>
          </a:p>
          <a:p>
            <a:r>
              <a:rPr lang="en-US" b="1" dirty="0"/>
              <a:t>Attachments</a:t>
            </a:r>
            <a:r>
              <a:rPr lang="en-US" dirty="0"/>
              <a:t>: Originates from the </a:t>
            </a:r>
            <a:r>
              <a:rPr lang="en-US" dirty="0" err="1"/>
              <a:t>interosseous</a:t>
            </a:r>
            <a:r>
              <a:rPr lang="en-US" dirty="0"/>
              <a:t> membrane between the tibia and fibula, and posterior surfaces of the two bones. The tendon enters the foot posterior to the medial malleolus, and attaches to the plantar surfaces of the medial tarsal bones.</a:t>
            </a:r>
          </a:p>
          <a:p>
            <a:r>
              <a:rPr lang="en-US" b="1" dirty="0"/>
              <a:t>Actions</a:t>
            </a:r>
            <a:r>
              <a:rPr lang="en-US" dirty="0"/>
              <a:t>: Inverts and </a:t>
            </a:r>
            <a:r>
              <a:rPr lang="en-US" dirty="0" err="1"/>
              <a:t>plantarflexes</a:t>
            </a:r>
            <a:r>
              <a:rPr lang="en-US" dirty="0"/>
              <a:t> the foot, maintains the medial arch of the foot.</a:t>
            </a:r>
          </a:p>
          <a:p>
            <a:r>
              <a:rPr lang="en-US" b="1" dirty="0"/>
              <a:t>Innervation</a:t>
            </a:r>
            <a:r>
              <a:rPr lang="en-US" dirty="0"/>
              <a:t>: </a:t>
            </a:r>
            <a:r>
              <a:rPr lang="en-US" dirty="0" err="1"/>
              <a:t>Tibial</a:t>
            </a:r>
            <a:r>
              <a:rPr lang="en-US" dirty="0"/>
              <a:t> nerve.</a:t>
            </a:r>
          </a:p>
          <a:p>
            <a:endParaRPr lang="en-US" dirty="0"/>
          </a:p>
        </p:txBody>
      </p:sp>
    </p:spTree>
    <p:extLst>
      <p:ext uri="{BB962C8B-B14F-4D97-AF65-F5344CB8AC3E}">
        <p14:creationId xmlns:p14="http://schemas.microsoft.com/office/powerpoint/2010/main" val="114978125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a:bodyPr>
          <a:lstStyle/>
          <a:p>
            <a:pPr marL="0" indent="0">
              <a:buNone/>
            </a:pPr>
            <a:r>
              <a:rPr lang="en-US" b="1" dirty="0" smtClean="0"/>
              <a:t>C. Flexor </a:t>
            </a:r>
            <a:r>
              <a:rPr lang="en-US" b="1" dirty="0" err="1"/>
              <a:t>Digitorum</a:t>
            </a:r>
            <a:r>
              <a:rPr lang="en-US" b="1" dirty="0"/>
              <a:t> </a:t>
            </a:r>
            <a:r>
              <a:rPr lang="en-US" b="1" dirty="0" err="1"/>
              <a:t>Longus</a:t>
            </a:r>
            <a:endParaRPr lang="en-US" b="1" dirty="0"/>
          </a:p>
          <a:p>
            <a:r>
              <a:rPr lang="en-US" dirty="0"/>
              <a:t>The FDL is (surprisingly) a smaller muscle than the flexor </a:t>
            </a:r>
            <a:r>
              <a:rPr lang="en-US" dirty="0" err="1"/>
              <a:t>hallucis</a:t>
            </a:r>
            <a:r>
              <a:rPr lang="en-US" dirty="0"/>
              <a:t> </a:t>
            </a:r>
            <a:r>
              <a:rPr lang="en-US" dirty="0" err="1"/>
              <a:t>longus</a:t>
            </a:r>
            <a:r>
              <a:rPr lang="en-US" dirty="0"/>
              <a:t>. It is located medially in the posterior leg.</a:t>
            </a:r>
          </a:p>
          <a:p>
            <a:r>
              <a:rPr lang="en-US" b="1" dirty="0"/>
              <a:t>Attachments</a:t>
            </a:r>
            <a:r>
              <a:rPr lang="en-US" dirty="0"/>
              <a:t>: Originates from the medial surface of the tibia, attaches to the plantar surfaces of the lateral four digits.</a:t>
            </a:r>
          </a:p>
          <a:p>
            <a:r>
              <a:rPr lang="en-US" b="1" dirty="0"/>
              <a:t>Actions</a:t>
            </a:r>
            <a:r>
              <a:rPr lang="en-US" dirty="0"/>
              <a:t>: Flexes the lateral four toes.</a:t>
            </a:r>
          </a:p>
          <a:p>
            <a:r>
              <a:rPr lang="en-US" b="1" dirty="0"/>
              <a:t>Innervation</a:t>
            </a:r>
            <a:r>
              <a:rPr lang="en-US" dirty="0"/>
              <a:t>: </a:t>
            </a:r>
            <a:r>
              <a:rPr lang="en-US" dirty="0" err="1"/>
              <a:t>Tibial</a:t>
            </a:r>
            <a:r>
              <a:rPr lang="en-US" dirty="0"/>
              <a:t> nerve.</a:t>
            </a:r>
          </a:p>
          <a:p>
            <a:endParaRPr lang="en-US" dirty="0"/>
          </a:p>
        </p:txBody>
      </p:sp>
    </p:spTree>
    <p:extLst>
      <p:ext uri="{BB962C8B-B14F-4D97-AF65-F5344CB8AC3E}">
        <p14:creationId xmlns:p14="http://schemas.microsoft.com/office/powerpoint/2010/main" val="409081418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buNone/>
            </a:pPr>
            <a:r>
              <a:rPr lang="en-US" b="1" dirty="0"/>
              <a:t>d</a:t>
            </a:r>
            <a:r>
              <a:rPr lang="en-US" b="1" dirty="0" smtClean="0"/>
              <a:t>. Flexor </a:t>
            </a:r>
            <a:r>
              <a:rPr lang="en-US" b="1" dirty="0" err="1"/>
              <a:t>Hallucis</a:t>
            </a:r>
            <a:r>
              <a:rPr lang="en-US" b="1" dirty="0"/>
              <a:t> </a:t>
            </a:r>
            <a:r>
              <a:rPr lang="en-US" b="1" dirty="0" err="1"/>
              <a:t>Longus</a:t>
            </a:r>
            <a:endParaRPr lang="en-US" b="1" dirty="0"/>
          </a:p>
          <a:p>
            <a:r>
              <a:rPr lang="en-US" dirty="0"/>
              <a:t>The flexor </a:t>
            </a:r>
            <a:r>
              <a:rPr lang="en-US" dirty="0" err="1"/>
              <a:t>hallucis</a:t>
            </a:r>
            <a:r>
              <a:rPr lang="en-US" dirty="0"/>
              <a:t> </a:t>
            </a:r>
            <a:r>
              <a:rPr lang="en-US" dirty="0" err="1"/>
              <a:t>longus</a:t>
            </a:r>
            <a:r>
              <a:rPr lang="en-US" dirty="0"/>
              <a:t> muscle is found on the lateral side of leg. This is slightly counter-intuitive, as it is opposite the great toe, which it acts on.</a:t>
            </a:r>
          </a:p>
          <a:p>
            <a:r>
              <a:rPr lang="en-US" b="1" dirty="0"/>
              <a:t>Attachments</a:t>
            </a:r>
            <a:r>
              <a:rPr lang="en-US" dirty="0"/>
              <a:t>: Originates from the posterior surface of the fibula, attaches to the plantar surface of the phalanx of the great toe.</a:t>
            </a:r>
          </a:p>
          <a:p>
            <a:r>
              <a:rPr lang="en-US" b="1" dirty="0"/>
              <a:t>Actions</a:t>
            </a:r>
            <a:r>
              <a:rPr lang="en-US" dirty="0"/>
              <a:t>: Flexes the great toe.</a:t>
            </a:r>
          </a:p>
          <a:p>
            <a:r>
              <a:rPr lang="en-US" b="1" dirty="0"/>
              <a:t>Innervation</a:t>
            </a:r>
            <a:r>
              <a:rPr lang="en-US" dirty="0"/>
              <a:t>: </a:t>
            </a:r>
            <a:r>
              <a:rPr lang="en-US" dirty="0" err="1"/>
              <a:t>Tibial</a:t>
            </a:r>
            <a:r>
              <a:rPr lang="en-US" dirty="0"/>
              <a:t> nerve.</a:t>
            </a:r>
          </a:p>
          <a:p>
            <a:endParaRPr lang="en-US" dirty="0"/>
          </a:p>
        </p:txBody>
      </p:sp>
    </p:spTree>
    <p:extLst>
      <p:ext uri="{BB962C8B-B14F-4D97-AF65-F5344CB8AC3E}">
        <p14:creationId xmlns:p14="http://schemas.microsoft.com/office/powerpoint/2010/main" val="221168655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828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521859"/>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1"/>
            <a:ext cx="8763000" cy="67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91473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t>Muscles of the foot</a:t>
            </a:r>
            <a:endParaRPr lang="en-US" b="1" dirty="0"/>
          </a:p>
        </p:txBody>
      </p:sp>
      <p:sp>
        <p:nvSpPr>
          <p:cNvPr id="3" name="Content Placeholder 2"/>
          <p:cNvSpPr>
            <a:spLocks noGrp="1"/>
          </p:cNvSpPr>
          <p:nvPr>
            <p:ph idx="1"/>
          </p:nvPr>
        </p:nvSpPr>
        <p:spPr>
          <a:xfrm>
            <a:off x="304800" y="1219200"/>
            <a:ext cx="8610600" cy="5257800"/>
          </a:xfrm>
        </p:spPr>
        <p:txBody>
          <a:bodyPr>
            <a:normAutofit fontScale="92500"/>
          </a:bodyPr>
          <a:lstStyle/>
          <a:p>
            <a:r>
              <a:rPr lang="en-US" dirty="0" smtClean="0"/>
              <a:t>The </a:t>
            </a:r>
            <a:r>
              <a:rPr lang="en-US" dirty="0"/>
              <a:t>muscles acting on the foot can be divided into two distinct groups; </a:t>
            </a:r>
            <a:r>
              <a:rPr lang="en-US" b="1" dirty="0"/>
              <a:t>extrinsic</a:t>
            </a:r>
            <a:r>
              <a:rPr lang="en-US" dirty="0"/>
              <a:t> and </a:t>
            </a:r>
            <a:r>
              <a:rPr lang="en-US" b="1" dirty="0"/>
              <a:t>intrinsic</a:t>
            </a:r>
            <a:r>
              <a:rPr lang="en-US" dirty="0"/>
              <a:t> muscles</a:t>
            </a:r>
            <a:endParaRPr lang="en-US" dirty="0" smtClean="0"/>
          </a:p>
          <a:p>
            <a:r>
              <a:rPr lang="en-US" dirty="0" smtClean="0"/>
              <a:t>The</a:t>
            </a:r>
            <a:r>
              <a:rPr lang="en-US" dirty="0"/>
              <a:t> </a:t>
            </a:r>
            <a:r>
              <a:rPr lang="en-US" b="1" dirty="0"/>
              <a:t>extrinsic</a:t>
            </a:r>
            <a:r>
              <a:rPr lang="en-US" dirty="0"/>
              <a:t> muscles </a:t>
            </a:r>
            <a:r>
              <a:rPr lang="en-US" dirty="0" smtClean="0"/>
              <a:t>arise from</a:t>
            </a:r>
            <a:r>
              <a:rPr lang="en-US" dirty="0"/>
              <a:t> the </a:t>
            </a:r>
            <a:r>
              <a:rPr lang="en-US" dirty="0">
                <a:hlinkClick r:id="rId2"/>
              </a:rPr>
              <a:t>anterior</a:t>
            </a:r>
            <a:r>
              <a:rPr lang="en-US" dirty="0"/>
              <a:t>, </a:t>
            </a:r>
            <a:r>
              <a:rPr lang="en-US" dirty="0">
                <a:hlinkClick r:id="rId3"/>
              </a:rPr>
              <a:t>posterior</a:t>
            </a:r>
            <a:r>
              <a:rPr lang="en-US" dirty="0"/>
              <a:t> and </a:t>
            </a:r>
            <a:r>
              <a:rPr lang="en-US" dirty="0">
                <a:hlinkClick r:id="rId4"/>
              </a:rPr>
              <a:t>lateral</a:t>
            </a:r>
            <a:r>
              <a:rPr lang="en-US" dirty="0"/>
              <a:t> compartments of the leg. They are mainly responsible for actions such as eversion, inversion, </a:t>
            </a:r>
            <a:r>
              <a:rPr lang="en-US" dirty="0" err="1"/>
              <a:t>plantarflexion</a:t>
            </a:r>
            <a:r>
              <a:rPr lang="en-US" dirty="0"/>
              <a:t> and dorsiflexion of the foot.</a:t>
            </a:r>
          </a:p>
          <a:p>
            <a:r>
              <a:rPr lang="en-US" dirty="0"/>
              <a:t>The</a:t>
            </a:r>
            <a:r>
              <a:rPr lang="en-US" b="1" dirty="0"/>
              <a:t> intrinsic</a:t>
            </a:r>
            <a:r>
              <a:rPr lang="en-US" dirty="0"/>
              <a:t> muscles are located within the foot and are responsible for the fine motor actions of the foot, for example movement of individual digits.</a:t>
            </a:r>
          </a:p>
          <a:p>
            <a:endParaRPr lang="en-US" dirty="0"/>
          </a:p>
        </p:txBody>
      </p:sp>
    </p:spTree>
    <p:extLst>
      <p:ext uri="{BB962C8B-B14F-4D97-AF65-F5344CB8AC3E}">
        <p14:creationId xmlns:p14="http://schemas.microsoft.com/office/powerpoint/2010/main" val="379365108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92500" lnSpcReduction="10000"/>
          </a:bodyPr>
          <a:lstStyle/>
          <a:p>
            <a:r>
              <a:rPr lang="en-US" dirty="0"/>
              <a:t>They can be divided into those situated on the </a:t>
            </a:r>
            <a:r>
              <a:rPr lang="en-US" b="1" dirty="0"/>
              <a:t>dorsum</a:t>
            </a:r>
            <a:r>
              <a:rPr lang="en-US" dirty="0"/>
              <a:t> of the foot, and those in the </a:t>
            </a:r>
            <a:r>
              <a:rPr lang="en-US" b="1" dirty="0"/>
              <a:t>sole</a:t>
            </a:r>
            <a:r>
              <a:rPr lang="en-US" dirty="0"/>
              <a:t> of the foot</a:t>
            </a:r>
            <a:r>
              <a:rPr lang="en-US" dirty="0" smtClean="0"/>
              <a:t>.</a:t>
            </a:r>
          </a:p>
          <a:p>
            <a:pPr marL="0" indent="0">
              <a:buNone/>
            </a:pPr>
            <a:r>
              <a:rPr lang="en-US" sz="3900" b="1" dirty="0"/>
              <a:t>Dorsal Aspect</a:t>
            </a:r>
          </a:p>
          <a:p>
            <a:r>
              <a:rPr lang="en-US" dirty="0"/>
              <a:t>Whilst many of the extrinsic muscles attach to the dorsum of the foot, there are only two intrinsic muscles located in this compartment – the extensor </a:t>
            </a:r>
            <a:r>
              <a:rPr lang="en-US" dirty="0" err="1"/>
              <a:t>digitorum</a:t>
            </a:r>
            <a:r>
              <a:rPr lang="en-US" dirty="0"/>
              <a:t> </a:t>
            </a:r>
            <a:r>
              <a:rPr lang="en-US" dirty="0" err="1"/>
              <a:t>brevis</a:t>
            </a:r>
            <a:r>
              <a:rPr lang="en-US" dirty="0"/>
              <a:t>, and the extensor </a:t>
            </a:r>
            <a:r>
              <a:rPr lang="en-US" dirty="0" err="1"/>
              <a:t>hallucis</a:t>
            </a:r>
            <a:r>
              <a:rPr lang="en-US" dirty="0"/>
              <a:t> </a:t>
            </a:r>
            <a:r>
              <a:rPr lang="en-US" dirty="0" err="1"/>
              <a:t>brevis</a:t>
            </a:r>
            <a:r>
              <a:rPr lang="en-US" dirty="0"/>
              <a:t>.</a:t>
            </a:r>
          </a:p>
          <a:p>
            <a:r>
              <a:rPr lang="en-US" dirty="0"/>
              <a:t>They are mainly responsible for assisting some of the extrinsic muscles in their actions. Both muscles are innervated by the </a:t>
            </a:r>
            <a:r>
              <a:rPr lang="en-US" b="1" dirty="0"/>
              <a:t>deep fibular nerve</a:t>
            </a:r>
            <a:r>
              <a:rPr lang="en-US" dirty="0"/>
              <a:t>.</a:t>
            </a:r>
          </a:p>
          <a:p>
            <a:endParaRPr lang="en-US" dirty="0"/>
          </a:p>
        </p:txBody>
      </p:sp>
    </p:spTree>
    <p:extLst>
      <p:ext uri="{BB962C8B-B14F-4D97-AF65-F5344CB8AC3E}">
        <p14:creationId xmlns:p14="http://schemas.microsoft.com/office/powerpoint/2010/main" val="3565623010"/>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pPr marL="0" indent="0">
              <a:buNone/>
            </a:pPr>
            <a:r>
              <a:rPr lang="en-US" b="1" u="sng" dirty="0" smtClean="0"/>
              <a:t>a. Extensor </a:t>
            </a:r>
            <a:r>
              <a:rPr lang="en-US" b="1" u="sng" dirty="0" err="1"/>
              <a:t>Digitorum</a:t>
            </a:r>
            <a:r>
              <a:rPr lang="en-US" b="1" u="sng" dirty="0"/>
              <a:t> </a:t>
            </a:r>
            <a:r>
              <a:rPr lang="en-US" b="1" u="sng" dirty="0" err="1"/>
              <a:t>Brevis</a:t>
            </a:r>
            <a:endParaRPr lang="en-US" dirty="0"/>
          </a:p>
          <a:p>
            <a:r>
              <a:rPr lang="en-US" dirty="0"/>
              <a:t>The extensor </a:t>
            </a:r>
            <a:r>
              <a:rPr lang="en-US" dirty="0" err="1"/>
              <a:t>digitorum</a:t>
            </a:r>
            <a:r>
              <a:rPr lang="en-US" dirty="0"/>
              <a:t> </a:t>
            </a:r>
            <a:r>
              <a:rPr lang="en-US" dirty="0" err="1"/>
              <a:t>brevis</a:t>
            </a:r>
            <a:r>
              <a:rPr lang="en-US" dirty="0"/>
              <a:t> muscle lies deep to the tendon of the extensor </a:t>
            </a:r>
            <a:r>
              <a:rPr lang="en-US" dirty="0" err="1"/>
              <a:t>digitorum</a:t>
            </a:r>
            <a:r>
              <a:rPr lang="en-US" dirty="0"/>
              <a:t> </a:t>
            </a:r>
            <a:r>
              <a:rPr lang="en-US" dirty="0" err="1"/>
              <a:t>longus</a:t>
            </a:r>
            <a:r>
              <a:rPr lang="en-US" dirty="0"/>
              <a:t>.</a:t>
            </a:r>
          </a:p>
          <a:p>
            <a:r>
              <a:rPr lang="en-US" b="1" dirty="0"/>
              <a:t>Attachments</a:t>
            </a:r>
            <a:r>
              <a:rPr lang="en-US" dirty="0"/>
              <a:t>: Originates from the calcaneus, the </a:t>
            </a:r>
            <a:r>
              <a:rPr lang="en-US" dirty="0" err="1"/>
              <a:t>interosseous</a:t>
            </a:r>
            <a:r>
              <a:rPr lang="en-US" dirty="0"/>
              <a:t> </a:t>
            </a:r>
            <a:r>
              <a:rPr lang="en-US" dirty="0" err="1"/>
              <a:t>talocalcaneal</a:t>
            </a:r>
            <a:r>
              <a:rPr lang="en-US" dirty="0"/>
              <a:t> ligament and the inferior extensor retinaculum. It attaches to proximal phalanx of the great toe and the long extensor tendons of toes 2-4.</a:t>
            </a:r>
          </a:p>
          <a:p>
            <a:r>
              <a:rPr lang="en-US" b="1" dirty="0"/>
              <a:t>Actions</a:t>
            </a:r>
            <a:r>
              <a:rPr lang="en-US" dirty="0"/>
              <a:t>: Aids the extensor </a:t>
            </a:r>
            <a:r>
              <a:rPr lang="en-US" dirty="0" err="1"/>
              <a:t>digitorum</a:t>
            </a:r>
            <a:r>
              <a:rPr lang="en-US" dirty="0"/>
              <a:t> </a:t>
            </a:r>
            <a:r>
              <a:rPr lang="en-US" dirty="0" err="1"/>
              <a:t>longus</a:t>
            </a:r>
            <a:r>
              <a:rPr lang="en-US" dirty="0"/>
              <a:t> in extending the medial four toes at the metatarsophalangeal and </a:t>
            </a:r>
            <a:r>
              <a:rPr lang="en-US" dirty="0" err="1"/>
              <a:t>interphalangeal</a:t>
            </a:r>
            <a:r>
              <a:rPr lang="en-US" dirty="0"/>
              <a:t> joints.</a:t>
            </a:r>
          </a:p>
          <a:p>
            <a:r>
              <a:rPr lang="en-US" b="1" dirty="0"/>
              <a:t>Innervation</a:t>
            </a:r>
            <a:r>
              <a:rPr lang="en-US" dirty="0"/>
              <a:t>: Deep fibular nerve</a:t>
            </a:r>
          </a:p>
          <a:p>
            <a:endParaRPr lang="en-US" dirty="0"/>
          </a:p>
        </p:txBody>
      </p:sp>
    </p:spTree>
    <p:extLst>
      <p:ext uri="{BB962C8B-B14F-4D97-AF65-F5344CB8AC3E}">
        <p14:creationId xmlns:p14="http://schemas.microsoft.com/office/powerpoint/2010/main" val="354222507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92500"/>
          </a:bodyPr>
          <a:lstStyle/>
          <a:p>
            <a:pPr marL="0" indent="0">
              <a:buNone/>
            </a:pPr>
            <a:r>
              <a:rPr lang="en-US" b="1" u="sng" dirty="0" smtClean="0"/>
              <a:t>b. Extensor </a:t>
            </a:r>
            <a:r>
              <a:rPr lang="en-US" b="1" u="sng" dirty="0" err="1"/>
              <a:t>Hallucis</a:t>
            </a:r>
            <a:r>
              <a:rPr lang="en-US" b="1" u="sng" dirty="0"/>
              <a:t> </a:t>
            </a:r>
            <a:r>
              <a:rPr lang="en-US" b="1" u="sng" dirty="0" err="1"/>
              <a:t>Brevis</a:t>
            </a:r>
            <a:endParaRPr lang="en-US" dirty="0"/>
          </a:p>
          <a:p>
            <a:r>
              <a:rPr lang="en-US" dirty="0"/>
              <a:t>The extensor </a:t>
            </a:r>
            <a:r>
              <a:rPr lang="en-US" dirty="0" err="1"/>
              <a:t>hallucis</a:t>
            </a:r>
            <a:r>
              <a:rPr lang="en-US" dirty="0"/>
              <a:t> </a:t>
            </a:r>
            <a:r>
              <a:rPr lang="en-US" dirty="0" err="1"/>
              <a:t>brevis</a:t>
            </a:r>
            <a:r>
              <a:rPr lang="en-US" dirty="0"/>
              <a:t> muscle is medial to extensor </a:t>
            </a:r>
            <a:r>
              <a:rPr lang="en-US" dirty="0" err="1"/>
              <a:t>digitorum</a:t>
            </a:r>
            <a:r>
              <a:rPr lang="en-US" dirty="0"/>
              <a:t> </a:t>
            </a:r>
            <a:r>
              <a:rPr lang="en-US" dirty="0" err="1"/>
              <a:t>longus</a:t>
            </a:r>
            <a:r>
              <a:rPr lang="en-US" dirty="0"/>
              <a:t> and lateral to extensor </a:t>
            </a:r>
            <a:r>
              <a:rPr lang="en-US" dirty="0" err="1"/>
              <a:t>hallucis</a:t>
            </a:r>
            <a:r>
              <a:rPr lang="en-US" dirty="0"/>
              <a:t> </a:t>
            </a:r>
            <a:r>
              <a:rPr lang="en-US" dirty="0" err="1"/>
              <a:t>longus</a:t>
            </a:r>
            <a:r>
              <a:rPr lang="en-US" dirty="0"/>
              <a:t>.</a:t>
            </a:r>
          </a:p>
          <a:p>
            <a:r>
              <a:rPr lang="en-US" b="1" dirty="0"/>
              <a:t>Attachments</a:t>
            </a:r>
            <a:r>
              <a:rPr lang="en-US" dirty="0"/>
              <a:t>: Originates from the calcaneus, the </a:t>
            </a:r>
            <a:r>
              <a:rPr lang="en-US" dirty="0" err="1"/>
              <a:t>interosseous</a:t>
            </a:r>
            <a:r>
              <a:rPr lang="en-US" dirty="0"/>
              <a:t> </a:t>
            </a:r>
            <a:r>
              <a:rPr lang="en-US" dirty="0" err="1"/>
              <a:t>talocalcaneal</a:t>
            </a:r>
            <a:r>
              <a:rPr lang="en-US" dirty="0"/>
              <a:t> ligament and the inferior extensor retinaculum. It attaches to the base of the proximal phalanx of the great toe.</a:t>
            </a:r>
          </a:p>
          <a:p>
            <a:r>
              <a:rPr lang="en-US" b="1" dirty="0"/>
              <a:t>Actions</a:t>
            </a:r>
            <a:r>
              <a:rPr lang="en-US" dirty="0"/>
              <a:t>: Aids the extensor </a:t>
            </a:r>
            <a:r>
              <a:rPr lang="en-US" dirty="0" err="1"/>
              <a:t>hallucis</a:t>
            </a:r>
            <a:r>
              <a:rPr lang="en-US" dirty="0"/>
              <a:t> </a:t>
            </a:r>
            <a:r>
              <a:rPr lang="en-US" dirty="0" err="1"/>
              <a:t>longus</a:t>
            </a:r>
            <a:r>
              <a:rPr lang="en-US" dirty="0"/>
              <a:t> in extending the great toe at the metatarsophalangeal joint.</a:t>
            </a:r>
          </a:p>
          <a:p>
            <a:r>
              <a:rPr lang="en-US" b="1" dirty="0"/>
              <a:t>Innervation</a:t>
            </a:r>
            <a:r>
              <a:rPr lang="en-US" dirty="0"/>
              <a:t>: Deep fibular nerve.</a:t>
            </a:r>
          </a:p>
          <a:p>
            <a:endParaRPr lang="en-US" dirty="0"/>
          </a:p>
        </p:txBody>
      </p:sp>
    </p:spTree>
    <p:extLst>
      <p:ext uri="{BB962C8B-B14F-4D97-AF65-F5344CB8AC3E}">
        <p14:creationId xmlns:p14="http://schemas.microsoft.com/office/powerpoint/2010/main" val="184430994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467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530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324600"/>
          </a:xfrm>
        </p:spPr>
        <p:txBody>
          <a:bodyPr>
            <a:normAutofit fontScale="55000" lnSpcReduction="20000"/>
          </a:bodyPr>
          <a:lstStyle/>
          <a:p>
            <a:pPr>
              <a:buNone/>
            </a:pPr>
            <a:endParaRPr lang="en-US" dirty="0" smtClean="0"/>
          </a:p>
          <a:p>
            <a:pPr>
              <a:buNone/>
            </a:pPr>
            <a:r>
              <a:rPr lang="en-US" b="1" dirty="0" smtClean="0"/>
              <a:t>Cellular level</a:t>
            </a:r>
          </a:p>
          <a:p>
            <a:r>
              <a:rPr lang="en-US" dirty="0" smtClean="0"/>
              <a:t>Variety of molecules combine to form the fluid and organelles of a body cell.</a:t>
            </a:r>
          </a:p>
          <a:p>
            <a:r>
              <a:rPr lang="en-US" dirty="0" smtClean="0"/>
              <a:t>The cell is the basic unit of life.</a:t>
            </a:r>
          </a:p>
          <a:p>
            <a:r>
              <a:rPr lang="en-US" dirty="0" smtClean="0"/>
              <a:t>The cell equipped to perform the basic and essential functions to sustain life</a:t>
            </a:r>
          </a:p>
          <a:p>
            <a:pPr>
              <a:buNone/>
            </a:pPr>
            <a:r>
              <a:rPr lang="en-US" b="1" dirty="0" smtClean="0"/>
              <a:t>Tissue level</a:t>
            </a:r>
          </a:p>
          <a:p>
            <a:r>
              <a:rPr lang="en-US" b="1" dirty="0"/>
              <a:t> </a:t>
            </a:r>
            <a:r>
              <a:rPr lang="en-US" dirty="0"/>
              <a:t>S</a:t>
            </a:r>
            <a:r>
              <a:rPr lang="en-US" dirty="0" smtClean="0"/>
              <a:t>everal similar cells form a body tissue. </a:t>
            </a:r>
          </a:p>
          <a:p>
            <a:r>
              <a:rPr lang="en-US" dirty="0" smtClean="0"/>
              <a:t>The group of similar cells have common origin and function</a:t>
            </a:r>
          </a:p>
          <a:p>
            <a:r>
              <a:rPr lang="en-US" dirty="0" smtClean="0"/>
              <a:t>There are </a:t>
            </a:r>
            <a:r>
              <a:rPr lang="en-US" dirty="0" err="1" smtClean="0"/>
              <a:t>are</a:t>
            </a:r>
            <a:r>
              <a:rPr lang="en-US" dirty="0" smtClean="0"/>
              <a:t> 4 major types of tissues; epithelial, connective , nervous and muscle tissues</a:t>
            </a:r>
          </a:p>
          <a:p>
            <a:pPr>
              <a:buNone/>
            </a:pPr>
            <a:r>
              <a:rPr lang="en-US" b="1" dirty="0" smtClean="0"/>
              <a:t>Organ level</a:t>
            </a:r>
          </a:p>
          <a:p>
            <a:r>
              <a:rPr lang="en-US" dirty="0" smtClean="0"/>
              <a:t>Two or more different tissue combine to form an organ</a:t>
            </a:r>
          </a:p>
          <a:p>
            <a:r>
              <a:rPr lang="en-US" dirty="0" smtClean="0"/>
              <a:t>Each organ perform a specific function</a:t>
            </a:r>
          </a:p>
          <a:p>
            <a:pPr>
              <a:buNone/>
            </a:pPr>
            <a:r>
              <a:rPr lang="en-US" b="1" dirty="0" smtClean="0"/>
              <a:t>Organ system level</a:t>
            </a:r>
          </a:p>
          <a:p>
            <a:r>
              <a:rPr lang="en-US" dirty="0" smtClean="0"/>
              <a:t>Two or more organs work closely together to perform functions of a body system </a:t>
            </a:r>
            <a:r>
              <a:rPr lang="en-US" dirty="0" err="1" smtClean="0"/>
              <a:t>i.e</a:t>
            </a:r>
            <a:r>
              <a:rPr lang="en-US" dirty="0" smtClean="0"/>
              <a:t> the organs functions in common</a:t>
            </a:r>
          </a:p>
          <a:p>
            <a:r>
              <a:rPr lang="en-US" dirty="0" smtClean="0"/>
              <a:t>In most cases the organs are connected to one another.</a:t>
            </a:r>
          </a:p>
          <a:p>
            <a:r>
              <a:rPr lang="en-US" dirty="0" smtClean="0"/>
              <a:t>Example of system are; musculoskeletal system, endocrine system, nervous system, digestive system, circulatory system, lymphatic system, etc</a:t>
            </a:r>
          </a:p>
          <a:p>
            <a:endParaRPr lang="en-US" b="1" dirty="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t>Plantar aspect</a:t>
            </a:r>
            <a:endParaRPr lang="en-US" b="1" dirty="0"/>
          </a:p>
        </p:txBody>
      </p:sp>
      <p:sp>
        <p:nvSpPr>
          <p:cNvPr id="3" name="Content Placeholder 2"/>
          <p:cNvSpPr>
            <a:spLocks noGrp="1"/>
          </p:cNvSpPr>
          <p:nvPr>
            <p:ph idx="1"/>
          </p:nvPr>
        </p:nvSpPr>
        <p:spPr>
          <a:xfrm>
            <a:off x="457200" y="1066800"/>
            <a:ext cx="8229600" cy="5334000"/>
          </a:xfrm>
        </p:spPr>
        <p:txBody>
          <a:bodyPr>
            <a:normAutofit/>
          </a:bodyPr>
          <a:lstStyle/>
          <a:p>
            <a:r>
              <a:rPr lang="en-US" dirty="0"/>
              <a:t>There are 10</a:t>
            </a:r>
            <a:r>
              <a:rPr lang="en-US" b="1" dirty="0"/>
              <a:t> intrinsic muscles</a:t>
            </a:r>
            <a:r>
              <a:rPr lang="en-US" dirty="0"/>
              <a:t> located in the sole of the foot. They act collectively to </a:t>
            </a:r>
            <a:r>
              <a:rPr lang="en-US" dirty="0" err="1"/>
              <a:t>stabilise</a:t>
            </a:r>
            <a:r>
              <a:rPr lang="en-US" dirty="0"/>
              <a:t> the arches of the foot, and individually to control movement of the </a:t>
            </a:r>
            <a:r>
              <a:rPr lang="en-US" dirty="0" smtClean="0"/>
              <a:t>digits.</a:t>
            </a:r>
          </a:p>
          <a:p>
            <a:r>
              <a:rPr lang="en-US" dirty="0" smtClean="0"/>
              <a:t>All </a:t>
            </a:r>
            <a:r>
              <a:rPr lang="en-US" dirty="0"/>
              <a:t>the muscles are innervated either by the </a:t>
            </a:r>
            <a:r>
              <a:rPr lang="en-US" b="1" dirty="0"/>
              <a:t>medial plantar nerve</a:t>
            </a:r>
            <a:r>
              <a:rPr lang="en-US" dirty="0"/>
              <a:t> or the</a:t>
            </a:r>
            <a:r>
              <a:rPr lang="en-US" b="1" dirty="0"/>
              <a:t> lateral plantar nerve</a:t>
            </a:r>
            <a:r>
              <a:rPr lang="en-US" dirty="0"/>
              <a:t>, which are both branches of the </a:t>
            </a:r>
            <a:r>
              <a:rPr lang="en-US" dirty="0" err="1"/>
              <a:t>tibial</a:t>
            </a:r>
            <a:r>
              <a:rPr lang="en-US" dirty="0"/>
              <a:t> nerve.</a:t>
            </a:r>
          </a:p>
          <a:p>
            <a:r>
              <a:rPr lang="en-US" dirty="0"/>
              <a:t>The muscles of the plantar aspect are described in four layers (superficial to deep).</a:t>
            </a:r>
          </a:p>
          <a:p>
            <a:endParaRPr lang="en-US" dirty="0"/>
          </a:p>
        </p:txBody>
      </p:sp>
    </p:spTree>
    <p:extLst>
      <p:ext uri="{BB962C8B-B14F-4D97-AF65-F5344CB8AC3E}">
        <p14:creationId xmlns:p14="http://schemas.microsoft.com/office/powerpoint/2010/main" val="590898628"/>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400800"/>
          </a:xfrm>
        </p:spPr>
        <p:txBody>
          <a:bodyPr>
            <a:normAutofit fontScale="85000" lnSpcReduction="10000"/>
          </a:bodyPr>
          <a:lstStyle/>
          <a:p>
            <a:pPr marL="0" indent="0">
              <a:buNone/>
            </a:pPr>
            <a:r>
              <a:rPr lang="en-US" sz="4700" b="1" dirty="0"/>
              <a:t>First Layer</a:t>
            </a:r>
          </a:p>
          <a:p>
            <a:r>
              <a:rPr lang="en-US" dirty="0"/>
              <a:t>The first layer of muscles is the most superficial to the sole, and is located immediately underneath the plantar fascia. There are three muscles in this layer.</a:t>
            </a:r>
          </a:p>
          <a:p>
            <a:pPr marL="0" indent="0">
              <a:buNone/>
            </a:pPr>
            <a:r>
              <a:rPr lang="en-US" b="1" u="sng" dirty="0"/>
              <a:t>Abductor </a:t>
            </a:r>
            <a:r>
              <a:rPr lang="en-US" b="1" u="sng" dirty="0" err="1"/>
              <a:t>Hallucis</a:t>
            </a:r>
            <a:endParaRPr lang="en-US" dirty="0"/>
          </a:p>
          <a:p>
            <a:r>
              <a:rPr lang="en-US" dirty="0"/>
              <a:t>The abductor </a:t>
            </a:r>
            <a:r>
              <a:rPr lang="en-US" dirty="0" err="1"/>
              <a:t>hallucis</a:t>
            </a:r>
            <a:r>
              <a:rPr lang="en-US" dirty="0"/>
              <a:t> muscle is located on the medial side of the sole, where it contributes to a small soft tissue bulge.</a:t>
            </a:r>
          </a:p>
          <a:p>
            <a:r>
              <a:rPr lang="en-US" b="1" dirty="0"/>
              <a:t>Attachments</a:t>
            </a:r>
            <a:r>
              <a:rPr lang="en-US" dirty="0"/>
              <a:t>: Originates from the medial tubercle of the calcaneus, the flexor retinaculum and the plantar </a:t>
            </a:r>
            <a:r>
              <a:rPr lang="en-US" dirty="0" err="1"/>
              <a:t>aponeurosis</a:t>
            </a:r>
            <a:r>
              <a:rPr lang="en-US" dirty="0"/>
              <a:t>. It attaches to the medial base of the proximal phalanx of the great toe.</a:t>
            </a:r>
          </a:p>
          <a:p>
            <a:r>
              <a:rPr lang="en-US" b="1" dirty="0"/>
              <a:t>Actions</a:t>
            </a:r>
            <a:r>
              <a:rPr lang="en-US" dirty="0"/>
              <a:t>: Abducts and flexes the great toe.</a:t>
            </a:r>
          </a:p>
          <a:p>
            <a:r>
              <a:rPr lang="en-US" b="1" dirty="0"/>
              <a:t>Innervation</a:t>
            </a:r>
            <a:r>
              <a:rPr lang="en-US" dirty="0"/>
              <a:t>: Medial plantar nerve.</a:t>
            </a:r>
          </a:p>
          <a:p>
            <a:endParaRPr lang="en-US" dirty="0"/>
          </a:p>
        </p:txBody>
      </p:sp>
    </p:spTree>
    <p:extLst>
      <p:ext uri="{BB962C8B-B14F-4D97-AF65-F5344CB8AC3E}">
        <p14:creationId xmlns:p14="http://schemas.microsoft.com/office/powerpoint/2010/main" val="98345676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92500" lnSpcReduction="10000"/>
          </a:bodyPr>
          <a:lstStyle/>
          <a:p>
            <a:pPr marL="0" indent="0">
              <a:buNone/>
            </a:pPr>
            <a:r>
              <a:rPr lang="en-US" b="1" u="sng" dirty="0"/>
              <a:t>Flexor </a:t>
            </a:r>
            <a:r>
              <a:rPr lang="en-US" b="1" u="sng" dirty="0" err="1"/>
              <a:t>Digitorum</a:t>
            </a:r>
            <a:r>
              <a:rPr lang="en-US" b="1" u="sng" dirty="0"/>
              <a:t> </a:t>
            </a:r>
            <a:r>
              <a:rPr lang="en-US" b="1" u="sng" dirty="0" err="1"/>
              <a:t>Brevis</a:t>
            </a:r>
            <a:endParaRPr lang="en-US" dirty="0"/>
          </a:p>
          <a:p>
            <a:r>
              <a:rPr lang="en-US" dirty="0"/>
              <a:t>The flexor </a:t>
            </a:r>
            <a:r>
              <a:rPr lang="en-US" dirty="0" err="1"/>
              <a:t>digitorum</a:t>
            </a:r>
            <a:r>
              <a:rPr lang="en-US" dirty="0"/>
              <a:t> </a:t>
            </a:r>
            <a:r>
              <a:rPr lang="en-US" dirty="0" err="1"/>
              <a:t>brevis</a:t>
            </a:r>
            <a:r>
              <a:rPr lang="en-US" dirty="0"/>
              <a:t> muscle is located laterally to the abductor </a:t>
            </a:r>
            <a:r>
              <a:rPr lang="en-US" dirty="0" err="1"/>
              <a:t>hallucis</a:t>
            </a:r>
            <a:r>
              <a:rPr lang="en-US" dirty="0"/>
              <a:t>. It sits in the </a:t>
            </a:r>
            <a:r>
              <a:rPr lang="en-US" dirty="0" err="1"/>
              <a:t>centre</a:t>
            </a:r>
            <a:r>
              <a:rPr lang="en-US" dirty="0"/>
              <a:t> of the sole, sandwiched between the plantar </a:t>
            </a:r>
            <a:r>
              <a:rPr lang="en-US" dirty="0" err="1"/>
              <a:t>aponeurosis</a:t>
            </a:r>
            <a:r>
              <a:rPr lang="en-US" dirty="0"/>
              <a:t> and the tendons of flexor </a:t>
            </a:r>
            <a:r>
              <a:rPr lang="en-US" dirty="0" err="1"/>
              <a:t>digitorum</a:t>
            </a:r>
            <a:r>
              <a:rPr lang="en-US" dirty="0"/>
              <a:t> </a:t>
            </a:r>
            <a:r>
              <a:rPr lang="en-US" dirty="0" err="1"/>
              <a:t>longus</a:t>
            </a:r>
            <a:r>
              <a:rPr lang="en-US" dirty="0"/>
              <a:t>.</a:t>
            </a:r>
          </a:p>
          <a:p>
            <a:r>
              <a:rPr lang="en-US" b="1" dirty="0"/>
              <a:t>Attachments</a:t>
            </a:r>
            <a:r>
              <a:rPr lang="en-US" dirty="0"/>
              <a:t>: Originates from the medial tubercle of the calcaneus and the plantar </a:t>
            </a:r>
            <a:r>
              <a:rPr lang="en-US" dirty="0" err="1"/>
              <a:t>aponeurosis</a:t>
            </a:r>
            <a:r>
              <a:rPr lang="en-US" dirty="0"/>
              <a:t>. It attaches to the middle phalanges of the lateral four digits.</a:t>
            </a:r>
          </a:p>
          <a:p>
            <a:r>
              <a:rPr lang="en-US" b="1" dirty="0"/>
              <a:t>Actions</a:t>
            </a:r>
            <a:r>
              <a:rPr lang="en-US" dirty="0"/>
              <a:t>: Flexes the lateral four digits at the proximal </a:t>
            </a:r>
            <a:r>
              <a:rPr lang="en-US" dirty="0" err="1"/>
              <a:t>interphalangeal</a:t>
            </a:r>
            <a:r>
              <a:rPr lang="en-US" dirty="0"/>
              <a:t> joints.</a:t>
            </a:r>
          </a:p>
          <a:p>
            <a:r>
              <a:rPr lang="en-US" b="1" dirty="0"/>
              <a:t>Innervation</a:t>
            </a:r>
            <a:r>
              <a:rPr lang="en-US" dirty="0"/>
              <a:t>: Medial plantar nerve.</a:t>
            </a:r>
          </a:p>
          <a:p>
            <a:endParaRPr lang="en-US" dirty="0"/>
          </a:p>
        </p:txBody>
      </p:sp>
    </p:spTree>
    <p:extLst>
      <p:ext uri="{BB962C8B-B14F-4D97-AF65-F5344CB8AC3E}">
        <p14:creationId xmlns:p14="http://schemas.microsoft.com/office/powerpoint/2010/main" val="397918369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a:bodyPr>
          <a:lstStyle/>
          <a:p>
            <a:pPr marL="0" indent="0">
              <a:buNone/>
            </a:pPr>
            <a:r>
              <a:rPr lang="en-US" b="1" u="sng" dirty="0"/>
              <a:t>Abductor </a:t>
            </a:r>
            <a:r>
              <a:rPr lang="en-US" b="1" u="sng" dirty="0" err="1"/>
              <a:t>Digiti</a:t>
            </a:r>
            <a:r>
              <a:rPr lang="en-US" b="1" u="sng" dirty="0"/>
              <a:t> </a:t>
            </a:r>
            <a:r>
              <a:rPr lang="en-US" b="1" u="sng" dirty="0" err="1"/>
              <a:t>Minimi</a:t>
            </a:r>
            <a:endParaRPr lang="en-US" dirty="0"/>
          </a:p>
          <a:p>
            <a:r>
              <a:rPr lang="en-US" dirty="0"/>
              <a:t>The abductor </a:t>
            </a:r>
            <a:r>
              <a:rPr lang="en-US" dirty="0" err="1"/>
              <a:t>digiti</a:t>
            </a:r>
            <a:r>
              <a:rPr lang="en-US" dirty="0"/>
              <a:t> </a:t>
            </a:r>
            <a:r>
              <a:rPr lang="en-US" dirty="0" err="1"/>
              <a:t>minimi</a:t>
            </a:r>
            <a:r>
              <a:rPr lang="en-US" dirty="0"/>
              <a:t> muscle is located on the lateral side of the foot. It is homologous with the abductor </a:t>
            </a:r>
            <a:r>
              <a:rPr lang="en-US" dirty="0" err="1"/>
              <a:t>digiti</a:t>
            </a:r>
            <a:r>
              <a:rPr lang="en-US" dirty="0"/>
              <a:t> </a:t>
            </a:r>
            <a:r>
              <a:rPr lang="en-US" dirty="0" err="1"/>
              <a:t>minimi</a:t>
            </a:r>
            <a:r>
              <a:rPr lang="en-US" dirty="0"/>
              <a:t> of the </a:t>
            </a:r>
            <a:r>
              <a:rPr lang="en-US" dirty="0">
                <a:hlinkClick r:id="rId2" tooltip="Muscles of the Hand"/>
              </a:rPr>
              <a:t>hand</a:t>
            </a:r>
            <a:r>
              <a:rPr lang="en-US" dirty="0"/>
              <a:t>.</a:t>
            </a:r>
          </a:p>
          <a:p>
            <a:r>
              <a:rPr lang="en-US" b="1" dirty="0"/>
              <a:t>Attachments</a:t>
            </a:r>
            <a:r>
              <a:rPr lang="en-US" dirty="0"/>
              <a:t>: Originates from the medial and lateral tubercles of the calcaneus and the plantar </a:t>
            </a:r>
            <a:r>
              <a:rPr lang="en-US" dirty="0" err="1"/>
              <a:t>aponeurosis</a:t>
            </a:r>
            <a:r>
              <a:rPr lang="en-US" dirty="0"/>
              <a:t>. It attaches to the lateral base of the proximal phalanx of the 5th digit.</a:t>
            </a:r>
          </a:p>
          <a:p>
            <a:r>
              <a:rPr lang="en-US" b="1" dirty="0"/>
              <a:t>Actions</a:t>
            </a:r>
            <a:r>
              <a:rPr lang="en-US" dirty="0"/>
              <a:t>: Abducts and flexes the 5th digit.</a:t>
            </a:r>
          </a:p>
          <a:p>
            <a:r>
              <a:rPr lang="en-US" b="1" dirty="0"/>
              <a:t>Innervation</a:t>
            </a:r>
            <a:r>
              <a:rPr lang="en-US" dirty="0"/>
              <a:t>: Lateral plantar nerve.</a:t>
            </a:r>
          </a:p>
          <a:p>
            <a:endParaRPr lang="en-US" dirty="0"/>
          </a:p>
        </p:txBody>
      </p:sp>
    </p:spTree>
    <p:extLst>
      <p:ext uri="{BB962C8B-B14F-4D97-AF65-F5344CB8AC3E}">
        <p14:creationId xmlns:p14="http://schemas.microsoft.com/office/powerpoint/2010/main" val="350456844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95435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fontScale="85000" lnSpcReduction="20000"/>
          </a:bodyPr>
          <a:lstStyle/>
          <a:p>
            <a:pPr marL="0" indent="0">
              <a:buNone/>
            </a:pPr>
            <a:r>
              <a:rPr lang="en-US" sz="4600" b="1" dirty="0"/>
              <a:t>Second Layer</a:t>
            </a:r>
          </a:p>
          <a:p>
            <a:r>
              <a:rPr lang="en-US" dirty="0"/>
              <a:t>The second layer contains two muscles – the </a:t>
            </a:r>
            <a:r>
              <a:rPr lang="en-US" dirty="0" err="1"/>
              <a:t>quadratus</a:t>
            </a:r>
            <a:r>
              <a:rPr lang="en-US" dirty="0"/>
              <a:t> </a:t>
            </a:r>
            <a:r>
              <a:rPr lang="en-US" dirty="0" err="1"/>
              <a:t>plantae</a:t>
            </a:r>
            <a:r>
              <a:rPr lang="en-US" dirty="0"/>
              <a:t>, and the </a:t>
            </a:r>
            <a:r>
              <a:rPr lang="en-US" dirty="0" err="1"/>
              <a:t>lumbricals</a:t>
            </a:r>
            <a:r>
              <a:rPr lang="en-US" dirty="0"/>
              <a:t>. In addition, the tendons of the flexor </a:t>
            </a:r>
            <a:r>
              <a:rPr lang="en-US" dirty="0" err="1"/>
              <a:t>digitorum</a:t>
            </a:r>
            <a:r>
              <a:rPr lang="en-US" dirty="0"/>
              <a:t> </a:t>
            </a:r>
            <a:r>
              <a:rPr lang="en-US" dirty="0" err="1"/>
              <a:t>longus</a:t>
            </a:r>
            <a:r>
              <a:rPr lang="en-US" dirty="0"/>
              <a:t> (an extrinsic muscle of the foot) pass through this layer.</a:t>
            </a:r>
          </a:p>
          <a:p>
            <a:pPr marL="0" indent="0">
              <a:buNone/>
            </a:pPr>
            <a:r>
              <a:rPr lang="en-US" b="1" u="sng" dirty="0" err="1"/>
              <a:t>Quadratus</a:t>
            </a:r>
            <a:r>
              <a:rPr lang="en-US" b="1" u="sng" dirty="0"/>
              <a:t> Plantae</a:t>
            </a:r>
            <a:endParaRPr lang="en-US" dirty="0"/>
          </a:p>
          <a:p>
            <a:r>
              <a:rPr lang="en-US" dirty="0"/>
              <a:t>The </a:t>
            </a:r>
            <a:r>
              <a:rPr lang="en-US" dirty="0" err="1"/>
              <a:t>quadratus</a:t>
            </a:r>
            <a:r>
              <a:rPr lang="en-US" dirty="0"/>
              <a:t> </a:t>
            </a:r>
            <a:r>
              <a:rPr lang="en-US" dirty="0" err="1"/>
              <a:t>plantae</a:t>
            </a:r>
            <a:r>
              <a:rPr lang="en-US" dirty="0"/>
              <a:t> muscle is located superior to the flexor </a:t>
            </a:r>
            <a:r>
              <a:rPr lang="en-US" dirty="0" err="1"/>
              <a:t>digitorum</a:t>
            </a:r>
            <a:r>
              <a:rPr lang="en-US" dirty="0"/>
              <a:t> </a:t>
            </a:r>
            <a:r>
              <a:rPr lang="en-US" dirty="0" err="1"/>
              <a:t>longus</a:t>
            </a:r>
            <a:r>
              <a:rPr lang="en-US" dirty="0"/>
              <a:t> tendons. It is separated from the first layer of muscles by the lateral plantar vessels and nerve.</a:t>
            </a:r>
          </a:p>
          <a:p>
            <a:r>
              <a:rPr lang="en-US" b="1" dirty="0"/>
              <a:t>Attachments</a:t>
            </a:r>
            <a:r>
              <a:rPr lang="en-US" dirty="0"/>
              <a:t>: Originates from the medial and lateral plantar surface of the calcaneus. It attaches to the tendons of flexor </a:t>
            </a:r>
            <a:r>
              <a:rPr lang="en-US" dirty="0" err="1"/>
              <a:t>digitorum</a:t>
            </a:r>
            <a:r>
              <a:rPr lang="en-US" dirty="0"/>
              <a:t> </a:t>
            </a:r>
            <a:r>
              <a:rPr lang="en-US" dirty="0" err="1"/>
              <a:t>longus</a:t>
            </a:r>
            <a:r>
              <a:rPr lang="en-US" dirty="0"/>
              <a:t>.</a:t>
            </a:r>
          </a:p>
          <a:p>
            <a:r>
              <a:rPr lang="en-US" b="1" dirty="0"/>
              <a:t>Actions</a:t>
            </a:r>
            <a:r>
              <a:rPr lang="en-US" dirty="0"/>
              <a:t>: Assists flexor </a:t>
            </a:r>
            <a:r>
              <a:rPr lang="en-US" dirty="0" err="1"/>
              <a:t>digitorum</a:t>
            </a:r>
            <a:r>
              <a:rPr lang="en-US" dirty="0"/>
              <a:t> </a:t>
            </a:r>
            <a:r>
              <a:rPr lang="en-US" dirty="0" err="1"/>
              <a:t>longus</a:t>
            </a:r>
            <a:r>
              <a:rPr lang="en-US" dirty="0"/>
              <a:t> in flexing the lateral four digits.</a:t>
            </a:r>
          </a:p>
          <a:p>
            <a:r>
              <a:rPr lang="en-US" b="1" dirty="0"/>
              <a:t>Innervation</a:t>
            </a:r>
            <a:r>
              <a:rPr lang="en-US" dirty="0"/>
              <a:t>: Lateral plantar nerve.</a:t>
            </a:r>
          </a:p>
          <a:p>
            <a:endParaRPr lang="en-US" dirty="0"/>
          </a:p>
        </p:txBody>
      </p:sp>
    </p:spTree>
    <p:extLst>
      <p:ext uri="{BB962C8B-B14F-4D97-AF65-F5344CB8AC3E}">
        <p14:creationId xmlns:p14="http://schemas.microsoft.com/office/powerpoint/2010/main" val="3212006938"/>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marL="0" indent="0">
              <a:buNone/>
            </a:pPr>
            <a:r>
              <a:rPr lang="en-US" b="1" u="sng" dirty="0" err="1" smtClean="0">
                <a:effectLst/>
              </a:rPr>
              <a:t>Lumbricals</a:t>
            </a:r>
            <a:endParaRPr lang="en-US" dirty="0" smtClean="0">
              <a:effectLst/>
            </a:endParaRPr>
          </a:p>
          <a:p>
            <a:r>
              <a:rPr lang="en-US" dirty="0" smtClean="0">
                <a:effectLst/>
              </a:rPr>
              <a:t>There are four </a:t>
            </a:r>
            <a:r>
              <a:rPr lang="en-US" dirty="0" err="1" smtClean="0">
                <a:effectLst/>
              </a:rPr>
              <a:t>lumbrical</a:t>
            </a:r>
            <a:r>
              <a:rPr lang="en-US" dirty="0" smtClean="0">
                <a:effectLst/>
              </a:rPr>
              <a:t> muscles in the foot. They are each located medial to their respective tendon of the flexor </a:t>
            </a:r>
            <a:r>
              <a:rPr lang="en-US" dirty="0" err="1" smtClean="0">
                <a:effectLst/>
              </a:rPr>
              <a:t>digitorum</a:t>
            </a:r>
            <a:r>
              <a:rPr lang="en-US" dirty="0" smtClean="0">
                <a:effectLst/>
              </a:rPr>
              <a:t> </a:t>
            </a:r>
            <a:r>
              <a:rPr lang="en-US" dirty="0" err="1" smtClean="0">
                <a:effectLst/>
              </a:rPr>
              <a:t>longus</a:t>
            </a:r>
            <a:r>
              <a:rPr lang="en-US" dirty="0" smtClean="0">
                <a:effectLst/>
              </a:rPr>
              <a:t>.</a:t>
            </a:r>
          </a:p>
          <a:p>
            <a:r>
              <a:rPr lang="en-US" b="1" dirty="0" smtClean="0">
                <a:effectLst/>
              </a:rPr>
              <a:t>Attachments</a:t>
            </a:r>
            <a:r>
              <a:rPr lang="en-US" dirty="0" smtClean="0">
                <a:effectLst/>
              </a:rPr>
              <a:t>: Originates from the tendons of flexor </a:t>
            </a:r>
            <a:r>
              <a:rPr lang="en-US" dirty="0" err="1" smtClean="0">
                <a:effectLst/>
              </a:rPr>
              <a:t>digitorum</a:t>
            </a:r>
            <a:r>
              <a:rPr lang="en-US" dirty="0" smtClean="0">
                <a:effectLst/>
              </a:rPr>
              <a:t> </a:t>
            </a:r>
            <a:r>
              <a:rPr lang="en-US" dirty="0" err="1" smtClean="0">
                <a:effectLst/>
              </a:rPr>
              <a:t>longus</a:t>
            </a:r>
            <a:r>
              <a:rPr lang="en-US" dirty="0" smtClean="0">
                <a:effectLst/>
              </a:rPr>
              <a:t>. Attaches to the extensor hoods of the lateral four digits.</a:t>
            </a:r>
          </a:p>
          <a:p>
            <a:r>
              <a:rPr lang="en-US" b="1" dirty="0" smtClean="0">
                <a:effectLst/>
              </a:rPr>
              <a:t>Actions</a:t>
            </a:r>
            <a:r>
              <a:rPr lang="en-US" dirty="0" smtClean="0">
                <a:effectLst/>
              </a:rPr>
              <a:t>: Flexes at the metatarsophalangeal joints, while extending the </a:t>
            </a:r>
            <a:r>
              <a:rPr lang="en-US" dirty="0" err="1" smtClean="0">
                <a:effectLst/>
              </a:rPr>
              <a:t>interphalangeal</a:t>
            </a:r>
            <a:r>
              <a:rPr lang="en-US" dirty="0" smtClean="0">
                <a:effectLst/>
              </a:rPr>
              <a:t> joints.</a:t>
            </a:r>
          </a:p>
          <a:p>
            <a:r>
              <a:rPr lang="en-US" b="1" dirty="0" smtClean="0">
                <a:effectLst/>
              </a:rPr>
              <a:t>Innervation</a:t>
            </a:r>
            <a:r>
              <a:rPr lang="en-US" dirty="0" smtClean="0">
                <a:effectLst/>
              </a:rPr>
              <a:t>: The most medial </a:t>
            </a:r>
            <a:r>
              <a:rPr lang="en-US" dirty="0" err="1" smtClean="0">
                <a:effectLst/>
              </a:rPr>
              <a:t>lumbrical</a:t>
            </a:r>
            <a:r>
              <a:rPr lang="en-US" dirty="0" smtClean="0">
                <a:effectLst/>
              </a:rPr>
              <a:t> is innervated by the medial plantar nerve. The remaining three are innervated by the lateral plantar nerve.</a:t>
            </a:r>
          </a:p>
          <a:p>
            <a:pPr latinLnBrk="1"/>
            <a:endParaRPr lang="en-US" dirty="0"/>
          </a:p>
        </p:txBody>
      </p:sp>
    </p:spTree>
    <p:extLst>
      <p:ext uri="{BB962C8B-B14F-4D97-AF65-F5344CB8AC3E}">
        <p14:creationId xmlns:p14="http://schemas.microsoft.com/office/powerpoint/2010/main" val="109485230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762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324215"/>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8610600" cy="6553200"/>
          </a:xfrm>
        </p:spPr>
        <p:txBody>
          <a:bodyPr>
            <a:normAutofit fontScale="85000" lnSpcReduction="20000"/>
          </a:bodyPr>
          <a:lstStyle/>
          <a:p>
            <a:pPr marL="0" indent="0">
              <a:buNone/>
            </a:pPr>
            <a:r>
              <a:rPr lang="en-US" sz="5200" b="1" dirty="0"/>
              <a:t>Third Layer</a:t>
            </a:r>
          </a:p>
          <a:p>
            <a:r>
              <a:rPr lang="en-US" dirty="0"/>
              <a:t>The third layer contains three muscles. The flexor </a:t>
            </a:r>
            <a:r>
              <a:rPr lang="en-US" dirty="0" err="1"/>
              <a:t>hallucis</a:t>
            </a:r>
            <a:r>
              <a:rPr lang="en-US" dirty="0"/>
              <a:t> </a:t>
            </a:r>
            <a:r>
              <a:rPr lang="en-US" dirty="0" err="1"/>
              <a:t>brevis</a:t>
            </a:r>
            <a:r>
              <a:rPr lang="en-US" dirty="0"/>
              <a:t> and adductor </a:t>
            </a:r>
            <a:r>
              <a:rPr lang="en-US" dirty="0" err="1"/>
              <a:t>hallucis</a:t>
            </a:r>
            <a:r>
              <a:rPr lang="en-US" dirty="0"/>
              <a:t> are associated with movements of the great toe. The remaining muscle, the flexor </a:t>
            </a:r>
            <a:r>
              <a:rPr lang="en-US" dirty="0" err="1"/>
              <a:t>digiti</a:t>
            </a:r>
            <a:r>
              <a:rPr lang="en-US" dirty="0"/>
              <a:t> </a:t>
            </a:r>
            <a:r>
              <a:rPr lang="en-US" dirty="0" err="1"/>
              <a:t>minimi</a:t>
            </a:r>
            <a:r>
              <a:rPr lang="en-US" dirty="0"/>
              <a:t> </a:t>
            </a:r>
            <a:r>
              <a:rPr lang="en-US" dirty="0" err="1"/>
              <a:t>brevis</a:t>
            </a:r>
            <a:r>
              <a:rPr lang="en-US" dirty="0"/>
              <a:t>, moves the little toe.</a:t>
            </a:r>
          </a:p>
          <a:p>
            <a:pPr marL="0" indent="0">
              <a:buNone/>
            </a:pPr>
            <a:r>
              <a:rPr lang="en-US" b="1" u="sng" dirty="0"/>
              <a:t>Flexor </a:t>
            </a:r>
            <a:r>
              <a:rPr lang="en-US" b="1" u="sng" dirty="0" err="1"/>
              <a:t>Hallucis</a:t>
            </a:r>
            <a:r>
              <a:rPr lang="en-US" b="1" u="sng" dirty="0"/>
              <a:t> </a:t>
            </a:r>
            <a:r>
              <a:rPr lang="en-US" b="1" u="sng" dirty="0" err="1"/>
              <a:t>Brevis</a:t>
            </a:r>
            <a:endParaRPr lang="en-US" dirty="0"/>
          </a:p>
          <a:p>
            <a:r>
              <a:rPr lang="en-US" dirty="0"/>
              <a:t>The flexor </a:t>
            </a:r>
            <a:r>
              <a:rPr lang="en-US" dirty="0" err="1"/>
              <a:t>hallucis</a:t>
            </a:r>
            <a:r>
              <a:rPr lang="en-US" dirty="0"/>
              <a:t> </a:t>
            </a:r>
            <a:r>
              <a:rPr lang="en-US" dirty="0" err="1"/>
              <a:t>brevis</a:t>
            </a:r>
            <a:r>
              <a:rPr lang="en-US" dirty="0"/>
              <a:t> muscle is located on the medial side of the foot. It originates from two places on the sole of the foot.</a:t>
            </a:r>
          </a:p>
          <a:p>
            <a:r>
              <a:rPr lang="en-US" b="1" dirty="0"/>
              <a:t>Attachments</a:t>
            </a:r>
            <a:r>
              <a:rPr lang="en-US" dirty="0"/>
              <a:t>: Originates from the plantar surfaces of the cuboid and lateral cuneiforms, and from the tendon of the posterior </a:t>
            </a:r>
            <a:r>
              <a:rPr lang="en-US" dirty="0" err="1"/>
              <a:t>tibialis</a:t>
            </a:r>
            <a:r>
              <a:rPr lang="en-US" dirty="0"/>
              <a:t> tendon. Attaches to the base of the proximal phalanx of the great toe.</a:t>
            </a:r>
          </a:p>
          <a:p>
            <a:r>
              <a:rPr lang="en-US" b="1" dirty="0"/>
              <a:t>Actions</a:t>
            </a:r>
            <a:r>
              <a:rPr lang="en-US" dirty="0"/>
              <a:t>: Flexes the proximal phalanx of the great toe at the metatarsophalangeal joint.</a:t>
            </a:r>
          </a:p>
          <a:p>
            <a:r>
              <a:rPr lang="en-US" b="1" dirty="0"/>
              <a:t>Innervation</a:t>
            </a:r>
            <a:r>
              <a:rPr lang="en-US" dirty="0"/>
              <a:t>: Medial plantar nerve.</a:t>
            </a:r>
          </a:p>
          <a:p>
            <a:endParaRPr lang="en-US" dirty="0"/>
          </a:p>
        </p:txBody>
      </p:sp>
    </p:spTree>
    <p:extLst>
      <p:ext uri="{BB962C8B-B14F-4D97-AF65-F5344CB8AC3E}">
        <p14:creationId xmlns:p14="http://schemas.microsoft.com/office/powerpoint/2010/main" val="15464946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pPr marL="0" indent="0">
              <a:buNone/>
            </a:pPr>
            <a:r>
              <a:rPr lang="en-US" b="1" u="sng" dirty="0"/>
              <a:t>Adductor </a:t>
            </a:r>
            <a:r>
              <a:rPr lang="en-US" b="1" u="sng" dirty="0" err="1"/>
              <a:t>Hallucis</a:t>
            </a:r>
            <a:endParaRPr lang="en-US" dirty="0"/>
          </a:p>
          <a:p>
            <a:r>
              <a:rPr lang="en-US" dirty="0"/>
              <a:t>The adductor </a:t>
            </a:r>
            <a:r>
              <a:rPr lang="en-US" dirty="0" err="1"/>
              <a:t>hallucis</a:t>
            </a:r>
            <a:r>
              <a:rPr lang="en-US" dirty="0"/>
              <a:t> muscle is located laterally to the flexor </a:t>
            </a:r>
            <a:r>
              <a:rPr lang="en-US" dirty="0" err="1"/>
              <a:t>hallucis</a:t>
            </a:r>
            <a:r>
              <a:rPr lang="en-US" dirty="0"/>
              <a:t> </a:t>
            </a:r>
            <a:r>
              <a:rPr lang="en-US" dirty="0" err="1"/>
              <a:t>brevis</a:t>
            </a:r>
            <a:r>
              <a:rPr lang="en-US" dirty="0"/>
              <a:t>. It consists of an oblique and transverse head.</a:t>
            </a:r>
          </a:p>
          <a:p>
            <a:r>
              <a:rPr lang="en-US" b="1" dirty="0"/>
              <a:t>Attachments</a:t>
            </a:r>
            <a:r>
              <a:rPr lang="en-US" dirty="0"/>
              <a:t>: The oblique head originates from the bases of the 2nd, 3rd and 4th metatarsals. The transverse head originates from the plantar ligaments of the metatarsophalangeal joints. Both heads attach to the lateral base of the proximal phalanx of the great toe.</a:t>
            </a:r>
          </a:p>
          <a:p>
            <a:r>
              <a:rPr lang="en-US" b="1" dirty="0"/>
              <a:t>Actions</a:t>
            </a:r>
            <a:r>
              <a:rPr lang="en-US" dirty="0"/>
              <a:t>: Adduct the great toe. Assists in forming the transverse arch of the foot.</a:t>
            </a:r>
          </a:p>
          <a:p>
            <a:r>
              <a:rPr lang="en-US" b="1" dirty="0"/>
              <a:t>Innervation</a:t>
            </a:r>
            <a:r>
              <a:rPr lang="en-US" dirty="0"/>
              <a:t>: Deep branch of lateral plantar nerve.</a:t>
            </a:r>
          </a:p>
          <a:p>
            <a:endParaRPr lang="en-US" dirty="0"/>
          </a:p>
        </p:txBody>
      </p:sp>
    </p:spTree>
    <p:extLst>
      <p:ext uri="{BB962C8B-B14F-4D97-AF65-F5344CB8AC3E}">
        <p14:creationId xmlns:p14="http://schemas.microsoft.com/office/powerpoint/2010/main" val="712567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a:buNone/>
            </a:pPr>
            <a:r>
              <a:rPr lang="en-US" b="1" dirty="0" smtClean="0"/>
              <a:t>Organism level</a:t>
            </a:r>
          </a:p>
          <a:p>
            <a:r>
              <a:rPr lang="en-US" dirty="0" smtClean="0"/>
              <a:t>It is the most complex level of organization</a:t>
            </a:r>
          </a:p>
          <a:p>
            <a:r>
              <a:rPr lang="en-US" dirty="0" smtClean="0"/>
              <a:t>It consists of all levels of organization</a:t>
            </a:r>
          </a:p>
          <a:p>
            <a:r>
              <a:rPr lang="en-US" dirty="0" smtClean="0"/>
              <a:t>Its success is dependent upon proper structure and function of all organs system</a:t>
            </a:r>
          </a:p>
          <a:p>
            <a:r>
              <a:rPr lang="en-US" dirty="0" smtClean="0"/>
              <a:t>Dysfunction of one system can cause malfunction of others</a:t>
            </a:r>
            <a:endParaRPr lang="en-US" dirty="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lnSpcReduction="10000"/>
          </a:bodyPr>
          <a:lstStyle/>
          <a:p>
            <a:pPr marL="0" indent="0">
              <a:buNone/>
            </a:pPr>
            <a:r>
              <a:rPr lang="en-US" b="1" u="sng" dirty="0"/>
              <a:t>Flexor </a:t>
            </a:r>
            <a:r>
              <a:rPr lang="en-US" b="1" u="sng" dirty="0" err="1"/>
              <a:t>Digiti</a:t>
            </a:r>
            <a:r>
              <a:rPr lang="en-US" b="1" u="sng" dirty="0"/>
              <a:t> </a:t>
            </a:r>
            <a:r>
              <a:rPr lang="en-US" b="1" u="sng" dirty="0" err="1"/>
              <a:t>Minimi</a:t>
            </a:r>
            <a:r>
              <a:rPr lang="en-US" b="1" u="sng" dirty="0"/>
              <a:t> </a:t>
            </a:r>
            <a:r>
              <a:rPr lang="en-US" b="1" u="sng" dirty="0" err="1"/>
              <a:t>Brevis</a:t>
            </a:r>
            <a:endParaRPr lang="en-US" dirty="0"/>
          </a:p>
          <a:p>
            <a:r>
              <a:rPr lang="en-US" dirty="0"/>
              <a:t>The flexor </a:t>
            </a:r>
            <a:r>
              <a:rPr lang="en-US" dirty="0" err="1"/>
              <a:t>digiti</a:t>
            </a:r>
            <a:r>
              <a:rPr lang="en-US" dirty="0"/>
              <a:t> </a:t>
            </a:r>
            <a:r>
              <a:rPr lang="en-US" dirty="0" err="1"/>
              <a:t>minimi</a:t>
            </a:r>
            <a:r>
              <a:rPr lang="en-US" dirty="0"/>
              <a:t> </a:t>
            </a:r>
            <a:r>
              <a:rPr lang="en-US" dirty="0" err="1"/>
              <a:t>brevis</a:t>
            </a:r>
            <a:r>
              <a:rPr lang="en-US" dirty="0"/>
              <a:t> muscle is located on the lateral side of the foot, underneath the metatarsal of the little toe. It resembles the </a:t>
            </a:r>
            <a:r>
              <a:rPr lang="en-US" dirty="0" err="1"/>
              <a:t>interossei</a:t>
            </a:r>
            <a:r>
              <a:rPr lang="en-US" dirty="0"/>
              <a:t> in structure.</a:t>
            </a:r>
          </a:p>
          <a:p>
            <a:r>
              <a:rPr lang="en-US" b="1" dirty="0"/>
              <a:t>Attachments</a:t>
            </a:r>
            <a:r>
              <a:rPr lang="en-US" dirty="0"/>
              <a:t>: Originates from the base of the fifth metatarsal. Attaches to the base of the proximal phalanx of the fifth digit.</a:t>
            </a:r>
          </a:p>
          <a:p>
            <a:r>
              <a:rPr lang="en-US" b="1" dirty="0"/>
              <a:t>Actions</a:t>
            </a:r>
            <a:r>
              <a:rPr lang="en-US" dirty="0"/>
              <a:t>: Flexes the proximal phalanx of the fifth digit.</a:t>
            </a:r>
          </a:p>
          <a:p>
            <a:r>
              <a:rPr lang="en-US" b="1" dirty="0"/>
              <a:t>Innervation</a:t>
            </a:r>
            <a:r>
              <a:rPr lang="en-US" dirty="0"/>
              <a:t>: Superficial branch of lateral plantar nerve.</a:t>
            </a:r>
          </a:p>
          <a:p>
            <a:endParaRPr lang="en-US" dirty="0"/>
          </a:p>
        </p:txBody>
      </p:sp>
    </p:spTree>
    <p:extLst>
      <p:ext uri="{BB962C8B-B14F-4D97-AF65-F5344CB8AC3E}">
        <p14:creationId xmlns:p14="http://schemas.microsoft.com/office/powerpoint/2010/main" val="120972566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295176"/>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534400" cy="6477000"/>
          </a:xfrm>
        </p:spPr>
        <p:txBody>
          <a:bodyPr>
            <a:normAutofit fontScale="92500" lnSpcReduction="20000"/>
          </a:bodyPr>
          <a:lstStyle/>
          <a:p>
            <a:pPr marL="0" indent="0">
              <a:buNone/>
            </a:pPr>
            <a:r>
              <a:rPr lang="en-US" sz="4200" b="1" dirty="0"/>
              <a:t>Fourth Layer</a:t>
            </a:r>
          </a:p>
          <a:p>
            <a:r>
              <a:rPr lang="en-US" dirty="0"/>
              <a:t>The plantar and dorsal </a:t>
            </a:r>
            <a:r>
              <a:rPr lang="en-US" dirty="0" err="1"/>
              <a:t>interossei</a:t>
            </a:r>
            <a:r>
              <a:rPr lang="en-US" dirty="0"/>
              <a:t> comprise the fourth and final plantar muscle layer.  The plantar </a:t>
            </a:r>
            <a:r>
              <a:rPr lang="en-US" dirty="0" err="1"/>
              <a:t>interossei</a:t>
            </a:r>
            <a:r>
              <a:rPr lang="en-US" dirty="0"/>
              <a:t> have a </a:t>
            </a:r>
            <a:r>
              <a:rPr lang="en-US" dirty="0" err="1"/>
              <a:t>unipennate</a:t>
            </a:r>
            <a:r>
              <a:rPr lang="en-US" dirty="0"/>
              <a:t> morphology, while the dorsal </a:t>
            </a:r>
            <a:r>
              <a:rPr lang="en-US" dirty="0" err="1"/>
              <a:t>interossei</a:t>
            </a:r>
            <a:r>
              <a:rPr lang="en-US" dirty="0"/>
              <a:t> are </a:t>
            </a:r>
            <a:r>
              <a:rPr lang="en-US" dirty="0" err="1"/>
              <a:t>bipennate</a:t>
            </a:r>
            <a:r>
              <a:rPr lang="en-US" dirty="0"/>
              <a:t>.</a:t>
            </a:r>
          </a:p>
          <a:p>
            <a:pPr marL="0" indent="0">
              <a:buNone/>
            </a:pPr>
            <a:r>
              <a:rPr lang="en-US" b="1" u="sng" dirty="0"/>
              <a:t>Plantar </a:t>
            </a:r>
            <a:r>
              <a:rPr lang="en-US" b="1" u="sng" dirty="0" err="1"/>
              <a:t>Interossei</a:t>
            </a:r>
            <a:endParaRPr lang="en-US" dirty="0"/>
          </a:p>
          <a:p>
            <a:r>
              <a:rPr lang="en-US" dirty="0"/>
              <a:t>There are three plantar </a:t>
            </a:r>
            <a:r>
              <a:rPr lang="en-US" dirty="0" err="1"/>
              <a:t>interossei</a:t>
            </a:r>
            <a:r>
              <a:rPr lang="en-US" dirty="0"/>
              <a:t>, which are located between the metatarsals. Each arises from a single metatarsal.</a:t>
            </a:r>
          </a:p>
          <a:p>
            <a:r>
              <a:rPr lang="en-US" b="1" dirty="0"/>
              <a:t>Attachments</a:t>
            </a:r>
            <a:r>
              <a:rPr lang="en-US" dirty="0"/>
              <a:t>: Originates from the medial side of metatarsals three to five. Attaches to the medial sides of the phalanges of digits three to five.</a:t>
            </a:r>
          </a:p>
          <a:p>
            <a:r>
              <a:rPr lang="en-US" b="1" dirty="0"/>
              <a:t>Actions</a:t>
            </a:r>
            <a:r>
              <a:rPr lang="en-US" dirty="0"/>
              <a:t>: Adduct digits three to five and flex the metatarsophalangeal joints.</a:t>
            </a:r>
          </a:p>
          <a:p>
            <a:r>
              <a:rPr lang="en-US" b="1" dirty="0"/>
              <a:t>Innervation</a:t>
            </a:r>
            <a:r>
              <a:rPr lang="en-US" dirty="0"/>
              <a:t>: Lateral plantar nerve</a:t>
            </a:r>
            <a:r>
              <a:rPr lang="en-US" dirty="0" smtClean="0"/>
              <a:t>.</a:t>
            </a:r>
            <a:endParaRPr lang="en-US" dirty="0"/>
          </a:p>
        </p:txBody>
      </p:sp>
    </p:spTree>
    <p:extLst>
      <p:ext uri="{BB962C8B-B14F-4D97-AF65-F5344CB8AC3E}">
        <p14:creationId xmlns:p14="http://schemas.microsoft.com/office/powerpoint/2010/main" val="22585945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b="1" u="sng" dirty="0" smtClean="0"/>
              <a:t>Dorsal </a:t>
            </a:r>
            <a:r>
              <a:rPr lang="en-US" b="1" u="sng" dirty="0" err="1" smtClean="0"/>
              <a:t>Interossei</a:t>
            </a:r>
            <a:endParaRPr lang="en-US" dirty="0" smtClean="0"/>
          </a:p>
          <a:p>
            <a:r>
              <a:rPr lang="en-US" dirty="0" smtClean="0"/>
              <a:t>There are four dorsal </a:t>
            </a:r>
            <a:r>
              <a:rPr lang="en-US" dirty="0" err="1" smtClean="0"/>
              <a:t>interossei</a:t>
            </a:r>
            <a:r>
              <a:rPr lang="en-US" dirty="0" smtClean="0"/>
              <a:t>, which are located between the metatarsals. Each arises from two metatarsals.</a:t>
            </a:r>
          </a:p>
          <a:p>
            <a:r>
              <a:rPr lang="en-US" b="1" dirty="0" smtClean="0"/>
              <a:t>Attachments</a:t>
            </a:r>
            <a:r>
              <a:rPr lang="en-US" dirty="0" smtClean="0"/>
              <a:t>: Originates from the sides of metatarsals one to five. The first muscle attaches to the medial side of the proximal phalanx of the second digit. The second to fourth </a:t>
            </a:r>
            <a:r>
              <a:rPr lang="en-US" dirty="0" err="1" smtClean="0"/>
              <a:t>interossei</a:t>
            </a:r>
            <a:r>
              <a:rPr lang="en-US" dirty="0" smtClean="0"/>
              <a:t> attach to the lateral sides of the proximal phalanxes of digits two to four.</a:t>
            </a:r>
          </a:p>
          <a:p>
            <a:r>
              <a:rPr lang="en-US" b="1" dirty="0" smtClean="0"/>
              <a:t>Actions</a:t>
            </a:r>
            <a:r>
              <a:rPr lang="en-US" dirty="0" smtClean="0"/>
              <a:t>: Abduct digits two to four and flex the metatarsophalangeal joints.</a:t>
            </a:r>
          </a:p>
          <a:p>
            <a:r>
              <a:rPr lang="en-US" b="1" dirty="0" smtClean="0"/>
              <a:t>Innervation</a:t>
            </a:r>
            <a:r>
              <a:rPr lang="en-US" dirty="0" smtClean="0"/>
              <a:t>: Lateral plantar nerve.</a:t>
            </a:r>
          </a:p>
          <a:p>
            <a:endParaRPr lang="en-US" dirty="0" smtClean="0"/>
          </a:p>
          <a:p>
            <a:endParaRPr lang="en-US" dirty="0"/>
          </a:p>
        </p:txBody>
      </p:sp>
    </p:spTree>
    <p:extLst>
      <p:ext uri="{BB962C8B-B14F-4D97-AF65-F5344CB8AC3E}">
        <p14:creationId xmlns:p14="http://schemas.microsoft.com/office/powerpoint/2010/main" val="2705132485"/>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534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63979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Joints of the lower limb</a:t>
            </a:r>
            <a:endParaRPr lang="en-US" b="1"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r>
              <a:rPr lang="en-US" dirty="0" smtClean="0"/>
              <a:t>The</a:t>
            </a:r>
            <a:r>
              <a:rPr lang="en-US" b="1" dirty="0"/>
              <a:t> joints of free lower limb </a:t>
            </a:r>
            <a:r>
              <a:rPr lang="en-US" dirty="0"/>
              <a:t>comprise the articulations from lower extremity, excepted the pelvic girdle:</a:t>
            </a:r>
          </a:p>
          <a:p>
            <a:pPr lvl="1"/>
            <a:r>
              <a:rPr lang="en-US" dirty="0"/>
              <a:t>Hip</a:t>
            </a:r>
          </a:p>
          <a:p>
            <a:pPr lvl="1"/>
            <a:r>
              <a:rPr lang="en-US" dirty="0"/>
              <a:t>Knee</a:t>
            </a:r>
          </a:p>
          <a:p>
            <a:pPr lvl="1"/>
            <a:r>
              <a:rPr lang="en-US" dirty="0" err="1"/>
              <a:t>Tibiofibular</a:t>
            </a:r>
            <a:endParaRPr lang="en-US" dirty="0"/>
          </a:p>
          <a:p>
            <a:pPr lvl="1"/>
            <a:r>
              <a:rPr lang="en-US" dirty="0"/>
              <a:t>Ankle</a:t>
            </a:r>
          </a:p>
          <a:p>
            <a:pPr lvl="1"/>
            <a:r>
              <a:rPr lang="en-US" dirty="0" err="1"/>
              <a:t>Intertarsal</a:t>
            </a:r>
            <a:endParaRPr lang="en-US" dirty="0"/>
          </a:p>
          <a:p>
            <a:pPr lvl="1"/>
            <a:r>
              <a:rPr lang="en-US" dirty="0" err="1"/>
              <a:t>Tarsometatarsal</a:t>
            </a:r>
            <a:endParaRPr lang="en-US" dirty="0"/>
          </a:p>
          <a:p>
            <a:pPr lvl="1"/>
            <a:r>
              <a:rPr lang="en-US" dirty="0" err="1"/>
              <a:t>Intermetatarsal</a:t>
            </a:r>
            <a:endParaRPr lang="en-US" dirty="0"/>
          </a:p>
          <a:p>
            <a:pPr lvl="1"/>
            <a:r>
              <a:rPr lang="en-US" dirty="0"/>
              <a:t>Metatarsophalangeal</a:t>
            </a:r>
          </a:p>
          <a:p>
            <a:pPr lvl="1"/>
            <a:r>
              <a:rPr lang="en-US" dirty="0"/>
              <a:t>Articulations of the </a:t>
            </a:r>
            <a:r>
              <a:rPr lang="en-US" dirty="0" smtClean="0"/>
              <a:t>Digits</a:t>
            </a:r>
            <a:br>
              <a:rPr lang="en-US" dirty="0" smtClean="0"/>
            </a:br>
            <a:endParaRPr lang="en-US" dirty="0"/>
          </a:p>
        </p:txBody>
      </p:sp>
    </p:spTree>
    <p:extLst>
      <p:ext uri="{BB962C8B-B14F-4D97-AF65-F5344CB8AC3E}">
        <p14:creationId xmlns:p14="http://schemas.microsoft.com/office/powerpoint/2010/main" val="157172999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marL="0" indent="0">
              <a:buNone/>
            </a:pPr>
            <a:r>
              <a:rPr lang="en-US" b="1" dirty="0" smtClean="0"/>
              <a:t>Hip joint</a:t>
            </a:r>
          </a:p>
          <a:p>
            <a:r>
              <a:rPr lang="en-US" sz="3100" dirty="0" smtClean="0"/>
              <a:t>This ball and socket joint is formed by the cup-shaped acetabulum of the innominate (hip) bone and the almost spherical head of the femur. </a:t>
            </a:r>
          </a:p>
          <a:p>
            <a:r>
              <a:rPr lang="en-US" sz="3100" dirty="0" smtClean="0"/>
              <a:t>The capsular ligament encloses the head and most of the neck of the femur. The cavity is deepened by the </a:t>
            </a:r>
            <a:r>
              <a:rPr lang="en-US" sz="3100" dirty="0" err="1" smtClean="0"/>
              <a:t>acetabular</a:t>
            </a:r>
            <a:r>
              <a:rPr lang="en-US" sz="3100" dirty="0" smtClean="0"/>
              <a:t> labrum, a ring of fibrocartilage attached to the rim of the acetabulum, which </a:t>
            </a:r>
            <a:r>
              <a:rPr lang="en-US" sz="3100" dirty="0" err="1" smtClean="0"/>
              <a:t>stabilises</a:t>
            </a:r>
            <a:r>
              <a:rPr lang="en-US" sz="3100" dirty="0" smtClean="0"/>
              <a:t> the joint without limiting its range of movement. </a:t>
            </a:r>
          </a:p>
          <a:p>
            <a:r>
              <a:rPr lang="en-US" sz="3100" dirty="0" smtClean="0"/>
              <a:t>The hip joint is necessarily a sturdy and powerful joint, since it bears all body weight when standing upright. </a:t>
            </a:r>
          </a:p>
          <a:p>
            <a:r>
              <a:rPr lang="en-US" sz="3100" dirty="0" smtClean="0"/>
              <a:t>It is </a:t>
            </a:r>
            <a:r>
              <a:rPr lang="en-US" sz="3100" dirty="0" err="1" smtClean="0"/>
              <a:t>stabilised</a:t>
            </a:r>
            <a:r>
              <a:rPr lang="en-US" sz="3100" dirty="0" smtClean="0"/>
              <a:t> by its surrounding musculature, but its ligaments are also important. </a:t>
            </a:r>
          </a:p>
          <a:p>
            <a:endParaRPr lang="en-US" sz="3100" dirty="0" smtClean="0"/>
          </a:p>
        </p:txBody>
      </p:sp>
    </p:spTree>
    <p:extLst>
      <p:ext uri="{BB962C8B-B14F-4D97-AF65-F5344CB8AC3E}">
        <p14:creationId xmlns:p14="http://schemas.microsoft.com/office/powerpoint/2010/main" val="1238138304"/>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smtClean="0"/>
              <a:t>The three main external ligaments are the </a:t>
            </a:r>
            <a:r>
              <a:rPr lang="en-US" dirty="0" err="1" smtClean="0"/>
              <a:t>iliofemoral</a:t>
            </a:r>
            <a:r>
              <a:rPr lang="en-US" dirty="0" smtClean="0"/>
              <a:t>, </a:t>
            </a:r>
            <a:r>
              <a:rPr lang="en-US" dirty="0" err="1" smtClean="0"/>
              <a:t>pubofemoral</a:t>
            </a:r>
            <a:r>
              <a:rPr lang="en-US" dirty="0" smtClean="0"/>
              <a:t> and </a:t>
            </a:r>
            <a:r>
              <a:rPr lang="en-US" dirty="0" err="1" smtClean="0"/>
              <a:t>ischiofemoral</a:t>
            </a:r>
            <a:r>
              <a:rPr lang="en-US" dirty="0" smtClean="0"/>
              <a:t> ligaments, which are </a:t>
            </a:r>
            <a:r>
              <a:rPr lang="en-US" dirty="0" err="1" smtClean="0"/>
              <a:t>localised</a:t>
            </a:r>
            <a:r>
              <a:rPr lang="en-US" dirty="0" smtClean="0"/>
              <a:t> thickenings of the joint capsule .</a:t>
            </a:r>
          </a:p>
          <a:p>
            <a:r>
              <a:rPr lang="en-US" dirty="0" smtClean="0"/>
              <a:t> Within the joint, the ligament of the head of the femur (</a:t>
            </a:r>
            <a:r>
              <a:rPr lang="en-US" dirty="0" err="1" smtClean="0"/>
              <a:t>ligamentum</a:t>
            </a:r>
            <a:r>
              <a:rPr lang="en-US" dirty="0" smtClean="0"/>
              <a:t> </a:t>
            </a:r>
            <a:r>
              <a:rPr lang="en-US" dirty="0" err="1" smtClean="0"/>
              <a:t>teres</a:t>
            </a:r>
            <a:r>
              <a:rPr lang="en-US" dirty="0" smtClean="0"/>
              <a:t>) attaches the femoral head to the acetabulum</a:t>
            </a:r>
          </a:p>
          <a:p>
            <a:endParaRPr lang="en-US" dirty="0" smtClean="0"/>
          </a:p>
          <a:p>
            <a:endParaRPr lang="en-US" b="1" dirty="0" smtClean="0"/>
          </a:p>
          <a:p>
            <a:endParaRPr lang="en-US" dirty="0"/>
          </a:p>
        </p:txBody>
      </p:sp>
    </p:spTree>
    <p:extLst>
      <p:ext uri="{BB962C8B-B14F-4D97-AF65-F5344CB8AC3E}">
        <p14:creationId xmlns:p14="http://schemas.microsoft.com/office/powerpoint/2010/main" val="203313653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b="1" dirty="0" smtClean="0"/>
              <a:t>Movements at the hip joint</a:t>
            </a:r>
            <a:endParaRPr lang="en-US" b="1" dirty="0"/>
          </a:p>
        </p:txBody>
      </p:sp>
      <p:sp>
        <p:nvSpPr>
          <p:cNvPr id="3" name="Content Placeholder 2"/>
          <p:cNvSpPr>
            <a:spLocks noGrp="1"/>
          </p:cNvSpPr>
          <p:nvPr>
            <p:ph idx="1"/>
          </p:nvPr>
        </p:nvSpPr>
        <p:spPr>
          <a:xfrm>
            <a:off x="457200" y="914400"/>
            <a:ext cx="8229600" cy="5867400"/>
          </a:xfrm>
        </p:spPr>
        <p:txBody>
          <a:bodyPr>
            <a:normAutofit/>
          </a:bodyPr>
          <a:lstStyle/>
          <a:p>
            <a:r>
              <a:rPr lang="en-US" dirty="0"/>
              <a:t>Movements which take place at the hip joint </a:t>
            </a:r>
            <a:r>
              <a:rPr lang="en-US" dirty="0" err="1"/>
              <a:t>are:flexion</a:t>
            </a:r>
            <a:r>
              <a:rPr lang="en-US" dirty="0"/>
              <a:t>, mainly due to contraction of the </a:t>
            </a:r>
            <a:r>
              <a:rPr lang="en-US" dirty="0" err="1"/>
              <a:t>iliopsoas</a:t>
            </a:r>
            <a:r>
              <a:rPr lang="en-US" dirty="0"/>
              <a:t> muscle, with help from </a:t>
            </a:r>
            <a:r>
              <a:rPr lang="en-US" dirty="0" err="1"/>
              <a:t>sartorius</a:t>
            </a:r>
            <a:r>
              <a:rPr lang="en-US" dirty="0"/>
              <a:t>, rectus </a:t>
            </a:r>
            <a:r>
              <a:rPr lang="en-US" dirty="0" err="1"/>
              <a:t>femoris</a:t>
            </a:r>
            <a:r>
              <a:rPr lang="en-US" dirty="0"/>
              <a:t> and </a:t>
            </a:r>
            <a:r>
              <a:rPr lang="en-US" dirty="0" err="1"/>
              <a:t>pectineus</a:t>
            </a:r>
            <a:r>
              <a:rPr lang="en-US" dirty="0"/>
              <a:t>.</a:t>
            </a:r>
          </a:p>
          <a:p>
            <a:pPr lvl="1"/>
            <a:r>
              <a:rPr lang="en-US" sz="3200" dirty="0" smtClean="0">
                <a:solidFill>
                  <a:schemeClr val="tx2"/>
                </a:solidFill>
              </a:rPr>
              <a:t>Extension</a:t>
            </a:r>
            <a:r>
              <a:rPr lang="en-US" sz="3200" dirty="0"/>
              <a:t>, chiefly by the gluteus </a:t>
            </a:r>
            <a:r>
              <a:rPr lang="en-US" sz="3200" dirty="0" err="1"/>
              <a:t>maximus</a:t>
            </a:r>
            <a:r>
              <a:rPr lang="en-US" sz="3200" dirty="0"/>
              <a:t> muscle with help by the hamstrings</a:t>
            </a:r>
          </a:p>
          <a:p>
            <a:pPr lvl="1"/>
            <a:r>
              <a:rPr lang="en-US" sz="3200" dirty="0">
                <a:solidFill>
                  <a:schemeClr val="accent1"/>
                </a:solidFill>
              </a:rPr>
              <a:t>A</a:t>
            </a:r>
            <a:r>
              <a:rPr lang="en-US" sz="3200" dirty="0" smtClean="0">
                <a:solidFill>
                  <a:schemeClr val="accent1"/>
                </a:solidFill>
              </a:rPr>
              <a:t>dduction</a:t>
            </a:r>
            <a:r>
              <a:rPr lang="en-US" sz="3200" dirty="0"/>
              <a:t>, by the adductors </a:t>
            </a:r>
            <a:r>
              <a:rPr lang="en-US" sz="3200" dirty="0" err="1"/>
              <a:t>longus</a:t>
            </a:r>
            <a:r>
              <a:rPr lang="en-US" sz="3200" dirty="0"/>
              <a:t>, </a:t>
            </a:r>
            <a:r>
              <a:rPr lang="en-US" sz="3200" dirty="0" err="1"/>
              <a:t>brevis</a:t>
            </a:r>
            <a:r>
              <a:rPr lang="en-US" sz="3200" dirty="0"/>
              <a:t>, </a:t>
            </a:r>
            <a:r>
              <a:rPr lang="en-US" sz="3200" dirty="0" err="1"/>
              <a:t>magnus</a:t>
            </a:r>
            <a:r>
              <a:rPr lang="en-US" sz="3200" dirty="0"/>
              <a:t> and the </a:t>
            </a:r>
            <a:r>
              <a:rPr lang="en-US" sz="3200" dirty="0" err="1" smtClean="0"/>
              <a:t>gracilis</a:t>
            </a:r>
            <a:endParaRPr lang="en-US" sz="3200" dirty="0"/>
          </a:p>
        </p:txBody>
      </p:sp>
    </p:spTree>
    <p:extLst>
      <p:ext uri="{BB962C8B-B14F-4D97-AF65-F5344CB8AC3E}">
        <p14:creationId xmlns:p14="http://schemas.microsoft.com/office/powerpoint/2010/main" val="355523836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lvl="1"/>
            <a:r>
              <a:rPr lang="en-US" sz="3200" dirty="0" smtClean="0">
                <a:solidFill>
                  <a:schemeClr val="accent1"/>
                </a:solidFill>
              </a:rPr>
              <a:t>Lateral rotation</a:t>
            </a:r>
            <a:r>
              <a:rPr lang="en-US" sz="3200" dirty="0" smtClean="0"/>
              <a:t>, by gluteus </a:t>
            </a:r>
            <a:r>
              <a:rPr lang="en-US" sz="3200" dirty="0" err="1" smtClean="0"/>
              <a:t>maximus</a:t>
            </a:r>
            <a:r>
              <a:rPr lang="en-US" sz="3200" dirty="0" smtClean="0"/>
              <a:t>, </a:t>
            </a:r>
            <a:r>
              <a:rPr lang="en-US" sz="3200" dirty="0" err="1" smtClean="0"/>
              <a:t>quadratus</a:t>
            </a:r>
            <a:r>
              <a:rPr lang="en-US" sz="3200" dirty="0" smtClean="0"/>
              <a:t> </a:t>
            </a:r>
            <a:r>
              <a:rPr lang="en-US" sz="3200" dirty="0" err="1" smtClean="0"/>
              <a:t>femoris</a:t>
            </a:r>
            <a:r>
              <a:rPr lang="en-US" sz="3200" dirty="0" smtClean="0"/>
              <a:t>, </a:t>
            </a:r>
            <a:r>
              <a:rPr lang="en-US" sz="3200" dirty="0" err="1" smtClean="0"/>
              <a:t>piriformis</a:t>
            </a:r>
            <a:r>
              <a:rPr lang="en-US" sz="3200" dirty="0" smtClean="0"/>
              <a:t>, </a:t>
            </a:r>
            <a:r>
              <a:rPr lang="en-US" sz="3200" dirty="0" err="1" smtClean="0"/>
              <a:t>obturator</a:t>
            </a:r>
            <a:r>
              <a:rPr lang="en-US" sz="3200" dirty="0" smtClean="0"/>
              <a:t> </a:t>
            </a:r>
            <a:r>
              <a:rPr lang="en-US" sz="3200" dirty="0" err="1" smtClean="0"/>
              <a:t>internus</a:t>
            </a:r>
            <a:r>
              <a:rPr lang="en-US" sz="3200" dirty="0" smtClean="0"/>
              <a:t> and </a:t>
            </a:r>
            <a:r>
              <a:rPr lang="en-US" sz="3200" dirty="0" err="1" smtClean="0"/>
              <a:t>externus</a:t>
            </a:r>
            <a:r>
              <a:rPr lang="en-US" sz="3200" dirty="0" smtClean="0"/>
              <a:t>, </a:t>
            </a:r>
            <a:r>
              <a:rPr lang="en-US" sz="3200" dirty="0" err="1" smtClean="0"/>
              <a:t>gemelli</a:t>
            </a:r>
            <a:r>
              <a:rPr lang="en-US" sz="3200" dirty="0" smtClean="0"/>
              <a:t>.</a:t>
            </a:r>
          </a:p>
          <a:p>
            <a:pPr lvl="1"/>
            <a:r>
              <a:rPr lang="en-US" sz="3200" dirty="0" smtClean="0">
                <a:solidFill>
                  <a:schemeClr val="accent1"/>
                </a:solidFill>
              </a:rPr>
              <a:t>Medial rotation</a:t>
            </a:r>
            <a:r>
              <a:rPr lang="en-US" sz="3200" dirty="0" smtClean="0"/>
              <a:t>, by anterior part of the gluteus </a:t>
            </a:r>
            <a:r>
              <a:rPr lang="en-US" sz="3200" dirty="0" err="1" smtClean="0"/>
              <a:t>minimus</a:t>
            </a:r>
            <a:r>
              <a:rPr lang="en-US" sz="3200" dirty="0" smtClean="0"/>
              <a:t> and </a:t>
            </a:r>
            <a:r>
              <a:rPr lang="en-US" sz="3200" dirty="0" err="1" smtClean="0"/>
              <a:t>medius</a:t>
            </a:r>
            <a:r>
              <a:rPr lang="en-US" sz="3200" dirty="0" smtClean="0"/>
              <a:t> and tensor fasciae </a:t>
            </a:r>
            <a:r>
              <a:rPr lang="en-US" sz="3200" dirty="0" err="1" smtClean="0"/>
              <a:t>latae</a:t>
            </a:r>
            <a:r>
              <a:rPr lang="en-US" sz="3200" dirty="0" smtClean="0"/>
              <a:t> muscles</a:t>
            </a:r>
            <a:endParaRPr lang="en-US" sz="3200" dirty="0" smtClean="0">
              <a:solidFill>
                <a:schemeClr val="accent1"/>
              </a:solidFill>
            </a:endParaRPr>
          </a:p>
          <a:p>
            <a:pPr lvl="1"/>
            <a:r>
              <a:rPr lang="en-US" sz="3200" dirty="0" smtClean="0">
                <a:solidFill>
                  <a:schemeClr val="accent1"/>
                </a:solidFill>
              </a:rPr>
              <a:t>Abduction </a:t>
            </a:r>
            <a:r>
              <a:rPr lang="en-US" sz="3200" dirty="0" smtClean="0"/>
              <a:t>by Gluteus </a:t>
            </a:r>
            <a:r>
              <a:rPr lang="en-US" sz="3200" dirty="0" err="1" smtClean="0"/>
              <a:t>medius</a:t>
            </a:r>
            <a:r>
              <a:rPr lang="en-US" sz="3200" dirty="0" smtClean="0"/>
              <a:t> and </a:t>
            </a:r>
            <a:r>
              <a:rPr lang="en-US" sz="3200" dirty="0" err="1" smtClean="0"/>
              <a:t>minimus</a:t>
            </a:r>
            <a:r>
              <a:rPr lang="en-US" sz="3200" dirty="0" smtClean="0"/>
              <a:t>, </a:t>
            </a:r>
            <a:r>
              <a:rPr lang="en-US" sz="3200" dirty="0" err="1" smtClean="0"/>
              <a:t>sartorius</a:t>
            </a:r>
            <a:r>
              <a:rPr lang="en-US" sz="3200" dirty="0" smtClean="0"/>
              <a:t> </a:t>
            </a:r>
            <a:endParaRPr lang="en-US" sz="3200" dirty="0"/>
          </a:p>
        </p:txBody>
      </p:sp>
    </p:spTree>
    <p:extLst>
      <p:ext uri="{BB962C8B-B14F-4D97-AF65-F5344CB8AC3E}">
        <p14:creationId xmlns:p14="http://schemas.microsoft.com/office/powerpoint/2010/main" val="1630225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Levels of structural organization</a:t>
            </a:r>
            <a:endParaRPr lang="en-US" b="1" dirty="0"/>
          </a:p>
        </p:txBody>
      </p:sp>
      <p:pic>
        <p:nvPicPr>
          <p:cNvPr id="4" name="Picture 2"/>
          <p:cNvPicPr>
            <a:picLocks noGrp="1" noChangeAspect="1" noChangeArrowheads="1"/>
          </p:cNvPicPr>
          <p:nvPr>
            <p:ph idx="1"/>
          </p:nvPr>
        </p:nvPicPr>
        <p:blipFill>
          <a:blip r:embed="rId2"/>
          <a:srcRect/>
          <a:stretch>
            <a:fillRect/>
          </a:stretch>
        </p:blipFill>
        <p:spPr bwMode="auto">
          <a:xfrm>
            <a:off x="2208812" y="1600200"/>
            <a:ext cx="4726375"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lnSpcReduction="10000"/>
          </a:bodyPr>
          <a:lstStyle/>
          <a:p>
            <a:pPr marL="0" indent="0">
              <a:buNone/>
            </a:pPr>
            <a:r>
              <a:rPr lang="en-US" b="1" dirty="0"/>
              <a:t>Ligaments</a:t>
            </a:r>
          </a:p>
          <a:p>
            <a:r>
              <a:rPr lang="en-US" dirty="0"/>
              <a:t>The ligaments of the hip joint act to increase stability. They can be divided into two groups – </a:t>
            </a:r>
            <a:r>
              <a:rPr lang="en-US" dirty="0" err="1"/>
              <a:t>intracapsular</a:t>
            </a:r>
            <a:r>
              <a:rPr lang="en-US" dirty="0"/>
              <a:t> and </a:t>
            </a:r>
            <a:r>
              <a:rPr lang="en-US" dirty="0" err="1"/>
              <a:t>extracapsular</a:t>
            </a:r>
            <a:r>
              <a:rPr lang="en-US" dirty="0"/>
              <a:t>:</a:t>
            </a:r>
          </a:p>
          <a:p>
            <a:pPr marL="0" indent="0">
              <a:buNone/>
            </a:pPr>
            <a:r>
              <a:rPr lang="en-US" b="1" u="sng" dirty="0" err="1"/>
              <a:t>Intracapsular</a:t>
            </a:r>
            <a:endParaRPr lang="en-US" dirty="0"/>
          </a:p>
          <a:p>
            <a:r>
              <a:rPr lang="en-US" dirty="0"/>
              <a:t>The only </a:t>
            </a:r>
            <a:r>
              <a:rPr lang="en-US" dirty="0" err="1"/>
              <a:t>intracapsular</a:t>
            </a:r>
            <a:r>
              <a:rPr lang="en-US" dirty="0"/>
              <a:t> ligament is the </a:t>
            </a:r>
            <a:r>
              <a:rPr lang="en-US" b="1" dirty="0"/>
              <a:t>ligament of head of femur</a:t>
            </a:r>
            <a:r>
              <a:rPr lang="en-US" dirty="0"/>
              <a:t>. It is a relatively small structure, which runs from the </a:t>
            </a:r>
            <a:r>
              <a:rPr lang="en-US" dirty="0" err="1"/>
              <a:t>acetabular</a:t>
            </a:r>
            <a:r>
              <a:rPr lang="en-US" dirty="0"/>
              <a:t> fossa to the fovea of the femur.</a:t>
            </a:r>
          </a:p>
          <a:p>
            <a:r>
              <a:rPr lang="en-US" dirty="0"/>
              <a:t>It encloses a branch of the</a:t>
            </a:r>
            <a:r>
              <a:rPr lang="en-US" b="1" dirty="0"/>
              <a:t> </a:t>
            </a:r>
            <a:r>
              <a:rPr lang="en-US" b="1" dirty="0" err="1"/>
              <a:t>obturator</a:t>
            </a:r>
            <a:r>
              <a:rPr lang="en-US" b="1" dirty="0"/>
              <a:t> artery </a:t>
            </a:r>
            <a:r>
              <a:rPr lang="en-US" dirty="0"/>
              <a:t>(artery to head of femur), a minor source of arterial supply to the hip joint</a:t>
            </a:r>
            <a:r>
              <a:rPr lang="en-US" dirty="0" smtClean="0"/>
              <a:t>.</a:t>
            </a:r>
            <a:endParaRPr lang="en-US" dirty="0"/>
          </a:p>
        </p:txBody>
      </p:sp>
    </p:spTree>
    <p:extLst>
      <p:ext uri="{BB962C8B-B14F-4D97-AF65-F5344CB8AC3E}">
        <p14:creationId xmlns:p14="http://schemas.microsoft.com/office/powerpoint/2010/main" val="381053393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6477000"/>
          </a:xfrm>
        </p:spPr>
        <p:txBody>
          <a:bodyPr>
            <a:normAutofit fontScale="77500" lnSpcReduction="20000"/>
          </a:bodyPr>
          <a:lstStyle/>
          <a:p>
            <a:pPr marL="0" indent="0">
              <a:buNone/>
            </a:pPr>
            <a:r>
              <a:rPr lang="en-US" b="1" u="sng" dirty="0" err="1" smtClean="0"/>
              <a:t>Extracapsular</a:t>
            </a:r>
            <a:endParaRPr lang="en-US" dirty="0" smtClean="0"/>
          </a:p>
          <a:p>
            <a:r>
              <a:rPr lang="en-US" dirty="0" smtClean="0"/>
              <a:t>There are three main </a:t>
            </a:r>
            <a:r>
              <a:rPr lang="en-US" dirty="0" err="1" smtClean="0"/>
              <a:t>extracapsular</a:t>
            </a:r>
            <a:r>
              <a:rPr lang="en-US" dirty="0" smtClean="0"/>
              <a:t> ligaments, continuous with the outer surface of the hip joint capsule:</a:t>
            </a:r>
          </a:p>
          <a:p>
            <a:r>
              <a:rPr lang="en-US" b="1" dirty="0" err="1" smtClean="0"/>
              <a:t>Iliofemoral</a:t>
            </a:r>
            <a:r>
              <a:rPr lang="en-US" b="1" dirty="0" smtClean="0"/>
              <a:t> ligament </a:t>
            </a:r>
            <a:r>
              <a:rPr lang="en-US" dirty="0" smtClean="0"/>
              <a:t>– arises from the anterior inferior iliac spine and then bifurcates before inserting into the intertrochanteric line of the femur.</a:t>
            </a:r>
          </a:p>
          <a:p>
            <a:pPr lvl="1"/>
            <a:r>
              <a:rPr lang="en-US" dirty="0" smtClean="0"/>
              <a:t>It has a ‘Y’ shaped appearance, and prevents hyperextension of the hip joint. It is the strongest of the three ligaments.</a:t>
            </a:r>
          </a:p>
          <a:p>
            <a:r>
              <a:rPr lang="en-US" b="1" dirty="0" err="1" smtClean="0"/>
              <a:t>Pubofemoral</a:t>
            </a:r>
            <a:r>
              <a:rPr lang="en-US" b="1" dirty="0" smtClean="0"/>
              <a:t> </a:t>
            </a:r>
            <a:r>
              <a:rPr lang="en-US" dirty="0" smtClean="0"/>
              <a:t>– spans between the superior pubic rami and the intertrochanteric line of the femur, reinforcing the capsule anteriorly and inferiorly.</a:t>
            </a:r>
          </a:p>
          <a:p>
            <a:pPr lvl="1"/>
            <a:r>
              <a:rPr lang="en-US" dirty="0" smtClean="0"/>
              <a:t>It has a triangular shape, and prevents excessive abduction and extension.</a:t>
            </a:r>
          </a:p>
          <a:p>
            <a:r>
              <a:rPr lang="en-US" b="1" dirty="0" err="1" smtClean="0"/>
              <a:t>Ischiofemoral</a:t>
            </a:r>
            <a:r>
              <a:rPr lang="en-US" dirty="0" smtClean="0"/>
              <a:t>–</a:t>
            </a:r>
            <a:r>
              <a:rPr lang="en-US" b="1" dirty="0" smtClean="0"/>
              <a:t> </a:t>
            </a:r>
            <a:r>
              <a:rPr lang="en-US" dirty="0" smtClean="0"/>
              <a:t>spans between the body of the ischium and the greater trochanter of the femur, reinforcing the capsule posteriorly.</a:t>
            </a:r>
          </a:p>
          <a:p>
            <a:pPr lvl="1"/>
            <a:r>
              <a:rPr lang="en-US" dirty="0" smtClean="0"/>
              <a:t>It has a spiral orientation, and prevents hyperextension and holds the femoral head in the acetabulum.</a:t>
            </a:r>
          </a:p>
          <a:p>
            <a:endParaRPr lang="en-US" dirty="0" smtClean="0"/>
          </a:p>
          <a:p>
            <a:endParaRPr lang="en-US" dirty="0"/>
          </a:p>
        </p:txBody>
      </p:sp>
    </p:spTree>
    <p:extLst>
      <p:ext uri="{BB962C8B-B14F-4D97-AF65-F5344CB8AC3E}">
        <p14:creationId xmlns:p14="http://schemas.microsoft.com/office/powerpoint/2010/main" val="68434412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b="1" dirty="0"/>
              <a:t>Nerves to hip joint</a:t>
            </a:r>
          </a:p>
          <a:p>
            <a:r>
              <a:rPr lang="en-US" dirty="0"/>
              <a:t>The hip joint is supplied by the</a:t>
            </a:r>
            <a:r>
              <a:rPr lang="en-US" dirty="0" smtClean="0"/>
              <a:t>:</a:t>
            </a:r>
          </a:p>
          <a:p>
            <a:pPr lvl="1"/>
            <a:r>
              <a:rPr lang="en-US" dirty="0" smtClean="0"/>
              <a:t>Femoral-  lateral and medial circumflex </a:t>
            </a:r>
            <a:r>
              <a:rPr lang="en-US" dirty="0" err="1" smtClean="0"/>
              <a:t>femoris</a:t>
            </a:r>
            <a:r>
              <a:rPr lang="en-US" dirty="0" smtClean="0"/>
              <a:t> are  the main supplies- branches of </a:t>
            </a:r>
            <a:r>
              <a:rPr lang="en-US" dirty="0" err="1" smtClean="0"/>
              <a:t>profunda</a:t>
            </a:r>
            <a:r>
              <a:rPr lang="en-US" dirty="0" smtClean="0"/>
              <a:t> </a:t>
            </a:r>
            <a:r>
              <a:rPr lang="en-US" dirty="0" err="1"/>
              <a:t>femoris</a:t>
            </a:r>
            <a:r>
              <a:rPr lang="en-US" dirty="0"/>
              <a:t> artery (deep femoral artery).</a:t>
            </a:r>
          </a:p>
          <a:p>
            <a:pPr lvl="1"/>
            <a:r>
              <a:rPr lang="en-US" dirty="0" err="1"/>
              <a:t>obturator</a:t>
            </a:r>
            <a:endParaRPr lang="en-US" dirty="0"/>
          </a:p>
          <a:p>
            <a:pPr lvl="1"/>
            <a:r>
              <a:rPr lang="en-US" dirty="0"/>
              <a:t>sciatic</a:t>
            </a:r>
          </a:p>
          <a:p>
            <a:pPr lvl="1"/>
            <a:r>
              <a:rPr lang="en-US" dirty="0"/>
              <a:t>nerve to </a:t>
            </a:r>
            <a:r>
              <a:rPr lang="en-US" dirty="0" err="1"/>
              <a:t>quadratus</a:t>
            </a:r>
            <a:r>
              <a:rPr lang="en-US" dirty="0"/>
              <a:t> </a:t>
            </a:r>
            <a:r>
              <a:rPr lang="en-US" dirty="0" err="1"/>
              <a:t>femoris</a:t>
            </a:r>
            <a:endParaRPr lang="en-US" dirty="0"/>
          </a:p>
          <a:p>
            <a:pPr lvl="1"/>
            <a:r>
              <a:rPr lang="en-US" dirty="0"/>
              <a:t>direct branches of sacral plexus</a:t>
            </a:r>
          </a:p>
          <a:p>
            <a:endParaRPr lang="en-US" dirty="0"/>
          </a:p>
        </p:txBody>
      </p:sp>
    </p:spTree>
    <p:extLst>
      <p:ext uri="{BB962C8B-B14F-4D97-AF65-F5344CB8AC3E}">
        <p14:creationId xmlns:p14="http://schemas.microsoft.com/office/powerpoint/2010/main" val="211788945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10775" cy="873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7595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lnSpcReduction="10000"/>
          </a:bodyPr>
          <a:lstStyle/>
          <a:p>
            <a:pPr marL="0" indent="0">
              <a:buNone/>
            </a:pPr>
            <a:r>
              <a:rPr lang="en-US" b="1" dirty="0" smtClean="0"/>
              <a:t>Knee joint </a:t>
            </a:r>
          </a:p>
          <a:p>
            <a:r>
              <a:rPr lang="en-US" dirty="0" smtClean="0"/>
              <a:t>This is the </a:t>
            </a:r>
            <a:r>
              <a:rPr lang="en-US" b="1" dirty="0" smtClean="0"/>
              <a:t>largest</a:t>
            </a:r>
            <a:r>
              <a:rPr lang="en-US" dirty="0" smtClean="0"/>
              <a:t> and most complex joint. It is a </a:t>
            </a:r>
            <a:r>
              <a:rPr lang="en-US" dirty="0" smtClean="0">
                <a:solidFill>
                  <a:schemeClr val="tx2"/>
                </a:solidFill>
              </a:rPr>
              <a:t>synovial hinge joint </a:t>
            </a:r>
            <a:r>
              <a:rPr lang="en-US" dirty="0" smtClean="0"/>
              <a:t>formed by the condyles of the femur, the condyles of the tibia and the posterior surface of the patella. </a:t>
            </a:r>
          </a:p>
          <a:p>
            <a:r>
              <a:rPr lang="en-US" dirty="0" smtClean="0"/>
              <a:t>The anterior part of the capsule is formed by the tendon of the quadriceps </a:t>
            </a:r>
            <a:r>
              <a:rPr lang="en-US" dirty="0" err="1" smtClean="0"/>
              <a:t>femoris</a:t>
            </a:r>
            <a:r>
              <a:rPr lang="en-US" dirty="0" smtClean="0"/>
              <a:t> muscle, which also supports the patella. </a:t>
            </a:r>
          </a:p>
          <a:p>
            <a:r>
              <a:rPr lang="en-US" dirty="0" err="1" smtClean="0"/>
              <a:t>Intracapsular</a:t>
            </a:r>
            <a:r>
              <a:rPr lang="en-US" dirty="0" smtClean="0"/>
              <a:t> structures include two cruciate ligaments that cross each other, extending from the </a:t>
            </a:r>
            <a:r>
              <a:rPr lang="en-US" dirty="0" err="1" smtClean="0"/>
              <a:t>intercondylar</a:t>
            </a:r>
            <a:r>
              <a:rPr lang="en-US" dirty="0" smtClean="0"/>
              <a:t> notch of the femur to the </a:t>
            </a:r>
            <a:r>
              <a:rPr lang="en-US" dirty="0" err="1" smtClean="0"/>
              <a:t>intercondylar</a:t>
            </a:r>
            <a:r>
              <a:rPr lang="en-US" dirty="0" smtClean="0"/>
              <a:t> eminence of the tibia. They help to </a:t>
            </a:r>
            <a:r>
              <a:rPr lang="en-US" dirty="0" err="1" smtClean="0"/>
              <a:t>stabilise</a:t>
            </a:r>
            <a:r>
              <a:rPr lang="en-US" dirty="0" smtClean="0"/>
              <a:t> the joint</a:t>
            </a:r>
            <a:endParaRPr lang="en-US" dirty="0"/>
          </a:p>
        </p:txBody>
      </p:sp>
    </p:spTree>
    <p:extLst>
      <p:ext uri="{BB962C8B-B14F-4D97-AF65-F5344CB8AC3E}">
        <p14:creationId xmlns:p14="http://schemas.microsoft.com/office/powerpoint/2010/main" val="2756376806"/>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534400" cy="6553200"/>
          </a:xfrm>
        </p:spPr>
        <p:txBody>
          <a:bodyPr>
            <a:normAutofit/>
          </a:bodyPr>
          <a:lstStyle/>
          <a:p>
            <a:r>
              <a:rPr lang="en-US" dirty="0" smtClean="0"/>
              <a:t>Semilunar cartilages or menisci are incomplete discs of white fibrocartilage lying on top of the articular condyles of the tibia They are wedge shaped, being thicker at their outer edges, and provide stability. They prevent lateral displacement of the bones, and cushion the moving joint by shifting within the joint space according to the relative positions of the articulating bones. </a:t>
            </a:r>
          </a:p>
          <a:p>
            <a:r>
              <a:rPr lang="en-US" dirty="0" err="1" smtClean="0"/>
              <a:t>Bursae</a:t>
            </a:r>
            <a:r>
              <a:rPr lang="en-US" dirty="0" smtClean="0"/>
              <a:t> and pads of fat are numerous. They prevent friction between a bone and a ligament or tendon and between the skin and the patella. </a:t>
            </a:r>
          </a:p>
        </p:txBody>
      </p:sp>
    </p:spTree>
    <p:extLst>
      <p:ext uri="{BB962C8B-B14F-4D97-AF65-F5344CB8AC3E}">
        <p14:creationId xmlns:p14="http://schemas.microsoft.com/office/powerpoint/2010/main" val="67833439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dirty="0" smtClean="0"/>
              <a:t>Synovial membrane covers the cruciate ligaments and the pads of fat. The menisci are not covered with synovial membrane because they are weight bearing. </a:t>
            </a:r>
          </a:p>
          <a:p>
            <a:r>
              <a:rPr lang="en-US" dirty="0" smtClean="0"/>
              <a:t>External ligaments of the joint provide further support, making it a hard joint to dislocate. The main ligaments are the patellar ligament, an extension of the quadriceps tendon, the popliteal ligaments at the back of the knee and the collateral ligaments to each side.</a:t>
            </a:r>
          </a:p>
          <a:p>
            <a:endParaRPr lang="en-US" dirty="0"/>
          </a:p>
        </p:txBody>
      </p:sp>
    </p:spTree>
    <p:extLst>
      <p:ext uri="{BB962C8B-B14F-4D97-AF65-F5344CB8AC3E}">
        <p14:creationId xmlns:p14="http://schemas.microsoft.com/office/powerpoint/2010/main" val="19629617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8382000" cy="6477000"/>
          </a:xfrm>
        </p:spPr>
        <p:txBody>
          <a:bodyPr>
            <a:normAutofit fontScale="92500"/>
          </a:bodyPr>
          <a:lstStyle/>
          <a:p>
            <a:pPr marL="0" indent="0">
              <a:buNone/>
            </a:pPr>
            <a:r>
              <a:rPr lang="en-US" b="1" dirty="0"/>
              <a:t>Articulating Surfaces</a:t>
            </a:r>
          </a:p>
          <a:p>
            <a:r>
              <a:rPr lang="en-US" dirty="0"/>
              <a:t>The knee joint consists of two articulations – </a:t>
            </a:r>
            <a:r>
              <a:rPr lang="en-US" dirty="0" err="1"/>
              <a:t>tibiofemoral</a:t>
            </a:r>
            <a:r>
              <a:rPr lang="en-US" dirty="0"/>
              <a:t> and </a:t>
            </a:r>
            <a:r>
              <a:rPr lang="en-US" dirty="0" err="1"/>
              <a:t>patellofemoral</a:t>
            </a:r>
            <a:r>
              <a:rPr lang="en-US" dirty="0"/>
              <a:t>. The joint surfaces are lined with </a:t>
            </a:r>
            <a:r>
              <a:rPr lang="en-US" b="1" dirty="0"/>
              <a:t>hyaline</a:t>
            </a:r>
            <a:r>
              <a:rPr lang="en-US" dirty="0"/>
              <a:t> cartilage and are enclosed within a single joint cavity.</a:t>
            </a:r>
          </a:p>
          <a:p>
            <a:r>
              <a:rPr lang="en-US" b="1" dirty="0" err="1"/>
              <a:t>Tibiofemoral</a:t>
            </a:r>
            <a:r>
              <a:rPr lang="en-US" b="1" dirty="0"/>
              <a:t> </a:t>
            </a:r>
            <a:r>
              <a:rPr lang="en-US" dirty="0"/>
              <a:t>– medial and lateral condyles of the femur articulate with the </a:t>
            </a:r>
            <a:r>
              <a:rPr lang="en-US" dirty="0" err="1"/>
              <a:t>tibial</a:t>
            </a:r>
            <a:r>
              <a:rPr lang="en-US" dirty="0"/>
              <a:t> condyles. It is the weight-bearing component of the knee joint.</a:t>
            </a:r>
          </a:p>
          <a:p>
            <a:r>
              <a:rPr lang="en-US" b="1" dirty="0" err="1"/>
              <a:t>Patellofemoral</a:t>
            </a:r>
            <a:r>
              <a:rPr lang="en-US" b="1" dirty="0"/>
              <a:t> </a:t>
            </a:r>
            <a:r>
              <a:rPr lang="en-US" dirty="0"/>
              <a:t>– anterior aspect of the distal femur articulates with the patella. It allows the tendon of the quadriceps </a:t>
            </a:r>
            <a:r>
              <a:rPr lang="en-US" dirty="0" err="1"/>
              <a:t>femoris</a:t>
            </a:r>
            <a:r>
              <a:rPr lang="en-US" dirty="0"/>
              <a:t> (knee extensor) to be inserted directly over the knee – increasing the efficiency of the muscle.</a:t>
            </a:r>
          </a:p>
          <a:p>
            <a:endParaRPr lang="en-US" dirty="0"/>
          </a:p>
        </p:txBody>
      </p:sp>
    </p:spTree>
    <p:extLst>
      <p:ext uri="{BB962C8B-B14F-4D97-AF65-F5344CB8AC3E}">
        <p14:creationId xmlns:p14="http://schemas.microsoft.com/office/powerpoint/2010/main" val="2720644922"/>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pPr algn="l"/>
            <a:r>
              <a:rPr lang="en-US" b="1" dirty="0" smtClean="0"/>
              <a:t>Ligaments of knee joint</a:t>
            </a:r>
            <a:endParaRPr lang="en-US" b="1" dirty="0"/>
          </a:p>
        </p:txBody>
      </p:sp>
      <p:sp>
        <p:nvSpPr>
          <p:cNvPr id="3" name="Content Placeholder 2"/>
          <p:cNvSpPr>
            <a:spLocks noGrp="1"/>
          </p:cNvSpPr>
          <p:nvPr>
            <p:ph idx="1"/>
          </p:nvPr>
        </p:nvSpPr>
        <p:spPr>
          <a:xfrm>
            <a:off x="457200" y="838200"/>
            <a:ext cx="8229600" cy="5867400"/>
          </a:xfrm>
        </p:spPr>
        <p:txBody>
          <a:bodyPr>
            <a:normAutofit fontScale="85000" lnSpcReduction="10000"/>
          </a:bodyPr>
          <a:lstStyle/>
          <a:p>
            <a:pPr algn="just">
              <a:buFont typeface="Arial"/>
              <a:buChar char="•"/>
            </a:pPr>
            <a:r>
              <a:rPr lang="en-US" b="1" i="0" dirty="0" smtClean="0">
                <a:solidFill>
                  <a:srgbClr val="32323C"/>
                </a:solidFill>
                <a:effectLst/>
                <a:latin typeface="acumin-pro"/>
              </a:rPr>
              <a:t>Patellar ligament </a:t>
            </a:r>
            <a:r>
              <a:rPr lang="en-US" b="0" i="0" dirty="0" smtClean="0">
                <a:solidFill>
                  <a:srgbClr val="32323C"/>
                </a:solidFill>
                <a:effectLst/>
                <a:latin typeface="acumin-pro"/>
              </a:rPr>
              <a:t>– a continuation of the quadriceps </a:t>
            </a:r>
            <a:r>
              <a:rPr lang="en-US" b="0" i="0" dirty="0" err="1" smtClean="0">
                <a:solidFill>
                  <a:srgbClr val="32323C"/>
                </a:solidFill>
                <a:effectLst/>
                <a:latin typeface="acumin-pro"/>
              </a:rPr>
              <a:t>femoris</a:t>
            </a:r>
            <a:r>
              <a:rPr lang="en-US" b="0" i="0" dirty="0" smtClean="0">
                <a:solidFill>
                  <a:srgbClr val="32323C"/>
                </a:solidFill>
                <a:effectLst/>
                <a:latin typeface="acumin-pro"/>
              </a:rPr>
              <a:t> tendon distal to the patella. It attaches to the </a:t>
            </a:r>
            <a:r>
              <a:rPr lang="en-US" b="0" i="0" dirty="0" err="1" smtClean="0">
                <a:solidFill>
                  <a:srgbClr val="32323C"/>
                </a:solidFill>
                <a:effectLst/>
                <a:latin typeface="acumin-pro"/>
              </a:rPr>
              <a:t>tibial</a:t>
            </a:r>
            <a:r>
              <a:rPr lang="en-US" b="0" i="0" dirty="0" smtClean="0">
                <a:solidFill>
                  <a:srgbClr val="32323C"/>
                </a:solidFill>
                <a:effectLst/>
                <a:latin typeface="acumin-pro"/>
              </a:rPr>
              <a:t> tuberosity.</a:t>
            </a:r>
          </a:p>
          <a:p>
            <a:pPr algn="just">
              <a:buFont typeface="Arial"/>
              <a:buChar char="•"/>
            </a:pPr>
            <a:r>
              <a:rPr lang="en-US" b="1" i="0" dirty="0" smtClean="0">
                <a:solidFill>
                  <a:srgbClr val="32323C"/>
                </a:solidFill>
                <a:effectLst/>
                <a:latin typeface="acumin-pro"/>
              </a:rPr>
              <a:t>Collateral ligaments </a:t>
            </a:r>
            <a:r>
              <a:rPr lang="en-US" b="0" i="0" dirty="0" smtClean="0">
                <a:solidFill>
                  <a:srgbClr val="32323C"/>
                </a:solidFill>
                <a:effectLst/>
                <a:latin typeface="acumin-pro"/>
              </a:rPr>
              <a:t>– two strap-like ligaments. They act to </a:t>
            </a:r>
            <a:r>
              <a:rPr lang="en-US" b="0" i="0" dirty="0" err="1" smtClean="0">
                <a:solidFill>
                  <a:srgbClr val="32323C"/>
                </a:solidFill>
                <a:effectLst/>
                <a:latin typeface="acumin-pro"/>
              </a:rPr>
              <a:t>stabilise</a:t>
            </a:r>
            <a:r>
              <a:rPr lang="en-US" b="0" i="0" dirty="0" smtClean="0">
                <a:solidFill>
                  <a:srgbClr val="32323C"/>
                </a:solidFill>
                <a:effectLst/>
                <a:latin typeface="acumin-pro"/>
              </a:rPr>
              <a:t> the hinge motion of the knee, preventing excessive medial or lateral movement</a:t>
            </a:r>
          </a:p>
          <a:p>
            <a:pPr lvl="1" algn="just">
              <a:buFont typeface="Arial"/>
              <a:buChar char="•"/>
            </a:pPr>
            <a:r>
              <a:rPr lang="en-US" b="0" i="0" dirty="0" err="1" smtClean="0">
                <a:solidFill>
                  <a:srgbClr val="32323C"/>
                </a:solidFill>
                <a:effectLst/>
                <a:latin typeface="acumin-pro"/>
              </a:rPr>
              <a:t>Tibial</a:t>
            </a:r>
            <a:r>
              <a:rPr lang="en-US" b="0" i="0" dirty="0" smtClean="0">
                <a:solidFill>
                  <a:srgbClr val="32323C"/>
                </a:solidFill>
                <a:effectLst/>
                <a:latin typeface="acumin-pro"/>
              </a:rPr>
              <a:t> (medial) collateral ligament – wide and flat ligament, found on the medial side of the joint. Proximally, it attaches to the medial epicondyle of the femur, distally it attaches to the medial condyle of the tibia.</a:t>
            </a:r>
          </a:p>
          <a:p>
            <a:pPr lvl="1" algn="just">
              <a:buFont typeface="Arial"/>
              <a:buChar char="•"/>
            </a:pPr>
            <a:r>
              <a:rPr lang="en-US" b="0" i="0" dirty="0" smtClean="0">
                <a:solidFill>
                  <a:srgbClr val="32323C"/>
                </a:solidFill>
                <a:effectLst/>
                <a:latin typeface="acumin-pro"/>
              </a:rPr>
              <a:t>Fibular (lateral) collateral ligament – thinner and rounder than the </a:t>
            </a:r>
            <a:r>
              <a:rPr lang="en-US" b="0" i="0" dirty="0" err="1" smtClean="0">
                <a:solidFill>
                  <a:srgbClr val="32323C"/>
                </a:solidFill>
                <a:effectLst/>
                <a:latin typeface="acumin-pro"/>
              </a:rPr>
              <a:t>tibial</a:t>
            </a:r>
            <a:r>
              <a:rPr lang="en-US" b="0" i="0" dirty="0" smtClean="0">
                <a:solidFill>
                  <a:srgbClr val="32323C"/>
                </a:solidFill>
                <a:effectLst/>
                <a:latin typeface="acumin-pro"/>
              </a:rPr>
              <a:t> collateral, this attaches proximally to the lateral epicondyle of the femur, distally it attaches to a depression on the lateral surface of the fibular head.</a:t>
            </a:r>
          </a:p>
          <a:p>
            <a:endParaRPr lang="en-US" dirty="0"/>
          </a:p>
        </p:txBody>
      </p:sp>
    </p:spTree>
    <p:extLst>
      <p:ext uri="{BB962C8B-B14F-4D97-AF65-F5344CB8AC3E}">
        <p14:creationId xmlns:p14="http://schemas.microsoft.com/office/powerpoint/2010/main" val="307061153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Autofit/>
          </a:bodyPr>
          <a:lstStyle/>
          <a:p>
            <a:pPr lvl="0" algn="just">
              <a:buFont typeface="Arial"/>
              <a:buChar char="•"/>
            </a:pPr>
            <a:r>
              <a:rPr lang="en-US" sz="2400" b="1" dirty="0">
                <a:solidFill>
                  <a:srgbClr val="32323C"/>
                </a:solidFill>
                <a:latin typeface="acumin-pro"/>
              </a:rPr>
              <a:t>Cruciate Ligaments </a:t>
            </a:r>
            <a:r>
              <a:rPr lang="en-US" sz="2400" dirty="0">
                <a:solidFill>
                  <a:srgbClr val="32323C"/>
                </a:solidFill>
                <a:latin typeface="acumin-pro"/>
              </a:rPr>
              <a:t>– these two ligaments connect the femur and the tibia. In doing so, they cross each other, hence the term ‘cruciate’ (Latin for like a cross)</a:t>
            </a:r>
          </a:p>
          <a:p>
            <a:pPr lvl="1" algn="just">
              <a:buFont typeface="Arial"/>
              <a:buChar char="•"/>
            </a:pPr>
            <a:r>
              <a:rPr lang="en-US" sz="2400" b="1" dirty="0">
                <a:solidFill>
                  <a:srgbClr val="32323C"/>
                </a:solidFill>
                <a:latin typeface="acumin-pro"/>
              </a:rPr>
              <a:t>Anterior cruciate ligament</a:t>
            </a:r>
            <a:r>
              <a:rPr lang="en-US" sz="2400" dirty="0">
                <a:solidFill>
                  <a:srgbClr val="32323C"/>
                </a:solidFill>
                <a:latin typeface="acumin-pro"/>
              </a:rPr>
              <a:t> </a:t>
            </a:r>
            <a:r>
              <a:rPr lang="en-US" sz="2400" i="1" dirty="0">
                <a:solidFill>
                  <a:srgbClr val="32323C"/>
                </a:solidFill>
                <a:latin typeface="acumin-pro"/>
              </a:rPr>
              <a:t>– </a:t>
            </a:r>
            <a:r>
              <a:rPr lang="en-US" sz="2400" dirty="0">
                <a:solidFill>
                  <a:srgbClr val="32323C"/>
                </a:solidFill>
                <a:latin typeface="acumin-pro"/>
              </a:rPr>
              <a:t>attaches at the anterior </a:t>
            </a:r>
            <a:r>
              <a:rPr lang="en-US" sz="2400" dirty="0" err="1">
                <a:solidFill>
                  <a:srgbClr val="32323C"/>
                </a:solidFill>
                <a:latin typeface="acumin-pro"/>
              </a:rPr>
              <a:t>intercondylar</a:t>
            </a:r>
            <a:r>
              <a:rPr lang="en-US" sz="2400" dirty="0">
                <a:solidFill>
                  <a:srgbClr val="32323C"/>
                </a:solidFill>
                <a:latin typeface="acumin-pro"/>
              </a:rPr>
              <a:t> region of the tibia where it blends with the medial meniscus. It ascends posteriorly to attach to the femur in the </a:t>
            </a:r>
            <a:r>
              <a:rPr lang="en-US" sz="2400" dirty="0" err="1">
                <a:solidFill>
                  <a:srgbClr val="32323C"/>
                </a:solidFill>
                <a:latin typeface="acumin-pro"/>
              </a:rPr>
              <a:t>intercondylar</a:t>
            </a:r>
            <a:r>
              <a:rPr lang="en-US" sz="2400" dirty="0">
                <a:solidFill>
                  <a:srgbClr val="32323C"/>
                </a:solidFill>
                <a:latin typeface="acumin-pro"/>
              </a:rPr>
              <a:t> fossa. It prevents anterior dislocation of the tibia onto the femur.</a:t>
            </a:r>
          </a:p>
          <a:p>
            <a:pPr lvl="1" algn="just">
              <a:buFont typeface="Arial"/>
              <a:buChar char="•"/>
            </a:pPr>
            <a:r>
              <a:rPr lang="en-US" sz="2400" b="1" dirty="0">
                <a:solidFill>
                  <a:srgbClr val="32323C"/>
                </a:solidFill>
                <a:latin typeface="acumin-pro"/>
              </a:rPr>
              <a:t>Posterior cruciate ligament</a:t>
            </a:r>
            <a:r>
              <a:rPr lang="en-US" sz="2400" dirty="0">
                <a:solidFill>
                  <a:srgbClr val="32323C"/>
                </a:solidFill>
                <a:latin typeface="acumin-pro"/>
              </a:rPr>
              <a:t> </a:t>
            </a:r>
            <a:r>
              <a:rPr lang="en-US" sz="2400" i="1" dirty="0">
                <a:solidFill>
                  <a:srgbClr val="32323C"/>
                </a:solidFill>
                <a:latin typeface="acumin-pro"/>
              </a:rPr>
              <a:t>– </a:t>
            </a:r>
            <a:r>
              <a:rPr lang="en-US" sz="2400" dirty="0">
                <a:solidFill>
                  <a:srgbClr val="32323C"/>
                </a:solidFill>
                <a:latin typeface="acumin-pro"/>
              </a:rPr>
              <a:t>attaches at the posterior </a:t>
            </a:r>
            <a:r>
              <a:rPr lang="en-US" sz="2400" dirty="0" err="1">
                <a:solidFill>
                  <a:srgbClr val="32323C"/>
                </a:solidFill>
                <a:latin typeface="acumin-pro"/>
              </a:rPr>
              <a:t>intercondylar</a:t>
            </a:r>
            <a:r>
              <a:rPr lang="en-US" sz="2400" dirty="0">
                <a:solidFill>
                  <a:srgbClr val="32323C"/>
                </a:solidFill>
                <a:latin typeface="acumin-pro"/>
              </a:rPr>
              <a:t> region of the tibia and ascends anteriorly to attach to the </a:t>
            </a:r>
            <a:r>
              <a:rPr lang="en-US" sz="2400" dirty="0" err="1">
                <a:solidFill>
                  <a:srgbClr val="32323C"/>
                </a:solidFill>
                <a:latin typeface="acumin-pro"/>
              </a:rPr>
              <a:t>anteromedial</a:t>
            </a:r>
            <a:r>
              <a:rPr lang="en-US" sz="2400" dirty="0">
                <a:solidFill>
                  <a:srgbClr val="32323C"/>
                </a:solidFill>
                <a:latin typeface="acumin-pro"/>
              </a:rPr>
              <a:t> femoral condyle. It prevents posterior dislocation of the tibia onto the femur.</a:t>
            </a:r>
          </a:p>
          <a:p>
            <a:endParaRPr lang="en-US" sz="2400" dirty="0"/>
          </a:p>
        </p:txBody>
      </p:sp>
    </p:spTree>
    <p:extLst>
      <p:ext uri="{BB962C8B-B14F-4D97-AF65-F5344CB8AC3E}">
        <p14:creationId xmlns:p14="http://schemas.microsoft.com/office/powerpoint/2010/main" val="1661804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t>Cells  structure and its functions</a:t>
            </a:r>
            <a:endParaRPr lang="en-US" b="1" dirty="0"/>
          </a:p>
        </p:txBody>
      </p:sp>
      <p:sp>
        <p:nvSpPr>
          <p:cNvPr id="3" name="Content Placeholder 2"/>
          <p:cNvSpPr>
            <a:spLocks noGrp="1"/>
          </p:cNvSpPr>
          <p:nvPr>
            <p:ph idx="1"/>
          </p:nvPr>
        </p:nvSpPr>
        <p:spPr>
          <a:xfrm>
            <a:off x="457200" y="1066800"/>
            <a:ext cx="8229600" cy="5791200"/>
          </a:xfrm>
        </p:spPr>
        <p:txBody>
          <a:bodyPr>
            <a:normAutofit lnSpcReduction="10000"/>
          </a:bodyPr>
          <a:lstStyle/>
          <a:p>
            <a:pPr marL="514350" indent="-514350"/>
            <a:r>
              <a:rPr lang="en-US" dirty="0" smtClean="0"/>
              <a:t>A  cell is basic unit of the body that has life</a:t>
            </a:r>
          </a:p>
          <a:p>
            <a:pPr marL="514350" indent="-514350"/>
            <a:r>
              <a:rPr lang="en-US" dirty="0" smtClean="0"/>
              <a:t>A cell is made up of microstructures called organelles</a:t>
            </a:r>
          </a:p>
          <a:p>
            <a:pPr marL="514350" indent="-514350"/>
            <a:r>
              <a:rPr lang="en-US" dirty="0" smtClean="0"/>
              <a:t>The organelles include</a:t>
            </a:r>
          </a:p>
          <a:p>
            <a:pPr marL="514350" indent="-514350">
              <a:buFont typeface="+mj-lt"/>
              <a:buAutoNum type="arabicParenR"/>
            </a:pPr>
            <a:r>
              <a:rPr lang="en-US" b="1" dirty="0" smtClean="0"/>
              <a:t>Plasma membrane (cell membrane</a:t>
            </a:r>
            <a:r>
              <a:rPr lang="en-US" dirty="0" smtClean="0"/>
              <a:t>)</a:t>
            </a:r>
          </a:p>
          <a:p>
            <a:pPr marL="514350" indent="-514350"/>
            <a:r>
              <a:rPr lang="en-US" dirty="0" smtClean="0"/>
              <a:t>This forms a boundary between intracellular and extracellular spaces </a:t>
            </a:r>
          </a:p>
          <a:p>
            <a:pPr marL="514350" indent="-514350"/>
            <a:r>
              <a:rPr lang="en-US" dirty="0" smtClean="0"/>
              <a:t>It selectively regulates passage of all materials into and out of the cell</a:t>
            </a:r>
          </a:p>
          <a:p>
            <a:pPr marL="514350" indent="-514350"/>
            <a:r>
              <a:rPr lang="en-US" dirty="0" smtClean="0"/>
              <a:t> The plasma membrane is made up of 2 layers </a:t>
            </a:r>
            <a:r>
              <a:rPr lang="en-US" dirty="0" err="1" smtClean="0"/>
              <a:t>i.e</a:t>
            </a:r>
            <a:r>
              <a:rPr lang="en-US" dirty="0" smtClean="0"/>
              <a:t> protein and </a:t>
            </a:r>
            <a:r>
              <a:rPr lang="en-US" dirty="0" err="1" smtClean="0"/>
              <a:t>phospholipid</a:t>
            </a:r>
            <a:r>
              <a:rPr lang="en-US" dirty="0" smtClean="0"/>
              <a:t> layer</a:t>
            </a:r>
          </a:p>
          <a:p>
            <a:pPr marL="514350" indent="-514350">
              <a:buFont typeface="+mj-lt"/>
              <a:buAutoNum type="arabicParenR"/>
            </a:pPr>
            <a:endParaRPr lang="en-US" dirty="0" smtClean="0"/>
          </a:p>
          <a:p>
            <a:pPr marL="514350" indent="-514350">
              <a:buNone/>
            </a:pPr>
            <a:endParaRPr lang="en-US" dirty="0"/>
          </a:p>
        </p:txBody>
      </p:sp>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pPr marL="0" indent="0">
              <a:buNone/>
            </a:pPr>
            <a:r>
              <a:rPr lang="en-US" b="1" dirty="0" smtClean="0"/>
              <a:t>Movements at the knee joint</a:t>
            </a:r>
          </a:p>
          <a:p>
            <a:r>
              <a:rPr lang="en-US" dirty="0"/>
              <a:t>The main movement at the knee joint it</a:t>
            </a:r>
            <a:r>
              <a:rPr lang="en-US" dirty="0">
                <a:solidFill>
                  <a:schemeClr val="accent1"/>
                </a:solidFill>
              </a:rPr>
              <a:t> flexion and </a:t>
            </a:r>
            <a:r>
              <a:rPr lang="en-US" dirty="0" smtClean="0">
                <a:solidFill>
                  <a:schemeClr val="accent1"/>
                </a:solidFill>
              </a:rPr>
              <a:t>extension</a:t>
            </a:r>
          </a:p>
          <a:p>
            <a:r>
              <a:rPr lang="en-US" dirty="0" smtClean="0"/>
              <a:t>There </a:t>
            </a:r>
            <a:r>
              <a:rPr lang="en-US" dirty="0"/>
              <a:t>are several muscles that flex the leg at the knee joint</a:t>
            </a:r>
            <a:r>
              <a:rPr lang="en-US" dirty="0" smtClean="0"/>
              <a:t>: </a:t>
            </a:r>
            <a:r>
              <a:rPr lang="en-US" dirty="0" smtClean="0">
                <a:solidFill>
                  <a:schemeClr val="tx2"/>
                </a:solidFill>
              </a:rPr>
              <a:t>hamstring muscles, </a:t>
            </a:r>
            <a:r>
              <a:rPr lang="en-US" dirty="0" err="1" smtClean="0">
                <a:solidFill>
                  <a:schemeClr val="tx2"/>
                </a:solidFill>
              </a:rPr>
              <a:t>sartorius</a:t>
            </a:r>
            <a:r>
              <a:rPr lang="en-US" dirty="0" smtClean="0">
                <a:solidFill>
                  <a:schemeClr val="tx2"/>
                </a:solidFill>
              </a:rPr>
              <a:t>, </a:t>
            </a:r>
            <a:r>
              <a:rPr lang="en-US" dirty="0" err="1" smtClean="0">
                <a:solidFill>
                  <a:schemeClr val="tx2"/>
                </a:solidFill>
              </a:rPr>
              <a:t>gracilis</a:t>
            </a:r>
            <a:r>
              <a:rPr lang="en-US" dirty="0" smtClean="0">
                <a:solidFill>
                  <a:schemeClr val="tx2"/>
                </a:solidFill>
              </a:rPr>
              <a:t>, gastrocnemius</a:t>
            </a:r>
            <a:endParaRPr lang="en-US" dirty="0">
              <a:solidFill>
                <a:schemeClr val="tx2"/>
              </a:solidFill>
            </a:endParaRPr>
          </a:p>
          <a:p>
            <a:r>
              <a:rPr lang="en-US" dirty="0"/>
              <a:t>The main extensor is the </a:t>
            </a:r>
            <a:r>
              <a:rPr lang="en-US" dirty="0">
                <a:solidFill>
                  <a:schemeClr val="tx2"/>
                </a:solidFill>
              </a:rPr>
              <a:t>quadriceps </a:t>
            </a:r>
            <a:r>
              <a:rPr lang="en-US" dirty="0" err="1">
                <a:solidFill>
                  <a:schemeClr val="tx2"/>
                </a:solidFill>
              </a:rPr>
              <a:t>femoris</a:t>
            </a:r>
            <a:r>
              <a:rPr lang="en-US" dirty="0">
                <a:solidFill>
                  <a:schemeClr val="tx2"/>
                </a:solidFill>
              </a:rPr>
              <a:t> muscle</a:t>
            </a:r>
            <a:r>
              <a:rPr lang="en-US" dirty="0"/>
              <a:t>. The muscle that locks the knee into full extension is the </a:t>
            </a:r>
            <a:r>
              <a:rPr lang="en-US" dirty="0">
                <a:solidFill>
                  <a:schemeClr val="tx2"/>
                </a:solidFill>
              </a:rPr>
              <a:t>tensor fasciae </a:t>
            </a:r>
            <a:r>
              <a:rPr lang="en-US" dirty="0" err="1">
                <a:solidFill>
                  <a:schemeClr val="tx2"/>
                </a:solidFill>
              </a:rPr>
              <a:t>latae</a:t>
            </a:r>
            <a:r>
              <a:rPr lang="en-US" dirty="0">
                <a:solidFill>
                  <a:schemeClr val="tx2"/>
                </a:solidFill>
              </a:rPr>
              <a:t> </a:t>
            </a:r>
            <a:r>
              <a:rPr lang="en-US" dirty="0"/>
              <a:t>and </a:t>
            </a:r>
            <a:r>
              <a:rPr lang="en-US" dirty="0">
                <a:solidFill>
                  <a:schemeClr val="tx2"/>
                </a:solidFill>
              </a:rPr>
              <a:t>gluteus </a:t>
            </a:r>
            <a:r>
              <a:rPr lang="en-US" dirty="0" err="1">
                <a:solidFill>
                  <a:schemeClr val="tx2"/>
                </a:solidFill>
              </a:rPr>
              <a:t>maximus</a:t>
            </a:r>
            <a:r>
              <a:rPr lang="en-US" dirty="0">
                <a:solidFill>
                  <a:schemeClr val="tx2"/>
                </a:solidFill>
              </a:rPr>
              <a:t> </a:t>
            </a:r>
            <a:r>
              <a:rPr lang="en-US" dirty="0"/>
              <a:t>by way of the </a:t>
            </a:r>
            <a:r>
              <a:rPr lang="en-US" dirty="0" err="1"/>
              <a:t>iliotibial</a:t>
            </a:r>
            <a:r>
              <a:rPr lang="en-US" dirty="0"/>
              <a:t> tract.</a:t>
            </a:r>
            <a:r>
              <a:rPr lang="en-US" dirty="0" smtClean="0"/>
              <a:t/>
            </a:r>
            <a:br>
              <a:rPr lang="en-US" dirty="0" smtClean="0"/>
            </a:br>
            <a:endParaRPr lang="en-US" b="1" dirty="0"/>
          </a:p>
        </p:txBody>
      </p:sp>
    </p:spTree>
    <p:extLst>
      <p:ext uri="{BB962C8B-B14F-4D97-AF65-F5344CB8AC3E}">
        <p14:creationId xmlns:p14="http://schemas.microsoft.com/office/powerpoint/2010/main" val="368317933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998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09706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b="1" dirty="0" smtClean="0"/>
              <a:t>Ankle Joint</a:t>
            </a:r>
          </a:p>
          <a:p>
            <a:r>
              <a:rPr lang="en-US" dirty="0" smtClean="0"/>
              <a:t>The ankle joint is an articulation between the tibia, fibula and talus. It is a </a:t>
            </a:r>
            <a:r>
              <a:rPr lang="en-US" dirty="0" smtClean="0">
                <a:solidFill>
                  <a:schemeClr val="tx2"/>
                </a:solidFill>
              </a:rPr>
              <a:t>synovial hinge joint </a:t>
            </a:r>
            <a:r>
              <a:rPr lang="en-US" dirty="0" smtClean="0"/>
              <a:t>with only two movements possible, </a:t>
            </a:r>
            <a:r>
              <a:rPr lang="en-US" dirty="0" smtClean="0">
                <a:solidFill>
                  <a:schemeClr val="tx2"/>
                </a:solidFill>
              </a:rPr>
              <a:t>dorsiflexion</a:t>
            </a:r>
            <a:r>
              <a:rPr lang="en-US" dirty="0" smtClean="0"/>
              <a:t> (extension) or </a:t>
            </a:r>
            <a:r>
              <a:rPr lang="en-US" dirty="0" err="1" smtClean="0">
                <a:solidFill>
                  <a:schemeClr val="tx2"/>
                </a:solidFill>
              </a:rPr>
              <a:t>plantarflexion</a:t>
            </a:r>
            <a:r>
              <a:rPr lang="en-US" dirty="0" smtClean="0">
                <a:solidFill>
                  <a:schemeClr val="tx2"/>
                </a:solidFill>
              </a:rPr>
              <a:t> </a:t>
            </a:r>
            <a:r>
              <a:rPr lang="en-US" dirty="0" smtClean="0"/>
              <a:t>(flexion).</a:t>
            </a:r>
          </a:p>
          <a:p>
            <a:r>
              <a:rPr lang="en-US" dirty="0" smtClean="0"/>
              <a:t>There are four important ligaments strengthening this joint: the deltoid and the anterior, posterior, medial and lateral ligaments.</a:t>
            </a:r>
            <a:endParaRPr lang="en-US" dirty="0"/>
          </a:p>
        </p:txBody>
      </p:sp>
    </p:spTree>
    <p:extLst>
      <p:ext uri="{BB962C8B-B14F-4D97-AF65-F5344CB8AC3E}">
        <p14:creationId xmlns:p14="http://schemas.microsoft.com/office/powerpoint/2010/main" val="2423271215"/>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143000"/>
          </a:xfrm>
        </p:spPr>
        <p:txBody>
          <a:bodyPr/>
          <a:lstStyle/>
          <a:p>
            <a:pPr algn="l"/>
            <a:r>
              <a:rPr lang="en-US" dirty="0" smtClean="0"/>
              <a:t> </a:t>
            </a:r>
            <a:r>
              <a:rPr lang="en-US" b="1" dirty="0"/>
              <a:t>M</a:t>
            </a:r>
            <a:r>
              <a:rPr lang="en-US" b="1" dirty="0" smtClean="0"/>
              <a:t>ovement and muscles </a:t>
            </a:r>
            <a:endParaRPr lang="en-US" b="1" dirty="0"/>
          </a:p>
        </p:txBody>
      </p:sp>
      <p:sp>
        <p:nvSpPr>
          <p:cNvPr id="3" name="Content Placeholder 2"/>
          <p:cNvSpPr>
            <a:spLocks noGrp="1"/>
          </p:cNvSpPr>
          <p:nvPr>
            <p:ph idx="1"/>
          </p:nvPr>
        </p:nvSpPr>
        <p:spPr>
          <a:xfrm>
            <a:off x="457200" y="1600200"/>
            <a:ext cx="8229600" cy="4724400"/>
          </a:xfrm>
        </p:spPr>
        <p:txBody>
          <a:bodyPr>
            <a:normAutofit/>
          </a:bodyPr>
          <a:lstStyle/>
          <a:p>
            <a:r>
              <a:rPr lang="en-US" dirty="0" smtClean="0"/>
              <a:t>The movements of inversion and eversion occur between the tarsal bones and not at the ankle joint</a:t>
            </a:r>
          </a:p>
          <a:p>
            <a:pPr lvl="1"/>
            <a:r>
              <a:rPr lang="en-US" sz="3200" dirty="0" smtClean="0">
                <a:solidFill>
                  <a:schemeClr val="tx2"/>
                </a:solidFill>
              </a:rPr>
              <a:t>Dorsiflexion </a:t>
            </a:r>
            <a:r>
              <a:rPr lang="en-US" sz="3200" dirty="0" smtClean="0"/>
              <a:t>(lifting toes towards calf)- is produced by </a:t>
            </a:r>
            <a:r>
              <a:rPr lang="en-US" sz="3200" dirty="0" smtClean="0">
                <a:solidFill>
                  <a:schemeClr val="accent2"/>
                </a:solidFill>
              </a:rPr>
              <a:t>Anterior </a:t>
            </a:r>
            <a:r>
              <a:rPr lang="en-US" sz="3200" dirty="0" err="1" smtClean="0">
                <a:solidFill>
                  <a:schemeClr val="accent2"/>
                </a:solidFill>
              </a:rPr>
              <a:t>tibialis</a:t>
            </a:r>
            <a:r>
              <a:rPr lang="en-US" sz="3200" dirty="0" smtClean="0">
                <a:solidFill>
                  <a:schemeClr val="accent2"/>
                </a:solidFill>
              </a:rPr>
              <a:t> and toe extensors</a:t>
            </a:r>
          </a:p>
          <a:p>
            <a:pPr lvl="1"/>
            <a:r>
              <a:rPr lang="en-US" sz="3200" dirty="0" smtClean="0">
                <a:solidFill>
                  <a:schemeClr val="tx2"/>
                </a:solidFill>
              </a:rPr>
              <a:t>Plantar flexion </a:t>
            </a:r>
            <a:r>
              <a:rPr lang="en-US" sz="3200" dirty="0" smtClean="0"/>
              <a:t>(rising on tiptoe) – produced by </a:t>
            </a:r>
            <a:r>
              <a:rPr lang="en-US" sz="3200" dirty="0" smtClean="0">
                <a:solidFill>
                  <a:schemeClr val="accent2"/>
                </a:solidFill>
              </a:rPr>
              <a:t>Gastrocnemius, soleus and toe flexors</a:t>
            </a:r>
            <a:endParaRPr lang="en-US" sz="3200" dirty="0">
              <a:solidFill>
                <a:schemeClr val="accent2"/>
              </a:solidFill>
            </a:endParaRPr>
          </a:p>
        </p:txBody>
      </p:sp>
    </p:spTree>
    <p:extLst>
      <p:ext uri="{BB962C8B-B14F-4D97-AF65-F5344CB8AC3E}">
        <p14:creationId xmlns:p14="http://schemas.microsoft.com/office/powerpoint/2010/main" val="34043229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err="1" smtClean="0"/>
              <a:t>Tibiofibular</a:t>
            </a:r>
            <a:r>
              <a:rPr lang="en-US" b="1" dirty="0" smtClean="0"/>
              <a:t> joints</a:t>
            </a:r>
            <a:endParaRPr lang="en-US" b="1" dirty="0"/>
          </a:p>
        </p:txBody>
      </p:sp>
      <p:sp>
        <p:nvSpPr>
          <p:cNvPr id="3" name="Content Placeholder 2"/>
          <p:cNvSpPr>
            <a:spLocks noGrp="1"/>
          </p:cNvSpPr>
          <p:nvPr>
            <p:ph idx="1"/>
          </p:nvPr>
        </p:nvSpPr>
        <p:spPr>
          <a:xfrm>
            <a:off x="457200" y="990600"/>
            <a:ext cx="8229600" cy="5135563"/>
          </a:xfrm>
        </p:spPr>
        <p:txBody>
          <a:bodyPr/>
          <a:lstStyle/>
          <a:p>
            <a:r>
              <a:rPr lang="en-US" dirty="0"/>
              <a:t>The </a:t>
            </a:r>
            <a:r>
              <a:rPr lang="en-US" b="1" dirty="0"/>
              <a:t>proximal</a:t>
            </a:r>
            <a:r>
              <a:rPr lang="en-US" dirty="0"/>
              <a:t> and </a:t>
            </a:r>
            <a:r>
              <a:rPr lang="en-US" b="1" dirty="0"/>
              <a:t>distal </a:t>
            </a:r>
            <a:r>
              <a:rPr lang="en-US" b="1" dirty="0" err="1"/>
              <a:t>tibiofibular</a:t>
            </a:r>
            <a:r>
              <a:rPr lang="en-US" b="1" dirty="0"/>
              <a:t> joints</a:t>
            </a:r>
            <a:r>
              <a:rPr lang="en-US" dirty="0"/>
              <a:t> refer to two articulations between the tibia and fibula of the leg. These joints have minimal function in terms of movement but play a greater role in stability and weight-bearing</a:t>
            </a:r>
            <a:r>
              <a:rPr lang="en-US" dirty="0" smtClean="0"/>
              <a:t>.</a:t>
            </a:r>
          </a:p>
          <a:p>
            <a:endParaRPr lang="en-US" dirty="0"/>
          </a:p>
        </p:txBody>
      </p:sp>
    </p:spTree>
    <p:extLst>
      <p:ext uri="{BB962C8B-B14F-4D97-AF65-F5344CB8AC3E}">
        <p14:creationId xmlns:p14="http://schemas.microsoft.com/office/powerpoint/2010/main" val="2155082929"/>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763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7691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b="1" i="0" dirty="0" smtClean="0">
                <a:solidFill>
                  <a:srgbClr val="32323C"/>
                </a:solidFill>
                <a:effectLst/>
                <a:latin typeface="acumin-pro"/>
              </a:rPr>
              <a:t>Proximal </a:t>
            </a:r>
            <a:r>
              <a:rPr lang="en-US" b="1" i="0" dirty="0" err="1" smtClean="0">
                <a:solidFill>
                  <a:srgbClr val="32323C"/>
                </a:solidFill>
                <a:effectLst/>
                <a:latin typeface="acumin-pro"/>
              </a:rPr>
              <a:t>Tibiofibular</a:t>
            </a:r>
            <a:r>
              <a:rPr lang="en-US" b="1" i="0" dirty="0" smtClean="0">
                <a:solidFill>
                  <a:srgbClr val="32323C"/>
                </a:solidFill>
                <a:effectLst/>
                <a:latin typeface="acumin-pro"/>
              </a:rPr>
              <a:t> Joint</a:t>
            </a:r>
          </a:p>
          <a:p>
            <a:pPr marL="0" indent="0">
              <a:buNone/>
            </a:pPr>
            <a:r>
              <a:rPr lang="en-US" b="1" i="0" dirty="0" smtClean="0">
                <a:solidFill>
                  <a:srgbClr val="32323C"/>
                </a:solidFill>
                <a:effectLst/>
                <a:latin typeface="acumin-pro"/>
              </a:rPr>
              <a:t>Articulating Surfaces</a:t>
            </a:r>
          </a:p>
          <a:p>
            <a:pPr algn="just"/>
            <a:r>
              <a:rPr lang="en-US" b="0" i="0" dirty="0" smtClean="0">
                <a:solidFill>
                  <a:srgbClr val="32323C"/>
                </a:solidFill>
                <a:effectLst/>
                <a:latin typeface="acumin-pro"/>
              </a:rPr>
              <a:t>The proximal </a:t>
            </a:r>
            <a:r>
              <a:rPr lang="en-US" b="0" i="0" dirty="0" err="1" smtClean="0">
                <a:solidFill>
                  <a:srgbClr val="32323C"/>
                </a:solidFill>
                <a:effectLst/>
                <a:latin typeface="acumin-pro"/>
              </a:rPr>
              <a:t>tibiofibular</a:t>
            </a:r>
            <a:r>
              <a:rPr lang="en-US" b="0" i="0" dirty="0" smtClean="0">
                <a:solidFill>
                  <a:srgbClr val="32323C"/>
                </a:solidFill>
                <a:effectLst/>
                <a:latin typeface="acumin-pro"/>
              </a:rPr>
              <a:t> joint is formed by an articulation between the head of the fibula and the lateral condyle of the tibia.</a:t>
            </a:r>
          </a:p>
          <a:p>
            <a:pPr algn="just"/>
            <a:r>
              <a:rPr lang="en-US" b="0" i="0" dirty="0" smtClean="0">
                <a:solidFill>
                  <a:srgbClr val="32323C"/>
                </a:solidFill>
                <a:effectLst/>
                <a:latin typeface="acumin-pro"/>
              </a:rPr>
              <a:t>It is a </a:t>
            </a:r>
            <a:r>
              <a:rPr lang="en-US" b="1" i="0" dirty="0" smtClean="0">
                <a:solidFill>
                  <a:srgbClr val="32323C"/>
                </a:solidFill>
                <a:effectLst/>
                <a:latin typeface="acumin-pro"/>
              </a:rPr>
              <a:t>plane</a:t>
            </a:r>
            <a:r>
              <a:rPr lang="en-US" b="0" i="0" dirty="0" smtClean="0">
                <a:solidFill>
                  <a:srgbClr val="32323C"/>
                </a:solidFill>
                <a:effectLst/>
                <a:latin typeface="acumin-pro"/>
              </a:rPr>
              <a:t> type synovial joint; where the bones to glide over one another to create movement.</a:t>
            </a:r>
          </a:p>
          <a:p>
            <a:endParaRPr lang="en-US" dirty="0"/>
          </a:p>
        </p:txBody>
      </p:sp>
    </p:spTree>
    <p:extLst>
      <p:ext uri="{BB962C8B-B14F-4D97-AF65-F5344CB8AC3E}">
        <p14:creationId xmlns:p14="http://schemas.microsoft.com/office/powerpoint/2010/main" val="414048275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fontScale="25000" lnSpcReduction="20000"/>
          </a:bodyPr>
          <a:lstStyle/>
          <a:p>
            <a:pPr marL="0" indent="0">
              <a:buNone/>
            </a:pPr>
            <a:r>
              <a:rPr lang="en-US" sz="11200" b="1" dirty="0" smtClean="0">
                <a:effectLst/>
                <a:latin typeface="inherit"/>
              </a:rPr>
              <a:t>Supporting Structures</a:t>
            </a:r>
          </a:p>
          <a:p>
            <a:r>
              <a:rPr lang="en-US" sz="9600" dirty="0" smtClean="0">
                <a:effectLst/>
              </a:rPr>
              <a:t>The articular surfaces of the proximal </a:t>
            </a:r>
            <a:r>
              <a:rPr lang="en-US" sz="9600" dirty="0" err="1" smtClean="0">
                <a:effectLst/>
              </a:rPr>
              <a:t>tibiofibular</a:t>
            </a:r>
            <a:r>
              <a:rPr lang="en-US" sz="9600" dirty="0" smtClean="0">
                <a:effectLst/>
              </a:rPr>
              <a:t> joint are lined with </a:t>
            </a:r>
            <a:r>
              <a:rPr lang="en-US" sz="9600" b="1" dirty="0" smtClean="0">
                <a:effectLst/>
              </a:rPr>
              <a:t>hyaline cartilage</a:t>
            </a:r>
            <a:r>
              <a:rPr lang="en-US" sz="9600" dirty="0" smtClean="0">
                <a:effectLst/>
              </a:rPr>
              <a:t> and contained within a joint capsule.</a:t>
            </a:r>
          </a:p>
          <a:p>
            <a:r>
              <a:rPr lang="en-US" sz="9600" dirty="0" smtClean="0">
                <a:effectLst/>
              </a:rPr>
              <a:t>The joint capsule receives additional support from:</a:t>
            </a:r>
          </a:p>
          <a:p>
            <a:pPr lvl="1">
              <a:buFont typeface="Arial"/>
              <a:buChar char="•"/>
            </a:pPr>
            <a:r>
              <a:rPr lang="en-US" sz="9200" b="1" dirty="0" smtClean="0">
                <a:effectLst/>
              </a:rPr>
              <a:t>Anterior and posterior superior </a:t>
            </a:r>
            <a:r>
              <a:rPr lang="en-US" sz="9200" b="1" dirty="0" err="1" smtClean="0">
                <a:effectLst/>
              </a:rPr>
              <a:t>tibiofibular</a:t>
            </a:r>
            <a:r>
              <a:rPr lang="en-US" sz="9200" b="1" dirty="0" smtClean="0">
                <a:effectLst/>
              </a:rPr>
              <a:t> ligaments</a:t>
            </a:r>
            <a:r>
              <a:rPr lang="en-US" sz="9200" dirty="0" smtClean="0">
                <a:effectLst/>
              </a:rPr>
              <a:t> – span between the fibular head and lateral </a:t>
            </a:r>
            <a:r>
              <a:rPr lang="en-US" sz="9200" dirty="0" err="1" smtClean="0">
                <a:effectLst/>
              </a:rPr>
              <a:t>tibial</a:t>
            </a:r>
            <a:r>
              <a:rPr lang="en-US" sz="9200" dirty="0" smtClean="0">
                <a:effectLst/>
              </a:rPr>
              <a:t> condyle</a:t>
            </a:r>
          </a:p>
          <a:p>
            <a:pPr lvl="1">
              <a:buFont typeface="Arial"/>
              <a:buChar char="•"/>
            </a:pPr>
            <a:r>
              <a:rPr lang="en-US" sz="9200" b="1" dirty="0" smtClean="0">
                <a:effectLst/>
              </a:rPr>
              <a:t>Lateral collateral ligament </a:t>
            </a:r>
            <a:r>
              <a:rPr lang="en-US" sz="9200" dirty="0" smtClean="0">
                <a:effectLst/>
              </a:rPr>
              <a:t>of the knee joint</a:t>
            </a:r>
          </a:p>
          <a:p>
            <a:pPr lvl="1">
              <a:buFont typeface="Arial"/>
              <a:buChar char="•"/>
            </a:pPr>
            <a:r>
              <a:rPr lang="en-US" sz="9200" b="1" dirty="0" smtClean="0">
                <a:effectLst/>
              </a:rPr>
              <a:t>Biceps </a:t>
            </a:r>
            <a:r>
              <a:rPr lang="en-US" sz="9200" b="1" dirty="0" err="1" smtClean="0">
                <a:effectLst/>
              </a:rPr>
              <a:t>femoris</a:t>
            </a:r>
            <a:r>
              <a:rPr lang="en-US" sz="9200" b="1" dirty="0" smtClean="0">
                <a:effectLst/>
              </a:rPr>
              <a:t> </a:t>
            </a:r>
            <a:r>
              <a:rPr lang="en-US" sz="9200" dirty="0" smtClean="0">
                <a:effectLst/>
              </a:rPr>
              <a:t>– provides reinforcement as it inserts onto the fibular head.</a:t>
            </a:r>
          </a:p>
          <a:p>
            <a:pPr marL="0" indent="0">
              <a:buNone/>
            </a:pPr>
            <a:r>
              <a:rPr lang="en-US" sz="9600" b="1" dirty="0" smtClean="0">
                <a:effectLst/>
                <a:latin typeface="inherit"/>
              </a:rPr>
              <a:t>Neurovascular Supply</a:t>
            </a:r>
          </a:p>
          <a:p>
            <a:r>
              <a:rPr lang="en-US" sz="9600" dirty="0" smtClean="0">
                <a:effectLst/>
              </a:rPr>
              <a:t>The arterial supply to the proximal </a:t>
            </a:r>
            <a:r>
              <a:rPr lang="en-US" sz="9600" dirty="0" err="1" smtClean="0">
                <a:effectLst/>
              </a:rPr>
              <a:t>tibiofibular</a:t>
            </a:r>
            <a:r>
              <a:rPr lang="en-US" sz="9600" dirty="0" smtClean="0">
                <a:effectLst/>
              </a:rPr>
              <a:t> joint is via the </a:t>
            </a:r>
            <a:r>
              <a:rPr lang="en-US" sz="9600" b="1" dirty="0" smtClean="0">
                <a:effectLst/>
              </a:rPr>
              <a:t>inferior</a:t>
            </a:r>
            <a:r>
              <a:rPr lang="en-US" sz="9600" dirty="0" smtClean="0">
                <a:effectLst/>
              </a:rPr>
              <a:t> </a:t>
            </a:r>
            <a:r>
              <a:rPr lang="en-US" sz="9600" b="1" dirty="0" err="1" smtClean="0">
                <a:effectLst/>
              </a:rPr>
              <a:t>genicular</a:t>
            </a:r>
            <a:r>
              <a:rPr lang="en-US" sz="9600" dirty="0" smtClean="0">
                <a:effectLst/>
              </a:rPr>
              <a:t> </a:t>
            </a:r>
            <a:r>
              <a:rPr lang="en-US" sz="9600" b="1" dirty="0" smtClean="0">
                <a:effectLst/>
              </a:rPr>
              <a:t>arteries</a:t>
            </a:r>
            <a:r>
              <a:rPr lang="en-US" sz="9600" dirty="0" smtClean="0">
                <a:effectLst/>
              </a:rPr>
              <a:t> and the anterior </a:t>
            </a:r>
            <a:r>
              <a:rPr lang="en-US" sz="9600" dirty="0" err="1" smtClean="0">
                <a:effectLst/>
              </a:rPr>
              <a:t>tibial</a:t>
            </a:r>
            <a:r>
              <a:rPr lang="en-US" sz="9600" dirty="0" smtClean="0">
                <a:effectLst/>
              </a:rPr>
              <a:t> recurrent arteries.</a:t>
            </a:r>
          </a:p>
          <a:p>
            <a:r>
              <a:rPr lang="en-US" sz="9600" dirty="0" smtClean="0">
                <a:effectLst/>
              </a:rPr>
              <a:t>The joint is innervated by branches of the </a:t>
            </a:r>
            <a:r>
              <a:rPr lang="en-US" sz="9600" b="1" dirty="0" smtClean="0">
                <a:effectLst/>
              </a:rPr>
              <a:t>common fibular nerve</a:t>
            </a:r>
            <a:r>
              <a:rPr lang="en-US" sz="9600" dirty="0" smtClean="0">
                <a:effectLst/>
              </a:rPr>
              <a:t> and the nerve to the </a:t>
            </a:r>
            <a:r>
              <a:rPr lang="en-US" sz="9600" dirty="0" err="1" smtClean="0">
                <a:effectLst/>
              </a:rPr>
              <a:t>popliteus</a:t>
            </a:r>
            <a:r>
              <a:rPr lang="en-US" sz="9600" dirty="0" smtClean="0">
                <a:effectLst/>
              </a:rPr>
              <a:t> (a branch of the </a:t>
            </a:r>
            <a:r>
              <a:rPr lang="en-US" sz="9600" dirty="0" err="1" smtClean="0">
                <a:effectLst/>
              </a:rPr>
              <a:t>tibial</a:t>
            </a:r>
            <a:r>
              <a:rPr lang="en-US" sz="9600" dirty="0" smtClean="0">
                <a:effectLst/>
              </a:rPr>
              <a:t> nerve).</a:t>
            </a:r>
          </a:p>
          <a:p>
            <a:pPr algn="just" latinLnBrk="1"/>
            <a:r>
              <a:rPr lang="en-US" sz="9600" b="0" i="0" dirty="0" smtClean="0">
                <a:solidFill>
                  <a:srgbClr val="FFFFFF"/>
                </a:solidFill>
                <a:effectLst/>
                <a:latin typeface="acumin-pro"/>
              </a:rPr>
              <a:t> By </a:t>
            </a:r>
            <a:r>
              <a:rPr lang="en-US" sz="9600" b="0" i="0" u="sng" dirty="0" smtClean="0">
                <a:solidFill>
                  <a:srgbClr val="FFFFFF"/>
                </a:solidFill>
                <a:effectLst/>
                <a:latin typeface="acumin-pro"/>
              </a:rPr>
              <a:t>TeachM</a:t>
            </a:r>
            <a:r>
              <a:rPr lang="en-US" sz="9600" b="0" i="0" dirty="0" smtClean="0">
                <a:solidFill>
                  <a:srgbClr val="FFFFFF"/>
                </a:solidFill>
                <a:effectLst/>
                <a:latin typeface="acumin-pro"/>
              </a:rPr>
              <a:t>202</a:t>
            </a:r>
            <a:r>
              <a:rPr lang="en-US" sz="4400" b="0" i="0" dirty="0" smtClean="0">
                <a:solidFill>
                  <a:srgbClr val="FFFFFF"/>
                </a:solidFill>
                <a:effectLst/>
                <a:latin typeface="acumin-pro"/>
              </a:rPr>
              <a:t>1)</a:t>
            </a:r>
          </a:p>
          <a:p>
            <a:endParaRPr lang="en-US" sz="4400" dirty="0"/>
          </a:p>
        </p:txBody>
      </p:sp>
    </p:spTree>
    <p:extLst>
      <p:ext uri="{BB962C8B-B14F-4D97-AF65-F5344CB8AC3E}">
        <p14:creationId xmlns:p14="http://schemas.microsoft.com/office/powerpoint/2010/main" val="115313413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pPr algn="l"/>
            <a:r>
              <a:rPr lang="en-US" b="1" dirty="0" smtClean="0"/>
              <a:t>Distal </a:t>
            </a:r>
            <a:r>
              <a:rPr lang="en-US" b="1" dirty="0" err="1" smtClean="0"/>
              <a:t>tibiofibular</a:t>
            </a:r>
            <a:r>
              <a:rPr lang="en-US" b="1" dirty="0" smtClean="0"/>
              <a:t> joint</a:t>
            </a:r>
            <a:endParaRPr lang="en-US" b="1" dirty="0"/>
          </a:p>
        </p:txBody>
      </p:sp>
      <p:sp>
        <p:nvSpPr>
          <p:cNvPr id="3" name="Content Placeholder 2"/>
          <p:cNvSpPr>
            <a:spLocks noGrp="1"/>
          </p:cNvSpPr>
          <p:nvPr>
            <p:ph idx="1"/>
          </p:nvPr>
        </p:nvSpPr>
        <p:spPr>
          <a:xfrm>
            <a:off x="457200" y="1295400"/>
            <a:ext cx="8229600" cy="4830763"/>
          </a:xfrm>
        </p:spPr>
        <p:txBody>
          <a:bodyPr>
            <a:normAutofit fontScale="85000" lnSpcReduction="10000"/>
          </a:bodyPr>
          <a:lstStyle/>
          <a:p>
            <a:pPr marL="0" indent="0">
              <a:buNone/>
            </a:pPr>
            <a:r>
              <a:rPr lang="en-US" sz="4500" b="1" dirty="0"/>
              <a:t>Articulating Surfaces</a:t>
            </a:r>
          </a:p>
          <a:p>
            <a:r>
              <a:rPr lang="en-US" dirty="0" smtClean="0">
                <a:effectLst/>
              </a:rPr>
              <a:t>The </a:t>
            </a:r>
            <a:r>
              <a:rPr lang="en-US" b="1" dirty="0" smtClean="0">
                <a:effectLst/>
              </a:rPr>
              <a:t>distal (inferior) </a:t>
            </a:r>
            <a:r>
              <a:rPr lang="en-US" b="1" dirty="0" err="1" smtClean="0">
                <a:effectLst/>
              </a:rPr>
              <a:t>tibiofibular</a:t>
            </a:r>
            <a:r>
              <a:rPr lang="en-US" b="1" dirty="0" smtClean="0">
                <a:effectLst/>
              </a:rPr>
              <a:t> joint</a:t>
            </a:r>
            <a:r>
              <a:rPr lang="en-US" dirty="0" smtClean="0">
                <a:effectLst/>
              </a:rPr>
              <a:t> consists of an articulation between the fibular notch of the distal tibia and the fibula.</a:t>
            </a:r>
          </a:p>
          <a:p>
            <a:r>
              <a:rPr lang="en-US" dirty="0" smtClean="0">
                <a:effectLst/>
              </a:rPr>
              <a:t>It is an example of a </a:t>
            </a:r>
            <a:r>
              <a:rPr lang="en-US" b="1" dirty="0" smtClean="0">
                <a:effectLst/>
              </a:rPr>
              <a:t>fibrous joint</a:t>
            </a:r>
            <a:r>
              <a:rPr lang="en-US" dirty="0" smtClean="0">
                <a:effectLst/>
              </a:rPr>
              <a:t>, where the joint surfaces are by bound by tough, fibrous tissue.</a:t>
            </a:r>
          </a:p>
          <a:p>
            <a:pPr marL="0" indent="0">
              <a:buNone/>
            </a:pPr>
            <a:r>
              <a:rPr lang="en-US" b="1" dirty="0"/>
              <a:t>Supporting Structures</a:t>
            </a:r>
          </a:p>
          <a:p>
            <a:r>
              <a:rPr lang="en-US" dirty="0" smtClean="0">
                <a:effectLst/>
              </a:rPr>
              <a:t>The distal </a:t>
            </a:r>
            <a:r>
              <a:rPr lang="en-US" dirty="0" err="1" smtClean="0">
                <a:effectLst/>
              </a:rPr>
              <a:t>tibiofibular</a:t>
            </a:r>
            <a:r>
              <a:rPr lang="en-US" dirty="0" smtClean="0">
                <a:effectLst/>
              </a:rPr>
              <a:t> joint is supported by:</a:t>
            </a:r>
          </a:p>
          <a:p>
            <a:r>
              <a:rPr lang="en-US" b="1" dirty="0" err="1" smtClean="0">
                <a:effectLst/>
              </a:rPr>
              <a:t>Interosseous</a:t>
            </a:r>
            <a:r>
              <a:rPr lang="en-US" b="1" dirty="0" smtClean="0">
                <a:effectLst/>
              </a:rPr>
              <a:t> membrane </a:t>
            </a:r>
            <a:r>
              <a:rPr lang="en-US" dirty="0" smtClean="0">
                <a:effectLst/>
              </a:rPr>
              <a:t>– a fibrous structure spanning the length of the tibia and fibula.</a:t>
            </a:r>
          </a:p>
          <a:p>
            <a:r>
              <a:rPr lang="en-US" b="1" dirty="0" smtClean="0">
                <a:effectLst/>
              </a:rPr>
              <a:t>Anterior and posterior inferior </a:t>
            </a:r>
            <a:r>
              <a:rPr lang="en-US" b="1" dirty="0" err="1" smtClean="0">
                <a:effectLst/>
              </a:rPr>
              <a:t>tibiofibular</a:t>
            </a:r>
            <a:r>
              <a:rPr lang="en-US" b="1" dirty="0" smtClean="0">
                <a:effectLst/>
              </a:rPr>
              <a:t> ligaments </a:t>
            </a:r>
            <a:endParaRPr lang="en-US" dirty="0" smtClean="0">
              <a:effectLst/>
            </a:endParaRPr>
          </a:p>
        </p:txBody>
      </p:sp>
    </p:spTree>
    <p:extLst>
      <p:ext uri="{BB962C8B-B14F-4D97-AF65-F5344CB8AC3E}">
        <p14:creationId xmlns:p14="http://schemas.microsoft.com/office/powerpoint/2010/main" val="4265540183"/>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400800"/>
          </a:xfrm>
        </p:spPr>
        <p:txBody>
          <a:bodyPr>
            <a:normAutofit/>
          </a:bodyPr>
          <a:lstStyle/>
          <a:p>
            <a:r>
              <a:rPr lang="en-US" b="1" dirty="0" smtClean="0">
                <a:effectLst/>
              </a:rPr>
              <a:t>Inferior transverse </a:t>
            </a:r>
            <a:r>
              <a:rPr lang="en-US" b="1" dirty="0" err="1" smtClean="0">
                <a:effectLst/>
              </a:rPr>
              <a:t>tibiofibular</a:t>
            </a:r>
            <a:r>
              <a:rPr lang="en-US" b="1" dirty="0" smtClean="0">
                <a:effectLst/>
              </a:rPr>
              <a:t> ligament</a:t>
            </a:r>
            <a:r>
              <a:rPr lang="en-US" dirty="0" smtClean="0">
                <a:effectLst/>
              </a:rPr>
              <a:t> – a continuation of the posterior inferior </a:t>
            </a:r>
            <a:r>
              <a:rPr lang="en-US" dirty="0" err="1" smtClean="0">
                <a:effectLst/>
              </a:rPr>
              <a:t>tibiofibular</a:t>
            </a:r>
            <a:r>
              <a:rPr lang="en-US" dirty="0" smtClean="0">
                <a:effectLst/>
              </a:rPr>
              <a:t> ligament.</a:t>
            </a:r>
          </a:p>
          <a:p>
            <a:r>
              <a:rPr lang="en-US" dirty="0" smtClean="0">
                <a:effectLst/>
              </a:rPr>
              <a:t>As it is a fibrous joint, the distal </a:t>
            </a:r>
            <a:r>
              <a:rPr lang="en-US" dirty="0" err="1" smtClean="0">
                <a:effectLst/>
              </a:rPr>
              <a:t>tibiofibular</a:t>
            </a:r>
            <a:r>
              <a:rPr lang="en-US" dirty="0" smtClean="0">
                <a:effectLst/>
              </a:rPr>
              <a:t> joint does not have a joint capsule (only synovial joints have a joint capsule).</a:t>
            </a:r>
          </a:p>
          <a:p>
            <a:pPr marL="0" indent="0">
              <a:buNone/>
            </a:pPr>
            <a:r>
              <a:rPr lang="en-US" b="1" i="0" dirty="0" smtClean="0">
                <a:solidFill>
                  <a:srgbClr val="32323C"/>
                </a:solidFill>
                <a:effectLst/>
                <a:latin typeface="acumin-pro"/>
              </a:rPr>
              <a:t>Neurovascular Supply</a:t>
            </a:r>
          </a:p>
          <a:p>
            <a:pPr algn="just"/>
            <a:r>
              <a:rPr lang="en-US" b="0" i="0" dirty="0" smtClean="0">
                <a:solidFill>
                  <a:srgbClr val="32323C"/>
                </a:solidFill>
                <a:effectLst/>
                <a:latin typeface="acumin-pro"/>
              </a:rPr>
              <a:t>Arterial supply to the distal </a:t>
            </a:r>
            <a:r>
              <a:rPr lang="en-US" b="0" i="0" dirty="0" err="1" smtClean="0">
                <a:solidFill>
                  <a:srgbClr val="32323C"/>
                </a:solidFill>
                <a:effectLst/>
                <a:latin typeface="acumin-pro"/>
              </a:rPr>
              <a:t>tibiofibular</a:t>
            </a:r>
            <a:r>
              <a:rPr lang="en-US" b="0" i="0" dirty="0" smtClean="0">
                <a:solidFill>
                  <a:srgbClr val="32323C"/>
                </a:solidFill>
                <a:effectLst/>
                <a:latin typeface="acumin-pro"/>
              </a:rPr>
              <a:t> joint is via branches of the</a:t>
            </a:r>
            <a:r>
              <a:rPr lang="en-US" b="1" i="0" dirty="0" smtClean="0">
                <a:solidFill>
                  <a:srgbClr val="32323C"/>
                </a:solidFill>
                <a:effectLst/>
                <a:latin typeface="acumin-pro"/>
              </a:rPr>
              <a:t> fibular artery</a:t>
            </a:r>
            <a:r>
              <a:rPr lang="en-US" b="0" i="0" dirty="0" smtClean="0">
                <a:solidFill>
                  <a:srgbClr val="32323C"/>
                </a:solidFill>
                <a:effectLst/>
                <a:latin typeface="acumin-pro"/>
              </a:rPr>
              <a:t> and the anterior and posterior </a:t>
            </a:r>
            <a:r>
              <a:rPr lang="en-US" b="0" i="0" dirty="0" err="1" smtClean="0">
                <a:solidFill>
                  <a:srgbClr val="32323C"/>
                </a:solidFill>
                <a:effectLst/>
                <a:latin typeface="acumin-pro"/>
              </a:rPr>
              <a:t>tibial</a:t>
            </a:r>
            <a:r>
              <a:rPr lang="en-US" b="0" i="0" dirty="0" smtClean="0">
                <a:solidFill>
                  <a:srgbClr val="32323C"/>
                </a:solidFill>
                <a:effectLst/>
                <a:latin typeface="acumin-pro"/>
              </a:rPr>
              <a:t> arteries.</a:t>
            </a:r>
          </a:p>
          <a:p>
            <a:pPr algn="just"/>
            <a:r>
              <a:rPr lang="en-US" b="0" i="0" dirty="0" smtClean="0">
                <a:solidFill>
                  <a:srgbClr val="32323C"/>
                </a:solidFill>
                <a:effectLst/>
                <a:latin typeface="acumin-pro"/>
              </a:rPr>
              <a:t>The nerve supply is derived from the </a:t>
            </a:r>
            <a:r>
              <a:rPr lang="en-US" b="1" i="0" dirty="0" smtClean="0">
                <a:solidFill>
                  <a:srgbClr val="32323C"/>
                </a:solidFill>
                <a:effectLst/>
                <a:latin typeface="acumin-pro"/>
              </a:rPr>
              <a:t>deep </a:t>
            </a:r>
            <a:r>
              <a:rPr lang="en-US" b="1" i="0" dirty="0" err="1" smtClean="0">
                <a:solidFill>
                  <a:srgbClr val="32323C"/>
                </a:solidFill>
                <a:effectLst/>
                <a:latin typeface="acumin-pro"/>
              </a:rPr>
              <a:t>peroneal</a:t>
            </a:r>
            <a:r>
              <a:rPr lang="en-US" b="0" i="0" dirty="0" smtClean="0">
                <a:solidFill>
                  <a:srgbClr val="32323C"/>
                </a:solidFill>
                <a:effectLst/>
                <a:latin typeface="acumin-pro"/>
              </a:rPr>
              <a:t> and </a:t>
            </a:r>
            <a:r>
              <a:rPr lang="en-US" b="1" i="0" dirty="0" err="1" smtClean="0">
                <a:solidFill>
                  <a:srgbClr val="32323C"/>
                </a:solidFill>
                <a:effectLst/>
                <a:latin typeface="acumin-pro"/>
              </a:rPr>
              <a:t>tibial</a:t>
            </a:r>
            <a:r>
              <a:rPr lang="en-US" b="0" i="0" dirty="0" smtClean="0">
                <a:solidFill>
                  <a:srgbClr val="32323C"/>
                </a:solidFill>
                <a:effectLst/>
                <a:latin typeface="acumin-pro"/>
              </a:rPr>
              <a:t> nerves.</a:t>
            </a:r>
          </a:p>
          <a:p>
            <a:endParaRPr lang="en-US" dirty="0"/>
          </a:p>
        </p:txBody>
      </p:sp>
    </p:spTree>
    <p:extLst>
      <p:ext uri="{BB962C8B-B14F-4D97-AF65-F5344CB8AC3E}">
        <p14:creationId xmlns:p14="http://schemas.microsoft.com/office/powerpoint/2010/main" val="1430243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Historical background</a:t>
            </a:r>
          </a:p>
          <a:p>
            <a:r>
              <a:rPr lang="en-US" dirty="0"/>
              <a:t>Anatomy comes from the </a:t>
            </a:r>
            <a:r>
              <a:rPr lang="en-US" dirty="0" err="1"/>
              <a:t>greek</a:t>
            </a:r>
            <a:r>
              <a:rPr lang="en-US" dirty="0"/>
              <a:t> word “</a:t>
            </a:r>
            <a:r>
              <a:rPr lang="en-US" dirty="0" err="1"/>
              <a:t>ana</a:t>
            </a:r>
            <a:r>
              <a:rPr lang="en-US" dirty="0"/>
              <a:t>” meaning “up” and “tome “ meaning “a cutting” .</a:t>
            </a:r>
          </a:p>
          <a:p>
            <a:r>
              <a:rPr lang="en-US" dirty="0"/>
              <a:t>Traditionally, studies of anatomy involved cutting up or dissecting organisms</a:t>
            </a:r>
          </a:p>
          <a:p>
            <a:endParaRPr lang="en-US" dirty="0"/>
          </a:p>
        </p:txBody>
      </p:sp>
    </p:spTree>
    <p:extLst>
      <p:ext uri="{BB962C8B-B14F-4D97-AF65-F5344CB8AC3E}">
        <p14:creationId xmlns:p14="http://schemas.microsoft.com/office/powerpoint/2010/main" val="2658171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dirty="0" smtClean="0"/>
              <a:t>The </a:t>
            </a:r>
            <a:r>
              <a:rPr lang="en-US" dirty="0" err="1" smtClean="0"/>
              <a:t>phospholipid</a:t>
            </a:r>
            <a:r>
              <a:rPr lang="en-US" dirty="0" smtClean="0"/>
              <a:t> molecules have a head, which is electrically charged and hydrophilic (meaning ‘water loving’), and a tail which has no charge and is hydrophobic (meaning ‘water hating’, ). The </a:t>
            </a:r>
            <a:r>
              <a:rPr lang="en-US" dirty="0" err="1" smtClean="0"/>
              <a:t>phospholipid</a:t>
            </a:r>
            <a:r>
              <a:rPr lang="en-US" dirty="0" smtClean="0"/>
              <a:t> </a:t>
            </a:r>
            <a:r>
              <a:rPr lang="en-US" dirty="0" err="1" smtClean="0"/>
              <a:t>bilayer</a:t>
            </a:r>
            <a:r>
              <a:rPr lang="en-US" dirty="0" smtClean="0"/>
              <a:t> is arranged like a sandwich with the hydrophilic heads aligned on the outer surfaces of the membrane and the hydrophobic tails forming a central water-repelling layer. </a:t>
            </a:r>
          </a:p>
          <a:p>
            <a:r>
              <a:rPr lang="en-US" dirty="0" smtClean="0"/>
              <a:t>These differences influence the transfer of substances across the membrane.</a:t>
            </a:r>
            <a:endParaRPr lang="en-US" dirty="0"/>
          </a:p>
        </p:txBody>
      </p:sp>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85000" lnSpcReduction="10000"/>
          </a:bodyPr>
          <a:lstStyle/>
          <a:p>
            <a:pPr marL="0" indent="0">
              <a:buNone/>
            </a:pPr>
            <a:r>
              <a:rPr lang="en-US" b="1" dirty="0" err="1" smtClean="0">
                <a:solidFill>
                  <a:srgbClr val="32323C"/>
                </a:solidFill>
                <a:latin typeface="acumin-pro"/>
              </a:rPr>
              <a:t>Subtalar</a:t>
            </a:r>
            <a:r>
              <a:rPr lang="en-US" b="1" dirty="0" smtClean="0">
                <a:solidFill>
                  <a:srgbClr val="32323C"/>
                </a:solidFill>
                <a:latin typeface="acumin-pro"/>
              </a:rPr>
              <a:t> joint</a:t>
            </a:r>
            <a:endParaRPr lang="en-US" b="1" i="0" dirty="0" smtClean="0">
              <a:solidFill>
                <a:srgbClr val="32323C"/>
              </a:solidFill>
              <a:effectLst/>
              <a:latin typeface="acumin-pro"/>
            </a:endParaRPr>
          </a:p>
          <a:p>
            <a:r>
              <a:rPr lang="en-US" b="0" i="0" dirty="0" smtClean="0">
                <a:solidFill>
                  <a:srgbClr val="32323C"/>
                </a:solidFill>
                <a:effectLst/>
                <a:latin typeface="acumin-pro"/>
              </a:rPr>
              <a:t>The </a:t>
            </a:r>
            <a:r>
              <a:rPr lang="en-US" b="1" i="0" dirty="0" err="1" smtClean="0">
                <a:solidFill>
                  <a:srgbClr val="32323C"/>
                </a:solidFill>
                <a:effectLst/>
                <a:latin typeface="acumin-pro"/>
              </a:rPr>
              <a:t>subtalar</a:t>
            </a:r>
            <a:r>
              <a:rPr lang="en-US" b="1" i="0" dirty="0" smtClean="0">
                <a:solidFill>
                  <a:srgbClr val="32323C"/>
                </a:solidFill>
                <a:effectLst/>
                <a:latin typeface="acumin-pro"/>
              </a:rPr>
              <a:t> joint</a:t>
            </a:r>
            <a:r>
              <a:rPr lang="en-US" b="0" i="0" dirty="0" smtClean="0">
                <a:solidFill>
                  <a:srgbClr val="32323C"/>
                </a:solidFill>
                <a:effectLst/>
                <a:latin typeface="acumin-pro"/>
              </a:rPr>
              <a:t> </a:t>
            </a:r>
            <a:r>
              <a:rPr lang="en-US" dirty="0">
                <a:solidFill>
                  <a:srgbClr val="32323C"/>
                </a:solidFill>
                <a:latin typeface="acumin-pro"/>
              </a:rPr>
              <a:t>((</a:t>
            </a:r>
            <a:r>
              <a:rPr lang="en-US" dirty="0" err="1">
                <a:solidFill>
                  <a:srgbClr val="32323C"/>
                </a:solidFill>
                <a:latin typeface="acumin-pro"/>
              </a:rPr>
              <a:t>talocalcaneal</a:t>
            </a:r>
            <a:r>
              <a:rPr lang="en-US" dirty="0">
                <a:solidFill>
                  <a:srgbClr val="32323C"/>
                </a:solidFill>
                <a:latin typeface="acumin-pro"/>
              </a:rPr>
              <a:t> joint) is </a:t>
            </a:r>
            <a:r>
              <a:rPr lang="en-US" b="0" i="0" dirty="0" smtClean="0">
                <a:solidFill>
                  <a:srgbClr val="32323C"/>
                </a:solidFill>
                <a:effectLst/>
                <a:latin typeface="acumin-pro"/>
              </a:rPr>
              <a:t>an articulation between posterior surface of two of the tarsal bones in the foot – the talus and calcaneus. The joint is classed structurally as a </a:t>
            </a:r>
            <a:r>
              <a:rPr lang="en-US" b="1" i="0" dirty="0" smtClean="0">
                <a:solidFill>
                  <a:srgbClr val="32323C"/>
                </a:solidFill>
                <a:effectLst/>
                <a:latin typeface="acumin-pro"/>
              </a:rPr>
              <a:t>synovial</a:t>
            </a:r>
            <a:r>
              <a:rPr lang="en-US" b="0" i="0" dirty="0" smtClean="0">
                <a:solidFill>
                  <a:srgbClr val="32323C"/>
                </a:solidFill>
                <a:effectLst/>
                <a:latin typeface="acumin-pro"/>
              </a:rPr>
              <a:t> joint, and functionally as a </a:t>
            </a:r>
            <a:r>
              <a:rPr lang="en-US" b="1" i="0" dirty="0" smtClean="0">
                <a:solidFill>
                  <a:srgbClr val="32323C"/>
                </a:solidFill>
                <a:effectLst/>
                <a:latin typeface="acumin-pro"/>
              </a:rPr>
              <a:t>plane synovial</a:t>
            </a:r>
            <a:r>
              <a:rPr lang="en-US" b="0" i="0" dirty="0" smtClean="0">
                <a:solidFill>
                  <a:srgbClr val="32323C"/>
                </a:solidFill>
                <a:effectLst/>
                <a:latin typeface="acumin-pro"/>
              </a:rPr>
              <a:t> joint.</a:t>
            </a:r>
          </a:p>
          <a:p>
            <a:pPr marL="0" indent="0">
              <a:buNone/>
            </a:pPr>
            <a:r>
              <a:rPr lang="en-US" b="1" dirty="0"/>
              <a:t>Articulating Surfaces</a:t>
            </a:r>
          </a:p>
          <a:p>
            <a:r>
              <a:rPr lang="en-US" dirty="0"/>
              <a:t>The </a:t>
            </a:r>
            <a:r>
              <a:rPr lang="en-US" dirty="0" err="1"/>
              <a:t>subtalar</a:t>
            </a:r>
            <a:r>
              <a:rPr lang="en-US" dirty="0"/>
              <a:t> joint is formed between two of the tarsal bones:</a:t>
            </a:r>
          </a:p>
          <a:p>
            <a:r>
              <a:rPr lang="en-US" dirty="0"/>
              <a:t>Inferior surface of the body of the talus – the </a:t>
            </a:r>
            <a:r>
              <a:rPr lang="en-US" b="1" dirty="0"/>
              <a:t>posterior </a:t>
            </a:r>
            <a:r>
              <a:rPr lang="en-US" b="1" dirty="0" err="1"/>
              <a:t>talar</a:t>
            </a:r>
            <a:r>
              <a:rPr lang="en-US" b="1" dirty="0"/>
              <a:t> articular surface.</a:t>
            </a:r>
            <a:endParaRPr lang="en-US" dirty="0"/>
          </a:p>
          <a:p>
            <a:r>
              <a:rPr lang="en-US" dirty="0"/>
              <a:t>Superior surface of the calcaneus – the </a:t>
            </a:r>
            <a:r>
              <a:rPr lang="en-US" b="1" dirty="0"/>
              <a:t>posterior calcaneal articular facet.</a:t>
            </a:r>
            <a:endParaRPr lang="en-US" dirty="0"/>
          </a:p>
          <a:p>
            <a:r>
              <a:rPr lang="en-US" dirty="0"/>
              <a:t>As is typical for a synovial joint, these surfaces are covered by </a:t>
            </a:r>
            <a:r>
              <a:rPr lang="en-US" b="1" dirty="0"/>
              <a:t>articular cartilage</a:t>
            </a:r>
            <a:r>
              <a:rPr lang="en-US" dirty="0"/>
              <a:t>.</a:t>
            </a:r>
          </a:p>
          <a:p>
            <a:endParaRPr lang="en-US" dirty="0"/>
          </a:p>
        </p:txBody>
      </p:sp>
    </p:spTree>
    <p:extLst>
      <p:ext uri="{BB962C8B-B14F-4D97-AF65-F5344CB8AC3E}">
        <p14:creationId xmlns:p14="http://schemas.microsoft.com/office/powerpoint/2010/main" val="891064280"/>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6629400"/>
          </a:xfrm>
        </p:spPr>
        <p:txBody>
          <a:bodyPr>
            <a:normAutofit fontScale="92500" lnSpcReduction="10000"/>
          </a:bodyPr>
          <a:lstStyle/>
          <a:p>
            <a:pPr marL="0" indent="0">
              <a:buNone/>
            </a:pPr>
            <a:r>
              <a:rPr lang="en-US" b="1" dirty="0"/>
              <a:t>Stability</a:t>
            </a:r>
          </a:p>
          <a:p>
            <a:r>
              <a:rPr lang="en-US" dirty="0"/>
              <a:t>The </a:t>
            </a:r>
            <a:r>
              <a:rPr lang="en-US" dirty="0" err="1"/>
              <a:t>subtalar</a:t>
            </a:r>
            <a:r>
              <a:rPr lang="en-US" dirty="0"/>
              <a:t> joint is enclosed by a </a:t>
            </a:r>
            <a:r>
              <a:rPr lang="en-US" b="1" dirty="0"/>
              <a:t>joint capsule</a:t>
            </a:r>
            <a:r>
              <a:rPr lang="en-US" dirty="0"/>
              <a:t>, which is lined internally by synovial membrane and strengthened externally by a fibrous layer. The capsule is also supported by three ligaments</a:t>
            </a:r>
            <a:r>
              <a:rPr lang="en-US" dirty="0" smtClean="0"/>
              <a:t>:</a:t>
            </a:r>
          </a:p>
          <a:p>
            <a:pPr lvl="1"/>
            <a:r>
              <a:rPr lang="en-US" dirty="0" smtClean="0"/>
              <a:t>Posterior </a:t>
            </a:r>
            <a:r>
              <a:rPr lang="en-US" dirty="0" err="1"/>
              <a:t>talocalcaneal</a:t>
            </a:r>
            <a:r>
              <a:rPr lang="en-US" dirty="0"/>
              <a:t> ligament</a:t>
            </a:r>
          </a:p>
          <a:p>
            <a:pPr lvl="1"/>
            <a:r>
              <a:rPr lang="en-US" dirty="0"/>
              <a:t>Medial </a:t>
            </a:r>
            <a:r>
              <a:rPr lang="en-US" dirty="0" err="1"/>
              <a:t>talocalcaneal</a:t>
            </a:r>
            <a:r>
              <a:rPr lang="en-US" dirty="0"/>
              <a:t> ligament</a:t>
            </a:r>
          </a:p>
          <a:p>
            <a:pPr lvl="1"/>
            <a:r>
              <a:rPr lang="en-US" dirty="0"/>
              <a:t>Lateral </a:t>
            </a:r>
            <a:r>
              <a:rPr lang="en-US" dirty="0" err="1"/>
              <a:t>talocalcaneal</a:t>
            </a:r>
            <a:r>
              <a:rPr lang="en-US" dirty="0"/>
              <a:t> ligament</a:t>
            </a:r>
          </a:p>
          <a:p>
            <a:r>
              <a:rPr lang="en-US" dirty="0"/>
              <a:t>An additional ligament – the </a:t>
            </a:r>
            <a:r>
              <a:rPr lang="en-US" b="1" dirty="0" err="1"/>
              <a:t>interosseous</a:t>
            </a:r>
            <a:r>
              <a:rPr lang="en-US" b="1" dirty="0"/>
              <a:t> </a:t>
            </a:r>
            <a:r>
              <a:rPr lang="en-US" b="1" dirty="0" err="1"/>
              <a:t>talocalcaneal</a:t>
            </a:r>
            <a:r>
              <a:rPr lang="en-US" b="1" dirty="0"/>
              <a:t> ligament </a:t>
            </a:r>
            <a:r>
              <a:rPr lang="en-US" dirty="0"/>
              <a:t>– acts to bind the talus and calcaneus together. It lies within the </a:t>
            </a:r>
            <a:r>
              <a:rPr lang="en-US" b="1" dirty="0"/>
              <a:t>sinus tarsi </a:t>
            </a:r>
            <a:r>
              <a:rPr lang="en-US" dirty="0"/>
              <a:t>(a small cavity between the talus and calcaneus), and is particularly strong; providing the majority of the ligamentous stability to the joint.</a:t>
            </a:r>
          </a:p>
        </p:txBody>
      </p:sp>
    </p:spTree>
    <p:extLst>
      <p:ext uri="{BB962C8B-B14F-4D97-AF65-F5344CB8AC3E}">
        <p14:creationId xmlns:p14="http://schemas.microsoft.com/office/powerpoint/2010/main" val="2739108622"/>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45820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010692"/>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248400"/>
          </a:xfrm>
        </p:spPr>
        <p:txBody>
          <a:bodyPr>
            <a:normAutofit/>
          </a:bodyPr>
          <a:lstStyle/>
          <a:p>
            <a:pPr marL="0" indent="0">
              <a:buNone/>
            </a:pPr>
            <a:r>
              <a:rPr lang="en-US" b="1" i="0" dirty="0" smtClean="0">
                <a:solidFill>
                  <a:srgbClr val="32323C"/>
                </a:solidFill>
                <a:effectLst/>
                <a:latin typeface="acumin-pro"/>
              </a:rPr>
              <a:t>Movements</a:t>
            </a:r>
          </a:p>
          <a:p>
            <a:r>
              <a:rPr lang="en-US" b="0" i="0" dirty="0" smtClean="0">
                <a:solidFill>
                  <a:srgbClr val="32323C"/>
                </a:solidFill>
                <a:effectLst/>
                <a:latin typeface="acumin-pro"/>
              </a:rPr>
              <a:t>The </a:t>
            </a:r>
            <a:r>
              <a:rPr lang="en-US" b="0" i="0" dirty="0" err="1" smtClean="0">
                <a:solidFill>
                  <a:srgbClr val="32323C"/>
                </a:solidFill>
                <a:effectLst/>
                <a:latin typeface="acumin-pro"/>
              </a:rPr>
              <a:t>subtalar</a:t>
            </a:r>
            <a:r>
              <a:rPr lang="en-US" b="0" i="0" dirty="0" smtClean="0">
                <a:solidFill>
                  <a:srgbClr val="32323C"/>
                </a:solidFill>
                <a:effectLst/>
                <a:latin typeface="acumin-pro"/>
              </a:rPr>
              <a:t> joint is formed on an </a:t>
            </a:r>
            <a:r>
              <a:rPr lang="en-US" b="1" i="0" dirty="0" smtClean="0">
                <a:solidFill>
                  <a:srgbClr val="32323C"/>
                </a:solidFill>
                <a:effectLst/>
                <a:latin typeface="acumin-pro"/>
              </a:rPr>
              <a:t>oblique axis</a:t>
            </a:r>
            <a:r>
              <a:rPr lang="en-US" b="0" i="0" dirty="0" smtClean="0">
                <a:solidFill>
                  <a:srgbClr val="32323C"/>
                </a:solidFill>
                <a:effectLst/>
                <a:latin typeface="acumin-pro"/>
              </a:rPr>
              <a:t> and is therefore the chief site within the foot for generation of </a:t>
            </a:r>
            <a:r>
              <a:rPr lang="en-US" b="1" i="0" dirty="0" smtClean="0">
                <a:solidFill>
                  <a:srgbClr val="32323C"/>
                </a:solidFill>
                <a:effectLst/>
                <a:latin typeface="acumin-pro"/>
              </a:rPr>
              <a:t>eversion</a:t>
            </a:r>
            <a:r>
              <a:rPr lang="en-US" b="0" i="0" dirty="0" smtClean="0">
                <a:solidFill>
                  <a:srgbClr val="32323C"/>
                </a:solidFill>
                <a:effectLst/>
                <a:latin typeface="acumin-pro"/>
              </a:rPr>
              <a:t> and </a:t>
            </a:r>
            <a:r>
              <a:rPr lang="en-US" b="1" i="0" dirty="0" smtClean="0">
                <a:solidFill>
                  <a:srgbClr val="32323C"/>
                </a:solidFill>
                <a:effectLst/>
                <a:latin typeface="acumin-pro"/>
              </a:rPr>
              <a:t>inversion</a:t>
            </a:r>
            <a:r>
              <a:rPr lang="en-US" b="0" i="0" dirty="0" smtClean="0">
                <a:solidFill>
                  <a:srgbClr val="32323C"/>
                </a:solidFill>
                <a:effectLst/>
                <a:latin typeface="acumin-pro"/>
              </a:rPr>
              <a:t> movements. This movement is produced by the </a:t>
            </a:r>
            <a:r>
              <a:rPr lang="en-US" b="0" i="0" u="none" strike="noStrike" dirty="0" smtClean="0">
                <a:solidFill>
                  <a:srgbClr val="00A99D"/>
                </a:solidFill>
                <a:effectLst/>
                <a:latin typeface="acumin-pro"/>
                <a:hlinkClick r:id="rId2"/>
              </a:rPr>
              <a:t>muscles of the lateral compartment of the leg</a:t>
            </a:r>
            <a:r>
              <a:rPr lang="en-US" b="0" i="0" dirty="0" smtClean="0">
                <a:solidFill>
                  <a:srgbClr val="32323C"/>
                </a:solidFill>
                <a:effectLst/>
                <a:latin typeface="acumin-pro"/>
              </a:rPr>
              <a:t>. and </a:t>
            </a:r>
            <a:r>
              <a:rPr lang="en-US" b="0" i="0" u="none" strike="noStrike" dirty="0" err="1" smtClean="0">
                <a:solidFill>
                  <a:srgbClr val="00A99D"/>
                </a:solidFill>
                <a:effectLst/>
                <a:latin typeface="acumin-pro"/>
                <a:hlinkClick r:id="rId3"/>
              </a:rPr>
              <a:t>tibialis</a:t>
            </a:r>
            <a:r>
              <a:rPr lang="en-US" b="0" i="0" u="none" strike="noStrike" dirty="0" smtClean="0">
                <a:solidFill>
                  <a:srgbClr val="00A99D"/>
                </a:solidFill>
                <a:effectLst/>
                <a:latin typeface="acumin-pro"/>
                <a:hlinkClick r:id="rId3"/>
              </a:rPr>
              <a:t> anterior muscle</a:t>
            </a:r>
            <a:r>
              <a:rPr lang="en-US" b="0" i="0" dirty="0" smtClean="0">
                <a:solidFill>
                  <a:srgbClr val="32323C"/>
                </a:solidFill>
                <a:effectLst/>
                <a:latin typeface="acumin-pro"/>
              </a:rPr>
              <a:t> respectively.</a:t>
            </a:r>
          </a:p>
          <a:p>
            <a:pPr algn="just"/>
            <a:r>
              <a:rPr lang="en-US" b="0" i="0" dirty="0" smtClean="0">
                <a:solidFill>
                  <a:srgbClr val="32323C"/>
                </a:solidFill>
                <a:effectLst/>
                <a:latin typeface="acumin-pro"/>
              </a:rPr>
              <a:t>The nature of the articulating surface means that the </a:t>
            </a:r>
            <a:r>
              <a:rPr lang="en-US" b="0" i="0" dirty="0" err="1" smtClean="0">
                <a:solidFill>
                  <a:srgbClr val="32323C"/>
                </a:solidFill>
                <a:effectLst/>
                <a:latin typeface="acumin-pro"/>
              </a:rPr>
              <a:t>subtalar</a:t>
            </a:r>
            <a:r>
              <a:rPr lang="en-US" b="0" i="0" dirty="0" smtClean="0">
                <a:solidFill>
                  <a:srgbClr val="32323C"/>
                </a:solidFill>
                <a:effectLst/>
                <a:latin typeface="acumin-pro"/>
              </a:rPr>
              <a:t> joint has no role in plantar or dorsiflexion of the foot.</a:t>
            </a:r>
          </a:p>
          <a:p>
            <a:endParaRPr lang="en-US" dirty="0"/>
          </a:p>
        </p:txBody>
      </p:sp>
    </p:spTree>
    <p:extLst>
      <p:ext uri="{BB962C8B-B14F-4D97-AF65-F5344CB8AC3E}">
        <p14:creationId xmlns:p14="http://schemas.microsoft.com/office/powerpoint/2010/main" val="4154976537"/>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lgn="just">
              <a:buNone/>
            </a:pPr>
            <a:r>
              <a:rPr lang="en-US" b="0" i="0" dirty="0" smtClean="0">
                <a:solidFill>
                  <a:srgbClr val="32323C"/>
                </a:solidFill>
                <a:effectLst/>
                <a:latin typeface="acumin-pro"/>
              </a:rPr>
              <a:t/>
            </a:r>
            <a:br>
              <a:rPr lang="en-US" b="0" i="0" dirty="0" smtClean="0">
                <a:solidFill>
                  <a:srgbClr val="32323C"/>
                </a:solidFill>
                <a:effectLst/>
                <a:latin typeface="acumin-pro"/>
              </a:rPr>
            </a:br>
            <a:r>
              <a:rPr lang="en-US" b="1" i="0" dirty="0" smtClean="0">
                <a:solidFill>
                  <a:srgbClr val="32323C"/>
                </a:solidFill>
                <a:effectLst/>
                <a:latin typeface="inherit"/>
              </a:rPr>
              <a:t>Neurovascular Supply</a:t>
            </a:r>
          </a:p>
          <a:p>
            <a:pPr algn="just"/>
            <a:r>
              <a:rPr lang="en-US" b="0" i="0" dirty="0" smtClean="0">
                <a:solidFill>
                  <a:srgbClr val="32323C"/>
                </a:solidFill>
                <a:effectLst/>
                <a:latin typeface="acumin-pro"/>
              </a:rPr>
              <a:t>The </a:t>
            </a:r>
            <a:r>
              <a:rPr lang="en-US" b="0" i="0" dirty="0" err="1" smtClean="0">
                <a:solidFill>
                  <a:srgbClr val="32323C"/>
                </a:solidFill>
                <a:effectLst/>
                <a:latin typeface="acumin-pro"/>
              </a:rPr>
              <a:t>subtalar</a:t>
            </a:r>
            <a:r>
              <a:rPr lang="en-US" b="0" i="0" dirty="0" smtClean="0">
                <a:solidFill>
                  <a:srgbClr val="32323C"/>
                </a:solidFill>
                <a:effectLst/>
                <a:latin typeface="acumin-pro"/>
              </a:rPr>
              <a:t> joint receives supply from two arteries and two nerves. Arterial supply comes from the </a:t>
            </a:r>
            <a:r>
              <a:rPr lang="en-US" b="1" i="0" dirty="0" smtClean="0">
                <a:solidFill>
                  <a:srgbClr val="32323C"/>
                </a:solidFill>
                <a:effectLst/>
                <a:latin typeface="acumin-pro"/>
              </a:rPr>
              <a:t>posterior </a:t>
            </a:r>
            <a:r>
              <a:rPr lang="en-US" b="1" i="0" dirty="0" err="1" smtClean="0">
                <a:solidFill>
                  <a:srgbClr val="32323C"/>
                </a:solidFill>
                <a:effectLst/>
                <a:latin typeface="acumin-pro"/>
              </a:rPr>
              <a:t>tibial</a:t>
            </a:r>
            <a:r>
              <a:rPr lang="en-US" b="0" i="0" dirty="0" smtClean="0">
                <a:solidFill>
                  <a:srgbClr val="32323C"/>
                </a:solidFill>
                <a:effectLst/>
                <a:latin typeface="acumin-pro"/>
              </a:rPr>
              <a:t> and </a:t>
            </a:r>
            <a:r>
              <a:rPr lang="en-US" b="1" i="0" dirty="0" smtClean="0">
                <a:solidFill>
                  <a:srgbClr val="32323C"/>
                </a:solidFill>
                <a:effectLst/>
                <a:latin typeface="acumin-pro"/>
              </a:rPr>
              <a:t>fibular</a:t>
            </a:r>
            <a:r>
              <a:rPr lang="en-US" b="0" i="0" dirty="0" smtClean="0">
                <a:solidFill>
                  <a:srgbClr val="32323C"/>
                </a:solidFill>
                <a:effectLst/>
                <a:latin typeface="acumin-pro"/>
              </a:rPr>
              <a:t> arteries.</a:t>
            </a:r>
          </a:p>
          <a:p>
            <a:pPr algn="just"/>
            <a:r>
              <a:rPr lang="en-US" b="0" i="0" dirty="0" smtClean="0">
                <a:solidFill>
                  <a:srgbClr val="32323C"/>
                </a:solidFill>
                <a:effectLst/>
                <a:latin typeface="acumin-pro"/>
              </a:rPr>
              <a:t>Innervation to the plantar aspect of the joint is supplied by the </a:t>
            </a:r>
            <a:r>
              <a:rPr lang="en-US" b="1" i="0" dirty="0" smtClean="0">
                <a:solidFill>
                  <a:srgbClr val="32323C"/>
                </a:solidFill>
                <a:effectLst/>
                <a:latin typeface="acumin-pro"/>
              </a:rPr>
              <a:t>medial or lateral plantar nerve</a:t>
            </a:r>
            <a:r>
              <a:rPr lang="en-US" b="0" i="0" dirty="0" smtClean="0">
                <a:solidFill>
                  <a:srgbClr val="32323C"/>
                </a:solidFill>
                <a:effectLst/>
                <a:latin typeface="acumin-pro"/>
              </a:rPr>
              <a:t>, whereas the dorsal aspect of the joint is supplied by the </a:t>
            </a:r>
            <a:r>
              <a:rPr lang="en-US" b="1" i="0" dirty="0" smtClean="0">
                <a:solidFill>
                  <a:srgbClr val="32323C"/>
                </a:solidFill>
                <a:effectLst/>
                <a:latin typeface="acumin-pro"/>
              </a:rPr>
              <a:t>deep fibular</a:t>
            </a:r>
            <a:r>
              <a:rPr lang="en-US" b="0" i="0" dirty="0" smtClean="0">
                <a:solidFill>
                  <a:srgbClr val="32323C"/>
                </a:solidFill>
                <a:effectLst/>
                <a:latin typeface="acumin-pro"/>
              </a:rPr>
              <a:t> nerve.</a:t>
            </a:r>
          </a:p>
          <a:p>
            <a:endParaRPr lang="en-US" dirty="0"/>
          </a:p>
        </p:txBody>
      </p:sp>
    </p:spTree>
    <p:extLst>
      <p:ext uri="{BB962C8B-B14F-4D97-AF65-F5344CB8AC3E}">
        <p14:creationId xmlns:p14="http://schemas.microsoft.com/office/powerpoint/2010/main" val="3726174529"/>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a:bodyPr>
          <a:lstStyle/>
          <a:p>
            <a:pPr marL="0" indent="0">
              <a:buNone/>
            </a:pPr>
            <a:r>
              <a:rPr lang="en-US" b="1" dirty="0" err="1"/>
              <a:t>Talocalcaneonavicular</a:t>
            </a:r>
            <a:r>
              <a:rPr lang="en-US" b="1" dirty="0"/>
              <a:t> joint</a:t>
            </a:r>
            <a:r>
              <a:rPr lang="en-US" dirty="0"/>
              <a:t>	</a:t>
            </a:r>
            <a:endParaRPr lang="en-US" dirty="0" smtClean="0"/>
          </a:p>
          <a:p>
            <a:r>
              <a:rPr lang="en-US" dirty="0">
                <a:latin typeface="PlutoSansLight"/>
              </a:rPr>
              <a:t>The </a:t>
            </a:r>
            <a:r>
              <a:rPr lang="en-US" u="sng" dirty="0" err="1">
                <a:latin typeface="PlutoSansMedium"/>
                <a:hlinkClick r:id="rId2"/>
              </a:rPr>
              <a:t>talocalcaneonavicular</a:t>
            </a:r>
            <a:r>
              <a:rPr lang="en-US" u="sng" dirty="0">
                <a:latin typeface="PlutoSansMedium"/>
                <a:hlinkClick r:id="rId2"/>
              </a:rPr>
              <a:t> joint</a:t>
            </a:r>
            <a:r>
              <a:rPr lang="en-US" dirty="0">
                <a:latin typeface="PlutoSansLight"/>
              </a:rPr>
              <a:t> consists of two articulations: the anterior articulation of the </a:t>
            </a:r>
            <a:r>
              <a:rPr lang="en-US" dirty="0" err="1">
                <a:latin typeface="PlutoSansLight"/>
              </a:rPr>
              <a:t>subtalar</a:t>
            </a:r>
            <a:r>
              <a:rPr lang="en-US" dirty="0">
                <a:latin typeface="PlutoSansLight"/>
              </a:rPr>
              <a:t> joint and the articulation between the talus and the </a:t>
            </a:r>
            <a:r>
              <a:rPr lang="en-US" dirty="0" err="1">
                <a:latin typeface="PlutoSansLight"/>
              </a:rPr>
              <a:t>navicular</a:t>
            </a:r>
            <a:r>
              <a:rPr lang="en-US" dirty="0">
                <a:latin typeface="PlutoSansLight"/>
              </a:rPr>
              <a:t>, the </a:t>
            </a:r>
            <a:r>
              <a:rPr lang="en-US" dirty="0" err="1">
                <a:latin typeface="PlutoSansLight"/>
              </a:rPr>
              <a:t>talonavicular</a:t>
            </a:r>
            <a:r>
              <a:rPr lang="en-US" dirty="0">
                <a:latin typeface="PlutoSansLight"/>
              </a:rPr>
              <a:t> </a:t>
            </a:r>
            <a:r>
              <a:rPr lang="en-US" dirty="0" smtClean="0">
                <a:latin typeface="PlutoSansLight"/>
              </a:rPr>
              <a:t>joint</a:t>
            </a:r>
            <a:endParaRPr lang="en-US" dirty="0" smtClean="0"/>
          </a:p>
          <a:p>
            <a:pPr lvl="1"/>
            <a:r>
              <a:rPr lang="en-US" sz="3200" dirty="0" smtClean="0"/>
              <a:t>Ligaments</a:t>
            </a:r>
            <a:r>
              <a:rPr lang="en-US" sz="3200" dirty="0"/>
              <a:t>: </a:t>
            </a:r>
            <a:r>
              <a:rPr lang="en-US" sz="3200" dirty="0" err="1"/>
              <a:t>talonavicular</a:t>
            </a:r>
            <a:r>
              <a:rPr lang="en-US" sz="3200" dirty="0"/>
              <a:t>, plantar </a:t>
            </a:r>
            <a:r>
              <a:rPr lang="en-US" sz="3200" dirty="0" err="1"/>
              <a:t>calcaneonavicular</a:t>
            </a:r>
            <a:r>
              <a:rPr lang="en-US" sz="3200" dirty="0"/>
              <a:t> </a:t>
            </a:r>
          </a:p>
          <a:p>
            <a:pPr lvl="1"/>
            <a:r>
              <a:rPr lang="en-US" sz="3200" dirty="0"/>
              <a:t>Innervation: medial plantar, deep fibular nerves</a:t>
            </a:r>
          </a:p>
          <a:p>
            <a:pPr marL="457200" lvl="1" indent="0">
              <a:buNone/>
            </a:pPr>
            <a:endParaRPr lang="en-US" sz="3200" dirty="0"/>
          </a:p>
        </p:txBody>
      </p:sp>
    </p:spTree>
    <p:extLst>
      <p:ext uri="{BB962C8B-B14F-4D97-AF65-F5344CB8AC3E}">
        <p14:creationId xmlns:p14="http://schemas.microsoft.com/office/powerpoint/2010/main" val="2412155304"/>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fontScale="92500" lnSpcReduction="10000"/>
          </a:bodyPr>
          <a:lstStyle/>
          <a:p>
            <a:pPr marL="0" indent="0">
              <a:buNone/>
            </a:pPr>
            <a:r>
              <a:rPr lang="en-US" b="1" dirty="0" err="1"/>
              <a:t>Calcaneocuboid</a:t>
            </a:r>
            <a:r>
              <a:rPr lang="en-US" b="1" dirty="0"/>
              <a:t> joint</a:t>
            </a:r>
          </a:p>
          <a:p>
            <a:r>
              <a:rPr lang="en-US" dirty="0"/>
              <a:t>The </a:t>
            </a:r>
            <a:r>
              <a:rPr lang="en-US" dirty="0" err="1"/>
              <a:t>calaneocuboid</a:t>
            </a:r>
            <a:r>
              <a:rPr lang="en-US" dirty="0"/>
              <a:t> joint is a </a:t>
            </a:r>
            <a:r>
              <a:rPr lang="en-US" dirty="0">
                <a:solidFill>
                  <a:srgbClr val="FF0000"/>
                </a:solidFill>
              </a:rPr>
              <a:t>saddle (biaxial) joint</a:t>
            </a:r>
            <a:r>
              <a:rPr lang="en-US" dirty="0"/>
              <a:t>, and is formed by the distal surface of the calcaneus and the proximal aspect of the cuboid</a:t>
            </a:r>
            <a:r>
              <a:rPr lang="en-US" dirty="0" smtClean="0"/>
              <a:t>.</a:t>
            </a:r>
          </a:p>
          <a:p>
            <a:pPr marL="0" indent="0">
              <a:buNone/>
            </a:pPr>
            <a:r>
              <a:rPr lang="en-US" b="1" dirty="0" smtClean="0"/>
              <a:t>Ligaments</a:t>
            </a:r>
          </a:p>
          <a:p>
            <a:r>
              <a:rPr lang="en-US" dirty="0"/>
              <a:t>The three ligaments that stabilize this joint are</a:t>
            </a:r>
            <a:r>
              <a:rPr lang="en-US" dirty="0" smtClean="0"/>
              <a:t>:</a:t>
            </a:r>
            <a:endParaRPr lang="en-US" dirty="0"/>
          </a:p>
          <a:p>
            <a:pPr>
              <a:buFont typeface="Wingdings" pitchFamily="2" charset="2"/>
              <a:buChar char="ü"/>
            </a:pPr>
            <a:r>
              <a:rPr lang="en-US" dirty="0">
                <a:solidFill>
                  <a:srgbClr val="FF0000"/>
                </a:solidFill>
              </a:rPr>
              <a:t>The bifurcate ligament</a:t>
            </a:r>
            <a:r>
              <a:rPr lang="en-US" dirty="0"/>
              <a:t>-is a Y-shaped band, which attaches proximally to the anterior aspect of the calcaneus. Distally, it divides into two parts: </a:t>
            </a:r>
            <a:r>
              <a:rPr lang="en-US" dirty="0">
                <a:solidFill>
                  <a:schemeClr val="accent1"/>
                </a:solidFill>
              </a:rPr>
              <a:t>the </a:t>
            </a:r>
            <a:r>
              <a:rPr lang="en-US" dirty="0" err="1">
                <a:solidFill>
                  <a:schemeClr val="accent1"/>
                </a:solidFill>
              </a:rPr>
              <a:t>calacaneocuboid</a:t>
            </a:r>
            <a:r>
              <a:rPr lang="en-US" dirty="0">
                <a:solidFill>
                  <a:schemeClr val="accent1"/>
                </a:solidFill>
              </a:rPr>
              <a:t> and the </a:t>
            </a:r>
            <a:r>
              <a:rPr lang="en-US" dirty="0" err="1">
                <a:solidFill>
                  <a:schemeClr val="accent1"/>
                </a:solidFill>
              </a:rPr>
              <a:t>calcaneonavicular</a:t>
            </a:r>
            <a:r>
              <a:rPr lang="en-US" dirty="0">
                <a:solidFill>
                  <a:schemeClr val="accent1"/>
                </a:solidFill>
              </a:rPr>
              <a:t> parts</a:t>
            </a:r>
            <a:r>
              <a:rPr lang="en-US" dirty="0"/>
              <a:t>. The </a:t>
            </a:r>
            <a:r>
              <a:rPr lang="en-US" dirty="0" err="1"/>
              <a:t>calcaneocuboid</a:t>
            </a:r>
            <a:r>
              <a:rPr lang="en-US" dirty="0"/>
              <a:t> part attaches to the </a:t>
            </a:r>
            <a:r>
              <a:rPr lang="en-US" dirty="0" err="1">
                <a:solidFill>
                  <a:schemeClr val="accent1"/>
                </a:solidFill>
              </a:rPr>
              <a:t>dorsomedial</a:t>
            </a:r>
            <a:r>
              <a:rPr lang="en-US" dirty="0">
                <a:solidFill>
                  <a:schemeClr val="accent1"/>
                </a:solidFill>
              </a:rPr>
              <a:t> surface </a:t>
            </a:r>
            <a:r>
              <a:rPr lang="en-US" dirty="0"/>
              <a:t>of the </a:t>
            </a:r>
            <a:r>
              <a:rPr lang="en-US" dirty="0">
                <a:solidFill>
                  <a:schemeClr val="accent1"/>
                </a:solidFill>
              </a:rPr>
              <a:t>cuboid bone</a:t>
            </a:r>
            <a:r>
              <a:rPr lang="en-US" dirty="0"/>
              <a:t> whilst the </a:t>
            </a:r>
            <a:r>
              <a:rPr lang="en-US" dirty="0" err="1">
                <a:solidFill>
                  <a:schemeClr val="accent1"/>
                </a:solidFill>
              </a:rPr>
              <a:t>calcaneonavicular</a:t>
            </a:r>
            <a:r>
              <a:rPr lang="en-US" dirty="0">
                <a:solidFill>
                  <a:schemeClr val="accent1"/>
                </a:solidFill>
              </a:rPr>
              <a:t> part</a:t>
            </a:r>
            <a:r>
              <a:rPr lang="en-US" dirty="0"/>
              <a:t> attaches to the </a:t>
            </a:r>
            <a:r>
              <a:rPr lang="en-US" dirty="0">
                <a:solidFill>
                  <a:schemeClr val="accent1"/>
                </a:solidFill>
              </a:rPr>
              <a:t>dorsolateral aspect of the </a:t>
            </a:r>
            <a:r>
              <a:rPr lang="en-US" dirty="0" err="1">
                <a:solidFill>
                  <a:schemeClr val="accent1"/>
                </a:solidFill>
              </a:rPr>
              <a:t>navicular</a:t>
            </a:r>
            <a:r>
              <a:rPr lang="en-US" dirty="0">
                <a:solidFill>
                  <a:schemeClr val="accent1"/>
                </a:solidFill>
              </a:rPr>
              <a:t> bone</a:t>
            </a:r>
            <a:r>
              <a:rPr lang="en-US" dirty="0" smtClean="0"/>
              <a:t>.</a:t>
            </a:r>
            <a:endParaRPr lang="en-US" dirty="0"/>
          </a:p>
        </p:txBody>
      </p:sp>
    </p:spTree>
    <p:extLst>
      <p:ext uri="{BB962C8B-B14F-4D97-AF65-F5344CB8AC3E}">
        <p14:creationId xmlns:p14="http://schemas.microsoft.com/office/powerpoint/2010/main" val="2620689961"/>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pPr>
              <a:buFont typeface="Wingdings" pitchFamily="2" charset="2"/>
              <a:buChar char="ü"/>
            </a:pPr>
            <a:r>
              <a:rPr lang="en-US" dirty="0">
                <a:solidFill>
                  <a:srgbClr val="FF0000"/>
                </a:solidFill>
              </a:rPr>
              <a:t>The long plantar ligament</a:t>
            </a:r>
            <a:r>
              <a:rPr lang="en-US" dirty="0"/>
              <a:t>-the longest ligament associated with the </a:t>
            </a:r>
            <a:r>
              <a:rPr lang="en-US" dirty="0" smtClean="0"/>
              <a:t>tarsus. </a:t>
            </a:r>
            <a:r>
              <a:rPr lang="en-US" dirty="0"/>
              <a:t> It runs from the </a:t>
            </a:r>
            <a:r>
              <a:rPr lang="en-US" dirty="0">
                <a:solidFill>
                  <a:schemeClr val="accent2"/>
                </a:solidFill>
              </a:rPr>
              <a:t>plantar surface of the calcaneus bone </a:t>
            </a:r>
            <a:r>
              <a:rPr lang="en-US" dirty="0"/>
              <a:t>to the </a:t>
            </a:r>
            <a:r>
              <a:rPr lang="en-US" dirty="0">
                <a:solidFill>
                  <a:schemeClr val="accent2"/>
                </a:solidFill>
              </a:rPr>
              <a:t>tuberosity located on the plantar aspect of the cuboid bone</a:t>
            </a:r>
            <a:r>
              <a:rPr lang="en-US" dirty="0"/>
              <a:t>. More superficial </a:t>
            </a:r>
            <a:r>
              <a:rPr lang="en-US" dirty="0" err="1"/>
              <a:t>fibres</a:t>
            </a:r>
            <a:r>
              <a:rPr lang="en-US" dirty="0"/>
              <a:t> continue on to attach to the bases of the second to fourth metatarsals.</a:t>
            </a:r>
          </a:p>
          <a:p>
            <a:pPr>
              <a:buFont typeface="Wingdings" pitchFamily="2" charset="2"/>
              <a:buChar char="ü"/>
            </a:pPr>
            <a:r>
              <a:rPr lang="en-US" dirty="0">
                <a:solidFill>
                  <a:srgbClr val="FF0000"/>
                </a:solidFill>
              </a:rPr>
              <a:t>The plantar </a:t>
            </a:r>
            <a:r>
              <a:rPr lang="en-US" dirty="0" err="1">
                <a:solidFill>
                  <a:srgbClr val="FF0000"/>
                </a:solidFill>
              </a:rPr>
              <a:t>calcaneocuboid</a:t>
            </a:r>
            <a:r>
              <a:rPr lang="en-US" dirty="0">
                <a:solidFill>
                  <a:srgbClr val="FF0000"/>
                </a:solidFill>
              </a:rPr>
              <a:t> ligament</a:t>
            </a:r>
            <a:r>
              <a:rPr lang="en-US" dirty="0"/>
              <a:t>-is located deep to the long plantar ligament and is separated from it by areolar </a:t>
            </a:r>
            <a:r>
              <a:rPr lang="en-US" dirty="0" smtClean="0"/>
              <a:t>tissue. It </a:t>
            </a:r>
            <a:r>
              <a:rPr lang="en-US" dirty="0"/>
              <a:t>extends from the anterior tubercle of the calcaneus to the plantar aspect of the cuboid.</a:t>
            </a:r>
          </a:p>
        </p:txBody>
      </p:sp>
    </p:spTree>
    <p:extLst>
      <p:ext uri="{BB962C8B-B14F-4D97-AF65-F5344CB8AC3E}">
        <p14:creationId xmlns:p14="http://schemas.microsoft.com/office/powerpoint/2010/main" val="163588381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smtClean="0">
                <a:solidFill>
                  <a:srgbClr val="0099FF"/>
                </a:solidFill>
                <a:latin typeface="PlutoSansLight"/>
              </a:rPr>
              <a:t>Innervation</a:t>
            </a:r>
            <a:endParaRPr lang="en-US" dirty="0">
              <a:solidFill>
                <a:srgbClr val="0099FF"/>
              </a:solidFill>
              <a:latin typeface="PlutoSansLight"/>
            </a:endParaRPr>
          </a:p>
          <a:p>
            <a:r>
              <a:rPr lang="en-US" dirty="0">
                <a:solidFill>
                  <a:srgbClr val="495354"/>
                </a:solidFill>
                <a:latin typeface="PlutoSansLight"/>
              </a:rPr>
              <a:t>Innervation of the </a:t>
            </a:r>
            <a:r>
              <a:rPr lang="en-US" dirty="0" err="1">
                <a:solidFill>
                  <a:srgbClr val="495354"/>
                </a:solidFill>
                <a:latin typeface="PlutoSansLight"/>
              </a:rPr>
              <a:t>calcaneocuboid</a:t>
            </a:r>
            <a:r>
              <a:rPr lang="en-US" dirty="0">
                <a:solidFill>
                  <a:srgbClr val="495354"/>
                </a:solidFill>
                <a:latin typeface="PlutoSansLight"/>
              </a:rPr>
              <a:t> joint is provided by the </a:t>
            </a:r>
            <a:r>
              <a:rPr lang="en-US" dirty="0">
                <a:solidFill>
                  <a:srgbClr val="495354"/>
                </a:solidFill>
                <a:latin typeface="PlutoSansMedium"/>
              </a:rPr>
              <a:t>lateral plantar nerve</a:t>
            </a:r>
            <a:r>
              <a:rPr lang="en-US" dirty="0">
                <a:solidFill>
                  <a:srgbClr val="495354"/>
                </a:solidFill>
                <a:latin typeface="PlutoSansLight"/>
              </a:rPr>
              <a:t> (plantar aspect), </a:t>
            </a:r>
            <a:r>
              <a:rPr lang="en-US" dirty="0" err="1">
                <a:solidFill>
                  <a:srgbClr val="495354"/>
                </a:solidFill>
                <a:latin typeface="PlutoSansMedium"/>
              </a:rPr>
              <a:t>sural</a:t>
            </a:r>
            <a:r>
              <a:rPr lang="en-US" dirty="0">
                <a:solidFill>
                  <a:srgbClr val="495354"/>
                </a:solidFill>
                <a:latin typeface="PlutoSansLight"/>
              </a:rPr>
              <a:t> and </a:t>
            </a:r>
            <a:r>
              <a:rPr lang="en-US" dirty="0">
                <a:solidFill>
                  <a:srgbClr val="495354"/>
                </a:solidFill>
                <a:latin typeface="PlutoSansMedium"/>
              </a:rPr>
              <a:t>deep fibular nerves</a:t>
            </a:r>
            <a:r>
              <a:rPr lang="en-US" dirty="0">
                <a:solidFill>
                  <a:srgbClr val="495354"/>
                </a:solidFill>
                <a:latin typeface="PlutoSansLight"/>
              </a:rPr>
              <a:t> (dorsally).</a:t>
            </a:r>
          </a:p>
          <a:p>
            <a:pPr marL="0" indent="0">
              <a:buNone/>
            </a:pPr>
            <a:r>
              <a:rPr lang="en-US" b="1" dirty="0" err="1"/>
              <a:t>Naviculocuneiform</a:t>
            </a:r>
            <a:r>
              <a:rPr lang="en-US" b="1" dirty="0"/>
              <a:t> joint</a:t>
            </a:r>
          </a:p>
          <a:p>
            <a:r>
              <a:rPr lang="en-US" dirty="0"/>
              <a:t>The </a:t>
            </a:r>
            <a:r>
              <a:rPr lang="en-US" dirty="0" err="1"/>
              <a:t>naviculocuneiform</a:t>
            </a:r>
            <a:r>
              <a:rPr lang="en-US" dirty="0"/>
              <a:t> joint is a </a:t>
            </a:r>
            <a:r>
              <a:rPr lang="en-US" dirty="0">
                <a:solidFill>
                  <a:srgbClr val="FF0000"/>
                </a:solidFill>
              </a:rPr>
              <a:t>compound joint</a:t>
            </a:r>
            <a:r>
              <a:rPr lang="en-US" dirty="0"/>
              <a:t> and consists of articulations between the </a:t>
            </a:r>
            <a:r>
              <a:rPr lang="en-US" dirty="0" err="1">
                <a:solidFill>
                  <a:srgbClr val="FF0000"/>
                </a:solidFill>
              </a:rPr>
              <a:t>navicular</a:t>
            </a:r>
            <a:r>
              <a:rPr lang="en-US" dirty="0">
                <a:solidFill>
                  <a:srgbClr val="FF0000"/>
                </a:solidFill>
              </a:rPr>
              <a:t> and the three cuneiform bones.</a:t>
            </a:r>
          </a:p>
        </p:txBody>
      </p:sp>
    </p:spTree>
    <p:extLst>
      <p:ext uri="{BB962C8B-B14F-4D97-AF65-F5344CB8AC3E}">
        <p14:creationId xmlns:p14="http://schemas.microsoft.com/office/powerpoint/2010/main" val="3478554409"/>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686800" cy="6096000"/>
          </a:xfrm>
        </p:spPr>
        <p:txBody>
          <a:bodyPr>
            <a:normAutofit fontScale="92500" lnSpcReduction="10000"/>
          </a:bodyPr>
          <a:lstStyle/>
          <a:p>
            <a:pPr marL="0" indent="0">
              <a:buNone/>
            </a:pPr>
            <a:r>
              <a:rPr lang="en-US" b="1" dirty="0"/>
              <a:t>Ligaments</a:t>
            </a:r>
          </a:p>
          <a:p>
            <a:r>
              <a:rPr lang="en-US" dirty="0"/>
              <a:t>Two ligaments help form connections between these bones: the </a:t>
            </a:r>
            <a:r>
              <a:rPr lang="en-US" dirty="0">
                <a:solidFill>
                  <a:srgbClr val="FF0000"/>
                </a:solidFill>
              </a:rPr>
              <a:t>dorsal ligaments and the plantar ligaments.</a:t>
            </a:r>
          </a:p>
          <a:p>
            <a:r>
              <a:rPr lang="en-US" dirty="0"/>
              <a:t>The dorsal and plantar ligaments connect the </a:t>
            </a:r>
            <a:r>
              <a:rPr lang="en-US" dirty="0" err="1"/>
              <a:t>navicular</a:t>
            </a:r>
            <a:r>
              <a:rPr lang="en-US" dirty="0"/>
              <a:t> bone with each cuneiform. The medial dorsal ligament continues as a capsule around the medial aspect of the joint.</a:t>
            </a:r>
          </a:p>
          <a:p>
            <a:pPr marL="0" indent="0">
              <a:buNone/>
            </a:pPr>
            <a:r>
              <a:rPr lang="en-US" b="1" dirty="0"/>
              <a:t>Innervation</a:t>
            </a:r>
          </a:p>
          <a:p>
            <a:r>
              <a:rPr lang="en-US" dirty="0"/>
              <a:t>Innervation of the </a:t>
            </a:r>
            <a:r>
              <a:rPr lang="en-US" dirty="0" err="1"/>
              <a:t>naviculocuneiform</a:t>
            </a:r>
            <a:r>
              <a:rPr lang="en-US" dirty="0"/>
              <a:t> joint </a:t>
            </a:r>
            <a:r>
              <a:rPr lang="en-US" dirty="0" smtClean="0"/>
              <a:t>is provided by the</a:t>
            </a:r>
            <a:r>
              <a:rPr lang="en-US" dirty="0"/>
              <a:t> </a:t>
            </a:r>
            <a:r>
              <a:rPr lang="en-US" dirty="0" smtClean="0"/>
              <a:t>deep fibular</a:t>
            </a:r>
            <a:r>
              <a:rPr lang="en-US" dirty="0"/>
              <a:t> (dorsally), medial and lateral plantar </a:t>
            </a:r>
            <a:r>
              <a:rPr lang="en-US" dirty="0" smtClean="0"/>
              <a:t>nerves </a:t>
            </a:r>
            <a:r>
              <a:rPr lang="en-US" dirty="0"/>
              <a:t> (plantar surface).</a:t>
            </a:r>
          </a:p>
          <a:p>
            <a:endParaRPr lang="en-US" dirty="0"/>
          </a:p>
        </p:txBody>
      </p:sp>
    </p:spTree>
    <p:extLst>
      <p:ext uri="{BB962C8B-B14F-4D97-AF65-F5344CB8AC3E}">
        <p14:creationId xmlns:p14="http://schemas.microsoft.com/office/powerpoint/2010/main" val="2248502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r>
              <a:rPr lang="en-US" dirty="0" smtClean="0"/>
              <a:t>The membrane proteins perform several functions: </a:t>
            </a:r>
          </a:p>
          <a:p>
            <a:r>
              <a:rPr lang="en-US" dirty="0" smtClean="0"/>
              <a:t>branched carbohydrate molecules attached to the outside of some membrane protein molecules give the cell its immunological identity </a:t>
            </a:r>
          </a:p>
          <a:p>
            <a:r>
              <a:rPr lang="en-US" dirty="0"/>
              <a:t>T</a:t>
            </a:r>
            <a:r>
              <a:rPr lang="en-US" dirty="0" smtClean="0"/>
              <a:t>hey can act as specific receptors (recognition sites) for hormones and other chemical messengers</a:t>
            </a:r>
          </a:p>
          <a:p>
            <a:r>
              <a:rPr lang="en-US" dirty="0" smtClean="0"/>
              <a:t> some are enzymes and some are involved in transport across the membrane</a:t>
            </a:r>
            <a:endParaRPr lang="en-US" dirty="0"/>
          </a:p>
        </p:txBody>
      </p:sp>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096000"/>
          </a:xfrm>
        </p:spPr>
        <p:txBody>
          <a:bodyPr/>
          <a:lstStyle/>
          <a:p>
            <a:pPr marL="0" indent="0">
              <a:buNone/>
            </a:pPr>
            <a:r>
              <a:rPr lang="en-US" b="1" dirty="0" err="1" smtClean="0"/>
              <a:t>Cuboideonavicular</a:t>
            </a:r>
            <a:r>
              <a:rPr lang="en-US" b="1" dirty="0" smtClean="0"/>
              <a:t> </a:t>
            </a:r>
            <a:r>
              <a:rPr lang="en-US" b="1" dirty="0"/>
              <a:t>joint</a:t>
            </a:r>
          </a:p>
          <a:p>
            <a:r>
              <a:rPr lang="en-US" dirty="0"/>
              <a:t>The </a:t>
            </a:r>
            <a:r>
              <a:rPr lang="en-US" dirty="0" err="1"/>
              <a:t>cuboideonavicular</a:t>
            </a:r>
            <a:r>
              <a:rPr lang="en-US" dirty="0"/>
              <a:t> joint is a  that connects the cuboid and </a:t>
            </a:r>
            <a:r>
              <a:rPr lang="en-US" dirty="0" err="1"/>
              <a:t>navicular</a:t>
            </a:r>
            <a:r>
              <a:rPr lang="en-US" dirty="0"/>
              <a:t> bones.</a:t>
            </a:r>
          </a:p>
          <a:p>
            <a:r>
              <a:rPr lang="en-US" dirty="0"/>
              <a:t>This joint is </a:t>
            </a:r>
            <a:r>
              <a:rPr lang="en-US" dirty="0" smtClean="0"/>
              <a:t>stabilized by</a:t>
            </a:r>
            <a:r>
              <a:rPr lang="en-US" dirty="0"/>
              <a:t> </a:t>
            </a:r>
            <a:r>
              <a:rPr lang="en-US" dirty="0" smtClean="0">
                <a:solidFill>
                  <a:srgbClr val="FF0000"/>
                </a:solidFill>
              </a:rPr>
              <a:t>dorsal</a:t>
            </a:r>
            <a:r>
              <a:rPr lang="en-US" dirty="0">
                <a:solidFill>
                  <a:srgbClr val="FF0000"/>
                </a:solidFill>
              </a:rPr>
              <a:t>, plantar and </a:t>
            </a:r>
            <a:r>
              <a:rPr lang="en-US" dirty="0" err="1">
                <a:solidFill>
                  <a:srgbClr val="FF0000"/>
                </a:solidFill>
              </a:rPr>
              <a:t>interosseus</a:t>
            </a:r>
            <a:r>
              <a:rPr lang="en-US" dirty="0">
                <a:solidFill>
                  <a:srgbClr val="FF0000"/>
                </a:solidFill>
              </a:rPr>
              <a:t> ligaments</a:t>
            </a:r>
            <a:r>
              <a:rPr lang="en-US" dirty="0" smtClean="0"/>
              <a:t>.</a:t>
            </a:r>
          </a:p>
          <a:p>
            <a:pPr marL="0" indent="0">
              <a:buNone/>
            </a:pPr>
            <a:r>
              <a:rPr lang="en-US" b="1" dirty="0" err="1">
                <a:latin typeface="PlutoSansLight"/>
              </a:rPr>
              <a:t>Intercuneiform</a:t>
            </a:r>
            <a:r>
              <a:rPr lang="en-US" b="1" dirty="0">
                <a:latin typeface="PlutoSansLight"/>
              </a:rPr>
              <a:t> and </a:t>
            </a:r>
            <a:r>
              <a:rPr lang="en-US" b="1" dirty="0" err="1">
                <a:latin typeface="PlutoSansLight"/>
              </a:rPr>
              <a:t>cuneocuboid</a:t>
            </a:r>
            <a:r>
              <a:rPr lang="en-US" b="1" dirty="0">
                <a:latin typeface="PlutoSansLight"/>
              </a:rPr>
              <a:t> joints</a:t>
            </a:r>
          </a:p>
          <a:p>
            <a:r>
              <a:rPr lang="en-US" dirty="0">
                <a:latin typeface="PlutoSansLight"/>
              </a:rPr>
              <a:t>The </a:t>
            </a:r>
            <a:r>
              <a:rPr lang="en-US" dirty="0" err="1">
                <a:latin typeface="PlutoSansLight"/>
              </a:rPr>
              <a:t>intercuneiform</a:t>
            </a:r>
            <a:r>
              <a:rPr lang="en-US" dirty="0">
                <a:latin typeface="PlutoSansLight"/>
              </a:rPr>
              <a:t> and </a:t>
            </a:r>
            <a:r>
              <a:rPr lang="en-US" dirty="0" err="1">
                <a:latin typeface="PlutoSansLight"/>
              </a:rPr>
              <a:t>cuneocuboid</a:t>
            </a:r>
            <a:r>
              <a:rPr lang="en-US" dirty="0">
                <a:latin typeface="PlutoSansLight"/>
              </a:rPr>
              <a:t> joints are </a:t>
            </a:r>
            <a:r>
              <a:rPr lang="en-US" dirty="0">
                <a:latin typeface="PlutoSansMedium"/>
              </a:rPr>
              <a:t>synovial joints</a:t>
            </a:r>
            <a:r>
              <a:rPr lang="en-US" dirty="0">
                <a:latin typeface="PlutoSansLight"/>
              </a:rPr>
              <a:t> involving the </a:t>
            </a:r>
            <a:r>
              <a:rPr lang="en-US" dirty="0">
                <a:solidFill>
                  <a:schemeClr val="accent2"/>
                </a:solidFill>
                <a:latin typeface="PlutoSansLight"/>
              </a:rPr>
              <a:t>cuneiform and cuboid bones.</a:t>
            </a:r>
          </a:p>
          <a:p>
            <a:pPr marL="0" indent="0">
              <a:buNone/>
            </a:pPr>
            <a:endParaRPr lang="en-US" dirty="0">
              <a:solidFill>
                <a:schemeClr val="accent2"/>
              </a:solidFill>
            </a:endParaRPr>
          </a:p>
        </p:txBody>
      </p:sp>
    </p:spTree>
    <p:extLst>
      <p:ext uri="{BB962C8B-B14F-4D97-AF65-F5344CB8AC3E}">
        <p14:creationId xmlns:p14="http://schemas.microsoft.com/office/powerpoint/2010/main" val="1915753438"/>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lnSpcReduction="10000"/>
          </a:bodyPr>
          <a:lstStyle/>
          <a:p>
            <a:r>
              <a:rPr lang="en-US" dirty="0"/>
              <a:t>T</a:t>
            </a:r>
            <a:r>
              <a:rPr lang="en-US" dirty="0" smtClean="0"/>
              <a:t>he </a:t>
            </a:r>
            <a:r>
              <a:rPr lang="en-US" dirty="0"/>
              <a:t>bones are connected together by dorsal, plantar and </a:t>
            </a:r>
            <a:r>
              <a:rPr lang="en-US" dirty="0" err="1"/>
              <a:t>interosseus</a:t>
            </a:r>
            <a:r>
              <a:rPr lang="en-US" dirty="0"/>
              <a:t> ligaments.</a:t>
            </a:r>
          </a:p>
          <a:p>
            <a:r>
              <a:rPr lang="en-US" dirty="0"/>
              <a:t>Both the dorsal and plantar ligaments consist of three transverse bands, which run between the cuneiform bones and between the lateral cuneiform and the cuboid bone. The </a:t>
            </a:r>
            <a:r>
              <a:rPr lang="en-US" dirty="0" err="1"/>
              <a:t>interosseus</a:t>
            </a:r>
            <a:r>
              <a:rPr lang="en-US" dirty="0"/>
              <a:t> ligaments connect non-articular surfaces of the bones.</a:t>
            </a:r>
          </a:p>
          <a:p>
            <a:pPr marL="0" indent="0">
              <a:buNone/>
            </a:pPr>
            <a:r>
              <a:rPr lang="en-US" b="1" dirty="0"/>
              <a:t>Innervation</a:t>
            </a:r>
          </a:p>
          <a:p>
            <a:r>
              <a:rPr lang="en-US" dirty="0"/>
              <a:t>The innervation of these two joints is from the deep fibular nerve (dorsally), medial and lateral plantar nerves (plantar surface).</a:t>
            </a:r>
          </a:p>
          <a:p>
            <a:endParaRPr lang="en-US" dirty="0"/>
          </a:p>
        </p:txBody>
      </p:sp>
    </p:spTree>
    <p:extLst>
      <p:ext uri="{BB962C8B-B14F-4D97-AF65-F5344CB8AC3E}">
        <p14:creationId xmlns:p14="http://schemas.microsoft.com/office/powerpoint/2010/main" val="3118990806"/>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lnSpcReduction="10000"/>
          </a:bodyPr>
          <a:lstStyle/>
          <a:p>
            <a:pPr marL="0" indent="0">
              <a:buNone/>
            </a:pPr>
            <a:r>
              <a:rPr lang="en-US" b="1" dirty="0" err="1"/>
              <a:t>Tarsometatarsal</a:t>
            </a:r>
            <a:r>
              <a:rPr lang="en-US" b="1" dirty="0"/>
              <a:t> joints</a:t>
            </a:r>
          </a:p>
          <a:p>
            <a:r>
              <a:rPr lang="en-US" dirty="0" smtClean="0"/>
              <a:t>Metatarsals form </a:t>
            </a:r>
            <a:r>
              <a:rPr lang="en-US" dirty="0"/>
              <a:t>articulations with some of the tarsal bones of the foot to form the </a:t>
            </a:r>
            <a:r>
              <a:rPr lang="en-US" dirty="0" err="1"/>
              <a:t>tarsometatarsal</a:t>
            </a:r>
            <a:r>
              <a:rPr lang="en-US" dirty="0"/>
              <a:t> joints. </a:t>
            </a:r>
            <a:endParaRPr lang="en-US" dirty="0" smtClean="0"/>
          </a:p>
          <a:p>
            <a:r>
              <a:rPr lang="en-US" dirty="0" smtClean="0"/>
              <a:t>The </a:t>
            </a:r>
            <a:r>
              <a:rPr lang="en-US" dirty="0"/>
              <a:t>first metatarsal articulates with the medial cuneiform, the second with the intermediate cuneiform and the third metatarsal articulates with the lateral cuneiform. </a:t>
            </a:r>
            <a:endParaRPr lang="en-US" dirty="0" smtClean="0"/>
          </a:p>
          <a:p>
            <a:r>
              <a:rPr lang="en-US" dirty="0" smtClean="0"/>
              <a:t>The </a:t>
            </a:r>
            <a:r>
              <a:rPr lang="en-US" dirty="0"/>
              <a:t>lateral cuneiform also articulates with the fourth metatarsal and the cuboid bone forms articulations with both the fourth and fifth metatarsals.</a:t>
            </a:r>
          </a:p>
          <a:p>
            <a:endParaRPr lang="en-US" dirty="0"/>
          </a:p>
        </p:txBody>
      </p:sp>
    </p:spTree>
    <p:extLst>
      <p:ext uri="{BB962C8B-B14F-4D97-AF65-F5344CB8AC3E}">
        <p14:creationId xmlns:p14="http://schemas.microsoft.com/office/powerpoint/2010/main" val="48422364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r>
              <a:rPr lang="en-US" dirty="0"/>
              <a:t>There are three bands of ligaments involved in </a:t>
            </a:r>
            <a:r>
              <a:rPr lang="en-US" dirty="0" err="1"/>
              <a:t>stabilising</a:t>
            </a:r>
            <a:r>
              <a:rPr lang="en-US" dirty="0"/>
              <a:t> these joints:</a:t>
            </a:r>
          </a:p>
          <a:p>
            <a:pPr>
              <a:buFont typeface="Wingdings" pitchFamily="2" charset="2"/>
              <a:buChar char="Ø"/>
            </a:pPr>
            <a:r>
              <a:rPr lang="en-US" dirty="0"/>
              <a:t>The dorsal </a:t>
            </a:r>
            <a:r>
              <a:rPr lang="en-US" dirty="0" err="1"/>
              <a:t>tarsometatarsal</a:t>
            </a:r>
            <a:r>
              <a:rPr lang="en-US" dirty="0"/>
              <a:t> ligaments</a:t>
            </a:r>
          </a:p>
          <a:p>
            <a:pPr>
              <a:buFont typeface="Wingdings" pitchFamily="2" charset="2"/>
              <a:buChar char="Ø"/>
            </a:pPr>
            <a:r>
              <a:rPr lang="en-US" dirty="0"/>
              <a:t>The plantar </a:t>
            </a:r>
            <a:r>
              <a:rPr lang="en-US" dirty="0" err="1"/>
              <a:t>tarsometatarsal</a:t>
            </a:r>
            <a:r>
              <a:rPr lang="en-US" dirty="0"/>
              <a:t> ligaments and;</a:t>
            </a:r>
          </a:p>
          <a:p>
            <a:pPr>
              <a:buFont typeface="Wingdings" pitchFamily="2" charset="2"/>
              <a:buChar char="Ø"/>
            </a:pPr>
            <a:r>
              <a:rPr lang="en-US" dirty="0"/>
              <a:t>The </a:t>
            </a:r>
            <a:r>
              <a:rPr lang="en-US" dirty="0" err="1"/>
              <a:t>interosseus</a:t>
            </a:r>
            <a:r>
              <a:rPr lang="en-US" dirty="0"/>
              <a:t> </a:t>
            </a:r>
            <a:r>
              <a:rPr lang="en-US" dirty="0" err="1"/>
              <a:t>cuneometatarsal</a:t>
            </a:r>
            <a:r>
              <a:rPr lang="en-US" dirty="0"/>
              <a:t> </a:t>
            </a:r>
            <a:r>
              <a:rPr lang="en-US" dirty="0" smtClean="0"/>
              <a:t>ligaments</a:t>
            </a:r>
          </a:p>
          <a:p>
            <a:pPr marL="0" indent="0">
              <a:buNone/>
            </a:pPr>
            <a:r>
              <a:rPr lang="en-US" b="1" dirty="0" smtClean="0"/>
              <a:t>Innervation</a:t>
            </a:r>
            <a:endParaRPr lang="en-US" b="1" dirty="0"/>
          </a:p>
          <a:p>
            <a:r>
              <a:rPr lang="en-US" dirty="0"/>
              <a:t>The innervation of the </a:t>
            </a:r>
            <a:r>
              <a:rPr lang="en-US" dirty="0" err="1"/>
              <a:t>tarsometatarsal</a:t>
            </a:r>
            <a:r>
              <a:rPr lang="en-US" dirty="0"/>
              <a:t> joints is from the deep fibular nerve (dorsally), medial and lateral plantar nerves (plantar surface).</a:t>
            </a:r>
          </a:p>
          <a:p>
            <a:pPr>
              <a:buFont typeface="Wingdings" pitchFamily="2" charset="2"/>
              <a:buChar char="Ø"/>
            </a:pPr>
            <a:endParaRPr lang="en-US" dirty="0" smtClean="0"/>
          </a:p>
          <a:p>
            <a:pPr>
              <a:buFont typeface="Wingdings" pitchFamily="2" charset="2"/>
              <a:buChar char="Ø"/>
            </a:pPr>
            <a:endParaRPr lang="en-US" dirty="0"/>
          </a:p>
        </p:txBody>
      </p:sp>
    </p:spTree>
    <p:extLst>
      <p:ext uri="{BB962C8B-B14F-4D97-AF65-F5344CB8AC3E}">
        <p14:creationId xmlns:p14="http://schemas.microsoft.com/office/powerpoint/2010/main" val="23802703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b="1" dirty="0" err="1"/>
              <a:t>Intermetatarsal</a:t>
            </a:r>
            <a:r>
              <a:rPr lang="en-US" b="1" dirty="0"/>
              <a:t> joints</a:t>
            </a:r>
          </a:p>
          <a:p>
            <a:r>
              <a:rPr lang="en-US" dirty="0"/>
              <a:t>The </a:t>
            </a:r>
            <a:r>
              <a:rPr lang="en-US" dirty="0" err="1"/>
              <a:t>intermetatarsal</a:t>
            </a:r>
            <a:r>
              <a:rPr lang="en-US" dirty="0"/>
              <a:t> joints are articulations formed between the </a:t>
            </a:r>
            <a:r>
              <a:rPr lang="en-US" dirty="0">
                <a:solidFill>
                  <a:schemeClr val="accent2"/>
                </a:solidFill>
              </a:rPr>
              <a:t>metatarsal bones </a:t>
            </a:r>
            <a:r>
              <a:rPr lang="en-US" dirty="0"/>
              <a:t>and are stabilized by </a:t>
            </a:r>
            <a:r>
              <a:rPr lang="en-US" dirty="0" err="1"/>
              <a:t>intermetatarsal</a:t>
            </a:r>
            <a:r>
              <a:rPr lang="en-US" dirty="0"/>
              <a:t> </a:t>
            </a:r>
            <a:r>
              <a:rPr lang="en-US" dirty="0" err="1"/>
              <a:t>interosseus</a:t>
            </a:r>
            <a:r>
              <a:rPr lang="en-US" dirty="0"/>
              <a:t> ligaments. </a:t>
            </a:r>
            <a:endParaRPr lang="en-US" dirty="0" smtClean="0"/>
          </a:p>
          <a:p>
            <a:r>
              <a:rPr lang="en-US" dirty="0" smtClean="0"/>
              <a:t>These </a:t>
            </a:r>
            <a:r>
              <a:rPr lang="en-US" dirty="0"/>
              <a:t>ligaments run between the lateral four metatarsal bones. Dorsal and plantar </a:t>
            </a:r>
            <a:r>
              <a:rPr lang="en-US" dirty="0" err="1"/>
              <a:t>intermetatarsal</a:t>
            </a:r>
            <a:r>
              <a:rPr lang="en-US" dirty="0"/>
              <a:t> ligaments are also involved in the </a:t>
            </a:r>
            <a:r>
              <a:rPr lang="en-US" dirty="0" err="1"/>
              <a:t>stabilisation</a:t>
            </a:r>
            <a:r>
              <a:rPr lang="en-US" dirty="0"/>
              <a:t> of this joint.</a:t>
            </a:r>
          </a:p>
          <a:p>
            <a:endParaRPr lang="en-US" dirty="0"/>
          </a:p>
        </p:txBody>
      </p:sp>
    </p:spTree>
    <p:extLst>
      <p:ext uri="{BB962C8B-B14F-4D97-AF65-F5344CB8AC3E}">
        <p14:creationId xmlns:p14="http://schemas.microsoft.com/office/powerpoint/2010/main" val="58057728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b="1" dirty="0"/>
              <a:t>Metatarsophalangeal joints</a:t>
            </a:r>
          </a:p>
          <a:p>
            <a:r>
              <a:rPr lang="en-US" dirty="0"/>
              <a:t>The </a:t>
            </a:r>
            <a:r>
              <a:rPr lang="en-US" u="sng" dirty="0">
                <a:hlinkClick r:id="rId2"/>
              </a:rPr>
              <a:t>metatarsophalangeal joints</a:t>
            </a:r>
            <a:r>
              <a:rPr lang="en-US" dirty="0"/>
              <a:t> </a:t>
            </a:r>
            <a:r>
              <a:rPr lang="en-US" dirty="0" smtClean="0"/>
              <a:t>are</a:t>
            </a:r>
            <a:r>
              <a:rPr lang="en-US" dirty="0"/>
              <a:t> joints, which consist of articulations between the </a:t>
            </a:r>
            <a:r>
              <a:rPr lang="en-US" dirty="0">
                <a:solidFill>
                  <a:schemeClr val="accent2"/>
                </a:solidFill>
              </a:rPr>
              <a:t>heads of the metatarsals </a:t>
            </a:r>
            <a:r>
              <a:rPr lang="en-US" dirty="0"/>
              <a:t>and the </a:t>
            </a:r>
            <a:r>
              <a:rPr lang="en-US" dirty="0">
                <a:solidFill>
                  <a:schemeClr val="accent2"/>
                </a:solidFill>
              </a:rPr>
              <a:t>bases of the proximal phalanges</a:t>
            </a:r>
            <a:r>
              <a:rPr lang="en-US" dirty="0"/>
              <a:t>. </a:t>
            </a:r>
            <a:endParaRPr lang="en-US" dirty="0" smtClean="0"/>
          </a:p>
          <a:p>
            <a:r>
              <a:rPr lang="en-US" dirty="0" smtClean="0"/>
              <a:t>On </a:t>
            </a:r>
            <a:r>
              <a:rPr lang="en-US" dirty="0"/>
              <a:t>the plantar surface of the first metatarsal head, there are two longitudinal grooves separated by a ridge, the crista. These two grooves articulate with the two </a:t>
            </a:r>
            <a:r>
              <a:rPr lang="en-US" dirty="0" err="1"/>
              <a:t>sesamoid</a:t>
            </a:r>
            <a:r>
              <a:rPr lang="en-US" dirty="0"/>
              <a:t> bones within the joint capsule</a:t>
            </a:r>
          </a:p>
          <a:p>
            <a:endParaRPr lang="en-US" dirty="0"/>
          </a:p>
        </p:txBody>
      </p:sp>
    </p:spTree>
    <p:extLst>
      <p:ext uri="{BB962C8B-B14F-4D97-AF65-F5344CB8AC3E}">
        <p14:creationId xmlns:p14="http://schemas.microsoft.com/office/powerpoint/2010/main" val="171271585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248400"/>
          </a:xfrm>
        </p:spPr>
        <p:txBody>
          <a:bodyPr>
            <a:normAutofit fontScale="92500" lnSpcReduction="20000"/>
          </a:bodyPr>
          <a:lstStyle/>
          <a:p>
            <a:pPr marL="0" indent="0">
              <a:buNone/>
            </a:pPr>
            <a:r>
              <a:rPr lang="en-US" b="1" dirty="0"/>
              <a:t>Ligaments</a:t>
            </a:r>
          </a:p>
          <a:p>
            <a:r>
              <a:rPr lang="en-US" dirty="0" err="1" smtClean="0"/>
              <a:t>sesamoid</a:t>
            </a:r>
            <a:r>
              <a:rPr lang="en-US" dirty="0" smtClean="0"/>
              <a:t> </a:t>
            </a:r>
            <a:r>
              <a:rPr lang="en-US" dirty="0"/>
              <a:t>bones are connected together by the </a:t>
            </a:r>
            <a:r>
              <a:rPr lang="en-US" dirty="0" err="1"/>
              <a:t>intersesamoid</a:t>
            </a:r>
            <a:r>
              <a:rPr lang="en-US" dirty="0"/>
              <a:t> ligament. Other ligaments that stabilize the metatarsophalangeal joints include the:</a:t>
            </a:r>
          </a:p>
          <a:p>
            <a:pPr>
              <a:buFont typeface="Wingdings" pitchFamily="2" charset="2"/>
              <a:buChar char="ü"/>
            </a:pPr>
            <a:r>
              <a:rPr lang="en-US" dirty="0"/>
              <a:t>Plantar ligaments</a:t>
            </a:r>
          </a:p>
          <a:p>
            <a:pPr>
              <a:buFont typeface="Wingdings" pitchFamily="2" charset="2"/>
              <a:buChar char="ü"/>
            </a:pPr>
            <a:r>
              <a:rPr lang="en-US" dirty="0"/>
              <a:t>Deep transverse metatarsal ligaments</a:t>
            </a:r>
          </a:p>
          <a:p>
            <a:pPr>
              <a:buFont typeface="Wingdings" pitchFamily="2" charset="2"/>
              <a:buChar char="ü"/>
            </a:pPr>
            <a:r>
              <a:rPr lang="en-US" dirty="0"/>
              <a:t>Collateral </a:t>
            </a:r>
            <a:r>
              <a:rPr lang="en-US" dirty="0" smtClean="0"/>
              <a:t>ligaments</a:t>
            </a:r>
          </a:p>
          <a:p>
            <a:pPr marL="0" indent="0">
              <a:buNone/>
            </a:pPr>
            <a:r>
              <a:rPr lang="en-US" b="1" dirty="0">
                <a:latin typeface="PlutoSansLight"/>
              </a:rPr>
              <a:t>Innervation</a:t>
            </a:r>
          </a:p>
          <a:p>
            <a:r>
              <a:rPr lang="en-US" dirty="0">
                <a:latin typeface="PlutoSansLight"/>
              </a:rPr>
              <a:t>The innervation of the metatarsophalangeal joints is provided by the </a:t>
            </a:r>
            <a:r>
              <a:rPr lang="en-US" dirty="0">
                <a:latin typeface="PlutoSansMedium"/>
              </a:rPr>
              <a:t>plantar </a:t>
            </a:r>
            <a:r>
              <a:rPr lang="en-US" dirty="0" err="1">
                <a:latin typeface="PlutoSansMedium"/>
              </a:rPr>
              <a:t>interdigital</a:t>
            </a:r>
            <a:r>
              <a:rPr lang="en-US" dirty="0">
                <a:latin typeface="PlutoSansMedium"/>
              </a:rPr>
              <a:t> nerve</a:t>
            </a:r>
            <a:r>
              <a:rPr lang="en-US" dirty="0">
                <a:latin typeface="PlutoSansLight"/>
              </a:rPr>
              <a:t>, digital branches of the </a:t>
            </a:r>
            <a:r>
              <a:rPr lang="en-US" dirty="0">
                <a:latin typeface="PlutoSansMedium"/>
              </a:rPr>
              <a:t>lateral plantar nerve</a:t>
            </a:r>
            <a:r>
              <a:rPr lang="en-US" dirty="0">
                <a:latin typeface="PlutoSansLight"/>
              </a:rPr>
              <a:t>, medial dorsal cutaneous branch of the </a:t>
            </a:r>
            <a:r>
              <a:rPr lang="en-US" dirty="0">
                <a:latin typeface="PlutoSansMedium"/>
              </a:rPr>
              <a:t>superficial fibular nerve</a:t>
            </a:r>
            <a:r>
              <a:rPr lang="en-US" dirty="0">
                <a:latin typeface="PlutoSansLight"/>
              </a:rPr>
              <a:t> and the </a:t>
            </a:r>
            <a:r>
              <a:rPr lang="en-US" dirty="0">
                <a:latin typeface="PlutoSansMedium"/>
              </a:rPr>
              <a:t>deep fibular nerve</a:t>
            </a:r>
            <a:r>
              <a:rPr lang="en-US" dirty="0">
                <a:latin typeface="PlutoSansLight"/>
              </a:rPr>
              <a:t>.</a:t>
            </a:r>
          </a:p>
          <a:p>
            <a:pPr marL="0" indent="0">
              <a:buNone/>
            </a:pPr>
            <a:endParaRPr lang="en-US" dirty="0"/>
          </a:p>
          <a:p>
            <a:endParaRPr lang="en-US" dirty="0"/>
          </a:p>
        </p:txBody>
      </p:sp>
    </p:spTree>
    <p:extLst>
      <p:ext uri="{BB962C8B-B14F-4D97-AF65-F5344CB8AC3E}">
        <p14:creationId xmlns:p14="http://schemas.microsoft.com/office/powerpoint/2010/main" val="2250743325"/>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85000" lnSpcReduction="20000"/>
          </a:bodyPr>
          <a:lstStyle/>
          <a:p>
            <a:pPr marL="0" indent="0">
              <a:buNone/>
            </a:pPr>
            <a:r>
              <a:rPr lang="en-US" b="1" dirty="0" err="1" smtClean="0"/>
              <a:t>Interphalangeal</a:t>
            </a:r>
            <a:r>
              <a:rPr lang="en-US" b="1" dirty="0" smtClean="0"/>
              <a:t> </a:t>
            </a:r>
            <a:r>
              <a:rPr lang="en-US" b="1" dirty="0"/>
              <a:t>joints</a:t>
            </a:r>
          </a:p>
          <a:p>
            <a:r>
              <a:rPr lang="en-US" dirty="0"/>
              <a:t>The trochlear surface of the phalangeal heads articulates with the curved surface of the bases of the corresponding phalanges to form the </a:t>
            </a:r>
            <a:r>
              <a:rPr lang="en-US" dirty="0" err="1"/>
              <a:t>interphalangeal</a:t>
            </a:r>
            <a:r>
              <a:rPr lang="en-US" dirty="0"/>
              <a:t> joints. </a:t>
            </a:r>
            <a:endParaRPr lang="en-US" dirty="0" smtClean="0"/>
          </a:p>
          <a:p>
            <a:r>
              <a:rPr lang="en-US" dirty="0" smtClean="0"/>
              <a:t>These </a:t>
            </a:r>
            <a:r>
              <a:rPr lang="en-US" dirty="0"/>
              <a:t>hinge joints are stabilized by an articular capsule and </a:t>
            </a:r>
            <a:r>
              <a:rPr lang="en-US" dirty="0" smtClean="0"/>
              <a:t>two </a:t>
            </a:r>
            <a:r>
              <a:rPr lang="en-US" dirty="0"/>
              <a:t>collateral </a:t>
            </a:r>
            <a:r>
              <a:rPr lang="en-US" dirty="0" smtClean="0"/>
              <a:t>ligaments.</a:t>
            </a:r>
          </a:p>
          <a:p>
            <a:pPr marL="0" indent="0">
              <a:buNone/>
            </a:pPr>
            <a:r>
              <a:rPr lang="en-US" b="1" dirty="0" smtClean="0">
                <a:latin typeface="PlutoSansLight"/>
              </a:rPr>
              <a:t>Innervation</a:t>
            </a:r>
            <a:endParaRPr lang="en-US" b="1" dirty="0">
              <a:latin typeface="PlutoSansLight"/>
            </a:endParaRPr>
          </a:p>
          <a:p>
            <a:r>
              <a:rPr lang="en-US" dirty="0">
                <a:latin typeface="PlutoSansLight"/>
              </a:rPr>
              <a:t>The innervation of the </a:t>
            </a:r>
            <a:r>
              <a:rPr lang="en-US" dirty="0" err="1">
                <a:latin typeface="PlutoSansLight"/>
              </a:rPr>
              <a:t>interphalangeal</a:t>
            </a:r>
            <a:r>
              <a:rPr lang="en-US" dirty="0">
                <a:latin typeface="PlutoSansLight"/>
              </a:rPr>
              <a:t> joints is from the </a:t>
            </a:r>
            <a:r>
              <a:rPr lang="en-US" dirty="0">
                <a:latin typeface="PlutoSansMedium"/>
              </a:rPr>
              <a:t>plantar </a:t>
            </a:r>
            <a:r>
              <a:rPr lang="en-US" dirty="0" err="1">
                <a:latin typeface="PlutoSansMedium"/>
              </a:rPr>
              <a:t>interdigital</a:t>
            </a:r>
            <a:r>
              <a:rPr lang="en-US" dirty="0">
                <a:latin typeface="PlutoSansMedium"/>
              </a:rPr>
              <a:t> nerves</a:t>
            </a:r>
            <a:r>
              <a:rPr lang="en-US" dirty="0">
                <a:latin typeface="PlutoSansLight"/>
              </a:rPr>
              <a:t> and the medial dorsal cutaneous branch of the </a:t>
            </a:r>
            <a:r>
              <a:rPr lang="en-US" dirty="0">
                <a:latin typeface="PlutoSansMedium"/>
              </a:rPr>
              <a:t>superficial fibular nerve</a:t>
            </a:r>
            <a:r>
              <a:rPr lang="en-US" dirty="0">
                <a:latin typeface="PlutoSansLight"/>
              </a:rPr>
              <a:t>. </a:t>
            </a:r>
            <a:endParaRPr lang="en-US" dirty="0" smtClean="0">
              <a:latin typeface="PlutoSansLight"/>
            </a:endParaRPr>
          </a:p>
          <a:p>
            <a:r>
              <a:rPr lang="en-US" dirty="0" smtClean="0">
                <a:latin typeface="PlutoSansLight"/>
              </a:rPr>
              <a:t>Occasionally</a:t>
            </a:r>
            <a:r>
              <a:rPr lang="en-US" dirty="0">
                <a:latin typeface="PlutoSansLight"/>
              </a:rPr>
              <a:t>, branches of the </a:t>
            </a:r>
            <a:r>
              <a:rPr lang="en-US" dirty="0" err="1">
                <a:latin typeface="PlutoSansMedium"/>
              </a:rPr>
              <a:t>sural</a:t>
            </a:r>
            <a:r>
              <a:rPr lang="en-US" dirty="0">
                <a:latin typeface="PlutoSansLight"/>
              </a:rPr>
              <a:t>, </a:t>
            </a:r>
            <a:r>
              <a:rPr lang="en-US" dirty="0">
                <a:latin typeface="PlutoSansMedium"/>
              </a:rPr>
              <a:t>deep</a:t>
            </a:r>
            <a:r>
              <a:rPr lang="en-US" dirty="0">
                <a:latin typeface="PlutoSansLight"/>
              </a:rPr>
              <a:t> </a:t>
            </a:r>
            <a:r>
              <a:rPr lang="en-US" dirty="0">
                <a:latin typeface="PlutoSansMedium"/>
              </a:rPr>
              <a:t>fibular</a:t>
            </a:r>
            <a:r>
              <a:rPr lang="en-US" dirty="0">
                <a:latin typeface="PlutoSansLight"/>
              </a:rPr>
              <a:t> and </a:t>
            </a:r>
            <a:r>
              <a:rPr lang="en-US" dirty="0">
                <a:latin typeface="PlutoSansMedium"/>
              </a:rPr>
              <a:t>intermediate dorsal cutaneous nerves</a:t>
            </a:r>
            <a:r>
              <a:rPr lang="en-US" dirty="0">
                <a:latin typeface="PlutoSansLight"/>
              </a:rPr>
              <a:t> innervate these joints.</a:t>
            </a:r>
          </a:p>
          <a:p>
            <a:pPr marL="0" indent="0">
              <a:buNone/>
            </a:pPr>
            <a:endParaRPr lang="en-US" dirty="0"/>
          </a:p>
        </p:txBody>
      </p:sp>
    </p:spTree>
    <p:extLst>
      <p:ext uri="{BB962C8B-B14F-4D97-AF65-F5344CB8AC3E}">
        <p14:creationId xmlns:p14="http://schemas.microsoft.com/office/powerpoint/2010/main" val="907138187"/>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l"/>
            <a:r>
              <a:rPr lang="en-US" b="1" dirty="0" smtClean="0"/>
              <a:t>The Arches of foot</a:t>
            </a:r>
            <a:endParaRPr lang="en-US" b="1" dirty="0"/>
          </a:p>
        </p:txBody>
      </p:sp>
      <p:sp>
        <p:nvSpPr>
          <p:cNvPr id="3" name="Content Placeholder 2"/>
          <p:cNvSpPr>
            <a:spLocks noGrp="1"/>
          </p:cNvSpPr>
          <p:nvPr>
            <p:ph idx="1"/>
          </p:nvPr>
        </p:nvSpPr>
        <p:spPr>
          <a:xfrm>
            <a:off x="457200" y="1143000"/>
            <a:ext cx="8229600" cy="5334000"/>
          </a:xfrm>
        </p:spPr>
        <p:txBody>
          <a:bodyPr>
            <a:noAutofit/>
          </a:bodyPr>
          <a:lstStyle/>
          <a:p>
            <a:r>
              <a:rPr lang="en-US" sz="2800" dirty="0"/>
              <a:t>The foot has three arches: two </a:t>
            </a:r>
            <a:r>
              <a:rPr lang="en-US" sz="2800" b="1" dirty="0"/>
              <a:t>longitudinal </a:t>
            </a:r>
            <a:r>
              <a:rPr lang="en-US" sz="2800" dirty="0"/>
              <a:t>(medial and lateral) arches and one </a:t>
            </a:r>
            <a:r>
              <a:rPr lang="en-US" sz="2800" b="1" dirty="0"/>
              <a:t>anterior transverse </a:t>
            </a:r>
            <a:r>
              <a:rPr lang="en-US" sz="2800" dirty="0"/>
              <a:t>arch </a:t>
            </a:r>
            <a:r>
              <a:rPr lang="en-US" sz="2800" dirty="0" smtClean="0"/>
              <a:t>.</a:t>
            </a:r>
          </a:p>
          <a:p>
            <a:r>
              <a:rPr lang="en-US" sz="2800" dirty="0" smtClean="0"/>
              <a:t>They </a:t>
            </a:r>
            <a:r>
              <a:rPr lang="en-US" sz="2800" dirty="0"/>
              <a:t>are formed by the </a:t>
            </a:r>
            <a:r>
              <a:rPr lang="en-US" sz="2800" dirty="0">
                <a:solidFill>
                  <a:schemeClr val="accent2"/>
                </a:solidFill>
              </a:rPr>
              <a:t>tarsal and metatarsal bones</a:t>
            </a:r>
            <a:r>
              <a:rPr lang="en-US" sz="2800" dirty="0"/>
              <a:t>, and supported by ligaments and tendons in the foot.</a:t>
            </a:r>
          </a:p>
          <a:p>
            <a:r>
              <a:rPr lang="en-US" sz="2800" dirty="0"/>
              <a:t>Their shape allows them to act in the same way as a </a:t>
            </a:r>
            <a:r>
              <a:rPr lang="en-US" sz="2800" b="1" dirty="0"/>
              <a:t>spring</a:t>
            </a:r>
            <a:r>
              <a:rPr lang="en-US" sz="2800" dirty="0"/>
              <a:t>, bearing the weight of the body and absorbing the shock produced during locomotion. The flexibility conferred to the foot by these arches facilitates functions such as walking and running.</a:t>
            </a:r>
          </a:p>
          <a:p>
            <a:pPr marL="0" indent="0">
              <a:buNone/>
            </a:pPr>
            <a:r>
              <a:rPr lang="en-US" sz="2800" dirty="0"/>
              <a:t/>
            </a:r>
            <a:br>
              <a:rPr lang="en-US" sz="2800" dirty="0"/>
            </a:br>
            <a:endParaRPr lang="en-US" sz="2800" dirty="0"/>
          </a:p>
        </p:txBody>
      </p:sp>
    </p:spTree>
    <p:extLst>
      <p:ext uri="{BB962C8B-B14F-4D97-AF65-F5344CB8AC3E}">
        <p14:creationId xmlns:p14="http://schemas.microsoft.com/office/powerpoint/2010/main" val="1705994247"/>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387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marL="514350" indent="-514350">
              <a:buNone/>
            </a:pPr>
            <a:r>
              <a:rPr lang="en-US" b="1" dirty="0" smtClean="0"/>
              <a:t>2. Nucleus</a:t>
            </a:r>
          </a:p>
          <a:p>
            <a:pPr marL="514350" indent="-514350"/>
            <a:r>
              <a:rPr lang="en-US" dirty="0" smtClean="0"/>
              <a:t>All cells except mature red blood cell contains the nucleus</a:t>
            </a:r>
          </a:p>
          <a:p>
            <a:pPr marL="514350" indent="-514350"/>
            <a:r>
              <a:rPr lang="en-US" dirty="0" smtClean="0"/>
              <a:t>The skeletal muscle contains several nucleus</a:t>
            </a:r>
          </a:p>
          <a:p>
            <a:pPr marL="514350" indent="-514350"/>
            <a:r>
              <a:rPr lang="en-US" dirty="0" smtClean="0"/>
              <a:t>The nucleus is the largest organelle and is contained within the nuclear envelope, a membrane similar to the plasma membrane but with tiny pores through which some substances can pass between it and the cytoplasm, i.e. the cell contents excluding the nucleus.</a:t>
            </a:r>
          </a:p>
          <a:p>
            <a:pPr marL="514350" indent="-514350"/>
            <a:endParaRPr lang="en-US" dirty="0" smtClean="0"/>
          </a:p>
          <a:p>
            <a:pPr marL="514350" indent="-514350"/>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553200"/>
          </a:xfrm>
        </p:spPr>
        <p:txBody>
          <a:bodyPr>
            <a:normAutofit fontScale="92500" lnSpcReduction="10000"/>
          </a:bodyPr>
          <a:lstStyle/>
          <a:p>
            <a:pPr marL="0" indent="0">
              <a:buNone/>
            </a:pPr>
            <a:r>
              <a:rPr lang="en-US" b="1" i="0" dirty="0" smtClean="0">
                <a:solidFill>
                  <a:srgbClr val="32323C"/>
                </a:solidFill>
                <a:effectLst/>
                <a:latin typeface="acumin-pro"/>
              </a:rPr>
              <a:t>Longitudinal Arches</a:t>
            </a:r>
          </a:p>
          <a:p>
            <a:pPr algn="just"/>
            <a:r>
              <a:rPr lang="en-US" b="0" i="0" dirty="0" smtClean="0">
                <a:solidFill>
                  <a:srgbClr val="32323C"/>
                </a:solidFill>
                <a:effectLst/>
                <a:latin typeface="acumin-pro"/>
              </a:rPr>
              <a:t>There are two longitudinal arches in the foot – the </a:t>
            </a:r>
            <a:r>
              <a:rPr lang="en-US" b="1" i="0" dirty="0" smtClean="0">
                <a:solidFill>
                  <a:srgbClr val="32323C"/>
                </a:solidFill>
                <a:effectLst/>
                <a:latin typeface="acumin-pro"/>
              </a:rPr>
              <a:t>medial</a:t>
            </a:r>
            <a:r>
              <a:rPr lang="en-US" b="0" i="0" dirty="0" smtClean="0">
                <a:solidFill>
                  <a:srgbClr val="32323C"/>
                </a:solidFill>
                <a:effectLst/>
                <a:latin typeface="acumin-pro"/>
              </a:rPr>
              <a:t> and </a:t>
            </a:r>
            <a:r>
              <a:rPr lang="en-US" b="1" i="0" dirty="0" smtClean="0">
                <a:solidFill>
                  <a:srgbClr val="32323C"/>
                </a:solidFill>
                <a:effectLst/>
                <a:latin typeface="acumin-pro"/>
              </a:rPr>
              <a:t>lateral</a:t>
            </a:r>
            <a:r>
              <a:rPr lang="en-US" b="0" i="0" dirty="0" smtClean="0">
                <a:solidFill>
                  <a:srgbClr val="32323C"/>
                </a:solidFill>
                <a:effectLst/>
                <a:latin typeface="acumin-pro"/>
              </a:rPr>
              <a:t> arches. They are formed between the tarsal bones and the proximal end of the metatarsals.</a:t>
            </a:r>
          </a:p>
          <a:p>
            <a:pPr marL="0" indent="0">
              <a:buNone/>
            </a:pPr>
            <a:r>
              <a:rPr lang="en-US" b="1" i="0" dirty="0" smtClean="0">
                <a:solidFill>
                  <a:srgbClr val="32323C"/>
                </a:solidFill>
                <a:effectLst/>
                <a:latin typeface="acumin-pro"/>
              </a:rPr>
              <a:t>Medial Arch</a:t>
            </a:r>
          </a:p>
          <a:p>
            <a:pPr algn="just"/>
            <a:r>
              <a:rPr lang="en-US" b="0" i="0" dirty="0" smtClean="0">
                <a:solidFill>
                  <a:srgbClr val="32323C"/>
                </a:solidFill>
                <a:effectLst/>
                <a:latin typeface="acumin-pro"/>
              </a:rPr>
              <a:t>The medial arch is the higher of the two longitudinal arches. It is formed by the calcaneus, talus, </a:t>
            </a:r>
            <a:r>
              <a:rPr lang="en-US" b="0" i="0" dirty="0" err="1" smtClean="0">
                <a:solidFill>
                  <a:srgbClr val="32323C"/>
                </a:solidFill>
                <a:effectLst/>
                <a:latin typeface="acumin-pro"/>
              </a:rPr>
              <a:t>navicular</a:t>
            </a:r>
            <a:r>
              <a:rPr lang="en-US" b="0" i="0" dirty="0" smtClean="0">
                <a:solidFill>
                  <a:srgbClr val="32323C"/>
                </a:solidFill>
                <a:effectLst/>
                <a:latin typeface="acumin-pro"/>
              </a:rPr>
              <a:t>, three cuneiforms and first three metatarsal </a:t>
            </a:r>
            <a:r>
              <a:rPr lang="en-US" b="0" i="0" u="none" strike="noStrike" dirty="0" smtClean="0">
                <a:solidFill>
                  <a:srgbClr val="00A99D"/>
                </a:solidFill>
                <a:effectLst/>
                <a:latin typeface="acumin-pro"/>
                <a:hlinkClick r:id="rId2"/>
              </a:rPr>
              <a:t>bones</a:t>
            </a:r>
            <a:r>
              <a:rPr lang="en-US" b="0" i="0" dirty="0" smtClean="0">
                <a:solidFill>
                  <a:srgbClr val="32323C"/>
                </a:solidFill>
                <a:effectLst/>
                <a:latin typeface="acumin-pro"/>
              </a:rPr>
              <a:t>. It is supported by:</a:t>
            </a:r>
          </a:p>
          <a:p>
            <a:pPr lvl="1" algn="just">
              <a:buFont typeface="Arial"/>
              <a:buChar char="•"/>
            </a:pPr>
            <a:r>
              <a:rPr lang="en-US" b="1" i="0" dirty="0" smtClean="0">
                <a:solidFill>
                  <a:srgbClr val="32323C"/>
                </a:solidFill>
                <a:effectLst/>
                <a:latin typeface="acumin-pro"/>
              </a:rPr>
              <a:t>Muscular support</a:t>
            </a:r>
            <a:r>
              <a:rPr lang="en-US" b="0" i="0" dirty="0" smtClean="0">
                <a:solidFill>
                  <a:srgbClr val="32323C"/>
                </a:solidFill>
                <a:effectLst/>
                <a:latin typeface="acumin-pro"/>
              </a:rPr>
              <a:t>: </a:t>
            </a:r>
            <a:r>
              <a:rPr lang="en-US" b="0" i="0" dirty="0" err="1" smtClean="0">
                <a:solidFill>
                  <a:srgbClr val="32323C"/>
                </a:solidFill>
                <a:effectLst/>
                <a:latin typeface="acumin-pro"/>
              </a:rPr>
              <a:t>Tibialis</a:t>
            </a:r>
            <a:r>
              <a:rPr lang="en-US" b="0" i="0" dirty="0" smtClean="0">
                <a:solidFill>
                  <a:srgbClr val="32323C"/>
                </a:solidFill>
                <a:effectLst/>
                <a:latin typeface="acumin-pro"/>
              </a:rPr>
              <a:t> anterior and posterior, </a:t>
            </a:r>
            <a:r>
              <a:rPr lang="en-US" b="0" i="0" dirty="0" err="1" smtClean="0">
                <a:solidFill>
                  <a:srgbClr val="32323C"/>
                </a:solidFill>
                <a:effectLst/>
                <a:latin typeface="acumin-pro"/>
              </a:rPr>
              <a:t>fibularis</a:t>
            </a:r>
            <a:r>
              <a:rPr lang="en-US" b="0" i="0" dirty="0" smtClean="0">
                <a:solidFill>
                  <a:srgbClr val="32323C"/>
                </a:solidFill>
                <a:effectLst/>
                <a:latin typeface="acumin-pro"/>
              </a:rPr>
              <a:t> </a:t>
            </a:r>
            <a:r>
              <a:rPr lang="en-US" b="0" i="0" dirty="0" err="1" smtClean="0">
                <a:solidFill>
                  <a:srgbClr val="32323C"/>
                </a:solidFill>
                <a:effectLst/>
                <a:latin typeface="acumin-pro"/>
              </a:rPr>
              <a:t>longus</a:t>
            </a:r>
            <a:r>
              <a:rPr lang="en-US" b="0" i="0" dirty="0" smtClean="0">
                <a:solidFill>
                  <a:srgbClr val="32323C"/>
                </a:solidFill>
                <a:effectLst/>
                <a:latin typeface="acumin-pro"/>
              </a:rPr>
              <a:t>, flexor </a:t>
            </a:r>
            <a:r>
              <a:rPr lang="en-US" b="0" i="0" dirty="0" err="1" smtClean="0">
                <a:solidFill>
                  <a:srgbClr val="32323C"/>
                </a:solidFill>
                <a:effectLst/>
                <a:latin typeface="acumin-pro"/>
              </a:rPr>
              <a:t>digitorum</a:t>
            </a:r>
            <a:r>
              <a:rPr lang="en-US" b="0" i="0" dirty="0" smtClean="0">
                <a:solidFill>
                  <a:srgbClr val="32323C"/>
                </a:solidFill>
                <a:effectLst/>
                <a:latin typeface="acumin-pro"/>
              </a:rPr>
              <a:t> </a:t>
            </a:r>
            <a:r>
              <a:rPr lang="en-US" b="0" i="0" dirty="0" err="1" smtClean="0">
                <a:solidFill>
                  <a:srgbClr val="32323C"/>
                </a:solidFill>
                <a:effectLst/>
                <a:latin typeface="acumin-pro"/>
              </a:rPr>
              <a:t>longus</a:t>
            </a:r>
            <a:r>
              <a:rPr lang="en-US" b="0" i="0" dirty="0" smtClean="0">
                <a:solidFill>
                  <a:srgbClr val="32323C"/>
                </a:solidFill>
                <a:effectLst/>
                <a:latin typeface="acumin-pro"/>
              </a:rPr>
              <a:t>, flexor </a:t>
            </a:r>
            <a:r>
              <a:rPr lang="en-US" b="0" i="0" dirty="0" err="1" smtClean="0">
                <a:solidFill>
                  <a:srgbClr val="32323C"/>
                </a:solidFill>
                <a:effectLst/>
                <a:latin typeface="acumin-pro"/>
              </a:rPr>
              <a:t>hallucis</a:t>
            </a:r>
            <a:r>
              <a:rPr lang="en-US" b="0" i="0" dirty="0" smtClean="0">
                <a:solidFill>
                  <a:srgbClr val="32323C"/>
                </a:solidFill>
                <a:effectLst/>
                <a:latin typeface="acumin-pro"/>
              </a:rPr>
              <a:t>, and the intrinsic foot muscles</a:t>
            </a:r>
          </a:p>
          <a:p>
            <a:pPr algn="just">
              <a:buFont typeface="Arial"/>
              <a:buChar char="•"/>
            </a:pPr>
            <a:endParaRPr lang="en-US" b="1" i="0" dirty="0" smtClean="0">
              <a:solidFill>
                <a:srgbClr val="32323C"/>
              </a:solidFill>
              <a:effectLst/>
              <a:latin typeface="acumin-pro"/>
            </a:endParaRPr>
          </a:p>
          <a:p>
            <a:pPr algn="just"/>
            <a:endParaRPr lang="en-US" b="0" i="0" dirty="0" smtClean="0">
              <a:solidFill>
                <a:srgbClr val="32323C"/>
              </a:solidFill>
              <a:effectLst/>
              <a:latin typeface="acumin-pro"/>
            </a:endParaRPr>
          </a:p>
          <a:p>
            <a:endParaRPr lang="en-US" dirty="0"/>
          </a:p>
        </p:txBody>
      </p:sp>
    </p:spTree>
    <p:extLst>
      <p:ext uri="{BB962C8B-B14F-4D97-AF65-F5344CB8AC3E}">
        <p14:creationId xmlns:p14="http://schemas.microsoft.com/office/powerpoint/2010/main" val="217435247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normAutofit lnSpcReduction="10000"/>
          </a:bodyPr>
          <a:lstStyle/>
          <a:p>
            <a:pPr lvl="1" algn="just">
              <a:buFont typeface="Arial"/>
              <a:buChar char="•"/>
            </a:pPr>
            <a:r>
              <a:rPr lang="en-US" b="1" dirty="0">
                <a:solidFill>
                  <a:srgbClr val="32323C"/>
                </a:solidFill>
                <a:latin typeface="acumin-pro"/>
              </a:rPr>
              <a:t>Ligamentous support</a:t>
            </a:r>
            <a:r>
              <a:rPr lang="en-US" dirty="0">
                <a:solidFill>
                  <a:srgbClr val="32323C"/>
                </a:solidFill>
                <a:latin typeface="acumin-pro"/>
              </a:rPr>
              <a:t>: Plantar ligaments (in particular the long plantar, short plantar and plantar </a:t>
            </a:r>
            <a:r>
              <a:rPr lang="en-US" dirty="0" err="1">
                <a:solidFill>
                  <a:srgbClr val="32323C"/>
                </a:solidFill>
                <a:latin typeface="acumin-pro"/>
              </a:rPr>
              <a:t>calcaneonavicular</a:t>
            </a:r>
            <a:r>
              <a:rPr lang="en-US" dirty="0">
                <a:solidFill>
                  <a:srgbClr val="32323C"/>
                </a:solidFill>
                <a:latin typeface="acumin-pro"/>
              </a:rPr>
              <a:t> ligaments), medial ligament of the ankle joint.</a:t>
            </a:r>
          </a:p>
          <a:p>
            <a:pPr lvl="1" algn="just">
              <a:buFont typeface="Arial"/>
              <a:buChar char="•"/>
            </a:pPr>
            <a:r>
              <a:rPr lang="en-US" b="1" dirty="0">
                <a:solidFill>
                  <a:srgbClr val="32323C"/>
                </a:solidFill>
                <a:latin typeface="acumin-pro"/>
              </a:rPr>
              <a:t>Bony support</a:t>
            </a:r>
            <a:r>
              <a:rPr lang="en-US" dirty="0">
                <a:solidFill>
                  <a:srgbClr val="32323C"/>
                </a:solidFill>
                <a:latin typeface="acumin-pro"/>
              </a:rPr>
              <a:t>: Shape of the bones of the arch.</a:t>
            </a:r>
          </a:p>
          <a:p>
            <a:pPr lvl="1" algn="just">
              <a:buFont typeface="Arial"/>
              <a:buChar char="•"/>
            </a:pPr>
            <a:r>
              <a:rPr lang="en-US" b="1" dirty="0">
                <a:solidFill>
                  <a:srgbClr val="32323C"/>
                </a:solidFill>
                <a:latin typeface="acumin-pro"/>
              </a:rPr>
              <a:t>Other</a:t>
            </a:r>
            <a:r>
              <a:rPr lang="en-US" dirty="0">
                <a:solidFill>
                  <a:srgbClr val="32323C"/>
                </a:solidFill>
                <a:latin typeface="acumin-pro"/>
              </a:rPr>
              <a:t>: Plantar </a:t>
            </a:r>
            <a:r>
              <a:rPr lang="en-US" dirty="0" err="1">
                <a:solidFill>
                  <a:srgbClr val="32323C"/>
                </a:solidFill>
                <a:latin typeface="acumin-pro"/>
              </a:rPr>
              <a:t>aponeurosis</a:t>
            </a:r>
            <a:r>
              <a:rPr lang="en-US" sz="1800" dirty="0" smtClean="0">
                <a:solidFill>
                  <a:srgbClr val="32323C"/>
                </a:solidFill>
                <a:latin typeface="acumin-pro"/>
              </a:rPr>
              <a:t>.</a:t>
            </a:r>
          </a:p>
          <a:p>
            <a:pPr marL="0" indent="0" algn="just">
              <a:buNone/>
            </a:pPr>
            <a:r>
              <a:rPr lang="en-US" sz="3900" b="1" dirty="0" smtClean="0">
                <a:solidFill>
                  <a:srgbClr val="32323C"/>
                </a:solidFill>
                <a:latin typeface="acumin-pro"/>
              </a:rPr>
              <a:t>Lateral arch</a:t>
            </a:r>
            <a:endParaRPr lang="en-US" sz="3900" b="1" dirty="0">
              <a:solidFill>
                <a:srgbClr val="32323C"/>
              </a:solidFill>
              <a:latin typeface="acumin-pro"/>
            </a:endParaRPr>
          </a:p>
          <a:p>
            <a:r>
              <a:rPr lang="en-US" dirty="0"/>
              <a:t>The lateral arch is the flatter of the two longitudinal arches, and lies on the ground in the standing position. </a:t>
            </a:r>
            <a:endParaRPr lang="en-US" dirty="0" smtClean="0"/>
          </a:p>
          <a:p>
            <a:r>
              <a:rPr lang="en-US" dirty="0" smtClean="0"/>
              <a:t>It </a:t>
            </a:r>
            <a:r>
              <a:rPr lang="en-US" dirty="0"/>
              <a:t>is formed by the calcaneus, cuboid and 4th and 5th metatarsal bones. It is </a:t>
            </a:r>
            <a:r>
              <a:rPr lang="en-US" dirty="0" smtClean="0"/>
              <a:t>supported </a:t>
            </a:r>
            <a:r>
              <a:rPr lang="en-US" dirty="0"/>
              <a:t>by:</a:t>
            </a:r>
          </a:p>
          <a:p>
            <a:endParaRPr lang="en-US" dirty="0"/>
          </a:p>
          <a:p>
            <a:endParaRPr lang="en-US" dirty="0"/>
          </a:p>
        </p:txBody>
      </p:sp>
    </p:spTree>
    <p:extLst>
      <p:ext uri="{BB962C8B-B14F-4D97-AF65-F5344CB8AC3E}">
        <p14:creationId xmlns:p14="http://schemas.microsoft.com/office/powerpoint/2010/main" val="267747981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b="1" dirty="0" smtClean="0"/>
              <a:t>Muscular support</a:t>
            </a:r>
            <a:r>
              <a:rPr lang="en-US" dirty="0" smtClean="0"/>
              <a:t>: </a:t>
            </a:r>
            <a:r>
              <a:rPr lang="en-US" dirty="0" err="1" smtClean="0"/>
              <a:t>Fibularis</a:t>
            </a:r>
            <a:r>
              <a:rPr lang="en-US" dirty="0" smtClean="0"/>
              <a:t> </a:t>
            </a:r>
            <a:r>
              <a:rPr lang="en-US" dirty="0" err="1" smtClean="0"/>
              <a:t>longus</a:t>
            </a:r>
            <a:r>
              <a:rPr lang="en-US" dirty="0" smtClean="0"/>
              <a:t>, flexor </a:t>
            </a:r>
            <a:r>
              <a:rPr lang="en-US" dirty="0" err="1" smtClean="0"/>
              <a:t>digitorum</a:t>
            </a:r>
            <a:r>
              <a:rPr lang="en-US" dirty="0" smtClean="0"/>
              <a:t> </a:t>
            </a:r>
            <a:r>
              <a:rPr lang="en-US" dirty="0" err="1" smtClean="0"/>
              <a:t>longus</a:t>
            </a:r>
            <a:r>
              <a:rPr lang="en-US" dirty="0" smtClean="0"/>
              <a:t>, and the intrinsic foot muscles</a:t>
            </a:r>
            <a:endParaRPr lang="en-US" b="1" dirty="0" smtClean="0"/>
          </a:p>
          <a:p>
            <a:r>
              <a:rPr lang="en-US" b="1" dirty="0" smtClean="0"/>
              <a:t>Ligamentous support</a:t>
            </a:r>
            <a:r>
              <a:rPr lang="en-US" dirty="0" smtClean="0"/>
              <a:t>: Plantar ligaments (in particular the long plantar, short plantar and plantar </a:t>
            </a:r>
            <a:r>
              <a:rPr lang="en-US" dirty="0" err="1" smtClean="0"/>
              <a:t>calcaneonavicular</a:t>
            </a:r>
            <a:r>
              <a:rPr lang="en-US" dirty="0" smtClean="0"/>
              <a:t> ligaments).</a:t>
            </a:r>
          </a:p>
          <a:p>
            <a:r>
              <a:rPr lang="en-US" b="1" dirty="0" smtClean="0"/>
              <a:t>Bony support</a:t>
            </a:r>
            <a:r>
              <a:rPr lang="en-US" dirty="0" smtClean="0"/>
              <a:t>: Shape of the bones of the arch.</a:t>
            </a:r>
          </a:p>
          <a:p>
            <a:r>
              <a:rPr lang="en-US" b="1" dirty="0" smtClean="0"/>
              <a:t>Other</a:t>
            </a:r>
            <a:r>
              <a:rPr lang="en-US" dirty="0" smtClean="0"/>
              <a:t>: Plantar </a:t>
            </a:r>
            <a:r>
              <a:rPr lang="en-US" dirty="0" err="1" smtClean="0"/>
              <a:t>aponeurosis</a:t>
            </a:r>
            <a:r>
              <a:rPr lang="en-US" dirty="0" smtClean="0"/>
              <a:t>.</a:t>
            </a:r>
          </a:p>
          <a:p>
            <a:endParaRPr lang="en-US" dirty="0"/>
          </a:p>
        </p:txBody>
      </p:sp>
    </p:spTree>
    <p:extLst>
      <p:ext uri="{BB962C8B-B14F-4D97-AF65-F5344CB8AC3E}">
        <p14:creationId xmlns:p14="http://schemas.microsoft.com/office/powerpoint/2010/main" val="306918675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084236"/>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049963"/>
          </a:xfrm>
        </p:spPr>
        <p:txBody>
          <a:bodyPr>
            <a:normAutofit fontScale="92500" lnSpcReduction="20000"/>
          </a:bodyPr>
          <a:lstStyle/>
          <a:p>
            <a:pPr marL="0" indent="0">
              <a:buNone/>
            </a:pPr>
            <a:r>
              <a:rPr lang="en-US" b="1" i="0" dirty="0" smtClean="0">
                <a:solidFill>
                  <a:srgbClr val="32323C"/>
                </a:solidFill>
                <a:effectLst/>
                <a:latin typeface="acumin-pro"/>
              </a:rPr>
              <a:t>Transverse Arch</a:t>
            </a:r>
          </a:p>
          <a:p>
            <a:pPr algn="just"/>
            <a:r>
              <a:rPr lang="en-US" b="0" i="0" dirty="0" smtClean="0">
                <a:solidFill>
                  <a:srgbClr val="32323C"/>
                </a:solidFill>
                <a:effectLst/>
                <a:latin typeface="acumin-pro"/>
              </a:rPr>
              <a:t>The transverse arch is located in the</a:t>
            </a:r>
            <a:r>
              <a:rPr lang="en-US" b="1" i="0" dirty="0" smtClean="0">
                <a:solidFill>
                  <a:srgbClr val="32323C"/>
                </a:solidFill>
                <a:effectLst/>
                <a:latin typeface="acumin-pro"/>
              </a:rPr>
              <a:t> coronal plane</a:t>
            </a:r>
            <a:r>
              <a:rPr lang="en-US" b="0" i="0" dirty="0" smtClean="0">
                <a:solidFill>
                  <a:srgbClr val="32323C"/>
                </a:solidFill>
                <a:effectLst/>
                <a:latin typeface="acumin-pro"/>
              </a:rPr>
              <a:t> of the foot. It is formed by the metatarsal bases, the cuboid and the three cuneiform bones. It has:</a:t>
            </a:r>
          </a:p>
          <a:p>
            <a:pPr algn="just">
              <a:buFont typeface="Arial"/>
              <a:buChar char="•"/>
            </a:pPr>
            <a:r>
              <a:rPr lang="en-US" b="1" i="0" dirty="0" smtClean="0">
                <a:solidFill>
                  <a:srgbClr val="32323C"/>
                </a:solidFill>
                <a:effectLst/>
                <a:latin typeface="acumin-pro"/>
              </a:rPr>
              <a:t>Muscular support</a:t>
            </a:r>
            <a:r>
              <a:rPr lang="en-US" b="0" i="0" dirty="0" smtClean="0">
                <a:solidFill>
                  <a:srgbClr val="32323C"/>
                </a:solidFill>
                <a:effectLst/>
                <a:latin typeface="acumin-pro"/>
              </a:rPr>
              <a:t>: </a:t>
            </a:r>
            <a:r>
              <a:rPr lang="en-US" b="0" i="0" dirty="0" err="1" smtClean="0">
                <a:solidFill>
                  <a:srgbClr val="32323C"/>
                </a:solidFill>
                <a:effectLst/>
                <a:latin typeface="acumin-pro"/>
              </a:rPr>
              <a:t>Fibularis</a:t>
            </a:r>
            <a:r>
              <a:rPr lang="en-US" b="0" i="0" dirty="0" smtClean="0">
                <a:solidFill>
                  <a:srgbClr val="32323C"/>
                </a:solidFill>
                <a:effectLst/>
                <a:latin typeface="acumin-pro"/>
              </a:rPr>
              <a:t> </a:t>
            </a:r>
            <a:r>
              <a:rPr lang="en-US" b="0" i="0" dirty="0" err="1" smtClean="0">
                <a:solidFill>
                  <a:srgbClr val="32323C"/>
                </a:solidFill>
                <a:effectLst/>
                <a:latin typeface="acumin-pro"/>
              </a:rPr>
              <a:t>longus</a:t>
            </a:r>
            <a:r>
              <a:rPr lang="en-US" b="0" i="0" dirty="0" smtClean="0">
                <a:solidFill>
                  <a:srgbClr val="32323C"/>
                </a:solidFill>
                <a:effectLst/>
                <a:latin typeface="acumin-pro"/>
              </a:rPr>
              <a:t> and </a:t>
            </a:r>
            <a:r>
              <a:rPr lang="en-US" b="0" i="0" dirty="0" err="1" smtClean="0">
                <a:solidFill>
                  <a:srgbClr val="32323C"/>
                </a:solidFill>
                <a:effectLst/>
                <a:latin typeface="acumin-pro"/>
              </a:rPr>
              <a:t>tibialis</a:t>
            </a:r>
            <a:r>
              <a:rPr lang="en-US" b="0" i="0" dirty="0" smtClean="0">
                <a:solidFill>
                  <a:srgbClr val="32323C"/>
                </a:solidFill>
                <a:effectLst/>
                <a:latin typeface="acumin-pro"/>
              </a:rPr>
              <a:t> posterior.</a:t>
            </a:r>
          </a:p>
          <a:p>
            <a:pPr algn="just">
              <a:buFont typeface="Arial"/>
              <a:buChar char="•"/>
            </a:pPr>
            <a:r>
              <a:rPr lang="en-US" b="1" i="0" dirty="0" smtClean="0">
                <a:solidFill>
                  <a:srgbClr val="32323C"/>
                </a:solidFill>
                <a:effectLst/>
                <a:latin typeface="acumin-pro"/>
              </a:rPr>
              <a:t>Ligamentous support</a:t>
            </a:r>
            <a:r>
              <a:rPr lang="en-US" b="0" i="0" dirty="0" smtClean="0">
                <a:solidFill>
                  <a:srgbClr val="32323C"/>
                </a:solidFill>
                <a:effectLst/>
                <a:latin typeface="acumin-pro"/>
              </a:rPr>
              <a:t>: Plantar ligaments (in particular the long plantar, short plantar and plantar </a:t>
            </a:r>
            <a:r>
              <a:rPr lang="en-US" b="0" i="0" dirty="0" err="1" smtClean="0">
                <a:solidFill>
                  <a:srgbClr val="32323C"/>
                </a:solidFill>
                <a:effectLst/>
                <a:latin typeface="acumin-pro"/>
              </a:rPr>
              <a:t>calcaneonavicular</a:t>
            </a:r>
            <a:r>
              <a:rPr lang="en-US" b="0" i="0" dirty="0" smtClean="0">
                <a:solidFill>
                  <a:srgbClr val="32323C"/>
                </a:solidFill>
                <a:effectLst/>
                <a:latin typeface="acumin-pro"/>
              </a:rPr>
              <a:t> ligaments) and deep transverse metatarsal ligaments.</a:t>
            </a:r>
          </a:p>
          <a:p>
            <a:pPr algn="just">
              <a:buFont typeface="Arial"/>
              <a:buChar char="•"/>
            </a:pPr>
            <a:r>
              <a:rPr lang="en-US" b="1" i="0" dirty="0" smtClean="0">
                <a:solidFill>
                  <a:srgbClr val="32323C"/>
                </a:solidFill>
                <a:effectLst/>
                <a:latin typeface="acumin-pro"/>
              </a:rPr>
              <a:t>Other support:</a:t>
            </a:r>
            <a:r>
              <a:rPr lang="en-US" b="0" i="0" dirty="0" smtClean="0">
                <a:solidFill>
                  <a:srgbClr val="32323C"/>
                </a:solidFill>
                <a:effectLst/>
                <a:latin typeface="acumin-pro"/>
              </a:rPr>
              <a:t> Plantar </a:t>
            </a:r>
            <a:r>
              <a:rPr lang="en-US" b="0" i="0" dirty="0" err="1" smtClean="0">
                <a:solidFill>
                  <a:srgbClr val="32323C"/>
                </a:solidFill>
                <a:effectLst/>
                <a:latin typeface="acumin-pro"/>
              </a:rPr>
              <a:t>aponeurosis</a:t>
            </a:r>
            <a:r>
              <a:rPr lang="en-US" b="0" i="0" dirty="0" smtClean="0">
                <a:solidFill>
                  <a:srgbClr val="32323C"/>
                </a:solidFill>
                <a:effectLst/>
                <a:latin typeface="acumin-pro"/>
              </a:rPr>
              <a:t>.</a:t>
            </a:r>
          </a:p>
          <a:p>
            <a:pPr algn="just">
              <a:buFont typeface="Arial"/>
              <a:buChar char="•"/>
            </a:pPr>
            <a:r>
              <a:rPr lang="en-US" b="1" i="0" dirty="0" smtClean="0">
                <a:solidFill>
                  <a:srgbClr val="32323C"/>
                </a:solidFill>
                <a:effectLst/>
                <a:latin typeface="acumin-pro"/>
              </a:rPr>
              <a:t>Bony support</a:t>
            </a:r>
            <a:r>
              <a:rPr lang="en-US" b="0" i="0" dirty="0" smtClean="0">
                <a:solidFill>
                  <a:srgbClr val="32323C"/>
                </a:solidFill>
                <a:effectLst/>
                <a:latin typeface="acumin-pro"/>
              </a:rPr>
              <a:t>: The wedged shape of the bones of the arch.</a:t>
            </a:r>
          </a:p>
          <a:p>
            <a:endParaRPr lang="en-US" dirty="0"/>
          </a:p>
        </p:txBody>
      </p:sp>
    </p:spTree>
    <p:extLst>
      <p:ext uri="{BB962C8B-B14F-4D97-AF65-F5344CB8AC3E}">
        <p14:creationId xmlns:p14="http://schemas.microsoft.com/office/powerpoint/2010/main" val="807881714"/>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7772400" cy="1470025"/>
          </a:xfrm>
        </p:spPr>
        <p:txBody>
          <a:bodyPr/>
          <a:lstStyle/>
          <a:p>
            <a:r>
              <a:rPr lang="en-US" b="1" dirty="0" smtClean="0"/>
              <a:t>Blood supply to the lower limbs</a:t>
            </a:r>
            <a:endParaRPr lang="en-US" b="1" dirty="0"/>
          </a:p>
        </p:txBody>
      </p:sp>
      <p:sp>
        <p:nvSpPr>
          <p:cNvPr id="3" name="Subtitle 2"/>
          <p:cNvSpPr>
            <a:spLocks noGrp="1"/>
          </p:cNvSpPr>
          <p:nvPr>
            <p:ph type="subTitle" idx="1"/>
          </p:nvPr>
        </p:nvSpPr>
        <p:spPr>
          <a:xfrm>
            <a:off x="228600" y="1371600"/>
            <a:ext cx="8686800" cy="5257800"/>
          </a:xfrm>
        </p:spPr>
        <p:txBody>
          <a:bodyPr>
            <a:normAutofit fontScale="92500" lnSpcReduction="20000"/>
          </a:bodyPr>
          <a:lstStyle/>
          <a:p>
            <a:pPr algn="l"/>
            <a:r>
              <a:rPr lang="en-US" b="1" dirty="0" smtClean="0">
                <a:solidFill>
                  <a:schemeClr val="tx1"/>
                </a:solidFill>
              </a:rPr>
              <a:t>Arterial supply</a:t>
            </a:r>
          </a:p>
          <a:p>
            <a:pPr marL="457200" indent="-457200" algn="l">
              <a:buFont typeface="Arial" pitchFamily="34" charset="0"/>
              <a:buChar char="•"/>
            </a:pPr>
            <a:r>
              <a:rPr lang="en-US" dirty="0" smtClean="0">
                <a:solidFill>
                  <a:schemeClr val="tx1"/>
                </a:solidFill>
              </a:rPr>
              <a:t>Blood supply to lower limbs is provided by </a:t>
            </a:r>
            <a:r>
              <a:rPr lang="en-US" dirty="0" smtClean="0">
                <a:solidFill>
                  <a:schemeClr val="accent2"/>
                </a:solidFill>
              </a:rPr>
              <a:t>femoral artery</a:t>
            </a:r>
          </a:p>
          <a:p>
            <a:pPr marL="457200" indent="-457200" algn="l">
              <a:buFont typeface="Arial" pitchFamily="34" charset="0"/>
              <a:buChar char="•"/>
            </a:pPr>
            <a:r>
              <a:rPr lang="en-US" dirty="0" smtClean="0">
                <a:solidFill>
                  <a:schemeClr val="tx1"/>
                </a:solidFill>
              </a:rPr>
              <a:t>This vessel is </a:t>
            </a:r>
            <a:r>
              <a:rPr lang="en-US" dirty="0" err="1" smtClean="0">
                <a:solidFill>
                  <a:schemeClr val="tx1"/>
                </a:solidFill>
              </a:rPr>
              <a:t>continous</a:t>
            </a:r>
            <a:r>
              <a:rPr lang="en-US" dirty="0" smtClean="0">
                <a:solidFill>
                  <a:schemeClr val="tx1"/>
                </a:solidFill>
              </a:rPr>
              <a:t> with external iliac artery that originates from abdominal cavity. It enters the thigh through under inguinal ligament.</a:t>
            </a:r>
          </a:p>
          <a:p>
            <a:pPr marL="457200" indent="-457200" algn="l">
              <a:buFont typeface="Arial" pitchFamily="34" charset="0"/>
              <a:buChar char="•"/>
            </a:pPr>
            <a:r>
              <a:rPr lang="en-US" dirty="0" smtClean="0">
                <a:solidFill>
                  <a:schemeClr val="tx1"/>
                </a:solidFill>
              </a:rPr>
              <a:t>After entering the thigh  the external iliac artery  divides into </a:t>
            </a:r>
            <a:r>
              <a:rPr lang="en-US" dirty="0" smtClean="0">
                <a:solidFill>
                  <a:schemeClr val="accent2"/>
                </a:solidFill>
              </a:rPr>
              <a:t>deep femoral artery</a:t>
            </a:r>
          </a:p>
          <a:p>
            <a:pPr marL="457200" indent="-457200" algn="l">
              <a:buFont typeface="Arial" pitchFamily="34" charset="0"/>
              <a:buChar char="•"/>
            </a:pPr>
            <a:r>
              <a:rPr lang="en-US" dirty="0" smtClean="0">
                <a:solidFill>
                  <a:schemeClr val="tx1"/>
                </a:solidFill>
              </a:rPr>
              <a:t>Deep femoral artery gives rise to the </a:t>
            </a:r>
            <a:r>
              <a:rPr lang="en-US" dirty="0" smtClean="0">
                <a:solidFill>
                  <a:schemeClr val="accent2"/>
                </a:solidFill>
              </a:rPr>
              <a:t>lateral and medial circumflex femoral artery </a:t>
            </a:r>
            <a:r>
              <a:rPr lang="en-US" dirty="0" smtClean="0">
                <a:solidFill>
                  <a:schemeClr val="tx1"/>
                </a:solidFill>
              </a:rPr>
              <a:t>that provide branches that supply blood to the </a:t>
            </a:r>
            <a:r>
              <a:rPr lang="en-US" dirty="0" smtClean="0">
                <a:solidFill>
                  <a:schemeClr val="accent2"/>
                </a:solidFill>
              </a:rPr>
              <a:t>head and neck of femur and overlying skin and muscles</a:t>
            </a:r>
          </a:p>
          <a:p>
            <a:pPr marL="457200" indent="-457200" algn="l">
              <a:buFont typeface="Arial" pitchFamily="34" charset="0"/>
              <a:buChar char="•"/>
            </a:pPr>
            <a:endParaRPr lang="en-US" dirty="0">
              <a:solidFill>
                <a:schemeClr val="tx1"/>
              </a:solidFill>
            </a:endParaRPr>
          </a:p>
        </p:txBody>
      </p:sp>
    </p:spTree>
    <p:extLst>
      <p:ext uri="{BB962C8B-B14F-4D97-AF65-F5344CB8AC3E}">
        <p14:creationId xmlns:p14="http://schemas.microsoft.com/office/powerpoint/2010/main" val="332406135"/>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r>
              <a:rPr lang="en-US" dirty="0" smtClean="0"/>
              <a:t>Deep femoral artery also gives rise to several branches that enter and supply the posterior muscles of the thigh.</a:t>
            </a:r>
          </a:p>
          <a:p>
            <a:r>
              <a:rPr lang="en-US" dirty="0" smtClean="0"/>
              <a:t>The femoral artery continues in a downward and medial direction in the thigh and then passes behind the knee where it’s name changes to </a:t>
            </a:r>
            <a:r>
              <a:rPr lang="en-US" dirty="0" smtClean="0">
                <a:solidFill>
                  <a:schemeClr val="accent2"/>
                </a:solidFill>
              </a:rPr>
              <a:t>popliteal artery</a:t>
            </a:r>
            <a:r>
              <a:rPr lang="en-US" dirty="0" smtClean="0"/>
              <a:t>. This artery provides several branches to the knee joint before dividing into </a:t>
            </a:r>
            <a:r>
              <a:rPr lang="en-US" dirty="0" smtClean="0">
                <a:solidFill>
                  <a:schemeClr val="accent2"/>
                </a:solidFill>
              </a:rPr>
              <a:t>anterior and posterior </a:t>
            </a:r>
            <a:r>
              <a:rPr lang="en-US" dirty="0" err="1" smtClean="0">
                <a:solidFill>
                  <a:schemeClr val="accent2"/>
                </a:solidFill>
              </a:rPr>
              <a:t>tibial</a:t>
            </a:r>
            <a:r>
              <a:rPr lang="en-US" dirty="0" smtClean="0">
                <a:solidFill>
                  <a:schemeClr val="accent2"/>
                </a:solidFill>
              </a:rPr>
              <a:t> arteries.</a:t>
            </a:r>
          </a:p>
          <a:p>
            <a:r>
              <a:rPr lang="en-US" dirty="0" smtClean="0"/>
              <a:t>The anterior </a:t>
            </a:r>
            <a:r>
              <a:rPr lang="en-US" dirty="0" err="1" smtClean="0"/>
              <a:t>tibial</a:t>
            </a:r>
            <a:r>
              <a:rPr lang="en-US" dirty="0" smtClean="0"/>
              <a:t> artery runs over the </a:t>
            </a:r>
            <a:r>
              <a:rPr lang="en-US" dirty="0" err="1" smtClean="0"/>
              <a:t>interossesous</a:t>
            </a:r>
            <a:r>
              <a:rPr lang="en-US" dirty="0" smtClean="0"/>
              <a:t> membrane to enter the and supply the anterior compartment of the leg</a:t>
            </a:r>
            <a:endParaRPr lang="en-US" dirty="0"/>
          </a:p>
        </p:txBody>
      </p:sp>
    </p:spTree>
    <p:extLst>
      <p:ext uri="{BB962C8B-B14F-4D97-AF65-F5344CB8AC3E}">
        <p14:creationId xmlns:p14="http://schemas.microsoft.com/office/powerpoint/2010/main" val="2893265854"/>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r>
              <a:rPr lang="en-US" dirty="0" smtClean="0"/>
              <a:t>In the lower part of the leg, it runs in front of the ankle onto the dorsal surface of the foot and become the </a:t>
            </a:r>
            <a:r>
              <a:rPr lang="en-US" dirty="0" err="1" smtClean="0">
                <a:solidFill>
                  <a:schemeClr val="accent2"/>
                </a:solidFill>
              </a:rPr>
              <a:t>dorsalis</a:t>
            </a:r>
            <a:r>
              <a:rPr lang="en-US" dirty="0" smtClean="0">
                <a:solidFill>
                  <a:schemeClr val="accent2"/>
                </a:solidFill>
              </a:rPr>
              <a:t> </a:t>
            </a:r>
            <a:r>
              <a:rPr lang="en-US" dirty="0" err="1" smtClean="0">
                <a:solidFill>
                  <a:schemeClr val="accent2"/>
                </a:solidFill>
              </a:rPr>
              <a:t>pedis</a:t>
            </a:r>
            <a:r>
              <a:rPr lang="en-US" dirty="0" smtClean="0">
                <a:solidFill>
                  <a:schemeClr val="accent2"/>
                </a:solidFill>
              </a:rPr>
              <a:t>. </a:t>
            </a:r>
            <a:r>
              <a:rPr lang="en-US" dirty="0" smtClean="0"/>
              <a:t>Here it supplies to the branches ankle and foot and a ‘pedal’ pulse can be felt.</a:t>
            </a:r>
          </a:p>
          <a:p>
            <a:r>
              <a:rPr lang="en-US" dirty="0" smtClean="0"/>
              <a:t>The </a:t>
            </a:r>
            <a:r>
              <a:rPr lang="en-US" dirty="0" smtClean="0">
                <a:solidFill>
                  <a:schemeClr val="accent2"/>
                </a:solidFill>
              </a:rPr>
              <a:t>posterior </a:t>
            </a:r>
            <a:r>
              <a:rPr lang="en-US" dirty="0" err="1" smtClean="0">
                <a:solidFill>
                  <a:schemeClr val="accent2"/>
                </a:solidFill>
              </a:rPr>
              <a:t>tibial</a:t>
            </a:r>
            <a:r>
              <a:rPr lang="en-US" dirty="0" smtClean="0">
                <a:solidFill>
                  <a:schemeClr val="accent2"/>
                </a:solidFill>
              </a:rPr>
              <a:t> artery</a:t>
            </a:r>
            <a:r>
              <a:rPr lang="en-US" dirty="0" smtClean="0"/>
              <a:t> descends in the </a:t>
            </a:r>
            <a:r>
              <a:rPr lang="en-US" dirty="0" smtClean="0">
                <a:solidFill>
                  <a:schemeClr val="accent1"/>
                </a:solidFill>
              </a:rPr>
              <a:t>posterior compartment </a:t>
            </a:r>
            <a:r>
              <a:rPr lang="en-US" dirty="0" smtClean="0"/>
              <a:t>of the leg in company with the </a:t>
            </a:r>
            <a:r>
              <a:rPr lang="en-US" dirty="0" err="1" smtClean="0"/>
              <a:t>tibial</a:t>
            </a:r>
            <a:r>
              <a:rPr lang="en-US" dirty="0" smtClean="0"/>
              <a:t> nerve. It gives rise into </a:t>
            </a:r>
            <a:r>
              <a:rPr lang="en-US" dirty="0" smtClean="0">
                <a:solidFill>
                  <a:schemeClr val="accent2"/>
                </a:solidFill>
              </a:rPr>
              <a:t>fibular artery </a:t>
            </a:r>
            <a:r>
              <a:rPr lang="en-US" dirty="0" smtClean="0"/>
              <a:t>which descends on the lateral side of the leg.</a:t>
            </a:r>
          </a:p>
          <a:p>
            <a:r>
              <a:rPr lang="en-US" dirty="0" smtClean="0"/>
              <a:t>The fibular artery provides branches that supply muscles of the lateral compartment</a:t>
            </a:r>
          </a:p>
          <a:p>
            <a:endParaRPr lang="en-US" dirty="0"/>
          </a:p>
        </p:txBody>
      </p:sp>
    </p:spTree>
    <p:extLst>
      <p:ext uri="{BB962C8B-B14F-4D97-AF65-F5344CB8AC3E}">
        <p14:creationId xmlns:p14="http://schemas.microsoft.com/office/powerpoint/2010/main" val="3809805346"/>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629400"/>
          </a:xfrm>
        </p:spPr>
        <p:txBody>
          <a:bodyPr>
            <a:normAutofit fontScale="85000" lnSpcReduction="10000"/>
          </a:bodyPr>
          <a:lstStyle/>
          <a:p>
            <a:r>
              <a:rPr lang="en-US" dirty="0" smtClean="0"/>
              <a:t>The posterior </a:t>
            </a:r>
            <a:r>
              <a:rPr lang="en-US" dirty="0" err="1" smtClean="0"/>
              <a:t>tibial</a:t>
            </a:r>
            <a:r>
              <a:rPr lang="en-US" dirty="0" smtClean="0"/>
              <a:t> artery passes behind medial malleolus to enter the sole of the foot  where it terminates by dividing into </a:t>
            </a:r>
            <a:r>
              <a:rPr lang="en-US" dirty="0" smtClean="0">
                <a:solidFill>
                  <a:schemeClr val="accent2"/>
                </a:solidFill>
              </a:rPr>
              <a:t>medial and lateral plantar arteries </a:t>
            </a:r>
            <a:r>
              <a:rPr lang="en-US" dirty="0" smtClean="0"/>
              <a:t>but supplies the muscles and skin of the sole of the foot</a:t>
            </a:r>
          </a:p>
          <a:p>
            <a:pPr marL="0" indent="0">
              <a:buNone/>
            </a:pPr>
            <a:r>
              <a:rPr lang="en-US" b="1" dirty="0" smtClean="0"/>
              <a:t>Venous supply/ return</a:t>
            </a:r>
          </a:p>
          <a:p>
            <a:r>
              <a:rPr lang="en-US" dirty="0" smtClean="0"/>
              <a:t>The venous return of blood from the lower limbs like in the upper limb involves </a:t>
            </a:r>
            <a:r>
              <a:rPr lang="en-US" dirty="0" smtClean="0">
                <a:solidFill>
                  <a:schemeClr val="accent2"/>
                </a:solidFill>
              </a:rPr>
              <a:t>superficial and deep veins </a:t>
            </a:r>
            <a:r>
              <a:rPr lang="en-US" dirty="0" smtClean="0"/>
              <a:t>and </a:t>
            </a:r>
            <a:r>
              <a:rPr lang="en-US" dirty="0" smtClean="0">
                <a:solidFill>
                  <a:schemeClr val="accent2"/>
                </a:solidFill>
              </a:rPr>
              <a:t>perforator veins  </a:t>
            </a:r>
            <a:r>
              <a:rPr lang="en-US" dirty="0" smtClean="0"/>
              <a:t>connecting these two systems</a:t>
            </a:r>
          </a:p>
          <a:p>
            <a:r>
              <a:rPr lang="en-US" dirty="0" smtClean="0"/>
              <a:t>These veins contains numerous one-way valves that through pumping actions of nearby muscles moves venous blood from the lower limbs to ward the heart</a:t>
            </a:r>
          </a:p>
          <a:p>
            <a:r>
              <a:rPr lang="en-US" dirty="0" smtClean="0"/>
              <a:t>The superficial veins called </a:t>
            </a:r>
            <a:r>
              <a:rPr lang="en-US" dirty="0" smtClean="0">
                <a:solidFill>
                  <a:schemeClr val="accent1"/>
                </a:solidFill>
              </a:rPr>
              <a:t>greater and lesser saphenous vein</a:t>
            </a:r>
            <a:r>
              <a:rPr lang="en-US" dirty="0" smtClean="0"/>
              <a:t>s begin onto the dorsum of the foot from dorsal venous arch. </a:t>
            </a:r>
            <a:endParaRPr lang="en-US" dirty="0"/>
          </a:p>
        </p:txBody>
      </p:sp>
    </p:spTree>
    <p:extLst>
      <p:ext uri="{BB962C8B-B14F-4D97-AF65-F5344CB8AC3E}">
        <p14:creationId xmlns:p14="http://schemas.microsoft.com/office/powerpoint/2010/main" val="1724304716"/>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400800"/>
          </a:xfrm>
        </p:spPr>
        <p:txBody>
          <a:bodyPr>
            <a:normAutofit lnSpcReduction="10000"/>
          </a:bodyPr>
          <a:lstStyle/>
          <a:p>
            <a:r>
              <a:rPr lang="en-US" dirty="0" smtClean="0"/>
              <a:t>The </a:t>
            </a:r>
            <a:r>
              <a:rPr lang="en-US" dirty="0" smtClean="0">
                <a:solidFill>
                  <a:schemeClr val="tx2"/>
                </a:solidFill>
              </a:rPr>
              <a:t>greater saphenous vein</a:t>
            </a:r>
            <a:r>
              <a:rPr lang="en-US" dirty="0" smtClean="0"/>
              <a:t>, the </a:t>
            </a:r>
            <a:r>
              <a:rPr lang="en-US" dirty="0" smtClean="0">
                <a:solidFill>
                  <a:schemeClr val="accent2"/>
                </a:solidFill>
              </a:rPr>
              <a:t>longest vein </a:t>
            </a:r>
            <a:r>
              <a:rPr lang="en-US" dirty="0" smtClean="0"/>
              <a:t>in the body begins its climb from the medial side of the foot in front of malleolus. It passes along the medial side of the leg and thigh before emptying into </a:t>
            </a:r>
            <a:r>
              <a:rPr lang="en-US" dirty="0" smtClean="0">
                <a:solidFill>
                  <a:schemeClr val="accent2"/>
                </a:solidFill>
              </a:rPr>
              <a:t>femoral vein </a:t>
            </a:r>
            <a:r>
              <a:rPr lang="en-US" dirty="0" smtClean="0"/>
              <a:t>the medial in the upper thigh</a:t>
            </a:r>
          </a:p>
          <a:p>
            <a:r>
              <a:rPr lang="en-US" dirty="0" smtClean="0"/>
              <a:t>The </a:t>
            </a:r>
            <a:r>
              <a:rPr lang="en-US" dirty="0" smtClean="0">
                <a:solidFill>
                  <a:schemeClr val="accent1"/>
                </a:solidFill>
              </a:rPr>
              <a:t>lesser saphenous vein</a:t>
            </a:r>
            <a:r>
              <a:rPr lang="en-US" dirty="0" smtClean="0"/>
              <a:t> arises from lateral side of the dorsum of the foot and course upwards on the back of the calf to enter the </a:t>
            </a:r>
            <a:r>
              <a:rPr lang="en-US" i="1" dirty="0" smtClean="0">
                <a:solidFill>
                  <a:schemeClr val="accent1"/>
                </a:solidFill>
              </a:rPr>
              <a:t>popliteal fossa</a:t>
            </a:r>
            <a:r>
              <a:rPr lang="en-US" dirty="0" smtClean="0"/>
              <a:t>. Here it empties into </a:t>
            </a:r>
            <a:r>
              <a:rPr lang="en-US" dirty="0" smtClean="0">
                <a:solidFill>
                  <a:schemeClr val="accent2"/>
                </a:solidFill>
              </a:rPr>
              <a:t>popliteal vein. </a:t>
            </a:r>
          </a:p>
          <a:p>
            <a:r>
              <a:rPr lang="en-US" dirty="0" smtClean="0"/>
              <a:t>Popliteal vein is deep vein. It becomes the </a:t>
            </a:r>
            <a:r>
              <a:rPr lang="en-US" dirty="0" smtClean="0">
                <a:solidFill>
                  <a:schemeClr val="accent2"/>
                </a:solidFill>
              </a:rPr>
              <a:t>femoral vein </a:t>
            </a:r>
            <a:r>
              <a:rPr lang="en-US" dirty="0" smtClean="0"/>
              <a:t>when enters the thigh </a:t>
            </a:r>
          </a:p>
          <a:p>
            <a:endParaRPr lang="en-US" dirty="0"/>
          </a:p>
        </p:txBody>
      </p:sp>
    </p:spTree>
    <p:extLst>
      <p:ext uri="{BB962C8B-B14F-4D97-AF65-F5344CB8AC3E}">
        <p14:creationId xmlns:p14="http://schemas.microsoft.com/office/powerpoint/2010/main" val="3980203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514350" indent="-514350"/>
            <a:r>
              <a:rPr lang="en-US" dirty="0" smtClean="0"/>
              <a:t>The nucleus contain body’s genetic material which directs all the metabolic activities of the cell. </a:t>
            </a:r>
          </a:p>
          <a:p>
            <a:pPr marL="514350" indent="-514350"/>
            <a:r>
              <a:rPr lang="en-US" dirty="0" smtClean="0"/>
              <a:t>The nucleus controls transmission of hereditary traits from generation to generation</a:t>
            </a:r>
          </a:p>
          <a:p>
            <a:r>
              <a:rPr lang="en-US" dirty="0" smtClean="0"/>
              <a:t>Within the nucleus is a roughly spherical structure called the nucleolus, which is involved in manufacture (synthesis) and assembly of the components of </a:t>
            </a:r>
            <a:r>
              <a:rPr lang="en-US" dirty="0" err="1" smtClean="0"/>
              <a:t>ribosomes</a:t>
            </a:r>
            <a:r>
              <a:rPr lang="en-US" dirty="0" smtClean="0"/>
              <a:t>.</a:t>
            </a:r>
            <a:endParaRPr lang="en-US" dirty="0"/>
          </a:p>
        </p:txBody>
      </p:sp>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1534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106585"/>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28600"/>
            <a:ext cx="7772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121455"/>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Nerve supply to lower limbs</a:t>
            </a:r>
            <a:endParaRPr lang="en-US" b="1" dirty="0"/>
          </a:p>
        </p:txBody>
      </p:sp>
      <p:sp>
        <p:nvSpPr>
          <p:cNvPr id="3" name="Content Placeholder 2"/>
          <p:cNvSpPr>
            <a:spLocks noGrp="1"/>
          </p:cNvSpPr>
          <p:nvPr>
            <p:ph idx="1"/>
          </p:nvPr>
        </p:nvSpPr>
        <p:spPr>
          <a:xfrm>
            <a:off x="457200" y="1219200"/>
            <a:ext cx="8229600" cy="5334000"/>
          </a:xfrm>
        </p:spPr>
        <p:txBody>
          <a:bodyPr>
            <a:normAutofit fontScale="92500" lnSpcReduction="10000"/>
          </a:bodyPr>
          <a:lstStyle/>
          <a:p>
            <a:r>
              <a:rPr lang="en-US" dirty="0" smtClean="0"/>
              <a:t>The musculature and skin of the thigh, leg and foot are supplied by the following nerves</a:t>
            </a:r>
          </a:p>
          <a:p>
            <a:pPr>
              <a:buFont typeface="Wingdings" pitchFamily="2" charset="2"/>
              <a:buChar char="Ø"/>
            </a:pPr>
            <a:r>
              <a:rPr lang="en-US" dirty="0" smtClean="0">
                <a:solidFill>
                  <a:srgbClr val="FF0000"/>
                </a:solidFill>
              </a:rPr>
              <a:t>Femoral nerve </a:t>
            </a:r>
            <a:r>
              <a:rPr lang="en-US" dirty="0" smtClean="0"/>
              <a:t>arises from ventral rami of L2,3 and 4 spinal nerves. This nerve enters the thigh by passing beneath the </a:t>
            </a:r>
            <a:r>
              <a:rPr lang="en-US" dirty="0" smtClean="0">
                <a:solidFill>
                  <a:schemeClr val="accent1"/>
                </a:solidFill>
              </a:rPr>
              <a:t>inguinal ligament</a:t>
            </a:r>
            <a:r>
              <a:rPr lang="en-US" dirty="0" smtClean="0"/>
              <a:t>. Its fibers supply the </a:t>
            </a:r>
            <a:r>
              <a:rPr lang="en-US" dirty="0" smtClean="0">
                <a:solidFill>
                  <a:schemeClr val="accent1"/>
                </a:solidFill>
              </a:rPr>
              <a:t>anterior compartment </a:t>
            </a:r>
            <a:r>
              <a:rPr lang="en-US" dirty="0" smtClean="0"/>
              <a:t>muscles and much of the skin on the thigh, leg and medial side of the foot.</a:t>
            </a:r>
          </a:p>
          <a:p>
            <a:pPr>
              <a:buFont typeface="Wingdings" pitchFamily="2" charset="2"/>
              <a:buChar char="Ø"/>
            </a:pPr>
            <a:r>
              <a:rPr lang="en-US" dirty="0" err="1" smtClean="0">
                <a:solidFill>
                  <a:srgbClr val="FF0000"/>
                </a:solidFill>
              </a:rPr>
              <a:t>Obturator</a:t>
            </a:r>
            <a:r>
              <a:rPr lang="en-US" dirty="0" smtClean="0">
                <a:solidFill>
                  <a:srgbClr val="FF0000"/>
                </a:solidFill>
              </a:rPr>
              <a:t> nerve</a:t>
            </a:r>
            <a:r>
              <a:rPr lang="en-US" dirty="0" smtClean="0">
                <a:solidFill>
                  <a:schemeClr val="accent2"/>
                </a:solidFill>
              </a:rPr>
              <a:t>-</a:t>
            </a:r>
            <a:r>
              <a:rPr lang="en-US" dirty="0" smtClean="0"/>
              <a:t>also contains fibers from L2,3 and 4 levels. It supplies the </a:t>
            </a:r>
            <a:r>
              <a:rPr lang="en-US" dirty="0" smtClean="0">
                <a:solidFill>
                  <a:schemeClr val="accent1"/>
                </a:solidFill>
              </a:rPr>
              <a:t>muscles of the medial or adductor compartment </a:t>
            </a:r>
            <a:r>
              <a:rPr lang="en-US" dirty="0" smtClean="0"/>
              <a:t>and a small area of skin along </a:t>
            </a:r>
            <a:r>
              <a:rPr lang="en-US" dirty="0" smtClean="0">
                <a:solidFill>
                  <a:schemeClr val="accent1"/>
                </a:solidFill>
              </a:rPr>
              <a:t>the upper medial thigh </a:t>
            </a:r>
            <a:endParaRPr lang="en-US" dirty="0">
              <a:solidFill>
                <a:schemeClr val="accent1"/>
              </a:solidFill>
            </a:endParaRPr>
          </a:p>
        </p:txBody>
      </p:sp>
    </p:spTree>
    <p:extLst>
      <p:ext uri="{BB962C8B-B14F-4D97-AF65-F5344CB8AC3E}">
        <p14:creationId xmlns:p14="http://schemas.microsoft.com/office/powerpoint/2010/main" val="3847045884"/>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rmAutofit lnSpcReduction="10000"/>
          </a:bodyPr>
          <a:lstStyle/>
          <a:p>
            <a:pPr>
              <a:buFont typeface="Wingdings" pitchFamily="2" charset="2"/>
              <a:buChar char="Ø"/>
            </a:pPr>
            <a:r>
              <a:rPr lang="en-US" dirty="0" smtClean="0">
                <a:solidFill>
                  <a:srgbClr val="FF0000"/>
                </a:solidFill>
              </a:rPr>
              <a:t>Sciatic nerve- </a:t>
            </a:r>
            <a:r>
              <a:rPr lang="en-US" dirty="0" smtClean="0"/>
              <a:t>the </a:t>
            </a:r>
            <a:r>
              <a:rPr lang="en-US" dirty="0" smtClean="0">
                <a:solidFill>
                  <a:schemeClr val="accent2"/>
                </a:solidFill>
              </a:rPr>
              <a:t>largest nerve </a:t>
            </a:r>
            <a:r>
              <a:rPr lang="en-US" dirty="0" smtClean="0"/>
              <a:t>in the body. It consists of fibers from ventral rami of L4-S3. It leaves the pelvic cavity through the greater sciatic foramen and enters gluteal region. From here it passes downwards into the </a:t>
            </a:r>
            <a:r>
              <a:rPr lang="en-US" dirty="0" smtClean="0">
                <a:solidFill>
                  <a:schemeClr val="accent1"/>
                </a:solidFill>
              </a:rPr>
              <a:t>posterior compartment </a:t>
            </a:r>
            <a:r>
              <a:rPr lang="en-US" dirty="0" smtClean="0"/>
              <a:t>of the thigh and supplies the muscles in this compartment</a:t>
            </a:r>
          </a:p>
          <a:p>
            <a:r>
              <a:rPr lang="en-US" dirty="0" smtClean="0"/>
              <a:t>The sciatic nerve enters the popliteal fossa where it terminates into common </a:t>
            </a:r>
            <a:r>
              <a:rPr lang="en-US" dirty="0" smtClean="0">
                <a:solidFill>
                  <a:schemeClr val="accent2"/>
                </a:solidFill>
              </a:rPr>
              <a:t>fibular and </a:t>
            </a:r>
            <a:r>
              <a:rPr lang="en-US" dirty="0" err="1" smtClean="0">
                <a:solidFill>
                  <a:schemeClr val="accent2"/>
                </a:solidFill>
              </a:rPr>
              <a:t>tibial</a:t>
            </a:r>
            <a:r>
              <a:rPr lang="en-US" dirty="0" smtClean="0">
                <a:solidFill>
                  <a:schemeClr val="accent2"/>
                </a:solidFill>
              </a:rPr>
              <a:t> nerves</a:t>
            </a:r>
          </a:p>
          <a:p>
            <a:pPr>
              <a:buFont typeface="Wingdings" pitchFamily="2" charset="2"/>
              <a:buChar char="Ø"/>
            </a:pPr>
            <a:r>
              <a:rPr lang="en-US" dirty="0" smtClean="0">
                <a:solidFill>
                  <a:srgbClr val="FF0000"/>
                </a:solidFill>
              </a:rPr>
              <a:t>Common fibular nerve- </a:t>
            </a:r>
            <a:r>
              <a:rPr lang="en-US" dirty="0" smtClean="0"/>
              <a:t>wraps around the neck of the fibula and divides into the </a:t>
            </a:r>
            <a:r>
              <a:rPr lang="en-US" dirty="0" smtClean="0">
                <a:solidFill>
                  <a:schemeClr val="accent1"/>
                </a:solidFill>
              </a:rPr>
              <a:t>superficial and deep fibular nerves</a:t>
            </a:r>
            <a:endParaRPr lang="en-US" dirty="0">
              <a:solidFill>
                <a:schemeClr val="accent1"/>
              </a:solidFill>
            </a:endParaRPr>
          </a:p>
        </p:txBody>
      </p:sp>
    </p:spTree>
    <p:extLst>
      <p:ext uri="{BB962C8B-B14F-4D97-AF65-F5344CB8AC3E}">
        <p14:creationId xmlns:p14="http://schemas.microsoft.com/office/powerpoint/2010/main" val="4013429127"/>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rmAutofit fontScale="92500" lnSpcReduction="20000"/>
          </a:bodyPr>
          <a:lstStyle/>
          <a:p>
            <a:r>
              <a:rPr lang="en-US" dirty="0" smtClean="0"/>
              <a:t>The superficial fibular nerve enters the </a:t>
            </a:r>
            <a:r>
              <a:rPr lang="en-US" dirty="0" smtClean="0">
                <a:solidFill>
                  <a:srgbClr val="00B050"/>
                </a:solidFill>
              </a:rPr>
              <a:t>lateral compartment </a:t>
            </a:r>
            <a:r>
              <a:rPr lang="en-US" dirty="0" smtClean="0"/>
              <a:t>of the leg and supplies the </a:t>
            </a:r>
            <a:r>
              <a:rPr lang="en-US" dirty="0" err="1" smtClean="0">
                <a:solidFill>
                  <a:schemeClr val="accent1"/>
                </a:solidFill>
              </a:rPr>
              <a:t>fibularis</a:t>
            </a:r>
            <a:r>
              <a:rPr lang="en-US" dirty="0" smtClean="0">
                <a:solidFill>
                  <a:schemeClr val="accent1"/>
                </a:solidFill>
              </a:rPr>
              <a:t> </a:t>
            </a:r>
            <a:r>
              <a:rPr lang="en-US" dirty="0" err="1" smtClean="0">
                <a:solidFill>
                  <a:schemeClr val="accent1"/>
                </a:solidFill>
              </a:rPr>
              <a:t>longus</a:t>
            </a:r>
            <a:r>
              <a:rPr lang="en-US" dirty="0" smtClean="0">
                <a:solidFill>
                  <a:schemeClr val="accent1"/>
                </a:solidFill>
              </a:rPr>
              <a:t> and </a:t>
            </a:r>
            <a:r>
              <a:rPr lang="en-US" dirty="0" err="1" smtClean="0">
                <a:solidFill>
                  <a:schemeClr val="accent1"/>
                </a:solidFill>
              </a:rPr>
              <a:t>brevis</a:t>
            </a:r>
            <a:r>
              <a:rPr lang="en-US" dirty="0" smtClean="0">
                <a:solidFill>
                  <a:schemeClr val="accent1"/>
                </a:solidFill>
              </a:rPr>
              <a:t> muscle</a:t>
            </a:r>
            <a:r>
              <a:rPr lang="en-US" dirty="0" smtClean="0"/>
              <a:t>s of this compartment. It also supplies most of the skin on the top of the foot.</a:t>
            </a:r>
          </a:p>
          <a:p>
            <a:r>
              <a:rPr lang="en-US" dirty="0" smtClean="0"/>
              <a:t>The deep fibular nerve enters the </a:t>
            </a:r>
            <a:r>
              <a:rPr lang="en-US" dirty="0" smtClean="0">
                <a:solidFill>
                  <a:srgbClr val="00B050"/>
                </a:solidFill>
              </a:rPr>
              <a:t>anterior compartment </a:t>
            </a:r>
            <a:r>
              <a:rPr lang="en-US" dirty="0" smtClean="0"/>
              <a:t>of the leg and supplies muscles of this compartment. It has limited sensory supply to the skin between the big and second toe</a:t>
            </a:r>
          </a:p>
          <a:p>
            <a:pPr>
              <a:buFont typeface="Wingdings" pitchFamily="2" charset="2"/>
              <a:buChar char="Ø"/>
            </a:pPr>
            <a:r>
              <a:rPr lang="en-US" dirty="0" smtClean="0">
                <a:solidFill>
                  <a:srgbClr val="FF0000"/>
                </a:solidFill>
              </a:rPr>
              <a:t>The </a:t>
            </a:r>
            <a:r>
              <a:rPr lang="en-US" dirty="0" err="1" smtClean="0">
                <a:solidFill>
                  <a:srgbClr val="FF0000"/>
                </a:solidFill>
              </a:rPr>
              <a:t>tibial</a:t>
            </a:r>
            <a:r>
              <a:rPr lang="en-US" dirty="0" smtClean="0">
                <a:solidFill>
                  <a:srgbClr val="FF0000"/>
                </a:solidFill>
              </a:rPr>
              <a:t> nerve- </a:t>
            </a:r>
            <a:r>
              <a:rPr lang="en-US" dirty="0" smtClean="0"/>
              <a:t>descends in the posterior compartment of the leg and supplies all the muscles in this compartment. It passes behind medial malleolus and enters the sole of the foot. There it divides into  the </a:t>
            </a:r>
            <a:r>
              <a:rPr lang="en-US" dirty="0" smtClean="0">
                <a:solidFill>
                  <a:srgbClr val="00B050"/>
                </a:solidFill>
              </a:rPr>
              <a:t>medial and lateral plantar nerves </a:t>
            </a:r>
            <a:r>
              <a:rPr lang="en-US" dirty="0" smtClean="0"/>
              <a:t>which supplies </a:t>
            </a:r>
            <a:r>
              <a:rPr lang="en-US" dirty="0" smtClean="0">
                <a:solidFill>
                  <a:srgbClr val="00B050"/>
                </a:solidFill>
              </a:rPr>
              <a:t>intrinsic muscles</a:t>
            </a:r>
            <a:r>
              <a:rPr lang="en-US" dirty="0" smtClean="0"/>
              <a:t>. Its sensory fibers supply the skin on the back of the leg and sole of foot.</a:t>
            </a:r>
            <a:endParaRPr lang="en-US" dirty="0" smtClean="0">
              <a:solidFill>
                <a:srgbClr val="FF0000"/>
              </a:solidFill>
            </a:endParaRPr>
          </a:p>
          <a:p>
            <a:endParaRPr lang="en-US" dirty="0"/>
          </a:p>
        </p:txBody>
      </p:sp>
    </p:spTree>
    <p:extLst>
      <p:ext uri="{BB962C8B-B14F-4D97-AF65-F5344CB8AC3E}">
        <p14:creationId xmlns:p14="http://schemas.microsoft.com/office/powerpoint/2010/main" val="3684551867"/>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04800"/>
            <a:ext cx="74676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481857"/>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Classification of joints</a:t>
            </a:r>
            <a:endParaRPr lang="en-US" b="1" dirty="0"/>
          </a:p>
        </p:txBody>
      </p:sp>
      <p:sp>
        <p:nvSpPr>
          <p:cNvPr id="3" name="Content Placeholder 2"/>
          <p:cNvSpPr>
            <a:spLocks noGrp="1"/>
          </p:cNvSpPr>
          <p:nvPr>
            <p:ph idx="1"/>
          </p:nvPr>
        </p:nvSpPr>
        <p:spPr>
          <a:xfrm>
            <a:off x="457200" y="1447800"/>
            <a:ext cx="8229600" cy="4678363"/>
          </a:xfrm>
        </p:spPr>
        <p:txBody>
          <a:bodyPr>
            <a:normAutofit lnSpcReduction="10000"/>
          </a:bodyPr>
          <a:lstStyle/>
          <a:p>
            <a:r>
              <a:rPr lang="en-US" dirty="0" smtClean="0"/>
              <a:t>The joints are classified by the type of tissue present (fibrous, cartilaginous or synovial) or by degree of movement permitted (</a:t>
            </a:r>
            <a:r>
              <a:rPr lang="en-US" dirty="0" err="1" smtClean="0"/>
              <a:t>synarthrosis</a:t>
            </a:r>
            <a:r>
              <a:rPr lang="en-US" dirty="0" smtClean="0"/>
              <a:t>, </a:t>
            </a:r>
            <a:r>
              <a:rPr lang="en-US" dirty="0" err="1" smtClean="0"/>
              <a:t>amphiarthrosis</a:t>
            </a:r>
            <a:r>
              <a:rPr lang="en-US" dirty="0" smtClean="0"/>
              <a:t> or </a:t>
            </a:r>
            <a:r>
              <a:rPr lang="en-US" dirty="0" err="1" smtClean="0"/>
              <a:t>diarthrosis</a:t>
            </a:r>
            <a:r>
              <a:rPr lang="en-US" dirty="0" smtClean="0"/>
              <a:t>)</a:t>
            </a:r>
          </a:p>
          <a:p>
            <a:pPr marL="0" indent="0">
              <a:buNone/>
            </a:pPr>
            <a:r>
              <a:rPr lang="en-US" b="1" dirty="0" smtClean="0"/>
              <a:t>By tissue type</a:t>
            </a:r>
          </a:p>
          <a:p>
            <a:r>
              <a:rPr lang="en-US" dirty="0" smtClean="0"/>
              <a:t>Fibrous- bones connected by fibrous tissue</a:t>
            </a:r>
          </a:p>
          <a:p>
            <a:r>
              <a:rPr lang="en-US" dirty="0" smtClean="0"/>
              <a:t>Cartilaginous- bones connected by cartilage</a:t>
            </a:r>
          </a:p>
          <a:p>
            <a:r>
              <a:rPr lang="en-US" dirty="0" smtClean="0"/>
              <a:t>Synovial – articulating surfaces enclosed within fluid-filled joint </a:t>
            </a:r>
            <a:r>
              <a:rPr lang="en-US" dirty="0" err="1" smtClean="0"/>
              <a:t>capscule</a:t>
            </a:r>
            <a:endParaRPr lang="en-US" dirty="0" smtClean="0"/>
          </a:p>
          <a:p>
            <a:endParaRPr lang="en-US" dirty="0"/>
          </a:p>
        </p:txBody>
      </p:sp>
    </p:spTree>
    <p:extLst>
      <p:ext uri="{BB962C8B-B14F-4D97-AF65-F5344CB8AC3E}">
        <p14:creationId xmlns:p14="http://schemas.microsoft.com/office/powerpoint/2010/main" val="2253799532"/>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Classification of joints by degree of movement</a:t>
            </a:r>
            <a:endParaRPr lang="en-US" b="1" dirty="0"/>
          </a:p>
        </p:txBody>
      </p:sp>
      <p:sp>
        <p:nvSpPr>
          <p:cNvPr id="3" name="Content Placeholder 2"/>
          <p:cNvSpPr>
            <a:spLocks noGrp="1"/>
          </p:cNvSpPr>
          <p:nvPr>
            <p:ph idx="1"/>
          </p:nvPr>
        </p:nvSpPr>
        <p:spPr/>
        <p:txBody>
          <a:bodyPr>
            <a:normAutofit fontScale="92500"/>
          </a:bodyPr>
          <a:lstStyle/>
          <a:p>
            <a:r>
              <a:rPr lang="en-US" dirty="0" err="1"/>
              <a:t>Synarthrosis</a:t>
            </a:r>
            <a:r>
              <a:rPr lang="en-US" dirty="0"/>
              <a:t> (immovable)- include fibrous joints such as suture joints (found in the cranium) and </a:t>
            </a:r>
            <a:r>
              <a:rPr lang="en-US" dirty="0" err="1"/>
              <a:t>gomphosis</a:t>
            </a:r>
            <a:r>
              <a:rPr lang="en-US" dirty="0"/>
              <a:t> joints (found between teeth and sockets of the maxilla and mandible)</a:t>
            </a:r>
          </a:p>
          <a:p>
            <a:r>
              <a:rPr lang="en-US" dirty="0" err="1"/>
              <a:t>Diarthrosis</a:t>
            </a:r>
            <a:r>
              <a:rPr lang="en-US" dirty="0"/>
              <a:t> (freely movable)</a:t>
            </a:r>
          </a:p>
          <a:p>
            <a:r>
              <a:rPr lang="en-US" dirty="0" err="1" smtClean="0"/>
              <a:t>Amphiarthrosis</a:t>
            </a:r>
            <a:r>
              <a:rPr lang="en-US" dirty="0" smtClean="0"/>
              <a:t> </a:t>
            </a:r>
            <a:r>
              <a:rPr lang="en-US" dirty="0"/>
              <a:t>(slightly movable)- </a:t>
            </a:r>
            <a:r>
              <a:rPr lang="en-US" dirty="0" err="1"/>
              <a:t>e.g</a:t>
            </a:r>
            <a:r>
              <a:rPr lang="en-US" dirty="0"/>
              <a:t> cartilaginous joints such as those found between the vertebrae and the pubic </a:t>
            </a:r>
            <a:r>
              <a:rPr lang="en-US" dirty="0" err="1"/>
              <a:t>symphysis</a:t>
            </a:r>
            <a:endParaRPr lang="en-US" dirty="0"/>
          </a:p>
          <a:p>
            <a:endParaRPr lang="en-US" dirty="0"/>
          </a:p>
        </p:txBody>
      </p:sp>
    </p:spTree>
    <p:extLst>
      <p:ext uri="{BB962C8B-B14F-4D97-AF65-F5344CB8AC3E}">
        <p14:creationId xmlns:p14="http://schemas.microsoft.com/office/powerpoint/2010/main" val="2339922780"/>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joints of freely movable joints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There are six types of freely movable joint </a:t>
            </a:r>
            <a:r>
              <a:rPr lang="en-US" b="1" dirty="0" err="1" smtClean="0"/>
              <a:t>diarthrosis</a:t>
            </a:r>
            <a:r>
              <a:rPr lang="en-US" b="1" dirty="0" smtClean="0"/>
              <a:t> (synovial joints)</a:t>
            </a:r>
          </a:p>
          <a:p>
            <a:pPr marL="514350" indent="-514350">
              <a:buFont typeface="+mj-lt"/>
              <a:buAutoNum type="arabicPeriod"/>
            </a:pPr>
            <a:r>
              <a:rPr lang="en-US" dirty="0" smtClean="0"/>
              <a:t>Ball and socket joint- permitting movements in all directions. Example hip joint, shoulder joint</a:t>
            </a:r>
          </a:p>
          <a:p>
            <a:pPr marL="514350" indent="-514350">
              <a:buFont typeface="+mj-lt"/>
              <a:buAutoNum type="arabicPeriod"/>
            </a:pPr>
            <a:r>
              <a:rPr lang="en-US" dirty="0" smtClean="0"/>
              <a:t>Hinge joint- the hinge joint is like a door, opening and closing in one direction, along one place. Examples include elbow joint and knee joint</a:t>
            </a:r>
          </a:p>
          <a:p>
            <a:pPr marL="514350" indent="-514350">
              <a:buFont typeface="+mj-lt"/>
              <a:buAutoNum type="arabicPeriod"/>
            </a:pPr>
            <a:r>
              <a:rPr lang="en-US" dirty="0" err="1" smtClean="0"/>
              <a:t>Condyloid</a:t>
            </a:r>
            <a:r>
              <a:rPr lang="en-US" dirty="0" smtClean="0"/>
              <a:t>- the </a:t>
            </a:r>
            <a:r>
              <a:rPr lang="en-US" dirty="0" err="1" smtClean="0"/>
              <a:t>condyloid</a:t>
            </a:r>
            <a:r>
              <a:rPr lang="en-US" dirty="0" smtClean="0"/>
              <a:t> joint allows movement but no rotation . Examples include finger joints  and jaw joints</a:t>
            </a:r>
            <a:endParaRPr lang="en-US" dirty="0"/>
          </a:p>
        </p:txBody>
      </p:sp>
    </p:spTree>
    <p:extLst>
      <p:ext uri="{BB962C8B-B14F-4D97-AF65-F5344CB8AC3E}">
        <p14:creationId xmlns:p14="http://schemas.microsoft.com/office/powerpoint/2010/main" val="2572959214"/>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a:bodyPr>
          <a:lstStyle/>
          <a:p>
            <a:pPr marL="0" indent="0">
              <a:buNone/>
            </a:pPr>
            <a:r>
              <a:rPr lang="en-US" dirty="0" smtClean="0"/>
              <a:t>4. Pivot joint- also called rotary joint or </a:t>
            </a:r>
            <a:r>
              <a:rPr lang="en-US" dirty="0" err="1" smtClean="0"/>
              <a:t>trochoid</a:t>
            </a:r>
            <a:r>
              <a:rPr lang="en-US" dirty="0" smtClean="0"/>
              <a:t> joint is characterized by a ring formed from a second bone. Examples are ulna and radius bones that can rotate  the forearm and the joint between first and second vertebrae of the neck</a:t>
            </a:r>
          </a:p>
          <a:p>
            <a:pPr marL="0" indent="0">
              <a:buNone/>
            </a:pPr>
            <a:r>
              <a:rPr lang="en-US" dirty="0" smtClean="0"/>
              <a:t>5. Gliding joints- also called plane joints. Although it only permits limited movement, its characterized by smooth surfaces that slip over one another. Example is wrist joint.</a:t>
            </a:r>
          </a:p>
          <a:p>
            <a:pPr marL="0" indent="0">
              <a:buNone/>
            </a:pPr>
            <a:r>
              <a:rPr lang="en-US" dirty="0" smtClean="0"/>
              <a:t>6. Saddle joint- although it does not allow rotation, it does enable movement back and forth and side to side. Example is bone at the base of the thumb</a:t>
            </a:r>
          </a:p>
          <a:p>
            <a:pPr marL="0" indent="0">
              <a:buNone/>
            </a:pPr>
            <a:endParaRPr lang="en-US" dirty="0"/>
          </a:p>
        </p:txBody>
      </p:sp>
    </p:spTree>
    <p:extLst>
      <p:ext uri="{BB962C8B-B14F-4D97-AF65-F5344CB8AC3E}">
        <p14:creationId xmlns:p14="http://schemas.microsoft.com/office/powerpoint/2010/main" val="17730961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3. Mitochondria</a:t>
            </a:r>
            <a:endParaRPr lang="en-US" b="1" dirty="0"/>
          </a:p>
        </p:txBody>
      </p:sp>
      <p:sp>
        <p:nvSpPr>
          <p:cNvPr id="3" name="Content Placeholder 2"/>
          <p:cNvSpPr>
            <a:spLocks noGrp="1"/>
          </p:cNvSpPr>
          <p:nvPr>
            <p:ph idx="1"/>
          </p:nvPr>
        </p:nvSpPr>
        <p:spPr>
          <a:xfrm>
            <a:off x="457200" y="1219200"/>
            <a:ext cx="8229600" cy="4906963"/>
          </a:xfrm>
        </p:spPr>
        <p:txBody>
          <a:bodyPr>
            <a:normAutofit fontScale="85000" lnSpcReduction="10000"/>
          </a:bodyPr>
          <a:lstStyle/>
          <a:p>
            <a:r>
              <a:rPr lang="en-US" dirty="0" smtClean="0"/>
              <a:t>Is a sausage-shaped structures in the cytoplasm, sometimes described as the ‘power house’ of the cell</a:t>
            </a:r>
          </a:p>
          <a:p>
            <a:r>
              <a:rPr lang="en-US" dirty="0" smtClean="0"/>
              <a:t>They are involved in aerobic respiration, the processes by which chemical energy is made available in the cell. </a:t>
            </a:r>
          </a:p>
          <a:p>
            <a:r>
              <a:rPr lang="en-US" dirty="0" smtClean="0"/>
              <a:t>This is in the form of ATP, which releases energy when the cell breaks it down .</a:t>
            </a:r>
          </a:p>
          <a:p>
            <a:r>
              <a:rPr lang="en-US" dirty="0" smtClean="0"/>
              <a:t> Synthesis of ATP is most efficient in the final stages of aerobic respiration, a process requiring oxygen</a:t>
            </a:r>
          </a:p>
          <a:p>
            <a:r>
              <a:rPr lang="en-US" dirty="0" smtClean="0"/>
              <a:t>The most active cell types have the greatest number of mitochondria, e.g. liver, muscle and spermatozoa</a:t>
            </a:r>
          </a:p>
          <a:p>
            <a:endParaRPr lang="en-US" dirty="0"/>
          </a:p>
        </p:txBody>
      </p:sp>
    </p:spTree>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endParaRPr lang="en-US" dirty="0" smtClean="0"/>
          </a:p>
        </p:txBody>
      </p:sp>
    </p:spTree>
    <p:extLst>
      <p:ext uri="{BB962C8B-B14F-4D97-AF65-F5344CB8AC3E}">
        <p14:creationId xmlns:p14="http://schemas.microsoft.com/office/powerpoint/2010/main" val="2352526759"/>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b="1" dirty="0" smtClean="0"/>
              <a:t>Femoral triangle</a:t>
            </a:r>
            <a:endParaRPr lang="en-US" b="1" dirty="0"/>
          </a:p>
        </p:txBody>
      </p:sp>
      <p:sp>
        <p:nvSpPr>
          <p:cNvPr id="3" name="Subtitle 2"/>
          <p:cNvSpPr>
            <a:spLocks noGrp="1"/>
          </p:cNvSpPr>
          <p:nvPr>
            <p:ph type="subTitle" idx="1"/>
          </p:nvPr>
        </p:nvSpPr>
        <p:spPr>
          <a:xfrm>
            <a:off x="762000" y="1524000"/>
            <a:ext cx="8077200" cy="4876800"/>
          </a:xfrm>
        </p:spPr>
        <p:txBody>
          <a:bodyPr>
            <a:normAutofit/>
          </a:bodyPr>
          <a:lstStyle/>
          <a:p>
            <a:pPr marL="457200" indent="-457200" algn="l">
              <a:buFont typeface="Arial" pitchFamily="34" charset="0"/>
              <a:buChar char="•"/>
            </a:pPr>
            <a:r>
              <a:rPr lang="en-US" dirty="0">
                <a:solidFill>
                  <a:schemeClr val="tx1"/>
                </a:solidFill>
              </a:rPr>
              <a:t>The </a:t>
            </a:r>
            <a:r>
              <a:rPr lang="en-US" b="1" dirty="0">
                <a:solidFill>
                  <a:schemeClr val="tx1"/>
                </a:solidFill>
              </a:rPr>
              <a:t>femoral triangle</a:t>
            </a:r>
            <a:r>
              <a:rPr lang="en-US" dirty="0">
                <a:solidFill>
                  <a:schemeClr val="tx1"/>
                </a:solidFill>
              </a:rPr>
              <a:t> is a wedge-shaped area located within the </a:t>
            </a:r>
            <a:r>
              <a:rPr lang="en-US" dirty="0" err="1">
                <a:solidFill>
                  <a:schemeClr val="tx1"/>
                </a:solidFill>
              </a:rPr>
              <a:t>superomedial</a:t>
            </a:r>
            <a:r>
              <a:rPr lang="en-US" dirty="0">
                <a:solidFill>
                  <a:schemeClr val="tx1"/>
                </a:solidFill>
              </a:rPr>
              <a:t> aspect of the anterior thigh.</a:t>
            </a:r>
          </a:p>
          <a:p>
            <a:pPr marL="457200" indent="-457200" algn="l">
              <a:buFont typeface="Arial" pitchFamily="34" charset="0"/>
              <a:buChar char="•"/>
            </a:pPr>
            <a:r>
              <a:rPr lang="en-US" dirty="0">
                <a:solidFill>
                  <a:schemeClr val="tx1"/>
                </a:solidFill>
              </a:rPr>
              <a:t>It acts as a </a:t>
            </a:r>
            <a:r>
              <a:rPr lang="en-US" b="1" dirty="0">
                <a:solidFill>
                  <a:schemeClr val="tx1"/>
                </a:solidFill>
              </a:rPr>
              <a:t>conduit</a:t>
            </a:r>
            <a:r>
              <a:rPr lang="en-US" dirty="0">
                <a:solidFill>
                  <a:schemeClr val="tx1"/>
                </a:solidFill>
              </a:rPr>
              <a:t> for structures entering and leaving the anterior thigh.</a:t>
            </a:r>
          </a:p>
          <a:p>
            <a:pPr algn="l"/>
            <a:endParaRPr lang="en-US" dirty="0">
              <a:solidFill>
                <a:schemeClr val="tx1"/>
              </a:solidFill>
            </a:endParaRPr>
          </a:p>
        </p:txBody>
      </p:sp>
    </p:spTree>
    <p:extLst>
      <p:ext uri="{BB962C8B-B14F-4D97-AF65-F5344CB8AC3E}">
        <p14:creationId xmlns:p14="http://schemas.microsoft.com/office/powerpoint/2010/main" val="2069127554"/>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Surface anatomy of femoral triangle</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173" y="1752600"/>
            <a:ext cx="60198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974677"/>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a:bodyPr>
          <a:lstStyle/>
          <a:p>
            <a:pPr marL="0" indent="0">
              <a:buNone/>
            </a:pPr>
            <a:r>
              <a:rPr lang="en-US" b="1" dirty="0"/>
              <a:t>Borders</a:t>
            </a:r>
          </a:p>
          <a:p>
            <a:r>
              <a:rPr lang="en-US" dirty="0"/>
              <a:t>The femoral triangle consists of three borders, a floor and a roof:</a:t>
            </a:r>
          </a:p>
          <a:p>
            <a:r>
              <a:rPr lang="en-US" b="1" dirty="0"/>
              <a:t>Roof</a:t>
            </a:r>
            <a:r>
              <a:rPr lang="en-US" dirty="0"/>
              <a:t> – fascia </a:t>
            </a:r>
            <a:r>
              <a:rPr lang="en-US" dirty="0" err="1"/>
              <a:t>lata</a:t>
            </a:r>
            <a:r>
              <a:rPr lang="en-US" dirty="0"/>
              <a:t>.</a:t>
            </a:r>
          </a:p>
          <a:p>
            <a:r>
              <a:rPr lang="en-US" b="1" dirty="0"/>
              <a:t>Floor</a:t>
            </a:r>
            <a:r>
              <a:rPr lang="en-US" dirty="0"/>
              <a:t> – </a:t>
            </a:r>
            <a:r>
              <a:rPr lang="en-US" dirty="0" err="1"/>
              <a:t>pectineus</a:t>
            </a:r>
            <a:r>
              <a:rPr lang="en-US" dirty="0"/>
              <a:t>, </a:t>
            </a:r>
            <a:r>
              <a:rPr lang="en-US" dirty="0" err="1"/>
              <a:t>iliopsoas</a:t>
            </a:r>
            <a:r>
              <a:rPr lang="en-US" dirty="0"/>
              <a:t>, and adductor </a:t>
            </a:r>
            <a:r>
              <a:rPr lang="en-US" dirty="0" err="1"/>
              <a:t>longus</a:t>
            </a:r>
            <a:r>
              <a:rPr lang="en-US" dirty="0"/>
              <a:t> muscles.</a:t>
            </a:r>
          </a:p>
          <a:p>
            <a:r>
              <a:rPr lang="en-US" b="1" dirty="0"/>
              <a:t>Superior border</a:t>
            </a:r>
            <a:r>
              <a:rPr lang="en-US" dirty="0"/>
              <a:t> – inguinal ligament (a ligament that runs from the anterior superior iliac spine to the pubic tubercle).</a:t>
            </a:r>
          </a:p>
          <a:p>
            <a:r>
              <a:rPr lang="en-US" b="1" dirty="0"/>
              <a:t>Lateral border</a:t>
            </a:r>
            <a:r>
              <a:rPr lang="en-US" dirty="0"/>
              <a:t> – medial border of the </a:t>
            </a:r>
            <a:r>
              <a:rPr lang="en-US" dirty="0" err="1"/>
              <a:t>sartorius</a:t>
            </a:r>
            <a:r>
              <a:rPr lang="en-US" dirty="0"/>
              <a:t> muscle.</a:t>
            </a:r>
          </a:p>
          <a:p>
            <a:endParaRPr lang="en-US" dirty="0"/>
          </a:p>
        </p:txBody>
      </p:sp>
    </p:spTree>
    <p:extLst>
      <p:ext uri="{BB962C8B-B14F-4D97-AF65-F5344CB8AC3E}">
        <p14:creationId xmlns:p14="http://schemas.microsoft.com/office/powerpoint/2010/main" val="3844921660"/>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r>
              <a:rPr lang="en-US" b="1" dirty="0" smtClean="0"/>
              <a:t>Medial border- </a:t>
            </a:r>
            <a:r>
              <a:rPr lang="en-US" dirty="0" smtClean="0"/>
              <a:t>medial </a:t>
            </a:r>
            <a:r>
              <a:rPr lang="en-US" dirty="0"/>
              <a:t>border of the adductor </a:t>
            </a:r>
            <a:r>
              <a:rPr lang="en-US" dirty="0" err="1"/>
              <a:t>longus</a:t>
            </a:r>
            <a:r>
              <a:rPr lang="en-US" dirty="0"/>
              <a:t> muscle. The rest of this muscle forms part of the floor of the </a:t>
            </a:r>
            <a:r>
              <a:rPr lang="en-US" dirty="0" smtClean="0"/>
              <a:t>triangle</a:t>
            </a:r>
          </a:p>
          <a:p>
            <a:r>
              <a:rPr lang="en-US" dirty="0"/>
              <a:t>The inguinal ligament acts as a</a:t>
            </a:r>
            <a:r>
              <a:rPr lang="en-US" b="1" dirty="0"/>
              <a:t> flexor retinaculum</a:t>
            </a:r>
            <a:r>
              <a:rPr lang="en-US" dirty="0"/>
              <a:t>, supporting the contents of the femoral triangle during flexion at the hip.</a:t>
            </a:r>
          </a:p>
        </p:txBody>
      </p:sp>
    </p:spTree>
    <p:extLst>
      <p:ext uri="{BB962C8B-B14F-4D97-AF65-F5344CB8AC3E}">
        <p14:creationId xmlns:p14="http://schemas.microsoft.com/office/powerpoint/2010/main" val="458490127"/>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borders of the right femoral triangle.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133599"/>
            <a:ext cx="8896350"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986603"/>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Contents of femoral triangle</a:t>
            </a:r>
            <a:endParaRPr lang="en-US" b="1" dirty="0"/>
          </a:p>
        </p:txBody>
      </p:sp>
      <p:sp>
        <p:nvSpPr>
          <p:cNvPr id="3" name="Content Placeholder 2"/>
          <p:cNvSpPr>
            <a:spLocks noGrp="1"/>
          </p:cNvSpPr>
          <p:nvPr>
            <p:ph idx="1"/>
          </p:nvPr>
        </p:nvSpPr>
        <p:spPr>
          <a:xfrm>
            <a:off x="457200" y="1219200"/>
            <a:ext cx="8229600" cy="5486400"/>
          </a:xfrm>
        </p:spPr>
        <p:txBody>
          <a:bodyPr>
            <a:normAutofit fontScale="85000" lnSpcReduction="20000"/>
          </a:bodyPr>
          <a:lstStyle/>
          <a:p>
            <a:r>
              <a:rPr lang="en-US" dirty="0"/>
              <a:t>The femoral triangle contains some of the major neurovascular structures of the lower limb. Its contents (lateral to medial) are:</a:t>
            </a:r>
          </a:p>
          <a:p>
            <a:r>
              <a:rPr lang="en-US" b="1" dirty="0"/>
              <a:t>Femoral nerve </a:t>
            </a:r>
            <a:r>
              <a:rPr lang="en-US" dirty="0"/>
              <a:t>– innervates the anterior compartment of the thigh, and provides sensory branches for the leg and foot.</a:t>
            </a:r>
          </a:p>
          <a:p>
            <a:r>
              <a:rPr lang="en-US" b="1" dirty="0"/>
              <a:t>Femoral artery</a:t>
            </a:r>
            <a:r>
              <a:rPr lang="en-US" dirty="0"/>
              <a:t> – responsible for the majority of the arterial supply to the lower limb.</a:t>
            </a:r>
          </a:p>
          <a:p>
            <a:r>
              <a:rPr lang="en-US" b="1" dirty="0"/>
              <a:t>Femoral vein</a:t>
            </a:r>
            <a:r>
              <a:rPr lang="en-US" dirty="0"/>
              <a:t> – the great saphenous vein drains into the femoral vein within the triangle.</a:t>
            </a:r>
          </a:p>
          <a:p>
            <a:r>
              <a:rPr lang="en-US" b="1" dirty="0"/>
              <a:t>Femoral canal </a:t>
            </a:r>
            <a:r>
              <a:rPr lang="en-US" dirty="0"/>
              <a:t>– contains deep</a:t>
            </a:r>
            <a:r>
              <a:rPr lang="en-US" b="1" dirty="0"/>
              <a:t> lymph nodes</a:t>
            </a:r>
            <a:r>
              <a:rPr lang="en-US" dirty="0"/>
              <a:t> and vessels.</a:t>
            </a:r>
          </a:p>
          <a:p>
            <a:r>
              <a:rPr lang="en-US" dirty="0"/>
              <a:t>The femoral artery, vein and canal are contained within a </a:t>
            </a:r>
            <a:r>
              <a:rPr lang="en-US" dirty="0" err="1"/>
              <a:t>fascial</a:t>
            </a:r>
            <a:r>
              <a:rPr lang="en-US" dirty="0"/>
              <a:t> compartment – known as the </a:t>
            </a:r>
            <a:r>
              <a:rPr lang="en-US" b="1" dirty="0"/>
              <a:t>femoral sheath</a:t>
            </a:r>
            <a:r>
              <a:rPr lang="en-US" dirty="0"/>
              <a:t>.</a:t>
            </a:r>
          </a:p>
          <a:p>
            <a:endParaRPr lang="en-US" dirty="0"/>
          </a:p>
        </p:txBody>
      </p:sp>
    </p:spTree>
    <p:extLst>
      <p:ext uri="{BB962C8B-B14F-4D97-AF65-F5344CB8AC3E}">
        <p14:creationId xmlns:p14="http://schemas.microsoft.com/office/powerpoint/2010/main" val="1038474630"/>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r>
              <a:rPr lang="en-US" i="1" dirty="0" smtClean="0">
                <a:effectLst/>
              </a:rPr>
              <a:t>Acronym for the contents of the femoral triangle (lateral to medial) – </a:t>
            </a:r>
            <a:r>
              <a:rPr lang="en-US" b="1" i="1" dirty="0" smtClean="0">
                <a:effectLst/>
              </a:rPr>
              <a:t>NAVEL</a:t>
            </a:r>
            <a:r>
              <a:rPr lang="en-US" i="1" dirty="0" smtClean="0">
                <a:effectLst/>
              </a:rPr>
              <a:t>: </a:t>
            </a:r>
            <a:r>
              <a:rPr lang="en-US" b="1" i="1" dirty="0" smtClean="0">
                <a:effectLst/>
              </a:rPr>
              <a:t>N</a:t>
            </a:r>
            <a:r>
              <a:rPr lang="en-US" i="1" dirty="0" smtClean="0">
                <a:effectLst/>
              </a:rPr>
              <a:t>erve, </a:t>
            </a:r>
            <a:r>
              <a:rPr lang="en-US" b="1" i="1" dirty="0" smtClean="0">
                <a:effectLst/>
              </a:rPr>
              <a:t>A</a:t>
            </a:r>
            <a:r>
              <a:rPr lang="en-US" i="1" dirty="0" smtClean="0">
                <a:effectLst/>
              </a:rPr>
              <a:t>rtery, </a:t>
            </a:r>
            <a:r>
              <a:rPr lang="en-US" b="1" i="1" dirty="0" smtClean="0">
                <a:effectLst/>
              </a:rPr>
              <a:t>V</a:t>
            </a:r>
            <a:r>
              <a:rPr lang="en-US" i="1" dirty="0" smtClean="0">
                <a:effectLst/>
              </a:rPr>
              <a:t>ein, </a:t>
            </a:r>
            <a:r>
              <a:rPr lang="en-US" b="1" i="1" dirty="0" smtClean="0">
                <a:effectLst/>
              </a:rPr>
              <a:t>E</a:t>
            </a:r>
            <a:r>
              <a:rPr lang="en-US" i="1" dirty="0" smtClean="0">
                <a:effectLst/>
              </a:rPr>
              <a:t>mpty space (allows the veins and lymph vessels to distend to accommodate different levels of flow), </a:t>
            </a:r>
            <a:r>
              <a:rPr lang="en-US" b="1" i="1" dirty="0" smtClean="0">
                <a:effectLst/>
              </a:rPr>
              <a:t>L</a:t>
            </a:r>
            <a:r>
              <a:rPr lang="en-US" i="1" dirty="0" smtClean="0">
                <a:effectLst/>
              </a:rPr>
              <a:t>ymph nodes.</a:t>
            </a:r>
            <a:endParaRPr lang="en-US" dirty="0" smtClean="0">
              <a:effectLst/>
            </a:endParaRPr>
          </a:p>
          <a:p>
            <a:pPr marL="0" indent="0">
              <a:buNone/>
            </a:pPr>
            <a:r>
              <a:rPr lang="en-US" dirty="0"/>
              <a:t/>
            </a:r>
            <a:br>
              <a:rPr lang="en-US" dirty="0"/>
            </a:br>
            <a:endParaRPr lang="en-US" dirty="0"/>
          </a:p>
        </p:txBody>
      </p:sp>
    </p:spTree>
    <p:extLst>
      <p:ext uri="{BB962C8B-B14F-4D97-AF65-F5344CB8AC3E}">
        <p14:creationId xmlns:p14="http://schemas.microsoft.com/office/powerpoint/2010/main" val="197663338"/>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Contents of femoral triangle</a:t>
            </a:r>
            <a:endParaRPr lang="en-US" b="1"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523999"/>
            <a:ext cx="842010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171817"/>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Popliteal fossa</a:t>
            </a:r>
            <a:endParaRPr lang="en-US" b="1" dirty="0"/>
          </a:p>
        </p:txBody>
      </p:sp>
      <p:sp>
        <p:nvSpPr>
          <p:cNvPr id="3" name="Content Placeholder 2"/>
          <p:cNvSpPr>
            <a:spLocks noGrp="1"/>
          </p:cNvSpPr>
          <p:nvPr>
            <p:ph idx="1"/>
          </p:nvPr>
        </p:nvSpPr>
        <p:spPr>
          <a:xfrm>
            <a:off x="457200" y="1295400"/>
            <a:ext cx="8686800" cy="5334000"/>
          </a:xfrm>
        </p:spPr>
        <p:txBody>
          <a:bodyPr>
            <a:normAutofit fontScale="85000" lnSpcReduction="20000"/>
          </a:bodyPr>
          <a:lstStyle/>
          <a:p>
            <a:r>
              <a:rPr lang="en-US" dirty="0"/>
              <a:t>The popliteal fossa is a diamond shaped area located on the posterior aspect of the knee. It is the main path by which vessels and nerves pass between the </a:t>
            </a:r>
            <a:r>
              <a:rPr lang="en-US" dirty="0" smtClean="0"/>
              <a:t>thigh </a:t>
            </a:r>
            <a:r>
              <a:rPr lang="en-US" dirty="0"/>
              <a:t>and the leg</a:t>
            </a:r>
            <a:r>
              <a:rPr lang="en-US" dirty="0" smtClean="0"/>
              <a:t>.</a:t>
            </a:r>
          </a:p>
          <a:p>
            <a:pPr marL="0" indent="0">
              <a:buNone/>
            </a:pPr>
            <a:r>
              <a:rPr lang="en-US" b="1" dirty="0"/>
              <a:t>Borders</a:t>
            </a:r>
          </a:p>
          <a:p>
            <a:r>
              <a:rPr lang="en-US" dirty="0"/>
              <a:t>The popliteal fossa is diamond shaped with four borders. These borders are formed by the muscles in the posterior compartment of the leg and thigh</a:t>
            </a:r>
            <a:r>
              <a:rPr lang="en-US" dirty="0" smtClean="0"/>
              <a:t>:</a:t>
            </a:r>
            <a:endParaRPr lang="en-US" dirty="0"/>
          </a:p>
          <a:p>
            <a:r>
              <a:rPr lang="en-US" dirty="0" err="1"/>
              <a:t>Superomedial</a:t>
            </a:r>
            <a:r>
              <a:rPr lang="en-US" dirty="0"/>
              <a:t> border – semimembranosus.</a:t>
            </a:r>
          </a:p>
          <a:p>
            <a:r>
              <a:rPr lang="en-US" dirty="0" err="1"/>
              <a:t>Superolateral</a:t>
            </a:r>
            <a:r>
              <a:rPr lang="en-US" dirty="0"/>
              <a:t> border – biceps </a:t>
            </a:r>
            <a:r>
              <a:rPr lang="en-US" dirty="0" err="1"/>
              <a:t>femoris</a:t>
            </a:r>
            <a:r>
              <a:rPr lang="en-US" dirty="0"/>
              <a:t>.</a:t>
            </a:r>
          </a:p>
          <a:p>
            <a:r>
              <a:rPr lang="en-US" dirty="0" err="1"/>
              <a:t>Inferomedial</a:t>
            </a:r>
            <a:r>
              <a:rPr lang="en-US" dirty="0"/>
              <a:t> border – medial head of the gastrocnemius.</a:t>
            </a:r>
          </a:p>
          <a:p>
            <a:r>
              <a:rPr lang="en-US" dirty="0" err="1"/>
              <a:t>Inferolateral</a:t>
            </a:r>
            <a:r>
              <a:rPr lang="en-US" dirty="0"/>
              <a:t> border – lateral head of the gastrocnemius and </a:t>
            </a:r>
            <a:r>
              <a:rPr lang="en-US" dirty="0" err="1"/>
              <a:t>plantaris</a:t>
            </a:r>
            <a:endParaRPr lang="en-US" dirty="0"/>
          </a:p>
        </p:txBody>
      </p:sp>
    </p:spTree>
    <p:extLst>
      <p:ext uri="{BB962C8B-B14F-4D97-AF65-F5344CB8AC3E}">
        <p14:creationId xmlns:p14="http://schemas.microsoft.com/office/powerpoint/2010/main" val="42059102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None/>
            </a:pPr>
            <a:r>
              <a:rPr lang="en-US" b="1" dirty="0"/>
              <a:t>4</a:t>
            </a:r>
            <a:r>
              <a:rPr lang="en-US" b="1" dirty="0" smtClean="0"/>
              <a:t>. </a:t>
            </a:r>
            <a:r>
              <a:rPr lang="en-US" b="1" dirty="0" err="1" smtClean="0"/>
              <a:t>Ribosomes</a:t>
            </a:r>
            <a:endParaRPr lang="en-US" b="1" dirty="0" smtClean="0"/>
          </a:p>
          <a:p>
            <a:r>
              <a:rPr lang="en-US" dirty="0" smtClean="0"/>
              <a:t>These are tiny granules composed of RNA and protein. </a:t>
            </a:r>
          </a:p>
          <a:p>
            <a:r>
              <a:rPr lang="en-US" dirty="0" smtClean="0"/>
              <a:t>They synthesize proteins from amino acids, using RNA as the template</a:t>
            </a:r>
          </a:p>
          <a:p>
            <a:r>
              <a:rPr lang="en-US" dirty="0" smtClean="0"/>
              <a:t>They are sites at which </a:t>
            </a:r>
            <a:r>
              <a:rPr lang="en-US" dirty="0" err="1" smtClean="0"/>
              <a:t>aminoacids</a:t>
            </a:r>
            <a:r>
              <a:rPr lang="en-US" dirty="0" smtClean="0"/>
              <a:t> are linked to form protein molecules</a:t>
            </a:r>
          </a:p>
          <a:p>
            <a:r>
              <a:rPr lang="en-US" dirty="0" smtClean="0"/>
              <a:t>Some are attached to endoplasmic reticulum while others are distributed in the cytoplasm</a:t>
            </a:r>
          </a:p>
          <a:p>
            <a:endParaRPr lang="en-US" dirty="0"/>
          </a:p>
        </p:txBody>
      </p:sp>
    </p:spTree>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r>
              <a:rPr lang="en-US" dirty="0"/>
              <a:t>The floor of the popliteal fossa is formed by the posterior surface of the knee joint capsule, </a:t>
            </a:r>
            <a:r>
              <a:rPr lang="en-US" dirty="0" err="1"/>
              <a:t>popliteus</a:t>
            </a:r>
            <a:r>
              <a:rPr lang="en-US" dirty="0"/>
              <a:t> muscle and posterior femur. </a:t>
            </a:r>
            <a:endParaRPr lang="en-US" dirty="0" smtClean="0"/>
          </a:p>
          <a:p>
            <a:r>
              <a:rPr lang="en-US" dirty="0" smtClean="0"/>
              <a:t>The </a:t>
            </a:r>
            <a:r>
              <a:rPr lang="en-US" dirty="0"/>
              <a:t>roof is made of up two layers: </a:t>
            </a:r>
            <a:r>
              <a:rPr lang="en-US" b="1" dirty="0"/>
              <a:t>popliteal fascia and skin</a:t>
            </a:r>
            <a:r>
              <a:rPr lang="en-US" dirty="0"/>
              <a:t>. The popliteal fascia is continuous with the fascia </a:t>
            </a:r>
            <a:r>
              <a:rPr lang="en-US" dirty="0" err="1"/>
              <a:t>lata</a:t>
            </a:r>
            <a:r>
              <a:rPr lang="en-US" dirty="0"/>
              <a:t> of the leg.</a:t>
            </a:r>
          </a:p>
        </p:txBody>
      </p:sp>
    </p:spTree>
    <p:extLst>
      <p:ext uri="{BB962C8B-B14F-4D97-AF65-F5344CB8AC3E}">
        <p14:creationId xmlns:p14="http://schemas.microsoft.com/office/powerpoint/2010/main" val="1880583771"/>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0"/>
            <a:ext cx="807720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772144"/>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049963"/>
          </a:xfrm>
        </p:spPr>
        <p:txBody>
          <a:bodyPr>
            <a:normAutofit/>
          </a:bodyPr>
          <a:lstStyle/>
          <a:p>
            <a:pPr marL="0" indent="0">
              <a:buNone/>
            </a:pPr>
            <a:r>
              <a:rPr lang="en-US" b="1" dirty="0"/>
              <a:t>Contents</a:t>
            </a:r>
          </a:p>
          <a:p>
            <a:r>
              <a:rPr lang="en-US" dirty="0"/>
              <a:t>The</a:t>
            </a:r>
            <a:r>
              <a:rPr lang="en-US" b="1" dirty="0"/>
              <a:t> popliteal fossa</a:t>
            </a:r>
            <a:r>
              <a:rPr lang="en-US" dirty="0"/>
              <a:t> is the main conduit for neurovascular structures entering and leaving the leg. Its contents are (medial to lateral):</a:t>
            </a:r>
          </a:p>
          <a:p>
            <a:r>
              <a:rPr lang="en-US" dirty="0"/>
              <a:t>Popliteal artery</a:t>
            </a:r>
          </a:p>
          <a:p>
            <a:r>
              <a:rPr lang="en-US" dirty="0"/>
              <a:t>Popliteal vein</a:t>
            </a:r>
          </a:p>
          <a:p>
            <a:r>
              <a:rPr lang="en-US" dirty="0" err="1"/>
              <a:t>Tibial</a:t>
            </a:r>
            <a:r>
              <a:rPr lang="en-US" dirty="0"/>
              <a:t> nerve</a:t>
            </a:r>
          </a:p>
          <a:p>
            <a:r>
              <a:rPr lang="en-US" dirty="0"/>
              <a:t>Common fibular nerve (common </a:t>
            </a:r>
            <a:r>
              <a:rPr lang="en-US" dirty="0" err="1"/>
              <a:t>peroneal</a:t>
            </a:r>
            <a:r>
              <a:rPr lang="en-US" dirty="0"/>
              <a:t> nerve)</a:t>
            </a:r>
          </a:p>
          <a:p>
            <a:endParaRPr lang="en-US" dirty="0"/>
          </a:p>
        </p:txBody>
      </p:sp>
    </p:spTree>
    <p:extLst>
      <p:ext uri="{BB962C8B-B14F-4D97-AF65-F5344CB8AC3E}">
        <p14:creationId xmlns:p14="http://schemas.microsoft.com/office/powerpoint/2010/main" val="1785610336"/>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r>
              <a:rPr lang="en-US" dirty="0"/>
              <a:t>The </a:t>
            </a:r>
            <a:r>
              <a:rPr lang="en-US" dirty="0" err="1"/>
              <a:t>tibial</a:t>
            </a:r>
            <a:r>
              <a:rPr lang="en-US" dirty="0"/>
              <a:t> and common fibular nerves are the most superficial of the contents of the popliteal fossa. They are both branches of the sciatic nerve. The common fibular nerve follows the</a:t>
            </a:r>
            <a:r>
              <a:rPr lang="en-US" b="1" dirty="0"/>
              <a:t> biceps </a:t>
            </a:r>
            <a:r>
              <a:rPr lang="en-US" b="1" dirty="0" err="1"/>
              <a:t>femoris</a:t>
            </a:r>
            <a:r>
              <a:rPr lang="en-US" dirty="0"/>
              <a:t> tendon, travelling along the lateral margin of the popliteal fossa.</a:t>
            </a:r>
          </a:p>
          <a:p>
            <a:r>
              <a:rPr lang="en-US" dirty="0"/>
              <a:t>The</a:t>
            </a:r>
            <a:r>
              <a:rPr lang="en-US" b="1" dirty="0"/>
              <a:t> small saphenous vein</a:t>
            </a:r>
            <a:r>
              <a:rPr lang="en-US" dirty="0"/>
              <a:t> pierces the popliteal fascia and passes between the two heads of gastrocnemius to empty into the popliteal vein.</a:t>
            </a:r>
          </a:p>
          <a:p>
            <a:r>
              <a:rPr lang="en-US" dirty="0"/>
              <a:t>In the popliteal fossa, the deepest structure is the</a:t>
            </a:r>
            <a:r>
              <a:rPr lang="en-US" b="1" dirty="0"/>
              <a:t> popliteal artery</a:t>
            </a:r>
            <a:r>
              <a:rPr lang="en-US" dirty="0"/>
              <a:t>. It is a continuation of the femoral artery, and travels into the leg to supply it with blood.</a:t>
            </a:r>
          </a:p>
          <a:p>
            <a:endParaRPr lang="en-US" dirty="0"/>
          </a:p>
        </p:txBody>
      </p:sp>
    </p:spTree>
    <p:extLst>
      <p:ext uri="{BB962C8B-B14F-4D97-AF65-F5344CB8AC3E}">
        <p14:creationId xmlns:p14="http://schemas.microsoft.com/office/powerpoint/2010/main" val="347891738"/>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077199"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9753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pPr>
              <a:buNone/>
            </a:pPr>
            <a:r>
              <a:rPr lang="en-US" b="1" dirty="0" smtClean="0"/>
              <a:t>5. Endoplasmic reticulum (ER)</a:t>
            </a:r>
          </a:p>
          <a:p>
            <a:pPr>
              <a:buNone/>
            </a:pPr>
            <a:r>
              <a:rPr lang="en-US" dirty="0" smtClean="0"/>
              <a:t>There are two types: smooth and rough.</a:t>
            </a:r>
          </a:p>
          <a:p>
            <a:r>
              <a:rPr lang="en-US" dirty="0" smtClean="0"/>
              <a:t> Smooth ER </a:t>
            </a:r>
            <a:r>
              <a:rPr lang="en-US" dirty="0" err="1" smtClean="0"/>
              <a:t>synthesises</a:t>
            </a:r>
            <a:r>
              <a:rPr lang="en-US" dirty="0" smtClean="0"/>
              <a:t> lipids and steroid hormones, and is also associated with the detoxification of some drugs. Some of the lipids are used to replace and repair the plasma membrane and membranes of organelles. </a:t>
            </a:r>
          </a:p>
          <a:p>
            <a:r>
              <a:rPr lang="en-US" dirty="0" smtClean="0"/>
              <a:t>Rough ER is studded with </a:t>
            </a:r>
            <a:r>
              <a:rPr lang="en-US" dirty="0" err="1" smtClean="0"/>
              <a:t>ribosomes</a:t>
            </a:r>
            <a:r>
              <a:rPr lang="en-US" dirty="0" smtClean="0"/>
              <a:t>. These are the site of synthesis of proteins, some of which are ‘exported’ from cells, i.e. enzymes and hormones that leave the parent cell by </a:t>
            </a:r>
            <a:r>
              <a:rPr lang="en-US" dirty="0" err="1" smtClean="0"/>
              <a:t>exocytosis</a:t>
            </a:r>
            <a:r>
              <a:rPr lang="en-US" dirty="0" smtClean="0"/>
              <a:t> to be used by cells elsewhere.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a:bodyPr>
          <a:lstStyle/>
          <a:p>
            <a:pPr>
              <a:buNone/>
            </a:pPr>
            <a:r>
              <a:rPr lang="en-US" b="1" dirty="0" smtClean="0"/>
              <a:t>6. Golgi apparatus</a:t>
            </a:r>
          </a:p>
          <a:p>
            <a:r>
              <a:rPr lang="en-US" dirty="0" smtClean="0"/>
              <a:t>They are stocks of membrane structures</a:t>
            </a:r>
          </a:p>
          <a:p>
            <a:r>
              <a:rPr lang="en-US" dirty="0" smtClean="0"/>
              <a:t>It is present in all cells but is larger in those that </a:t>
            </a:r>
            <a:r>
              <a:rPr lang="en-US" dirty="0" err="1" smtClean="0"/>
              <a:t>synthesise</a:t>
            </a:r>
            <a:r>
              <a:rPr lang="en-US" dirty="0" smtClean="0"/>
              <a:t> and export proteins. </a:t>
            </a:r>
          </a:p>
          <a:p>
            <a:r>
              <a:rPr lang="en-US" dirty="0" smtClean="0"/>
              <a:t>The proteins move from the endoplasmic reticulum to the Golgi apparatus where they are ‘packaged’ into membrane-bound vesicles called </a:t>
            </a:r>
            <a:r>
              <a:rPr lang="en-US" dirty="0" err="1" smtClean="0"/>
              <a:t>secretory</a:t>
            </a:r>
            <a:r>
              <a:rPr lang="en-US" dirty="0" smtClean="0"/>
              <a:t> granules. </a:t>
            </a:r>
          </a:p>
          <a:p>
            <a:r>
              <a:rPr lang="en-US" dirty="0" smtClean="0"/>
              <a:t>The vesicles are stored and, when needed, they move to the plasma membrane and fuse with it. The contents then leave the cell by </a:t>
            </a:r>
            <a:r>
              <a:rPr lang="en-US" dirty="0" err="1" smtClean="0"/>
              <a:t>exocytosis</a:t>
            </a:r>
            <a:r>
              <a:rPr lang="en-US" dirty="0" smtClean="0"/>
              <a:t> </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pPr>
              <a:buNone/>
            </a:pPr>
            <a:r>
              <a:rPr lang="en-US" b="1" dirty="0" smtClean="0"/>
              <a:t>7. </a:t>
            </a:r>
            <a:r>
              <a:rPr lang="en-US" b="1" dirty="0" err="1" smtClean="0"/>
              <a:t>Lysosomes</a:t>
            </a:r>
            <a:r>
              <a:rPr lang="en-US" b="1" dirty="0" smtClean="0"/>
              <a:t> </a:t>
            </a:r>
          </a:p>
          <a:p>
            <a:r>
              <a:rPr lang="en-US" dirty="0" err="1" smtClean="0"/>
              <a:t>Lysosomes</a:t>
            </a:r>
            <a:r>
              <a:rPr lang="en-US" dirty="0" smtClean="0"/>
              <a:t> are one type of </a:t>
            </a:r>
            <a:r>
              <a:rPr lang="en-US" dirty="0" err="1" smtClean="0"/>
              <a:t>secretory</a:t>
            </a:r>
            <a:r>
              <a:rPr lang="en-US" dirty="0" smtClean="0"/>
              <a:t> vesicle with membranous walls, which are formed by the Golgi apparatus. </a:t>
            </a:r>
          </a:p>
          <a:p>
            <a:r>
              <a:rPr lang="en-US" dirty="0" smtClean="0"/>
              <a:t>They contain a variety of enzymes involved in breaking down fragments of organelles and large molecules (e.g. RNA, DNA, carbohydrates, proteins) inside the cell into smaller particles that are either recycled, or extruded from the cell as waste material. </a:t>
            </a:r>
          </a:p>
          <a:p>
            <a:r>
              <a:rPr lang="en-US" dirty="0" err="1" smtClean="0"/>
              <a:t>Lysosomes</a:t>
            </a:r>
            <a:r>
              <a:rPr lang="en-US" dirty="0" smtClean="0"/>
              <a:t> in white blood cells contain enzymes that digest foreign material such as microbes. </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b="1" dirty="0" smtClean="0"/>
              <a:t>8. Cytoskeleton </a:t>
            </a:r>
          </a:p>
          <a:p>
            <a:r>
              <a:rPr lang="en-US" dirty="0" smtClean="0"/>
              <a:t>This consists of an extensive network of tiny protein </a:t>
            </a:r>
            <a:r>
              <a:rPr lang="en-US" dirty="0" err="1" smtClean="0"/>
              <a:t>fibres</a:t>
            </a:r>
            <a:r>
              <a:rPr lang="en-US" dirty="0" smtClean="0"/>
              <a:t> </a:t>
            </a:r>
          </a:p>
          <a:p>
            <a:pPr>
              <a:buNone/>
            </a:pPr>
            <a:r>
              <a:rPr lang="en-US" b="1" dirty="0" smtClean="0"/>
              <a:t>9. Microfilaments</a:t>
            </a:r>
          </a:p>
          <a:p>
            <a:r>
              <a:rPr lang="en-US" dirty="0" smtClean="0"/>
              <a:t> These are the smallest </a:t>
            </a:r>
            <a:r>
              <a:rPr lang="en-US" dirty="0" err="1" smtClean="0"/>
              <a:t>fibres</a:t>
            </a:r>
            <a:r>
              <a:rPr lang="en-US" dirty="0" smtClean="0"/>
              <a:t>. They provide structural support, maintain the characteristic shape of the cell and permit contraction, e.g. in muscle cells.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85000" lnSpcReduction="10000"/>
          </a:bodyPr>
          <a:lstStyle/>
          <a:p>
            <a:r>
              <a:rPr lang="en-US" dirty="0" smtClean="0"/>
              <a:t>Anatomy is the oldest discipline in medicine</a:t>
            </a:r>
          </a:p>
          <a:p>
            <a:r>
              <a:rPr lang="en-US" dirty="0" smtClean="0"/>
              <a:t>In second century Galen who was a physician used to study anatomy through dissections of animals primarily pigs and monkeys and other animals and not humans</a:t>
            </a:r>
          </a:p>
          <a:p>
            <a:r>
              <a:rPr lang="en-US" dirty="0" smtClean="0"/>
              <a:t>The first documented scientific dissections on human body were carried out at the  third century B.C in Alexandria  by </a:t>
            </a:r>
            <a:r>
              <a:rPr lang="en-US" dirty="0" err="1" smtClean="0"/>
              <a:t>Herophilus</a:t>
            </a:r>
            <a:r>
              <a:rPr lang="en-US" dirty="0" smtClean="0"/>
              <a:t> and </a:t>
            </a:r>
            <a:r>
              <a:rPr lang="en-US" dirty="0" err="1" smtClean="0"/>
              <a:t>Erasistratus</a:t>
            </a:r>
            <a:r>
              <a:rPr lang="en-US" dirty="0" smtClean="0"/>
              <a:t> </a:t>
            </a:r>
          </a:p>
          <a:p>
            <a:r>
              <a:rPr lang="en-US" dirty="0" smtClean="0"/>
              <a:t>philosopher-surgeons </a:t>
            </a:r>
            <a:r>
              <a:rPr lang="en-US" dirty="0" err="1" smtClean="0"/>
              <a:t>Herophilus</a:t>
            </a:r>
            <a:r>
              <a:rPr lang="en-US" dirty="0" smtClean="0"/>
              <a:t> and </a:t>
            </a:r>
            <a:r>
              <a:rPr lang="en-US" dirty="0" err="1" smtClean="0"/>
              <a:t>Erasistratus</a:t>
            </a:r>
            <a:r>
              <a:rPr lang="en-US" dirty="0" smtClean="0"/>
              <a:t>  used to dissect bodies of condemned criminals to reveal information about human body</a:t>
            </a:r>
          </a:p>
          <a:p>
            <a:r>
              <a:rPr lang="en-US" dirty="0" smtClean="0"/>
              <a:t>Andreas Vesalius was a Belgian born anatomist and physician born in 1514 into a family of physicians</a:t>
            </a:r>
          </a:p>
          <a:p>
            <a:r>
              <a:rPr lang="en-US" dirty="0" smtClean="0"/>
              <a:t>He is considered the father of modern anatomy and his work the beginning of modern medicine</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a:buNone/>
            </a:pPr>
            <a:r>
              <a:rPr lang="en-US" b="1" dirty="0" smtClean="0"/>
              <a:t>10. Cytoplasm</a:t>
            </a:r>
          </a:p>
          <a:p>
            <a:r>
              <a:rPr lang="en-US" dirty="0" smtClean="0"/>
              <a:t>Is a cellular material between membrane and nucleus</a:t>
            </a:r>
          </a:p>
          <a:p>
            <a:r>
              <a:rPr lang="en-US" dirty="0" smtClean="0"/>
              <a:t>The cytoplasm has 3 elements: </a:t>
            </a:r>
            <a:r>
              <a:rPr lang="en-US" dirty="0" err="1" smtClean="0"/>
              <a:t>cytosol</a:t>
            </a:r>
            <a:r>
              <a:rPr lang="en-US" dirty="0" smtClean="0"/>
              <a:t>, organelles and inclusions</a:t>
            </a:r>
          </a:p>
          <a:p>
            <a:r>
              <a:rPr lang="en-US" dirty="0" smtClean="0"/>
              <a:t>It </a:t>
            </a:r>
            <a:r>
              <a:rPr lang="en-US" dirty="0" err="1" smtClean="0"/>
              <a:t>sorrounds</a:t>
            </a:r>
            <a:r>
              <a:rPr lang="en-US" dirty="0" smtClean="0"/>
              <a:t> the nucleus</a:t>
            </a:r>
          </a:p>
          <a:p>
            <a:r>
              <a:rPr lang="en-US" dirty="0" smtClean="0"/>
              <a:t>It consists of protoplasm located between cell nucleus and cell membrane and it is the cytoplasm without the organelles</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a:bodyPr>
          <a:lstStyle/>
          <a:p>
            <a:pPr>
              <a:buNone/>
            </a:pPr>
            <a:r>
              <a:rPr lang="en-US" b="1" dirty="0" smtClean="0"/>
              <a:t>11. </a:t>
            </a:r>
            <a:r>
              <a:rPr lang="en-US" b="1" dirty="0" err="1" smtClean="0"/>
              <a:t>Centrioles</a:t>
            </a:r>
            <a:endParaRPr lang="en-US" b="1" dirty="0" smtClean="0"/>
          </a:p>
          <a:p>
            <a:r>
              <a:rPr lang="en-US" dirty="0" smtClean="0"/>
              <a:t>Are important in cell division</a:t>
            </a:r>
          </a:p>
          <a:p>
            <a:r>
              <a:rPr lang="en-US" dirty="0" smtClean="0"/>
              <a:t>In cell division they form filaments between them that stretch to form spindle </a:t>
            </a:r>
            <a:r>
              <a:rPr lang="en-US" dirty="0" err="1" smtClean="0"/>
              <a:t>fibres</a:t>
            </a:r>
            <a:r>
              <a:rPr lang="en-US" dirty="0" smtClean="0"/>
              <a:t> which attach the chromosomes</a:t>
            </a:r>
          </a:p>
          <a:p>
            <a:pPr>
              <a:buNone/>
            </a:pPr>
            <a:r>
              <a:rPr lang="en-US" b="1" dirty="0" smtClean="0"/>
              <a:t>12. Fibrils</a:t>
            </a:r>
          </a:p>
          <a:p>
            <a:r>
              <a:rPr lang="en-US" dirty="0" smtClean="0"/>
              <a:t>Are long than thread-like structures found mostly in the cytoplasm of muscle and nerve cell. </a:t>
            </a:r>
          </a:p>
          <a:p>
            <a:r>
              <a:rPr lang="en-US" dirty="0" smtClean="0"/>
              <a:t>Fibrils in the muscles cells are called contractile fibrils because of their ability to shorten during muscle contraction</a:t>
            </a:r>
          </a:p>
          <a:p>
            <a:pPr>
              <a:buNone/>
            </a:pPr>
            <a:endParaRPr lang="en-US" dirty="0" smtClean="0"/>
          </a:p>
          <a:p>
            <a:pPr>
              <a:buNone/>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pPr>
              <a:buNone/>
            </a:pPr>
            <a:r>
              <a:rPr lang="en-US" dirty="0" smtClean="0"/>
              <a:t>13. </a:t>
            </a:r>
            <a:r>
              <a:rPr lang="en-US" b="1" dirty="0" smtClean="0"/>
              <a:t>Cilia and flagella</a:t>
            </a:r>
          </a:p>
          <a:p>
            <a:r>
              <a:rPr lang="en-US" dirty="0" smtClean="0"/>
              <a:t>They are microscopic </a:t>
            </a:r>
            <a:r>
              <a:rPr lang="en-US" dirty="0" err="1" smtClean="0"/>
              <a:t>filamentaous</a:t>
            </a:r>
            <a:r>
              <a:rPr lang="en-US" dirty="0" smtClean="0"/>
              <a:t> projections of the cell cytoplasm and membrane</a:t>
            </a:r>
          </a:p>
          <a:p>
            <a:r>
              <a:rPr lang="en-US" dirty="0" smtClean="0"/>
              <a:t>Both have same basic structure</a:t>
            </a:r>
          </a:p>
          <a:p>
            <a:r>
              <a:rPr lang="en-US" dirty="0" smtClean="0"/>
              <a:t>If the projections on a cell are short and numerous, they are called cilia</a:t>
            </a:r>
          </a:p>
          <a:p>
            <a:r>
              <a:rPr lang="en-US" dirty="0" smtClean="0"/>
              <a:t>If they are long and whip like they are called flagella</a:t>
            </a:r>
          </a:p>
          <a:p>
            <a:r>
              <a:rPr lang="en-US" dirty="0" smtClean="0"/>
              <a:t>All the members of kingdom rely upon the movement of these organelles for performance of various activities</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r>
              <a:rPr lang="en-US" dirty="0" smtClean="0"/>
              <a:t>In human being, cerebrospinal fluid is circulated within the ventricles spaces of the brain and spinal cord through the activity of cilia</a:t>
            </a:r>
          </a:p>
          <a:p>
            <a:r>
              <a:rPr lang="en-US" dirty="0" smtClean="0"/>
              <a:t>Cilia lining the airways in the lungs cleanse the surface by sweeping  foreign matter upwards into the throat to be coughed out</a:t>
            </a:r>
          </a:p>
          <a:p>
            <a:r>
              <a:rPr lang="en-US" dirty="0" smtClean="0"/>
              <a:t>Cilia also transports the ovum from ovary through out the uterine tubes to the uterus</a:t>
            </a:r>
          </a:p>
          <a:p>
            <a:r>
              <a:rPr lang="en-US" dirty="0" smtClean="0"/>
              <a:t>The sperm have </a:t>
            </a:r>
            <a:r>
              <a:rPr lang="en-US" dirty="0" err="1" smtClean="0"/>
              <a:t>flagelllum</a:t>
            </a:r>
            <a:r>
              <a:rPr lang="en-US" dirty="0" smtClean="0"/>
              <a:t> which propels them upwards in the female reproductive system</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fontScale="85000" lnSpcReduction="20000"/>
          </a:bodyPr>
          <a:lstStyle/>
          <a:p>
            <a:pPr>
              <a:buNone/>
            </a:pPr>
            <a:r>
              <a:rPr lang="en-US" b="1" dirty="0" smtClean="0"/>
              <a:t>14. vacuoles and tubules</a:t>
            </a:r>
          </a:p>
          <a:p>
            <a:r>
              <a:rPr lang="en-US" dirty="0" smtClean="0"/>
              <a:t>Vacuoles are membrane sacs that serve to store fluid and excretory functions of the cell.</a:t>
            </a:r>
          </a:p>
          <a:p>
            <a:r>
              <a:rPr lang="en-US" dirty="0" smtClean="0"/>
              <a:t>Tubules aid in transporting materials throughout the cytoplasm.</a:t>
            </a:r>
          </a:p>
          <a:p>
            <a:r>
              <a:rPr lang="en-US" dirty="0" smtClean="0"/>
              <a:t> Tubules add strength and support to the cells</a:t>
            </a:r>
          </a:p>
          <a:p>
            <a:pPr>
              <a:buNone/>
            </a:pPr>
            <a:r>
              <a:rPr lang="en-US" b="1" dirty="0" smtClean="0"/>
              <a:t>15. </a:t>
            </a:r>
            <a:r>
              <a:rPr lang="en-US" b="1" dirty="0" err="1" smtClean="0"/>
              <a:t>Peroxisomes</a:t>
            </a:r>
            <a:endParaRPr lang="en-US" b="1" dirty="0" smtClean="0"/>
          </a:p>
          <a:p>
            <a:r>
              <a:rPr lang="en-US" dirty="0" smtClean="0"/>
              <a:t>Are membrane bound organelles occurring in the cytoplasm of eukaryotic cells</a:t>
            </a:r>
          </a:p>
          <a:p>
            <a:r>
              <a:rPr lang="en-US" dirty="0" smtClean="0"/>
              <a:t>They play are key role in oxidation of specific </a:t>
            </a:r>
            <a:r>
              <a:rPr lang="en-US" dirty="0" err="1" smtClean="0"/>
              <a:t>biomolecules</a:t>
            </a:r>
            <a:endParaRPr lang="en-US" dirty="0" smtClean="0"/>
          </a:p>
          <a:p>
            <a:r>
              <a:rPr lang="en-US" dirty="0" smtClean="0"/>
              <a:t>They are involved in conversion of reactive oxygen species into safer molecules like water and oxygen by enzyme </a:t>
            </a:r>
            <a:r>
              <a:rPr lang="en-US" dirty="0" err="1" smtClean="0"/>
              <a:t>catalase</a:t>
            </a:r>
            <a:endParaRPr lang="en-US" dirty="0" smtClean="0"/>
          </a:p>
          <a:p>
            <a:r>
              <a:rPr lang="en-US" dirty="0" smtClean="0"/>
              <a:t>They also play important role in lipid production</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Human cell structure</a:t>
            </a:r>
            <a:br>
              <a:rPr lang="en-US" b="1" dirty="0" smtClean="0"/>
            </a:br>
            <a:endParaRPr lang="en-US" b="1" dirty="0"/>
          </a:p>
        </p:txBody>
      </p:sp>
      <p:pic>
        <p:nvPicPr>
          <p:cNvPr id="2050" name="Picture 2"/>
          <p:cNvPicPr>
            <a:picLocks noGrp="1" noChangeAspect="1" noChangeArrowheads="1"/>
          </p:cNvPicPr>
          <p:nvPr>
            <p:ph idx="1"/>
          </p:nvPr>
        </p:nvPicPr>
        <p:blipFill>
          <a:blip r:embed="rId3"/>
          <a:srcRect/>
          <a:stretch>
            <a:fillRect/>
          </a:stretch>
        </p:blipFill>
        <p:spPr bwMode="auto">
          <a:xfrm>
            <a:off x="609600" y="1210469"/>
            <a:ext cx="8229599" cy="5037931"/>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b="1" dirty="0"/>
              <a:t>Tissue Membranes</a:t>
            </a:r>
          </a:p>
          <a:p>
            <a:r>
              <a:rPr lang="en-US" dirty="0"/>
              <a:t>The two broad categories of tissue membranes in the body are </a:t>
            </a:r>
            <a:endParaRPr lang="en-US" dirty="0" smtClean="0"/>
          </a:p>
          <a:p>
            <a:pPr marL="514350" indent="-514350">
              <a:buAutoNum type="arabicParenBoth"/>
            </a:pPr>
            <a:r>
              <a:rPr lang="en-US" dirty="0" smtClean="0"/>
              <a:t>connective </a:t>
            </a:r>
            <a:r>
              <a:rPr lang="en-US" dirty="0"/>
              <a:t>tissue membranes, which include synovial </a:t>
            </a:r>
            <a:r>
              <a:rPr lang="en-US" dirty="0" smtClean="0"/>
              <a:t>membranes</a:t>
            </a:r>
            <a:endParaRPr lang="en-US" dirty="0"/>
          </a:p>
          <a:p>
            <a:pPr marL="0" indent="0">
              <a:buNone/>
            </a:pPr>
            <a:r>
              <a:rPr lang="en-US" dirty="0" smtClean="0"/>
              <a:t>(2</a:t>
            </a:r>
            <a:r>
              <a:rPr lang="en-US" dirty="0"/>
              <a:t>) epithelial membranes, which include </a:t>
            </a:r>
            <a:r>
              <a:rPr lang="en-US" b="1" dirty="0"/>
              <a:t>mucous membranes, serous membranes, and the cutaneous membrane, </a:t>
            </a:r>
            <a:r>
              <a:rPr lang="en-US" dirty="0"/>
              <a:t>in other words, the skin.</a:t>
            </a:r>
          </a:p>
          <a:p>
            <a:endParaRPr lang="en-US" dirty="0"/>
          </a:p>
        </p:txBody>
      </p:sp>
    </p:spTree>
    <p:extLst>
      <p:ext uri="{BB962C8B-B14F-4D97-AF65-F5344CB8AC3E}">
        <p14:creationId xmlns:p14="http://schemas.microsoft.com/office/powerpoint/2010/main" val="10903147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
            <a:ext cx="7324725" cy="655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8871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92500" lnSpcReduction="20000"/>
          </a:bodyPr>
          <a:lstStyle/>
          <a:p>
            <a:pPr marL="0" indent="0">
              <a:buNone/>
            </a:pPr>
            <a:r>
              <a:rPr lang="en-US" b="1" dirty="0"/>
              <a:t>Epithelial Membranes</a:t>
            </a:r>
          </a:p>
          <a:p>
            <a:r>
              <a:rPr lang="en-US" dirty="0"/>
              <a:t>The </a:t>
            </a:r>
            <a:r>
              <a:rPr lang="en-US" b="1" dirty="0"/>
              <a:t>epithelial membrane</a:t>
            </a:r>
            <a:r>
              <a:rPr lang="en-US" dirty="0"/>
              <a:t> is composed of epithelium attached to a layer of connective tissue, for example, your skin. The </a:t>
            </a:r>
            <a:r>
              <a:rPr lang="en-US" b="1" dirty="0"/>
              <a:t>mucous membrane</a:t>
            </a:r>
            <a:r>
              <a:rPr lang="en-US" dirty="0"/>
              <a:t> is also a composite of connective and epithelial tissues. Sometimes called mucosae, these epithelial membranes line the body cavities and hollow passageways that open to the external environment, and include the digestive, respiratory, excretory, and reproductive tracts. Mucous, produced by the epithelial exocrine glands, covers the epithelial layer. The underlying connective tissue, called the </a:t>
            </a:r>
            <a:r>
              <a:rPr lang="en-US" b="1" dirty="0"/>
              <a:t>lamina </a:t>
            </a:r>
            <a:r>
              <a:rPr lang="en-US" b="1" dirty="0" err="1"/>
              <a:t>propria</a:t>
            </a:r>
            <a:r>
              <a:rPr lang="en-US" dirty="0"/>
              <a:t> (literally “own layer”), help support the fragile epithelial layer.</a:t>
            </a:r>
          </a:p>
          <a:p>
            <a:endParaRPr lang="en-US" dirty="0"/>
          </a:p>
        </p:txBody>
      </p:sp>
    </p:spTree>
    <p:extLst>
      <p:ext uri="{BB962C8B-B14F-4D97-AF65-F5344CB8AC3E}">
        <p14:creationId xmlns:p14="http://schemas.microsoft.com/office/powerpoint/2010/main" val="29603161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477000"/>
          </a:xfrm>
        </p:spPr>
        <p:txBody>
          <a:bodyPr>
            <a:normAutofit fontScale="85000" lnSpcReduction="20000"/>
          </a:bodyPr>
          <a:lstStyle/>
          <a:p>
            <a:r>
              <a:rPr lang="en-US" dirty="0"/>
              <a:t>A </a:t>
            </a:r>
            <a:r>
              <a:rPr lang="en-US" b="1" dirty="0"/>
              <a:t>serous membrane</a:t>
            </a:r>
            <a:r>
              <a:rPr lang="en-US" dirty="0"/>
              <a:t> is an epithelial membrane composed of </a:t>
            </a:r>
            <a:r>
              <a:rPr lang="en-US" dirty="0" err="1"/>
              <a:t>mesodermally</a:t>
            </a:r>
            <a:r>
              <a:rPr lang="en-US" dirty="0"/>
              <a:t> derived epithelium called the mesothelium that is supported by connective tissue. These membranes line the </a:t>
            </a:r>
            <a:r>
              <a:rPr lang="en-US" dirty="0" err="1"/>
              <a:t>coelomic</a:t>
            </a:r>
            <a:r>
              <a:rPr lang="en-US" dirty="0"/>
              <a:t> cavities of the body, that is, those cavities that do not open to the outside, and they cover the organs located within those cavities. They are essentially membranous bags, with mesothelium lining the inside and connective tissue on the outside. Serous fluid secreted by the cells of the thin squamous mesothelium lubricates the membrane and reduces abrasion and friction between organs. Serous membranes are identified according locations. Three serous membranes line the thoracic cavity; the two pleura that cover the lungs and the pericardium that covers the heart. A fourth, the peritoneum, is the serous membrane in the abdominal cavity that covers abdominal organs and forms double sheets of mesenteries that suspend many of the digestive organs.</a:t>
            </a:r>
          </a:p>
        </p:txBody>
      </p:sp>
    </p:spTree>
    <p:extLst>
      <p:ext uri="{BB962C8B-B14F-4D97-AF65-F5344CB8AC3E}">
        <p14:creationId xmlns:p14="http://schemas.microsoft.com/office/powerpoint/2010/main" val="1641672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92500" lnSpcReduction="10000"/>
          </a:bodyPr>
          <a:lstStyle/>
          <a:p>
            <a:r>
              <a:rPr lang="en-US" dirty="0" smtClean="0"/>
              <a:t>Vesalius challenged the centuries old teachings of Galen</a:t>
            </a:r>
          </a:p>
          <a:p>
            <a:r>
              <a:rPr lang="en-US" dirty="0" smtClean="0"/>
              <a:t>This was made possible by approval from the catholic church to dissect convicted criminals following death by hanging.</a:t>
            </a:r>
          </a:p>
          <a:p>
            <a:r>
              <a:rPr lang="en-US" dirty="0" smtClean="0"/>
              <a:t>Vesalius performed dissections himself and then accurately recorded what he saw.</a:t>
            </a:r>
          </a:p>
          <a:p>
            <a:r>
              <a:rPr lang="en-US" dirty="0" smtClean="0"/>
              <a:t>Vesalius also enlisted an artist to prepare drawings of his dissections and integrated these treatise he wrote.</a:t>
            </a:r>
          </a:p>
          <a:p>
            <a:r>
              <a:rPr lang="en-US" dirty="0" smtClean="0"/>
              <a:t>The product of these efforts was a comprehensive anatomy book called </a:t>
            </a:r>
            <a:r>
              <a:rPr lang="en-US" i="1" dirty="0"/>
              <a:t>O</a:t>
            </a:r>
            <a:r>
              <a:rPr lang="en-US" i="1" dirty="0" smtClean="0"/>
              <a:t>n the fabric of human body</a:t>
            </a:r>
            <a:endParaRPr lang="en-US" i="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smtClean="0"/>
              <a:t>The </a:t>
            </a:r>
            <a:r>
              <a:rPr lang="en-US" dirty="0"/>
              <a:t>skin is an epithelial membrane also called the </a:t>
            </a:r>
            <a:r>
              <a:rPr lang="en-US" b="1" dirty="0"/>
              <a:t>cutaneous membrane</a:t>
            </a:r>
            <a:r>
              <a:rPr lang="en-US" dirty="0"/>
              <a:t>. It is a stratified squamous epithelial membrane resting on top of connective tissue. The apical surface of this membrane is exposed to the external environment and is covered with dead, keratinized cells that help protect the body from desiccation and pathogens.</a:t>
            </a:r>
          </a:p>
        </p:txBody>
      </p:sp>
    </p:spTree>
    <p:extLst>
      <p:ext uri="{BB962C8B-B14F-4D97-AF65-F5344CB8AC3E}">
        <p14:creationId xmlns:p14="http://schemas.microsoft.com/office/powerpoint/2010/main" val="19246493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477000"/>
          </a:xfrm>
        </p:spPr>
        <p:txBody>
          <a:bodyPr>
            <a:normAutofit fontScale="85000" lnSpcReduction="20000"/>
          </a:bodyPr>
          <a:lstStyle/>
          <a:p>
            <a:pPr marL="0" indent="0">
              <a:buNone/>
            </a:pPr>
            <a:r>
              <a:rPr lang="en-US" sz="3300" b="1" dirty="0"/>
              <a:t>Connective Tissue Membranes</a:t>
            </a:r>
          </a:p>
          <a:p>
            <a:r>
              <a:rPr lang="en-US" dirty="0"/>
              <a:t>Connective tissue membranes contain only connective tissue. Synovial membranes and </a:t>
            </a:r>
            <a:r>
              <a:rPr lang="en-US" dirty="0">
                <a:hlinkClick r:id="rId2"/>
              </a:rPr>
              <a:t>meninges</a:t>
            </a:r>
            <a:r>
              <a:rPr lang="en-US" dirty="0"/>
              <a:t> belong to this category.</a:t>
            </a:r>
          </a:p>
          <a:p>
            <a:pPr marL="0" indent="0">
              <a:buNone/>
            </a:pPr>
            <a:r>
              <a:rPr lang="en-US" b="1" dirty="0" smtClean="0"/>
              <a:t>1.Synovial </a:t>
            </a:r>
            <a:r>
              <a:rPr lang="en-US" b="1" dirty="0"/>
              <a:t>Membranes</a:t>
            </a:r>
          </a:p>
          <a:p>
            <a:r>
              <a:rPr lang="en-US" dirty="0"/>
              <a:t>Synovial membranes are connective tissue membranes that line the cavities of the freely movable joints such as the shoulder, elbow, and knee. Like serous membranes, they line cavities that do not open to the outside. Unlike serous membranes, they do not have a layer of epithelium. Synovial membranes secrete </a:t>
            </a:r>
            <a:r>
              <a:rPr lang="en-US" dirty="0">
                <a:hlinkClick r:id="rId3"/>
              </a:rPr>
              <a:t>synovial fluid</a:t>
            </a:r>
            <a:r>
              <a:rPr lang="en-US" dirty="0"/>
              <a:t> into the </a:t>
            </a:r>
            <a:r>
              <a:rPr lang="en-US" dirty="0">
                <a:hlinkClick r:id="rId4"/>
              </a:rPr>
              <a:t>joint</a:t>
            </a:r>
            <a:r>
              <a:rPr lang="en-US" dirty="0"/>
              <a:t> cavity, and this lubricates the </a:t>
            </a:r>
            <a:r>
              <a:rPr lang="en-US" dirty="0">
                <a:hlinkClick r:id="rId5"/>
              </a:rPr>
              <a:t>cartilage</a:t>
            </a:r>
            <a:r>
              <a:rPr lang="en-US" dirty="0"/>
              <a:t> on the ends of the bones so that they can move freely and without friction.</a:t>
            </a:r>
          </a:p>
          <a:p>
            <a:pPr marL="0" indent="0">
              <a:buNone/>
            </a:pPr>
            <a:r>
              <a:rPr lang="en-US" b="1" dirty="0" smtClean="0"/>
              <a:t>2.Meninges</a:t>
            </a:r>
            <a:endParaRPr lang="en-US" b="1" dirty="0"/>
          </a:p>
          <a:p>
            <a:r>
              <a:rPr lang="en-US" dirty="0"/>
              <a:t>The connective tissue covering on the </a:t>
            </a:r>
            <a:r>
              <a:rPr lang="en-US" dirty="0">
                <a:hlinkClick r:id="rId6"/>
              </a:rPr>
              <a:t>brain</a:t>
            </a:r>
            <a:r>
              <a:rPr lang="en-US" dirty="0"/>
              <a:t> and </a:t>
            </a:r>
            <a:r>
              <a:rPr lang="en-US" dirty="0">
                <a:hlinkClick r:id="rId7"/>
              </a:rPr>
              <a:t>spinal cord</a:t>
            </a:r>
            <a:r>
              <a:rPr lang="en-US" dirty="0"/>
              <a:t>, within the </a:t>
            </a:r>
            <a:r>
              <a:rPr lang="en-US" dirty="0">
                <a:hlinkClick r:id="rId8"/>
              </a:rPr>
              <a:t>dorsal cavity</a:t>
            </a:r>
            <a:r>
              <a:rPr lang="en-US" dirty="0"/>
              <a:t>, are called meninges. They provide protection for these vital structures.</a:t>
            </a:r>
          </a:p>
          <a:p>
            <a:endParaRPr lang="en-US" dirty="0"/>
          </a:p>
        </p:txBody>
      </p:sp>
    </p:spTree>
    <p:extLst>
      <p:ext uri="{BB962C8B-B14F-4D97-AF65-F5344CB8AC3E}">
        <p14:creationId xmlns:p14="http://schemas.microsoft.com/office/powerpoint/2010/main" val="25039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marL="0" indent="0">
              <a:buNone/>
            </a:pPr>
            <a:r>
              <a:rPr lang="en-US" b="1" dirty="0" smtClean="0"/>
              <a:t>3. </a:t>
            </a:r>
            <a:r>
              <a:rPr lang="en-US" b="1" dirty="0" err="1" smtClean="0"/>
              <a:t>Epimysium</a:t>
            </a:r>
            <a:r>
              <a:rPr lang="en-US" b="1" dirty="0" smtClean="0"/>
              <a:t> </a:t>
            </a:r>
          </a:p>
          <a:p>
            <a:r>
              <a:rPr lang="en-US" dirty="0"/>
              <a:t>The connective tissue membrane, that binds many </a:t>
            </a:r>
            <a:r>
              <a:rPr lang="en-US" dirty="0" err="1"/>
              <a:t>fasiculi</a:t>
            </a:r>
            <a:r>
              <a:rPr lang="en-US" dirty="0"/>
              <a:t> into a </a:t>
            </a:r>
            <a:r>
              <a:rPr lang="en-US" dirty="0" smtClean="0"/>
              <a:t>muscle</a:t>
            </a:r>
            <a:endParaRPr lang="en-US" b="1" dirty="0" smtClean="0"/>
          </a:p>
          <a:p>
            <a:r>
              <a:rPr lang="en-US" dirty="0" smtClean="0"/>
              <a:t>skeletal </a:t>
            </a:r>
            <a:r>
              <a:rPr lang="en-US" dirty="0"/>
              <a:t>muscle is surrounded by a fibrous elastic connective tissue sheath called the </a:t>
            </a:r>
            <a:r>
              <a:rPr lang="en-US" dirty="0" err="1"/>
              <a:t>epimysium</a:t>
            </a:r>
            <a:r>
              <a:rPr lang="en-US" dirty="0"/>
              <a:t>. It surrounds the muscle formed by groups of parallel fascicles. The </a:t>
            </a:r>
            <a:r>
              <a:rPr lang="en-US" dirty="0" err="1"/>
              <a:t>epimysium</a:t>
            </a:r>
            <a:r>
              <a:rPr lang="en-US" dirty="0"/>
              <a:t> protects muscles from friction against other muscles and bones. </a:t>
            </a:r>
            <a:r>
              <a:rPr lang="en-US" dirty="0" err="1"/>
              <a:t>Epimysium</a:t>
            </a:r>
            <a:r>
              <a:rPr lang="en-US" dirty="0"/>
              <a:t> along with the perimysium and </a:t>
            </a:r>
            <a:r>
              <a:rPr lang="en-US" dirty="0" err="1"/>
              <a:t>endomysium</a:t>
            </a:r>
            <a:r>
              <a:rPr lang="en-US" dirty="0"/>
              <a:t> layers generally extend beyond the fleshy part of the muscle, forming a thick rope-like tendon or a broad, flat sheet-like </a:t>
            </a:r>
            <a:r>
              <a:rPr lang="en-US" dirty="0" err="1"/>
              <a:t>aponeurosis</a:t>
            </a:r>
            <a:r>
              <a:rPr lang="en-US" dirty="0"/>
              <a:t>.</a:t>
            </a:r>
          </a:p>
          <a:p>
            <a:pPr marL="0" indent="0">
              <a:buNone/>
            </a:pPr>
            <a:endParaRPr lang="en-US" dirty="0"/>
          </a:p>
        </p:txBody>
      </p:sp>
    </p:spTree>
    <p:extLst>
      <p:ext uri="{BB962C8B-B14F-4D97-AF65-F5344CB8AC3E}">
        <p14:creationId xmlns:p14="http://schemas.microsoft.com/office/powerpoint/2010/main" val="3625691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4. </a:t>
            </a:r>
            <a:r>
              <a:rPr lang="en-US" b="1" dirty="0" err="1" smtClean="0"/>
              <a:t>Periosteum</a:t>
            </a:r>
            <a:r>
              <a:rPr lang="en-US" b="1" dirty="0" smtClean="0"/>
              <a:t/>
            </a:r>
            <a:br>
              <a:rPr lang="en-US" b="1" dirty="0" smtClean="0"/>
            </a:br>
            <a:endParaRPr lang="en-US" b="1" dirty="0"/>
          </a:p>
        </p:txBody>
      </p:sp>
      <p:sp>
        <p:nvSpPr>
          <p:cNvPr id="3" name="Content Placeholder 2"/>
          <p:cNvSpPr>
            <a:spLocks noGrp="1"/>
          </p:cNvSpPr>
          <p:nvPr>
            <p:ph idx="1"/>
          </p:nvPr>
        </p:nvSpPr>
        <p:spPr>
          <a:xfrm>
            <a:off x="457200" y="838200"/>
            <a:ext cx="8229600" cy="5287963"/>
          </a:xfrm>
        </p:spPr>
        <p:txBody>
          <a:bodyPr>
            <a:normAutofit fontScale="92500" lnSpcReduction="10000"/>
          </a:bodyPr>
          <a:lstStyle/>
          <a:p>
            <a:r>
              <a:rPr lang="en-US" dirty="0"/>
              <a:t>The connective tissue membrane that surrounds a bone is known </a:t>
            </a:r>
            <a:r>
              <a:rPr lang="en-US" dirty="0" smtClean="0"/>
              <a:t>as.</a:t>
            </a:r>
          </a:p>
          <a:p>
            <a:pPr marL="0" indent="0">
              <a:buNone/>
            </a:pPr>
            <a:r>
              <a:rPr lang="en-US" b="1" dirty="0" smtClean="0"/>
              <a:t>5. Perichondrium </a:t>
            </a:r>
            <a:endParaRPr lang="en-US" b="1" dirty="0"/>
          </a:p>
          <a:p>
            <a:r>
              <a:rPr lang="en-US" dirty="0"/>
              <a:t>The perichondrium is a dense layer of connective tissue that covers the external surface of most of the body’s cartilage (a strong, flexible, and semi-rigid tissue found throughout the body). Perichondrium is mainly found on the surfaces of elastic and hyaline cartilage, which can be found in multiple locations of the body, such as in the ears, nose, joints and ribs.</a:t>
            </a:r>
          </a:p>
        </p:txBody>
      </p:sp>
    </p:spTree>
    <p:extLst>
      <p:ext uri="{BB962C8B-B14F-4D97-AF65-F5344CB8AC3E}">
        <p14:creationId xmlns:p14="http://schemas.microsoft.com/office/powerpoint/2010/main" val="28559372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buNone/>
            </a:pPr>
            <a:r>
              <a:rPr lang="en-US" b="1" dirty="0" smtClean="0"/>
              <a:t>6. </a:t>
            </a:r>
            <a:r>
              <a:rPr lang="en-US" b="1" dirty="0" err="1" smtClean="0"/>
              <a:t>Epinerium</a:t>
            </a:r>
            <a:endParaRPr lang="en-US" b="1" dirty="0" smtClean="0"/>
          </a:p>
          <a:p>
            <a:r>
              <a:rPr lang="en-US" dirty="0"/>
              <a:t>The </a:t>
            </a:r>
            <a:r>
              <a:rPr lang="en-US" b="1" dirty="0"/>
              <a:t>epineurium</a:t>
            </a:r>
            <a:r>
              <a:rPr lang="en-US" dirty="0"/>
              <a:t> is the outermost layer of dense irregular </a:t>
            </a:r>
            <a:r>
              <a:rPr lang="en-US" dirty="0">
                <a:hlinkClick r:id="rId2" tooltip="Connective tissue"/>
              </a:rPr>
              <a:t>connective tissue</a:t>
            </a:r>
            <a:r>
              <a:rPr lang="en-US" dirty="0"/>
              <a:t> surrounding a peripheral </a:t>
            </a:r>
            <a:r>
              <a:rPr lang="en-US" dirty="0">
                <a:hlinkClick r:id="rId3" tooltip="Nerve"/>
              </a:rPr>
              <a:t>nerve</a:t>
            </a:r>
            <a:r>
              <a:rPr lang="en-US" dirty="0" smtClean="0"/>
              <a:t>.</a:t>
            </a:r>
            <a:r>
              <a:rPr lang="en-US" dirty="0"/>
              <a:t> It usually surrounds multiple </a:t>
            </a:r>
            <a:r>
              <a:rPr lang="en-US" dirty="0">
                <a:hlinkClick r:id="rId4" tooltip="Nerve fascicle"/>
              </a:rPr>
              <a:t>nerve fascicles</a:t>
            </a:r>
            <a:r>
              <a:rPr lang="en-US" dirty="0"/>
              <a:t> as well as </a:t>
            </a:r>
            <a:r>
              <a:rPr lang="en-US" dirty="0">
                <a:hlinkClick r:id="rId5" tooltip="Blood vessels"/>
              </a:rPr>
              <a:t>blood vessels</a:t>
            </a:r>
            <a:r>
              <a:rPr lang="en-US" dirty="0"/>
              <a:t> which supply the nerve</a:t>
            </a:r>
          </a:p>
        </p:txBody>
      </p:sp>
    </p:spTree>
    <p:extLst>
      <p:ext uri="{BB962C8B-B14F-4D97-AF65-F5344CB8AC3E}">
        <p14:creationId xmlns:p14="http://schemas.microsoft.com/office/powerpoint/2010/main" val="1280901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lnSpcReduction="10000"/>
          </a:bodyPr>
          <a:lstStyle/>
          <a:p>
            <a:pPr>
              <a:buNone/>
            </a:pPr>
            <a:r>
              <a:rPr lang="en-US" dirty="0" smtClean="0"/>
              <a:t>Ct </a:t>
            </a:r>
          </a:p>
          <a:p>
            <a:pPr>
              <a:buNone/>
            </a:pPr>
            <a:r>
              <a:rPr lang="en-US" b="1" dirty="0" smtClean="0"/>
              <a:t>CONNECTIVE TISSUES</a:t>
            </a:r>
          </a:p>
          <a:p>
            <a:pPr>
              <a:buNone/>
            </a:pPr>
            <a:r>
              <a:rPr lang="en-US" dirty="0" smtClean="0">
                <a:solidFill>
                  <a:srgbClr val="00B0F0"/>
                </a:solidFill>
              </a:rPr>
              <a:t>Blood</a:t>
            </a:r>
          </a:p>
          <a:p>
            <a:r>
              <a:rPr lang="en-US" dirty="0" smtClean="0"/>
              <a:t>This is a fluid connective tissue</a:t>
            </a:r>
          </a:p>
          <a:p>
            <a:r>
              <a:rPr lang="en-US" dirty="0" smtClean="0">
                <a:solidFill>
                  <a:schemeClr val="tx2"/>
                </a:solidFill>
              </a:rPr>
              <a:t>Blood is bodily fluid that delivers substances such as nutrients and oxygen to cells </a:t>
            </a:r>
          </a:p>
          <a:p>
            <a:r>
              <a:rPr lang="en-US" dirty="0" smtClean="0">
                <a:solidFill>
                  <a:schemeClr val="tx2"/>
                </a:solidFill>
              </a:rPr>
              <a:t>It is an atypical (not conforming to a group/ abnormal) connective tissue since it does not bind, connect or network with any body cells. </a:t>
            </a:r>
          </a:p>
          <a:p>
            <a:r>
              <a:rPr lang="en-US" dirty="0" smtClean="0">
                <a:solidFill>
                  <a:schemeClr val="tx2"/>
                </a:solidFill>
              </a:rPr>
              <a:t>It is made up of blood cells and is </a:t>
            </a:r>
            <a:r>
              <a:rPr lang="en-US" dirty="0" err="1" smtClean="0">
                <a:solidFill>
                  <a:schemeClr val="tx2"/>
                </a:solidFill>
              </a:rPr>
              <a:t>sorrounded</a:t>
            </a:r>
            <a:r>
              <a:rPr lang="en-US" dirty="0" smtClean="0">
                <a:solidFill>
                  <a:schemeClr val="tx2"/>
                </a:solidFill>
              </a:rPr>
              <a:t> by nonliving fluid called plasma</a:t>
            </a:r>
          </a:p>
          <a:p>
            <a:pPr>
              <a:buNone/>
            </a:pPr>
            <a:r>
              <a:rPr lang="en-US" dirty="0" smtClean="0"/>
              <a:t> </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Cartilage </a:t>
            </a:r>
            <a:endParaRPr lang="en-US" dirty="0">
              <a:solidFill>
                <a:schemeClr val="accent1"/>
              </a:solidFill>
            </a:endParaRPr>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r>
              <a:rPr lang="en-US" dirty="0"/>
              <a:t>Cartilage is an avascular form of connective tissue </a:t>
            </a:r>
            <a:r>
              <a:rPr lang="en-US" dirty="0" smtClean="0"/>
              <a:t>consisting </a:t>
            </a:r>
            <a:r>
              <a:rPr lang="en-US" dirty="0"/>
              <a:t>of extracellular </a:t>
            </a:r>
            <a:r>
              <a:rPr lang="en-US" dirty="0" smtClean="0"/>
              <a:t>fibers </a:t>
            </a:r>
            <a:r>
              <a:rPr lang="en-US" dirty="0"/>
              <a:t>embedded in a matrix that </a:t>
            </a:r>
            <a:r>
              <a:rPr lang="en-US" dirty="0" smtClean="0"/>
              <a:t>contains </a:t>
            </a:r>
            <a:r>
              <a:rPr lang="en-US" dirty="0"/>
              <a:t>cells localized in small cavities. </a:t>
            </a:r>
            <a:endParaRPr lang="en-US" dirty="0" smtClean="0"/>
          </a:p>
          <a:p>
            <a:r>
              <a:rPr lang="en-US" dirty="0" smtClean="0"/>
              <a:t>The </a:t>
            </a:r>
            <a:r>
              <a:rPr lang="en-US" dirty="0"/>
              <a:t>amount and kind </a:t>
            </a:r>
            <a:r>
              <a:rPr lang="en-US" dirty="0" smtClean="0"/>
              <a:t>of </a:t>
            </a:r>
            <a:r>
              <a:rPr lang="en-US" dirty="0"/>
              <a:t>extracellular </a:t>
            </a:r>
            <a:r>
              <a:rPr lang="en-US" dirty="0" smtClean="0"/>
              <a:t>fibers </a:t>
            </a:r>
            <a:r>
              <a:rPr lang="en-US" dirty="0"/>
              <a:t>in the matrix varies depending on </a:t>
            </a:r>
            <a:r>
              <a:rPr lang="en-US" dirty="0" smtClean="0"/>
              <a:t>the </a:t>
            </a:r>
            <a:r>
              <a:rPr lang="en-US" dirty="0"/>
              <a:t>type of cartilage. </a:t>
            </a:r>
            <a:endParaRPr lang="en-US" dirty="0" smtClean="0"/>
          </a:p>
          <a:p>
            <a:r>
              <a:rPr lang="en-US" dirty="0" smtClean="0"/>
              <a:t>In </a:t>
            </a:r>
            <a:r>
              <a:rPr lang="en-US" dirty="0"/>
              <a:t>heavy </a:t>
            </a:r>
            <a:r>
              <a:rPr lang="en-US" dirty="0" smtClean="0"/>
              <a:t>weight-bearing </a:t>
            </a:r>
            <a:r>
              <a:rPr lang="en-US" dirty="0"/>
              <a:t>areas or areas </a:t>
            </a:r>
            <a:r>
              <a:rPr lang="en-US" dirty="0" smtClean="0"/>
              <a:t>prone </a:t>
            </a:r>
            <a:r>
              <a:rPr lang="en-US" dirty="0"/>
              <a:t>to pulling forces, the amount of collagen is greatly </a:t>
            </a:r>
            <a:r>
              <a:rPr lang="en-US" dirty="0" smtClean="0"/>
              <a:t>increased </a:t>
            </a:r>
            <a:r>
              <a:rPr lang="en-US" dirty="0"/>
              <a:t>and the cartilage is almost inextensible. </a:t>
            </a:r>
            <a:endParaRPr lang="en-US" dirty="0" smtClean="0"/>
          </a:p>
          <a:p>
            <a:r>
              <a:rPr lang="en-US" dirty="0" smtClean="0"/>
              <a:t>In contrast</a:t>
            </a:r>
            <a:r>
              <a:rPr lang="en-US" dirty="0"/>
              <a:t>, in areas where </a:t>
            </a:r>
            <a:r>
              <a:rPr lang="en-US" dirty="0" smtClean="0"/>
              <a:t>weight-bearing </a:t>
            </a:r>
            <a:r>
              <a:rPr lang="en-US" dirty="0"/>
              <a:t>demands and stress </a:t>
            </a:r>
            <a:r>
              <a:rPr lang="en-US" dirty="0" smtClean="0"/>
              <a:t>are </a:t>
            </a:r>
            <a:r>
              <a:rPr lang="en-US" dirty="0"/>
              <a:t>less, cartilage containing elastic </a:t>
            </a:r>
            <a:r>
              <a:rPr lang="en-US" dirty="0" smtClean="0"/>
              <a:t>fibers </a:t>
            </a:r>
            <a:r>
              <a:rPr lang="en-US" dirty="0"/>
              <a:t>and fewer </a:t>
            </a:r>
            <a:r>
              <a:rPr lang="en-US" dirty="0" smtClean="0"/>
              <a:t>collagen fibers </a:t>
            </a:r>
            <a:r>
              <a:rPr lang="en-US" dirty="0"/>
              <a:t>is common</a:t>
            </a:r>
          </a:p>
        </p:txBody>
      </p:sp>
    </p:spTree>
    <p:extLst>
      <p:ext uri="{BB962C8B-B14F-4D97-AF65-F5344CB8AC3E}">
        <p14:creationId xmlns:p14="http://schemas.microsoft.com/office/powerpoint/2010/main" val="995746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a:bodyPr>
          <a:lstStyle/>
          <a:p>
            <a:r>
              <a:rPr lang="en-US" dirty="0" smtClean="0"/>
              <a:t>Cartilage is firmer than other connective tissues</a:t>
            </a:r>
          </a:p>
          <a:p>
            <a:r>
              <a:rPr lang="en-US" dirty="0" smtClean="0"/>
              <a:t>The cells are called </a:t>
            </a:r>
            <a:r>
              <a:rPr lang="en-US" b="1" dirty="0" smtClean="0"/>
              <a:t>chondrocytes</a:t>
            </a:r>
            <a:r>
              <a:rPr lang="en-US" dirty="0" smtClean="0"/>
              <a:t> and are less numerous. </a:t>
            </a:r>
          </a:p>
          <a:p>
            <a:r>
              <a:rPr lang="en-US" dirty="0"/>
              <a:t>The functions of cartilage are to:</a:t>
            </a:r>
          </a:p>
          <a:p>
            <a:pPr marL="400050" lvl="1" indent="0">
              <a:buNone/>
            </a:pPr>
            <a:r>
              <a:rPr lang="en-US" dirty="0"/>
              <a:t>■ support soft tissues; </a:t>
            </a:r>
          </a:p>
          <a:p>
            <a:pPr marL="400050" lvl="1" indent="0">
              <a:buNone/>
            </a:pPr>
            <a:r>
              <a:rPr lang="en-US" dirty="0"/>
              <a:t>■ provide a smooth, gliding surface for bone articulations </a:t>
            </a:r>
            <a:r>
              <a:rPr lang="en-US" dirty="0" smtClean="0"/>
              <a:t>at </a:t>
            </a:r>
            <a:r>
              <a:rPr lang="en-US" dirty="0"/>
              <a:t>joints; and </a:t>
            </a:r>
            <a:endParaRPr lang="en-US" dirty="0" smtClean="0"/>
          </a:p>
          <a:p>
            <a:pPr marL="400050" lvl="1" indent="0">
              <a:buNone/>
            </a:pPr>
            <a:r>
              <a:rPr lang="en-US" dirty="0" smtClean="0"/>
              <a:t>■ </a:t>
            </a:r>
            <a:r>
              <a:rPr lang="en-US" dirty="0"/>
              <a:t>enable the development and growth of long bones. </a:t>
            </a:r>
            <a:endParaRPr lang="en-US" dirty="0" smtClean="0"/>
          </a:p>
          <a:p>
            <a:r>
              <a:rPr lang="en-US" dirty="0" smtClean="0"/>
              <a:t>There are three types: </a:t>
            </a:r>
            <a:r>
              <a:rPr lang="en-US" dirty="0" smtClean="0">
                <a:solidFill>
                  <a:schemeClr val="accent2"/>
                </a:solidFill>
              </a:rPr>
              <a:t>hyaline cartilage, fibrocartilage and elastic fibrocartilage</a:t>
            </a:r>
            <a:r>
              <a:rPr lang="en-US" dirty="0" smtClean="0"/>
              <a:t>.</a:t>
            </a:r>
          </a:p>
          <a:p>
            <a:endParaRPr lang="en-US" dirty="0">
              <a:solidFill>
                <a:schemeClr val="tx2"/>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a:buNone/>
            </a:pPr>
            <a:r>
              <a:rPr lang="en-US" dirty="0" smtClean="0">
                <a:solidFill>
                  <a:srgbClr val="00B0F0"/>
                </a:solidFill>
              </a:rPr>
              <a:t>1.Hyaline cartilage </a:t>
            </a:r>
          </a:p>
          <a:p>
            <a:r>
              <a:rPr lang="en-US" dirty="0" smtClean="0"/>
              <a:t>Hyaline cartilage is a smooth bluish-white tissue. </a:t>
            </a:r>
          </a:p>
          <a:p>
            <a:r>
              <a:rPr lang="en-US" dirty="0" smtClean="0"/>
              <a:t>The </a:t>
            </a:r>
            <a:r>
              <a:rPr lang="en-US" dirty="0" err="1" smtClean="0"/>
              <a:t>chondrocytes</a:t>
            </a:r>
            <a:r>
              <a:rPr lang="en-US" dirty="0" smtClean="0"/>
              <a:t> are in small groups within cell nests and the matrix is solid and smooth.</a:t>
            </a:r>
          </a:p>
          <a:p>
            <a:r>
              <a:rPr lang="en-US" dirty="0" smtClean="0"/>
              <a:t>Hyaline cartilage provides </a:t>
            </a:r>
            <a:r>
              <a:rPr lang="en-US" dirty="0" smtClean="0">
                <a:solidFill>
                  <a:srgbClr val="0070C0"/>
                </a:solidFill>
              </a:rPr>
              <a:t>flexibility, support and smooth surfaces</a:t>
            </a:r>
            <a:r>
              <a:rPr lang="en-US" dirty="0" smtClean="0"/>
              <a:t> for movement at joints. It is found</a:t>
            </a:r>
          </a:p>
          <a:p>
            <a:pPr>
              <a:buNone/>
            </a:pP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lstStyle/>
          <a:p>
            <a:r>
              <a:rPr lang="en-US" dirty="0" smtClean="0"/>
              <a:t>Hyaline cartilage is found in </a:t>
            </a:r>
          </a:p>
          <a:p>
            <a:pPr>
              <a:buFont typeface="Wingdings" pitchFamily="2" charset="2"/>
              <a:buChar char="ü"/>
            </a:pPr>
            <a:r>
              <a:rPr lang="en-US" dirty="0" smtClean="0"/>
              <a:t>in the ends of long bones that form joints</a:t>
            </a:r>
          </a:p>
          <a:p>
            <a:pPr>
              <a:buFont typeface="Wingdings" pitchFamily="2" charset="2"/>
              <a:buChar char="ü"/>
            </a:pPr>
            <a:r>
              <a:rPr lang="en-US" dirty="0" smtClean="0"/>
              <a:t>forming the costal cartilages, which attach the ribs to the sternum</a:t>
            </a:r>
          </a:p>
          <a:p>
            <a:pPr>
              <a:buFont typeface="Wingdings" pitchFamily="2" charset="2"/>
              <a:buChar char="ü"/>
            </a:pPr>
            <a:r>
              <a:rPr lang="en-US" dirty="0" smtClean="0"/>
              <a:t> forming part of the larynx, trachea and bronchi</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20000"/>
          </a:bodyPr>
          <a:lstStyle/>
          <a:p>
            <a:r>
              <a:rPr lang="en-US" dirty="0" smtClean="0"/>
              <a:t>In 1932-1723, invention of microscope by </a:t>
            </a:r>
            <a:r>
              <a:rPr lang="en-US" dirty="0" err="1" smtClean="0"/>
              <a:t>Antonie</a:t>
            </a:r>
            <a:r>
              <a:rPr lang="en-US" dirty="0" smtClean="0"/>
              <a:t> Van Leeuwenhoek ushered  in a new way to view and study anatomy</a:t>
            </a:r>
          </a:p>
          <a:p>
            <a:r>
              <a:rPr lang="en-US" dirty="0" smtClean="0"/>
              <a:t>This advance opened a new area of study which become known as </a:t>
            </a:r>
            <a:r>
              <a:rPr lang="en-US" i="1" dirty="0" smtClean="0"/>
              <a:t>microscopic anatomy or histology</a:t>
            </a:r>
          </a:p>
          <a:p>
            <a:r>
              <a:rPr lang="en-US" dirty="0" smtClean="0"/>
              <a:t>By taking small samples of tissues of tissues, anatomists could further explore the body to learn how it was put together on a cell or tissue</a:t>
            </a:r>
          </a:p>
          <a:p>
            <a:r>
              <a:rPr lang="en-US" dirty="0" smtClean="0"/>
              <a:t>This has evolved over centuries and today anatomists use sophisticated transmission and scanning electron </a:t>
            </a:r>
            <a:r>
              <a:rPr lang="en-US" dirty="0" err="1" smtClean="0"/>
              <a:t>miscroscope</a:t>
            </a:r>
            <a:r>
              <a:rPr lang="en-US" dirty="0" smtClean="0"/>
              <a:t> to look at fine details of surfaces of cells as well as their </a:t>
            </a:r>
            <a:r>
              <a:rPr lang="en-US" dirty="0" err="1" smtClean="0"/>
              <a:t>subcellular</a:t>
            </a:r>
            <a:r>
              <a:rPr lang="en-US" dirty="0" smtClean="0"/>
              <a:t> components</a:t>
            </a:r>
          </a:p>
          <a:p>
            <a:r>
              <a:rPr lang="en-US" dirty="0" smtClean="0"/>
              <a:t>Invasive procedures techniques which includes imaging are  used currently for examining interior structures of the body </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0070C0"/>
                </a:solidFill>
              </a:rPr>
              <a:t>2.Fibrocartilage</a:t>
            </a:r>
            <a:br>
              <a:rPr lang="en-US" dirty="0" smtClean="0">
                <a:solidFill>
                  <a:srgbClr val="0070C0"/>
                </a:solidFill>
              </a:rPr>
            </a:br>
            <a:endParaRPr lang="en-US" dirty="0">
              <a:solidFill>
                <a:srgbClr val="0070C0"/>
              </a:solidFill>
            </a:endParaRPr>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r>
              <a:rPr lang="en-US" dirty="0" smtClean="0"/>
              <a:t>This consists of dense masses of white collagen </a:t>
            </a:r>
            <a:r>
              <a:rPr lang="en-US" dirty="0" err="1" smtClean="0"/>
              <a:t>fibres</a:t>
            </a:r>
            <a:r>
              <a:rPr lang="en-US" dirty="0" smtClean="0"/>
              <a:t> in a matrix similar to that of hyaline cartilage with the cells widely dispersed. </a:t>
            </a:r>
          </a:p>
          <a:p>
            <a:r>
              <a:rPr lang="en-US" dirty="0" smtClean="0"/>
              <a:t>It is a tough, slightly flexible, supporting tissue </a:t>
            </a:r>
          </a:p>
          <a:p>
            <a:r>
              <a:rPr lang="en-US" dirty="0" smtClean="0"/>
              <a:t>it is found: </a:t>
            </a:r>
          </a:p>
          <a:p>
            <a:pPr>
              <a:buFont typeface="Wingdings" pitchFamily="2" charset="2"/>
              <a:buChar char="ü"/>
            </a:pPr>
            <a:r>
              <a:rPr lang="en-US" dirty="0" smtClean="0"/>
              <a:t>as pads between the bodies of the vertebrae, the </a:t>
            </a:r>
            <a:r>
              <a:rPr lang="en-US" dirty="0" err="1" smtClean="0"/>
              <a:t>intervertebral</a:t>
            </a:r>
            <a:r>
              <a:rPr lang="en-US" dirty="0" smtClean="0"/>
              <a:t> discs</a:t>
            </a:r>
          </a:p>
          <a:p>
            <a:pPr>
              <a:buFont typeface="Wingdings" pitchFamily="2" charset="2"/>
              <a:buChar char="ü"/>
            </a:pPr>
            <a:r>
              <a:rPr lang="en-US" dirty="0" smtClean="0"/>
              <a:t> between the articulating surfaces of the bones of the knee joint, called </a:t>
            </a:r>
            <a:r>
              <a:rPr lang="en-US" dirty="0" err="1" smtClean="0"/>
              <a:t>semilunar</a:t>
            </a:r>
            <a:r>
              <a:rPr lang="en-US" dirty="0" smtClean="0"/>
              <a:t> cartilages</a:t>
            </a:r>
          </a:p>
          <a:p>
            <a:pPr marL="514350" indent="-514350">
              <a:buFont typeface="Wingdings" pitchFamily="2" charset="2"/>
              <a:buChar char="ü"/>
            </a:pPr>
            <a:r>
              <a:rPr lang="en-US" dirty="0" smtClean="0"/>
              <a:t>on the rim of the bony sockets of the hip and shoulder joints, deepening the cavities without restricting movement </a:t>
            </a:r>
          </a:p>
          <a:p>
            <a:pPr>
              <a:buFont typeface="Wingdings" pitchFamily="2" charset="2"/>
              <a:buChar char="ü"/>
            </a:pPr>
            <a:r>
              <a:rPr lang="en-US" dirty="0" smtClean="0"/>
              <a:t>As ligaments joining bones.</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B0F0"/>
                </a:solidFill>
              </a:rPr>
              <a:t>3. Elastic </a:t>
            </a:r>
            <a:r>
              <a:rPr lang="en-US" dirty="0" err="1" smtClean="0">
                <a:solidFill>
                  <a:srgbClr val="00B0F0"/>
                </a:solidFill>
              </a:rPr>
              <a:t>fibrocartilage</a:t>
            </a:r>
            <a:endParaRPr lang="en-US" dirty="0">
              <a:solidFill>
                <a:srgbClr val="00B0F0"/>
              </a:solidFill>
            </a:endParaRPr>
          </a:p>
        </p:txBody>
      </p:sp>
      <p:sp>
        <p:nvSpPr>
          <p:cNvPr id="3" name="Content Placeholder 2"/>
          <p:cNvSpPr>
            <a:spLocks noGrp="1"/>
          </p:cNvSpPr>
          <p:nvPr>
            <p:ph idx="1"/>
          </p:nvPr>
        </p:nvSpPr>
        <p:spPr>
          <a:xfrm>
            <a:off x="457200" y="1219200"/>
            <a:ext cx="8229600" cy="4906963"/>
          </a:xfrm>
        </p:spPr>
        <p:txBody>
          <a:bodyPr/>
          <a:lstStyle/>
          <a:p>
            <a:r>
              <a:rPr lang="en-US" dirty="0" smtClean="0"/>
              <a:t> This </a:t>
            </a:r>
            <a:r>
              <a:rPr lang="en-US" dirty="0" smtClean="0">
                <a:solidFill>
                  <a:srgbClr val="00B0F0"/>
                </a:solidFill>
              </a:rPr>
              <a:t>flexible</a:t>
            </a:r>
            <a:r>
              <a:rPr lang="en-US" dirty="0" smtClean="0"/>
              <a:t> tissue consists of yellow elastic </a:t>
            </a:r>
            <a:r>
              <a:rPr lang="en-US" dirty="0" err="1" smtClean="0"/>
              <a:t>fibres</a:t>
            </a:r>
            <a:r>
              <a:rPr lang="en-US" dirty="0" smtClean="0"/>
              <a:t> lying in a solid matrix.</a:t>
            </a:r>
          </a:p>
          <a:p>
            <a:r>
              <a:rPr lang="en-US" dirty="0" smtClean="0"/>
              <a:t> The </a:t>
            </a:r>
            <a:r>
              <a:rPr lang="en-US" dirty="0" err="1" smtClean="0"/>
              <a:t>chondrocytes</a:t>
            </a:r>
            <a:r>
              <a:rPr lang="en-US" dirty="0" smtClean="0"/>
              <a:t> lie between the </a:t>
            </a:r>
            <a:r>
              <a:rPr lang="en-US" dirty="0" err="1" smtClean="0"/>
              <a:t>fibres</a:t>
            </a:r>
            <a:r>
              <a:rPr lang="en-US" dirty="0" smtClean="0"/>
              <a:t>. </a:t>
            </a:r>
          </a:p>
          <a:p>
            <a:r>
              <a:rPr lang="en-US" dirty="0" smtClean="0"/>
              <a:t>It provides support and maintains shape of, e.g. the </a:t>
            </a:r>
            <a:r>
              <a:rPr lang="en-US" dirty="0" err="1" smtClean="0"/>
              <a:t>pinna</a:t>
            </a:r>
            <a:r>
              <a:rPr lang="en-US" dirty="0" smtClean="0"/>
              <a:t> or lobe of the ear, the epiglottis, </a:t>
            </a:r>
            <a:r>
              <a:rPr lang="en-US" dirty="0" err="1" smtClean="0"/>
              <a:t>alae</a:t>
            </a:r>
            <a:r>
              <a:rPr lang="en-US" dirty="0" smtClean="0"/>
              <a:t> of the nose and part of the tunica media of blood vessel walls.</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Bone</a:t>
            </a:r>
            <a:br>
              <a:rPr lang="en-US" b="1" dirty="0" smtClean="0"/>
            </a:br>
            <a:endParaRPr lang="en-US" b="1" dirty="0"/>
          </a:p>
        </p:txBody>
      </p:sp>
      <p:sp>
        <p:nvSpPr>
          <p:cNvPr id="3" name="Content Placeholder 2"/>
          <p:cNvSpPr>
            <a:spLocks noGrp="1"/>
          </p:cNvSpPr>
          <p:nvPr>
            <p:ph idx="1"/>
          </p:nvPr>
        </p:nvSpPr>
        <p:spPr>
          <a:xfrm>
            <a:off x="457200" y="914400"/>
            <a:ext cx="8229600" cy="5211763"/>
          </a:xfrm>
        </p:spPr>
        <p:txBody>
          <a:bodyPr>
            <a:normAutofit/>
          </a:bodyPr>
          <a:lstStyle/>
          <a:p>
            <a:r>
              <a:rPr lang="en-US" dirty="0" smtClean="0"/>
              <a:t>Is a connective tissue containing </a:t>
            </a:r>
            <a:r>
              <a:rPr lang="en-US" dirty="0" smtClean="0">
                <a:solidFill>
                  <a:schemeClr val="tx2"/>
                </a:solidFill>
              </a:rPr>
              <a:t>cells, fibers and ground substance</a:t>
            </a:r>
          </a:p>
          <a:p>
            <a:r>
              <a:rPr lang="en-US" dirty="0" smtClean="0"/>
              <a:t>It is the hardest tissue</a:t>
            </a:r>
          </a:p>
          <a:p>
            <a:r>
              <a:rPr lang="en-US" dirty="0" smtClean="0"/>
              <a:t>Although bones are often thought to be static or permanent, they are highly vascular living structures that are continuously being </a:t>
            </a:r>
            <a:r>
              <a:rPr lang="en-US" dirty="0" err="1" smtClean="0"/>
              <a:t>remodelled</a:t>
            </a:r>
            <a:r>
              <a:rPr lang="en-US" dirty="0" smtClean="0"/>
              <a:t>.</a:t>
            </a:r>
          </a:p>
          <a:p>
            <a:pPr>
              <a:buNone/>
            </a:pPr>
            <a:endParaRPr lang="en-US" dirty="0" smtClean="0"/>
          </a:p>
          <a:p>
            <a:pPr>
              <a:buNone/>
            </a:pPr>
            <a:endParaRPr lang="en-US" dirty="0" smtClean="0"/>
          </a:p>
          <a:p>
            <a:pPr>
              <a:buNone/>
            </a:pP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10000"/>
          </a:bodyPr>
          <a:lstStyle/>
          <a:p>
            <a:r>
              <a:rPr lang="en-US" dirty="0" smtClean="0"/>
              <a:t>Bone cells (</a:t>
            </a:r>
            <a:r>
              <a:rPr lang="en-US" dirty="0" err="1" smtClean="0"/>
              <a:t>osteocytes</a:t>
            </a:r>
            <a:r>
              <a:rPr lang="en-US" dirty="0" smtClean="0"/>
              <a:t>) are surrounded by a matrix of collagen </a:t>
            </a:r>
            <a:r>
              <a:rPr lang="en-US" dirty="0" err="1" smtClean="0"/>
              <a:t>fibres</a:t>
            </a:r>
            <a:r>
              <a:rPr lang="en-US" dirty="0" smtClean="0"/>
              <a:t> strengthened by inorganic salts, especially calcium and phosphate. </a:t>
            </a:r>
          </a:p>
          <a:p>
            <a:r>
              <a:rPr lang="en-US" dirty="0" smtClean="0"/>
              <a:t>This provides bones with their characteristic strength and rigidity.</a:t>
            </a:r>
          </a:p>
          <a:p>
            <a:r>
              <a:rPr lang="en-US" dirty="0" smtClean="0"/>
              <a:t> Bone also has considerable capacity for growth in the first two decades of life, and for regeneration throughout life. </a:t>
            </a:r>
          </a:p>
          <a:p>
            <a:r>
              <a:rPr lang="en-US" dirty="0" smtClean="0"/>
              <a:t>Two types of bone tissues can be identified by the naked eye: </a:t>
            </a:r>
            <a:r>
              <a:rPr lang="en-US" b="1" dirty="0" smtClean="0"/>
              <a:t>compact bone tissue </a:t>
            </a:r>
            <a:r>
              <a:rPr lang="en-US" dirty="0" smtClean="0"/>
              <a:t>– solid or dense appearance spongy or </a:t>
            </a:r>
            <a:r>
              <a:rPr lang="en-US" b="1" dirty="0" err="1" smtClean="0"/>
              <a:t>cancellous</a:t>
            </a:r>
            <a:r>
              <a:rPr lang="en-US" b="1" dirty="0" smtClean="0"/>
              <a:t> bone tissue </a:t>
            </a:r>
            <a:r>
              <a:rPr lang="en-US" dirty="0" smtClean="0"/>
              <a:t>– ‘spongy’ or fine honeycomb appearance.</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fontScale="92500" lnSpcReduction="20000"/>
          </a:bodyPr>
          <a:lstStyle/>
          <a:p>
            <a:pPr>
              <a:buNone/>
            </a:pPr>
            <a:r>
              <a:rPr lang="en-US" b="1" dirty="0" smtClean="0"/>
              <a:t>Types of bones </a:t>
            </a:r>
          </a:p>
          <a:p>
            <a:r>
              <a:rPr lang="en-US" dirty="0" smtClean="0"/>
              <a:t>Bones are classified as </a:t>
            </a:r>
            <a:r>
              <a:rPr lang="en-US" dirty="0" smtClean="0">
                <a:solidFill>
                  <a:schemeClr val="tx2"/>
                </a:solidFill>
              </a:rPr>
              <a:t>long, short, irregular, flat and </a:t>
            </a:r>
            <a:r>
              <a:rPr lang="en-US" dirty="0" err="1" smtClean="0">
                <a:solidFill>
                  <a:schemeClr val="tx2"/>
                </a:solidFill>
              </a:rPr>
              <a:t>sesamoid</a:t>
            </a:r>
            <a:endParaRPr lang="en-US" dirty="0" smtClean="0">
              <a:solidFill>
                <a:schemeClr val="tx2"/>
              </a:solidFill>
            </a:endParaRPr>
          </a:p>
          <a:p>
            <a:r>
              <a:rPr lang="en-US" b="1" dirty="0" smtClean="0"/>
              <a:t>Long bones-</a:t>
            </a:r>
            <a:r>
              <a:rPr lang="en-US" dirty="0" smtClean="0"/>
              <a:t> These consist of a shaft and two extremities. As the name suggests, these bones are longer than they are wide. Examples include the femur, tibia and fibula.</a:t>
            </a:r>
          </a:p>
          <a:p>
            <a:r>
              <a:rPr lang="en-US" b="1" dirty="0" smtClean="0"/>
              <a:t>Short, irregular, flat and </a:t>
            </a:r>
            <a:r>
              <a:rPr lang="en-US" b="1" dirty="0" err="1" smtClean="0"/>
              <a:t>sesamoid</a:t>
            </a:r>
            <a:r>
              <a:rPr lang="en-US" b="1" dirty="0" smtClean="0"/>
              <a:t> </a:t>
            </a:r>
            <a:r>
              <a:rPr lang="en-US" b="1" dirty="0" err="1" smtClean="0"/>
              <a:t>bones</a:t>
            </a:r>
            <a:r>
              <a:rPr lang="en-US" dirty="0" err="1" smtClean="0"/>
              <a:t>.These</a:t>
            </a:r>
            <a:r>
              <a:rPr lang="en-US" dirty="0" smtClean="0"/>
              <a:t> have no shafts or extremities and are diverse in shape and size. Examples include: </a:t>
            </a:r>
            <a:r>
              <a:rPr lang="en-US" b="1" dirty="0" smtClean="0"/>
              <a:t>short bones </a:t>
            </a:r>
            <a:r>
              <a:rPr lang="en-US" dirty="0" smtClean="0"/>
              <a:t>– carpals (wrist),  </a:t>
            </a:r>
            <a:r>
              <a:rPr lang="en-US" b="1" dirty="0" smtClean="0"/>
              <a:t>irregular bones </a:t>
            </a:r>
            <a:r>
              <a:rPr lang="en-US" dirty="0" smtClean="0"/>
              <a:t>– vertebrae and some skull bones </a:t>
            </a:r>
            <a:r>
              <a:rPr lang="en-US" b="1" dirty="0" smtClean="0"/>
              <a:t>flat bones </a:t>
            </a:r>
            <a:r>
              <a:rPr lang="en-US" dirty="0" smtClean="0"/>
              <a:t>– sternum, ribs and most skull bones, </a:t>
            </a:r>
            <a:r>
              <a:rPr lang="en-US" b="1" dirty="0" err="1" smtClean="0"/>
              <a:t>sesamoid</a:t>
            </a:r>
            <a:r>
              <a:rPr lang="en-US" b="1" dirty="0" smtClean="0"/>
              <a:t> bones </a:t>
            </a:r>
            <a:r>
              <a:rPr lang="en-US" dirty="0" smtClean="0"/>
              <a:t>– patella (knee cap)</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85000" lnSpcReduction="20000"/>
          </a:bodyPr>
          <a:lstStyle/>
          <a:p>
            <a:pPr>
              <a:buNone/>
            </a:pPr>
            <a:r>
              <a:rPr lang="en-US" b="1" dirty="0" smtClean="0"/>
              <a:t>Bone structure</a:t>
            </a:r>
          </a:p>
          <a:p>
            <a:pPr>
              <a:buNone/>
            </a:pPr>
            <a:r>
              <a:rPr lang="en-US" b="1" dirty="0" smtClean="0"/>
              <a:t>General structure of a long bone </a:t>
            </a:r>
          </a:p>
          <a:p>
            <a:r>
              <a:rPr lang="en-US" dirty="0" smtClean="0"/>
              <a:t>These have a </a:t>
            </a:r>
            <a:r>
              <a:rPr lang="en-US" dirty="0" err="1" smtClean="0"/>
              <a:t>diaphyses</a:t>
            </a:r>
            <a:r>
              <a:rPr lang="en-US" dirty="0" smtClean="0"/>
              <a:t> or shaft and two epiphyses or extremities.</a:t>
            </a:r>
          </a:p>
          <a:p>
            <a:r>
              <a:rPr lang="en-US" dirty="0" smtClean="0"/>
              <a:t>The </a:t>
            </a:r>
            <a:r>
              <a:rPr lang="en-US" dirty="0" err="1" smtClean="0"/>
              <a:t>diaphyses</a:t>
            </a:r>
            <a:r>
              <a:rPr lang="en-US" dirty="0" smtClean="0"/>
              <a:t> is composed of compact bone with a central </a:t>
            </a:r>
            <a:r>
              <a:rPr lang="en-US" dirty="0" err="1" smtClean="0"/>
              <a:t>medullary</a:t>
            </a:r>
            <a:r>
              <a:rPr lang="en-US" dirty="0" smtClean="0"/>
              <a:t> canal, containing fatty yellow bone marrow. </a:t>
            </a:r>
          </a:p>
          <a:p>
            <a:r>
              <a:rPr lang="en-US" dirty="0" smtClean="0"/>
              <a:t>The epiphyses consist of an outer covering of compact bone with spongy (</a:t>
            </a:r>
            <a:r>
              <a:rPr lang="en-US" dirty="0" err="1" smtClean="0"/>
              <a:t>cancellous</a:t>
            </a:r>
            <a:r>
              <a:rPr lang="en-US" dirty="0" smtClean="0"/>
              <a:t>) bone inside. </a:t>
            </a:r>
          </a:p>
          <a:p>
            <a:r>
              <a:rPr lang="en-US" dirty="0" smtClean="0"/>
              <a:t>The </a:t>
            </a:r>
            <a:r>
              <a:rPr lang="en-US" dirty="0" err="1" smtClean="0"/>
              <a:t>diaphyses</a:t>
            </a:r>
            <a:r>
              <a:rPr lang="en-US" dirty="0" smtClean="0"/>
              <a:t> and epiphyses are separated by </a:t>
            </a:r>
            <a:r>
              <a:rPr lang="en-US" dirty="0" err="1" smtClean="0"/>
              <a:t>epiphyseal</a:t>
            </a:r>
            <a:r>
              <a:rPr lang="en-US" dirty="0" smtClean="0"/>
              <a:t> cartilages, which ossify when growth is complete. </a:t>
            </a:r>
          </a:p>
          <a:p>
            <a:r>
              <a:rPr lang="en-US" dirty="0" smtClean="0"/>
              <a:t>Thickening of a bone occurs by the deposition of new bone tissue under the </a:t>
            </a:r>
            <a:r>
              <a:rPr lang="en-US" dirty="0" err="1" smtClean="0"/>
              <a:t>periosteum</a:t>
            </a:r>
            <a:r>
              <a:rPr lang="en-US" dirty="0" smtClean="0"/>
              <a:t>. </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20000"/>
          </a:bodyPr>
          <a:lstStyle/>
          <a:p>
            <a:r>
              <a:rPr lang="en-US" dirty="0" smtClean="0"/>
              <a:t>Long bones are almost completely covered by a vascular membrane, </a:t>
            </a:r>
            <a:r>
              <a:rPr lang="en-US" dirty="0" smtClean="0">
                <a:solidFill>
                  <a:schemeClr val="accent1"/>
                </a:solidFill>
              </a:rPr>
              <a:t>the </a:t>
            </a:r>
            <a:r>
              <a:rPr lang="en-US" dirty="0" err="1" smtClean="0">
                <a:solidFill>
                  <a:schemeClr val="accent1"/>
                </a:solidFill>
              </a:rPr>
              <a:t>periosteum</a:t>
            </a:r>
            <a:r>
              <a:rPr lang="en-US" dirty="0" smtClean="0">
                <a:solidFill>
                  <a:schemeClr val="accent1"/>
                </a:solidFill>
              </a:rPr>
              <a:t>, </a:t>
            </a:r>
            <a:r>
              <a:rPr lang="en-US" dirty="0" smtClean="0"/>
              <a:t>which has two layers. </a:t>
            </a:r>
          </a:p>
          <a:p>
            <a:r>
              <a:rPr lang="en-US" dirty="0" smtClean="0"/>
              <a:t>The outer layer is tough and fibrous, and protects the bone underneath. </a:t>
            </a:r>
          </a:p>
          <a:p>
            <a:r>
              <a:rPr lang="en-US" dirty="0" smtClean="0"/>
              <a:t>The inner layer contains </a:t>
            </a:r>
            <a:r>
              <a:rPr lang="en-US" dirty="0" err="1" smtClean="0">
                <a:solidFill>
                  <a:schemeClr val="accent1"/>
                </a:solidFill>
              </a:rPr>
              <a:t>osteoblasts</a:t>
            </a:r>
            <a:r>
              <a:rPr lang="en-US" dirty="0" smtClean="0">
                <a:solidFill>
                  <a:schemeClr val="accent1"/>
                </a:solidFill>
              </a:rPr>
              <a:t> and </a:t>
            </a:r>
            <a:r>
              <a:rPr lang="en-US" dirty="0" err="1" smtClean="0">
                <a:solidFill>
                  <a:schemeClr val="accent1"/>
                </a:solidFill>
              </a:rPr>
              <a:t>osteoclasts</a:t>
            </a:r>
            <a:r>
              <a:rPr lang="en-US" dirty="0" smtClean="0">
                <a:solidFill>
                  <a:schemeClr val="accent1"/>
                </a:solidFill>
              </a:rPr>
              <a:t>,</a:t>
            </a:r>
            <a:r>
              <a:rPr lang="en-US" dirty="0" smtClean="0"/>
              <a:t> the cells responsible for bone production and breakdown and is important in </a:t>
            </a:r>
            <a:r>
              <a:rPr lang="en-US" dirty="0" smtClean="0">
                <a:solidFill>
                  <a:schemeClr val="accent1"/>
                </a:solidFill>
              </a:rPr>
              <a:t>repair and </a:t>
            </a:r>
            <a:r>
              <a:rPr lang="en-US" dirty="0" err="1" smtClean="0">
                <a:solidFill>
                  <a:schemeClr val="accent1"/>
                </a:solidFill>
              </a:rPr>
              <a:t>remodelling</a:t>
            </a:r>
            <a:r>
              <a:rPr lang="en-US" dirty="0" smtClean="0">
                <a:solidFill>
                  <a:schemeClr val="accent1"/>
                </a:solidFill>
              </a:rPr>
              <a:t> of the bone. </a:t>
            </a:r>
          </a:p>
          <a:p>
            <a:r>
              <a:rPr lang="en-US" dirty="0" smtClean="0"/>
              <a:t>The </a:t>
            </a:r>
            <a:r>
              <a:rPr lang="en-US" dirty="0" err="1" smtClean="0"/>
              <a:t>periosteum</a:t>
            </a:r>
            <a:r>
              <a:rPr lang="en-US" dirty="0" smtClean="0"/>
              <a:t> covers the whole bone except within joint cavities, allows attachments of tendons and is continuous with the joint capsule. Hyaline cartilage replaces </a:t>
            </a:r>
            <a:r>
              <a:rPr lang="en-US" dirty="0" err="1" smtClean="0"/>
              <a:t>periosteum</a:t>
            </a:r>
            <a:r>
              <a:rPr lang="en-US" dirty="0" smtClean="0"/>
              <a:t> on bone surfaces that form joints.</a:t>
            </a:r>
          </a:p>
          <a:p>
            <a:endParaRPr lang="en-US" dirty="0" smtClean="0"/>
          </a:p>
          <a:p>
            <a:endParaRPr lang="en-US" dirty="0" smtClean="0"/>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a:buNone/>
            </a:pPr>
            <a:r>
              <a:rPr lang="en-US" dirty="0" smtClean="0"/>
              <a:t> </a:t>
            </a:r>
            <a:r>
              <a:rPr lang="en-US" b="1" dirty="0" smtClean="0"/>
              <a:t>Blood and nerve supply </a:t>
            </a:r>
          </a:p>
          <a:p>
            <a:r>
              <a:rPr lang="en-US" dirty="0" smtClean="0"/>
              <a:t>Blood supply to the shaft of the bone derives from one or more nutrient arteries</a:t>
            </a:r>
          </a:p>
          <a:p>
            <a:r>
              <a:rPr lang="en-US" dirty="0" smtClean="0"/>
              <a:t>The epiphyses have their own blood supply, although in the mature bone the capillary networks arising from the two are heavily interconnected. </a:t>
            </a:r>
          </a:p>
          <a:p>
            <a:r>
              <a:rPr lang="en-US" dirty="0" smtClean="0"/>
              <a:t>The sensory supply usually enters the bone at the same site as the nutrient artery, and branches extensively throughout the bone.</a:t>
            </a:r>
          </a:p>
          <a:p>
            <a:r>
              <a:rPr lang="en-US" dirty="0" smtClean="0"/>
              <a:t>Bone injury is, therefore, usually very painful.</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t>Diagram of a Mature bone</a:t>
            </a:r>
            <a:br>
              <a:rPr lang="en-US" b="1" dirty="0" smtClean="0"/>
            </a:b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1676400" y="762000"/>
            <a:ext cx="5715000" cy="5364163"/>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fontScale="92500" lnSpcReduction="20000"/>
          </a:bodyPr>
          <a:lstStyle/>
          <a:p>
            <a:pPr>
              <a:buNone/>
            </a:pPr>
            <a:r>
              <a:rPr lang="en-US" b="1" dirty="0" smtClean="0"/>
              <a:t>Bone cells</a:t>
            </a:r>
          </a:p>
          <a:p>
            <a:r>
              <a:rPr lang="en-US" dirty="0" smtClean="0"/>
              <a:t>Bone has different types of cells</a:t>
            </a:r>
          </a:p>
          <a:p>
            <a:pPr marL="514350" indent="-514350">
              <a:buAutoNum type="arabicPeriod"/>
            </a:pPr>
            <a:r>
              <a:rPr lang="en-US" dirty="0" err="1" smtClean="0">
                <a:solidFill>
                  <a:schemeClr val="accent2"/>
                </a:solidFill>
              </a:rPr>
              <a:t>Osteoblast</a:t>
            </a:r>
            <a:endParaRPr lang="en-US" dirty="0" smtClean="0">
              <a:solidFill>
                <a:schemeClr val="accent2"/>
              </a:solidFill>
            </a:endParaRPr>
          </a:p>
          <a:p>
            <a:pPr marL="514350" indent="-514350"/>
            <a:r>
              <a:rPr lang="en-US" dirty="0" smtClean="0"/>
              <a:t>Are  found within the bone, its function is to </a:t>
            </a:r>
            <a:r>
              <a:rPr lang="en-US" dirty="0" smtClean="0">
                <a:solidFill>
                  <a:schemeClr val="accent1"/>
                </a:solidFill>
              </a:rPr>
              <a:t>form new bone tissue</a:t>
            </a:r>
            <a:r>
              <a:rPr lang="en-US" dirty="0" smtClean="0"/>
              <a:t>. They secrete both the organic and inorganic components of bone. </a:t>
            </a:r>
          </a:p>
          <a:p>
            <a:pPr marL="514350" indent="-514350"/>
            <a:r>
              <a:rPr lang="en-US" dirty="0" smtClean="0"/>
              <a:t>They are present: </a:t>
            </a:r>
          </a:p>
          <a:p>
            <a:pPr marL="514350" indent="-514350">
              <a:buFont typeface="Wingdings" pitchFamily="2" charset="2"/>
              <a:buChar char="ü"/>
            </a:pPr>
            <a:r>
              <a:rPr lang="en-US" dirty="0" smtClean="0"/>
              <a:t>in the </a:t>
            </a:r>
            <a:r>
              <a:rPr lang="en-US" dirty="0" smtClean="0">
                <a:solidFill>
                  <a:schemeClr val="accent1"/>
                </a:solidFill>
              </a:rPr>
              <a:t>deeper layers of </a:t>
            </a:r>
            <a:r>
              <a:rPr lang="en-US" dirty="0" err="1" smtClean="0">
                <a:solidFill>
                  <a:schemeClr val="accent1"/>
                </a:solidFill>
              </a:rPr>
              <a:t>periosteum</a:t>
            </a:r>
            <a:r>
              <a:rPr lang="en-US" dirty="0" smtClean="0">
                <a:solidFill>
                  <a:schemeClr val="accent1"/>
                </a:solidFill>
              </a:rPr>
              <a:t> </a:t>
            </a:r>
          </a:p>
          <a:p>
            <a:pPr marL="514350" indent="-514350">
              <a:buFont typeface="Wingdings" pitchFamily="2" charset="2"/>
              <a:buChar char="ü"/>
            </a:pPr>
            <a:r>
              <a:rPr lang="en-US" dirty="0" smtClean="0"/>
              <a:t>in the </a:t>
            </a:r>
            <a:r>
              <a:rPr lang="en-US" dirty="0" err="1" smtClean="0">
                <a:solidFill>
                  <a:schemeClr val="accent1"/>
                </a:solidFill>
              </a:rPr>
              <a:t>centres</a:t>
            </a:r>
            <a:r>
              <a:rPr lang="en-US" dirty="0" smtClean="0">
                <a:solidFill>
                  <a:schemeClr val="accent1"/>
                </a:solidFill>
              </a:rPr>
              <a:t> of ossification </a:t>
            </a:r>
            <a:r>
              <a:rPr lang="en-US" dirty="0" smtClean="0"/>
              <a:t>of immature bone</a:t>
            </a:r>
          </a:p>
          <a:p>
            <a:pPr marL="514350" indent="-514350">
              <a:buFont typeface="Wingdings" pitchFamily="2" charset="2"/>
              <a:buChar char="ü"/>
            </a:pPr>
            <a:r>
              <a:rPr lang="en-US" dirty="0" smtClean="0"/>
              <a:t>At the ends of the </a:t>
            </a:r>
            <a:r>
              <a:rPr lang="en-US" dirty="0" err="1" smtClean="0">
                <a:solidFill>
                  <a:schemeClr val="accent1"/>
                </a:solidFill>
              </a:rPr>
              <a:t>diaphysis</a:t>
            </a:r>
            <a:r>
              <a:rPr lang="en-US" dirty="0" smtClean="0">
                <a:solidFill>
                  <a:schemeClr val="accent1"/>
                </a:solidFill>
              </a:rPr>
              <a:t> adjacent to the </a:t>
            </a:r>
            <a:r>
              <a:rPr lang="en-US" dirty="0" err="1" smtClean="0">
                <a:solidFill>
                  <a:schemeClr val="accent1"/>
                </a:solidFill>
              </a:rPr>
              <a:t>epiphyseal</a:t>
            </a:r>
            <a:r>
              <a:rPr lang="en-US" dirty="0" smtClean="0">
                <a:solidFill>
                  <a:schemeClr val="accent1"/>
                </a:solidFill>
              </a:rPr>
              <a:t> cartilages </a:t>
            </a:r>
            <a:r>
              <a:rPr lang="en-US" dirty="0" smtClean="0"/>
              <a:t>of long bones</a:t>
            </a:r>
          </a:p>
          <a:p>
            <a:pPr marL="514350" indent="-514350">
              <a:buFont typeface="Wingdings" pitchFamily="2" charset="2"/>
              <a:buChar char="ü"/>
            </a:pPr>
            <a:r>
              <a:rPr lang="en-US" dirty="0" smtClean="0"/>
              <a:t>At sites of </a:t>
            </a:r>
            <a:r>
              <a:rPr lang="en-US" dirty="0" smtClean="0">
                <a:solidFill>
                  <a:schemeClr val="accent1"/>
                </a:solidFill>
              </a:rPr>
              <a:t>fracture</a:t>
            </a:r>
            <a:r>
              <a:rPr lang="en-US" dirty="0" smtClean="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t>Terminologies used in anatomy</a:t>
            </a:r>
            <a:endParaRPr lang="en-US" b="1" dirty="0"/>
          </a:p>
        </p:txBody>
      </p:sp>
      <p:sp>
        <p:nvSpPr>
          <p:cNvPr id="3" name="Content Placeholder 2"/>
          <p:cNvSpPr>
            <a:spLocks noGrp="1"/>
          </p:cNvSpPr>
          <p:nvPr>
            <p:ph idx="1"/>
          </p:nvPr>
        </p:nvSpPr>
        <p:spPr>
          <a:xfrm>
            <a:off x="457200" y="990600"/>
            <a:ext cx="8229600" cy="5135563"/>
          </a:xfrm>
        </p:spPr>
        <p:txBody>
          <a:bodyPr>
            <a:normAutofit fontScale="85000" lnSpcReduction="20000"/>
          </a:bodyPr>
          <a:lstStyle/>
          <a:p>
            <a:r>
              <a:rPr lang="en-US" dirty="0" smtClean="0"/>
              <a:t>These are terms used to describe the relationships between body structures</a:t>
            </a:r>
          </a:p>
          <a:p>
            <a:pPr>
              <a:buNone/>
            </a:pPr>
            <a:r>
              <a:rPr lang="en-US" b="1" dirty="0" smtClean="0"/>
              <a:t>Anatomical position</a:t>
            </a:r>
          </a:p>
          <a:p>
            <a:r>
              <a:rPr lang="en-US" dirty="0" smtClean="0"/>
              <a:t>Anatomical reference point which is a standard body position is needed to describe body parts and position accurately</a:t>
            </a:r>
          </a:p>
          <a:p>
            <a:r>
              <a:rPr lang="en-US" dirty="0" smtClean="0"/>
              <a:t>The body  is in upright position with head facing forward, the arms at the sides with palms of the hands facing forward and feet together</a:t>
            </a:r>
          </a:p>
          <a:p>
            <a:pPr>
              <a:buNone/>
            </a:pPr>
            <a:r>
              <a:rPr lang="en-US" b="1" dirty="0" smtClean="0"/>
              <a:t>Directional  terms</a:t>
            </a:r>
          </a:p>
          <a:p>
            <a:r>
              <a:rPr lang="en-US" dirty="0" smtClean="0"/>
              <a:t>These allow us to explain exactly where one body structure is in relation to another. </a:t>
            </a:r>
          </a:p>
          <a:p>
            <a:r>
              <a:rPr lang="en-US" dirty="0" smtClean="0"/>
              <a:t>They describe location of the body parts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a:buNone/>
            </a:pPr>
            <a:r>
              <a:rPr lang="en-US" dirty="0" smtClean="0">
                <a:solidFill>
                  <a:schemeClr val="accent2"/>
                </a:solidFill>
              </a:rPr>
              <a:t>2.Osteoclast</a:t>
            </a:r>
          </a:p>
          <a:p>
            <a:r>
              <a:rPr lang="en-US" dirty="0" smtClean="0"/>
              <a:t>Are very large cells formed in the bone marrow. Their function is </a:t>
            </a:r>
            <a:r>
              <a:rPr lang="en-US" dirty="0" err="1" smtClean="0">
                <a:solidFill>
                  <a:schemeClr val="accent1"/>
                </a:solidFill>
              </a:rPr>
              <a:t>resorption</a:t>
            </a:r>
            <a:r>
              <a:rPr lang="en-US" dirty="0" smtClean="0">
                <a:solidFill>
                  <a:schemeClr val="accent1"/>
                </a:solidFill>
              </a:rPr>
              <a:t> of bone to maintain the optimum shape.</a:t>
            </a:r>
          </a:p>
          <a:p>
            <a:r>
              <a:rPr lang="en-US" dirty="0" smtClean="0"/>
              <a:t>This takes place at bone surfaces: under the </a:t>
            </a:r>
            <a:r>
              <a:rPr lang="en-US" dirty="0" err="1" smtClean="0"/>
              <a:t>periosteum</a:t>
            </a:r>
            <a:r>
              <a:rPr lang="en-US" dirty="0" smtClean="0"/>
              <a:t>, to maintain the shape of bones during growth and to remove excess callus formed during healing of fractures, around the walls of the </a:t>
            </a:r>
            <a:r>
              <a:rPr lang="en-US" dirty="0" err="1" smtClean="0"/>
              <a:t>medullary</a:t>
            </a:r>
            <a:r>
              <a:rPr lang="en-US" dirty="0" smtClean="0"/>
              <a:t> canal during growth and to </a:t>
            </a:r>
            <a:r>
              <a:rPr lang="en-US" dirty="0" err="1" smtClean="0"/>
              <a:t>canalise</a:t>
            </a:r>
            <a:r>
              <a:rPr lang="en-US" dirty="0" smtClean="0"/>
              <a:t> callus during healing.</a:t>
            </a:r>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pPr>
              <a:buNone/>
            </a:pPr>
            <a:r>
              <a:rPr lang="en-US" dirty="0" smtClean="0">
                <a:solidFill>
                  <a:schemeClr val="accent2"/>
                </a:solidFill>
              </a:rPr>
              <a:t>3. </a:t>
            </a:r>
            <a:r>
              <a:rPr lang="en-US" dirty="0" err="1" smtClean="0">
                <a:solidFill>
                  <a:schemeClr val="accent2"/>
                </a:solidFill>
              </a:rPr>
              <a:t>Osteocytes</a:t>
            </a:r>
            <a:endParaRPr lang="en-US" dirty="0" smtClean="0">
              <a:solidFill>
                <a:schemeClr val="accent2"/>
              </a:solidFill>
            </a:endParaRPr>
          </a:p>
          <a:p>
            <a:r>
              <a:rPr lang="en-US" dirty="0" smtClean="0"/>
              <a:t> found within the bone. Its function is to help maintain shape of bone</a:t>
            </a:r>
          </a:p>
          <a:p>
            <a:r>
              <a:rPr lang="en-US" dirty="0" smtClean="0"/>
              <a:t>As bone develops, </a:t>
            </a:r>
            <a:r>
              <a:rPr lang="en-US" dirty="0" err="1" smtClean="0"/>
              <a:t>osteoblasts</a:t>
            </a:r>
            <a:r>
              <a:rPr lang="en-US" dirty="0" smtClean="0"/>
              <a:t> become trapped within the newly formed bone.</a:t>
            </a:r>
          </a:p>
          <a:p>
            <a:r>
              <a:rPr lang="en-US" dirty="0" smtClean="0"/>
              <a:t> They stop forming new bone at this stage and are called </a:t>
            </a:r>
            <a:r>
              <a:rPr lang="en-US" dirty="0" err="1" smtClean="0"/>
              <a:t>osteocytes</a:t>
            </a:r>
            <a:r>
              <a:rPr lang="en-US" dirty="0" smtClean="0"/>
              <a:t>. </a:t>
            </a:r>
          </a:p>
          <a:p>
            <a:r>
              <a:rPr lang="en-US" dirty="0" smtClean="0"/>
              <a:t>These are the mature bone cells that monitor and maintain bone tissue, and are nourished by tissue fluid in the </a:t>
            </a:r>
            <a:r>
              <a:rPr lang="en-US" dirty="0" err="1" smtClean="0"/>
              <a:t>canaliculi</a:t>
            </a:r>
            <a:r>
              <a:rPr lang="en-US" dirty="0" smtClean="0"/>
              <a:t> that radiate from the central canals. </a:t>
            </a:r>
          </a:p>
          <a:p>
            <a:pPr>
              <a:buNone/>
            </a:pP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 Development of bone tissue</a:t>
            </a:r>
            <a:endParaRPr lang="en-US" b="1" dirty="0"/>
          </a:p>
        </p:txBody>
      </p:sp>
      <p:sp>
        <p:nvSpPr>
          <p:cNvPr id="3" name="Content Placeholder 2"/>
          <p:cNvSpPr>
            <a:spLocks noGrp="1"/>
          </p:cNvSpPr>
          <p:nvPr>
            <p:ph idx="1"/>
          </p:nvPr>
        </p:nvSpPr>
        <p:spPr/>
        <p:txBody>
          <a:bodyPr/>
          <a:lstStyle/>
          <a:p>
            <a:r>
              <a:rPr lang="en-US" dirty="0" smtClean="0"/>
              <a:t>Also called </a:t>
            </a:r>
            <a:r>
              <a:rPr lang="en-US" b="1" dirty="0" err="1" smtClean="0"/>
              <a:t>osteogenesis</a:t>
            </a:r>
            <a:r>
              <a:rPr lang="en-US" dirty="0" smtClean="0"/>
              <a:t> or </a:t>
            </a:r>
            <a:r>
              <a:rPr lang="en-US" b="1" dirty="0" smtClean="0"/>
              <a:t>ossification</a:t>
            </a:r>
          </a:p>
          <a:p>
            <a:r>
              <a:rPr lang="en-US" dirty="0" smtClean="0"/>
              <a:t>This begins before birth and is not complete until about the 21st year of life </a:t>
            </a:r>
          </a:p>
          <a:p>
            <a:r>
              <a:rPr lang="en-US" dirty="0" smtClean="0"/>
              <a:t>Long, short and irregular bones develop in the fetus from </a:t>
            </a:r>
            <a:r>
              <a:rPr lang="en-US" b="1" dirty="0" smtClean="0"/>
              <a:t>rods of cartilage</a:t>
            </a:r>
            <a:r>
              <a:rPr lang="en-US" dirty="0" smtClean="0"/>
              <a:t>, </a:t>
            </a:r>
            <a:r>
              <a:rPr lang="en-US" dirty="0" smtClean="0">
                <a:solidFill>
                  <a:srgbClr val="7030A0"/>
                </a:solidFill>
              </a:rPr>
              <a:t>cartilage models.</a:t>
            </a:r>
          </a:p>
          <a:p>
            <a:r>
              <a:rPr lang="en-US" dirty="0" smtClean="0"/>
              <a:t>Flat bones develop from </a:t>
            </a:r>
            <a:r>
              <a:rPr lang="en-US" b="1" dirty="0" smtClean="0"/>
              <a:t>membrane models </a:t>
            </a:r>
            <a:r>
              <a:rPr lang="en-US" dirty="0" smtClean="0"/>
              <a:t>and </a:t>
            </a:r>
            <a:r>
              <a:rPr lang="en-US" dirty="0" err="1" smtClean="0"/>
              <a:t>sesamoid</a:t>
            </a:r>
            <a:r>
              <a:rPr lang="en-US" dirty="0" smtClean="0"/>
              <a:t> bones from </a:t>
            </a:r>
            <a:r>
              <a:rPr lang="en-US" b="1" dirty="0" smtClean="0"/>
              <a:t>tendon models</a:t>
            </a:r>
            <a:endParaRPr lang="en-US"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lstStyle/>
          <a:p>
            <a:r>
              <a:rPr lang="en-US" dirty="0" smtClean="0"/>
              <a:t>During the process of bone development, </a:t>
            </a:r>
            <a:r>
              <a:rPr lang="en-US" dirty="0" err="1" smtClean="0"/>
              <a:t>osteoblasts</a:t>
            </a:r>
            <a:r>
              <a:rPr lang="en-US" dirty="0" smtClean="0"/>
              <a:t> secrete </a:t>
            </a:r>
            <a:r>
              <a:rPr lang="en-US" dirty="0" err="1" smtClean="0">
                <a:solidFill>
                  <a:schemeClr val="accent1"/>
                </a:solidFill>
              </a:rPr>
              <a:t>osteoid</a:t>
            </a:r>
            <a:r>
              <a:rPr lang="en-US" dirty="0" smtClean="0"/>
              <a:t>, which gradually replaces the initial model; then </a:t>
            </a:r>
            <a:r>
              <a:rPr lang="en-US" dirty="0" smtClean="0">
                <a:solidFill>
                  <a:srgbClr val="0070C0"/>
                </a:solidFill>
              </a:rPr>
              <a:t>this </a:t>
            </a:r>
            <a:r>
              <a:rPr lang="en-US" dirty="0" err="1" smtClean="0">
                <a:solidFill>
                  <a:srgbClr val="0070C0"/>
                </a:solidFill>
              </a:rPr>
              <a:t>osteoid</a:t>
            </a:r>
            <a:r>
              <a:rPr lang="en-US" dirty="0" smtClean="0">
                <a:solidFill>
                  <a:srgbClr val="0070C0"/>
                </a:solidFill>
              </a:rPr>
              <a:t> is progressively calcified</a:t>
            </a:r>
            <a:r>
              <a:rPr lang="en-US" dirty="0" smtClean="0"/>
              <a:t>, also by </a:t>
            </a:r>
            <a:r>
              <a:rPr lang="en-US" dirty="0" err="1" smtClean="0"/>
              <a:t>osteoblast</a:t>
            </a:r>
            <a:r>
              <a:rPr lang="en-US" dirty="0" smtClean="0"/>
              <a:t> action.</a:t>
            </a:r>
          </a:p>
          <a:p>
            <a:r>
              <a:rPr lang="en-US" dirty="0" smtClean="0"/>
              <a:t> As the bone grows, the </a:t>
            </a:r>
            <a:r>
              <a:rPr lang="en-US" dirty="0" err="1" smtClean="0"/>
              <a:t>osteoblasts</a:t>
            </a:r>
            <a:r>
              <a:rPr lang="en-US" dirty="0" smtClean="0"/>
              <a:t> become trapped in the matrix of their own making and become </a:t>
            </a:r>
            <a:r>
              <a:rPr lang="en-US" dirty="0" err="1" smtClean="0">
                <a:solidFill>
                  <a:srgbClr val="0070C0"/>
                </a:solidFill>
              </a:rPr>
              <a:t>osteocyte</a:t>
            </a:r>
            <a:endParaRPr lang="en-US" dirty="0">
              <a:solidFill>
                <a:srgbClr val="0070C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Development of long bones</a:t>
            </a:r>
            <a:endParaRPr lang="en-US" b="1" dirty="0"/>
          </a:p>
        </p:txBody>
      </p:sp>
      <p:sp>
        <p:nvSpPr>
          <p:cNvPr id="3" name="Content Placeholder 2"/>
          <p:cNvSpPr>
            <a:spLocks noGrp="1"/>
          </p:cNvSpPr>
          <p:nvPr>
            <p:ph idx="1"/>
          </p:nvPr>
        </p:nvSpPr>
        <p:spPr>
          <a:xfrm>
            <a:off x="457200" y="1295400"/>
            <a:ext cx="8229600" cy="4830763"/>
          </a:xfrm>
        </p:spPr>
        <p:txBody>
          <a:bodyPr>
            <a:normAutofit/>
          </a:bodyPr>
          <a:lstStyle/>
          <a:p>
            <a:r>
              <a:rPr lang="en-US" dirty="0" smtClean="0"/>
              <a:t>In long bones the focal points from which ossification begins are small areas of </a:t>
            </a:r>
            <a:r>
              <a:rPr lang="en-US" dirty="0" err="1" smtClean="0"/>
              <a:t>osteogenic</a:t>
            </a:r>
            <a:r>
              <a:rPr lang="en-US" dirty="0" smtClean="0"/>
              <a:t> cells, or </a:t>
            </a:r>
            <a:r>
              <a:rPr lang="en-US" dirty="0" err="1" smtClean="0">
                <a:solidFill>
                  <a:srgbClr val="7030A0"/>
                </a:solidFill>
              </a:rPr>
              <a:t>centres</a:t>
            </a:r>
            <a:r>
              <a:rPr lang="en-US" dirty="0" smtClean="0">
                <a:solidFill>
                  <a:srgbClr val="7030A0"/>
                </a:solidFill>
              </a:rPr>
              <a:t> of ossification in the cartilage model. </a:t>
            </a:r>
          </a:p>
          <a:p>
            <a:r>
              <a:rPr lang="en-US" dirty="0" smtClean="0"/>
              <a:t>This is accompanied by development of a </a:t>
            </a:r>
            <a:r>
              <a:rPr lang="en-US" dirty="0" smtClean="0">
                <a:solidFill>
                  <a:srgbClr val="0070C0"/>
                </a:solidFill>
              </a:rPr>
              <a:t>bone collar at about 8 weeks</a:t>
            </a:r>
            <a:r>
              <a:rPr lang="en-US" dirty="0" smtClean="0"/>
              <a:t> of gestation.</a:t>
            </a:r>
          </a:p>
          <a:p>
            <a:r>
              <a:rPr lang="en-US" dirty="0" smtClean="0"/>
              <a:t>Later the blood supply develops and bone tissue replaces cartilage as </a:t>
            </a:r>
            <a:r>
              <a:rPr lang="en-US" dirty="0" err="1" smtClean="0">
                <a:solidFill>
                  <a:srgbClr val="0070C0"/>
                </a:solidFill>
              </a:rPr>
              <a:t>osteoblasts</a:t>
            </a:r>
            <a:r>
              <a:rPr lang="en-US" dirty="0" smtClean="0">
                <a:solidFill>
                  <a:srgbClr val="0070C0"/>
                </a:solidFill>
              </a:rPr>
              <a:t> secrete </a:t>
            </a:r>
            <a:r>
              <a:rPr lang="en-US" dirty="0" err="1" smtClean="0">
                <a:solidFill>
                  <a:srgbClr val="0070C0"/>
                </a:solidFill>
              </a:rPr>
              <a:t>osteoid</a:t>
            </a:r>
            <a:r>
              <a:rPr lang="en-US" dirty="0" smtClean="0"/>
              <a:t> components in the shaft. </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92500" lnSpcReduction="10000"/>
          </a:bodyPr>
          <a:lstStyle/>
          <a:p>
            <a:r>
              <a:rPr lang="en-US" dirty="0" smtClean="0"/>
              <a:t>The bone lengthens as ossification continues and spreads to the epiphyses. </a:t>
            </a:r>
          </a:p>
          <a:p>
            <a:r>
              <a:rPr lang="en-US" dirty="0" smtClean="0"/>
              <a:t>Around birth, </a:t>
            </a:r>
            <a:r>
              <a:rPr lang="en-US" b="1" dirty="0" smtClean="0"/>
              <a:t>secondary </a:t>
            </a:r>
            <a:r>
              <a:rPr lang="en-US" b="1" dirty="0" err="1" smtClean="0"/>
              <a:t>centres</a:t>
            </a:r>
            <a:r>
              <a:rPr lang="en-US" b="1" dirty="0" smtClean="0"/>
              <a:t> of ossification </a:t>
            </a:r>
            <a:r>
              <a:rPr lang="en-US" dirty="0" smtClean="0"/>
              <a:t>develop in the epiphyses, and the </a:t>
            </a:r>
            <a:r>
              <a:rPr lang="en-US" dirty="0" err="1" smtClean="0"/>
              <a:t>medullary</a:t>
            </a:r>
            <a:r>
              <a:rPr lang="en-US" dirty="0" smtClean="0"/>
              <a:t> canal forms when </a:t>
            </a:r>
            <a:r>
              <a:rPr lang="en-US" dirty="0" err="1" smtClean="0"/>
              <a:t>osteoclasts</a:t>
            </a:r>
            <a:r>
              <a:rPr lang="en-US" dirty="0" smtClean="0"/>
              <a:t> break down the central bone tissue in the middle of the shaft.</a:t>
            </a:r>
          </a:p>
          <a:p>
            <a:r>
              <a:rPr lang="en-US" dirty="0" smtClean="0"/>
              <a:t>During childhood, long bones continue to lengthen because the </a:t>
            </a:r>
            <a:r>
              <a:rPr lang="en-US" dirty="0" err="1" smtClean="0"/>
              <a:t>epiphyseal</a:t>
            </a:r>
            <a:r>
              <a:rPr lang="en-US" dirty="0" smtClean="0"/>
              <a:t> plate at each end of the bone, which is made of cartilage, continues to produce new cartilage on its </a:t>
            </a:r>
            <a:r>
              <a:rPr lang="en-US" dirty="0" err="1" smtClean="0"/>
              <a:t>diaphyseal</a:t>
            </a:r>
            <a:r>
              <a:rPr lang="en-US" dirty="0" smtClean="0"/>
              <a:t> surface (the surface facing the shaft of the bone)</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r>
              <a:rPr lang="en-US" dirty="0" smtClean="0"/>
              <a:t>This cartilage is then turned to bone.</a:t>
            </a:r>
          </a:p>
          <a:p>
            <a:r>
              <a:rPr lang="en-US" dirty="0" smtClean="0"/>
              <a:t> As long as cartilage production matches the rate of ossification, the bone continues to lengthen. </a:t>
            </a:r>
          </a:p>
          <a:p>
            <a:r>
              <a:rPr lang="en-US" dirty="0" smtClean="0"/>
              <a:t>At puberty, under the influence of sex hormones, the </a:t>
            </a:r>
            <a:r>
              <a:rPr lang="en-US" dirty="0" err="1" smtClean="0"/>
              <a:t>epiphyseal</a:t>
            </a:r>
            <a:r>
              <a:rPr lang="en-US" dirty="0" smtClean="0"/>
              <a:t> plate growth slows down, and is overtaken by </a:t>
            </a:r>
            <a:r>
              <a:rPr lang="en-US" b="1" dirty="0" smtClean="0"/>
              <a:t>bone deposition</a:t>
            </a:r>
            <a:r>
              <a:rPr lang="en-US" dirty="0" smtClean="0"/>
              <a:t>.</a:t>
            </a:r>
          </a:p>
          <a:p>
            <a:r>
              <a:rPr lang="en-US" dirty="0" smtClean="0"/>
              <a:t>Once the whole </a:t>
            </a:r>
            <a:r>
              <a:rPr lang="en-US" dirty="0" err="1" smtClean="0"/>
              <a:t>epiphyseal</a:t>
            </a:r>
            <a:r>
              <a:rPr lang="en-US" dirty="0" smtClean="0"/>
              <a:t> plate is turned to </a:t>
            </a:r>
            <a:r>
              <a:rPr lang="en-US" b="1" dirty="0" smtClean="0"/>
              <a:t>bone</a:t>
            </a:r>
            <a:r>
              <a:rPr lang="en-US" dirty="0" smtClean="0"/>
              <a:t>, no further lengthening of the bone is possible</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Stages of bone development of a long bone</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228600" y="1447800"/>
            <a:ext cx="8915400" cy="541020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buNone/>
            </a:pPr>
            <a:r>
              <a:rPr lang="en-US" dirty="0" smtClean="0">
                <a:solidFill>
                  <a:srgbClr val="FF0000"/>
                </a:solidFill>
              </a:rPr>
              <a:t>Activity</a:t>
            </a:r>
          </a:p>
          <a:p>
            <a:pPr>
              <a:buNone/>
            </a:pPr>
            <a:r>
              <a:rPr lang="en-US" dirty="0" smtClean="0">
                <a:solidFill>
                  <a:srgbClr val="FF0000"/>
                </a:solidFill>
              </a:rPr>
              <a:t>From Ross and Wilson </a:t>
            </a:r>
            <a:r>
              <a:rPr lang="en-US" smtClean="0">
                <a:solidFill>
                  <a:srgbClr val="FF0000"/>
                </a:solidFill>
              </a:rPr>
              <a:t>A&amp;P textbook </a:t>
            </a:r>
            <a:r>
              <a:rPr lang="en-US" dirty="0" smtClean="0">
                <a:solidFill>
                  <a:srgbClr val="FF0000"/>
                </a:solidFill>
              </a:rPr>
              <a:t>do further reading on;</a:t>
            </a:r>
          </a:p>
          <a:p>
            <a:r>
              <a:rPr lang="en-US" dirty="0" smtClean="0">
                <a:solidFill>
                  <a:srgbClr val="FF0000"/>
                </a:solidFill>
              </a:rPr>
              <a:t>structure of short, irregular, flat and </a:t>
            </a:r>
            <a:r>
              <a:rPr lang="en-US" dirty="0" err="1" smtClean="0">
                <a:solidFill>
                  <a:srgbClr val="FF0000"/>
                </a:solidFill>
              </a:rPr>
              <a:t>sesamoid</a:t>
            </a:r>
            <a:r>
              <a:rPr lang="en-US" dirty="0" smtClean="0">
                <a:solidFill>
                  <a:srgbClr val="FF0000"/>
                </a:solidFill>
              </a:rPr>
              <a:t> bones</a:t>
            </a:r>
          </a:p>
          <a:p>
            <a:r>
              <a:rPr lang="en-US" dirty="0" err="1" smtClean="0">
                <a:solidFill>
                  <a:srgbClr val="FF0000"/>
                </a:solidFill>
              </a:rPr>
              <a:t>Miscroscopic</a:t>
            </a:r>
            <a:r>
              <a:rPr lang="en-US" dirty="0" smtClean="0">
                <a:solidFill>
                  <a:srgbClr val="FF0000"/>
                </a:solidFill>
              </a:rPr>
              <a:t> structure of bone</a:t>
            </a:r>
          </a:p>
          <a:p>
            <a:r>
              <a:rPr lang="en-US" dirty="0" smtClean="0">
                <a:solidFill>
                  <a:srgbClr val="FF0000"/>
                </a:solidFill>
              </a:rPr>
              <a:t>Compact and spongy bones</a:t>
            </a:r>
          </a:p>
          <a:p>
            <a:pPr>
              <a:buNone/>
            </a:pPr>
            <a:endParaRPr lang="en-US" dirty="0">
              <a:solidFill>
                <a:srgbClr val="FF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pPr algn="l"/>
            <a:r>
              <a:rPr lang="en-US" b="1" dirty="0" smtClean="0"/>
              <a:t>NERVE TISSUE</a:t>
            </a:r>
            <a:endParaRPr lang="en-US" b="1" dirty="0"/>
          </a:p>
        </p:txBody>
      </p:sp>
      <p:sp>
        <p:nvSpPr>
          <p:cNvPr id="5" name="Content Placeholder 4"/>
          <p:cNvSpPr>
            <a:spLocks noGrp="1"/>
          </p:cNvSpPr>
          <p:nvPr>
            <p:ph idx="1"/>
          </p:nvPr>
        </p:nvSpPr>
        <p:spPr>
          <a:xfrm>
            <a:off x="457200" y="838200"/>
            <a:ext cx="8229600" cy="5287963"/>
          </a:xfrm>
        </p:spPr>
        <p:txBody>
          <a:bodyPr>
            <a:normAutofit fontScale="85000" lnSpcReduction="20000"/>
          </a:bodyPr>
          <a:lstStyle/>
          <a:p>
            <a:r>
              <a:rPr lang="en-US" dirty="0" smtClean="0"/>
              <a:t>A group of nerve tissue make up the nervous system</a:t>
            </a:r>
          </a:p>
          <a:p>
            <a:r>
              <a:rPr lang="en-US" dirty="0" smtClean="0"/>
              <a:t>The nervous system consists of;</a:t>
            </a:r>
          </a:p>
          <a:p>
            <a:pPr>
              <a:buFont typeface="Wingdings" pitchFamily="2" charset="2"/>
              <a:buChar char="ü"/>
            </a:pPr>
            <a:r>
              <a:rPr lang="en-US" dirty="0" smtClean="0">
                <a:solidFill>
                  <a:srgbClr val="FF0000"/>
                </a:solidFill>
              </a:rPr>
              <a:t>Central nervous system</a:t>
            </a:r>
            <a:r>
              <a:rPr lang="en-US" dirty="0" smtClean="0"/>
              <a:t>-brain and spinal cord</a:t>
            </a:r>
          </a:p>
          <a:p>
            <a:pPr>
              <a:buFont typeface="Wingdings" pitchFamily="2" charset="2"/>
              <a:buChar char="ü"/>
            </a:pPr>
            <a:r>
              <a:rPr lang="en-US" dirty="0" smtClean="0">
                <a:solidFill>
                  <a:srgbClr val="FF0000"/>
                </a:solidFill>
              </a:rPr>
              <a:t>Peripheral nervous system- </a:t>
            </a:r>
            <a:r>
              <a:rPr lang="en-US" dirty="0" smtClean="0"/>
              <a:t>cranial and spinal nerve</a:t>
            </a:r>
          </a:p>
          <a:p>
            <a:r>
              <a:rPr lang="en-US" dirty="0" smtClean="0"/>
              <a:t>The nervous system consists of</a:t>
            </a:r>
          </a:p>
          <a:p>
            <a:pPr marL="571500" indent="-571500">
              <a:buFont typeface="+mj-lt"/>
              <a:buAutoNum type="romanUcPeriod"/>
            </a:pPr>
            <a:r>
              <a:rPr lang="en-US" dirty="0" smtClean="0"/>
              <a:t> </a:t>
            </a:r>
            <a:r>
              <a:rPr lang="en-US" dirty="0" smtClean="0">
                <a:solidFill>
                  <a:schemeClr val="accent4"/>
                </a:solidFill>
              </a:rPr>
              <a:t>Neurons (nerve cells) </a:t>
            </a:r>
            <a:r>
              <a:rPr lang="en-US" dirty="0" smtClean="0"/>
              <a:t>which conduct nerve impulses from one site to another and receive and process information</a:t>
            </a:r>
          </a:p>
          <a:p>
            <a:pPr marL="571500" indent="-571500">
              <a:buFont typeface="+mj-lt"/>
              <a:buAutoNum type="romanUcPeriod"/>
            </a:pPr>
            <a:r>
              <a:rPr lang="en-US" dirty="0" err="1" smtClean="0">
                <a:solidFill>
                  <a:schemeClr val="accent4"/>
                </a:solidFill>
              </a:rPr>
              <a:t>Neuroglia</a:t>
            </a:r>
            <a:r>
              <a:rPr lang="en-US" dirty="0" smtClean="0">
                <a:solidFill>
                  <a:schemeClr val="accent4"/>
                </a:solidFill>
              </a:rPr>
              <a:t> (</a:t>
            </a:r>
            <a:r>
              <a:rPr lang="en-US" dirty="0" err="1" smtClean="0">
                <a:solidFill>
                  <a:schemeClr val="accent4"/>
                </a:solidFill>
              </a:rPr>
              <a:t>glial</a:t>
            </a:r>
            <a:r>
              <a:rPr lang="en-US" dirty="0" smtClean="0">
                <a:solidFill>
                  <a:schemeClr val="accent4"/>
                </a:solidFill>
              </a:rPr>
              <a:t> cells) </a:t>
            </a:r>
            <a:r>
              <a:rPr lang="en-US" dirty="0" smtClean="0"/>
              <a:t>which are non-conducting cells</a:t>
            </a:r>
            <a:r>
              <a:rPr lang="en-US" dirty="0" smtClean="0">
                <a:solidFill>
                  <a:schemeClr val="accent4"/>
                </a:solidFill>
              </a:rPr>
              <a:t> (connective tissue cells) </a:t>
            </a:r>
            <a:r>
              <a:rPr lang="en-US" dirty="0" smtClean="0"/>
              <a:t>providing functional and structural support for the neurons. Example is </a:t>
            </a:r>
            <a:r>
              <a:rPr lang="en-US" dirty="0" err="1" smtClean="0"/>
              <a:t>schwann</a:t>
            </a:r>
            <a:r>
              <a:rPr lang="en-US" dirty="0" smtClean="0"/>
              <a:t> cell which produces the lipid sheath (insulating sheath)  of peripheral </a:t>
            </a:r>
            <a:r>
              <a:rPr lang="en-US" dirty="0" err="1" smtClean="0"/>
              <a:t>neurones</a:t>
            </a:r>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5821363"/>
          </a:xfrm>
        </p:spPr>
        <p:txBody>
          <a:bodyPr>
            <a:normAutofit fontScale="92500" lnSpcReduction="20000"/>
          </a:bodyPr>
          <a:lstStyle/>
          <a:p>
            <a:pPr>
              <a:buNone/>
            </a:pPr>
            <a:r>
              <a:rPr lang="en-US" b="1" dirty="0" smtClean="0"/>
              <a:t>List of directional/ </a:t>
            </a:r>
            <a:r>
              <a:rPr lang="en-US" b="1" dirty="0" err="1" smtClean="0"/>
              <a:t>orientational</a:t>
            </a:r>
            <a:r>
              <a:rPr lang="en-US" b="1" dirty="0" smtClean="0"/>
              <a:t> terms used in anatomy</a:t>
            </a:r>
          </a:p>
          <a:p>
            <a:r>
              <a:rPr lang="en-US" b="1" dirty="0" smtClean="0"/>
              <a:t>Anterior (or ventral</a:t>
            </a:r>
            <a:r>
              <a:rPr lang="en-US" dirty="0" smtClean="0"/>
              <a:t>)- Is the front or direction toward the front of the body. </a:t>
            </a:r>
            <a:r>
              <a:rPr lang="en-US" dirty="0" err="1"/>
              <a:t>e</a:t>
            </a:r>
            <a:r>
              <a:rPr lang="en-US" dirty="0" err="1" smtClean="0"/>
              <a:t>.g</a:t>
            </a:r>
            <a:r>
              <a:rPr lang="en-US" dirty="0" smtClean="0"/>
              <a:t> The toes are anterior to the foot </a:t>
            </a:r>
            <a:endParaRPr lang="en-US" b="1" dirty="0" smtClean="0"/>
          </a:p>
          <a:p>
            <a:r>
              <a:rPr lang="en-US" b="1" dirty="0" smtClean="0"/>
              <a:t>Posterior (dorsal)- </a:t>
            </a:r>
            <a:r>
              <a:rPr lang="en-US" dirty="0" smtClean="0"/>
              <a:t>is the back or direction toward the back </a:t>
            </a:r>
            <a:r>
              <a:rPr lang="en-US" dirty="0" err="1" smtClean="0"/>
              <a:t>e.g</a:t>
            </a:r>
            <a:r>
              <a:rPr lang="en-US" dirty="0" smtClean="0"/>
              <a:t> the heart is posterior to the breastbones</a:t>
            </a:r>
          </a:p>
          <a:p>
            <a:r>
              <a:rPr lang="en-US" b="1" dirty="0" smtClean="0"/>
              <a:t>Distal</a:t>
            </a:r>
            <a:r>
              <a:rPr lang="en-US" dirty="0" smtClean="0"/>
              <a:t> – a position in a limb that is farther from point of attachment of the body </a:t>
            </a:r>
            <a:r>
              <a:rPr lang="en-US" dirty="0" err="1" smtClean="0"/>
              <a:t>e.g</a:t>
            </a:r>
            <a:r>
              <a:rPr lang="en-US" dirty="0" smtClean="0"/>
              <a:t> the knee is distal to the thigh</a:t>
            </a:r>
          </a:p>
          <a:p>
            <a:r>
              <a:rPr lang="en-US" b="1" dirty="0" smtClean="0"/>
              <a:t>Proximal-</a:t>
            </a:r>
            <a:r>
              <a:rPr lang="en-US" dirty="0" smtClean="0"/>
              <a:t> a position in a limb that that is nearer to the point of attachment or the trunk of the body </a:t>
            </a:r>
            <a:r>
              <a:rPr lang="en-US" dirty="0" err="1" smtClean="0"/>
              <a:t>e.g</a:t>
            </a:r>
            <a:r>
              <a:rPr lang="en-US" dirty="0" smtClean="0"/>
              <a:t> the elbow is proximal  to the wrist</a:t>
            </a:r>
            <a:endParaRPr lang="en-US" b="1" dirty="0" smtClean="0"/>
          </a:p>
          <a:p>
            <a:pPr>
              <a:buNone/>
            </a:pPr>
            <a:endParaRPr lang="en-US" dirty="0" smtClean="0"/>
          </a:p>
          <a:p>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pPr>
              <a:buNone/>
            </a:pPr>
            <a:r>
              <a:rPr lang="en-US" sz="3500" b="1" dirty="0" smtClean="0"/>
              <a:t>Neuron</a:t>
            </a:r>
            <a:endParaRPr lang="en-US" dirty="0" smtClean="0"/>
          </a:p>
          <a:p>
            <a:r>
              <a:rPr lang="en-US" dirty="0" smtClean="0"/>
              <a:t>Each neuron consists of </a:t>
            </a:r>
          </a:p>
          <a:p>
            <a:pPr>
              <a:buFont typeface="Wingdings" pitchFamily="2" charset="2"/>
              <a:buChar char="ü"/>
            </a:pPr>
            <a:r>
              <a:rPr lang="en-US" dirty="0" smtClean="0"/>
              <a:t>a </a:t>
            </a:r>
            <a:r>
              <a:rPr lang="en-US" dirty="0" smtClean="0">
                <a:solidFill>
                  <a:srgbClr val="00B0F0"/>
                </a:solidFill>
              </a:rPr>
              <a:t>cell body </a:t>
            </a:r>
            <a:r>
              <a:rPr lang="en-US" dirty="0" smtClean="0"/>
              <a:t>and its processes</a:t>
            </a:r>
          </a:p>
          <a:p>
            <a:pPr>
              <a:buFont typeface="Wingdings" pitchFamily="2" charset="2"/>
              <a:buChar char="ü"/>
            </a:pPr>
            <a:r>
              <a:rPr lang="en-US" dirty="0" smtClean="0"/>
              <a:t> </a:t>
            </a:r>
            <a:r>
              <a:rPr lang="en-US" dirty="0" smtClean="0">
                <a:solidFill>
                  <a:srgbClr val="00B0F0"/>
                </a:solidFill>
              </a:rPr>
              <a:t>one axon </a:t>
            </a:r>
            <a:endParaRPr lang="en-US" dirty="0">
              <a:solidFill>
                <a:srgbClr val="00B0F0"/>
              </a:solidFill>
            </a:endParaRPr>
          </a:p>
          <a:p>
            <a:pPr>
              <a:buFont typeface="Wingdings" pitchFamily="2" charset="2"/>
              <a:buChar char="ü"/>
            </a:pPr>
            <a:r>
              <a:rPr lang="en-US" dirty="0" smtClean="0"/>
              <a:t> </a:t>
            </a:r>
            <a:r>
              <a:rPr lang="en-US" dirty="0" smtClean="0">
                <a:solidFill>
                  <a:srgbClr val="00B0F0"/>
                </a:solidFill>
              </a:rPr>
              <a:t>many dendrites.</a:t>
            </a:r>
          </a:p>
          <a:p>
            <a:r>
              <a:rPr lang="en-US" dirty="0" smtClean="0"/>
              <a:t> Neurons are commonly referred to as </a:t>
            </a:r>
            <a:r>
              <a:rPr lang="en-US" dirty="0" smtClean="0">
                <a:solidFill>
                  <a:srgbClr val="00B0F0"/>
                </a:solidFill>
              </a:rPr>
              <a:t>nerve cells</a:t>
            </a:r>
            <a:r>
              <a:rPr lang="en-US" dirty="0" smtClean="0"/>
              <a:t>. </a:t>
            </a:r>
          </a:p>
          <a:p>
            <a:r>
              <a:rPr lang="en-US" dirty="0" smtClean="0"/>
              <a:t>Bundles of axons bound together are called nerves. </a:t>
            </a:r>
          </a:p>
          <a:p>
            <a:r>
              <a:rPr lang="en-US" dirty="0" smtClean="0"/>
              <a:t>Neurons </a:t>
            </a:r>
            <a:r>
              <a:rPr lang="en-US" dirty="0" smtClean="0">
                <a:solidFill>
                  <a:schemeClr val="accent2"/>
                </a:solidFill>
              </a:rPr>
              <a:t>cannot divide</a:t>
            </a:r>
            <a:r>
              <a:rPr lang="en-US" dirty="0" smtClean="0"/>
              <a:t>, and for survival they need a continuous supply of </a:t>
            </a:r>
            <a:r>
              <a:rPr lang="en-US" dirty="0" smtClean="0">
                <a:solidFill>
                  <a:schemeClr val="accent2"/>
                </a:solidFill>
              </a:rPr>
              <a:t>oxygen and glucose</a:t>
            </a:r>
            <a:r>
              <a:rPr lang="en-US" dirty="0" smtClean="0"/>
              <a:t>.</a:t>
            </a:r>
          </a:p>
          <a:p>
            <a:r>
              <a:rPr lang="en-US" dirty="0" smtClean="0"/>
              <a:t>Unlike many other cells, neurons can </a:t>
            </a:r>
            <a:r>
              <a:rPr lang="en-US" dirty="0" err="1" smtClean="0"/>
              <a:t>synthesise</a:t>
            </a:r>
            <a:r>
              <a:rPr lang="en-US" dirty="0" smtClean="0"/>
              <a:t> chemical energy (ATP) only from </a:t>
            </a:r>
            <a:r>
              <a:rPr lang="en-US" dirty="0" smtClean="0">
                <a:solidFill>
                  <a:schemeClr val="accent2"/>
                </a:solidFill>
              </a:rPr>
              <a:t>glucose.</a:t>
            </a:r>
            <a:endParaRPr lang="en-US" dirty="0">
              <a:solidFill>
                <a:schemeClr val="accent2"/>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err="1" smtClean="0"/>
              <a:t>Neurone</a:t>
            </a:r>
            <a:r>
              <a:rPr lang="en-US" dirty="0" smtClean="0"/>
              <a:t> generate and transmit electrical impulses called </a:t>
            </a:r>
            <a:r>
              <a:rPr lang="en-US" dirty="0" smtClean="0">
                <a:solidFill>
                  <a:srgbClr val="00B0F0"/>
                </a:solidFill>
              </a:rPr>
              <a:t>action potentials</a:t>
            </a:r>
            <a:r>
              <a:rPr lang="en-US" dirty="0" smtClean="0"/>
              <a:t>. </a:t>
            </a:r>
          </a:p>
          <a:p>
            <a:r>
              <a:rPr lang="en-US" dirty="0" smtClean="0"/>
              <a:t>The initial strength of the impulse is </a:t>
            </a:r>
            <a:r>
              <a:rPr lang="en-US" dirty="0" smtClean="0">
                <a:solidFill>
                  <a:srgbClr val="7030A0"/>
                </a:solidFill>
              </a:rPr>
              <a:t>maintained </a:t>
            </a:r>
            <a:r>
              <a:rPr lang="en-US" dirty="0" smtClean="0"/>
              <a:t>throughout the length of the neuron. </a:t>
            </a:r>
          </a:p>
          <a:p>
            <a:r>
              <a:rPr lang="en-US" dirty="0" smtClean="0"/>
              <a:t>Some neurons initiate nerve impulses while others act as </a:t>
            </a:r>
            <a:r>
              <a:rPr lang="en-US" dirty="0" smtClean="0">
                <a:solidFill>
                  <a:srgbClr val="7030A0"/>
                </a:solidFill>
              </a:rPr>
              <a:t>‘relay stations</a:t>
            </a:r>
            <a:r>
              <a:rPr lang="en-US" dirty="0" smtClean="0"/>
              <a:t>’ where impulses are passed on and sometimes redirected. </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r>
              <a:rPr lang="en-US" dirty="0" smtClean="0"/>
              <a:t>Nerve impulses can be initiated in response to stimuli from;</a:t>
            </a:r>
          </a:p>
          <a:p>
            <a:pPr>
              <a:buFont typeface="Wingdings" pitchFamily="2" charset="2"/>
              <a:buChar char="ü"/>
            </a:pPr>
            <a:r>
              <a:rPr lang="en-US" dirty="0" smtClean="0"/>
              <a:t> outside the body, e.g. touch, light waves</a:t>
            </a:r>
          </a:p>
          <a:p>
            <a:pPr>
              <a:buFont typeface="Wingdings" pitchFamily="2" charset="2"/>
              <a:buChar char="ü"/>
            </a:pPr>
            <a:r>
              <a:rPr lang="en-US" dirty="0" smtClean="0"/>
              <a:t>inside the body, e.g. a change in the concentration of carbon dioxide in the blood alters respiration</a:t>
            </a:r>
          </a:p>
          <a:p>
            <a:pPr>
              <a:buFont typeface="Wingdings" pitchFamily="2" charset="2"/>
              <a:buChar char="ü"/>
            </a:pPr>
            <a:r>
              <a:rPr lang="en-US" dirty="0" smtClean="0"/>
              <a:t> a thought may result in voluntary movement</a:t>
            </a:r>
          </a:p>
          <a:p>
            <a:r>
              <a:rPr lang="en-US" dirty="0" smtClean="0"/>
              <a:t>Transmission of nerve signals is both </a:t>
            </a:r>
            <a:r>
              <a:rPr lang="en-US" dirty="0" smtClean="0">
                <a:solidFill>
                  <a:srgbClr val="7030A0"/>
                </a:solidFill>
              </a:rPr>
              <a:t>electrical and chemical. </a:t>
            </a:r>
          </a:p>
          <a:p>
            <a:r>
              <a:rPr lang="en-US" dirty="0" smtClean="0"/>
              <a:t>The action potential travelling down the nerve axon is an </a:t>
            </a:r>
            <a:r>
              <a:rPr lang="en-US" dirty="0" smtClean="0">
                <a:solidFill>
                  <a:srgbClr val="7030A0"/>
                </a:solidFill>
              </a:rPr>
              <a:t>electrical signal</a:t>
            </a:r>
            <a:r>
              <a:rPr lang="en-US" dirty="0" smtClean="0"/>
              <a:t>, but because nerves do not come into direct contact with each other, the signal between a nerve cell and the next cell in the chain is </a:t>
            </a:r>
            <a:r>
              <a:rPr lang="en-US" dirty="0" smtClean="0">
                <a:solidFill>
                  <a:srgbClr val="7030A0"/>
                </a:solidFill>
              </a:rPr>
              <a:t>chemical </a:t>
            </a:r>
            <a:endParaRPr lang="en-US" dirty="0">
              <a:solidFill>
                <a:srgbClr val="7030A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639762"/>
          </a:xfrm>
        </p:spPr>
        <p:txBody>
          <a:bodyPr>
            <a:normAutofit fontScale="90000"/>
          </a:bodyPr>
          <a:lstStyle/>
          <a:p>
            <a:pPr algn="l"/>
            <a:r>
              <a:rPr lang="en-US" sz="2800" b="1" dirty="0" smtClean="0"/>
              <a:t>Structure of neuron</a:t>
            </a:r>
            <a:r>
              <a:rPr lang="en-US" sz="2800" dirty="0" smtClean="0"/>
              <a:t>: The arrow indicates direction of impulse conduction</a:t>
            </a:r>
            <a:endParaRPr lang="en-US" sz="2800" dirty="0"/>
          </a:p>
        </p:txBody>
      </p:sp>
      <p:pic>
        <p:nvPicPr>
          <p:cNvPr id="2050" name="Picture 2" descr="C:\Users\user\Desktop\image238.jpg"/>
          <p:cNvPicPr>
            <a:picLocks noGrp="1" noChangeAspect="1" noChangeArrowheads="1"/>
          </p:cNvPicPr>
          <p:nvPr>
            <p:ph idx="1"/>
          </p:nvPr>
        </p:nvPicPr>
        <p:blipFill>
          <a:blip r:embed="rId2"/>
          <a:srcRect/>
          <a:stretch>
            <a:fillRect/>
          </a:stretch>
        </p:blipFill>
        <p:spPr bwMode="auto">
          <a:xfrm>
            <a:off x="381000" y="1066800"/>
            <a:ext cx="7696200" cy="51054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a:bodyPr>
          <a:lstStyle/>
          <a:p>
            <a:pPr>
              <a:buNone/>
            </a:pPr>
            <a:r>
              <a:rPr lang="en-US" b="1" dirty="0" smtClean="0"/>
              <a:t>Cell bodies </a:t>
            </a:r>
          </a:p>
          <a:p>
            <a:r>
              <a:rPr lang="en-US" dirty="0" smtClean="0"/>
              <a:t>Nerve cells vary considerably in size and shape but they are all too small to be seen by the naked eye. </a:t>
            </a:r>
          </a:p>
          <a:p>
            <a:r>
              <a:rPr lang="en-US" dirty="0" smtClean="0"/>
              <a:t>Cell bodies form the grey matter of the nervous system and are found at the periphery of the brain and in the centre of the spinal cord. </a:t>
            </a:r>
          </a:p>
          <a:p>
            <a:r>
              <a:rPr lang="en-US" dirty="0"/>
              <a:t> I</a:t>
            </a:r>
            <a:r>
              <a:rPr lang="en-US" dirty="0" smtClean="0"/>
              <a:t>n nervous system, group of neuronal cell bodies are called </a:t>
            </a:r>
            <a:r>
              <a:rPr lang="en-US" dirty="0" smtClean="0">
                <a:solidFill>
                  <a:srgbClr val="7030A0"/>
                </a:solidFill>
              </a:rPr>
              <a:t>nuclei</a:t>
            </a:r>
            <a:r>
              <a:rPr lang="en-US" dirty="0" smtClean="0"/>
              <a:t> in the central nervous system and </a:t>
            </a:r>
            <a:r>
              <a:rPr lang="en-US" dirty="0" smtClean="0">
                <a:solidFill>
                  <a:schemeClr val="accent4">
                    <a:lumMod val="75000"/>
                  </a:schemeClr>
                </a:solidFill>
              </a:rPr>
              <a:t>ganglia</a:t>
            </a:r>
            <a:r>
              <a:rPr lang="en-US" dirty="0" smtClean="0"/>
              <a:t> in the peripheral nervous system. An important </a:t>
            </a:r>
            <a:r>
              <a:rPr lang="en-US" dirty="0" smtClean="0">
                <a:solidFill>
                  <a:srgbClr val="7030A0"/>
                </a:solidFill>
              </a:rPr>
              <a:t>exception is the basal ganglia </a:t>
            </a:r>
            <a:r>
              <a:rPr lang="en-US" dirty="0" smtClean="0"/>
              <a:t>(nuclei) situated within the cerebrum</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rmAutofit fontScale="92500" lnSpcReduction="10000"/>
          </a:bodyPr>
          <a:lstStyle/>
          <a:p>
            <a:r>
              <a:rPr lang="en-US" dirty="0" smtClean="0"/>
              <a:t>The cell body holds the nucleus. It is a site of </a:t>
            </a:r>
            <a:r>
              <a:rPr lang="en-US" dirty="0" smtClean="0">
                <a:solidFill>
                  <a:schemeClr val="accent1"/>
                </a:solidFill>
              </a:rPr>
              <a:t>protein synthesis </a:t>
            </a:r>
            <a:r>
              <a:rPr lang="en-US" dirty="0" smtClean="0"/>
              <a:t>which occurs on small granules of rough endoplasmic reticulum</a:t>
            </a:r>
          </a:p>
          <a:p>
            <a:pPr>
              <a:buNone/>
            </a:pPr>
            <a:r>
              <a:rPr lang="en-US" b="1" dirty="0" smtClean="0"/>
              <a:t>Dendrites</a:t>
            </a:r>
          </a:p>
          <a:p>
            <a:r>
              <a:rPr lang="en-US" dirty="0" smtClean="0"/>
              <a:t>Are elongated portions of cell body which are extensions of cell bodies</a:t>
            </a:r>
          </a:p>
          <a:p>
            <a:r>
              <a:rPr lang="en-US" dirty="0" smtClean="0"/>
              <a:t>They have the same structure as axons but are usually shorter.</a:t>
            </a:r>
          </a:p>
          <a:p>
            <a:r>
              <a:rPr lang="en-US" dirty="0" smtClean="0"/>
              <a:t>In motor neurons dendrites form part of </a:t>
            </a:r>
            <a:r>
              <a:rPr lang="en-US" dirty="0" smtClean="0">
                <a:solidFill>
                  <a:schemeClr val="accent4"/>
                </a:solidFill>
              </a:rPr>
              <a:t>synapses</a:t>
            </a:r>
            <a:r>
              <a:rPr lang="en-US" dirty="0" smtClean="0"/>
              <a:t> and in sensory neurons they form the </a:t>
            </a:r>
            <a:r>
              <a:rPr lang="en-US" dirty="0" smtClean="0">
                <a:solidFill>
                  <a:schemeClr val="accent4"/>
                </a:solidFill>
              </a:rPr>
              <a:t>sensory receptors</a:t>
            </a:r>
            <a:r>
              <a:rPr lang="en-US" dirty="0" smtClean="0"/>
              <a:t> that respond to specific stimuli.</a:t>
            </a:r>
          </a:p>
          <a:p>
            <a:r>
              <a:rPr lang="en-US" dirty="0" smtClean="0"/>
              <a:t>They extend outwards </a:t>
            </a:r>
            <a:r>
              <a:rPr lang="en-US" dirty="0" smtClean="0">
                <a:solidFill>
                  <a:schemeClr val="accent4">
                    <a:lumMod val="75000"/>
                  </a:schemeClr>
                </a:solidFill>
              </a:rPr>
              <a:t>receiving input from the environment and from other neurons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t>Diagram of synapse</a:t>
            </a:r>
            <a:endParaRPr lang="en-US" b="1" dirty="0"/>
          </a:p>
        </p:txBody>
      </p:sp>
      <p:pic>
        <p:nvPicPr>
          <p:cNvPr id="3075" name="Picture 3" descr="C:\Users\user\Desktop\image241.jpg"/>
          <p:cNvPicPr>
            <a:picLocks noGrp="1" noChangeAspect="1" noChangeArrowheads="1"/>
          </p:cNvPicPr>
          <p:nvPr>
            <p:ph idx="1"/>
          </p:nvPr>
        </p:nvPicPr>
        <p:blipFill>
          <a:blip r:embed="rId2"/>
          <a:srcRect/>
          <a:stretch>
            <a:fillRect/>
          </a:stretch>
        </p:blipFill>
        <p:spPr bwMode="auto">
          <a:xfrm>
            <a:off x="609600" y="990600"/>
            <a:ext cx="7696200" cy="533400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a:buNone/>
            </a:pPr>
            <a:r>
              <a:rPr lang="en-US" b="1" dirty="0" smtClean="0"/>
              <a:t>Axons</a:t>
            </a:r>
          </a:p>
          <a:p>
            <a:r>
              <a:rPr lang="en-US" dirty="0" smtClean="0"/>
              <a:t>This is  an extension of cell body.</a:t>
            </a:r>
          </a:p>
          <a:p>
            <a:r>
              <a:rPr lang="en-US" dirty="0" smtClean="0"/>
              <a:t>It is a long thin structure down which action potentials (nerve impulses) are conducted.</a:t>
            </a:r>
          </a:p>
          <a:p>
            <a:r>
              <a:rPr lang="en-US" dirty="0" smtClean="0"/>
              <a:t>While neurons have many dendrites, most cells only have one axon</a:t>
            </a:r>
          </a:p>
          <a:p>
            <a:r>
              <a:rPr lang="en-US" dirty="0" smtClean="0"/>
              <a:t>Axons and dendrites are extensions of cell bodies and form the </a:t>
            </a:r>
            <a:r>
              <a:rPr lang="en-US" dirty="0" smtClean="0">
                <a:solidFill>
                  <a:schemeClr val="accent4">
                    <a:lumMod val="75000"/>
                  </a:schemeClr>
                </a:solidFill>
              </a:rPr>
              <a:t>white matter </a:t>
            </a:r>
            <a:r>
              <a:rPr lang="en-US" dirty="0" smtClean="0"/>
              <a:t>of the nervous system</a:t>
            </a:r>
          </a:p>
          <a:p>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a:buNone/>
            </a:pPr>
            <a:r>
              <a:rPr lang="en-US" dirty="0" smtClean="0"/>
              <a:t> </a:t>
            </a:r>
          </a:p>
          <a:p>
            <a:r>
              <a:rPr lang="en-US" dirty="0" smtClean="0"/>
              <a:t>Axons are found </a:t>
            </a:r>
            <a:r>
              <a:rPr lang="en-US" dirty="0" smtClean="0">
                <a:solidFill>
                  <a:schemeClr val="accent4">
                    <a:lumMod val="75000"/>
                  </a:schemeClr>
                </a:solidFill>
              </a:rPr>
              <a:t>deep in the brain </a:t>
            </a:r>
            <a:r>
              <a:rPr lang="en-US" dirty="0" smtClean="0"/>
              <a:t>and in groups, called </a:t>
            </a:r>
            <a:r>
              <a:rPr lang="en-US" dirty="0" smtClean="0">
                <a:solidFill>
                  <a:schemeClr val="accent4">
                    <a:lumMod val="75000"/>
                  </a:schemeClr>
                </a:solidFill>
              </a:rPr>
              <a:t>tracts</a:t>
            </a:r>
            <a:r>
              <a:rPr lang="en-US" dirty="0" smtClean="0"/>
              <a:t>, at the </a:t>
            </a:r>
            <a:r>
              <a:rPr lang="en-US" dirty="0" smtClean="0">
                <a:solidFill>
                  <a:schemeClr val="accent4">
                    <a:lumMod val="75000"/>
                  </a:schemeClr>
                </a:solidFill>
              </a:rPr>
              <a:t>periphery of the spinal cord</a:t>
            </a:r>
            <a:r>
              <a:rPr lang="en-US" dirty="0" smtClean="0"/>
              <a:t>. They are referred to as </a:t>
            </a:r>
            <a:r>
              <a:rPr lang="en-US" dirty="0" smtClean="0">
                <a:solidFill>
                  <a:schemeClr val="accent4">
                    <a:lumMod val="75000"/>
                  </a:schemeClr>
                </a:solidFill>
              </a:rPr>
              <a:t>nerves or nerve </a:t>
            </a:r>
            <a:r>
              <a:rPr lang="en-US" dirty="0" err="1" smtClean="0">
                <a:solidFill>
                  <a:schemeClr val="accent4">
                    <a:lumMod val="75000"/>
                  </a:schemeClr>
                </a:solidFill>
              </a:rPr>
              <a:t>fibres</a:t>
            </a:r>
            <a:r>
              <a:rPr lang="en-US" dirty="0" smtClean="0"/>
              <a:t> outside the brain and spinal cord.</a:t>
            </a:r>
          </a:p>
          <a:p>
            <a:r>
              <a:rPr lang="en-US" dirty="0" smtClean="0"/>
              <a:t>Axons begin at a tapered area of the cell body, the </a:t>
            </a:r>
            <a:r>
              <a:rPr lang="en-US" dirty="0" smtClean="0">
                <a:solidFill>
                  <a:schemeClr val="accent2"/>
                </a:solidFill>
              </a:rPr>
              <a:t>axon hillock</a:t>
            </a:r>
          </a:p>
          <a:p>
            <a:r>
              <a:rPr lang="en-US" dirty="0" smtClean="0"/>
              <a:t>Axons carry impulses away from the cell body and are usually </a:t>
            </a:r>
            <a:r>
              <a:rPr lang="en-US" b="1" dirty="0" smtClean="0"/>
              <a:t>longer than the dendrites</a:t>
            </a:r>
            <a:r>
              <a:rPr lang="en-US" dirty="0" smtClean="0"/>
              <a:t>, sometimes as long as 100 cm.</a:t>
            </a:r>
          </a:p>
          <a:p>
            <a:r>
              <a:rPr lang="en-US" dirty="0" smtClean="0"/>
              <a:t>In CNS, axons carry electrical signals  from one nerve cell body to another</a:t>
            </a:r>
          </a:p>
          <a:p>
            <a:r>
              <a:rPr lang="en-US" dirty="0" smtClean="0"/>
              <a:t>In PNS, axons carry signals to muscles and glands or from sensory organs such as the skin.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pPr>
              <a:buNone/>
            </a:pPr>
            <a:r>
              <a:rPr lang="en-US" b="1" dirty="0" smtClean="0"/>
              <a:t>Structure of axon</a:t>
            </a:r>
          </a:p>
          <a:p>
            <a:r>
              <a:rPr lang="en-US" dirty="0" smtClean="0"/>
              <a:t>The membrane of the axon is called the </a:t>
            </a:r>
            <a:r>
              <a:rPr lang="en-US" dirty="0" err="1" smtClean="0">
                <a:solidFill>
                  <a:schemeClr val="accent2"/>
                </a:solidFill>
              </a:rPr>
              <a:t>axolemma</a:t>
            </a:r>
            <a:r>
              <a:rPr lang="en-US" dirty="0" smtClean="0">
                <a:solidFill>
                  <a:schemeClr val="accent2"/>
                </a:solidFill>
              </a:rPr>
              <a:t> </a:t>
            </a:r>
            <a:r>
              <a:rPr lang="en-US" dirty="0" smtClean="0"/>
              <a:t>and it encloses the </a:t>
            </a:r>
            <a:r>
              <a:rPr lang="en-US" dirty="0" err="1" smtClean="0"/>
              <a:t>cytoplasmic</a:t>
            </a:r>
            <a:r>
              <a:rPr lang="en-US" dirty="0" smtClean="0"/>
              <a:t> extension of the cell body.</a:t>
            </a:r>
          </a:p>
          <a:p>
            <a:pPr>
              <a:buNone/>
            </a:pPr>
            <a:r>
              <a:rPr lang="en-US" sz="2800" b="1" dirty="0" err="1" smtClean="0"/>
              <a:t>Myelinated</a:t>
            </a:r>
            <a:r>
              <a:rPr lang="en-US" sz="2800" b="1" dirty="0" smtClean="0"/>
              <a:t> </a:t>
            </a:r>
            <a:r>
              <a:rPr lang="en-US" sz="2800" b="1" dirty="0" err="1" smtClean="0"/>
              <a:t>neurones</a:t>
            </a:r>
            <a:endParaRPr lang="en-US" sz="2800" b="1" dirty="0" smtClean="0"/>
          </a:p>
          <a:p>
            <a:r>
              <a:rPr lang="en-US" dirty="0" smtClean="0"/>
              <a:t>Large axons and those of peripheral nerves are surrounded by a </a:t>
            </a:r>
            <a:r>
              <a:rPr lang="en-US" b="1" dirty="0" smtClean="0"/>
              <a:t>myelin sheath</a:t>
            </a:r>
          </a:p>
          <a:p>
            <a:r>
              <a:rPr lang="en-US" dirty="0" smtClean="0"/>
              <a:t>Myelin sheath is formed by cells wrapping themselves around the nerve axon. In central nervous system,  this is performed by </a:t>
            </a:r>
            <a:r>
              <a:rPr lang="en-US" dirty="0" err="1" smtClean="0">
                <a:solidFill>
                  <a:schemeClr val="accent4"/>
                </a:solidFill>
              </a:rPr>
              <a:t>oligodendrocyte</a:t>
            </a:r>
            <a:r>
              <a:rPr lang="en-US" dirty="0" smtClean="0">
                <a:solidFill>
                  <a:schemeClr val="accent4"/>
                </a:solidFill>
              </a:rPr>
              <a:t> cells. </a:t>
            </a:r>
            <a:r>
              <a:rPr lang="en-US" dirty="0" smtClean="0"/>
              <a:t>In peripheral nervous system the </a:t>
            </a:r>
            <a:r>
              <a:rPr lang="en-US" dirty="0" err="1" smtClean="0">
                <a:solidFill>
                  <a:srgbClr val="7030A0"/>
                </a:solidFill>
              </a:rPr>
              <a:t>schwann</a:t>
            </a:r>
            <a:r>
              <a:rPr lang="en-US" dirty="0" smtClean="0">
                <a:solidFill>
                  <a:srgbClr val="7030A0"/>
                </a:solidFill>
              </a:rPr>
              <a:t> cells </a:t>
            </a:r>
            <a:r>
              <a:rPr lang="en-US" dirty="0" smtClean="0"/>
              <a:t>are responsible for this action.</a:t>
            </a:r>
          </a:p>
          <a:p>
            <a:pPr>
              <a:buNone/>
            </a:pPr>
            <a:endParaRPr lang="en-US"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1957</TotalTime>
  <Words>19739</Words>
  <Application>Microsoft Office PowerPoint</Application>
  <PresentationFormat>On-screen Show (4:3)</PresentationFormat>
  <Paragraphs>1764</Paragraphs>
  <Slides>454</Slides>
  <Notes>9</Notes>
  <HiddenSlides>0</HiddenSlides>
  <MMClips>0</MMClips>
  <ScaleCrop>false</ScaleCrop>
  <HeadingPairs>
    <vt:vector size="4" baseType="variant">
      <vt:variant>
        <vt:lpstr>Theme</vt:lpstr>
      </vt:variant>
      <vt:variant>
        <vt:i4>1</vt:i4>
      </vt:variant>
      <vt:variant>
        <vt:lpstr>Slide Titles</vt:lpstr>
      </vt:variant>
      <vt:variant>
        <vt:i4>454</vt:i4>
      </vt:variant>
    </vt:vector>
  </HeadingPairs>
  <TitlesOfParts>
    <vt:vector size="455" baseType="lpstr">
      <vt:lpstr>Office Theme</vt:lpstr>
      <vt:lpstr>PowerPoint Presentation</vt:lpstr>
      <vt:lpstr>PowerPoint Presentation</vt:lpstr>
      <vt:lpstr>INTRODUCTION TO ANATOMY</vt:lpstr>
      <vt:lpstr>PowerPoint Presentation</vt:lpstr>
      <vt:lpstr>PowerPoint Presentation</vt:lpstr>
      <vt:lpstr>PowerPoint Presentation</vt:lpstr>
      <vt:lpstr>PowerPoint Presentation</vt:lpstr>
      <vt:lpstr>Terminologies used in anatomy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gross anatomy be studied</vt:lpstr>
      <vt:lpstr>PowerPoint Presentation</vt:lpstr>
      <vt:lpstr>PowerPoint Presentation</vt:lpstr>
      <vt:lpstr>PowerPoint Presentation</vt:lpstr>
      <vt:lpstr>PowerPoint Presentation</vt:lpstr>
      <vt:lpstr>PowerPoint Presentation</vt:lpstr>
      <vt:lpstr>PowerPoint Presentation</vt:lpstr>
      <vt:lpstr>Importance of studying anatomy</vt:lpstr>
      <vt:lpstr>PowerPoint Presentation</vt:lpstr>
      <vt:lpstr>PowerPoint Presentation</vt:lpstr>
      <vt:lpstr>PowerPoint Presentation</vt:lpstr>
      <vt:lpstr>Levels of structural organization</vt:lpstr>
      <vt:lpstr>Cells  structure and its functions</vt:lpstr>
      <vt:lpstr>PowerPoint Presentation</vt:lpstr>
      <vt:lpstr>PowerPoint Presentation</vt:lpstr>
      <vt:lpstr>PowerPoint Presentation</vt:lpstr>
      <vt:lpstr>PowerPoint Presentation</vt:lpstr>
      <vt:lpstr>3. Mitochondria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cell 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Periosteum </vt:lpstr>
      <vt:lpstr>PowerPoint Presentation</vt:lpstr>
      <vt:lpstr>PowerPoint Presentation</vt:lpstr>
      <vt:lpstr>Cartilage </vt:lpstr>
      <vt:lpstr>PowerPoint Presentation</vt:lpstr>
      <vt:lpstr>PowerPoint Presentation</vt:lpstr>
      <vt:lpstr>PowerPoint Presentation</vt:lpstr>
      <vt:lpstr>2.Fibrocartilage </vt:lpstr>
      <vt:lpstr>3. Elastic fibrocartilage</vt:lpstr>
      <vt:lpstr>Bone </vt:lpstr>
      <vt:lpstr>PowerPoint Presentation</vt:lpstr>
      <vt:lpstr>PowerPoint Presentation</vt:lpstr>
      <vt:lpstr>PowerPoint Presentation</vt:lpstr>
      <vt:lpstr>PowerPoint Presentation</vt:lpstr>
      <vt:lpstr>PowerPoint Presentation</vt:lpstr>
      <vt:lpstr>Diagram of a Mature bone </vt:lpstr>
      <vt:lpstr>PowerPoint Presentation</vt:lpstr>
      <vt:lpstr>PowerPoint Presentation</vt:lpstr>
      <vt:lpstr>PowerPoint Presentation</vt:lpstr>
      <vt:lpstr> Development of bone tissue</vt:lpstr>
      <vt:lpstr>PowerPoint Presentation</vt:lpstr>
      <vt:lpstr>Development of long bones</vt:lpstr>
      <vt:lpstr>PowerPoint Presentation</vt:lpstr>
      <vt:lpstr>PowerPoint Presentation</vt:lpstr>
      <vt:lpstr>Stages of bone development of a long bone</vt:lpstr>
      <vt:lpstr>PowerPoint Presentation</vt:lpstr>
      <vt:lpstr>NERVE TISSUE</vt:lpstr>
      <vt:lpstr>PowerPoint Presentation</vt:lpstr>
      <vt:lpstr>PowerPoint Presentation</vt:lpstr>
      <vt:lpstr>PowerPoint Presentation</vt:lpstr>
      <vt:lpstr>Structure of neuron: The arrow indicates direction of impulse conduction</vt:lpstr>
      <vt:lpstr>PowerPoint Presentation</vt:lpstr>
      <vt:lpstr>PowerPoint Presentation</vt:lpstr>
      <vt:lpstr>Diagram of synapse</vt:lpstr>
      <vt:lpstr>PowerPoint Presentation</vt:lpstr>
      <vt:lpstr>PowerPoint Presentation</vt:lpstr>
      <vt:lpstr>PowerPoint Presentation</vt:lpstr>
      <vt:lpstr>PowerPoint Presentation</vt:lpstr>
      <vt:lpstr>PowerPoint Presentation</vt:lpstr>
      <vt:lpstr>PowerPoint Presentation</vt:lpstr>
      <vt:lpstr>Neuroglia </vt:lpstr>
      <vt:lpstr>PowerPoint Presentation</vt:lpstr>
      <vt:lpstr>Astrocytes </vt:lpstr>
      <vt:lpstr>PowerPoint Presentation</vt:lpstr>
      <vt:lpstr>Oligodendrocytes</vt:lpstr>
      <vt:lpstr>Ependymal cells</vt:lpstr>
      <vt:lpstr>Microglia</vt:lpstr>
      <vt:lpstr>Response of nervous tissue to injury</vt:lpstr>
      <vt:lpstr>PowerPoint Presentation</vt:lpstr>
      <vt:lpstr>Peripheral nerve regeneration </vt:lpstr>
      <vt:lpstr>PowerPoint Presentation</vt:lpstr>
      <vt:lpstr>Neuroglial damage</vt:lpstr>
      <vt:lpstr>Oligodendrocytes</vt:lpstr>
      <vt:lpstr>Microglia</vt:lpstr>
      <vt:lpstr>Neuroglia (glial cells) found in the peripheral nervous system</vt:lpstr>
      <vt:lpstr>Satellite cells</vt:lpstr>
      <vt:lpstr>Muscle tissue</vt:lpstr>
      <vt:lpstr>PowerPoint Presentation</vt:lpstr>
      <vt:lpstr>1. Skeletal muscles</vt:lpstr>
      <vt:lpstr>PowerPoint Presentation</vt:lpstr>
      <vt:lpstr>PowerPoint Presentation</vt:lpstr>
      <vt:lpstr>2. Smooth muscles</vt:lpstr>
      <vt:lpstr>PowerPoint Presentation</vt:lpstr>
      <vt:lpstr>PowerPoint Presentation</vt:lpstr>
      <vt:lpstr>PowerPoint Presentation</vt:lpstr>
      <vt:lpstr>PowerPoint Presentation</vt:lpstr>
      <vt:lpstr>Naming the muscles of the body</vt:lpstr>
      <vt:lpstr>PowerPoint Presentation</vt:lpstr>
      <vt:lpstr>Diagrams of different muscles</vt:lpstr>
      <vt:lpstr>Organization of skeletal muscle</vt:lpstr>
      <vt:lpstr>PowerPoint Presentation</vt:lpstr>
      <vt:lpstr>PowerPoint Presentation</vt:lpstr>
      <vt:lpstr>PowerPoint Presentation</vt:lpstr>
      <vt:lpstr>PowerPoint Presentation</vt:lpstr>
      <vt:lpstr>PowerPoint Presentation</vt:lpstr>
      <vt:lpstr>SKIN</vt:lpstr>
      <vt:lpstr>PowerPoint Presentation</vt:lpstr>
      <vt:lpstr>PowerPoint Presentation</vt:lpstr>
      <vt:lpstr>Structure of the skin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Layers of epidermis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Diagram of body cavities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Spinal cavity/vertebral</vt:lpstr>
      <vt:lpstr>PowerPoint Presentation</vt:lpstr>
      <vt:lpstr>Bones of lower limbs and pelvis</vt:lpstr>
      <vt:lpstr>Greater and lesser pelvis</vt:lpstr>
      <vt:lpstr>PowerPoint Presentation</vt:lpstr>
      <vt:lpstr>PowerPoint Presentation</vt:lpstr>
      <vt:lpstr>PowerPoint Presentation</vt:lpstr>
      <vt:lpstr>The parts of pelvis</vt:lpstr>
      <vt:lpstr>Hip bone</vt:lpstr>
      <vt:lpstr>PowerPoint Presentation</vt:lpstr>
      <vt:lpstr>Joints of pelvis</vt:lpstr>
      <vt:lpstr>PowerPoint Presentation</vt:lpstr>
      <vt:lpstr>Muscles of pelvis</vt:lpstr>
      <vt:lpstr>PowerPoint Presentation</vt:lpstr>
      <vt:lpstr>PowerPoint Presentation</vt:lpstr>
      <vt:lpstr>PowerPoint Presentation</vt:lpstr>
      <vt:lpstr>Muscles of the pelvis</vt:lpstr>
      <vt:lpstr>Blood supply to the pelvis</vt:lpstr>
      <vt:lpstr>PowerPoint Presentation</vt:lpstr>
      <vt:lpstr>Venous  blood supply</vt:lpstr>
      <vt:lpstr>PowerPoint Presentation</vt:lpstr>
      <vt:lpstr>Nerve supply to the pelvis</vt:lpstr>
      <vt:lpstr>PowerPoint Presentation</vt:lpstr>
      <vt:lpstr>PowerPoint Presentation</vt:lpstr>
      <vt:lpstr>Bones of lower limbs Femur </vt:lpstr>
      <vt:lpstr>PowerPoint Presentation</vt:lpstr>
      <vt:lpstr>PowerPoint Presentation</vt:lpstr>
      <vt:lpstr>PowerPoint Presentation</vt:lpstr>
      <vt:lpstr>PowerPoint Presentation</vt:lpstr>
      <vt:lpstr>PowerPoint Presentation</vt:lpstr>
      <vt:lpstr>The anterior surface of right femur</vt:lpstr>
      <vt:lpstr>The posterior surface of right femur</vt:lpstr>
      <vt:lpstr>PowerPoint Presentation</vt:lpstr>
      <vt:lpstr>PowerPoint Presentation</vt:lpstr>
      <vt:lpstr>Posterior shaft of right femur</vt:lpstr>
      <vt:lpstr>PowerPoint Presentation</vt:lpstr>
      <vt:lpstr>PowerPoint Presentation</vt:lpstr>
      <vt:lpstr>Anterior aspect of right femur</vt:lpstr>
      <vt:lpstr>Posterior surface of distal right femur</vt:lpstr>
      <vt:lpstr>Tibia</vt:lpstr>
      <vt:lpstr>PowerPoint Presentation</vt:lpstr>
      <vt:lpstr>PowerPoint Presentation</vt:lpstr>
      <vt:lpstr>Tibia plateau. The tibia condyles articulates with femoral condyles to form the knee joint</vt:lpstr>
      <vt:lpstr>PowerPoint Presentation</vt:lpstr>
      <vt:lpstr>PowerPoint Presentation</vt:lpstr>
      <vt:lpstr>Bony landmarks of tibia shaft</vt:lpstr>
      <vt:lpstr>PowerPoint Presentation</vt:lpstr>
      <vt:lpstr>Fibula </vt:lpstr>
      <vt:lpstr>PowerPoint Presentation</vt:lpstr>
      <vt:lpstr>PowerPoint Presentation</vt:lpstr>
      <vt:lpstr>Anatomical landmarks of fibula</vt:lpstr>
      <vt:lpstr>Bones of the Foot: Tarsals, Metatarsals and Phalanges</vt:lpstr>
      <vt:lpstr>PowerPoint Presentation</vt:lpstr>
      <vt:lpstr>Bones of the foot</vt:lpstr>
      <vt:lpstr>PowerPoint Presentation</vt:lpstr>
      <vt:lpstr>PowerPoint Presentation</vt:lpstr>
      <vt:lpstr>PowerPoint Presentation</vt:lpstr>
      <vt:lpstr>PowerPoint Presentation</vt:lpstr>
      <vt:lpstr>Tarsals of the foot</vt:lpstr>
      <vt:lpstr>PowerPoint Presentation</vt:lpstr>
      <vt:lpstr>PowerPoint Presentation</vt:lpstr>
      <vt:lpstr>  Distal Group (Midfoot)  </vt:lpstr>
      <vt:lpstr>PowerPoint Presentation</vt:lpstr>
      <vt:lpstr>PowerPoint Presentation</vt:lpstr>
      <vt:lpstr>PowerPoint Presentation</vt:lpstr>
      <vt:lpstr>PowerPoint Presentation</vt:lpstr>
      <vt:lpstr>Bones of lower limbs Femur </vt:lpstr>
      <vt:lpstr>PowerPoint Presentation</vt:lpstr>
      <vt:lpstr>PowerPoint Presentation</vt:lpstr>
      <vt:lpstr>PowerPoint Presentation</vt:lpstr>
      <vt:lpstr>PowerPoint Presentation</vt:lpstr>
      <vt:lpstr>PowerPoint Presentation</vt:lpstr>
      <vt:lpstr>The anterior surface of right femur</vt:lpstr>
      <vt:lpstr>The posterior surface of right femur</vt:lpstr>
      <vt:lpstr>PowerPoint Presentation</vt:lpstr>
      <vt:lpstr>PowerPoint Presentation</vt:lpstr>
      <vt:lpstr>Posterior shaft of right femur</vt:lpstr>
      <vt:lpstr>PowerPoint Presentation</vt:lpstr>
      <vt:lpstr>PowerPoint Presentation</vt:lpstr>
      <vt:lpstr>Anterior aspect of right femur</vt:lpstr>
      <vt:lpstr>Posterior surface of distal right femur</vt:lpstr>
      <vt:lpstr>Tibia</vt:lpstr>
      <vt:lpstr>PowerPoint Presentation</vt:lpstr>
      <vt:lpstr>PowerPoint Presentation</vt:lpstr>
      <vt:lpstr>Tibia plateau. The tibia condyles articulates with femoral condyles to form the knee joint</vt:lpstr>
      <vt:lpstr>PowerPoint Presentation</vt:lpstr>
      <vt:lpstr>PowerPoint Presentation</vt:lpstr>
      <vt:lpstr>Bony landmarks of tibia shaft</vt:lpstr>
      <vt:lpstr>PowerPoint Presentation</vt:lpstr>
      <vt:lpstr>Fibula </vt:lpstr>
      <vt:lpstr>PowerPoint Presentation</vt:lpstr>
      <vt:lpstr>PowerPoint Presentation</vt:lpstr>
      <vt:lpstr>Anatomical landmarks of fibula</vt:lpstr>
      <vt:lpstr>Bones of the Foot: Tarsals, Metatarsals and Phalanges</vt:lpstr>
      <vt:lpstr>PowerPoint Presentation</vt:lpstr>
      <vt:lpstr>Bones of the foot</vt:lpstr>
      <vt:lpstr>PowerPoint Presentation</vt:lpstr>
      <vt:lpstr>PowerPoint Presentation</vt:lpstr>
      <vt:lpstr>PowerPoint Presentation</vt:lpstr>
      <vt:lpstr>PowerPoint Presentation</vt:lpstr>
      <vt:lpstr>Tarsals of the foot</vt:lpstr>
      <vt:lpstr>PowerPoint Presentation</vt:lpstr>
      <vt:lpstr>PowerPoint Presentation</vt:lpstr>
      <vt:lpstr>  Distal Group (Midfoot)  </vt:lpstr>
      <vt:lpstr>PowerPoint Presentation</vt:lpstr>
      <vt:lpstr>PowerPoint Presentation</vt:lpstr>
      <vt:lpstr>PowerPoint Presentation</vt:lpstr>
      <vt:lpstr>PowerPoint Presentation</vt:lpstr>
      <vt:lpstr>Muscles of gluteal region</vt:lpstr>
      <vt:lpstr>PowerPoint Presentation</vt:lpstr>
      <vt:lpstr>PowerPoint Presentation</vt:lpstr>
      <vt:lpstr>The superficial muscles of the gluteal region.</vt:lpstr>
      <vt:lpstr>PowerPoint Presentation</vt:lpstr>
      <vt:lpstr>PowerPoint Presentation</vt:lpstr>
      <vt:lpstr>PowerPoint Presentation</vt:lpstr>
      <vt:lpstr>PowerPoint Presentation</vt:lpstr>
      <vt:lpstr>PowerPoint Presentation</vt:lpstr>
      <vt:lpstr>PowerPoint Presentation</vt:lpstr>
      <vt:lpstr>The Gemelli- superior and inferior</vt:lpstr>
      <vt:lpstr>PowerPoint Presentation</vt:lpstr>
      <vt:lpstr>The deep muscles of the gluteal region.</vt:lpstr>
      <vt:lpstr> Muscles in the Anterior Compartment of the Thigh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Muscles of anterior thigh</vt:lpstr>
      <vt:lpstr>  Muscles in the Posterior Compartment of the Thigh  </vt:lpstr>
      <vt:lpstr>Biceps femoris</vt:lpstr>
      <vt:lpstr>PowerPoint Presentation</vt:lpstr>
      <vt:lpstr>Semimembranosus </vt:lpstr>
      <vt:lpstr>Muscles of posterior compartment</vt:lpstr>
      <vt:lpstr> Muscles in the Medial Compartment of the Thigh </vt:lpstr>
      <vt:lpstr>PowerPoint Presentation</vt:lpstr>
      <vt:lpstr>PowerPoint Presentation</vt:lpstr>
      <vt:lpstr>Muscles of the medial thigh</vt:lpstr>
      <vt:lpstr>PowerPoint Presentation</vt:lpstr>
      <vt:lpstr>PowerPoint Presentation</vt:lpstr>
      <vt:lpstr>PowerPoint Presentation</vt:lpstr>
      <vt:lpstr>PowerPoint Presentation</vt:lpstr>
      <vt:lpstr>View of the medial thigh</vt:lpstr>
      <vt:lpstr>Muscles of anterior compartment of leg</vt:lpstr>
      <vt:lpstr>PowerPoint Presentation</vt:lpstr>
      <vt:lpstr>PowerPoint Presentation</vt:lpstr>
      <vt:lpstr>PowerPoint Presentation</vt:lpstr>
      <vt:lpstr>PowerPoint Presentation</vt:lpstr>
      <vt:lpstr>PowerPoint Presentation</vt:lpstr>
      <vt:lpstr>Muscles in lateral compartment of the leg</vt:lpstr>
      <vt:lpstr>PowerPoint Presentation</vt:lpstr>
      <vt:lpstr>Fibularis brevis</vt:lpstr>
      <vt:lpstr>PowerPoint Presentation</vt:lpstr>
      <vt:lpstr>Muscles on posterior compartment of the leg</vt:lpstr>
      <vt:lpstr>PowerPoint Presentation</vt:lpstr>
      <vt:lpstr>PowerPoint Presentation</vt:lpstr>
      <vt:lpstr>PowerPoint Presentation</vt:lpstr>
      <vt:lpstr>PowerPoint Presentation</vt:lpstr>
      <vt:lpstr>PowerPoint Presentation</vt:lpstr>
      <vt:lpstr>Deep muscles</vt:lpstr>
      <vt:lpstr>PowerPoint Presentation</vt:lpstr>
      <vt:lpstr>PowerPoint Presentation</vt:lpstr>
      <vt:lpstr>PowerPoint Presentation</vt:lpstr>
      <vt:lpstr>PowerPoint Presentation</vt:lpstr>
      <vt:lpstr>PowerPoint Presentation</vt:lpstr>
      <vt:lpstr>PowerPoint Presentation</vt:lpstr>
      <vt:lpstr>Muscles of the foot</vt:lpstr>
      <vt:lpstr>PowerPoint Presentation</vt:lpstr>
      <vt:lpstr>PowerPoint Presentation</vt:lpstr>
      <vt:lpstr>PowerPoint Presentation</vt:lpstr>
      <vt:lpstr>PowerPoint Presentation</vt:lpstr>
      <vt:lpstr>Plantar aspect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Joints of the lower limb</vt:lpstr>
      <vt:lpstr>PowerPoint Presentation</vt:lpstr>
      <vt:lpstr>PowerPoint Presentation</vt:lpstr>
      <vt:lpstr>Movements at the hip joint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Ligaments of knee joint</vt:lpstr>
      <vt:lpstr>PowerPoint Presentation</vt:lpstr>
      <vt:lpstr>PowerPoint Presentation</vt:lpstr>
      <vt:lpstr>PowerPoint Presentation</vt:lpstr>
      <vt:lpstr>PowerPoint Presentation</vt:lpstr>
      <vt:lpstr> Movement and muscles </vt:lpstr>
      <vt:lpstr>Tibiofibular joints</vt:lpstr>
      <vt:lpstr>PowerPoint Presentation</vt:lpstr>
      <vt:lpstr>PowerPoint Presentation</vt:lpstr>
      <vt:lpstr>PowerPoint Presentation</vt:lpstr>
      <vt:lpstr>Distal tibiofibular joint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Arches of foot</vt:lpstr>
      <vt:lpstr>PowerPoint Presentation</vt:lpstr>
      <vt:lpstr>PowerPoint Presentation</vt:lpstr>
      <vt:lpstr>PowerPoint Presentation</vt:lpstr>
      <vt:lpstr>PowerPoint Presentation</vt:lpstr>
      <vt:lpstr>PowerPoint Presentation</vt:lpstr>
      <vt:lpstr>PowerPoint Presentation</vt:lpstr>
      <vt:lpstr>Blood supply to the lower limbs</vt:lpstr>
      <vt:lpstr>PowerPoint Presentation</vt:lpstr>
      <vt:lpstr>PowerPoint Presentation</vt:lpstr>
      <vt:lpstr>PowerPoint Presentation</vt:lpstr>
      <vt:lpstr>PowerPoint Presentation</vt:lpstr>
      <vt:lpstr>PowerPoint Presentation</vt:lpstr>
      <vt:lpstr>PowerPoint Presentation</vt:lpstr>
      <vt:lpstr>Nerve supply to lower limbs</vt:lpstr>
      <vt:lpstr>PowerPoint Presentation</vt:lpstr>
      <vt:lpstr>PowerPoint Presentation</vt:lpstr>
      <vt:lpstr>PowerPoint Presentation</vt:lpstr>
      <vt:lpstr>Classification of joints</vt:lpstr>
      <vt:lpstr>Classification of joints by degree of movement</vt:lpstr>
      <vt:lpstr>Types of joints of freely movable joints</vt:lpstr>
      <vt:lpstr>PowerPoint Presentation</vt:lpstr>
      <vt:lpstr>PowerPoint Presentation</vt:lpstr>
      <vt:lpstr>Femoral triangle</vt:lpstr>
      <vt:lpstr>Surface anatomy of femoral triangle</vt:lpstr>
      <vt:lpstr>PowerPoint Presentation</vt:lpstr>
      <vt:lpstr>PowerPoint Presentation</vt:lpstr>
      <vt:lpstr>The borders of the right femoral triangle.</vt:lpstr>
      <vt:lpstr>Contents of femoral triangle</vt:lpstr>
      <vt:lpstr>PowerPoint Presentation</vt:lpstr>
      <vt:lpstr>Contents of femoral triangle</vt:lpstr>
      <vt:lpstr>Popliteal fossa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Windows User</cp:lastModifiedBy>
  <cp:revision>84</cp:revision>
  <dcterms:created xsi:type="dcterms:W3CDTF">2021-04-12T06:08:12Z</dcterms:created>
  <dcterms:modified xsi:type="dcterms:W3CDTF">2021-09-27T07:06:54Z</dcterms:modified>
</cp:coreProperties>
</file>