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6" r:id="rId2"/>
    <p:sldMasterId id="2147483768" r:id="rId3"/>
    <p:sldMasterId id="2147483792" r:id="rId4"/>
    <p:sldMasterId id="2147483804" r:id="rId5"/>
  </p:sldMasterIdLst>
  <p:notesMasterIdLst>
    <p:notesMasterId r:id="rId538"/>
  </p:notesMasterIdLst>
  <p:sldIdLst>
    <p:sldId id="256" r:id="rId6"/>
    <p:sldId id="257" r:id="rId7"/>
    <p:sldId id="258" r:id="rId8"/>
    <p:sldId id="500" r:id="rId9"/>
    <p:sldId id="501" r:id="rId10"/>
    <p:sldId id="259" r:id="rId11"/>
    <p:sldId id="260" r:id="rId12"/>
    <p:sldId id="955" r:id="rId13"/>
    <p:sldId id="956" r:id="rId14"/>
    <p:sldId id="266" r:id="rId15"/>
    <p:sldId id="267" r:id="rId16"/>
    <p:sldId id="261" r:id="rId17"/>
    <p:sldId id="957" r:id="rId18"/>
    <p:sldId id="958" r:id="rId19"/>
    <p:sldId id="959" r:id="rId20"/>
    <p:sldId id="264" r:id="rId21"/>
    <p:sldId id="262" r:id="rId22"/>
    <p:sldId id="960" r:id="rId23"/>
    <p:sldId id="961" r:id="rId24"/>
    <p:sldId id="263" r:id="rId25"/>
    <p:sldId id="268" r:id="rId26"/>
    <p:sldId id="270" r:id="rId27"/>
    <p:sldId id="279" r:id="rId28"/>
    <p:sldId id="271" r:id="rId29"/>
    <p:sldId id="278" r:id="rId30"/>
    <p:sldId id="269" r:id="rId31"/>
    <p:sldId id="272" r:id="rId32"/>
    <p:sldId id="275" r:id="rId33"/>
    <p:sldId id="276" r:id="rId34"/>
    <p:sldId id="273" r:id="rId35"/>
    <p:sldId id="274" r:id="rId36"/>
    <p:sldId id="280" r:id="rId37"/>
    <p:sldId id="327" r:id="rId38"/>
    <p:sldId id="338" r:id="rId39"/>
    <p:sldId id="339" r:id="rId40"/>
    <p:sldId id="340" r:id="rId41"/>
    <p:sldId id="341" r:id="rId42"/>
    <p:sldId id="342" r:id="rId43"/>
    <p:sldId id="299" r:id="rId44"/>
    <p:sldId id="331" r:id="rId45"/>
    <p:sldId id="332" r:id="rId46"/>
    <p:sldId id="329" r:id="rId47"/>
    <p:sldId id="328" r:id="rId48"/>
    <p:sldId id="312" r:id="rId49"/>
    <p:sldId id="314" r:id="rId50"/>
    <p:sldId id="310" r:id="rId51"/>
    <p:sldId id="306" r:id="rId52"/>
    <p:sldId id="333" r:id="rId53"/>
    <p:sldId id="307" r:id="rId54"/>
    <p:sldId id="308" r:id="rId55"/>
    <p:sldId id="309" r:id="rId56"/>
    <p:sldId id="284" r:id="rId57"/>
    <p:sldId id="315" r:id="rId58"/>
    <p:sldId id="319" r:id="rId59"/>
    <p:sldId id="316" r:id="rId60"/>
    <p:sldId id="285" r:id="rId61"/>
    <p:sldId id="551" r:id="rId62"/>
    <p:sldId id="286" r:id="rId63"/>
    <p:sldId id="321" r:id="rId64"/>
    <p:sldId id="318" r:id="rId65"/>
    <p:sldId id="289" r:id="rId66"/>
    <p:sldId id="334" r:id="rId67"/>
    <p:sldId id="343" r:id="rId68"/>
    <p:sldId id="345" r:id="rId69"/>
    <p:sldId id="302" r:id="rId70"/>
    <p:sldId id="292" r:id="rId71"/>
    <p:sldId id="293" r:id="rId72"/>
    <p:sldId id="305" r:id="rId73"/>
    <p:sldId id="550" r:id="rId74"/>
    <p:sldId id="324" r:id="rId75"/>
    <p:sldId id="303" r:id="rId76"/>
    <p:sldId id="295" r:id="rId77"/>
    <p:sldId id="297" r:id="rId78"/>
    <p:sldId id="326" r:id="rId79"/>
    <p:sldId id="336" r:id="rId80"/>
    <p:sldId id="347" r:id="rId81"/>
    <p:sldId id="298" r:id="rId82"/>
    <p:sldId id="335" r:id="rId83"/>
    <p:sldId id="348" r:id="rId84"/>
    <p:sldId id="349" r:id="rId85"/>
    <p:sldId id="350" r:id="rId86"/>
    <p:sldId id="351" r:id="rId87"/>
    <p:sldId id="352" r:id="rId88"/>
    <p:sldId id="353" r:id="rId89"/>
    <p:sldId id="354" r:id="rId90"/>
    <p:sldId id="355" r:id="rId91"/>
    <p:sldId id="356" r:id="rId92"/>
    <p:sldId id="357" r:id="rId93"/>
    <p:sldId id="358" r:id="rId94"/>
    <p:sldId id="365" r:id="rId95"/>
    <p:sldId id="366" r:id="rId96"/>
    <p:sldId id="364" r:id="rId97"/>
    <p:sldId id="367" r:id="rId98"/>
    <p:sldId id="359" r:id="rId99"/>
    <p:sldId id="360"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503" r:id="rId135"/>
    <p:sldId id="504" r:id="rId136"/>
    <p:sldId id="505" r:id="rId137"/>
    <p:sldId id="506" r:id="rId138"/>
    <p:sldId id="507" r:id="rId139"/>
    <p:sldId id="508" r:id="rId140"/>
    <p:sldId id="509" r:id="rId141"/>
    <p:sldId id="510" r:id="rId142"/>
    <p:sldId id="511" r:id="rId143"/>
    <p:sldId id="512" r:id="rId144"/>
    <p:sldId id="513" r:id="rId145"/>
    <p:sldId id="514" r:id="rId146"/>
    <p:sldId id="515" r:id="rId147"/>
    <p:sldId id="516" r:id="rId148"/>
    <p:sldId id="517" r:id="rId149"/>
    <p:sldId id="518" r:id="rId150"/>
    <p:sldId id="519" r:id="rId151"/>
    <p:sldId id="520" r:id="rId152"/>
    <p:sldId id="521" r:id="rId153"/>
    <p:sldId id="522" r:id="rId154"/>
    <p:sldId id="523" r:id="rId155"/>
    <p:sldId id="524" r:id="rId156"/>
    <p:sldId id="525" r:id="rId157"/>
    <p:sldId id="526" r:id="rId158"/>
    <p:sldId id="527" r:id="rId159"/>
    <p:sldId id="528" r:id="rId160"/>
    <p:sldId id="529" r:id="rId161"/>
    <p:sldId id="530" r:id="rId162"/>
    <p:sldId id="531" r:id="rId163"/>
    <p:sldId id="532" r:id="rId164"/>
    <p:sldId id="533" r:id="rId165"/>
    <p:sldId id="534" r:id="rId166"/>
    <p:sldId id="535" r:id="rId167"/>
    <p:sldId id="536" r:id="rId168"/>
    <p:sldId id="537" r:id="rId169"/>
    <p:sldId id="538" r:id="rId170"/>
    <p:sldId id="539" r:id="rId171"/>
    <p:sldId id="540" r:id="rId172"/>
    <p:sldId id="541" r:id="rId173"/>
    <p:sldId id="542" r:id="rId174"/>
    <p:sldId id="543" r:id="rId175"/>
    <p:sldId id="544" r:id="rId176"/>
    <p:sldId id="545" r:id="rId177"/>
    <p:sldId id="546" r:id="rId178"/>
    <p:sldId id="547" r:id="rId179"/>
    <p:sldId id="548" r:id="rId180"/>
    <p:sldId id="549" r:id="rId181"/>
    <p:sldId id="404" r:id="rId182"/>
    <p:sldId id="938" r:id="rId183"/>
    <p:sldId id="940" r:id="rId184"/>
    <p:sldId id="941" r:id="rId185"/>
    <p:sldId id="405" r:id="rId186"/>
    <p:sldId id="406" r:id="rId187"/>
    <p:sldId id="407" r:id="rId188"/>
    <p:sldId id="408" r:id="rId189"/>
    <p:sldId id="409" r:id="rId190"/>
    <p:sldId id="410" r:id="rId191"/>
    <p:sldId id="411" r:id="rId192"/>
    <p:sldId id="412" r:id="rId193"/>
    <p:sldId id="413" r:id="rId194"/>
    <p:sldId id="414" r:id="rId195"/>
    <p:sldId id="415" r:id="rId196"/>
    <p:sldId id="416" r:id="rId197"/>
    <p:sldId id="417" r:id="rId198"/>
    <p:sldId id="418" r:id="rId199"/>
    <p:sldId id="419" r:id="rId200"/>
    <p:sldId id="420" r:id="rId201"/>
    <p:sldId id="421" r:id="rId202"/>
    <p:sldId id="422" r:id="rId203"/>
    <p:sldId id="423" r:id="rId204"/>
    <p:sldId id="424" r:id="rId205"/>
    <p:sldId id="948" r:id="rId206"/>
    <p:sldId id="950" r:id="rId207"/>
    <p:sldId id="951" r:id="rId208"/>
    <p:sldId id="952" r:id="rId209"/>
    <p:sldId id="942" r:id="rId210"/>
    <p:sldId id="946" r:id="rId211"/>
    <p:sldId id="953" r:id="rId212"/>
    <p:sldId id="426" r:id="rId213"/>
    <p:sldId id="428" r:id="rId214"/>
    <p:sldId id="429" r:id="rId215"/>
    <p:sldId id="430" r:id="rId216"/>
    <p:sldId id="431" r:id="rId217"/>
    <p:sldId id="432" r:id="rId218"/>
    <p:sldId id="433" r:id="rId219"/>
    <p:sldId id="434" r:id="rId220"/>
    <p:sldId id="435" r:id="rId221"/>
    <p:sldId id="436" r:id="rId222"/>
    <p:sldId id="437" r:id="rId223"/>
    <p:sldId id="438" r:id="rId224"/>
    <p:sldId id="439" r:id="rId225"/>
    <p:sldId id="440" r:id="rId226"/>
    <p:sldId id="441" r:id="rId227"/>
    <p:sldId id="442" r:id="rId228"/>
    <p:sldId id="443" r:id="rId229"/>
    <p:sldId id="444" r:id="rId230"/>
    <p:sldId id="445" r:id="rId231"/>
    <p:sldId id="446" r:id="rId232"/>
    <p:sldId id="447" r:id="rId233"/>
    <p:sldId id="448" r:id="rId234"/>
    <p:sldId id="449" r:id="rId235"/>
    <p:sldId id="450" r:id="rId236"/>
    <p:sldId id="451" r:id="rId237"/>
    <p:sldId id="452" r:id="rId238"/>
    <p:sldId id="453" r:id="rId239"/>
    <p:sldId id="454" r:id="rId240"/>
    <p:sldId id="455" r:id="rId241"/>
    <p:sldId id="457" r:id="rId242"/>
    <p:sldId id="458" r:id="rId243"/>
    <p:sldId id="693" r:id="rId244"/>
    <p:sldId id="459" r:id="rId245"/>
    <p:sldId id="461" r:id="rId246"/>
    <p:sldId id="462" r:id="rId247"/>
    <p:sldId id="692" r:id="rId248"/>
    <p:sldId id="463" r:id="rId249"/>
    <p:sldId id="694" r:id="rId250"/>
    <p:sldId id="697" r:id="rId251"/>
    <p:sldId id="695" r:id="rId252"/>
    <p:sldId id="684" r:id="rId253"/>
    <p:sldId id="685" r:id="rId254"/>
    <p:sldId id="686" r:id="rId255"/>
    <p:sldId id="687" r:id="rId256"/>
    <p:sldId id="688" r:id="rId257"/>
    <p:sldId id="689" r:id="rId258"/>
    <p:sldId id="690" r:id="rId259"/>
    <p:sldId id="691" r:id="rId260"/>
    <p:sldId id="699" r:id="rId261"/>
    <p:sldId id="700" r:id="rId262"/>
    <p:sldId id="742" r:id="rId263"/>
    <p:sldId id="743" r:id="rId264"/>
    <p:sldId id="730" r:id="rId265"/>
    <p:sldId id="731" r:id="rId266"/>
    <p:sldId id="756" r:id="rId267"/>
    <p:sldId id="740" r:id="rId268"/>
    <p:sldId id="734" r:id="rId269"/>
    <p:sldId id="735" r:id="rId270"/>
    <p:sldId id="736" r:id="rId271"/>
    <p:sldId id="737" r:id="rId272"/>
    <p:sldId id="738" r:id="rId273"/>
    <p:sldId id="705" r:id="rId274"/>
    <p:sldId id="706" r:id="rId275"/>
    <p:sldId id="707" r:id="rId276"/>
    <p:sldId id="708" r:id="rId277"/>
    <p:sldId id="709" r:id="rId278"/>
    <p:sldId id="710" r:id="rId279"/>
    <p:sldId id="711" r:id="rId280"/>
    <p:sldId id="712" r:id="rId281"/>
    <p:sldId id="713" r:id="rId282"/>
    <p:sldId id="714" r:id="rId283"/>
    <p:sldId id="716" r:id="rId284"/>
    <p:sldId id="717" r:id="rId285"/>
    <p:sldId id="719" r:id="rId286"/>
    <p:sldId id="720" r:id="rId287"/>
    <p:sldId id="721" r:id="rId288"/>
    <p:sldId id="722" r:id="rId289"/>
    <p:sldId id="723" r:id="rId290"/>
    <p:sldId id="724" r:id="rId291"/>
    <p:sldId id="725" r:id="rId292"/>
    <p:sldId id="726" r:id="rId293"/>
    <p:sldId id="727" r:id="rId294"/>
    <p:sldId id="728" r:id="rId295"/>
    <p:sldId id="602" r:id="rId296"/>
    <p:sldId id="603" r:id="rId297"/>
    <p:sldId id="604" r:id="rId298"/>
    <p:sldId id="605" r:id="rId299"/>
    <p:sldId id="606" r:id="rId300"/>
    <p:sldId id="607" r:id="rId301"/>
    <p:sldId id="608" r:id="rId302"/>
    <p:sldId id="609" r:id="rId303"/>
    <p:sldId id="610" r:id="rId304"/>
    <p:sldId id="611" r:id="rId305"/>
    <p:sldId id="612" r:id="rId306"/>
    <p:sldId id="613" r:id="rId307"/>
    <p:sldId id="614" r:id="rId308"/>
    <p:sldId id="615" r:id="rId309"/>
    <p:sldId id="616" r:id="rId310"/>
    <p:sldId id="617" r:id="rId311"/>
    <p:sldId id="618" r:id="rId312"/>
    <p:sldId id="619" r:id="rId313"/>
    <p:sldId id="620" r:id="rId314"/>
    <p:sldId id="621" r:id="rId315"/>
    <p:sldId id="622" r:id="rId316"/>
    <p:sldId id="623" r:id="rId317"/>
    <p:sldId id="624" r:id="rId318"/>
    <p:sldId id="625" r:id="rId319"/>
    <p:sldId id="626" r:id="rId320"/>
    <p:sldId id="627" r:id="rId321"/>
    <p:sldId id="628" r:id="rId322"/>
    <p:sldId id="629" r:id="rId323"/>
    <p:sldId id="630" r:id="rId324"/>
    <p:sldId id="631" r:id="rId325"/>
    <p:sldId id="632" r:id="rId326"/>
    <p:sldId id="633" r:id="rId327"/>
    <p:sldId id="634" r:id="rId328"/>
    <p:sldId id="635" r:id="rId329"/>
    <p:sldId id="636" r:id="rId330"/>
    <p:sldId id="637" r:id="rId331"/>
    <p:sldId id="638" r:id="rId332"/>
    <p:sldId id="639" r:id="rId333"/>
    <p:sldId id="640" r:id="rId334"/>
    <p:sldId id="641" r:id="rId335"/>
    <p:sldId id="642" r:id="rId336"/>
    <p:sldId id="643" r:id="rId337"/>
    <p:sldId id="644" r:id="rId338"/>
    <p:sldId id="645" r:id="rId339"/>
    <p:sldId id="646" r:id="rId340"/>
    <p:sldId id="647" r:id="rId341"/>
    <p:sldId id="648" r:id="rId342"/>
    <p:sldId id="649" r:id="rId343"/>
    <p:sldId id="746" r:id="rId344"/>
    <p:sldId id="747" r:id="rId345"/>
    <p:sldId id="748" r:id="rId346"/>
    <p:sldId id="749" r:id="rId347"/>
    <p:sldId id="750" r:id="rId348"/>
    <p:sldId id="751" r:id="rId349"/>
    <p:sldId id="752" r:id="rId350"/>
    <p:sldId id="753" r:id="rId351"/>
    <p:sldId id="754" r:id="rId352"/>
    <p:sldId id="755" r:id="rId353"/>
    <p:sldId id="744" r:id="rId354"/>
    <p:sldId id="661" r:id="rId355"/>
    <p:sldId id="662" r:id="rId356"/>
    <p:sldId id="663" r:id="rId357"/>
    <p:sldId id="758" r:id="rId358"/>
    <p:sldId id="759" r:id="rId359"/>
    <p:sldId id="760" r:id="rId360"/>
    <p:sldId id="761" r:id="rId361"/>
    <p:sldId id="762" r:id="rId362"/>
    <p:sldId id="763" r:id="rId363"/>
    <p:sldId id="764" r:id="rId364"/>
    <p:sldId id="765" r:id="rId365"/>
    <p:sldId id="766" r:id="rId366"/>
    <p:sldId id="767" r:id="rId367"/>
    <p:sldId id="768" r:id="rId368"/>
    <p:sldId id="769" r:id="rId369"/>
    <p:sldId id="770" r:id="rId370"/>
    <p:sldId id="771" r:id="rId371"/>
    <p:sldId id="772" r:id="rId372"/>
    <p:sldId id="773" r:id="rId373"/>
    <p:sldId id="774" r:id="rId374"/>
    <p:sldId id="775" r:id="rId375"/>
    <p:sldId id="776" r:id="rId376"/>
    <p:sldId id="777" r:id="rId377"/>
    <p:sldId id="778" r:id="rId378"/>
    <p:sldId id="779" r:id="rId379"/>
    <p:sldId id="780" r:id="rId380"/>
    <p:sldId id="781" r:id="rId381"/>
    <p:sldId id="782" r:id="rId382"/>
    <p:sldId id="783" r:id="rId383"/>
    <p:sldId id="784" r:id="rId384"/>
    <p:sldId id="785" r:id="rId385"/>
    <p:sldId id="786" r:id="rId386"/>
    <p:sldId id="787" r:id="rId387"/>
    <p:sldId id="788" r:id="rId388"/>
    <p:sldId id="789" r:id="rId389"/>
    <p:sldId id="790" r:id="rId390"/>
    <p:sldId id="791" r:id="rId391"/>
    <p:sldId id="792" r:id="rId392"/>
    <p:sldId id="793" r:id="rId393"/>
    <p:sldId id="794" r:id="rId394"/>
    <p:sldId id="795" r:id="rId395"/>
    <p:sldId id="796" r:id="rId396"/>
    <p:sldId id="797" r:id="rId397"/>
    <p:sldId id="798" r:id="rId398"/>
    <p:sldId id="799" r:id="rId399"/>
    <p:sldId id="800" r:id="rId400"/>
    <p:sldId id="801" r:id="rId401"/>
    <p:sldId id="802" r:id="rId402"/>
    <p:sldId id="803" r:id="rId403"/>
    <p:sldId id="804" r:id="rId404"/>
    <p:sldId id="805" r:id="rId405"/>
    <p:sldId id="806" r:id="rId406"/>
    <p:sldId id="807" r:id="rId407"/>
    <p:sldId id="808" r:id="rId408"/>
    <p:sldId id="809" r:id="rId409"/>
    <p:sldId id="810" r:id="rId410"/>
    <p:sldId id="811" r:id="rId411"/>
    <p:sldId id="812" r:id="rId412"/>
    <p:sldId id="813" r:id="rId413"/>
    <p:sldId id="814" r:id="rId414"/>
    <p:sldId id="815" r:id="rId415"/>
    <p:sldId id="816" r:id="rId416"/>
    <p:sldId id="817" r:id="rId417"/>
    <p:sldId id="818" r:id="rId418"/>
    <p:sldId id="819" r:id="rId419"/>
    <p:sldId id="820" r:id="rId420"/>
    <p:sldId id="821" r:id="rId421"/>
    <p:sldId id="822" r:id="rId422"/>
    <p:sldId id="823" r:id="rId423"/>
    <p:sldId id="824" r:id="rId424"/>
    <p:sldId id="825" r:id="rId425"/>
    <p:sldId id="826" r:id="rId426"/>
    <p:sldId id="827" r:id="rId427"/>
    <p:sldId id="828" r:id="rId428"/>
    <p:sldId id="829" r:id="rId429"/>
    <p:sldId id="830" r:id="rId430"/>
    <p:sldId id="831" r:id="rId431"/>
    <p:sldId id="832" r:id="rId432"/>
    <p:sldId id="833" r:id="rId433"/>
    <p:sldId id="834" r:id="rId434"/>
    <p:sldId id="835" r:id="rId435"/>
    <p:sldId id="836" r:id="rId436"/>
    <p:sldId id="837" r:id="rId437"/>
    <p:sldId id="838" r:id="rId438"/>
    <p:sldId id="839" r:id="rId439"/>
    <p:sldId id="840" r:id="rId440"/>
    <p:sldId id="841" r:id="rId441"/>
    <p:sldId id="842" r:id="rId442"/>
    <p:sldId id="843" r:id="rId443"/>
    <p:sldId id="844" r:id="rId444"/>
    <p:sldId id="845" r:id="rId445"/>
    <p:sldId id="846" r:id="rId446"/>
    <p:sldId id="847" r:id="rId447"/>
    <p:sldId id="848" r:id="rId448"/>
    <p:sldId id="849" r:id="rId449"/>
    <p:sldId id="850" r:id="rId450"/>
    <p:sldId id="851" r:id="rId451"/>
    <p:sldId id="852" r:id="rId452"/>
    <p:sldId id="853" r:id="rId453"/>
    <p:sldId id="854" r:id="rId454"/>
    <p:sldId id="855" r:id="rId455"/>
    <p:sldId id="856" r:id="rId456"/>
    <p:sldId id="857" r:id="rId457"/>
    <p:sldId id="858" r:id="rId458"/>
    <p:sldId id="859" r:id="rId459"/>
    <p:sldId id="860" r:id="rId460"/>
    <p:sldId id="861" r:id="rId461"/>
    <p:sldId id="862" r:id="rId462"/>
    <p:sldId id="863" r:id="rId463"/>
    <p:sldId id="864" r:id="rId464"/>
    <p:sldId id="865" r:id="rId465"/>
    <p:sldId id="866" r:id="rId466"/>
    <p:sldId id="867" r:id="rId467"/>
    <p:sldId id="954" r:id="rId468"/>
    <p:sldId id="868" r:id="rId469"/>
    <p:sldId id="869" r:id="rId470"/>
    <p:sldId id="870" r:id="rId471"/>
    <p:sldId id="871" r:id="rId472"/>
    <p:sldId id="872" r:id="rId473"/>
    <p:sldId id="873" r:id="rId474"/>
    <p:sldId id="874" r:id="rId475"/>
    <p:sldId id="875" r:id="rId476"/>
    <p:sldId id="876" r:id="rId477"/>
    <p:sldId id="877" r:id="rId478"/>
    <p:sldId id="878" r:id="rId479"/>
    <p:sldId id="879" r:id="rId480"/>
    <p:sldId id="880" r:id="rId481"/>
    <p:sldId id="881" r:id="rId482"/>
    <p:sldId id="882" r:id="rId483"/>
    <p:sldId id="883" r:id="rId484"/>
    <p:sldId id="884" r:id="rId485"/>
    <p:sldId id="885" r:id="rId486"/>
    <p:sldId id="886" r:id="rId487"/>
    <p:sldId id="887" r:id="rId488"/>
    <p:sldId id="888" r:id="rId489"/>
    <p:sldId id="889" r:id="rId490"/>
    <p:sldId id="890" r:id="rId491"/>
    <p:sldId id="891" r:id="rId492"/>
    <p:sldId id="892" r:id="rId493"/>
    <p:sldId id="893" r:id="rId494"/>
    <p:sldId id="894" r:id="rId495"/>
    <p:sldId id="895" r:id="rId496"/>
    <p:sldId id="896" r:id="rId497"/>
    <p:sldId id="897" r:id="rId498"/>
    <p:sldId id="898" r:id="rId499"/>
    <p:sldId id="899" r:id="rId500"/>
    <p:sldId id="900" r:id="rId501"/>
    <p:sldId id="901" r:id="rId502"/>
    <p:sldId id="902" r:id="rId503"/>
    <p:sldId id="904" r:id="rId504"/>
    <p:sldId id="903" r:id="rId505"/>
    <p:sldId id="905" r:id="rId506"/>
    <p:sldId id="907" r:id="rId507"/>
    <p:sldId id="908" r:id="rId508"/>
    <p:sldId id="909" r:id="rId509"/>
    <p:sldId id="910" r:id="rId510"/>
    <p:sldId id="911" r:id="rId511"/>
    <p:sldId id="912" r:id="rId512"/>
    <p:sldId id="913" r:id="rId513"/>
    <p:sldId id="914" r:id="rId514"/>
    <p:sldId id="915" r:id="rId515"/>
    <p:sldId id="916" r:id="rId516"/>
    <p:sldId id="917" r:id="rId517"/>
    <p:sldId id="918" r:id="rId518"/>
    <p:sldId id="919" r:id="rId519"/>
    <p:sldId id="920" r:id="rId520"/>
    <p:sldId id="921" r:id="rId521"/>
    <p:sldId id="922" r:id="rId522"/>
    <p:sldId id="923" r:id="rId523"/>
    <p:sldId id="924" r:id="rId524"/>
    <p:sldId id="925" r:id="rId525"/>
    <p:sldId id="926" r:id="rId526"/>
    <p:sldId id="927" r:id="rId527"/>
    <p:sldId id="928" r:id="rId528"/>
    <p:sldId id="929" r:id="rId529"/>
    <p:sldId id="930" r:id="rId530"/>
    <p:sldId id="931" r:id="rId531"/>
    <p:sldId id="932" r:id="rId532"/>
    <p:sldId id="933" r:id="rId533"/>
    <p:sldId id="934" r:id="rId534"/>
    <p:sldId id="935" r:id="rId535"/>
    <p:sldId id="936" r:id="rId536"/>
    <p:sldId id="937" r:id="rId5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24" autoAdjust="0"/>
  </p:normalViewPr>
  <p:slideViewPr>
    <p:cSldViewPr>
      <p:cViewPr varScale="1">
        <p:scale>
          <a:sx n="68" d="100"/>
          <a:sy n="68" d="100"/>
        </p:scale>
        <p:origin x="1566" y="96"/>
      </p:cViewPr>
      <p:guideLst>
        <p:guide orient="horz" pos="2160"/>
        <p:guide pos="2880"/>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324" Type="http://schemas.openxmlformats.org/officeDocument/2006/relationships/slide" Target="slides/slide319.xml"/><Relationship Id="rId531" Type="http://schemas.openxmlformats.org/officeDocument/2006/relationships/slide" Target="slides/slide526.xml"/><Relationship Id="rId170" Type="http://schemas.openxmlformats.org/officeDocument/2006/relationships/slide" Target="slides/slide165.xml"/><Relationship Id="rId268" Type="http://schemas.openxmlformats.org/officeDocument/2006/relationships/slide" Target="slides/slide263.xml"/><Relationship Id="rId475" Type="http://schemas.openxmlformats.org/officeDocument/2006/relationships/slide" Target="slides/slide470.xml"/><Relationship Id="rId32" Type="http://schemas.openxmlformats.org/officeDocument/2006/relationships/slide" Target="slides/slide27.xml"/><Relationship Id="rId128" Type="http://schemas.openxmlformats.org/officeDocument/2006/relationships/slide" Target="slides/slide123.xml"/><Relationship Id="rId335" Type="http://schemas.openxmlformats.org/officeDocument/2006/relationships/slide" Target="slides/slide330.xml"/><Relationship Id="rId542" Type="http://schemas.openxmlformats.org/officeDocument/2006/relationships/tableStyles" Target="tableStyles.xml"/><Relationship Id="rId181" Type="http://schemas.openxmlformats.org/officeDocument/2006/relationships/slide" Target="slides/slide176.xml"/><Relationship Id="rId402" Type="http://schemas.openxmlformats.org/officeDocument/2006/relationships/slide" Target="slides/slide397.xml"/><Relationship Id="rId279" Type="http://schemas.openxmlformats.org/officeDocument/2006/relationships/slide" Target="slides/slide274.xml"/><Relationship Id="rId486" Type="http://schemas.openxmlformats.org/officeDocument/2006/relationships/slide" Target="slides/slide481.xml"/><Relationship Id="rId43" Type="http://schemas.openxmlformats.org/officeDocument/2006/relationships/slide" Target="slides/slide38.xml"/><Relationship Id="rId139" Type="http://schemas.openxmlformats.org/officeDocument/2006/relationships/slide" Target="slides/slide134.xml"/><Relationship Id="rId346" Type="http://schemas.openxmlformats.org/officeDocument/2006/relationships/slide" Target="slides/slide34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455" Type="http://schemas.openxmlformats.org/officeDocument/2006/relationships/slide" Target="slides/slide450.xml"/><Relationship Id="rId497" Type="http://schemas.openxmlformats.org/officeDocument/2006/relationships/slide" Target="slides/slide492.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22" Type="http://schemas.openxmlformats.org/officeDocument/2006/relationships/slide" Target="slides/slide517.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466" Type="http://schemas.openxmlformats.org/officeDocument/2006/relationships/slide" Target="slides/slide461.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533" Type="http://schemas.openxmlformats.org/officeDocument/2006/relationships/slide" Target="slides/slide528.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477" Type="http://schemas.openxmlformats.org/officeDocument/2006/relationships/slide" Target="slides/slide472.xml"/><Relationship Id="rId281" Type="http://schemas.openxmlformats.org/officeDocument/2006/relationships/slide" Target="slides/slide276.xml"/><Relationship Id="rId337" Type="http://schemas.openxmlformats.org/officeDocument/2006/relationships/slide" Target="slides/slide332.xml"/><Relationship Id="rId502" Type="http://schemas.openxmlformats.org/officeDocument/2006/relationships/slide" Target="slides/slide497.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slide" Target="slides/slide441.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88" Type="http://schemas.openxmlformats.org/officeDocument/2006/relationships/slide" Target="slides/slide483.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513" Type="http://schemas.openxmlformats.org/officeDocument/2006/relationships/slide" Target="slides/slide508.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457" Type="http://schemas.openxmlformats.org/officeDocument/2006/relationships/slide" Target="slides/slide452.xml"/><Relationship Id="rId261" Type="http://schemas.openxmlformats.org/officeDocument/2006/relationships/slide" Target="slides/slide256.xml"/><Relationship Id="rId499" Type="http://schemas.openxmlformats.org/officeDocument/2006/relationships/slide" Target="slides/slide494.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524" Type="http://schemas.openxmlformats.org/officeDocument/2006/relationships/slide" Target="slides/slide519.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468" Type="http://schemas.openxmlformats.org/officeDocument/2006/relationships/slide" Target="slides/slide463.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535" Type="http://schemas.openxmlformats.org/officeDocument/2006/relationships/slide" Target="slides/slide530.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479" Type="http://schemas.openxmlformats.org/officeDocument/2006/relationships/slide" Target="slides/slide474.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490" Type="http://schemas.openxmlformats.org/officeDocument/2006/relationships/slide" Target="slides/slide485.xml"/><Relationship Id="rId504" Type="http://schemas.openxmlformats.org/officeDocument/2006/relationships/slide" Target="slides/slide499.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slide" Target="slides/slide443.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515" Type="http://schemas.openxmlformats.org/officeDocument/2006/relationships/slide" Target="slides/slide510.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459" Type="http://schemas.openxmlformats.org/officeDocument/2006/relationships/slide" Target="slides/slide454.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470" Type="http://schemas.openxmlformats.org/officeDocument/2006/relationships/slide" Target="slides/slide465.xml"/><Relationship Id="rId526" Type="http://schemas.openxmlformats.org/officeDocument/2006/relationships/slide" Target="slides/slide521.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481" Type="http://schemas.openxmlformats.org/officeDocument/2006/relationships/slide" Target="slides/slide476.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537" Type="http://schemas.openxmlformats.org/officeDocument/2006/relationships/slide" Target="slides/slide532.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openxmlformats.org/officeDocument/2006/relationships/slide" Target="slides/slide445.xml"/><Relationship Id="rId506" Type="http://schemas.openxmlformats.org/officeDocument/2006/relationships/slide" Target="slides/slide501.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492" Type="http://schemas.openxmlformats.org/officeDocument/2006/relationships/slide" Target="slides/slide487.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461" Type="http://schemas.openxmlformats.org/officeDocument/2006/relationships/slide" Target="slides/slide456.xml"/><Relationship Id="rId517" Type="http://schemas.openxmlformats.org/officeDocument/2006/relationships/slide" Target="slides/slide512.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472" Type="http://schemas.openxmlformats.org/officeDocument/2006/relationships/slide" Target="slides/slide467.xml"/><Relationship Id="rId528" Type="http://schemas.openxmlformats.org/officeDocument/2006/relationships/slide" Target="slides/slide523.xml"/><Relationship Id="rId125" Type="http://schemas.openxmlformats.org/officeDocument/2006/relationships/slide" Target="slides/slide120.xml"/><Relationship Id="rId167" Type="http://schemas.openxmlformats.org/officeDocument/2006/relationships/slide" Target="slides/slide162.xml"/><Relationship Id="rId332" Type="http://schemas.openxmlformats.org/officeDocument/2006/relationships/slide" Target="slides/slide327.xml"/><Relationship Id="rId374" Type="http://schemas.openxmlformats.org/officeDocument/2006/relationships/slide" Target="slides/slide369.xml"/><Relationship Id="rId71" Type="http://schemas.openxmlformats.org/officeDocument/2006/relationships/slide" Target="slides/slide66.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76" Type="http://schemas.openxmlformats.org/officeDocument/2006/relationships/slide" Target="slides/slide271.xml"/><Relationship Id="rId441" Type="http://schemas.openxmlformats.org/officeDocument/2006/relationships/slide" Target="slides/slide436.xml"/><Relationship Id="rId483" Type="http://schemas.openxmlformats.org/officeDocument/2006/relationships/slide" Target="slides/slide478.xml"/><Relationship Id="rId539" Type="http://schemas.openxmlformats.org/officeDocument/2006/relationships/presProps" Target="presProps.xml"/><Relationship Id="rId40" Type="http://schemas.openxmlformats.org/officeDocument/2006/relationships/slide" Target="slides/slide35.xml"/><Relationship Id="rId136" Type="http://schemas.openxmlformats.org/officeDocument/2006/relationships/slide" Target="slides/slide131.xml"/><Relationship Id="rId178" Type="http://schemas.openxmlformats.org/officeDocument/2006/relationships/slide" Target="slides/slide173.xml"/><Relationship Id="rId301" Type="http://schemas.openxmlformats.org/officeDocument/2006/relationships/slide" Target="slides/slide296.xml"/><Relationship Id="rId343" Type="http://schemas.openxmlformats.org/officeDocument/2006/relationships/slide" Target="slides/slide338.xml"/><Relationship Id="rId82" Type="http://schemas.openxmlformats.org/officeDocument/2006/relationships/slide" Target="slides/slide77.xml"/><Relationship Id="rId203" Type="http://schemas.openxmlformats.org/officeDocument/2006/relationships/slide" Target="slides/slide198.xml"/><Relationship Id="rId385" Type="http://schemas.openxmlformats.org/officeDocument/2006/relationships/slide" Target="slides/slide380.xml"/><Relationship Id="rId245" Type="http://schemas.openxmlformats.org/officeDocument/2006/relationships/slide" Target="slides/slide240.xml"/><Relationship Id="rId287" Type="http://schemas.openxmlformats.org/officeDocument/2006/relationships/slide" Target="slides/slide282.xml"/><Relationship Id="rId410" Type="http://schemas.openxmlformats.org/officeDocument/2006/relationships/slide" Target="slides/slide405.xml"/><Relationship Id="rId452" Type="http://schemas.openxmlformats.org/officeDocument/2006/relationships/slide" Target="slides/slide447.xml"/><Relationship Id="rId494" Type="http://schemas.openxmlformats.org/officeDocument/2006/relationships/slide" Target="slides/slide489.xml"/><Relationship Id="rId508" Type="http://schemas.openxmlformats.org/officeDocument/2006/relationships/slide" Target="slides/slide503.xml"/><Relationship Id="rId105" Type="http://schemas.openxmlformats.org/officeDocument/2006/relationships/slide" Target="slides/slide100.xml"/><Relationship Id="rId147" Type="http://schemas.openxmlformats.org/officeDocument/2006/relationships/slide" Target="slides/slide142.xml"/><Relationship Id="rId312" Type="http://schemas.openxmlformats.org/officeDocument/2006/relationships/slide" Target="slides/slide307.xml"/><Relationship Id="rId354" Type="http://schemas.openxmlformats.org/officeDocument/2006/relationships/slide" Target="slides/slide349.xml"/><Relationship Id="rId51" Type="http://schemas.openxmlformats.org/officeDocument/2006/relationships/slide" Target="slides/slide46.xml"/><Relationship Id="rId93" Type="http://schemas.openxmlformats.org/officeDocument/2006/relationships/slide" Target="slides/slide88.xml"/><Relationship Id="rId189" Type="http://schemas.openxmlformats.org/officeDocument/2006/relationships/slide" Target="slides/slide184.xml"/><Relationship Id="rId396" Type="http://schemas.openxmlformats.org/officeDocument/2006/relationships/slide" Target="slides/slide391.xml"/><Relationship Id="rId214" Type="http://schemas.openxmlformats.org/officeDocument/2006/relationships/slide" Target="slides/slide209.xml"/><Relationship Id="rId256" Type="http://schemas.openxmlformats.org/officeDocument/2006/relationships/slide" Target="slides/slide251.xml"/><Relationship Id="rId298" Type="http://schemas.openxmlformats.org/officeDocument/2006/relationships/slide" Target="slides/slide293.xml"/><Relationship Id="rId421" Type="http://schemas.openxmlformats.org/officeDocument/2006/relationships/slide" Target="slides/slide416.xml"/><Relationship Id="rId463" Type="http://schemas.openxmlformats.org/officeDocument/2006/relationships/slide" Target="slides/slide458.xml"/><Relationship Id="rId519" Type="http://schemas.openxmlformats.org/officeDocument/2006/relationships/slide" Target="slides/slide514.xml"/><Relationship Id="rId116" Type="http://schemas.openxmlformats.org/officeDocument/2006/relationships/slide" Target="slides/slide111.xml"/><Relationship Id="rId158" Type="http://schemas.openxmlformats.org/officeDocument/2006/relationships/slide" Target="slides/slide153.xml"/><Relationship Id="rId323" Type="http://schemas.openxmlformats.org/officeDocument/2006/relationships/slide" Target="slides/slide318.xml"/><Relationship Id="rId530" Type="http://schemas.openxmlformats.org/officeDocument/2006/relationships/slide" Target="slides/slide525.xml"/><Relationship Id="rId20" Type="http://schemas.openxmlformats.org/officeDocument/2006/relationships/slide" Target="slides/slide15.xml"/><Relationship Id="rId62" Type="http://schemas.openxmlformats.org/officeDocument/2006/relationships/slide" Target="slides/slide57.xml"/><Relationship Id="rId365" Type="http://schemas.openxmlformats.org/officeDocument/2006/relationships/slide" Target="slides/slide360.xml"/><Relationship Id="rId225" Type="http://schemas.openxmlformats.org/officeDocument/2006/relationships/slide" Target="slides/slide220.xml"/><Relationship Id="rId267" Type="http://schemas.openxmlformats.org/officeDocument/2006/relationships/slide" Target="slides/slide262.xml"/><Relationship Id="rId432" Type="http://schemas.openxmlformats.org/officeDocument/2006/relationships/slide" Target="slides/slide427.xml"/><Relationship Id="rId474" Type="http://schemas.openxmlformats.org/officeDocument/2006/relationships/slide" Target="slides/slide469.xml"/><Relationship Id="rId127" Type="http://schemas.openxmlformats.org/officeDocument/2006/relationships/slide" Target="slides/slide122.xml"/><Relationship Id="rId31" Type="http://schemas.openxmlformats.org/officeDocument/2006/relationships/slide" Target="slides/slide26.xml"/><Relationship Id="rId73" Type="http://schemas.openxmlformats.org/officeDocument/2006/relationships/slide" Target="slides/slide68.xml"/><Relationship Id="rId169" Type="http://schemas.openxmlformats.org/officeDocument/2006/relationships/slide" Target="slides/slide164.xml"/><Relationship Id="rId334" Type="http://schemas.openxmlformats.org/officeDocument/2006/relationships/slide" Target="slides/slide329.xml"/><Relationship Id="rId376" Type="http://schemas.openxmlformats.org/officeDocument/2006/relationships/slide" Target="slides/slide371.xml"/><Relationship Id="rId541"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75.xml"/><Relationship Id="rId236" Type="http://schemas.openxmlformats.org/officeDocument/2006/relationships/slide" Target="slides/slide231.xml"/><Relationship Id="rId278" Type="http://schemas.openxmlformats.org/officeDocument/2006/relationships/slide" Target="slides/slide273.xml"/><Relationship Id="rId401" Type="http://schemas.openxmlformats.org/officeDocument/2006/relationships/slide" Target="slides/slide396.xml"/><Relationship Id="rId443" Type="http://schemas.openxmlformats.org/officeDocument/2006/relationships/slide" Target="slides/slide438.xml"/><Relationship Id="rId303" Type="http://schemas.openxmlformats.org/officeDocument/2006/relationships/slide" Target="slides/slide298.xml"/><Relationship Id="rId485" Type="http://schemas.openxmlformats.org/officeDocument/2006/relationships/slide" Target="slides/slide480.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510" Type="http://schemas.openxmlformats.org/officeDocument/2006/relationships/slide" Target="slides/slide505.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454" Type="http://schemas.openxmlformats.org/officeDocument/2006/relationships/slide" Target="slides/slide449.xml"/><Relationship Id="rId496" Type="http://schemas.openxmlformats.org/officeDocument/2006/relationships/slide" Target="slides/slide491.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521" Type="http://schemas.openxmlformats.org/officeDocument/2006/relationships/slide" Target="slides/slide516.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465" Type="http://schemas.openxmlformats.org/officeDocument/2006/relationships/slide" Target="slides/slide460.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532" Type="http://schemas.openxmlformats.org/officeDocument/2006/relationships/slide" Target="slides/slide527.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476" Type="http://schemas.openxmlformats.org/officeDocument/2006/relationships/slide" Target="slides/slide471.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501" Type="http://schemas.openxmlformats.org/officeDocument/2006/relationships/slide" Target="slides/slide496.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slide" Target="slides/slide440.xml"/><Relationship Id="rId487" Type="http://schemas.openxmlformats.org/officeDocument/2006/relationships/slide" Target="slides/slide482.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512" Type="http://schemas.openxmlformats.org/officeDocument/2006/relationships/slide" Target="slides/slide507.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456" Type="http://schemas.openxmlformats.org/officeDocument/2006/relationships/slide" Target="slides/slide451.xml"/><Relationship Id="rId498" Type="http://schemas.openxmlformats.org/officeDocument/2006/relationships/slide" Target="slides/slide493.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23" Type="http://schemas.openxmlformats.org/officeDocument/2006/relationships/slide" Target="slides/slide518.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467" Type="http://schemas.openxmlformats.org/officeDocument/2006/relationships/slide" Target="slides/slide462.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534" Type="http://schemas.openxmlformats.org/officeDocument/2006/relationships/slide" Target="slides/slide529.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478" Type="http://schemas.openxmlformats.org/officeDocument/2006/relationships/slide" Target="slides/slide473.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503" Type="http://schemas.openxmlformats.org/officeDocument/2006/relationships/slide" Target="slides/slide498.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slide" Target="slides/slide442.xml"/><Relationship Id="rId251" Type="http://schemas.openxmlformats.org/officeDocument/2006/relationships/slide" Target="slides/slide246.xml"/><Relationship Id="rId489" Type="http://schemas.openxmlformats.org/officeDocument/2006/relationships/slide" Target="slides/slide484.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514" Type="http://schemas.openxmlformats.org/officeDocument/2006/relationships/slide" Target="slides/slide509.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458" Type="http://schemas.openxmlformats.org/officeDocument/2006/relationships/slide" Target="slides/slide453.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525" Type="http://schemas.openxmlformats.org/officeDocument/2006/relationships/slide" Target="slides/slide520.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469" Type="http://schemas.openxmlformats.org/officeDocument/2006/relationships/slide" Target="slides/slide464.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480" Type="http://schemas.openxmlformats.org/officeDocument/2006/relationships/slide" Target="slides/slide475.xml"/><Relationship Id="rId536" Type="http://schemas.openxmlformats.org/officeDocument/2006/relationships/slide" Target="slides/slide531.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491" Type="http://schemas.openxmlformats.org/officeDocument/2006/relationships/slide" Target="slides/slide486.xml"/><Relationship Id="rId505" Type="http://schemas.openxmlformats.org/officeDocument/2006/relationships/slide" Target="slides/slide500.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slide" Target="slides/slide444.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60" Type="http://schemas.openxmlformats.org/officeDocument/2006/relationships/slide" Target="slides/slide455.xml"/><Relationship Id="rId516" Type="http://schemas.openxmlformats.org/officeDocument/2006/relationships/slide" Target="slides/slide511.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471" Type="http://schemas.openxmlformats.org/officeDocument/2006/relationships/slide" Target="slides/slide466.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527" Type="http://schemas.openxmlformats.org/officeDocument/2006/relationships/slide" Target="slides/slide522.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slideMaster" Target="slideMasters/slideMaster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482" Type="http://schemas.openxmlformats.org/officeDocument/2006/relationships/slide" Target="slides/slide477.xml"/><Relationship Id="rId538" Type="http://schemas.openxmlformats.org/officeDocument/2006/relationships/notesMaster" Target="notesMasters/notesMaster1.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 Id="rId451" Type="http://schemas.openxmlformats.org/officeDocument/2006/relationships/slide" Target="slides/slide446.xml"/><Relationship Id="rId493" Type="http://schemas.openxmlformats.org/officeDocument/2006/relationships/slide" Target="slides/slide488.xml"/><Relationship Id="rId507" Type="http://schemas.openxmlformats.org/officeDocument/2006/relationships/slide" Target="slides/slide502.xml"/><Relationship Id="rId50" Type="http://schemas.openxmlformats.org/officeDocument/2006/relationships/slide" Target="slides/slide45.xml"/><Relationship Id="rId104" Type="http://schemas.openxmlformats.org/officeDocument/2006/relationships/slide" Target="slides/slide99.xml"/><Relationship Id="rId146" Type="http://schemas.openxmlformats.org/officeDocument/2006/relationships/slide" Target="slides/slide141.xml"/><Relationship Id="rId188" Type="http://schemas.openxmlformats.org/officeDocument/2006/relationships/slide" Target="slides/slide183.xml"/><Relationship Id="rId311" Type="http://schemas.openxmlformats.org/officeDocument/2006/relationships/slide" Target="slides/slide306.xml"/><Relationship Id="rId353" Type="http://schemas.openxmlformats.org/officeDocument/2006/relationships/slide" Target="slides/slide348.xml"/><Relationship Id="rId395" Type="http://schemas.openxmlformats.org/officeDocument/2006/relationships/slide" Target="slides/slide390.xml"/><Relationship Id="rId409" Type="http://schemas.openxmlformats.org/officeDocument/2006/relationships/slide" Target="slides/slide404.xml"/><Relationship Id="rId92" Type="http://schemas.openxmlformats.org/officeDocument/2006/relationships/slide" Target="slides/slide87.xml"/><Relationship Id="rId213" Type="http://schemas.openxmlformats.org/officeDocument/2006/relationships/slide" Target="slides/slide208.xml"/><Relationship Id="rId420" Type="http://schemas.openxmlformats.org/officeDocument/2006/relationships/slide" Target="slides/slide415.xml"/><Relationship Id="rId255" Type="http://schemas.openxmlformats.org/officeDocument/2006/relationships/slide" Target="slides/slide250.xml"/><Relationship Id="rId297" Type="http://schemas.openxmlformats.org/officeDocument/2006/relationships/slide" Target="slides/slide292.xml"/><Relationship Id="rId462" Type="http://schemas.openxmlformats.org/officeDocument/2006/relationships/slide" Target="slides/slide457.xml"/><Relationship Id="rId518" Type="http://schemas.openxmlformats.org/officeDocument/2006/relationships/slide" Target="slides/slide513.xml"/><Relationship Id="rId115" Type="http://schemas.openxmlformats.org/officeDocument/2006/relationships/slide" Target="slides/slide110.xml"/><Relationship Id="rId157" Type="http://schemas.openxmlformats.org/officeDocument/2006/relationships/slide" Target="slides/slide152.xml"/><Relationship Id="rId322" Type="http://schemas.openxmlformats.org/officeDocument/2006/relationships/slide" Target="slides/slide317.xml"/><Relationship Id="rId364" Type="http://schemas.openxmlformats.org/officeDocument/2006/relationships/slide" Target="slides/slide359.xml"/><Relationship Id="rId61" Type="http://schemas.openxmlformats.org/officeDocument/2006/relationships/slide" Target="slides/slide56.xml"/><Relationship Id="rId199" Type="http://schemas.openxmlformats.org/officeDocument/2006/relationships/slide" Target="slides/slide194.xml"/><Relationship Id="rId19" Type="http://schemas.openxmlformats.org/officeDocument/2006/relationships/slide" Target="slides/slide14.xml"/><Relationship Id="rId224" Type="http://schemas.openxmlformats.org/officeDocument/2006/relationships/slide" Target="slides/slide219.xml"/><Relationship Id="rId266" Type="http://schemas.openxmlformats.org/officeDocument/2006/relationships/slide" Target="slides/slide261.xml"/><Relationship Id="rId431" Type="http://schemas.openxmlformats.org/officeDocument/2006/relationships/slide" Target="slides/slide426.xml"/><Relationship Id="rId473" Type="http://schemas.openxmlformats.org/officeDocument/2006/relationships/slide" Target="slides/slide468.xml"/><Relationship Id="rId529" Type="http://schemas.openxmlformats.org/officeDocument/2006/relationships/slide" Target="slides/slide524.xml"/><Relationship Id="rId30" Type="http://schemas.openxmlformats.org/officeDocument/2006/relationships/slide" Target="slides/slide25.xml"/><Relationship Id="rId126" Type="http://schemas.openxmlformats.org/officeDocument/2006/relationships/slide" Target="slides/slide121.xml"/><Relationship Id="rId168" Type="http://schemas.openxmlformats.org/officeDocument/2006/relationships/slide" Target="slides/slide163.xml"/><Relationship Id="rId333" Type="http://schemas.openxmlformats.org/officeDocument/2006/relationships/slide" Target="slides/slide328.xml"/><Relationship Id="rId540" Type="http://schemas.openxmlformats.org/officeDocument/2006/relationships/viewProps" Target="viewProps.xml"/><Relationship Id="rId72" Type="http://schemas.openxmlformats.org/officeDocument/2006/relationships/slide" Target="slides/slide67.xml"/><Relationship Id="rId375" Type="http://schemas.openxmlformats.org/officeDocument/2006/relationships/slide" Target="slides/slide370.xml"/><Relationship Id="rId3" Type="http://schemas.openxmlformats.org/officeDocument/2006/relationships/slideMaster" Target="slideMasters/slideMaster3.xml"/><Relationship Id="rId235" Type="http://schemas.openxmlformats.org/officeDocument/2006/relationships/slide" Target="slides/slide230.xml"/><Relationship Id="rId277" Type="http://schemas.openxmlformats.org/officeDocument/2006/relationships/slide" Target="slides/slide272.xml"/><Relationship Id="rId400" Type="http://schemas.openxmlformats.org/officeDocument/2006/relationships/slide" Target="slides/slide395.xml"/><Relationship Id="rId442" Type="http://schemas.openxmlformats.org/officeDocument/2006/relationships/slide" Target="slides/slide437.xml"/><Relationship Id="rId484" Type="http://schemas.openxmlformats.org/officeDocument/2006/relationships/slide" Target="slides/slide479.xml"/><Relationship Id="rId137" Type="http://schemas.openxmlformats.org/officeDocument/2006/relationships/slide" Target="slides/slide132.xml"/><Relationship Id="rId302" Type="http://schemas.openxmlformats.org/officeDocument/2006/relationships/slide" Target="slides/slide297.xml"/><Relationship Id="rId344" Type="http://schemas.openxmlformats.org/officeDocument/2006/relationships/slide" Target="slides/slide339.xml"/><Relationship Id="rId41" Type="http://schemas.openxmlformats.org/officeDocument/2006/relationships/slide" Target="slides/slide36.xml"/><Relationship Id="rId83" Type="http://schemas.openxmlformats.org/officeDocument/2006/relationships/slide" Target="slides/slide78.xml"/><Relationship Id="rId179" Type="http://schemas.openxmlformats.org/officeDocument/2006/relationships/slide" Target="slides/slide174.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46" Type="http://schemas.openxmlformats.org/officeDocument/2006/relationships/slide" Target="slides/slide241.xml"/><Relationship Id="rId288" Type="http://schemas.openxmlformats.org/officeDocument/2006/relationships/slide" Target="slides/slide283.xml"/><Relationship Id="rId411" Type="http://schemas.openxmlformats.org/officeDocument/2006/relationships/slide" Target="slides/slide406.xml"/><Relationship Id="rId453" Type="http://schemas.openxmlformats.org/officeDocument/2006/relationships/slide" Target="slides/slide448.xml"/><Relationship Id="rId509" Type="http://schemas.openxmlformats.org/officeDocument/2006/relationships/slide" Target="slides/slide504.xml"/><Relationship Id="rId106" Type="http://schemas.openxmlformats.org/officeDocument/2006/relationships/slide" Target="slides/slide101.xml"/><Relationship Id="rId313" Type="http://schemas.openxmlformats.org/officeDocument/2006/relationships/slide" Target="slides/slide308.xml"/><Relationship Id="rId495" Type="http://schemas.openxmlformats.org/officeDocument/2006/relationships/slide" Target="slides/slide490.xml"/><Relationship Id="rId10" Type="http://schemas.openxmlformats.org/officeDocument/2006/relationships/slide" Target="slides/slide5.xml"/><Relationship Id="rId52" Type="http://schemas.openxmlformats.org/officeDocument/2006/relationships/slide" Target="slides/slide47.xml"/><Relationship Id="rId94" Type="http://schemas.openxmlformats.org/officeDocument/2006/relationships/slide" Target="slides/slide89.xml"/><Relationship Id="rId148" Type="http://schemas.openxmlformats.org/officeDocument/2006/relationships/slide" Target="slides/slide143.xml"/><Relationship Id="rId355" Type="http://schemas.openxmlformats.org/officeDocument/2006/relationships/slide" Target="slides/slide350.xml"/><Relationship Id="rId397" Type="http://schemas.openxmlformats.org/officeDocument/2006/relationships/slide" Target="slides/slide392.xml"/><Relationship Id="rId520" Type="http://schemas.openxmlformats.org/officeDocument/2006/relationships/slide" Target="slides/slide515.xml"/><Relationship Id="rId215" Type="http://schemas.openxmlformats.org/officeDocument/2006/relationships/slide" Target="slides/slide210.xml"/><Relationship Id="rId257" Type="http://schemas.openxmlformats.org/officeDocument/2006/relationships/slide" Target="slides/slide252.xml"/><Relationship Id="rId422" Type="http://schemas.openxmlformats.org/officeDocument/2006/relationships/slide" Target="slides/slide417.xml"/><Relationship Id="rId464" Type="http://schemas.openxmlformats.org/officeDocument/2006/relationships/slide" Target="slides/slide459.xml"/><Relationship Id="rId299" Type="http://schemas.openxmlformats.org/officeDocument/2006/relationships/slide" Target="slides/slide294.xml"/><Relationship Id="rId63" Type="http://schemas.openxmlformats.org/officeDocument/2006/relationships/slide" Target="slides/slide58.xml"/><Relationship Id="rId159" Type="http://schemas.openxmlformats.org/officeDocument/2006/relationships/slide" Target="slides/slide154.xml"/><Relationship Id="rId366" Type="http://schemas.openxmlformats.org/officeDocument/2006/relationships/slide" Target="slides/slide361.xml"/><Relationship Id="rId226" Type="http://schemas.openxmlformats.org/officeDocument/2006/relationships/slide" Target="slides/slide221.xml"/><Relationship Id="rId433" Type="http://schemas.openxmlformats.org/officeDocument/2006/relationships/slide" Target="slides/slide428.xml"/><Relationship Id="rId74" Type="http://schemas.openxmlformats.org/officeDocument/2006/relationships/slide" Target="slides/slide69.xml"/><Relationship Id="rId377" Type="http://schemas.openxmlformats.org/officeDocument/2006/relationships/slide" Target="slides/slide372.xml"/><Relationship Id="rId500" Type="http://schemas.openxmlformats.org/officeDocument/2006/relationships/slide" Target="slides/slide495.xml"/><Relationship Id="rId5" Type="http://schemas.openxmlformats.org/officeDocument/2006/relationships/slideMaster" Target="slideMasters/slideMaster5.xml"/><Relationship Id="rId237" Type="http://schemas.openxmlformats.org/officeDocument/2006/relationships/slide" Target="slides/slide232.xml"/><Relationship Id="rId444" Type="http://schemas.openxmlformats.org/officeDocument/2006/relationships/slide" Target="slides/slide439.xml"/><Relationship Id="rId290" Type="http://schemas.openxmlformats.org/officeDocument/2006/relationships/slide" Target="slides/slide285.xml"/><Relationship Id="rId304" Type="http://schemas.openxmlformats.org/officeDocument/2006/relationships/slide" Target="slides/slide299.xml"/><Relationship Id="rId388" Type="http://schemas.openxmlformats.org/officeDocument/2006/relationships/slide" Target="slides/slide383.xml"/><Relationship Id="rId511" Type="http://schemas.openxmlformats.org/officeDocument/2006/relationships/slide" Target="slides/slide5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362AA1-3BC6-4E1F-AB0A-65DF47E8B4B3}" type="datetimeFigureOut">
              <a:rPr lang="en-US" smtClean="0"/>
              <a:pPr/>
              <a:t>3/5/2022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61826-3E8C-40BB-A697-449EF80033CA}" type="slidenum">
              <a:rPr lang="en-US" smtClean="0"/>
              <a:pPr/>
              <a:t>‹#›</a:t>
            </a:fld>
            <a:endParaRPr lang="en-US"/>
          </a:p>
        </p:txBody>
      </p:sp>
    </p:spTree>
    <p:extLst>
      <p:ext uri="{BB962C8B-B14F-4D97-AF65-F5344CB8AC3E}">
        <p14:creationId xmlns:p14="http://schemas.microsoft.com/office/powerpoint/2010/main" val="316163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32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239</a:t>
            </a:fld>
            <a:endParaRPr lang="en-US"/>
          </a:p>
        </p:txBody>
      </p:sp>
    </p:spTree>
    <p:extLst>
      <p:ext uri="{BB962C8B-B14F-4D97-AF65-F5344CB8AC3E}">
        <p14:creationId xmlns:p14="http://schemas.microsoft.com/office/powerpoint/2010/main" val="1335126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C41B-81A9-406C-8590-A01B3B254731}" type="slidenum">
              <a:rPr lang="en-US" smtClean="0"/>
              <a:t>353</a:t>
            </a:fld>
            <a:endParaRPr lang="en-US"/>
          </a:p>
        </p:txBody>
      </p:sp>
    </p:spTree>
    <p:extLst>
      <p:ext uri="{BB962C8B-B14F-4D97-AF65-F5344CB8AC3E}">
        <p14:creationId xmlns:p14="http://schemas.microsoft.com/office/powerpoint/2010/main" val="898980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C41B-81A9-406C-8590-A01B3B254731}" type="slidenum">
              <a:rPr lang="en-US" smtClean="0"/>
              <a:t>391</a:t>
            </a:fld>
            <a:endParaRPr lang="en-US"/>
          </a:p>
        </p:txBody>
      </p:sp>
    </p:spTree>
    <p:extLst>
      <p:ext uri="{BB962C8B-B14F-4D97-AF65-F5344CB8AC3E}">
        <p14:creationId xmlns:p14="http://schemas.microsoft.com/office/powerpoint/2010/main" val="233823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C41B-81A9-406C-8590-A01B3B254731}" type="slidenum">
              <a:rPr lang="en-US" smtClean="0"/>
              <a:t>394</a:t>
            </a:fld>
            <a:endParaRPr lang="en-US"/>
          </a:p>
        </p:txBody>
      </p:sp>
    </p:spTree>
    <p:extLst>
      <p:ext uri="{BB962C8B-B14F-4D97-AF65-F5344CB8AC3E}">
        <p14:creationId xmlns:p14="http://schemas.microsoft.com/office/powerpoint/2010/main" val="15227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C41B-81A9-406C-8590-A01B3B254731}" type="slidenum">
              <a:rPr lang="en-US" smtClean="0"/>
              <a:t>399</a:t>
            </a:fld>
            <a:endParaRPr lang="en-US"/>
          </a:p>
        </p:txBody>
      </p:sp>
    </p:spTree>
    <p:extLst>
      <p:ext uri="{BB962C8B-B14F-4D97-AF65-F5344CB8AC3E}">
        <p14:creationId xmlns:p14="http://schemas.microsoft.com/office/powerpoint/2010/main" val="2004959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403</a:t>
            </a:fld>
            <a:endParaRPr lang="en-US"/>
          </a:p>
        </p:txBody>
      </p:sp>
    </p:spTree>
    <p:extLst>
      <p:ext uri="{BB962C8B-B14F-4D97-AF65-F5344CB8AC3E}">
        <p14:creationId xmlns:p14="http://schemas.microsoft.com/office/powerpoint/2010/main" val="91687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2C17-C188-4283-8AEC-2FD636B0B7CF}" type="slidenum">
              <a:rPr lang="en-US" smtClean="0"/>
              <a:t>529</a:t>
            </a:fld>
            <a:endParaRPr lang="en-US"/>
          </a:p>
        </p:txBody>
      </p:sp>
    </p:spTree>
    <p:extLst>
      <p:ext uri="{BB962C8B-B14F-4D97-AF65-F5344CB8AC3E}">
        <p14:creationId xmlns:p14="http://schemas.microsoft.com/office/powerpoint/2010/main" val="389792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47</a:t>
            </a:fld>
            <a:endParaRPr lang="en-US"/>
          </a:p>
        </p:txBody>
      </p:sp>
    </p:spTree>
    <p:extLst>
      <p:ext uri="{BB962C8B-B14F-4D97-AF65-F5344CB8AC3E}">
        <p14:creationId xmlns:p14="http://schemas.microsoft.com/office/powerpoint/2010/main" val="139613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51</a:t>
            </a:fld>
            <a:endParaRPr lang="en-US"/>
          </a:p>
        </p:txBody>
      </p:sp>
    </p:spTree>
    <p:extLst>
      <p:ext uri="{BB962C8B-B14F-4D97-AF65-F5344CB8AC3E}">
        <p14:creationId xmlns:p14="http://schemas.microsoft.com/office/powerpoint/2010/main" val="261558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115</a:t>
            </a:fld>
            <a:endParaRPr lang="en-US"/>
          </a:p>
        </p:txBody>
      </p:sp>
    </p:spTree>
    <p:extLst>
      <p:ext uri="{BB962C8B-B14F-4D97-AF65-F5344CB8AC3E}">
        <p14:creationId xmlns:p14="http://schemas.microsoft.com/office/powerpoint/2010/main" val="121355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6A70FB-6E7D-4AFA-B53F-797B5DE308B8}" type="slidenum">
              <a:rPr lang="en-US" smtClean="0"/>
              <a:pPr/>
              <a:t>119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123</a:t>
            </a:fld>
            <a:endParaRPr lang="en-US"/>
          </a:p>
        </p:txBody>
      </p:sp>
    </p:spTree>
    <p:extLst>
      <p:ext uri="{BB962C8B-B14F-4D97-AF65-F5344CB8AC3E}">
        <p14:creationId xmlns:p14="http://schemas.microsoft.com/office/powerpoint/2010/main" val="217758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124</a:t>
            </a:fld>
            <a:endParaRPr lang="en-US"/>
          </a:p>
        </p:txBody>
      </p:sp>
    </p:spTree>
    <p:extLst>
      <p:ext uri="{BB962C8B-B14F-4D97-AF65-F5344CB8AC3E}">
        <p14:creationId xmlns:p14="http://schemas.microsoft.com/office/powerpoint/2010/main" val="19615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6A70FB-6E7D-4AFA-B53F-797B5DE308B8}" type="slidenum">
              <a:rPr lang="en-US" smtClean="0"/>
              <a:pPr/>
              <a:t>129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61826-3E8C-40BB-A697-449EF80033CA}" type="slidenum">
              <a:rPr lang="en-US" smtClean="0"/>
              <a:pPr/>
              <a:t>199</a:t>
            </a:fld>
            <a:endParaRPr lang="en-US"/>
          </a:p>
        </p:txBody>
      </p:sp>
    </p:spTree>
    <p:extLst>
      <p:ext uri="{BB962C8B-B14F-4D97-AF65-F5344CB8AC3E}">
        <p14:creationId xmlns:p14="http://schemas.microsoft.com/office/powerpoint/2010/main" val="231596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1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85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70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8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72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4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579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843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39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645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09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397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43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196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950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47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44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299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14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108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51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419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05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6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481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868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4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77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24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700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10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085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17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609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718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6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38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104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077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922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007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033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847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87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417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63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968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46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968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257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1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42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743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89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28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5BD3F-DB38-48DF-A38A-D417B6495368}"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28FB4-7F6E-4316-B820-E65D8BAC3E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6037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4333D-D5B2-4D65-965C-AB5B48644CA4}"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BE985-DCE5-43BE-B797-62DF70A7BA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9344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9916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13390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0D162-B432-4602-967D-9DCBBB4B0D2B}"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020F4-D4DB-4F6B-82A9-B77C6471C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22739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s://www.kenhub.com/en/library/anatomy/intercostal-muscles" TargetMode="External"/><Relationship Id="rId2" Type="http://schemas.openxmlformats.org/officeDocument/2006/relationships/hyperlink" Target="https://www.kenhub.com/en/library/anatomy/intercostal-spaces" TargetMode="External"/><Relationship Id="rId1" Type="http://schemas.openxmlformats.org/officeDocument/2006/relationships/slideLayout" Target="../slideLayouts/slideLayout2.xml"/><Relationship Id="rId5" Type="http://schemas.openxmlformats.org/officeDocument/2006/relationships/hyperlink" Target="https://www.kenhub.com/en/library/anatomy/spinal-nerves" TargetMode="External"/><Relationship Id="rId4" Type="http://schemas.openxmlformats.org/officeDocument/2006/relationships/hyperlink" Target="https://www.kenhub.com/en/library/anatomy/intercostal-arteries-and-veins"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www.kenhub.com/en/library/anatomy/costochondral-joint-junction" TargetMode="External"/><Relationship Id="rId2" Type="http://schemas.openxmlformats.org/officeDocument/2006/relationships/hyperlink" Target="https://www.kenhub.com/en/library/anatomy/sternoclavicular-joint" TargetMode="External"/><Relationship Id="rId1" Type="http://schemas.openxmlformats.org/officeDocument/2006/relationships/slideLayout" Target="../slideLayouts/slideLayout2.xml"/><Relationship Id="rId4" Type="http://schemas.openxmlformats.org/officeDocument/2006/relationships/hyperlink" Target="https://www.kenhub.com/en/library/anatomy/interchondral-joints" TargetMode="Externa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s://www.kenhub.com/en/library/anatomy/the-vertebral-column-spine" TargetMode="External"/><Relationship Id="rId2" Type="http://schemas.openxmlformats.org/officeDocument/2006/relationships/hyperlink" Target="https://www.kenhub.com/en/library/anatomy/bones" TargetMode="External"/><Relationship Id="rId1" Type="http://schemas.openxmlformats.org/officeDocument/2006/relationships/slideLayout" Target="../slideLayouts/slideLayout2.xml"/><Relationship Id="rId4" Type="http://schemas.openxmlformats.org/officeDocument/2006/relationships/hyperlink" Target="https://www.earthslab.com/anatomy/the-ribs-number-typical-atypical-ribs-ossification-and-clinical-valu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www.kenhub.com/en/library/anatomy/thoracic-vertebrae" TargetMode="External"/><Relationship Id="rId2" Type="http://schemas.openxmlformats.org/officeDocument/2006/relationships/hyperlink" Target="https://www.kenhub.com/en/library/anatomy/sternum" TargetMode="Externa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hyperlink" Target="https://www.kenhub.com/en/library/anatomy/esophagus" TargetMode="External"/><Relationship Id="rId2" Type="http://schemas.openxmlformats.org/officeDocument/2006/relationships/hyperlink" Target="https://www.kenhub.com/en/library/anatomy/heart" TargetMode="External"/><Relationship Id="rId1" Type="http://schemas.openxmlformats.org/officeDocument/2006/relationships/slideLayout" Target="../slideLayouts/slideLayout2.xml"/><Relationship Id="rId4" Type="http://schemas.openxmlformats.org/officeDocument/2006/relationships/hyperlink" Target="https://www.kenhub.com/en/library/anatomy/the-trachea" TargetMode="External"/></Relationships>
</file>

<file path=ppt/slides/_rels/slide2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www.kenhub.com/en/library/anatomy/the-trachea" TargetMode="External"/><Relationship Id="rId2" Type="http://schemas.openxmlformats.org/officeDocument/2006/relationships/hyperlink" Target="https://www.kenhub.com/en/library/anatomy/thymus" TargetMode="External"/><Relationship Id="rId1" Type="http://schemas.openxmlformats.org/officeDocument/2006/relationships/slideLayout" Target="../slideLayouts/slideLayout2.xml"/><Relationship Id="rId4" Type="http://schemas.openxmlformats.org/officeDocument/2006/relationships/hyperlink" Target="https://www.kenhub.com/en/library/anatomy/esophagus" TargetMode="External"/></Relationships>
</file>

<file path=ppt/slides/_rels/slide221.xml.rels><?xml version="1.0" encoding="UTF-8" standalone="yes"?>
<Relationships xmlns="http://schemas.openxmlformats.org/package/2006/relationships"><Relationship Id="rId8" Type="http://schemas.openxmlformats.org/officeDocument/2006/relationships/hyperlink" Target="https://www.kenhub.com/en/library/anatomy/brachiocephalic-veins" TargetMode="External"/><Relationship Id="rId3" Type="http://schemas.openxmlformats.org/officeDocument/2006/relationships/hyperlink" Target="https://www.kenhub.com/en/library/anatomy/common-carotid-artery" TargetMode="External"/><Relationship Id="rId7" Type="http://schemas.openxmlformats.org/officeDocument/2006/relationships/hyperlink" Target="https://www.kenhub.com/en/library/anatomy/intercostal-veins" TargetMode="External"/><Relationship Id="rId2" Type="http://schemas.openxmlformats.org/officeDocument/2006/relationships/hyperlink" Target="https://www.kenhub.com/en/library/anatomy/brachiocephalic-trunk" TargetMode="External"/><Relationship Id="rId1" Type="http://schemas.openxmlformats.org/officeDocument/2006/relationships/slideLayout" Target="../slideLayouts/slideLayout2.xml"/><Relationship Id="rId6" Type="http://schemas.openxmlformats.org/officeDocument/2006/relationships/hyperlink" Target="https://www.kenhub.com/en/library/anatomy/superior-vena-cava" TargetMode="External"/><Relationship Id="rId11" Type="http://schemas.openxmlformats.org/officeDocument/2006/relationships/hyperlink" Target="https://www.kenhub.com/en/library/anatomy/the-lymphatic-system-of-the-thoracic-cavity-and-mediastinum" TargetMode="External"/><Relationship Id="rId5" Type="http://schemas.openxmlformats.org/officeDocument/2006/relationships/hyperlink" Target="https://www.kenhub.com/en/library/anatomy/internal-thoracic-artery" TargetMode="External"/><Relationship Id="rId10" Type="http://schemas.openxmlformats.org/officeDocument/2006/relationships/hyperlink" Target="https://www.kenhub.com/en/library/anatomy/thoracic-duct" TargetMode="External"/><Relationship Id="rId4" Type="http://schemas.openxmlformats.org/officeDocument/2006/relationships/hyperlink" Target="https://www.kenhub.com/en/library/anatomy/the-subclavian-artery-and-its-branches" TargetMode="External"/><Relationship Id="rId9" Type="http://schemas.openxmlformats.org/officeDocument/2006/relationships/hyperlink" Target="https://www.kenhub.com/en/library/anatomy/the-vagus-nerve" TargetMode="External"/></Relationships>
</file>

<file path=ppt/slides/_rels/slide2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hyperlink" Target="https://www.kenhub.com/en/library/anatomy/the-pericardium"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www.kenhub.com/en/library/anatomy/histology-of-lymph-nodes" TargetMode="External"/><Relationship Id="rId7" Type="http://schemas.openxmlformats.org/officeDocument/2006/relationships/hyperlink" Target="https://www.kenhub.com/en/library/anatomy/bronchi" TargetMode="External"/><Relationship Id="rId2" Type="http://schemas.openxmlformats.org/officeDocument/2006/relationships/hyperlink" Target="https://www.kenhub.com/en/library/anatomy/overview-and-types-of-connective-tissue" TargetMode="External"/><Relationship Id="rId1" Type="http://schemas.openxmlformats.org/officeDocument/2006/relationships/slideLayout" Target="../slideLayouts/slideLayout2.xml"/><Relationship Id="rId6" Type="http://schemas.openxmlformats.org/officeDocument/2006/relationships/hyperlink" Target="https://www.kenhub.com/en/library/anatomy/inferior-vena-cava" TargetMode="External"/><Relationship Id="rId5" Type="http://schemas.openxmlformats.org/officeDocument/2006/relationships/hyperlink" Target="https://www.kenhub.com/en/library/anatomy/pulmonary-arteries-and-veins" TargetMode="External"/><Relationship Id="rId4" Type="http://schemas.openxmlformats.org/officeDocument/2006/relationships/hyperlink" Target="https://www.kenhub.com/en/library/anatomy/aorta" TargetMode="Externa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s://en.wikipedia.org/wiki/Abdominal_cavity"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hyperlink" Target="https://en.wikipedia.org/wiki/Human_anatomy"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hyperlink" Target="https://teachmeanatomy.info/pelvis/bones/pelvic-girdle/" TargetMode="External"/><Relationship Id="rId2" Type="http://schemas.openxmlformats.org/officeDocument/2006/relationships/hyperlink" Target="https://teachmeanatomy.info/thorax/bones/ribcage/" TargetMode="Externa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hyperlink" Target="https://www.kenhub.com/en/library/anatomy/pyramidalis-muscle" TargetMode="External"/><Relationship Id="rId7" Type="http://schemas.openxmlformats.org/officeDocument/2006/relationships/hyperlink" Target="https://www.kenhub.com/en/library/anatomy/anterior-abdominal-wall" TargetMode="External"/><Relationship Id="rId2" Type="http://schemas.openxmlformats.org/officeDocument/2006/relationships/hyperlink" Target="https://www.kenhub.com/en/library/anatomy/rectus-abdominis-muscle" TargetMode="External"/><Relationship Id="rId1" Type="http://schemas.openxmlformats.org/officeDocument/2006/relationships/slideLayout" Target="../slideLayouts/slideLayout46.xml"/><Relationship Id="rId6" Type="http://schemas.openxmlformats.org/officeDocument/2006/relationships/hyperlink" Target="https://www.kenhub.com/en/library/anatomy/transversus-abdominis-muscle" TargetMode="External"/><Relationship Id="rId5" Type="http://schemas.openxmlformats.org/officeDocument/2006/relationships/hyperlink" Target="https://www.kenhub.com/en/library/anatomy/internal-abdominal-oblique-muscle" TargetMode="External"/><Relationship Id="rId4" Type="http://schemas.openxmlformats.org/officeDocument/2006/relationships/hyperlink" Target="https://www.kenhub.com/en/library/anatomy/external-abdominal-oblique-muscle" TargetMode="External"/></Relationships>
</file>

<file path=ppt/slides/_rels/slide267.xml.rels><?xml version="1.0" encoding="UTF-8" standalone="yes"?>
<Relationships xmlns="http://schemas.openxmlformats.org/package/2006/relationships"><Relationship Id="rId2" Type="http://schemas.openxmlformats.org/officeDocument/2006/relationships/hyperlink" Target="https://www.kenhub.com/en/library/anatomy/inferior-epigastric-artery" TargetMode="External"/><Relationship Id="rId1" Type="http://schemas.openxmlformats.org/officeDocument/2006/relationships/slideLayout" Target="../slideLayouts/slideLayout46.xml"/></Relationships>
</file>

<file path=ppt/slides/_rels/slide268.xml.rels><?xml version="1.0" encoding="UTF-8" standalone="yes"?>
<Relationships xmlns="http://schemas.openxmlformats.org/package/2006/relationships"><Relationship Id="rId8" Type="http://schemas.openxmlformats.org/officeDocument/2006/relationships/hyperlink" Target="https://radiopaedia.org/articles/inferior-epigastric-artery?lang=us" TargetMode="External"/><Relationship Id="rId3" Type="http://schemas.openxmlformats.org/officeDocument/2006/relationships/hyperlink" Target="https://www.kenhub.com/en/library/anatomy/linea-alba" TargetMode="External"/><Relationship Id="rId7" Type="http://schemas.openxmlformats.org/officeDocument/2006/relationships/hyperlink" Target="https://radiopaedia.org/articles/superior-epigastric-artery-1?lang=us" TargetMode="External"/><Relationship Id="rId2" Type="http://schemas.openxmlformats.org/officeDocument/2006/relationships/hyperlink" Target="https://www.kenhub.com/en/library/anatomy/sternum" TargetMode="External"/><Relationship Id="rId1" Type="http://schemas.openxmlformats.org/officeDocument/2006/relationships/slideLayout" Target="../slideLayouts/slideLayout46.xml"/><Relationship Id="rId6" Type="http://schemas.openxmlformats.org/officeDocument/2006/relationships/hyperlink" Target="https://radiopaedia.org/articles/posterior-intercostal-arteries?lang=us" TargetMode="External"/><Relationship Id="rId5" Type="http://schemas.openxmlformats.org/officeDocument/2006/relationships/hyperlink" Target="https://radiopaedia.org/articles/pyramidalis-muscle?lang=us" TargetMode="External"/><Relationship Id="rId4" Type="http://schemas.openxmlformats.org/officeDocument/2006/relationships/hyperlink" Target="https://radiopaedia.org/articles/rectus-abdominis-muscle?lang=us" TargetMode="Externa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3.xml.rels><?xml version="1.0" encoding="UTF-8" standalone="yes"?>
<Relationships xmlns="http://schemas.openxmlformats.org/package/2006/relationships"><Relationship Id="rId2" Type="http://schemas.openxmlformats.org/officeDocument/2006/relationships/hyperlink" Target="https://teachmeanatomy.info/abdomen/muscles/abdominal-wall/" TargetMode="External"/><Relationship Id="rId1" Type="http://schemas.openxmlformats.org/officeDocument/2006/relationships/slideLayout" Target="../slideLayouts/slideLayout3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hyperlink" Target="https://teachmeanatomy.info/abdomen/peritoneum/" TargetMode="Externa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hyperlink" Target="https://teachmeanatomy.info/abdomen/viscera/liver/" TargetMode="External"/><Relationship Id="rId2" Type="http://schemas.openxmlformats.org/officeDocument/2006/relationships/hyperlink" Target="https://teachmeanatomy.info/abdomen/gi-tract/stomach/" TargetMode="External"/><Relationship Id="rId1" Type="http://schemas.openxmlformats.org/officeDocument/2006/relationships/slideLayout" Target="../slideLayouts/slideLayout12.xml"/><Relationship Id="rId4" Type="http://schemas.openxmlformats.org/officeDocument/2006/relationships/hyperlink" Target="https://teachmeanatomy.info/abdomen/viscera/spleen/"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teachmeanatomy.info/abdomen/gi-tract/rectum/" TargetMode="External"/><Relationship Id="rId2" Type="http://schemas.openxmlformats.org/officeDocument/2006/relationships/hyperlink" Target="https://teachmeanatomy.info/abdomen/gi-tract/oesophagus/" TargetMode="External"/><Relationship Id="rId1" Type="http://schemas.openxmlformats.org/officeDocument/2006/relationships/slideLayout" Target="../slideLayouts/slideLayout13.xml"/><Relationship Id="rId5" Type="http://schemas.openxmlformats.org/officeDocument/2006/relationships/hyperlink" Target="https://teachmeanatomy.info/abdomen/gi-tract/colon/" TargetMode="External"/><Relationship Id="rId4" Type="http://schemas.openxmlformats.org/officeDocument/2006/relationships/hyperlink" Target="https://teachmeanatomy.info/abdomen/viscera/kidney/" TargetMode="External"/></Relationships>
</file>

<file path=ppt/slides/_rels/slide293.xml.rels><?xml version="1.0" encoding="UTF-8" standalone="yes"?>
<Relationships xmlns="http://schemas.openxmlformats.org/package/2006/relationships"><Relationship Id="rId8" Type="http://schemas.openxmlformats.org/officeDocument/2006/relationships/hyperlink" Target="https://teachmeanatomy.info/abdomen/gi-tract/oesophagus/" TargetMode="External"/><Relationship Id="rId3" Type="http://schemas.openxmlformats.org/officeDocument/2006/relationships/hyperlink" Target="https://teachmeanatomy.info/abdomen/vasculature/arteries/aorta/" TargetMode="External"/><Relationship Id="rId7" Type="http://schemas.openxmlformats.org/officeDocument/2006/relationships/hyperlink" Target="https://teachmeanatomy.info/abdomen/viscera/kidney/" TargetMode="External"/><Relationship Id="rId2" Type="http://schemas.openxmlformats.org/officeDocument/2006/relationships/hyperlink" Target="https://teachmeanatomy.info/abdomen/viscera/adrenal-glands/" TargetMode="External"/><Relationship Id="rId1" Type="http://schemas.openxmlformats.org/officeDocument/2006/relationships/slideLayout" Target="../slideLayouts/slideLayout13.xml"/><Relationship Id="rId6" Type="http://schemas.openxmlformats.org/officeDocument/2006/relationships/hyperlink" Target="https://teachmeanatomy.info/abdomen/gi-tract/colon/" TargetMode="External"/><Relationship Id="rId5" Type="http://schemas.openxmlformats.org/officeDocument/2006/relationships/hyperlink" Target="https://teachmeanatomy.info/pelvis/viscera/ureters/" TargetMode="External"/><Relationship Id="rId4" Type="http://schemas.openxmlformats.org/officeDocument/2006/relationships/hyperlink" Target="https://teachmeanatomy.info/abdomen/viscera/pancreas/" TargetMode="External"/><Relationship Id="rId9" Type="http://schemas.openxmlformats.org/officeDocument/2006/relationships/hyperlink" Target="https://teachmeanatomy.info/abdomen/gi-tract/rectum/" TargetMode="External"/></Relationships>
</file>

<file path=ppt/slides/_rels/slide2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hyperlink" Target="https://teachmeanatomy.info/thorax/organs/heart/heart-vasculature/" TargetMode="Externa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3" Type="http://schemas.openxmlformats.org/officeDocument/2006/relationships/hyperlink" Target="https://teachmeanatomy.info/thorax/areas/posterior-mediastinum/" TargetMode="External"/><Relationship Id="rId2" Type="http://schemas.openxmlformats.org/officeDocument/2006/relationships/hyperlink" Target="https://teachmeanatomy.info/thorax/organs/tracheobronchial-tree/" TargetMode="External"/><Relationship Id="rId1" Type="http://schemas.openxmlformats.org/officeDocument/2006/relationships/slideLayout" Target="../slideLayouts/slideLayout13.xml"/><Relationship Id="rId5" Type="http://schemas.openxmlformats.org/officeDocument/2006/relationships/hyperlink" Target="https://teachmeanatomy.info/thorax/organs/heart/pericardium/" TargetMode="External"/><Relationship Id="rId4" Type="http://schemas.openxmlformats.org/officeDocument/2006/relationships/hyperlink" Target="https://teachmeanatomy.info/abdomen/gi-tract/oesophagus/" TargetMode="External"/></Relationships>
</file>

<file path=ppt/slides/_rels/slide308.xml.rels><?xml version="1.0" encoding="UTF-8" standalone="yes"?>
<Relationships xmlns="http://schemas.openxmlformats.org/package/2006/relationships"><Relationship Id="rId2" Type="http://schemas.openxmlformats.org/officeDocument/2006/relationships/hyperlink" Target="https://teachmeanatomy.info/thorax/muscles/diaphragm/" TargetMode="External"/><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3" Type="http://schemas.openxmlformats.org/officeDocument/2006/relationships/hyperlink" Target="https://teachmeanatomy.info/abdomen/viscera/adrenal-glands/" TargetMode="External"/><Relationship Id="rId2" Type="http://schemas.openxmlformats.org/officeDocument/2006/relationships/hyperlink" Target="https://teachmeanatomy.info/abdomen/vasculature/arteries/superior-mesenteric/" TargetMode="External"/><Relationship Id="rId1" Type="http://schemas.openxmlformats.org/officeDocument/2006/relationships/slideLayout" Target="../slideLayouts/slideLayout13.xml"/><Relationship Id="rId4" Type="http://schemas.openxmlformats.org/officeDocument/2006/relationships/hyperlink" Target="https://teachmeanatomy.info/abdomen/viscera/kidney/" TargetMode="External"/></Relationships>
</file>

<file path=ppt/slides/_rels/slide312.xml.rels><?xml version="1.0" encoding="UTF-8" standalone="yes"?>
<Relationships xmlns="http://schemas.openxmlformats.org/package/2006/relationships"><Relationship Id="rId8" Type="http://schemas.openxmlformats.org/officeDocument/2006/relationships/hyperlink" Target="https://teachmeanatomy.info/neuro/structures/spinal-cord/" TargetMode="External"/><Relationship Id="rId3" Type="http://schemas.openxmlformats.org/officeDocument/2006/relationships/hyperlink" Target="https://teachmeanatomy.info/pelvis/female-reproductive-tract/ovaries/" TargetMode="External"/><Relationship Id="rId7" Type="http://schemas.openxmlformats.org/officeDocument/2006/relationships/hyperlink" Target="https://teachmeanatomy.info/pelvis/bones/sacrum/" TargetMode="External"/><Relationship Id="rId2" Type="http://schemas.openxmlformats.org/officeDocument/2006/relationships/hyperlink" Target="https://teachmeanatomy.info/pelvis/the-male-reproductive-system/testes-epididymis/" TargetMode="External"/><Relationship Id="rId1" Type="http://schemas.openxmlformats.org/officeDocument/2006/relationships/slideLayout" Target="../slideLayouts/slideLayout13.xml"/><Relationship Id="rId6" Type="http://schemas.openxmlformats.org/officeDocument/2006/relationships/hyperlink" Target="https://teachmeanatomy.info/abdomen/bones/lumbar-spine/" TargetMode="External"/><Relationship Id="rId5" Type="http://schemas.openxmlformats.org/officeDocument/2006/relationships/hyperlink" Target="https://teachmeanatomy.info/pelvis/bones/coccyx/" TargetMode="External"/><Relationship Id="rId4" Type="http://schemas.openxmlformats.org/officeDocument/2006/relationships/hyperlink" Target="https://teachmeanatomy.info/abdomen/vasculature/arteries/inferior-mesenteric/" TargetMode="External"/></Relationships>
</file>

<file path=ppt/slides/_rels/slide3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2" Type="http://schemas.openxmlformats.org/officeDocument/2006/relationships/hyperlink" Target="https://teachmeanatomy.info/abdomen/gi-tract/stomach/" TargetMode="External"/><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3" Type="http://schemas.openxmlformats.org/officeDocument/2006/relationships/hyperlink" Target="https://teachmeanatomy.info/abdomen/viscera/pancreas/" TargetMode="External"/><Relationship Id="rId2" Type="http://schemas.openxmlformats.org/officeDocument/2006/relationships/hyperlink" Target="https://teachmeanatomy.info/abdomen/viscera/spleen/" TargetMode="External"/><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2" Type="http://schemas.openxmlformats.org/officeDocument/2006/relationships/hyperlink" Target="https://teachmeanatomy.info/abdomen/viscera/liver/"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3" Type="http://schemas.openxmlformats.org/officeDocument/2006/relationships/hyperlink" Target="https://teachmeanatomy.info/abdomen/viscera/pancreas/" TargetMode="External"/><Relationship Id="rId2" Type="http://schemas.openxmlformats.org/officeDocument/2006/relationships/hyperlink" Target="https://teachmeanatomy.info/abdomen/gi-tract/stomach/" TargetMode="Externa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3" Type="http://schemas.openxmlformats.org/officeDocument/2006/relationships/hyperlink" Target="https://teachmeanatomy.info/abdomen/gi-tract/colon/" TargetMode="External"/><Relationship Id="rId2" Type="http://schemas.openxmlformats.org/officeDocument/2006/relationships/hyperlink" Target="https://teachmeanatomy.info/abdomen/gi-tract/small-intestine/" TargetMode="External"/><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3" Type="http://schemas.openxmlformats.org/officeDocument/2006/relationships/hyperlink" Target="https://teachmeanatomy.info/abdomen/vasculature/inferior-mesenteric-artery/" TargetMode="External"/><Relationship Id="rId2" Type="http://schemas.openxmlformats.org/officeDocument/2006/relationships/hyperlink" Target="https://teachmeanatomy.info/abdomen/vasculature/coeliac-trunk/" TargetMode="External"/><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3" Type="http://schemas.openxmlformats.org/officeDocument/2006/relationships/hyperlink" Target="https://teachmeanatomy.info/abdomen/gi-tract/small-intestine/" TargetMode="External"/><Relationship Id="rId2" Type="http://schemas.openxmlformats.org/officeDocument/2006/relationships/hyperlink" Target="https://teachmeanatomy.info/abdomen/viscera/pancreas/" TargetMode="External"/><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hyperlink" Target="https://teachmeanatomy.info/abdomen/gi-tract/small-intestine/" TargetMode="External"/><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hyperlink" Target="https://teachmeanatomy.info/abdomen/gi-tract/colon/" TargetMode="External"/><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3" Type="http://schemas.openxmlformats.org/officeDocument/2006/relationships/hyperlink" Target="https://teachmeanatomy.info/abdomen/vasculature/arteries/superior-mesenteric/" TargetMode="External"/><Relationship Id="rId2" Type="http://schemas.openxmlformats.org/officeDocument/2006/relationships/hyperlink" Target="https://teachmeanatomy.info/abdomen/vasculature/coeliac-trunk/" TargetMode="External"/><Relationship Id="rId1" Type="http://schemas.openxmlformats.org/officeDocument/2006/relationships/slideLayout" Target="../slideLayouts/slideLayout13.xml"/><Relationship Id="rId4" Type="http://schemas.openxmlformats.org/officeDocument/2006/relationships/hyperlink" Target="https://teachmeanatomy.info/abdomen/areas/peritoneum/" TargetMode="External"/></Relationships>
</file>

<file path=ppt/slides/_rels/slide3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2" Type="http://schemas.openxmlformats.org/officeDocument/2006/relationships/hyperlink" Target="https://teachmeanatomy.info/abdomen/gi-tract/colon/" TargetMode="External"/><Relationship Id="rId1" Type="http://schemas.openxmlformats.org/officeDocument/2006/relationships/slideLayout" Target="../slideLayouts/slideLayout1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2" Type="http://schemas.openxmlformats.org/officeDocument/2006/relationships/hyperlink" Target="https://teachmeanatomy.info/abdomen/gi-tract/rectum/" TargetMode="External"/><Relationship Id="rId1" Type="http://schemas.openxmlformats.org/officeDocument/2006/relationships/slideLayout" Target="../slideLayouts/slideLayout13.xml"/></Relationships>
</file>

<file path=ppt/slides/_rels/slide3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14.xml.rels><?xml version="1.0" encoding="UTF-8" standalone="yes"?>
<Relationships xmlns="http://schemas.openxmlformats.org/package/2006/relationships"><Relationship Id="rId3" Type="http://schemas.openxmlformats.org/officeDocument/2006/relationships/hyperlink" Target="https://teachmeanatomy.info/thorax/muscles/diaphragm/" TargetMode="External"/><Relationship Id="rId2" Type="http://schemas.openxmlformats.org/officeDocument/2006/relationships/hyperlink" Target="https://teachmeanatomy.info/head/organs/eye/extraocular-muscles/" TargetMode="External"/><Relationship Id="rId1" Type="http://schemas.openxmlformats.org/officeDocument/2006/relationships/slideLayout" Target="../slideLayouts/slideLayout13.xml"/><Relationship Id="rId4" Type="http://schemas.openxmlformats.org/officeDocument/2006/relationships/hyperlink" Target="https://teachmeanatomy.info/pelvis/areas/perineum/" TargetMode="External"/></Relationships>
</file>

<file path=ppt/slides/_rels/slide415.xml.rels><?xml version="1.0" encoding="UTF-8" standalone="yes"?>
<Relationships xmlns="http://schemas.openxmlformats.org/package/2006/relationships"><Relationship Id="rId2" Type="http://schemas.openxmlformats.org/officeDocument/2006/relationships/hyperlink" Target="https://teachmeanatomy.info/head/cranial-nerves/hypoglossal/" TargetMode="External"/><Relationship Id="rId1" Type="http://schemas.openxmlformats.org/officeDocument/2006/relationships/slideLayout" Target="../slideLayouts/slideLayout13.xml"/></Relationships>
</file>

<file path=ppt/slides/_rels/slide416.xml.rels><?xml version="1.0" encoding="UTF-8" standalone="yes"?>
<Relationships xmlns="http://schemas.openxmlformats.org/package/2006/relationships"><Relationship Id="rId2" Type="http://schemas.openxmlformats.org/officeDocument/2006/relationships/hyperlink" Target="https://teachmeanatomy.info/head/cranial-nerves/hypoglossal/" TargetMode="External"/><Relationship Id="rId1" Type="http://schemas.openxmlformats.org/officeDocument/2006/relationships/slideLayout" Target="../slideLayouts/slideLayout13.xml"/></Relationships>
</file>

<file path=ppt/slides/_rels/slide417.xml.rels><?xml version="1.0" encoding="UTF-8" standalone="yes"?>
<Relationships xmlns="http://schemas.openxmlformats.org/package/2006/relationships"><Relationship Id="rId2" Type="http://schemas.openxmlformats.org/officeDocument/2006/relationships/hyperlink" Target="https://teachmeanatomy.info/head/cranial-nerves/hypoglossal/" TargetMode="External"/><Relationship Id="rId1" Type="http://schemas.openxmlformats.org/officeDocument/2006/relationships/slideLayout" Target="../slideLayouts/slideLayout13.xml"/></Relationships>
</file>

<file path=ppt/slides/_rels/slide418.xml.rels><?xml version="1.0" encoding="UTF-8" standalone="yes"?>
<Relationships xmlns="http://schemas.openxmlformats.org/package/2006/relationships"><Relationship Id="rId3" Type="http://schemas.openxmlformats.org/officeDocument/2006/relationships/hyperlink" Target="https://teachmeanatomy.info/head/cranial-nerves/hypoglossal/" TargetMode="External"/><Relationship Id="rId2" Type="http://schemas.openxmlformats.org/officeDocument/2006/relationships/hyperlink" Target="https://teachmeanatomy.info/head/cranial-nerves/vagus-nerve-cn-x/" TargetMode="External"/><Relationship Id="rId1" Type="http://schemas.openxmlformats.org/officeDocument/2006/relationships/slideLayout" Target="../slideLayouts/slideLayout13.xml"/></Relationships>
</file>

<file path=ppt/slides/_rels/slide4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hyperlink" Target="https://teachmeanatomy.info/head/cranial-nerves/facial-nerve/" TargetMode="External"/><Relationship Id="rId2" Type="http://schemas.openxmlformats.org/officeDocument/2006/relationships/hyperlink" Target="https://teachmeanatomy.info/head/cranial-nerves/trigeminal-nerve/" TargetMode="External"/><Relationship Id="rId1" Type="http://schemas.openxmlformats.org/officeDocument/2006/relationships/slideLayout" Target="../slideLayouts/slideLayout13.xml"/><Relationship Id="rId6" Type="http://schemas.openxmlformats.org/officeDocument/2006/relationships/hyperlink" Target="https://teachmeanatomy.info/head/cranial-nerves/glossopharyngeal-nerve/" TargetMode="External"/><Relationship Id="rId5" Type="http://schemas.openxmlformats.org/officeDocument/2006/relationships/hyperlink" Target="https://teachmeanatomy.info/head/organs/ear/middle-ear/" TargetMode="External"/><Relationship Id="rId4" Type="http://schemas.openxmlformats.org/officeDocument/2006/relationships/hyperlink" Target="https://teachmeanatomy.info/head/osteology/temporal-bone/" TargetMode="Externa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28.xml.rels><?xml version="1.0" encoding="UTF-8" standalone="yes"?>
<Relationships xmlns="http://schemas.openxmlformats.org/package/2006/relationships"><Relationship Id="rId2" Type="http://schemas.openxmlformats.org/officeDocument/2006/relationships/hyperlink" Target="https://teachmeanatomy.info/neck/bones/hyoid-bone/" TargetMode="External"/><Relationship Id="rId1" Type="http://schemas.openxmlformats.org/officeDocument/2006/relationships/slideLayout" Target="../slideLayouts/slideLayout13.xml"/></Relationships>
</file>

<file path=ppt/slides/_rels/slide429.xml.rels><?xml version="1.0" encoding="UTF-8" standalone="yes"?>
<Relationships xmlns="http://schemas.openxmlformats.org/package/2006/relationships"><Relationship Id="rId3" Type="http://schemas.openxmlformats.org/officeDocument/2006/relationships/hyperlink" Target="https://teachmeanatomy.info/head/cranial-nerves/facial-nerve/" TargetMode="External"/><Relationship Id="rId2" Type="http://schemas.openxmlformats.org/officeDocument/2006/relationships/hyperlink" Target="https://teachmeanatomy.info/head/osteology/temporal-bone/" TargetMode="External"/><Relationship Id="rId1" Type="http://schemas.openxmlformats.org/officeDocument/2006/relationships/slideLayout" Target="../slideLayouts/slideLayout13.xml"/><Relationship Id="rId4" Type="http://schemas.openxmlformats.org/officeDocument/2006/relationships/hyperlink" Target="https://teachmeanatomy.info/head/organs/salivary-glands/paroti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1.xml.rels><?xml version="1.0" encoding="UTF-8" standalone="yes"?>
<Relationships xmlns="http://schemas.openxmlformats.org/package/2006/relationships"><Relationship Id="rId2" Type="http://schemas.openxmlformats.org/officeDocument/2006/relationships/hyperlink" Target="https://teachmeanatomy.info/head/cranial-nerves/trigeminal-nerve/" TargetMode="External"/><Relationship Id="rId1" Type="http://schemas.openxmlformats.org/officeDocument/2006/relationships/slideLayout" Target="../slideLayouts/slideLayout13.xml"/></Relationships>
</file>

<file path=ppt/slides/_rels/slide432.xml.rels><?xml version="1.0" encoding="UTF-8" standalone="yes"?>
<Relationships xmlns="http://schemas.openxmlformats.org/package/2006/relationships"><Relationship Id="rId2" Type="http://schemas.openxmlformats.org/officeDocument/2006/relationships/hyperlink" Target="https://teachmeanatomy.info/head/cranial-nerves/hypoglossal/" TargetMode="External"/><Relationship Id="rId1" Type="http://schemas.openxmlformats.org/officeDocument/2006/relationships/slideLayout" Target="../slideLayouts/slideLayout13.xml"/></Relationships>
</file>

<file path=ppt/slides/_rels/slide4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34.xml.rels><?xml version="1.0" encoding="UTF-8" standalone="yes"?>
<Relationships xmlns="http://schemas.openxmlformats.org/package/2006/relationships"><Relationship Id="rId2" Type="http://schemas.openxmlformats.org/officeDocument/2006/relationships/hyperlink" Target="https://teachmeanatomy.info/neck/bones/hyoid-bone/" TargetMode="External"/><Relationship Id="rId1" Type="http://schemas.openxmlformats.org/officeDocument/2006/relationships/slideLayout" Target="../slideLayouts/slideLayout13.xml"/></Relationships>
</file>

<file path=ppt/slides/_rels/slide435.xml.rels><?xml version="1.0" encoding="UTF-8" standalone="yes"?>
<Relationships xmlns="http://schemas.openxmlformats.org/package/2006/relationships"><Relationship Id="rId3" Type="http://schemas.openxmlformats.org/officeDocument/2006/relationships/hyperlink" Target="https://teachmeanatomy.info/upper-limb/bones/clavicle/" TargetMode="External"/><Relationship Id="rId2" Type="http://schemas.openxmlformats.org/officeDocument/2006/relationships/hyperlink" Target="https://teachmeanatomy.info/upper-limb/bones/scapula/" TargetMode="External"/><Relationship Id="rId1" Type="http://schemas.openxmlformats.org/officeDocument/2006/relationships/slideLayout" Target="../slideLayouts/slideLayout13.xml"/><Relationship Id="rId4" Type="http://schemas.openxmlformats.org/officeDocument/2006/relationships/hyperlink" Target="https://teachmeanatomy.info/neck/bones/hyoid-bone/" TargetMode="Externa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8.xml.rels><?xml version="1.0" encoding="UTF-8" standalone="yes"?>
<Relationships xmlns="http://schemas.openxmlformats.org/package/2006/relationships"><Relationship Id="rId2" Type="http://schemas.openxmlformats.org/officeDocument/2006/relationships/hyperlink" Target="https://teachmeanatomy.info/head/cranial-nerves/hypoglossal/" TargetMode="External"/><Relationship Id="rId1" Type="http://schemas.openxmlformats.org/officeDocument/2006/relationships/slideLayout" Target="../slideLayouts/slideLayout13.xml"/></Relationships>
</file>

<file path=ppt/slides/_rels/slide4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41.xml.rels><?xml version="1.0" encoding="UTF-8" standalone="yes"?>
<Relationships xmlns="http://schemas.openxmlformats.org/package/2006/relationships"><Relationship Id="rId2" Type="http://schemas.openxmlformats.org/officeDocument/2006/relationships/hyperlink" Target="https://teachmeanatomy.info/neck/areas/posterior-triangle/" TargetMode="External"/><Relationship Id="rId1" Type="http://schemas.openxmlformats.org/officeDocument/2006/relationships/slideLayout" Target="../slideLayouts/slideLayout13.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5.xml.rels><?xml version="1.0" encoding="UTF-8" standalone="yes"?>
<Relationships xmlns="http://schemas.openxmlformats.org/package/2006/relationships"><Relationship Id="rId3" Type="http://schemas.openxmlformats.org/officeDocument/2006/relationships/hyperlink" Target="https://teachmeanatomy.info/neck/nerves/phrenic/" TargetMode="External"/><Relationship Id="rId2" Type="http://schemas.openxmlformats.org/officeDocument/2006/relationships/hyperlink" Target="https://teachmeanatomy.info/upper-limb/nerves/brachial-plexus/" TargetMode="External"/><Relationship Id="rId1" Type="http://schemas.openxmlformats.org/officeDocument/2006/relationships/slideLayout" Target="../slideLayouts/slideLayout13.xml"/></Relationships>
</file>

<file path=ppt/slides/_rels/slide4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8.xml.rels><?xml version="1.0" encoding="UTF-8" standalone="yes"?>
<Relationships xmlns="http://schemas.openxmlformats.org/package/2006/relationships"><Relationship Id="rId3" Type="http://schemas.openxmlformats.org/officeDocument/2006/relationships/hyperlink" Target="https://en.wikipedia.org/wiki/Neurocranium" TargetMode="External"/><Relationship Id="rId2" Type="http://schemas.openxmlformats.org/officeDocument/2006/relationships/hyperlink" Target="https://en.wikipedia.org/wiki/Skull" TargetMode="External"/><Relationship Id="rId1" Type="http://schemas.openxmlformats.org/officeDocument/2006/relationships/slideLayout" Target="../slideLayouts/slideLayout13.xml"/><Relationship Id="rId6" Type="http://schemas.openxmlformats.org/officeDocument/2006/relationships/hyperlink" Target="https://en.wikipedia.org/wiki/Meninges" TargetMode="External"/><Relationship Id="rId5" Type="http://schemas.openxmlformats.org/officeDocument/2006/relationships/hyperlink" Target="https://en.wikipedia.org/wiki/Brain" TargetMode="External"/><Relationship Id="rId4" Type="http://schemas.openxmlformats.org/officeDocument/2006/relationships/hyperlink" Target="https://en.wikipedia.org/wiki/Mandible" TargetMode="External"/></Relationships>
</file>

<file path=ppt/slides/_rels/slide459.xml.rels><?xml version="1.0" encoding="UTF-8" standalone="yes"?>
<Relationships xmlns="http://schemas.openxmlformats.org/package/2006/relationships"><Relationship Id="rId3" Type="http://schemas.openxmlformats.org/officeDocument/2006/relationships/hyperlink" Target="https://en.wikipedia.org/wiki/Parietal_bone" TargetMode="External"/><Relationship Id="rId2" Type="http://schemas.openxmlformats.org/officeDocument/2006/relationships/hyperlink" Target="https://en.wikipedia.org/wiki/Cerebrospinal_fluid"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hyperlink" Target="https://en.wikipedia.org/wiki/Arachnoid_mater" TargetMode="External"/><Relationship Id="rId2" Type="http://schemas.openxmlformats.org/officeDocument/2006/relationships/hyperlink" Target="https://en.wikipedia.org/wiki/Pia_mater" TargetMode="External"/><Relationship Id="rId1" Type="http://schemas.openxmlformats.org/officeDocument/2006/relationships/slideLayout" Target="../slideLayouts/slideLayout13.xml"/><Relationship Id="rId5" Type="http://schemas.openxmlformats.org/officeDocument/2006/relationships/hyperlink" Target="https://en.wikipedia.org/wiki/Mesoderm" TargetMode="External"/><Relationship Id="rId4" Type="http://schemas.openxmlformats.org/officeDocument/2006/relationships/hyperlink" Target="https://en.wikipedia.org/wiki/Dura_mater" TargetMode="External"/></Relationships>
</file>

<file path=ppt/slides/_rels/slide461.xml.rels><?xml version="1.0" encoding="UTF-8" standalone="yes"?>
<Relationships xmlns="http://schemas.openxmlformats.org/package/2006/relationships"><Relationship Id="rId3" Type="http://schemas.openxmlformats.org/officeDocument/2006/relationships/hyperlink" Target="https://teachmeanatomy.info/head/organs/eye/bony-orbit/" TargetMode="External"/><Relationship Id="rId2" Type="http://schemas.openxmlformats.org/officeDocument/2006/relationships/hyperlink" Target="https://teachmeanatomy.info/head/organs/the-nose/nasal-cavity/" TargetMode="External"/><Relationship Id="rId1" Type="http://schemas.openxmlformats.org/officeDocument/2006/relationships/slideLayout" Target="../slideLayouts/slideLayout13.xml"/></Relationships>
</file>

<file path=ppt/slides/_rels/slide462.xml.rels><?xml version="1.0" encoding="UTF-8" standalone="yes"?>
<Relationships xmlns="http://schemas.openxmlformats.org/package/2006/relationships"><Relationship Id="rId3" Type="http://schemas.openxmlformats.org/officeDocument/2006/relationships/hyperlink" Target="https://teachmeanatomy.info/head/osteology/temporal-bone/" TargetMode="External"/><Relationship Id="rId2" Type="http://schemas.openxmlformats.org/officeDocument/2006/relationships/hyperlink" Target="https://teachmeanatomy.info/head/osteology/sphenoid-bone/" TargetMode="External"/><Relationship Id="rId1" Type="http://schemas.openxmlformats.org/officeDocument/2006/relationships/slideLayout" Target="../slideLayouts/slideLayout13.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4.xml.rels><?xml version="1.0" encoding="UTF-8" standalone="yes"?>
<Relationships xmlns="http://schemas.openxmlformats.org/package/2006/relationships"><Relationship Id="rId3" Type="http://schemas.openxmlformats.org/officeDocument/2006/relationships/hyperlink" Target="https://en.wikipedia.org/wiki/Human_head" TargetMode="External"/><Relationship Id="rId2" Type="http://schemas.openxmlformats.org/officeDocument/2006/relationships/hyperlink" Target="https://en.wikipedia.org/wiki/Neurocranium" TargetMode="External"/><Relationship Id="rId1" Type="http://schemas.openxmlformats.org/officeDocument/2006/relationships/slideLayout" Target="../slideLayouts/slideLayout13.xml"/></Relationships>
</file>

<file path=ppt/slides/_rels/slide4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5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4800"/>
            <a:ext cx="7924800" cy="5334000"/>
          </a:xfrm>
        </p:spPr>
        <p:txBody>
          <a:bodyPr/>
          <a:lstStyle/>
          <a:p>
            <a:pPr algn="just"/>
            <a:r>
              <a:rPr lang="en-US" dirty="0">
                <a:solidFill>
                  <a:schemeClr val="tx1"/>
                </a:solidFill>
              </a:rPr>
              <a:t>ANATOMY II (ANT 106)</a:t>
            </a:r>
          </a:p>
          <a:p>
            <a:pPr algn="just"/>
            <a:r>
              <a:rPr lang="en-US" dirty="0">
                <a:solidFill>
                  <a:schemeClr val="tx1"/>
                </a:solidFill>
              </a:rPr>
              <a:t>ORTHOPAEDIC AND TRAUMA MEDICINE</a:t>
            </a:r>
          </a:p>
          <a:p>
            <a:pPr algn="just"/>
            <a:r>
              <a:rPr lang="en-US" dirty="0">
                <a:solidFill>
                  <a:schemeClr val="tx1"/>
                </a:solidFill>
              </a:rPr>
              <a:t>YEAR 1 </a:t>
            </a:r>
          </a:p>
          <a:p>
            <a:pPr algn="just"/>
            <a:r>
              <a:rPr lang="en-US" dirty="0">
                <a:solidFill>
                  <a:schemeClr val="tx1"/>
                </a:solidFill>
              </a:rPr>
              <a:t>SEM 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2000250" y="1286669"/>
            <a:ext cx="5143500" cy="3857625"/>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a:t>2. </a:t>
            </a:r>
            <a:r>
              <a:rPr lang="en-US" b="1" dirty="0" err="1"/>
              <a:t>Sternoclavicular</a:t>
            </a:r>
            <a:r>
              <a:rPr lang="en-US" b="1" dirty="0"/>
              <a:t> joint</a:t>
            </a:r>
          </a:p>
        </p:txBody>
      </p:sp>
      <p:sp>
        <p:nvSpPr>
          <p:cNvPr id="3" name="Content Placeholder 2"/>
          <p:cNvSpPr>
            <a:spLocks noGrp="1"/>
          </p:cNvSpPr>
          <p:nvPr>
            <p:ph idx="1"/>
          </p:nvPr>
        </p:nvSpPr>
        <p:spPr>
          <a:xfrm>
            <a:off x="457200" y="914400"/>
            <a:ext cx="8229600" cy="5211763"/>
          </a:xfrm>
        </p:spPr>
        <p:txBody>
          <a:bodyPr>
            <a:normAutofit lnSpcReduction="10000"/>
          </a:bodyPr>
          <a:lstStyle/>
          <a:p>
            <a:r>
              <a:rPr lang="en-US" dirty="0"/>
              <a:t>It is the joint between the </a:t>
            </a:r>
            <a:r>
              <a:rPr lang="en-US" dirty="0" err="1">
                <a:solidFill>
                  <a:srgbClr val="00B0F0"/>
                </a:solidFill>
              </a:rPr>
              <a:t>manubrium</a:t>
            </a:r>
            <a:r>
              <a:rPr lang="en-US" dirty="0"/>
              <a:t> of the sternum and </a:t>
            </a:r>
            <a:r>
              <a:rPr lang="en-US" dirty="0">
                <a:solidFill>
                  <a:schemeClr val="tx2">
                    <a:lumMod val="60000"/>
                    <a:lumOff val="40000"/>
                  </a:schemeClr>
                </a:solidFill>
              </a:rPr>
              <a:t>medial end of the clavicle</a:t>
            </a:r>
          </a:p>
          <a:p>
            <a:r>
              <a:rPr lang="en-US" dirty="0"/>
              <a:t>It is the only attachment of the upper limb to the axial skeleton</a:t>
            </a:r>
          </a:p>
          <a:p>
            <a:r>
              <a:rPr lang="en-US" dirty="0"/>
              <a:t>It is a </a:t>
            </a:r>
            <a:r>
              <a:rPr lang="en-US" b="1" dirty="0"/>
              <a:t>synovial joint </a:t>
            </a:r>
            <a:r>
              <a:rPr lang="en-US" dirty="0"/>
              <a:t>and synovial membrane lines inner surface and produces synovial fluid to reduce friction between the articulating structures</a:t>
            </a:r>
          </a:p>
          <a:p>
            <a:r>
              <a:rPr lang="en-US" dirty="0"/>
              <a:t>The </a:t>
            </a:r>
            <a:r>
              <a:rPr lang="en-US" dirty="0" err="1"/>
              <a:t>articular</a:t>
            </a:r>
            <a:r>
              <a:rPr lang="en-US" dirty="0"/>
              <a:t> surfaces covered with </a:t>
            </a:r>
            <a:r>
              <a:rPr lang="en-US" b="1" dirty="0" err="1"/>
              <a:t>fibrocartilage</a:t>
            </a:r>
            <a:endParaRPr lang="en-US"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a:buNone/>
            </a:pPr>
            <a:r>
              <a:rPr lang="en-US" b="1" dirty="0">
                <a:solidFill>
                  <a:schemeClr val="tx2"/>
                </a:solidFill>
              </a:rPr>
              <a:t>Ligaments</a:t>
            </a:r>
          </a:p>
          <a:p>
            <a:r>
              <a:rPr lang="en-US" dirty="0"/>
              <a:t>The ligaments </a:t>
            </a:r>
            <a:r>
              <a:rPr lang="en-US" dirty="0" err="1"/>
              <a:t>stabilise</a:t>
            </a:r>
            <a:r>
              <a:rPr lang="en-US" dirty="0"/>
              <a:t> the </a:t>
            </a:r>
            <a:r>
              <a:rPr lang="en-US" dirty="0" err="1"/>
              <a:t>sternoclavicular</a:t>
            </a:r>
            <a:r>
              <a:rPr lang="en-US" dirty="0"/>
              <a:t> joint </a:t>
            </a:r>
          </a:p>
          <a:p>
            <a:r>
              <a:rPr lang="en-US" dirty="0"/>
              <a:t>There are 4 major ligaments:</a:t>
            </a:r>
          </a:p>
          <a:p>
            <a:pPr>
              <a:buFont typeface="Wingdings" pitchFamily="2" charset="2"/>
              <a:buChar char="ü"/>
            </a:pPr>
            <a:r>
              <a:rPr lang="en-US" dirty="0" err="1">
                <a:solidFill>
                  <a:srgbClr val="00B050"/>
                </a:solidFill>
              </a:rPr>
              <a:t>Sternoclavicular</a:t>
            </a:r>
            <a:r>
              <a:rPr lang="en-US" dirty="0">
                <a:solidFill>
                  <a:srgbClr val="00B050"/>
                </a:solidFill>
              </a:rPr>
              <a:t> ligament (anterior and posterior)-</a:t>
            </a:r>
            <a:r>
              <a:rPr lang="en-US" dirty="0"/>
              <a:t>strengthen joint </a:t>
            </a:r>
            <a:r>
              <a:rPr lang="en-US" dirty="0" err="1"/>
              <a:t>capscule</a:t>
            </a:r>
            <a:r>
              <a:rPr lang="en-US" dirty="0"/>
              <a:t> </a:t>
            </a:r>
            <a:r>
              <a:rPr lang="en-US" dirty="0" err="1"/>
              <a:t>anteriorly</a:t>
            </a:r>
            <a:r>
              <a:rPr lang="en-US" dirty="0"/>
              <a:t> and </a:t>
            </a:r>
            <a:r>
              <a:rPr lang="en-US" dirty="0" err="1"/>
              <a:t>posteriorly</a:t>
            </a:r>
            <a:endParaRPr lang="en-US" dirty="0"/>
          </a:p>
          <a:p>
            <a:pPr>
              <a:buFont typeface="Wingdings" pitchFamily="2" charset="2"/>
              <a:buChar char="ü"/>
            </a:pPr>
            <a:r>
              <a:rPr lang="en-US" dirty="0" err="1">
                <a:solidFill>
                  <a:srgbClr val="00B050"/>
                </a:solidFill>
              </a:rPr>
              <a:t>Interclavicular</a:t>
            </a:r>
            <a:r>
              <a:rPr lang="en-US" dirty="0">
                <a:solidFill>
                  <a:srgbClr val="00B050"/>
                </a:solidFill>
              </a:rPr>
              <a:t> </a:t>
            </a:r>
            <a:r>
              <a:rPr lang="en-US" dirty="0"/>
              <a:t>ligament-links the ends to the two clavicles to each  other and to the superior surface of </a:t>
            </a:r>
            <a:r>
              <a:rPr lang="en-US" dirty="0" err="1"/>
              <a:t>manubrium</a:t>
            </a:r>
            <a:r>
              <a:rPr lang="en-US" dirty="0"/>
              <a:t> of sternum</a:t>
            </a:r>
          </a:p>
          <a:p>
            <a:pPr>
              <a:buFont typeface="Wingdings" pitchFamily="2" charset="2"/>
              <a:buChar char="ü"/>
            </a:pPr>
            <a:r>
              <a:rPr lang="en-US" dirty="0" err="1">
                <a:solidFill>
                  <a:srgbClr val="00B050"/>
                </a:solidFill>
              </a:rPr>
              <a:t>Costoclavicular</a:t>
            </a:r>
            <a:r>
              <a:rPr lang="en-US" dirty="0">
                <a:solidFill>
                  <a:srgbClr val="00B050"/>
                </a:solidFill>
              </a:rPr>
              <a:t> ligament- </a:t>
            </a:r>
            <a:r>
              <a:rPr lang="en-US" dirty="0"/>
              <a:t>is positioned laterally to the joint and links the proximal end of the clavicle to the first rib and related costal cartilages. It is the main </a:t>
            </a:r>
            <a:r>
              <a:rPr lang="en-US" dirty="0" err="1"/>
              <a:t>stabilising</a:t>
            </a:r>
            <a:r>
              <a:rPr lang="en-US" dirty="0"/>
              <a:t> force for the joint resisting elevation of pectoral girdle.</a:t>
            </a:r>
          </a:p>
          <a:p>
            <a:pPr>
              <a:buNone/>
            </a:pPr>
            <a:endParaRPr lang="en-US" dirty="0">
              <a:solidFill>
                <a:srgbClr val="00B05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chemeClr val="tx2"/>
                </a:solidFill>
              </a:rPr>
              <a:t>Movements</a:t>
            </a:r>
            <a:br>
              <a:rPr lang="en-US" dirty="0">
                <a:solidFill>
                  <a:schemeClr val="tx2"/>
                </a:solidFill>
              </a:rPr>
            </a:br>
            <a:endParaRPr lang="en-US" dirty="0">
              <a:solidFill>
                <a:schemeClr val="tx2"/>
              </a:solidFill>
            </a:endParaRPr>
          </a:p>
        </p:txBody>
      </p:sp>
      <p:sp>
        <p:nvSpPr>
          <p:cNvPr id="3" name="Content Placeholder 2"/>
          <p:cNvSpPr>
            <a:spLocks noGrp="1"/>
          </p:cNvSpPr>
          <p:nvPr>
            <p:ph idx="1"/>
          </p:nvPr>
        </p:nvSpPr>
        <p:spPr>
          <a:xfrm>
            <a:off x="152400" y="990600"/>
            <a:ext cx="8763000" cy="5135563"/>
          </a:xfrm>
        </p:spPr>
        <p:txBody>
          <a:bodyPr>
            <a:normAutofit fontScale="85000" lnSpcReduction="10000"/>
          </a:bodyPr>
          <a:lstStyle/>
          <a:p>
            <a:r>
              <a:rPr lang="en-US" dirty="0"/>
              <a:t>The </a:t>
            </a:r>
            <a:r>
              <a:rPr lang="en-US" dirty="0" err="1"/>
              <a:t>sternoclavicular</a:t>
            </a:r>
            <a:r>
              <a:rPr lang="en-US" dirty="0"/>
              <a:t> joint has a large degree of movements that require joint involvement</a:t>
            </a:r>
          </a:p>
          <a:p>
            <a:pPr>
              <a:buFont typeface="Courier New" pitchFamily="49" charset="0"/>
              <a:buChar char="o"/>
            </a:pPr>
            <a:r>
              <a:rPr lang="en-US" dirty="0">
                <a:solidFill>
                  <a:srgbClr val="7030A0"/>
                </a:solidFill>
              </a:rPr>
              <a:t>Elevation </a:t>
            </a:r>
            <a:r>
              <a:rPr lang="en-US" dirty="0"/>
              <a:t>of shoulders- shrugging the shoulders or abducting the arm over 90 degrees</a:t>
            </a:r>
          </a:p>
          <a:p>
            <a:pPr>
              <a:buFont typeface="Courier New" pitchFamily="49" charset="0"/>
              <a:buChar char="o"/>
            </a:pPr>
            <a:r>
              <a:rPr lang="en-US" dirty="0">
                <a:solidFill>
                  <a:srgbClr val="7030A0"/>
                </a:solidFill>
              </a:rPr>
              <a:t>Depression of shoulders- </a:t>
            </a:r>
            <a:r>
              <a:rPr lang="en-US" dirty="0"/>
              <a:t>drooping shoulders or extending the arm at the shoulder behind the body</a:t>
            </a:r>
            <a:endParaRPr lang="en-US" dirty="0">
              <a:solidFill>
                <a:srgbClr val="7030A0"/>
              </a:solidFill>
            </a:endParaRPr>
          </a:p>
          <a:p>
            <a:pPr>
              <a:buFont typeface="Courier New" pitchFamily="49" charset="0"/>
              <a:buChar char="o"/>
            </a:pPr>
            <a:r>
              <a:rPr lang="en-US" dirty="0">
                <a:solidFill>
                  <a:srgbClr val="7030A0"/>
                </a:solidFill>
              </a:rPr>
              <a:t>Protraction of shoulders-</a:t>
            </a:r>
            <a:r>
              <a:rPr lang="en-US" dirty="0"/>
              <a:t>moving the shoulder girdle </a:t>
            </a:r>
            <a:r>
              <a:rPr lang="en-US" dirty="0" err="1"/>
              <a:t>anteriorly</a:t>
            </a:r>
            <a:endParaRPr lang="en-US" dirty="0">
              <a:solidFill>
                <a:srgbClr val="7030A0"/>
              </a:solidFill>
            </a:endParaRPr>
          </a:p>
          <a:p>
            <a:pPr>
              <a:buFont typeface="Courier New" pitchFamily="49" charset="0"/>
              <a:buChar char="o"/>
            </a:pPr>
            <a:r>
              <a:rPr lang="en-US" dirty="0">
                <a:solidFill>
                  <a:srgbClr val="7030A0"/>
                </a:solidFill>
              </a:rPr>
              <a:t>Retraction-</a:t>
            </a:r>
            <a:r>
              <a:rPr lang="en-US" dirty="0"/>
              <a:t> moving shoulder girdle </a:t>
            </a:r>
            <a:r>
              <a:rPr lang="en-US" dirty="0" err="1"/>
              <a:t>posteriorly</a:t>
            </a:r>
            <a:endParaRPr lang="en-US" dirty="0"/>
          </a:p>
          <a:p>
            <a:pPr>
              <a:buFont typeface="Courier New" pitchFamily="49" charset="0"/>
              <a:buChar char="o"/>
            </a:pPr>
            <a:r>
              <a:rPr lang="en-US" dirty="0">
                <a:solidFill>
                  <a:srgbClr val="7030A0"/>
                </a:solidFill>
              </a:rPr>
              <a:t>Rotation – </a:t>
            </a:r>
            <a:r>
              <a:rPr lang="en-US" dirty="0"/>
              <a:t>when the arm is raised over head by flexion the clavicle rotates passively as the scapula rotates. This is transmitted to clavicle by </a:t>
            </a:r>
            <a:r>
              <a:rPr lang="en-US" dirty="0" err="1">
                <a:solidFill>
                  <a:srgbClr val="7030A0"/>
                </a:solidFill>
              </a:rPr>
              <a:t>coracoclavical</a:t>
            </a:r>
            <a:r>
              <a:rPr lang="en-US" dirty="0">
                <a:solidFill>
                  <a:srgbClr val="7030A0"/>
                </a:solidFill>
              </a:rPr>
              <a:t> ligament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t>3. </a:t>
            </a:r>
            <a:r>
              <a:rPr lang="en-US" b="1" dirty="0" err="1"/>
              <a:t>Glenohumeral</a:t>
            </a:r>
            <a:r>
              <a:rPr lang="en-US" b="1" dirty="0"/>
              <a:t> joint (shoulder joint)</a:t>
            </a:r>
          </a:p>
          <a:p>
            <a:r>
              <a:rPr lang="en-US" dirty="0"/>
              <a:t>Is a synovial joint (ball and socket )</a:t>
            </a:r>
          </a:p>
          <a:p>
            <a:r>
              <a:rPr lang="en-US" dirty="0"/>
              <a:t>The articulation is between the head of the </a:t>
            </a:r>
            <a:r>
              <a:rPr lang="en-US" dirty="0" err="1"/>
              <a:t>humerus</a:t>
            </a:r>
            <a:r>
              <a:rPr lang="en-US" dirty="0"/>
              <a:t> and </a:t>
            </a:r>
            <a:r>
              <a:rPr lang="en-US" dirty="0" err="1"/>
              <a:t>glenoid</a:t>
            </a:r>
            <a:r>
              <a:rPr lang="en-US" dirty="0"/>
              <a:t> cavity of scapula</a:t>
            </a:r>
          </a:p>
          <a:p>
            <a:r>
              <a:rPr lang="en-US" dirty="0"/>
              <a:t>Joint stability is provided by rotator cuff muscles, the long head of the biceps </a:t>
            </a:r>
            <a:r>
              <a:rPr lang="en-US" dirty="0" err="1"/>
              <a:t>brachii</a:t>
            </a:r>
            <a:r>
              <a:rPr lang="en-US" dirty="0"/>
              <a:t> muscles, related body processes and </a:t>
            </a:r>
            <a:r>
              <a:rPr lang="en-US" dirty="0" err="1"/>
              <a:t>extracapsular</a:t>
            </a:r>
            <a:r>
              <a:rPr lang="en-US" dirty="0"/>
              <a:t> ligament.</a:t>
            </a:r>
          </a:p>
          <a:p>
            <a:r>
              <a:rPr lang="en-US" dirty="0"/>
              <a:t>Each of the articulating surfaces is covered with </a:t>
            </a:r>
            <a:r>
              <a:rPr lang="en-US" dirty="0">
                <a:solidFill>
                  <a:schemeClr val="accent1"/>
                </a:solidFill>
              </a:rPr>
              <a:t>hyaline cartilage</a:t>
            </a:r>
          </a:p>
          <a:p>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chemeClr val="accent1"/>
                </a:solidFill>
              </a:rPr>
              <a:t>Movements</a:t>
            </a:r>
            <a:br>
              <a:rPr lang="en-US" dirty="0">
                <a:solidFill>
                  <a:schemeClr val="accent1"/>
                </a:solidFill>
              </a:rPr>
            </a:br>
            <a:endParaRPr lang="en-US" dirty="0">
              <a:solidFill>
                <a:schemeClr val="accent1"/>
              </a:solidFill>
            </a:endParaRPr>
          </a:p>
        </p:txBody>
      </p:sp>
      <p:sp>
        <p:nvSpPr>
          <p:cNvPr id="3" name="Content Placeholder 2"/>
          <p:cNvSpPr>
            <a:spLocks noGrp="1"/>
          </p:cNvSpPr>
          <p:nvPr>
            <p:ph idx="1"/>
          </p:nvPr>
        </p:nvSpPr>
        <p:spPr>
          <a:xfrm>
            <a:off x="457200" y="762000"/>
            <a:ext cx="8229600" cy="5364163"/>
          </a:xfrm>
        </p:spPr>
        <p:txBody>
          <a:bodyPr/>
          <a:lstStyle/>
          <a:p>
            <a:r>
              <a:rPr lang="en-US" dirty="0"/>
              <a:t>Flexion</a:t>
            </a:r>
          </a:p>
          <a:p>
            <a:r>
              <a:rPr lang="en-US" dirty="0"/>
              <a:t>Extension</a:t>
            </a:r>
          </a:p>
          <a:p>
            <a:r>
              <a:rPr lang="en-US" dirty="0"/>
              <a:t>Abduction</a:t>
            </a:r>
          </a:p>
          <a:p>
            <a:r>
              <a:rPr lang="en-US" dirty="0"/>
              <a:t>Adduction</a:t>
            </a:r>
          </a:p>
          <a:p>
            <a:r>
              <a:rPr lang="en-US" dirty="0"/>
              <a:t>Medial rotation</a:t>
            </a:r>
          </a:p>
          <a:p>
            <a:r>
              <a:rPr lang="en-US" dirty="0"/>
              <a:t>Lateral rotation</a:t>
            </a:r>
          </a:p>
          <a:p>
            <a:r>
              <a:rPr lang="en-US" dirty="0" err="1"/>
              <a:t>Circumduction</a:t>
            </a:r>
            <a:endParaRPr lang="en-US" dirty="0"/>
          </a:p>
          <a:p>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a:buNone/>
            </a:pPr>
            <a:r>
              <a:rPr lang="en-US" b="1" dirty="0"/>
              <a:t>4. Elbow joint</a:t>
            </a:r>
          </a:p>
          <a:p>
            <a:r>
              <a:rPr lang="en-US" dirty="0"/>
              <a:t>This joint has three separate articulations which share a common synovial cavity</a:t>
            </a:r>
          </a:p>
          <a:p>
            <a:r>
              <a:rPr lang="en-US" dirty="0"/>
              <a:t>The joints between the </a:t>
            </a:r>
            <a:r>
              <a:rPr lang="en-US" b="1" dirty="0" err="1"/>
              <a:t>trochlear</a:t>
            </a:r>
            <a:r>
              <a:rPr lang="en-US" b="1" dirty="0"/>
              <a:t> notch </a:t>
            </a:r>
            <a:r>
              <a:rPr lang="en-US" dirty="0"/>
              <a:t>of the </a:t>
            </a:r>
            <a:r>
              <a:rPr lang="en-US" b="1" dirty="0"/>
              <a:t>ulna</a:t>
            </a:r>
            <a:r>
              <a:rPr lang="en-US" dirty="0"/>
              <a:t> and </a:t>
            </a:r>
            <a:r>
              <a:rPr lang="en-US" dirty="0" err="1"/>
              <a:t>trochlea</a:t>
            </a:r>
            <a:r>
              <a:rPr lang="en-US" dirty="0"/>
              <a:t> of the </a:t>
            </a:r>
            <a:r>
              <a:rPr lang="en-US" dirty="0" err="1"/>
              <a:t>humerus</a:t>
            </a:r>
            <a:r>
              <a:rPr lang="en-US" dirty="0"/>
              <a:t> and between </a:t>
            </a:r>
            <a:r>
              <a:rPr lang="en-US" b="1" dirty="0"/>
              <a:t>head of the radius and </a:t>
            </a:r>
            <a:r>
              <a:rPr lang="en-US" b="1" dirty="0" err="1"/>
              <a:t>capitulum</a:t>
            </a:r>
            <a:r>
              <a:rPr lang="en-US" b="1" dirty="0"/>
              <a:t> of </a:t>
            </a:r>
            <a:r>
              <a:rPr lang="en-US" b="1" dirty="0" err="1"/>
              <a:t>humerus</a:t>
            </a:r>
            <a:r>
              <a:rPr lang="en-US" b="1" dirty="0"/>
              <a:t> </a:t>
            </a:r>
            <a:r>
              <a:rPr lang="en-US" dirty="0"/>
              <a:t> are primarily involved with </a:t>
            </a:r>
            <a:r>
              <a:rPr lang="en-US" b="1" dirty="0">
                <a:solidFill>
                  <a:schemeClr val="accent1"/>
                </a:solidFill>
              </a:rPr>
              <a:t>hinge-like flexion </a:t>
            </a:r>
            <a:r>
              <a:rPr lang="en-US" dirty="0"/>
              <a:t>and </a:t>
            </a:r>
            <a:r>
              <a:rPr lang="en-US" b="1" dirty="0">
                <a:solidFill>
                  <a:schemeClr val="accent1"/>
                </a:solidFill>
              </a:rPr>
              <a:t>extension of the forearm </a:t>
            </a:r>
            <a:r>
              <a:rPr lang="en-US" dirty="0"/>
              <a:t>on the arm and together the principal articulations of the elbow joint</a:t>
            </a:r>
          </a:p>
          <a:p>
            <a:r>
              <a:rPr lang="en-US" dirty="0"/>
              <a:t>The joint between the head of radius and the radial notch of the ulna (</a:t>
            </a:r>
            <a:r>
              <a:rPr lang="en-US" dirty="0">
                <a:solidFill>
                  <a:schemeClr val="accent2"/>
                </a:solidFill>
              </a:rPr>
              <a:t>proximal radio-</a:t>
            </a:r>
            <a:r>
              <a:rPr lang="en-US" dirty="0" err="1">
                <a:solidFill>
                  <a:schemeClr val="accent2"/>
                </a:solidFill>
              </a:rPr>
              <a:t>ulnar</a:t>
            </a:r>
            <a:r>
              <a:rPr lang="en-US" dirty="0"/>
              <a:t>) joint is involved with </a:t>
            </a:r>
            <a:r>
              <a:rPr lang="en-US" dirty="0" err="1"/>
              <a:t>pronation</a:t>
            </a:r>
            <a:r>
              <a:rPr lang="en-US" dirty="0"/>
              <a:t> and </a:t>
            </a:r>
            <a:r>
              <a:rPr lang="en-US" dirty="0" err="1"/>
              <a:t>supination</a:t>
            </a:r>
            <a:r>
              <a:rPr lang="en-US" dirty="0"/>
              <a:t> of </a:t>
            </a:r>
            <a:r>
              <a:rPr lang="en-US" dirty="0" err="1"/>
              <a:t>forarm</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a:bodyPr>
          <a:lstStyle/>
          <a:p>
            <a:r>
              <a:rPr lang="en-US" dirty="0"/>
              <a:t>The articulating surfaces of the bones are covered with </a:t>
            </a:r>
            <a:r>
              <a:rPr lang="en-US" dirty="0">
                <a:solidFill>
                  <a:schemeClr val="accent2"/>
                </a:solidFill>
              </a:rPr>
              <a:t>hyaline cartilage </a:t>
            </a:r>
          </a:p>
          <a:p>
            <a:pPr>
              <a:buNone/>
            </a:pPr>
            <a:r>
              <a:rPr lang="en-US" b="1" dirty="0"/>
              <a:t>Ligaments</a:t>
            </a:r>
          </a:p>
          <a:p>
            <a:r>
              <a:rPr lang="en-US" dirty="0"/>
              <a:t>Radial collateral ligament-  one end attaches to the lateral </a:t>
            </a:r>
            <a:r>
              <a:rPr lang="en-US" dirty="0" err="1"/>
              <a:t>epicondyle</a:t>
            </a:r>
            <a:r>
              <a:rPr lang="en-US" dirty="0"/>
              <a:t> of </a:t>
            </a:r>
            <a:r>
              <a:rPr lang="en-US" dirty="0" err="1"/>
              <a:t>humerus</a:t>
            </a:r>
            <a:r>
              <a:rPr lang="en-US" dirty="0"/>
              <a:t> the distal fibers blend with later </a:t>
            </a:r>
            <a:r>
              <a:rPr lang="en-US"/>
              <a:t>part of annular </a:t>
            </a:r>
            <a:r>
              <a:rPr lang="en-US" dirty="0"/>
              <a:t>ligament </a:t>
            </a:r>
          </a:p>
          <a:p>
            <a:r>
              <a:rPr lang="en-US" dirty="0" err="1"/>
              <a:t>Ulnar</a:t>
            </a:r>
            <a:r>
              <a:rPr lang="en-US" dirty="0"/>
              <a:t> collateral ligament- extends  from medial </a:t>
            </a:r>
            <a:r>
              <a:rPr lang="en-US" dirty="0" err="1"/>
              <a:t>epicondyle</a:t>
            </a:r>
            <a:r>
              <a:rPr lang="en-US" dirty="0"/>
              <a:t> of </a:t>
            </a:r>
            <a:r>
              <a:rPr lang="en-US" dirty="0" err="1"/>
              <a:t>humerus</a:t>
            </a:r>
            <a:r>
              <a:rPr lang="en-US" dirty="0"/>
              <a:t> to </a:t>
            </a:r>
            <a:r>
              <a:rPr lang="en-US" dirty="0" err="1"/>
              <a:t>coronoid</a:t>
            </a:r>
            <a:r>
              <a:rPr lang="en-US" dirty="0"/>
              <a:t> process of ulna</a:t>
            </a:r>
          </a:p>
          <a:p>
            <a:r>
              <a:rPr lang="en-US" dirty="0"/>
              <a:t>Annular ligament of radius- it reinforces the joint holding the radius and ulna together</a:t>
            </a:r>
          </a:p>
          <a:p>
            <a:endParaRPr lang="en-US" b="1" dirty="0"/>
          </a:p>
          <a:p>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a:t>5. Wrist joint</a:t>
            </a:r>
          </a:p>
        </p:txBody>
      </p:sp>
      <p:sp>
        <p:nvSpPr>
          <p:cNvPr id="3" name="Content Placeholder 2"/>
          <p:cNvSpPr>
            <a:spLocks noGrp="1"/>
          </p:cNvSpPr>
          <p:nvPr>
            <p:ph idx="1"/>
          </p:nvPr>
        </p:nvSpPr>
        <p:spPr>
          <a:xfrm>
            <a:off x="457200" y="990600"/>
            <a:ext cx="8229600" cy="5135563"/>
          </a:xfrm>
        </p:spPr>
        <p:txBody>
          <a:bodyPr/>
          <a:lstStyle/>
          <a:p>
            <a:r>
              <a:rPr lang="en-US" dirty="0"/>
              <a:t>This is a synovial joint between the distal end of the radius and </a:t>
            </a:r>
            <a:r>
              <a:rPr lang="en-US" dirty="0" err="1"/>
              <a:t>articular</a:t>
            </a:r>
            <a:r>
              <a:rPr lang="en-US" dirty="0"/>
              <a:t> disc overlying the distal end of the ulna and </a:t>
            </a:r>
            <a:r>
              <a:rPr lang="en-US" dirty="0" err="1"/>
              <a:t>scaphoid</a:t>
            </a:r>
            <a:r>
              <a:rPr lang="en-US" dirty="0"/>
              <a:t>, </a:t>
            </a:r>
            <a:r>
              <a:rPr lang="en-US" dirty="0" err="1"/>
              <a:t>lunate</a:t>
            </a:r>
            <a:r>
              <a:rPr lang="en-US" dirty="0"/>
              <a:t> and </a:t>
            </a:r>
            <a:r>
              <a:rPr lang="en-US" dirty="0" err="1"/>
              <a:t>triquetrium</a:t>
            </a:r>
            <a:r>
              <a:rPr lang="en-US" dirty="0"/>
              <a:t>.</a:t>
            </a:r>
          </a:p>
          <a:p>
            <a:r>
              <a:rPr lang="en-US" dirty="0"/>
              <a:t>The wrist joint allows movement around two axes. The hand can be </a:t>
            </a:r>
            <a:r>
              <a:rPr lang="en-US" dirty="0">
                <a:solidFill>
                  <a:srgbClr val="0070C0"/>
                </a:solidFill>
              </a:rPr>
              <a:t>abducted, adducted, flexed and extended </a:t>
            </a:r>
            <a:r>
              <a:rPr lang="en-US" dirty="0"/>
              <a:t>at wrist joint</a:t>
            </a:r>
          </a:p>
          <a:p>
            <a:pPr>
              <a:buNone/>
            </a:pPr>
            <a:endParaRPr lang="en-US" dirty="0">
              <a:solidFill>
                <a:srgbClr val="0070C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Ligaments</a:t>
            </a:r>
            <a:br>
              <a:rPr lang="en-US" b="1" dirty="0"/>
            </a:br>
            <a:endParaRPr lang="en-US" b="1" dirty="0"/>
          </a:p>
        </p:txBody>
      </p:sp>
      <p:sp>
        <p:nvSpPr>
          <p:cNvPr id="3" name="Content Placeholder 2"/>
          <p:cNvSpPr>
            <a:spLocks noGrp="1"/>
          </p:cNvSpPr>
          <p:nvPr>
            <p:ph idx="1"/>
          </p:nvPr>
        </p:nvSpPr>
        <p:spPr>
          <a:xfrm>
            <a:off x="457200" y="762000"/>
            <a:ext cx="8229600" cy="5364163"/>
          </a:xfrm>
        </p:spPr>
        <p:txBody>
          <a:bodyPr>
            <a:normAutofit fontScale="92500" lnSpcReduction="10000"/>
          </a:bodyPr>
          <a:lstStyle/>
          <a:p>
            <a:r>
              <a:rPr lang="en-US" dirty="0"/>
              <a:t>The capsule of the wrist joint is reinforced by the following ligaments</a:t>
            </a:r>
          </a:p>
          <a:p>
            <a:pPr>
              <a:buFont typeface="Wingdings" pitchFamily="2" charset="2"/>
              <a:buChar char="v"/>
            </a:pPr>
            <a:r>
              <a:rPr lang="en-US" dirty="0" err="1">
                <a:solidFill>
                  <a:schemeClr val="accent2"/>
                </a:solidFill>
              </a:rPr>
              <a:t>Palmar</a:t>
            </a:r>
            <a:r>
              <a:rPr lang="en-US" dirty="0">
                <a:solidFill>
                  <a:schemeClr val="accent2"/>
                </a:solidFill>
              </a:rPr>
              <a:t> </a:t>
            </a:r>
            <a:r>
              <a:rPr lang="en-US" dirty="0" err="1">
                <a:solidFill>
                  <a:schemeClr val="accent2"/>
                </a:solidFill>
              </a:rPr>
              <a:t>radiocarpal</a:t>
            </a:r>
            <a:endParaRPr lang="en-US" dirty="0">
              <a:solidFill>
                <a:schemeClr val="accent2"/>
              </a:solidFill>
            </a:endParaRPr>
          </a:p>
          <a:p>
            <a:pPr>
              <a:buFont typeface="Wingdings" pitchFamily="2" charset="2"/>
              <a:buChar char="v"/>
            </a:pPr>
            <a:r>
              <a:rPr lang="en-US" dirty="0" err="1">
                <a:solidFill>
                  <a:schemeClr val="accent2"/>
                </a:solidFill>
              </a:rPr>
              <a:t>Palmar</a:t>
            </a:r>
            <a:r>
              <a:rPr lang="en-US" dirty="0">
                <a:solidFill>
                  <a:schemeClr val="accent2"/>
                </a:solidFill>
              </a:rPr>
              <a:t> </a:t>
            </a:r>
            <a:r>
              <a:rPr lang="en-US" dirty="0" err="1">
                <a:solidFill>
                  <a:schemeClr val="accent2"/>
                </a:solidFill>
              </a:rPr>
              <a:t>ulnocarpal</a:t>
            </a:r>
            <a:endParaRPr lang="en-US" dirty="0">
              <a:solidFill>
                <a:schemeClr val="accent2"/>
              </a:solidFill>
            </a:endParaRPr>
          </a:p>
          <a:p>
            <a:pPr>
              <a:buFont typeface="Wingdings" pitchFamily="2" charset="2"/>
              <a:buChar char="v"/>
            </a:pPr>
            <a:r>
              <a:rPr lang="en-US" dirty="0">
                <a:solidFill>
                  <a:schemeClr val="accent2"/>
                </a:solidFill>
              </a:rPr>
              <a:t>Dorsal </a:t>
            </a:r>
            <a:r>
              <a:rPr lang="en-US" dirty="0" err="1">
                <a:solidFill>
                  <a:schemeClr val="accent2"/>
                </a:solidFill>
              </a:rPr>
              <a:t>radiocarpal</a:t>
            </a:r>
            <a:endParaRPr lang="en-US" dirty="0">
              <a:solidFill>
                <a:schemeClr val="accent2"/>
              </a:solidFill>
            </a:endParaRPr>
          </a:p>
          <a:p>
            <a:pPr>
              <a:buFont typeface="Wingdings" pitchFamily="2" charset="2"/>
              <a:buChar char="v"/>
            </a:pPr>
            <a:r>
              <a:rPr lang="en-US" dirty="0"/>
              <a:t> </a:t>
            </a:r>
            <a:r>
              <a:rPr lang="en-US" dirty="0">
                <a:solidFill>
                  <a:schemeClr val="accent2"/>
                </a:solidFill>
              </a:rPr>
              <a:t>radial and </a:t>
            </a:r>
            <a:r>
              <a:rPr lang="en-US" dirty="0" err="1">
                <a:solidFill>
                  <a:schemeClr val="accent2"/>
                </a:solidFill>
              </a:rPr>
              <a:t>ulnar</a:t>
            </a:r>
            <a:r>
              <a:rPr lang="en-US" dirty="0">
                <a:solidFill>
                  <a:schemeClr val="accent2"/>
                </a:solidFill>
              </a:rPr>
              <a:t> collateral ligaments </a:t>
            </a:r>
            <a:r>
              <a:rPr lang="en-US" dirty="0"/>
              <a:t>of the wrist span the distance between the </a:t>
            </a:r>
            <a:r>
              <a:rPr lang="en-US" dirty="0" err="1"/>
              <a:t>styloid</a:t>
            </a:r>
            <a:r>
              <a:rPr lang="en-US" dirty="0"/>
              <a:t> processes of the radius and </a:t>
            </a:r>
            <a:r>
              <a:rPr lang="en-US" dirty="0" err="1"/>
              <a:t>ulnar</a:t>
            </a:r>
            <a:r>
              <a:rPr lang="en-US" dirty="0"/>
              <a:t> and the adjacent carpal bones. These ligaments reinforce the medial and lateral sides of the wrist joint and support them during flexion and extension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a:t>5. Carpal joints</a:t>
            </a:r>
          </a:p>
        </p:txBody>
      </p:sp>
      <p:sp>
        <p:nvSpPr>
          <p:cNvPr id="3" name="Content Placeholder 2"/>
          <p:cNvSpPr>
            <a:spLocks noGrp="1"/>
          </p:cNvSpPr>
          <p:nvPr>
            <p:ph idx="1"/>
          </p:nvPr>
        </p:nvSpPr>
        <p:spPr>
          <a:xfrm>
            <a:off x="457200" y="990600"/>
            <a:ext cx="8229600" cy="5135563"/>
          </a:xfrm>
        </p:spPr>
        <p:txBody>
          <a:bodyPr/>
          <a:lstStyle/>
          <a:p>
            <a:r>
              <a:rPr lang="en-US" dirty="0"/>
              <a:t>The synovial joints between the carpal bones share a common </a:t>
            </a:r>
            <a:r>
              <a:rPr lang="en-US" dirty="0" err="1"/>
              <a:t>articular</a:t>
            </a:r>
            <a:r>
              <a:rPr lang="en-US" dirty="0"/>
              <a:t> cavity.</a:t>
            </a:r>
          </a:p>
          <a:p>
            <a:r>
              <a:rPr lang="en-US" dirty="0"/>
              <a:t>The joint capsule of the joint is reinforced by numerous ligaments</a:t>
            </a:r>
          </a:p>
          <a:p>
            <a:r>
              <a:rPr lang="en-US" dirty="0"/>
              <a:t>Although movement at the carpal joints (</a:t>
            </a:r>
            <a:r>
              <a:rPr lang="en-US" dirty="0" err="1"/>
              <a:t>intercarpal</a:t>
            </a:r>
            <a:r>
              <a:rPr lang="en-US" dirty="0"/>
              <a:t> joints) is limited, the joints do contribute to the positioning of the hand in </a:t>
            </a:r>
            <a:r>
              <a:rPr lang="en-US" dirty="0">
                <a:solidFill>
                  <a:srgbClr val="0070C0"/>
                </a:solidFill>
              </a:rPr>
              <a:t>adduction, abduction, flexion and particularly extension </a:t>
            </a:r>
          </a:p>
          <a:p>
            <a:endParaRPr lang="en-US" dirty="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pic>
        <p:nvPicPr>
          <p:cNvPr id="4098" name="Picture 2"/>
          <p:cNvPicPr>
            <a:picLocks noChangeAspect="1" noChangeArrowheads="1"/>
          </p:cNvPicPr>
          <p:nvPr/>
        </p:nvPicPr>
        <p:blipFill>
          <a:blip r:embed="rId2"/>
          <a:srcRect/>
          <a:stretch>
            <a:fillRect/>
          </a:stretch>
        </p:blipFill>
        <p:spPr bwMode="auto">
          <a:xfrm>
            <a:off x="1295400" y="457200"/>
            <a:ext cx="6858000" cy="5181600"/>
          </a:xfrm>
          <a:prstGeom prst="rect">
            <a:avLst/>
          </a:prstGeom>
          <a:noFill/>
          <a:ln w="9525">
            <a:noFill/>
            <a:miter lim="800000"/>
            <a:headEnd/>
            <a:tailEnd/>
          </a:ln>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t>6. </a:t>
            </a:r>
            <a:r>
              <a:rPr lang="en-US" b="1" dirty="0" err="1"/>
              <a:t>Carpometacarpal</a:t>
            </a:r>
            <a:r>
              <a:rPr lang="en-US" b="1" dirty="0"/>
              <a:t> joints </a:t>
            </a:r>
          </a:p>
          <a:p>
            <a:r>
              <a:rPr lang="en-US" dirty="0"/>
              <a:t>There are 5 </a:t>
            </a:r>
            <a:r>
              <a:rPr lang="en-US" dirty="0" err="1"/>
              <a:t>carpometacarpal</a:t>
            </a:r>
            <a:r>
              <a:rPr lang="en-US" dirty="0"/>
              <a:t> joints between the metacarpal and related distal row of carpal bones</a:t>
            </a:r>
          </a:p>
          <a:p>
            <a:r>
              <a:rPr lang="en-US" dirty="0"/>
              <a:t>The saddle joint between metacarpal I and the trapezium imparts a wide range of mobility to the thumb that is not a feature of the rest digits. Movements at this </a:t>
            </a:r>
            <a:r>
              <a:rPr lang="en-US" dirty="0" err="1"/>
              <a:t>carpometacarpal</a:t>
            </a:r>
            <a:r>
              <a:rPr lang="en-US" dirty="0"/>
              <a:t> </a:t>
            </a:r>
            <a:r>
              <a:rPr lang="en-US" dirty="0">
                <a:solidFill>
                  <a:schemeClr val="accent6"/>
                </a:solidFill>
              </a:rPr>
              <a:t>joint is flexion, extension, abduction, adduction, rotation and </a:t>
            </a:r>
            <a:r>
              <a:rPr lang="en-US" dirty="0" err="1">
                <a:solidFill>
                  <a:schemeClr val="accent6"/>
                </a:solidFill>
              </a:rPr>
              <a:t>circumduction</a:t>
            </a:r>
            <a:endParaRPr lang="en-US" dirty="0">
              <a:solidFill>
                <a:schemeClr val="accent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The </a:t>
            </a:r>
            <a:r>
              <a:rPr lang="en-US" dirty="0" err="1"/>
              <a:t>carpometacarpal</a:t>
            </a:r>
            <a:r>
              <a:rPr lang="en-US" dirty="0"/>
              <a:t> joints between </a:t>
            </a:r>
            <a:r>
              <a:rPr lang="en-US" b="1" dirty="0"/>
              <a:t>metacarpals II to V </a:t>
            </a:r>
            <a:r>
              <a:rPr lang="en-US" dirty="0"/>
              <a:t>and the carpal bones are much </a:t>
            </a:r>
            <a:r>
              <a:rPr lang="en-US" b="1" dirty="0"/>
              <a:t>less mobile </a:t>
            </a:r>
            <a:r>
              <a:rPr lang="en-US" dirty="0"/>
              <a:t>than the </a:t>
            </a:r>
            <a:r>
              <a:rPr lang="en-US" dirty="0" err="1"/>
              <a:t>carpometacarpal</a:t>
            </a:r>
            <a:r>
              <a:rPr lang="en-US" dirty="0"/>
              <a:t> </a:t>
            </a:r>
            <a:r>
              <a:rPr lang="en-US" b="1" dirty="0"/>
              <a:t>joint of the </a:t>
            </a:r>
            <a:r>
              <a:rPr lang="en-US" b="1" dirty="0" err="1"/>
              <a:t>lumb</a:t>
            </a:r>
            <a:r>
              <a:rPr lang="en-US" b="1" dirty="0"/>
              <a:t> </a:t>
            </a:r>
            <a:r>
              <a:rPr lang="en-US" dirty="0"/>
              <a:t>allowing only limited </a:t>
            </a:r>
            <a:r>
              <a:rPr lang="en-US" b="1" dirty="0" err="1"/>
              <a:t>glinding</a:t>
            </a:r>
            <a:r>
              <a:rPr lang="en-US" b="1" dirty="0"/>
              <a:t> movements</a:t>
            </a:r>
          </a:p>
          <a:p>
            <a:r>
              <a:rPr lang="en-US" dirty="0"/>
              <a:t>Movement of the joints increases medially so metacarpal V slides to the greatest degree. This can be best observed on the dorsal surface of hand as it makes a fist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6. </a:t>
            </a:r>
            <a:r>
              <a:rPr lang="en-US" b="1" dirty="0" err="1"/>
              <a:t>Metacarpophalangeal</a:t>
            </a:r>
            <a:r>
              <a:rPr lang="en-US" b="1" dirty="0"/>
              <a:t> joints</a:t>
            </a:r>
          </a:p>
        </p:txBody>
      </p:sp>
      <p:sp>
        <p:nvSpPr>
          <p:cNvPr id="3" name="Content Placeholder 2"/>
          <p:cNvSpPr>
            <a:spLocks noGrp="1"/>
          </p:cNvSpPr>
          <p:nvPr>
            <p:ph idx="1"/>
          </p:nvPr>
        </p:nvSpPr>
        <p:spPr>
          <a:xfrm>
            <a:off x="457200" y="1219200"/>
            <a:ext cx="8229600" cy="4906963"/>
          </a:xfrm>
        </p:spPr>
        <p:txBody>
          <a:bodyPr/>
          <a:lstStyle/>
          <a:p>
            <a:r>
              <a:rPr lang="en-US" dirty="0"/>
              <a:t>The joints between the distal ends of the metacarpals and proximal phalanges of the digits are </a:t>
            </a:r>
            <a:r>
              <a:rPr lang="en-US" dirty="0" err="1">
                <a:solidFill>
                  <a:schemeClr val="accent6"/>
                </a:solidFill>
              </a:rPr>
              <a:t>condylar</a:t>
            </a:r>
            <a:r>
              <a:rPr lang="en-US" dirty="0">
                <a:solidFill>
                  <a:schemeClr val="accent6"/>
                </a:solidFill>
              </a:rPr>
              <a:t> joints </a:t>
            </a:r>
            <a:r>
              <a:rPr lang="en-US" dirty="0"/>
              <a:t>which allows </a:t>
            </a:r>
            <a:r>
              <a:rPr lang="en-US" dirty="0">
                <a:solidFill>
                  <a:srgbClr val="0070C0"/>
                </a:solidFill>
              </a:rPr>
              <a:t>flexion</a:t>
            </a:r>
            <a:r>
              <a:rPr lang="en-US" dirty="0"/>
              <a:t>, </a:t>
            </a:r>
            <a:r>
              <a:rPr lang="en-US" dirty="0">
                <a:solidFill>
                  <a:srgbClr val="0070C0"/>
                </a:solidFill>
              </a:rPr>
              <a:t>extension, adduction, abduction, </a:t>
            </a:r>
            <a:r>
              <a:rPr lang="en-US" dirty="0" err="1">
                <a:solidFill>
                  <a:srgbClr val="0070C0"/>
                </a:solidFill>
              </a:rPr>
              <a:t>circumduction</a:t>
            </a:r>
            <a:endParaRPr lang="en-US" dirty="0">
              <a:solidFill>
                <a:srgbClr val="0070C0"/>
              </a:solidFill>
            </a:endParaRPr>
          </a:p>
          <a:p>
            <a:r>
              <a:rPr lang="en-US" dirty="0"/>
              <a:t>The capsule of each joint is reinforced by </a:t>
            </a:r>
            <a:r>
              <a:rPr lang="en-US" dirty="0" err="1"/>
              <a:t>palmar</a:t>
            </a:r>
            <a:r>
              <a:rPr lang="en-US" dirty="0"/>
              <a:t> ligament and medial and collateral ligaments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lgn="l"/>
            <a:r>
              <a:rPr lang="en-US" b="1" dirty="0"/>
              <a:t>7. </a:t>
            </a:r>
            <a:r>
              <a:rPr lang="en-US" b="1" dirty="0" err="1"/>
              <a:t>Interphalangeal</a:t>
            </a:r>
            <a:r>
              <a:rPr lang="en-US" b="1" dirty="0"/>
              <a:t> joints </a:t>
            </a:r>
          </a:p>
        </p:txBody>
      </p:sp>
      <p:sp>
        <p:nvSpPr>
          <p:cNvPr id="3" name="Content Placeholder 2"/>
          <p:cNvSpPr>
            <a:spLocks noGrp="1"/>
          </p:cNvSpPr>
          <p:nvPr>
            <p:ph idx="1"/>
          </p:nvPr>
        </p:nvSpPr>
        <p:spPr>
          <a:xfrm>
            <a:off x="457200" y="838200"/>
            <a:ext cx="8229600" cy="5287963"/>
          </a:xfrm>
        </p:spPr>
        <p:txBody>
          <a:bodyPr/>
          <a:lstStyle/>
          <a:p>
            <a:r>
              <a:rPr lang="en-US" dirty="0"/>
              <a:t>These are synovial hinge joints that allow flexion and extension</a:t>
            </a:r>
          </a:p>
          <a:p>
            <a:r>
              <a:rPr lang="en-US" dirty="0"/>
              <a:t>Each </a:t>
            </a:r>
            <a:r>
              <a:rPr lang="en-US" dirty="0" err="1"/>
              <a:t>interphalangeal</a:t>
            </a:r>
            <a:r>
              <a:rPr lang="en-US" dirty="0"/>
              <a:t> joint is composed of the head of the more proximal phalanx and base of its distal counterpart</a:t>
            </a:r>
          </a:p>
          <a:p>
            <a:r>
              <a:rPr lang="en-US" dirty="0"/>
              <a:t>They are reinforced by collateral ligament and </a:t>
            </a:r>
            <a:r>
              <a:rPr lang="en-US" dirty="0" err="1"/>
              <a:t>palmar</a:t>
            </a:r>
            <a:r>
              <a:rPr lang="en-US" dirty="0"/>
              <a:t> ligaments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Blood supply to the upper limb</a:t>
            </a:r>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pPr>
              <a:buNone/>
            </a:pPr>
            <a:r>
              <a:rPr lang="en-US" b="1" dirty="0"/>
              <a:t>Arteries</a:t>
            </a:r>
          </a:p>
          <a:p>
            <a:pPr>
              <a:buNone/>
            </a:pPr>
            <a:r>
              <a:rPr lang="en-US" b="1" dirty="0" err="1"/>
              <a:t>Subclavian</a:t>
            </a:r>
            <a:r>
              <a:rPr lang="en-US" b="1" dirty="0"/>
              <a:t> artery</a:t>
            </a:r>
          </a:p>
          <a:p>
            <a:r>
              <a:rPr lang="en-US" dirty="0"/>
              <a:t>The right </a:t>
            </a:r>
            <a:r>
              <a:rPr lang="en-US" dirty="0" err="1"/>
              <a:t>subclavian</a:t>
            </a:r>
            <a:r>
              <a:rPr lang="en-US" dirty="0"/>
              <a:t> artery arises from the </a:t>
            </a:r>
            <a:r>
              <a:rPr lang="en-US" dirty="0" err="1"/>
              <a:t>brachiocephalic</a:t>
            </a:r>
            <a:r>
              <a:rPr lang="en-US" dirty="0"/>
              <a:t> artery; the left branches from the arch of the aorta. </a:t>
            </a:r>
          </a:p>
          <a:p>
            <a:r>
              <a:rPr lang="en-US" dirty="0"/>
              <a:t>They are slightly arched and pass behind the clavicles and over the first ribs before entering the </a:t>
            </a:r>
            <a:r>
              <a:rPr lang="en-US" dirty="0" err="1"/>
              <a:t>axillae</a:t>
            </a:r>
            <a:r>
              <a:rPr lang="en-US" dirty="0"/>
              <a:t>, where they continue as the </a:t>
            </a:r>
            <a:r>
              <a:rPr lang="en-US" dirty="0" err="1">
                <a:solidFill>
                  <a:schemeClr val="tx2"/>
                </a:solidFill>
              </a:rPr>
              <a:t>axillary</a:t>
            </a:r>
            <a:r>
              <a:rPr lang="en-US" dirty="0">
                <a:solidFill>
                  <a:schemeClr val="tx2"/>
                </a:solidFill>
              </a:rPr>
              <a:t> arteries </a:t>
            </a:r>
          </a:p>
          <a:p>
            <a:r>
              <a:rPr lang="en-US" dirty="0"/>
              <a:t>Before entering the </a:t>
            </a:r>
            <a:r>
              <a:rPr lang="en-US" dirty="0" err="1"/>
              <a:t>axilla</a:t>
            </a:r>
            <a:r>
              <a:rPr lang="en-US" dirty="0"/>
              <a:t>, each </a:t>
            </a:r>
            <a:r>
              <a:rPr lang="en-US" dirty="0" err="1"/>
              <a:t>subclavian</a:t>
            </a:r>
            <a:r>
              <a:rPr lang="en-US" dirty="0"/>
              <a:t> artery gives off two branches: the vertebral artery, which passes upwards to supply the brain, and the internal thoracic artery, which supplies the breast and a number of structures in the thoracic cavity. </a:t>
            </a:r>
            <a:endParaRPr lang="en-US" dirty="0">
              <a:solidFill>
                <a:schemeClr val="tx2"/>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err="1"/>
              <a:t>Axillary</a:t>
            </a:r>
            <a:r>
              <a:rPr lang="en-US" b="1" dirty="0"/>
              <a:t> artery</a:t>
            </a:r>
          </a:p>
        </p:txBody>
      </p:sp>
      <p:sp>
        <p:nvSpPr>
          <p:cNvPr id="3" name="Content Placeholder 2"/>
          <p:cNvSpPr>
            <a:spLocks noGrp="1"/>
          </p:cNvSpPr>
          <p:nvPr>
            <p:ph idx="1"/>
          </p:nvPr>
        </p:nvSpPr>
        <p:spPr>
          <a:xfrm>
            <a:off x="457200" y="990600"/>
            <a:ext cx="8229600" cy="5135563"/>
          </a:xfrm>
        </p:spPr>
        <p:txBody>
          <a:bodyPr/>
          <a:lstStyle/>
          <a:p>
            <a:r>
              <a:rPr lang="en-US" dirty="0"/>
              <a:t>The principal source of blood to the upper limb is the </a:t>
            </a:r>
            <a:r>
              <a:rPr lang="en-US" dirty="0" err="1"/>
              <a:t>axillary</a:t>
            </a:r>
            <a:r>
              <a:rPr lang="en-US" dirty="0"/>
              <a:t> artery.</a:t>
            </a:r>
          </a:p>
          <a:p>
            <a:r>
              <a:rPr lang="en-US" dirty="0"/>
              <a:t>The </a:t>
            </a:r>
            <a:r>
              <a:rPr lang="en-US" dirty="0" err="1"/>
              <a:t>axillary</a:t>
            </a:r>
            <a:r>
              <a:rPr lang="en-US" dirty="0"/>
              <a:t> artery is a continuation of the </a:t>
            </a:r>
            <a:r>
              <a:rPr lang="en-US" dirty="0" err="1"/>
              <a:t>subclavian</a:t>
            </a:r>
            <a:r>
              <a:rPr lang="en-US" dirty="0"/>
              <a:t> artery and lies in the </a:t>
            </a:r>
            <a:r>
              <a:rPr lang="en-US" dirty="0" err="1"/>
              <a:t>axilla</a:t>
            </a:r>
            <a:r>
              <a:rPr lang="en-US" dirty="0"/>
              <a:t>.</a:t>
            </a:r>
          </a:p>
          <a:p>
            <a:r>
              <a:rPr lang="en-US" dirty="0"/>
              <a:t> The first part lies deeply; then it runs more superficially to become the brachial artery at the lowest border of </a:t>
            </a:r>
            <a:r>
              <a:rPr lang="en-US" dirty="0" err="1"/>
              <a:t>teres</a:t>
            </a:r>
            <a:r>
              <a:rPr lang="en-US" dirty="0"/>
              <a:t> major</a:t>
            </a: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19800"/>
          </a:xfrm>
        </p:spPr>
        <p:txBody>
          <a:bodyPr>
            <a:noAutofit/>
          </a:bodyPr>
          <a:lstStyle/>
          <a:p>
            <a:pPr>
              <a:buNone/>
            </a:pPr>
            <a:r>
              <a:rPr lang="en-US" sz="2800" b="1" dirty="0"/>
              <a:t>Brachial artery</a:t>
            </a:r>
          </a:p>
          <a:p>
            <a:r>
              <a:rPr lang="en-US" sz="2800" dirty="0"/>
              <a:t>This is the major artery of the arm and is found in the anterior compartment</a:t>
            </a:r>
          </a:p>
          <a:p>
            <a:r>
              <a:rPr lang="en-US" sz="2800" dirty="0"/>
              <a:t>It is a continuation of </a:t>
            </a:r>
            <a:r>
              <a:rPr lang="en-US" sz="2800" dirty="0" err="1"/>
              <a:t>axillary</a:t>
            </a:r>
            <a:r>
              <a:rPr lang="en-US" sz="2800" dirty="0"/>
              <a:t> artery </a:t>
            </a:r>
          </a:p>
          <a:p>
            <a:r>
              <a:rPr lang="en-US" sz="2800" dirty="0"/>
              <a:t>Distal to </a:t>
            </a:r>
            <a:r>
              <a:rPr lang="en-US" sz="2800" dirty="0" err="1"/>
              <a:t>teres</a:t>
            </a:r>
            <a:r>
              <a:rPr lang="en-US" sz="2800" dirty="0"/>
              <a:t> major the brachial artery rise to </a:t>
            </a:r>
            <a:r>
              <a:rPr lang="en-US" sz="2800" b="1" dirty="0" err="1"/>
              <a:t>Profunda</a:t>
            </a:r>
            <a:r>
              <a:rPr lang="en-US" sz="2800" b="1" dirty="0"/>
              <a:t> </a:t>
            </a:r>
            <a:r>
              <a:rPr lang="en-US" sz="2800" b="1" dirty="0" err="1"/>
              <a:t>brachii</a:t>
            </a:r>
            <a:r>
              <a:rPr lang="en-US" sz="2800" b="1" dirty="0"/>
              <a:t> artery </a:t>
            </a:r>
            <a:r>
              <a:rPr lang="en-US" sz="2800" dirty="0"/>
              <a:t>(deep artery)  the largest branch of the brachial artery. It supplies the posterior compartment of arm</a:t>
            </a:r>
          </a:p>
          <a:p>
            <a:r>
              <a:rPr lang="en-US" sz="2800" dirty="0"/>
              <a:t>Brachial artery terminates just distal to the elbow joint where it divides it </a:t>
            </a:r>
            <a:r>
              <a:rPr lang="en-US" sz="2800" dirty="0">
                <a:solidFill>
                  <a:schemeClr val="accent2"/>
                </a:solidFill>
              </a:rPr>
              <a:t>radial and </a:t>
            </a:r>
            <a:r>
              <a:rPr lang="en-US" sz="2800" dirty="0" err="1">
                <a:solidFill>
                  <a:schemeClr val="accent2"/>
                </a:solidFill>
              </a:rPr>
              <a:t>ulnar</a:t>
            </a:r>
            <a:r>
              <a:rPr lang="en-US" sz="2800" dirty="0">
                <a:solidFill>
                  <a:schemeClr val="accent2"/>
                </a:solidFill>
              </a:rPr>
              <a:t> arteries</a:t>
            </a:r>
          </a:p>
          <a:p>
            <a:endParaRPr lang="en-US" sz="2800" dirty="0"/>
          </a:p>
          <a:p>
            <a:endParaRPr lang="en-US" sz="2800" dirty="0"/>
          </a:p>
          <a:p>
            <a:endParaRPr lang="en-US" sz="2800" dirty="0">
              <a:solidFill>
                <a:schemeClr val="accent2"/>
              </a:solidFill>
            </a:endParaRPr>
          </a:p>
          <a:p>
            <a:pPr>
              <a:buNone/>
            </a:pPr>
            <a:r>
              <a:rPr lang="en-US" sz="2800" dirty="0">
                <a:solidFill>
                  <a:schemeClr val="accent2"/>
                </a:solidFill>
              </a:rPr>
              <a:t> </a:t>
            </a:r>
          </a:p>
          <a:p>
            <a:endParaRPr lang="en-US" sz="28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buNone/>
            </a:pPr>
            <a:r>
              <a:rPr lang="en-US" b="1" dirty="0"/>
              <a:t>Radial artery </a:t>
            </a:r>
          </a:p>
          <a:p>
            <a:r>
              <a:rPr lang="en-US" dirty="0"/>
              <a:t>passes down the radial or lateral side of the forearm to the wrist.</a:t>
            </a:r>
          </a:p>
          <a:p>
            <a:r>
              <a:rPr lang="en-US" dirty="0"/>
              <a:t>Just above the wrist it lies superficially and can be felt in front of the radius, as the radial pulse. </a:t>
            </a:r>
          </a:p>
          <a:p>
            <a:r>
              <a:rPr lang="en-US" dirty="0"/>
              <a:t>The artery then passes between </a:t>
            </a:r>
            <a:r>
              <a:rPr lang="en-US" dirty="0">
                <a:solidFill>
                  <a:schemeClr val="accent2"/>
                </a:solidFill>
              </a:rPr>
              <a:t>the first and second metacarpal bones </a:t>
            </a:r>
            <a:r>
              <a:rPr lang="en-US" dirty="0"/>
              <a:t>and enters the palm of the hand.</a:t>
            </a:r>
            <a:endParaRPr lang="en-US" b="1" dirty="0"/>
          </a:p>
          <a:p>
            <a:pPr>
              <a:buNone/>
            </a:pPr>
            <a:endParaRPr lang="en-US" b="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pPr>
              <a:buNone/>
            </a:pPr>
            <a:r>
              <a:rPr lang="en-US" b="1" dirty="0" err="1"/>
              <a:t>Ulnar</a:t>
            </a:r>
            <a:r>
              <a:rPr lang="en-US" b="1" dirty="0"/>
              <a:t> artery</a:t>
            </a:r>
          </a:p>
          <a:p>
            <a:r>
              <a:rPr lang="en-US" dirty="0"/>
              <a:t>The </a:t>
            </a:r>
            <a:r>
              <a:rPr lang="en-US" dirty="0" err="1"/>
              <a:t>ulnar</a:t>
            </a:r>
            <a:r>
              <a:rPr lang="en-US" dirty="0"/>
              <a:t> artery runs downwards on the </a:t>
            </a:r>
            <a:r>
              <a:rPr lang="en-US" dirty="0" err="1"/>
              <a:t>ulnar</a:t>
            </a:r>
            <a:r>
              <a:rPr lang="en-US" dirty="0"/>
              <a:t> or medial aspect of the forearm to cross the wrist and pass into the hand.</a:t>
            </a:r>
          </a:p>
          <a:p>
            <a:pPr>
              <a:buNone/>
            </a:pPr>
            <a:r>
              <a:rPr lang="en-US" b="1" dirty="0"/>
              <a:t>Superficial and deep </a:t>
            </a:r>
            <a:r>
              <a:rPr lang="en-US" b="1" dirty="0" err="1"/>
              <a:t>palmar</a:t>
            </a:r>
            <a:r>
              <a:rPr lang="en-US" b="1" dirty="0"/>
              <a:t> aches</a:t>
            </a:r>
          </a:p>
          <a:p>
            <a:r>
              <a:rPr lang="en-US" dirty="0"/>
              <a:t>There are </a:t>
            </a:r>
            <a:r>
              <a:rPr lang="en-US" dirty="0" err="1"/>
              <a:t>anastomoses</a:t>
            </a:r>
            <a:r>
              <a:rPr lang="en-US" dirty="0"/>
              <a:t> between the radial and </a:t>
            </a:r>
            <a:r>
              <a:rPr lang="en-US" dirty="0" err="1"/>
              <a:t>ulnar</a:t>
            </a:r>
            <a:r>
              <a:rPr lang="en-US" dirty="0"/>
              <a:t> arteries, called the </a:t>
            </a:r>
            <a:r>
              <a:rPr lang="en-US" b="1" dirty="0"/>
              <a:t>deep and superficial </a:t>
            </a:r>
            <a:r>
              <a:rPr lang="en-US" b="1" dirty="0" err="1"/>
              <a:t>palmar</a:t>
            </a:r>
            <a:r>
              <a:rPr lang="en-US" b="1" dirty="0"/>
              <a:t> arches</a:t>
            </a:r>
            <a:r>
              <a:rPr lang="en-US" dirty="0"/>
              <a:t>, from which </a:t>
            </a:r>
            <a:r>
              <a:rPr lang="en-US" dirty="0" err="1">
                <a:solidFill>
                  <a:schemeClr val="accent2"/>
                </a:solidFill>
              </a:rPr>
              <a:t>palmar</a:t>
            </a:r>
            <a:r>
              <a:rPr lang="en-US" dirty="0">
                <a:solidFill>
                  <a:schemeClr val="accent2"/>
                </a:solidFill>
              </a:rPr>
              <a:t> metacarpal </a:t>
            </a:r>
            <a:r>
              <a:rPr lang="en-US" dirty="0">
                <a:solidFill>
                  <a:schemeClr val="tx2"/>
                </a:solidFill>
              </a:rPr>
              <a:t>(branch off deep </a:t>
            </a:r>
            <a:r>
              <a:rPr lang="en-US" dirty="0" err="1">
                <a:solidFill>
                  <a:schemeClr val="tx2"/>
                </a:solidFill>
              </a:rPr>
              <a:t>palmar</a:t>
            </a:r>
            <a:r>
              <a:rPr lang="en-US" dirty="0">
                <a:solidFill>
                  <a:schemeClr val="tx2"/>
                </a:solidFill>
              </a:rPr>
              <a:t> arch)</a:t>
            </a:r>
            <a:r>
              <a:rPr lang="en-US" dirty="0">
                <a:solidFill>
                  <a:schemeClr val="accent2"/>
                </a:solidFill>
              </a:rPr>
              <a:t> and </a:t>
            </a:r>
            <a:r>
              <a:rPr lang="en-US" dirty="0" err="1">
                <a:solidFill>
                  <a:schemeClr val="accent2"/>
                </a:solidFill>
              </a:rPr>
              <a:t>palmar</a:t>
            </a:r>
            <a:r>
              <a:rPr lang="en-US" dirty="0">
                <a:solidFill>
                  <a:schemeClr val="accent2"/>
                </a:solidFill>
              </a:rPr>
              <a:t> digital </a:t>
            </a:r>
            <a:r>
              <a:rPr lang="en-US" dirty="0">
                <a:solidFill>
                  <a:schemeClr val="tx2"/>
                </a:solidFill>
              </a:rPr>
              <a:t>arteries (branch off superficial </a:t>
            </a:r>
            <a:r>
              <a:rPr lang="en-US" dirty="0" err="1">
                <a:solidFill>
                  <a:schemeClr val="tx2"/>
                </a:solidFill>
              </a:rPr>
              <a:t>palmar</a:t>
            </a:r>
            <a:r>
              <a:rPr lang="en-US" dirty="0">
                <a:solidFill>
                  <a:schemeClr val="tx2"/>
                </a:solidFill>
              </a:rPr>
              <a:t> arch) arise</a:t>
            </a:r>
            <a:r>
              <a:rPr lang="en-US" dirty="0">
                <a:solidFill>
                  <a:schemeClr val="accent2"/>
                </a:solidFill>
              </a:rPr>
              <a:t> </a:t>
            </a:r>
            <a:r>
              <a:rPr lang="en-US" dirty="0"/>
              <a:t>to supply the structures in the </a:t>
            </a:r>
            <a:r>
              <a:rPr lang="en-US" dirty="0">
                <a:solidFill>
                  <a:schemeClr val="accent2"/>
                </a:solidFill>
              </a:rPr>
              <a:t>hand and fingers.</a:t>
            </a:r>
          </a:p>
          <a:p>
            <a:r>
              <a:rPr lang="en-US" dirty="0"/>
              <a:t>Superficial </a:t>
            </a:r>
            <a:r>
              <a:rPr lang="en-US" dirty="0" err="1"/>
              <a:t>palmar</a:t>
            </a:r>
            <a:r>
              <a:rPr lang="en-US" dirty="0"/>
              <a:t> arch is gives rise to digital arteries that supply the </a:t>
            </a:r>
            <a:r>
              <a:rPr lang="en-US" dirty="0">
                <a:solidFill>
                  <a:srgbClr val="0070C0"/>
                </a:solidFill>
              </a:rPr>
              <a:t>four  fingers</a:t>
            </a:r>
          </a:p>
          <a:p>
            <a:r>
              <a:rPr lang="en-US" dirty="0"/>
              <a:t>Deep </a:t>
            </a:r>
            <a:r>
              <a:rPr lang="en-US" dirty="0" err="1"/>
              <a:t>palmar</a:t>
            </a:r>
            <a:r>
              <a:rPr lang="en-US" dirty="0"/>
              <a:t> arch contributes to blood supply to the  first digit and lateral side of index finger</a:t>
            </a:r>
            <a:endParaRPr lang="en-US" dirty="0">
              <a:solidFill>
                <a:schemeClr val="accent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a:t>Veins of the upper limb</a:t>
            </a:r>
          </a:p>
        </p:txBody>
      </p:sp>
      <p:sp>
        <p:nvSpPr>
          <p:cNvPr id="3" name="Content Placeholder 2"/>
          <p:cNvSpPr>
            <a:spLocks noGrp="1"/>
          </p:cNvSpPr>
          <p:nvPr>
            <p:ph idx="1"/>
          </p:nvPr>
        </p:nvSpPr>
        <p:spPr>
          <a:xfrm>
            <a:off x="457200" y="838200"/>
            <a:ext cx="8229600" cy="5287963"/>
          </a:xfrm>
        </p:spPr>
        <p:txBody>
          <a:bodyPr>
            <a:normAutofit fontScale="70000" lnSpcReduction="20000"/>
          </a:bodyPr>
          <a:lstStyle/>
          <a:p>
            <a:r>
              <a:rPr lang="en-US" dirty="0"/>
              <a:t>Provide venous return to the heart</a:t>
            </a:r>
          </a:p>
          <a:p>
            <a:r>
              <a:rPr lang="en-US" dirty="0"/>
              <a:t>The veins of the upper limb are divided into two groups: </a:t>
            </a:r>
            <a:r>
              <a:rPr lang="en-US" dirty="0">
                <a:solidFill>
                  <a:srgbClr val="00B0F0"/>
                </a:solidFill>
              </a:rPr>
              <a:t>deep and superficial veins </a:t>
            </a:r>
          </a:p>
          <a:p>
            <a:r>
              <a:rPr lang="en-US" dirty="0"/>
              <a:t>The superficial and deep veins are periodically connected by </a:t>
            </a:r>
            <a:r>
              <a:rPr lang="en-US" dirty="0">
                <a:solidFill>
                  <a:srgbClr val="0070C0"/>
                </a:solidFill>
              </a:rPr>
              <a:t>perforating veins. </a:t>
            </a:r>
            <a:r>
              <a:rPr lang="en-US" dirty="0"/>
              <a:t>Both sets of veins have valves that direct blood flow in one direction</a:t>
            </a:r>
          </a:p>
          <a:p>
            <a:pPr>
              <a:buNone/>
            </a:pPr>
            <a:r>
              <a:rPr lang="en-US" dirty="0">
                <a:solidFill>
                  <a:schemeClr val="accent2"/>
                </a:solidFill>
              </a:rPr>
              <a:t>Deep veins of the upper limb</a:t>
            </a:r>
          </a:p>
          <a:p>
            <a:r>
              <a:rPr lang="en-US" dirty="0"/>
              <a:t>The deep veins follow the course of the arteries and have the same names:</a:t>
            </a:r>
          </a:p>
          <a:p>
            <a:pPr>
              <a:buFont typeface="Wingdings" pitchFamily="2" charset="2"/>
              <a:buChar char="ü"/>
            </a:pPr>
            <a:r>
              <a:rPr lang="en-US" dirty="0" err="1">
                <a:solidFill>
                  <a:srgbClr val="00B0F0"/>
                </a:solidFill>
              </a:rPr>
              <a:t>palmar</a:t>
            </a:r>
            <a:r>
              <a:rPr lang="en-US" dirty="0">
                <a:solidFill>
                  <a:srgbClr val="00B0F0"/>
                </a:solidFill>
              </a:rPr>
              <a:t> metacarpal veins </a:t>
            </a:r>
          </a:p>
          <a:p>
            <a:pPr>
              <a:buFont typeface="Wingdings" pitchFamily="2" charset="2"/>
              <a:buChar char="ü"/>
            </a:pPr>
            <a:r>
              <a:rPr lang="en-US" dirty="0">
                <a:solidFill>
                  <a:srgbClr val="00B0F0"/>
                </a:solidFill>
              </a:rPr>
              <a:t>deep </a:t>
            </a:r>
            <a:r>
              <a:rPr lang="en-US" dirty="0" err="1">
                <a:solidFill>
                  <a:srgbClr val="00B0F0"/>
                </a:solidFill>
              </a:rPr>
              <a:t>palmar</a:t>
            </a:r>
            <a:r>
              <a:rPr lang="en-US" dirty="0">
                <a:solidFill>
                  <a:srgbClr val="00B0F0"/>
                </a:solidFill>
              </a:rPr>
              <a:t> venous arch </a:t>
            </a:r>
          </a:p>
          <a:p>
            <a:pPr>
              <a:buFont typeface="Wingdings" pitchFamily="2" charset="2"/>
              <a:buChar char="ü"/>
            </a:pPr>
            <a:r>
              <a:rPr lang="en-US" dirty="0" err="1">
                <a:solidFill>
                  <a:srgbClr val="00B0F0"/>
                </a:solidFill>
              </a:rPr>
              <a:t>ulnar</a:t>
            </a:r>
            <a:r>
              <a:rPr lang="en-US" dirty="0">
                <a:solidFill>
                  <a:srgbClr val="00B0F0"/>
                </a:solidFill>
              </a:rPr>
              <a:t> and radial veins </a:t>
            </a:r>
          </a:p>
          <a:p>
            <a:pPr>
              <a:buFont typeface="Wingdings" pitchFamily="2" charset="2"/>
              <a:buChar char="ü"/>
            </a:pPr>
            <a:r>
              <a:rPr lang="en-US" dirty="0">
                <a:solidFill>
                  <a:srgbClr val="00B0F0"/>
                </a:solidFill>
              </a:rPr>
              <a:t>brachial vein</a:t>
            </a:r>
          </a:p>
          <a:p>
            <a:pPr>
              <a:buFont typeface="Wingdings" pitchFamily="2" charset="2"/>
              <a:buChar char="ü"/>
            </a:pPr>
            <a:r>
              <a:rPr lang="en-US" dirty="0">
                <a:solidFill>
                  <a:srgbClr val="00B0F0"/>
                </a:solidFill>
              </a:rPr>
              <a:t> </a:t>
            </a:r>
            <a:r>
              <a:rPr lang="en-US" dirty="0" err="1">
                <a:solidFill>
                  <a:srgbClr val="00B0F0"/>
                </a:solidFill>
              </a:rPr>
              <a:t>axillary</a:t>
            </a:r>
            <a:r>
              <a:rPr lang="en-US" dirty="0">
                <a:solidFill>
                  <a:srgbClr val="00B0F0"/>
                </a:solidFill>
              </a:rPr>
              <a:t> vein </a:t>
            </a:r>
          </a:p>
          <a:p>
            <a:pPr>
              <a:buFont typeface="Wingdings" pitchFamily="2" charset="2"/>
              <a:buChar char="ü"/>
            </a:pPr>
            <a:r>
              <a:rPr lang="en-US" dirty="0" err="1">
                <a:solidFill>
                  <a:srgbClr val="00B0F0"/>
                </a:solidFill>
              </a:rPr>
              <a:t>subclavian</a:t>
            </a:r>
            <a:r>
              <a:rPr lang="en-US" dirty="0">
                <a:solidFill>
                  <a:srgbClr val="00B0F0"/>
                </a:solidFill>
              </a:rPr>
              <a:t> vein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514350" indent="-514350">
              <a:buNone/>
            </a:pPr>
            <a:r>
              <a:rPr lang="en-US" b="1" dirty="0"/>
              <a:t>b) Scapula (shoulder blade)</a:t>
            </a:r>
          </a:p>
          <a:p>
            <a:pPr marL="514350" indent="-514350"/>
            <a:r>
              <a:rPr lang="en-US" dirty="0"/>
              <a:t>Flat and triangular shaped bow like bone</a:t>
            </a:r>
          </a:p>
          <a:p>
            <a:pPr marL="514350" indent="-514350"/>
            <a:r>
              <a:rPr lang="en-US" dirty="0"/>
              <a:t>Lies on posterior chest wall superficial to ribs and separated from them by muscles</a:t>
            </a:r>
          </a:p>
          <a:p>
            <a:pPr marL="514350" indent="-514350"/>
            <a:r>
              <a:rPr lang="en-US" dirty="0"/>
              <a:t>Forms shoulder joint where </a:t>
            </a:r>
            <a:r>
              <a:rPr lang="en-US" dirty="0" err="1"/>
              <a:t>humerus</a:t>
            </a:r>
            <a:r>
              <a:rPr lang="en-US" dirty="0"/>
              <a:t> meet the </a:t>
            </a:r>
            <a:r>
              <a:rPr lang="en-US" dirty="0" err="1"/>
              <a:t>glenoid</a:t>
            </a:r>
            <a:r>
              <a:rPr lang="en-US" dirty="0"/>
              <a:t> cavity of the scapula</a:t>
            </a:r>
          </a:p>
          <a:p>
            <a:pPr marL="514350" indent="-514350"/>
            <a:r>
              <a:rPr lang="en-US" b="1" dirty="0" err="1"/>
              <a:t>Posteriorly</a:t>
            </a:r>
            <a:r>
              <a:rPr lang="en-US" b="1" dirty="0"/>
              <a:t> a </a:t>
            </a:r>
            <a:r>
              <a:rPr lang="en-US" b="1" dirty="0" err="1"/>
              <a:t>spinous</a:t>
            </a:r>
            <a:r>
              <a:rPr lang="en-US" b="1" dirty="0"/>
              <a:t> process</a:t>
            </a:r>
            <a:r>
              <a:rPr lang="en-US" dirty="0"/>
              <a:t>, the </a:t>
            </a:r>
            <a:r>
              <a:rPr lang="en-US" dirty="0" err="1"/>
              <a:t>acromion</a:t>
            </a:r>
            <a:r>
              <a:rPr lang="en-US" dirty="0"/>
              <a:t> process articulates with clavicle to form </a:t>
            </a:r>
            <a:r>
              <a:rPr lang="en-US" dirty="0" err="1"/>
              <a:t>acromioclavicular</a:t>
            </a:r>
            <a:r>
              <a:rPr lang="en-US" dirty="0"/>
              <a:t> joint</a:t>
            </a:r>
          </a:p>
          <a:p>
            <a:pPr marL="514350" indent="-514350"/>
            <a:r>
              <a:rPr lang="en-US" dirty="0"/>
              <a:t>A </a:t>
            </a:r>
            <a:r>
              <a:rPr lang="en-US" b="1" dirty="0" err="1"/>
              <a:t>coracoid</a:t>
            </a:r>
            <a:r>
              <a:rPr lang="en-US" b="1" dirty="0"/>
              <a:t> process </a:t>
            </a:r>
            <a:r>
              <a:rPr lang="en-US" dirty="0"/>
              <a:t>a  projection from upper borders gives attachment to muscles that move shoulder joint </a:t>
            </a:r>
          </a:p>
          <a:p>
            <a:pPr marL="514350" indent="-514350">
              <a:buNone/>
            </a:pPr>
            <a:endParaRPr lang="en-US" dirty="0"/>
          </a:p>
          <a:p>
            <a:pPr marL="514350" indent="-514350">
              <a:buNone/>
            </a:pPr>
            <a:endParaRPr lang="en-US" dirty="0"/>
          </a:p>
          <a:p>
            <a:pPr>
              <a:buNone/>
            </a:pPr>
            <a:endParaRPr lang="en-US" b="1"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buNone/>
            </a:pPr>
            <a:r>
              <a:rPr lang="en-US" dirty="0">
                <a:solidFill>
                  <a:schemeClr val="accent2"/>
                </a:solidFill>
              </a:rPr>
              <a:t>Superficial veins of upper limb</a:t>
            </a:r>
          </a:p>
          <a:p>
            <a:r>
              <a:rPr lang="en-US" dirty="0"/>
              <a:t>The superficial veins begin in the hand and consist of the following: </a:t>
            </a:r>
          </a:p>
          <a:p>
            <a:r>
              <a:rPr lang="en-US" dirty="0">
                <a:solidFill>
                  <a:schemeClr val="accent2"/>
                </a:solidFill>
              </a:rPr>
              <a:t>cephalic vein</a:t>
            </a:r>
            <a:r>
              <a:rPr lang="en-US" dirty="0"/>
              <a:t>-begins at the back of the hand where it collects blood from a complex of superficial veins. It ascends the </a:t>
            </a:r>
            <a:r>
              <a:rPr lang="en-US" dirty="0" err="1"/>
              <a:t>antero</a:t>
            </a:r>
            <a:r>
              <a:rPr lang="en-US" dirty="0"/>
              <a:t>-lateral aspect of the upper limb and empties into </a:t>
            </a:r>
            <a:r>
              <a:rPr lang="en-US" dirty="0" err="1"/>
              <a:t>axilla</a:t>
            </a:r>
            <a:r>
              <a:rPr lang="en-US" dirty="0"/>
              <a:t> vein which is within the </a:t>
            </a:r>
            <a:r>
              <a:rPr lang="en-US" dirty="0" err="1"/>
              <a:t>axilla</a:t>
            </a:r>
            <a:endParaRPr lang="en-US" dirty="0"/>
          </a:p>
          <a:p>
            <a:r>
              <a:rPr lang="en-US" dirty="0"/>
              <a:t> </a:t>
            </a:r>
            <a:r>
              <a:rPr lang="en-US" dirty="0" err="1">
                <a:solidFill>
                  <a:schemeClr val="accent2"/>
                </a:solidFill>
              </a:rPr>
              <a:t>basilic</a:t>
            </a:r>
            <a:r>
              <a:rPr lang="en-US" dirty="0">
                <a:solidFill>
                  <a:schemeClr val="accent2"/>
                </a:solidFill>
              </a:rPr>
              <a:t> vein- </a:t>
            </a:r>
            <a:r>
              <a:rPr lang="en-US" dirty="0"/>
              <a:t>begins at the back of the hand on the </a:t>
            </a:r>
            <a:r>
              <a:rPr lang="en-US" b="1" dirty="0" err="1"/>
              <a:t>ulnar</a:t>
            </a:r>
            <a:r>
              <a:rPr lang="en-US" b="1" dirty="0"/>
              <a:t> aspect</a:t>
            </a:r>
            <a:r>
              <a:rPr lang="en-US" dirty="0"/>
              <a:t>. It ascends on </a:t>
            </a:r>
            <a:r>
              <a:rPr lang="en-US" b="1" dirty="0"/>
              <a:t>the medial side of the forearm</a:t>
            </a:r>
            <a:r>
              <a:rPr lang="en-US" dirty="0"/>
              <a:t> and upper arm then joins the </a:t>
            </a:r>
            <a:r>
              <a:rPr lang="en-US" dirty="0" err="1"/>
              <a:t>axillary</a:t>
            </a:r>
            <a:r>
              <a:rPr lang="en-US" dirty="0"/>
              <a:t> vein. It receives blood from the medial aspect of the hand, forearm and arm.</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solidFill>
                  <a:schemeClr val="accent2"/>
                </a:solidFill>
              </a:rPr>
              <a:t>median vein- </a:t>
            </a:r>
            <a:r>
              <a:rPr lang="en-US" dirty="0"/>
              <a:t>is a small vein that is not always present.  It begins at the </a:t>
            </a:r>
            <a:r>
              <a:rPr lang="en-US" dirty="0" err="1"/>
              <a:t>palmar</a:t>
            </a:r>
            <a:r>
              <a:rPr lang="en-US" dirty="0"/>
              <a:t> surface of the hand, ascends on the front of the forearm and ends in the </a:t>
            </a:r>
            <a:r>
              <a:rPr lang="en-US" dirty="0" err="1"/>
              <a:t>basilic</a:t>
            </a:r>
            <a:r>
              <a:rPr lang="en-US" dirty="0"/>
              <a:t> vein or the median </a:t>
            </a:r>
            <a:r>
              <a:rPr lang="en-US" dirty="0" err="1"/>
              <a:t>cubital</a:t>
            </a:r>
            <a:r>
              <a:rPr lang="en-US" dirty="0"/>
              <a:t> vein.</a:t>
            </a:r>
          </a:p>
          <a:p>
            <a:r>
              <a:rPr lang="en-US" dirty="0"/>
              <a:t> </a:t>
            </a:r>
            <a:r>
              <a:rPr lang="en-US" dirty="0">
                <a:solidFill>
                  <a:schemeClr val="accent2"/>
                </a:solidFill>
              </a:rPr>
              <a:t>median </a:t>
            </a:r>
            <a:r>
              <a:rPr lang="en-US" dirty="0" err="1">
                <a:solidFill>
                  <a:schemeClr val="accent2"/>
                </a:solidFill>
              </a:rPr>
              <a:t>cubital</a:t>
            </a:r>
            <a:r>
              <a:rPr lang="en-US" dirty="0">
                <a:solidFill>
                  <a:schemeClr val="accent2"/>
                </a:solidFill>
              </a:rPr>
              <a:t> vein- </a:t>
            </a:r>
            <a:r>
              <a:rPr lang="en-US" dirty="0"/>
              <a:t>it connects cephalic veins with </a:t>
            </a:r>
            <a:r>
              <a:rPr lang="en-US" dirty="0" err="1"/>
              <a:t>basilic</a:t>
            </a:r>
            <a:r>
              <a:rPr lang="en-US" dirty="0"/>
              <a:t> vein at the elbow</a:t>
            </a:r>
          </a:p>
          <a:p>
            <a:pPr>
              <a:buNone/>
            </a:pP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t>Nerve supply to the upper limb</a:t>
            </a:r>
          </a:p>
        </p:txBody>
      </p:sp>
      <p:sp>
        <p:nvSpPr>
          <p:cNvPr id="3" name="Content Placeholder 2"/>
          <p:cNvSpPr>
            <a:spLocks noGrp="1"/>
          </p:cNvSpPr>
          <p:nvPr>
            <p:ph idx="1"/>
          </p:nvPr>
        </p:nvSpPr>
        <p:spPr>
          <a:xfrm>
            <a:off x="457200" y="914400"/>
            <a:ext cx="8229600" cy="5211763"/>
          </a:xfrm>
        </p:spPr>
        <p:txBody>
          <a:bodyPr/>
          <a:lstStyle/>
          <a:p>
            <a:r>
              <a:rPr lang="en-US" dirty="0"/>
              <a:t>Spinal nerves from C5,C6, C7, C8 and T1 levels of the spinal cord enter the </a:t>
            </a:r>
            <a:r>
              <a:rPr lang="en-US" dirty="0" err="1"/>
              <a:t>axilla</a:t>
            </a:r>
            <a:r>
              <a:rPr lang="en-US" dirty="0"/>
              <a:t> from the neck and form a network of nerves called </a:t>
            </a:r>
            <a:r>
              <a:rPr lang="en-US" dirty="0">
                <a:solidFill>
                  <a:srgbClr val="00B050"/>
                </a:solidFill>
              </a:rPr>
              <a:t>brachial plexus</a:t>
            </a:r>
          </a:p>
          <a:p>
            <a:r>
              <a:rPr lang="en-US" dirty="0">
                <a:solidFill>
                  <a:schemeClr val="tx2"/>
                </a:solidFill>
              </a:rPr>
              <a:t>From this plexus arise the nerves that supply the muscles and skin of upper limb</a:t>
            </a:r>
          </a:p>
          <a:p>
            <a:r>
              <a:rPr lang="en-US" dirty="0">
                <a:solidFill>
                  <a:schemeClr val="tx2"/>
                </a:solidFill>
              </a:rPr>
              <a:t>The major branches of this plexus are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marL="514350" indent="-514350">
              <a:buAutoNum type="arabicPeriod"/>
            </a:pPr>
            <a:r>
              <a:rPr lang="en-US" dirty="0" err="1">
                <a:solidFill>
                  <a:schemeClr val="accent2"/>
                </a:solidFill>
              </a:rPr>
              <a:t>Axillary</a:t>
            </a:r>
            <a:r>
              <a:rPr lang="en-US" dirty="0">
                <a:solidFill>
                  <a:schemeClr val="accent2"/>
                </a:solidFill>
              </a:rPr>
              <a:t> nerve</a:t>
            </a:r>
          </a:p>
          <a:p>
            <a:pPr marL="514350" indent="-514350"/>
            <a:r>
              <a:rPr lang="en-US" dirty="0"/>
              <a:t>After leaving the brachial plexus it passes through the surgical neck of </a:t>
            </a:r>
            <a:r>
              <a:rPr lang="en-US" dirty="0" err="1"/>
              <a:t>humerus</a:t>
            </a:r>
            <a:r>
              <a:rPr lang="en-US" dirty="0"/>
              <a:t> and  breaks into small branches  that supplies the </a:t>
            </a:r>
            <a:r>
              <a:rPr lang="en-US" dirty="0">
                <a:solidFill>
                  <a:srgbClr val="00B0F0"/>
                </a:solidFill>
              </a:rPr>
              <a:t>deltoid muscle and </a:t>
            </a:r>
            <a:r>
              <a:rPr lang="en-US" dirty="0" err="1">
                <a:solidFill>
                  <a:srgbClr val="00B0F0"/>
                </a:solidFill>
              </a:rPr>
              <a:t>teres</a:t>
            </a:r>
            <a:r>
              <a:rPr lang="en-US" dirty="0">
                <a:solidFill>
                  <a:srgbClr val="00B0F0"/>
                </a:solidFill>
              </a:rPr>
              <a:t> minor muscles, shoulder joint and overlying skin.</a:t>
            </a:r>
          </a:p>
          <a:p>
            <a:pPr marL="514350" indent="-514350"/>
            <a:r>
              <a:rPr lang="en-US" dirty="0"/>
              <a:t>Give rise to upper cutaneous nerve of arm which innervates the skin over lower deltoid. Emerges from C5 and C6</a:t>
            </a:r>
          </a:p>
          <a:p>
            <a:pPr marL="514350" indent="-514350"/>
            <a:r>
              <a:rPr lang="en-US" dirty="0"/>
              <a:t>This nerve may be injured during fractures of the upper </a:t>
            </a:r>
            <a:r>
              <a:rPr lang="en-US" dirty="0" err="1"/>
              <a:t>humerus</a:t>
            </a:r>
            <a:r>
              <a:rPr lang="en-US" dirty="0"/>
              <a:t> resulting in weakness or paralysis of these muscles</a:t>
            </a:r>
          </a:p>
          <a:p>
            <a:pPr marL="514350" indent="-514350"/>
            <a:r>
              <a:rPr lang="en-US" dirty="0"/>
              <a:t>The </a:t>
            </a:r>
            <a:r>
              <a:rPr lang="en-US" dirty="0" err="1"/>
              <a:t>axillary</a:t>
            </a:r>
            <a:r>
              <a:rPr lang="en-US" dirty="0"/>
              <a:t> nerve also supplies an area of the skin along the upper lateral surface of the arm</a:t>
            </a:r>
          </a:p>
          <a:p>
            <a:pPr marL="514350" indent="-514350">
              <a:buNone/>
            </a:pPr>
            <a:endParaRPr lang="en-US" dirty="0">
              <a:solidFill>
                <a:schemeClr val="tx2"/>
              </a:solidFill>
            </a:endParaRPr>
          </a:p>
          <a:p>
            <a:pPr marL="514350" indent="-514350">
              <a:buAutoNum type="arabicPeriod"/>
            </a:pP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7500" lnSpcReduction="20000"/>
          </a:bodyPr>
          <a:lstStyle/>
          <a:p>
            <a:pPr>
              <a:buNone/>
            </a:pPr>
            <a:r>
              <a:rPr lang="en-US" dirty="0">
                <a:solidFill>
                  <a:srgbClr val="C00000"/>
                </a:solidFill>
              </a:rPr>
              <a:t>2. Radial nerve</a:t>
            </a:r>
          </a:p>
          <a:p>
            <a:r>
              <a:rPr lang="en-US" dirty="0"/>
              <a:t>It contains  </a:t>
            </a:r>
            <a:r>
              <a:rPr lang="en-US" dirty="0" err="1"/>
              <a:t>fibres</a:t>
            </a:r>
            <a:r>
              <a:rPr lang="en-US" dirty="0"/>
              <a:t> from nerve root C5-T1</a:t>
            </a:r>
          </a:p>
          <a:p>
            <a:r>
              <a:rPr lang="en-US" dirty="0"/>
              <a:t>The nerve arises in axilla region where is situated posteriorly to the axillary artery</a:t>
            </a:r>
            <a:endParaRPr lang="en-US" dirty="0">
              <a:solidFill>
                <a:srgbClr val="C00000"/>
              </a:solidFill>
            </a:endParaRPr>
          </a:p>
          <a:p>
            <a:r>
              <a:rPr lang="en-US" dirty="0"/>
              <a:t>Leaves brachial plexus and enters the </a:t>
            </a:r>
            <a:r>
              <a:rPr lang="en-US" dirty="0">
                <a:solidFill>
                  <a:srgbClr val="00B0F0"/>
                </a:solidFill>
              </a:rPr>
              <a:t>posterior compartment of the arm where it supplies the triceps muscle</a:t>
            </a:r>
          </a:p>
          <a:p>
            <a:r>
              <a:rPr lang="en-US" dirty="0"/>
              <a:t>As it descends it supplies a branch of medial head of triceps </a:t>
            </a:r>
            <a:r>
              <a:rPr lang="en-US" dirty="0" err="1"/>
              <a:t>brachii</a:t>
            </a:r>
            <a:endParaRPr lang="en-US" dirty="0"/>
          </a:p>
          <a:p>
            <a:r>
              <a:rPr lang="en-US" dirty="0"/>
              <a:t>To enter the forearm, the radial nerve travels anterior to lateral epicondyle of </a:t>
            </a:r>
            <a:r>
              <a:rPr lang="en-US" dirty="0" err="1"/>
              <a:t>humerus</a:t>
            </a:r>
            <a:r>
              <a:rPr lang="en-US" dirty="0"/>
              <a:t> through </a:t>
            </a:r>
            <a:r>
              <a:rPr lang="en-US" dirty="0" err="1"/>
              <a:t>cubital</a:t>
            </a:r>
            <a:r>
              <a:rPr lang="en-US" dirty="0"/>
              <a:t> fossa.</a:t>
            </a:r>
          </a:p>
          <a:p>
            <a:r>
              <a:rPr lang="en-US" dirty="0"/>
              <a:t>The nerve terminates by dividing into deep branch (motor)which innervates the posterior compartment of forearm and superficial branch (sensory) which contributes to cutaneous innervation of the dorsal of hand and fingers-particularly lateral three and half digits (the thumb, index finger middle finger</a:t>
            </a:r>
            <a:r>
              <a:rPr lang="en-US" baseline="30000" dirty="0"/>
              <a:t>  </a:t>
            </a:r>
            <a:r>
              <a:rPr lang="en-US" dirty="0"/>
              <a:t> and lateral half of ring finger)</a:t>
            </a:r>
            <a:endParaRPr lang="en-US" dirty="0">
              <a:solidFill>
                <a:srgbClr val="00B0F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dirty="0">
                <a:solidFill>
                  <a:srgbClr val="C00000"/>
                </a:solidFill>
              </a:rPr>
              <a:t>3. </a:t>
            </a:r>
            <a:r>
              <a:rPr lang="en-US" dirty="0" err="1">
                <a:solidFill>
                  <a:srgbClr val="C00000"/>
                </a:solidFill>
              </a:rPr>
              <a:t>Musculocutaneous</a:t>
            </a:r>
            <a:r>
              <a:rPr lang="en-US" dirty="0">
                <a:solidFill>
                  <a:srgbClr val="C00000"/>
                </a:solidFill>
              </a:rPr>
              <a:t> nerve</a:t>
            </a:r>
          </a:p>
        </p:txBody>
      </p:sp>
      <p:sp>
        <p:nvSpPr>
          <p:cNvPr id="3" name="Content Placeholder 2"/>
          <p:cNvSpPr>
            <a:spLocks noGrp="1"/>
          </p:cNvSpPr>
          <p:nvPr>
            <p:ph idx="1"/>
          </p:nvPr>
        </p:nvSpPr>
        <p:spPr>
          <a:xfrm>
            <a:off x="457200" y="1143000"/>
            <a:ext cx="8229600" cy="4983163"/>
          </a:xfrm>
        </p:spPr>
        <p:txBody>
          <a:bodyPr/>
          <a:lstStyle/>
          <a:p>
            <a:r>
              <a:rPr lang="en-US" dirty="0"/>
              <a:t>Emerges from C6-T1 </a:t>
            </a:r>
          </a:p>
          <a:p>
            <a:r>
              <a:rPr lang="en-US" dirty="0"/>
              <a:t>The nerve of </a:t>
            </a:r>
            <a:r>
              <a:rPr lang="en-US" dirty="0">
                <a:solidFill>
                  <a:schemeClr val="accent1"/>
                </a:solidFill>
              </a:rPr>
              <a:t>anterior compartment </a:t>
            </a:r>
            <a:r>
              <a:rPr lang="en-US" dirty="0"/>
              <a:t>of the arm, motor fibers supplies </a:t>
            </a:r>
            <a:r>
              <a:rPr lang="en-US" dirty="0" err="1"/>
              <a:t>coracobrachialis</a:t>
            </a:r>
            <a:r>
              <a:rPr lang="en-US" dirty="0"/>
              <a:t>, brachialis and biceps </a:t>
            </a:r>
            <a:r>
              <a:rPr lang="en-US" dirty="0" err="1"/>
              <a:t>brachii</a:t>
            </a:r>
            <a:r>
              <a:rPr lang="en-US" dirty="0"/>
              <a:t> muscle.</a:t>
            </a:r>
          </a:p>
          <a:p>
            <a:r>
              <a:rPr lang="en-US" dirty="0"/>
              <a:t>It continues as a sensory nerve and supplies the skin along the anterolateral aspect of the forearm</a:t>
            </a:r>
          </a:p>
          <a:p>
            <a:pPr>
              <a:buNone/>
            </a:pPr>
            <a:endParaRPr lang="en-US" dirty="0"/>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dirty="0">
                <a:solidFill>
                  <a:schemeClr val="accent2"/>
                </a:solidFill>
              </a:rPr>
              <a:t>4. Median nerve</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a:t>Emerges from C6-T1 </a:t>
            </a:r>
          </a:p>
          <a:p>
            <a:r>
              <a:rPr lang="en-US" dirty="0"/>
              <a:t>This nerve provides no branches in the arm</a:t>
            </a:r>
          </a:p>
          <a:p>
            <a:r>
              <a:rPr lang="en-US" dirty="0"/>
              <a:t>It enters the flexor compartment of the </a:t>
            </a:r>
            <a:r>
              <a:rPr lang="en-US" dirty="0" err="1"/>
              <a:t>the</a:t>
            </a:r>
            <a:r>
              <a:rPr lang="en-US" dirty="0"/>
              <a:t> forearm where it supplies these muscles except the </a:t>
            </a:r>
            <a:r>
              <a:rPr lang="en-US" dirty="0">
                <a:solidFill>
                  <a:schemeClr val="accent2"/>
                </a:solidFill>
              </a:rPr>
              <a:t>flexor carpi </a:t>
            </a:r>
            <a:r>
              <a:rPr lang="en-US" dirty="0" err="1">
                <a:solidFill>
                  <a:schemeClr val="accent2"/>
                </a:solidFill>
              </a:rPr>
              <a:t>ulnaris</a:t>
            </a:r>
            <a:r>
              <a:rPr lang="en-US" dirty="0">
                <a:solidFill>
                  <a:schemeClr val="accent2"/>
                </a:solidFill>
              </a:rPr>
              <a:t> </a:t>
            </a:r>
            <a:r>
              <a:rPr lang="en-US">
                <a:solidFill>
                  <a:schemeClr val="accent2"/>
                </a:solidFill>
              </a:rPr>
              <a:t>and medial </a:t>
            </a:r>
            <a:r>
              <a:rPr lang="en-US" dirty="0">
                <a:solidFill>
                  <a:schemeClr val="accent2"/>
                </a:solidFill>
              </a:rPr>
              <a:t>half of flexor </a:t>
            </a:r>
            <a:r>
              <a:rPr lang="en-US" dirty="0" err="1">
                <a:solidFill>
                  <a:schemeClr val="accent2"/>
                </a:solidFill>
              </a:rPr>
              <a:t>digitorum</a:t>
            </a:r>
            <a:r>
              <a:rPr lang="en-US" dirty="0">
                <a:solidFill>
                  <a:schemeClr val="accent2"/>
                </a:solidFill>
              </a:rPr>
              <a:t> </a:t>
            </a:r>
            <a:r>
              <a:rPr lang="en-US" dirty="0" err="1">
                <a:solidFill>
                  <a:schemeClr val="accent2"/>
                </a:solidFill>
              </a:rPr>
              <a:t>profundus</a:t>
            </a:r>
            <a:r>
              <a:rPr lang="en-US" dirty="0"/>
              <a:t> (these muscles are supplied by ulnar nerve)</a:t>
            </a:r>
          </a:p>
          <a:p>
            <a:r>
              <a:rPr lang="en-US" dirty="0"/>
              <a:t>The median nerve passes into the palm of the hand within the carpal tunnel before dividing into branches that supply the </a:t>
            </a:r>
            <a:r>
              <a:rPr lang="en-US" dirty="0" err="1">
                <a:solidFill>
                  <a:schemeClr val="accent2"/>
                </a:solidFill>
              </a:rPr>
              <a:t>thenar</a:t>
            </a:r>
            <a:r>
              <a:rPr lang="en-US" dirty="0">
                <a:solidFill>
                  <a:schemeClr val="accent2"/>
                </a:solidFill>
              </a:rPr>
              <a:t> muscles of the thumb and the skin of the thumb, index, middle and lateral half of ring finger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The median nerve is very important nerve of the hand because it supplies intrinsic thumb muscles and much of the skin of the hand.</a:t>
            </a:r>
          </a:p>
          <a:p>
            <a:r>
              <a:rPr lang="en-US" dirty="0"/>
              <a:t>It is described as the “eye of the hand” because it can enable a person identify an object by feeling.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a:solidFill>
                  <a:schemeClr val="accent2"/>
                </a:solidFill>
              </a:rPr>
              <a:t>5. </a:t>
            </a:r>
            <a:r>
              <a:rPr lang="en-US" b="1" dirty="0" err="1">
                <a:solidFill>
                  <a:schemeClr val="accent2"/>
                </a:solidFill>
              </a:rPr>
              <a:t>Ulnar</a:t>
            </a:r>
            <a:r>
              <a:rPr lang="en-US" b="1" dirty="0">
                <a:solidFill>
                  <a:schemeClr val="accent2"/>
                </a:solidFill>
              </a:rPr>
              <a:t> nerve</a:t>
            </a:r>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r>
              <a:rPr lang="en-US"/>
              <a:t>Emerges from C8-T1</a:t>
            </a:r>
            <a:endParaRPr lang="en-US" dirty="0"/>
          </a:p>
          <a:p>
            <a:r>
              <a:rPr lang="en-US" dirty="0"/>
              <a:t>t runs through the arm without giving off any branches</a:t>
            </a:r>
          </a:p>
          <a:p>
            <a:r>
              <a:rPr lang="en-US" dirty="0"/>
              <a:t>As it descents, it passes behind </a:t>
            </a:r>
            <a:r>
              <a:rPr lang="en-US" dirty="0">
                <a:solidFill>
                  <a:schemeClr val="accent2"/>
                </a:solidFill>
              </a:rPr>
              <a:t>the medial </a:t>
            </a:r>
            <a:r>
              <a:rPr lang="en-US" dirty="0" err="1">
                <a:solidFill>
                  <a:schemeClr val="accent2"/>
                </a:solidFill>
              </a:rPr>
              <a:t>epicondyle</a:t>
            </a:r>
            <a:r>
              <a:rPr lang="en-US" dirty="0">
                <a:solidFill>
                  <a:schemeClr val="accent2"/>
                </a:solidFill>
              </a:rPr>
              <a:t> of the </a:t>
            </a:r>
            <a:r>
              <a:rPr lang="en-US" dirty="0" err="1">
                <a:solidFill>
                  <a:schemeClr val="accent2"/>
                </a:solidFill>
              </a:rPr>
              <a:t>humerus</a:t>
            </a:r>
            <a:r>
              <a:rPr lang="en-US" dirty="0">
                <a:solidFill>
                  <a:schemeClr val="accent2"/>
                </a:solidFill>
              </a:rPr>
              <a:t> before it enters the flexor compartment</a:t>
            </a:r>
            <a:r>
              <a:rPr lang="en-US" dirty="0"/>
              <a:t> of the forearm</a:t>
            </a:r>
          </a:p>
          <a:p>
            <a:r>
              <a:rPr lang="en-US" dirty="0"/>
              <a:t>The </a:t>
            </a:r>
            <a:r>
              <a:rPr lang="en-US" dirty="0" err="1"/>
              <a:t>ulnar</a:t>
            </a:r>
            <a:r>
              <a:rPr lang="en-US" dirty="0"/>
              <a:t> nerve only supplies the flexor </a:t>
            </a:r>
            <a:r>
              <a:rPr lang="en-US" dirty="0" err="1"/>
              <a:t>carpi</a:t>
            </a:r>
            <a:r>
              <a:rPr lang="en-US" dirty="0"/>
              <a:t> </a:t>
            </a:r>
            <a:r>
              <a:rPr lang="en-US" dirty="0" err="1"/>
              <a:t>ulnaris</a:t>
            </a:r>
            <a:r>
              <a:rPr lang="en-US" dirty="0"/>
              <a:t> and medial half of flexor </a:t>
            </a:r>
            <a:r>
              <a:rPr lang="en-US" dirty="0" err="1"/>
              <a:t>digitorum</a:t>
            </a:r>
            <a:r>
              <a:rPr lang="en-US" dirty="0"/>
              <a:t> </a:t>
            </a:r>
            <a:r>
              <a:rPr lang="en-US" dirty="0" err="1"/>
              <a:t>profundus</a:t>
            </a:r>
            <a:r>
              <a:rPr lang="en-US" dirty="0"/>
              <a:t> in flexor compartment of forearm</a:t>
            </a:r>
          </a:p>
          <a:p>
            <a:r>
              <a:rPr lang="en-US" dirty="0"/>
              <a:t>It descents in the medial aspects of forearm and enters the hand outside of </a:t>
            </a:r>
            <a:r>
              <a:rPr lang="en-US" dirty="0" err="1"/>
              <a:t>carpar</a:t>
            </a:r>
            <a:r>
              <a:rPr lang="en-US" dirty="0"/>
              <a:t> tunnel.</a:t>
            </a:r>
          </a:p>
          <a:p>
            <a:endParaRPr lang="en-US" dirty="0">
              <a:solidFill>
                <a:schemeClr val="accent2"/>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a:t>It gives rise to branches in the hand that supply most of intrinsic muscles of the hand and supplies skin of the medial aspect of the palm, the little finger and medial half of ring finger.</a:t>
            </a:r>
          </a:p>
          <a:p>
            <a:r>
              <a:rPr lang="en-US" dirty="0"/>
              <a:t>Its sensory supply to hand is rather limited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057B-A50D-4238-97D2-604B574144B8}"/>
              </a:ext>
            </a:extLst>
          </p:cNvPr>
          <p:cNvSpPr>
            <a:spLocks noGrp="1"/>
          </p:cNvSpPr>
          <p:nvPr>
            <p:ph type="title"/>
          </p:nvPr>
        </p:nvSpPr>
        <p:spPr/>
        <p:txBody>
          <a:bodyPr/>
          <a:lstStyle/>
          <a:p>
            <a:r>
              <a:rPr lang="en-US" dirty="0"/>
              <a:t>Ct, </a:t>
            </a:r>
          </a:p>
        </p:txBody>
      </p:sp>
      <p:sp>
        <p:nvSpPr>
          <p:cNvPr id="3" name="Content Placeholder 2">
            <a:extLst>
              <a:ext uri="{FF2B5EF4-FFF2-40B4-BE49-F238E27FC236}">
                <a16:creationId xmlns:a16="http://schemas.microsoft.com/office/drawing/2014/main" id="{69BAC289-A8CA-4459-89D3-723E4A297258}"/>
              </a:ext>
            </a:extLst>
          </p:cNvPr>
          <p:cNvSpPr>
            <a:spLocks noGrp="1"/>
          </p:cNvSpPr>
          <p:nvPr>
            <p:ph idx="1"/>
          </p:nvPr>
        </p:nvSpPr>
        <p:spPr>
          <a:xfrm>
            <a:off x="457200" y="1417638"/>
            <a:ext cx="8229600" cy="5059362"/>
          </a:xfrm>
        </p:spPr>
        <p:txBody>
          <a:bodyPr/>
          <a:lstStyle/>
          <a:p>
            <a:r>
              <a:rPr lang="en-US" dirty="0"/>
              <a:t>The scapula is a large, flat triangular bone with: </a:t>
            </a:r>
          </a:p>
          <a:p>
            <a:pPr lvl="1"/>
            <a:r>
              <a:rPr lang="en-US" dirty="0"/>
              <a:t>three angles (lateral, superior, and inferior)</a:t>
            </a:r>
          </a:p>
          <a:p>
            <a:pPr lvl="1"/>
            <a:r>
              <a:rPr lang="en-US" dirty="0"/>
              <a:t>three borders (superior, lateral, and medial)</a:t>
            </a:r>
          </a:p>
          <a:p>
            <a:pPr lvl="1"/>
            <a:r>
              <a:rPr lang="en-US" dirty="0"/>
              <a:t>two surfaces (costal and posterior)</a:t>
            </a:r>
          </a:p>
          <a:p>
            <a:pPr lvl="1"/>
            <a:r>
              <a:rPr lang="en-US" dirty="0"/>
              <a:t>three processes (acromion, spine, and coracoid process)</a:t>
            </a:r>
          </a:p>
        </p:txBody>
      </p:sp>
    </p:spTree>
    <p:extLst>
      <p:ext uri="{BB962C8B-B14F-4D97-AF65-F5344CB8AC3E}">
        <p14:creationId xmlns:p14="http://schemas.microsoft.com/office/powerpoint/2010/main" val="24222687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1470025"/>
          </a:xfrm>
        </p:spPr>
        <p:txBody>
          <a:bodyPr/>
          <a:lstStyle/>
          <a:p>
            <a:r>
              <a:rPr lang="en-US" dirty="0"/>
              <a:t>Anatomical areas of upper limb</a:t>
            </a:r>
          </a:p>
        </p:txBody>
      </p:sp>
      <p:sp>
        <p:nvSpPr>
          <p:cNvPr id="3" name="Subtitle 2"/>
          <p:cNvSpPr>
            <a:spLocks noGrp="1"/>
          </p:cNvSpPr>
          <p:nvPr>
            <p:ph type="subTitle" idx="1"/>
          </p:nvPr>
        </p:nvSpPr>
        <p:spPr>
          <a:xfrm>
            <a:off x="685800" y="1828800"/>
            <a:ext cx="8077200" cy="4419600"/>
          </a:xfrm>
        </p:spPr>
        <p:txBody>
          <a:bodyPr/>
          <a:lstStyle/>
          <a:p>
            <a:pPr algn="l"/>
            <a:r>
              <a:rPr lang="en-US" b="1" dirty="0">
                <a:solidFill>
                  <a:schemeClr val="tx1"/>
                </a:solidFill>
              </a:rPr>
              <a:t>Axilla region</a:t>
            </a:r>
          </a:p>
          <a:p>
            <a:pPr marL="457200" indent="-457200" algn="l">
              <a:buFont typeface="Arial" pitchFamily="34" charset="0"/>
              <a:buChar char="•"/>
            </a:pPr>
            <a:r>
              <a:rPr lang="en-US" dirty="0">
                <a:solidFill>
                  <a:schemeClr val="tx1"/>
                </a:solidFill>
              </a:rPr>
              <a:t>The axilla is the name given to an area that lies underneath the </a:t>
            </a:r>
            <a:r>
              <a:rPr lang="en-US" dirty="0" err="1">
                <a:solidFill>
                  <a:schemeClr val="tx1"/>
                </a:solidFill>
              </a:rPr>
              <a:t>glenohumeral</a:t>
            </a:r>
            <a:r>
              <a:rPr lang="en-US" dirty="0">
                <a:solidFill>
                  <a:schemeClr val="tx1"/>
                </a:solidFill>
              </a:rPr>
              <a:t> joint, at the junction of the upper limb and the thorax. </a:t>
            </a:r>
          </a:p>
          <a:p>
            <a:pPr marL="457200" indent="-457200" algn="l">
              <a:buFont typeface="Arial" pitchFamily="34" charset="0"/>
              <a:buChar char="•"/>
            </a:pPr>
            <a:r>
              <a:rPr lang="en-US" dirty="0">
                <a:solidFill>
                  <a:schemeClr val="tx1"/>
                </a:solidFill>
              </a:rPr>
              <a:t>It is a passageway by which neurovascular and muscular structures can enter and leave the upper limb.</a:t>
            </a:r>
          </a:p>
        </p:txBody>
      </p:sp>
    </p:spTree>
    <p:extLst>
      <p:ext uri="{BB962C8B-B14F-4D97-AF65-F5344CB8AC3E}">
        <p14:creationId xmlns:p14="http://schemas.microsoft.com/office/powerpoint/2010/main" val="35271254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20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5107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85000" lnSpcReduction="20000"/>
          </a:bodyPr>
          <a:lstStyle/>
          <a:p>
            <a:pPr marL="0" indent="0">
              <a:buNone/>
            </a:pPr>
            <a:r>
              <a:rPr lang="en-US" b="1" dirty="0"/>
              <a:t>Borders</a:t>
            </a:r>
          </a:p>
          <a:p>
            <a:r>
              <a:rPr lang="en-US" dirty="0"/>
              <a:t>The overall 3D shape of the axilla looks slightly like a pyramid. It consists of four sides, an open apex and base:</a:t>
            </a:r>
          </a:p>
          <a:p>
            <a:pPr lvl="1"/>
            <a:r>
              <a:rPr lang="en-US" dirty="0"/>
              <a:t>Apex – also known as the axillary inlet, it is formed by lateral border of the first rib, superior border of scapula, and the posterior border of the clavicle.</a:t>
            </a:r>
          </a:p>
          <a:p>
            <a:pPr lvl="1"/>
            <a:r>
              <a:rPr lang="en-US" dirty="0"/>
              <a:t>Lateral wall – formed by </a:t>
            </a:r>
            <a:r>
              <a:rPr lang="en-US" dirty="0" err="1"/>
              <a:t>intertubercular</a:t>
            </a:r>
            <a:r>
              <a:rPr lang="en-US" dirty="0"/>
              <a:t> groove of the </a:t>
            </a:r>
            <a:r>
              <a:rPr lang="en-US" dirty="0" err="1"/>
              <a:t>humerus</a:t>
            </a:r>
            <a:r>
              <a:rPr lang="en-US" dirty="0"/>
              <a:t>.</a:t>
            </a:r>
          </a:p>
          <a:p>
            <a:pPr lvl="1"/>
            <a:r>
              <a:rPr lang="en-US" dirty="0"/>
              <a:t>Medial wall – consists of the </a:t>
            </a:r>
            <a:r>
              <a:rPr lang="en-US" dirty="0" err="1"/>
              <a:t>serratus</a:t>
            </a:r>
            <a:r>
              <a:rPr lang="en-US" dirty="0"/>
              <a:t> anterior and the thoracic wall (ribs and intercostal muscles).</a:t>
            </a:r>
          </a:p>
          <a:p>
            <a:pPr lvl="1"/>
            <a:r>
              <a:rPr lang="en-US" dirty="0"/>
              <a:t>Anterior wall – contains the </a:t>
            </a:r>
            <a:r>
              <a:rPr lang="en-US" dirty="0" err="1"/>
              <a:t>pectoralis</a:t>
            </a:r>
            <a:r>
              <a:rPr lang="en-US" dirty="0"/>
              <a:t> major and the underlying </a:t>
            </a:r>
            <a:r>
              <a:rPr lang="en-US" dirty="0" err="1"/>
              <a:t>pectoralis</a:t>
            </a:r>
            <a:r>
              <a:rPr lang="en-US" dirty="0"/>
              <a:t> minor and the </a:t>
            </a:r>
            <a:r>
              <a:rPr lang="en-US" dirty="0" err="1"/>
              <a:t>subclavius</a:t>
            </a:r>
            <a:r>
              <a:rPr lang="en-US" dirty="0"/>
              <a:t> muscles.</a:t>
            </a:r>
          </a:p>
          <a:p>
            <a:pPr lvl="1"/>
            <a:r>
              <a:rPr lang="en-US" dirty="0"/>
              <a:t>Posterior wall – formed by the </a:t>
            </a:r>
            <a:r>
              <a:rPr lang="en-US" dirty="0" err="1"/>
              <a:t>subscapularis</a:t>
            </a:r>
            <a:r>
              <a:rPr lang="en-US" dirty="0"/>
              <a:t>, </a:t>
            </a:r>
            <a:r>
              <a:rPr lang="en-US" dirty="0" err="1"/>
              <a:t>teres</a:t>
            </a:r>
            <a:r>
              <a:rPr lang="en-US" dirty="0"/>
              <a:t> major and </a:t>
            </a:r>
            <a:r>
              <a:rPr lang="en-US" dirty="0" err="1"/>
              <a:t>latissimus</a:t>
            </a:r>
            <a:r>
              <a:rPr lang="en-US" dirty="0"/>
              <a:t> </a:t>
            </a:r>
            <a:r>
              <a:rPr lang="en-US" dirty="0" err="1"/>
              <a:t>dorsi</a:t>
            </a:r>
            <a:r>
              <a:rPr lang="en-US" dirty="0"/>
              <a:t>.</a:t>
            </a:r>
          </a:p>
        </p:txBody>
      </p:sp>
    </p:spTree>
    <p:extLst>
      <p:ext uri="{BB962C8B-B14F-4D97-AF65-F5344CB8AC3E}">
        <p14:creationId xmlns:p14="http://schemas.microsoft.com/office/powerpoint/2010/main" val="24382372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size and shape of the axilla region varies with arm abduction. The apex decreases in size most markedly when the arm is fully abducted – leaving the contents of the axilla at risk of compression.</a:t>
            </a:r>
          </a:p>
        </p:txBody>
      </p:sp>
    </p:spTree>
    <p:extLst>
      <p:ext uri="{BB962C8B-B14F-4D97-AF65-F5344CB8AC3E}">
        <p14:creationId xmlns:p14="http://schemas.microsoft.com/office/powerpoint/2010/main" val="1512579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9625" y="1777206"/>
            <a:ext cx="75247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42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contents</a:t>
            </a:r>
          </a:p>
        </p:txBody>
      </p:sp>
      <p:sp>
        <p:nvSpPr>
          <p:cNvPr id="3" name="Content Placeholder 2"/>
          <p:cNvSpPr>
            <a:spLocks noGrp="1"/>
          </p:cNvSpPr>
          <p:nvPr>
            <p:ph idx="1"/>
          </p:nvPr>
        </p:nvSpPr>
        <p:spPr>
          <a:xfrm>
            <a:off x="457200" y="990600"/>
            <a:ext cx="8229600" cy="5059363"/>
          </a:xfrm>
        </p:spPr>
        <p:txBody>
          <a:bodyPr>
            <a:normAutofit fontScale="92500" lnSpcReduction="10000"/>
          </a:bodyPr>
          <a:lstStyle/>
          <a:p>
            <a:r>
              <a:rPr lang="en-US" dirty="0"/>
              <a:t>The contents of the axilla region include muscles, nerves, vessels, and </a:t>
            </a:r>
            <a:r>
              <a:rPr lang="en-US" dirty="0" err="1"/>
              <a:t>lymphatics</a:t>
            </a:r>
            <a:r>
              <a:rPr lang="en-US" dirty="0"/>
              <a:t>:</a:t>
            </a:r>
          </a:p>
          <a:p>
            <a:r>
              <a:rPr lang="en-US" dirty="0"/>
              <a:t>Axillary artery (and branches) – the main artery supplying the upper limb. It is commonly referred as having three parts; one medial to the </a:t>
            </a:r>
            <a:r>
              <a:rPr lang="en-US" dirty="0" err="1"/>
              <a:t>pectoralis</a:t>
            </a:r>
            <a:r>
              <a:rPr lang="en-US" dirty="0"/>
              <a:t> minor, one posterior to </a:t>
            </a:r>
            <a:r>
              <a:rPr lang="en-US" dirty="0" err="1"/>
              <a:t>pectoralis</a:t>
            </a:r>
            <a:r>
              <a:rPr lang="en-US" dirty="0"/>
              <a:t> minor, and one lateral to </a:t>
            </a:r>
            <a:r>
              <a:rPr lang="en-US" dirty="0" err="1"/>
              <a:t>pectoralis</a:t>
            </a:r>
            <a:r>
              <a:rPr lang="en-US" dirty="0"/>
              <a:t> minor. The medial and posterior parts travel in the axilla.</a:t>
            </a:r>
          </a:p>
          <a:p>
            <a:r>
              <a:rPr lang="en-US" dirty="0"/>
              <a:t>Axillary vein (and tributaries) – the main vein draining the upper limb, its two largest tributaries are the cephalic and </a:t>
            </a:r>
            <a:r>
              <a:rPr lang="en-US" dirty="0" err="1"/>
              <a:t>basilic</a:t>
            </a:r>
            <a:r>
              <a:rPr lang="en-US" dirty="0"/>
              <a:t> veins.</a:t>
            </a:r>
          </a:p>
        </p:txBody>
      </p:sp>
    </p:spTree>
    <p:extLst>
      <p:ext uri="{BB962C8B-B14F-4D97-AF65-F5344CB8AC3E}">
        <p14:creationId xmlns:p14="http://schemas.microsoft.com/office/powerpoint/2010/main" val="8695993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fontScale="92500" lnSpcReduction="10000"/>
          </a:bodyPr>
          <a:lstStyle/>
          <a:p>
            <a:r>
              <a:rPr lang="en-US" dirty="0"/>
              <a:t>Brachial plexus (and branches) – a collection of spinal nerves that form the peripheral nerves of the upper limb.</a:t>
            </a:r>
          </a:p>
          <a:p>
            <a:r>
              <a:rPr lang="en-US" dirty="0"/>
              <a:t>Axillary lymph nodes – they filter lymphatic fluid that has drained from the upper limb and pectoral region. Axillary lymph node enlargement is a non-specific indicator of breast cancer.</a:t>
            </a:r>
          </a:p>
          <a:p>
            <a:r>
              <a:rPr lang="en-US" dirty="0"/>
              <a:t>Biceps </a:t>
            </a:r>
            <a:r>
              <a:rPr lang="en-US" dirty="0" err="1"/>
              <a:t>brachii</a:t>
            </a:r>
            <a:r>
              <a:rPr lang="en-US" dirty="0"/>
              <a:t> (short head) and </a:t>
            </a:r>
            <a:r>
              <a:rPr lang="en-US" dirty="0" err="1"/>
              <a:t>coracobrachialis</a:t>
            </a:r>
            <a:r>
              <a:rPr lang="en-US" dirty="0"/>
              <a:t> – these muscle tendons move through the axilla, where they attach to the coracoid process of the scapula.</a:t>
            </a:r>
          </a:p>
          <a:p>
            <a:endParaRPr lang="en-US" dirty="0"/>
          </a:p>
        </p:txBody>
      </p:sp>
    </p:spTree>
    <p:extLst>
      <p:ext uri="{BB962C8B-B14F-4D97-AF65-F5344CB8AC3E}">
        <p14:creationId xmlns:p14="http://schemas.microsoft.com/office/powerpoint/2010/main" val="38795049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29834"/>
            <a:ext cx="8229600" cy="386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9524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marL="0" indent="0">
              <a:buNone/>
            </a:pPr>
            <a:r>
              <a:rPr lang="en-US" b="1" dirty="0"/>
              <a:t>Passageways Exiting the Axilla</a:t>
            </a:r>
          </a:p>
          <a:p>
            <a:r>
              <a:rPr lang="en-US" dirty="0"/>
              <a:t>There are three main routes by which structures leave the axilla.</a:t>
            </a:r>
          </a:p>
          <a:p>
            <a:r>
              <a:rPr lang="en-US" dirty="0"/>
              <a:t>The main route of exit is </a:t>
            </a:r>
            <a:r>
              <a:rPr lang="en-US" b="1" dirty="0"/>
              <a:t>immediately inferiorly and laterally, into the upper limb</a:t>
            </a:r>
            <a:r>
              <a:rPr lang="en-US" dirty="0"/>
              <a:t>. The majority of contents of the axilla region leave by this method.</a:t>
            </a:r>
          </a:p>
          <a:p>
            <a:r>
              <a:rPr lang="en-US" dirty="0"/>
              <a:t>Another pathway is via the </a:t>
            </a:r>
            <a:r>
              <a:rPr lang="en-US" b="1" dirty="0"/>
              <a:t>quadrangular space. </a:t>
            </a:r>
            <a:r>
              <a:rPr lang="en-US" dirty="0"/>
              <a:t>This is a gap in the posterior wall of the axilla, allowing access to the posterior arm and shoulder area. Structures passing through include the axillary nerve and posterior circumflex humeral artery (a branch of the axillary artery.</a:t>
            </a:r>
          </a:p>
          <a:p>
            <a:endParaRPr lang="en-US" dirty="0"/>
          </a:p>
        </p:txBody>
      </p:sp>
    </p:spTree>
    <p:extLst>
      <p:ext uri="{BB962C8B-B14F-4D97-AF65-F5344CB8AC3E}">
        <p14:creationId xmlns:p14="http://schemas.microsoft.com/office/powerpoint/2010/main" val="33960200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last passageway is the </a:t>
            </a:r>
            <a:r>
              <a:rPr lang="en-US" b="1" dirty="0" err="1"/>
              <a:t>clavipectoral</a:t>
            </a:r>
            <a:r>
              <a:rPr lang="en-US" b="1" dirty="0"/>
              <a:t> triangle</a:t>
            </a:r>
            <a:r>
              <a:rPr lang="en-US" dirty="0"/>
              <a:t>, which is an opening in the anterior wall of the axilla. It is bounded by the </a:t>
            </a:r>
            <a:r>
              <a:rPr lang="en-US" dirty="0" err="1"/>
              <a:t>pectoralis</a:t>
            </a:r>
            <a:r>
              <a:rPr lang="en-US" dirty="0"/>
              <a:t> major, deltoid, and clavicle. The cephalic vein enters the axilla via this triangle, while the medial and lateral pectoral nerves leave.</a:t>
            </a:r>
          </a:p>
          <a:p>
            <a:endParaRPr lang="en-US" dirty="0"/>
          </a:p>
        </p:txBody>
      </p:sp>
    </p:spTree>
    <p:extLst>
      <p:ext uri="{BB962C8B-B14F-4D97-AF65-F5344CB8AC3E}">
        <p14:creationId xmlns:p14="http://schemas.microsoft.com/office/powerpoint/2010/main" val="329998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AAC61-803E-4100-8278-760E9E37EDD2}"/>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985F8423-CD22-452E-A6D1-86AC037CD719}"/>
              </a:ext>
            </a:extLst>
          </p:cNvPr>
          <p:cNvSpPr>
            <a:spLocks noGrp="1"/>
          </p:cNvSpPr>
          <p:nvPr>
            <p:ph idx="1"/>
          </p:nvPr>
        </p:nvSpPr>
        <p:spPr>
          <a:xfrm>
            <a:off x="457200" y="1417638"/>
            <a:ext cx="8229600" cy="5165724"/>
          </a:xfrm>
        </p:spPr>
        <p:txBody>
          <a:bodyPr>
            <a:normAutofit fontScale="92500" lnSpcReduction="20000"/>
          </a:bodyPr>
          <a:lstStyle/>
          <a:p>
            <a:r>
              <a:rPr lang="en-US" dirty="0"/>
              <a:t>The lateral angle of the scapula is marked by a shallow, somewhat comma-shaped glenoid cavity, which articulates with the head of the </a:t>
            </a:r>
            <a:r>
              <a:rPr lang="en-US" dirty="0" err="1"/>
              <a:t>humerus</a:t>
            </a:r>
            <a:r>
              <a:rPr lang="en-US" dirty="0"/>
              <a:t> to form the glenohumeral joint</a:t>
            </a:r>
          </a:p>
          <a:p>
            <a:r>
              <a:rPr lang="en-US" dirty="0"/>
              <a:t> A large triangular-shaped roughening (</a:t>
            </a:r>
            <a:r>
              <a:rPr lang="en-US" b="1" dirty="0"/>
              <a:t>the </a:t>
            </a:r>
            <a:r>
              <a:rPr lang="en-US" b="1" dirty="0" err="1"/>
              <a:t>infraglenoid</a:t>
            </a:r>
            <a:r>
              <a:rPr lang="en-US" b="1" dirty="0"/>
              <a:t> tubercle )</a:t>
            </a:r>
            <a:r>
              <a:rPr lang="en-US" dirty="0"/>
              <a:t> inferior to the glenoid cavity is the site of attachment for the </a:t>
            </a:r>
            <a:r>
              <a:rPr lang="en-US" b="1" dirty="0"/>
              <a:t>long head of the triceps brachii muscle. </a:t>
            </a:r>
          </a:p>
          <a:p>
            <a:r>
              <a:rPr lang="en-US" dirty="0"/>
              <a:t>A less distinct </a:t>
            </a:r>
            <a:r>
              <a:rPr lang="en-US" b="1" dirty="0"/>
              <a:t>supraglenoid tubercle</a:t>
            </a:r>
            <a:r>
              <a:rPr lang="en-US" dirty="0"/>
              <a:t> is located superior to the glenoid cavity and is the site of attachment for </a:t>
            </a:r>
            <a:r>
              <a:rPr lang="en-US" b="1" dirty="0"/>
              <a:t>the long head of the biceps brachii muscle.</a:t>
            </a:r>
          </a:p>
        </p:txBody>
      </p:sp>
    </p:spTree>
    <p:extLst>
      <p:ext uri="{BB962C8B-B14F-4D97-AF65-F5344CB8AC3E}">
        <p14:creationId xmlns:p14="http://schemas.microsoft.com/office/powerpoint/2010/main" val="28857698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Boundaries and contents of </a:t>
            </a:r>
            <a:r>
              <a:rPr lang="en-US" dirty="0" err="1"/>
              <a:t>clavipectoral</a:t>
            </a:r>
            <a:r>
              <a:rPr lang="en-US" dirty="0"/>
              <a:t> triangle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54002"/>
            <a:ext cx="8229600" cy="401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0053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234406"/>
            <a:ext cx="6638925" cy="41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6645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Cubital</a:t>
            </a:r>
            <a:r>
              <a:rPr lang="en-US" dirty="0"/>
              <a:t> fossa</a:t>
            </a:r>
          </a:p>
        </p:txBody>
      </p:sp>
      <p:sp>
        <p:nvSpPr>
          <p:cNvPr id="3" name="Content Placeholder 2"/>
          <p:cNvSpPr>
            <a:spLocks noGrp="1"/>
          </p:cNvSpPr>
          <p:nvPr>
            <p:ph idx="1"/>
          </p:nvPr>
        </p:nvSpPr>
        <p:spPr/>
        <p:txBody>
          <a:bodyPr/>
          <a:lstStyle/>
          <a:p>
            <a:r>
              <a:rPr lang="en-US" dirty="0"/>
              <a:t>The </a:t>
            </a:r>
            <a:r>
              <a:rPr lang="en-US" dirty="0" err="1"/>
              <a:t>cubital</a:t>
            </a:r>
            <a:r>
              <a:rPr lang="en-US" dirty="0"/>
              <a:t> (</a:t>
            </a:r>
            <a:r>
              <a:rPr lang="en-US" dirty="0" err="1"/>
              <a:t>anticubital</a:t>
            </a:r>
            <a:r>
              <a:rPr lang="en-US" dirty="0"/>
              <a:t>) fossa is a triangular-shaped depression over the anterior aspect of the elbow joint.</a:t>
            </a:r>
          </a:p>
          <a:p>
            <a:r>
              <a:rPr lang="en-US" dirty="0"/>
              <a:t>It represents an area of transition between the anatomical arm and the forearm, and conveys several important structures between these two areas.</a:t>
            </a:r>
          </a:p>
        </p:txBody>
      </p:sp>
    </p:spTree>
    <p:extLst>
      <p:ext uri="{BB962C8B-B14F-4D97-AF65-F5344CB8AC3E}">
        <p14:creationId xmlns:p14="http://schemas.microsoft.com/office/powerpoint/2010/main" val="36869521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73914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3405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pPr marL="0" indent="0">
              <a:buNone/>
            </a:pPr>
            <a:r>
              <a:rPr lang="en-US" b="1" dirty="0"/>
              <a:t>Borders</a:t>
            </a:r>
          </a:p>
          <a:p>
            <a:r>
              <a:rPr lang="en-US" dirty="0"/>
              <a:t>The </a:t>
            </a:r>
            <a:r>
              <a:rPr lang="en-US" dirty="0" err="1"/>
              <a:t>cubital</a:t>
            </a:r>
            <a:r>
              <a:rPr lang="en-US" dirty="0"/>
              <a:t> fossa is triangular in shape and consists of three borders, a roof, and a floor:</a:t>
            </a:r>
          </a:p>
          <a:p>
            <a:pPr lvl="1"/>
            <a:r>
              <a:rPr lang="en-US" dirty="0"/>
              <a:t>Lateral border – medial border of the </a:t>
            </a:r>
            <a:r>
              <a:rPr lang="en-US" dirty="0" err="1"/>
              <a:t>brachioradialis</a:t>
            </a:r>
            <a:r>
              <a:rPr lang="en-US" dirty="0"/>
              <a:t> muscle.</a:t>
            </a:r>
          </a:p>
          <a:p>
            <a:pPr lvl="1"/>
            <a:r>
              <a:rPr lang="en-US" dirty="0"/>
              <a:t>Medial border – lateral border of the pronator </a:t>
            </a:r>
            <a:r>
              <a:rPr lang="en-US" dirty="0" err="1"/>
              <a:t>teres</a:t>
            </a:r>
            <a:r>
              <a:rPr lang="en-US" dirty="0"/>
              <a:t> muscle.</a:t>
            </a:r>
          </a:p>
          <a:p>
            <a:pPr lvl="1"/>
            <a:r>
              <a:rPr lang="en-US" dirty="0"/>
              <a:t>Superior border – horizontal line drawn between the epicondyles of the </a:t>
            </a:r>
            <a:r>
              <a:rPr lang="en-US" dirty="0" err="1"/>
              <a:t>humerus</a:t>
            </a:r>
            <a:r>
              <a:rPr lang="en-US" dirty="0"/>
              <a:t>.</a:t>
            </a:r>
          </a:p>
          <a:p>
            <a:pPr lvl="1"/>
            <a:r>
              <a:rPr lang="en-US" dirty="0"/>
              <a:t>Roof – </a:t>
            </a:r>
            <a:r>
              <a:rPr lang="en-US" dirty="0" err="1"/>
              <a:t>bicipital</a:t>
            </a:r>
            <a:r>
              <a:rPr lang="en-US" dirty="0"/>
              <a:t> </a:t>
            </a:r>
            <a:r>
              <a:rPr lang="en-US" dirty="0" err="1"/>
              <a:t>aponeurosis</a:t>
            </a:r>
            <a:r>
              <a:rPr lang="en-US" dirty="0"/>
              <a:t>, fascia, subcutaneous fat and skin.</a:t>
            </a:r>
          </a:p>
        </p:txBody>
      </p:sp>
    </p:spTree>
    <p:extLst>
      <p:ext uri="{BB962C8B-B14F-4D97-AF65-F5344CB8AC3E}">
        <p14:creationId xmlns:p14="http://schemas.microsoft.com/office/powerpoint/2010/main" val="10263713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42863"/>
            <a:ext cx="69723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7660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77500" lnSpcReduction="20000"/>
          </a:bodyPr>
          <a:lstStyle/>
          <a:p>
            <a:pPr marL="0" indent="0">
              <a:buNone/>
            </a:pPr>
            <a:r>
              <a:rPr lang="en-US" b="1" dirty="0"/>
              <a:t>Contents</a:t>
            </a:r>
          </a:p>
          <a:p>
            <a:r>
              <a:rPr lang="en-US" dirty="0"/>
              <a:t>The </a:t>
            </a:r>
            <a:r>
              <a:rPr lang="en-US" dirty="0" err="1"/>
              <a:t>cubital</a:t>
            </a:r>
            <a:r>
              <a:rPr lang="en-US" dirty="0"/>
              <a:t> fossa is a passageway for structures to pass between the upper arm and forearm.</a:t>
            </a:r>
          </a:p>
          <a:p>
            <a:r>
              <a:rPr lang="en-US" dirty="0"/>
              <a:t>Its contents are (lateral to medial):</a:t>
            </a:r>
          </a:p>
          <a:p>
            <a:pPr lvl="1"/>
            <a:r>
              <a:rPr lang="en-US" b="1" dirty="0"/>
              <a:t>Radial nerve </a:t>
            </a:r>
            <a:r>
              <a:rPr lang="en-US" dirty="0"/>
              <a:t>– travels along the lateral border of the </a:t>
            </a:r>
            <a:r>
              <a:rPr lang="en-US" dirty="0" err="1"/>
              <a:t>cubital</a:t>
            </a:r>
            <a:r>
              <a:rPr lang="en-US" dirty="0"/>
              <a:t> fossa and divides into superficial and deep branches.</a:t>
            </a:r>
          </a:p>
          <a:p>
            <a:pPr lvl="1"/>
            <a:r>
              <a:rPr lang="en-US" dirty="0"/>
              <a:t>It has a motor and sensory function in the posterior forearm and hand.</a:t>
            </a:r>
          </a:p>
          <a:p>
            <a:pPr lvl="1"/>
            <a:r>
              <a:rPr lang="en-US" b="1" dirty="0"/>
              <a:t>Biceps tendon </a:t>
            </a:r>
            <a:r>
              <a:rPr lang="en-US" dirty="0"/>
              <a:t>– passes centrally through the </a:t>
            </a:r>
            <a:r>
              <a:rPr lang="en-US" dirty="0" err="1"/>
              <a:t>cubital</a:t>
            </a:r>
            <a:r>
              <a:rPr lang="en-US" dirty="0"/>
              <a:t> fossa and attaches the radial tuberosity (immediately distal to the radial neck).</a:t>
            </a:r>
          </a:p>
          <a:p>
            <a:pPr lvl="1"/>
            <a:r>
              <a:rPr lang="en-US" dirty="0"/>
              <a:t>It gives rise to the </a:t>
            </a:r>
            <a:r>
              <a:rPr lang="en-US" dirty="0" err="1"/>
              <a:t>bicipital</a:t>
            </a:r>
            <a:r>
              <a:rPr lang="en-US" dirty="0"/>
              <a:t> </a:t>
            </a:r>
            <a:r>
              <a:rPr lang="en-US" dirty="0" err="1"/>
              <a:t>aponeurosis</a:t>
            </a:r>
            <a:r>
              <a:rPr lang="en-US" dirty="0"/>
              <a:t> which contributes to the roof of the </a:t>
            </a:r>
            <a:r>
              <a:rPr lang="en-US" dirty="0" err="1"/>
              <a:t>cubital</a:t>
            </a:r>
            <a:r>
              <a:rPr lang="en-US" dirty="0"/>
              <a:t> fossa.</a:t>
            </a:r>
          </a:p>
          <a:p>
            <a:pPr lvl="1"/>
            <a:r>
              <a:rPr lang="en-US" b="1" dirty="0"/>
              <a:t>Brachial artery </a:t>
            </a:r>
            <a:r>
              <a:rPr lang="en-US" dirty="0"/>
              <a:t>– bifurcates into the radial and ulnar arteries at the apex of the </a:t>
            </a:r>
            <a:r>
              <a:rPr lang="en-US" dirty="0" err="1"/>
              <a:t>cubital</a:t>
            </a:r>
            <a:r>
              <a:rPr lang="en-US" dirty="0"/>
              <a:t> fossa.</a:t>
            </a:r>
          </a:p>
          <a:p>
            <a:r>
              <a:rPr lang="en-US" dirty="0"/>
              <a:t>The brachial pulse can be felt in the </a:t>
            </a:r>
            <a:r>
              <a:rPr lang="en-US" dirty="0" err="1"/>
              <a:t>cubital</a:t>
            </a:r>
            <a:r>
              <a:rPr lang="en-US" dirty="0"/>
              <a:t> fossa by palpating medial to the biceps tendon</a:t>
            </a:r>
          </a:p>
        </p:txBody>
      </p:sp>
    </p:spTree>
    <p:extLst>
      <p:ext uri="{BB962C8B-B14F-4D97-AF65-F5344CB8AC3E}">
        <p14:creationId xmlns:p14="http://schemas.microsoft.com/office/powerpoint/2010/main" val="13188678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r>
              <a:rPr lang="en-US" b="1" dirty="0"/>
              <a:t>Median nerve</a:t>
            </a:r>
            <a:r>
              <a:rPr lang="en-US" dirty="0"/>
              <a:t>-travels medially through the </a:t>
            </a:r>
            <a:r>
              <a:rPr lang="en-US" dirty="0" err="1"/>
              <a:t>cubital</a:t>
            </a:r>
            <a:r>
              <a:rPr lang="en-US" dirty="0"/>
              <a:t> fossa, exiting by passing between the two heads of the pronator </a:t>
            </a:r>
            <a:r>
              <a:rPr lang="en-US" dirty="0" err="1"/>
              <a:t>teres</a:t>
            </a:r>
            <a:r>
              <a:rPr lang="en-US" dirty="0"/>
              <a:t>.</a:t>
            </a:r>
          </a:p>
          <a:p>
            <a:r>
              <a:rPr lang="en-US" dirty="0"/>
              <a:t>It has a motor and sensory function in the anterior forearm and hand.</a:t>
            </a:r>
          </a:p>
          <a:p>
            <a:r>
              <a:rPr lang="en-US" dirty="0"/>
              <a:t>The roof of the </a:t>
            </a:r>
            <a:r>
              <a:rPr lang="en-US" dirty="0" err="1"/>
              <a:t>cubital</a:t>
            </a:r>
            <a:r>
              <a:rPr lang="en-US" dirty="0"/>
              <a:t> fossa also contains several superficial veins. Notably, the median </a:t>
            </a:r>
            <a:r>
              <a:rPr lang="en-US" dirty="0" err="1"/>
              <a:t>cubital</a:t>
            </a:r>
            <a:r>
              <a:rPr lang="en-US" dirty="0"/>
              <a:t> vein, which connects the </a:t>
            </a:r>
            <a:r>
              <a:rPr lang="en-US" dirty="0" err="1"/>
              <a:t>basilic</a:t>
            </a:r>
            <a:r>
              <a:rPr lang="en-US" dirty="0"/>
              <a:t> and cephalic veins and can be accessed easily –  a common site for </a:t>
            </a:r>
            <a:r>
              <a:rPr lang="en-US" dirty="0" err="1"/>
              <a:t>venepuncture</a:t>
            </a:r>
            <a:r>
              <a:rPr lang="en-US" dirty="0"/>
              <a:t>.</a:t>
            </a:r>
          </a:p>
        </p:txBody>
      </p:sp>
    </p:spTree>
    <p:extLst>
      <p:ext uri="{BB962C8B-B14F-4D97-AF65-F5344CB8AC3E}">
        <p14:creationId xmlns:p14="http://schemas.microsoft.com/office/powerpoint/2010/main" val="17429402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 of </a:t>
            </a:r>
            <a:r>
              <a:rPr lang="en-US" dirty="0" err="1"/>
              <a:t>cubital</a:t>
            </a:r>
            <a:r>
              <a:rPr lang="en-US" dirty="0"/>
              <a:t> fossa</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4792" y="1600200"/>
            <a:ext cx="653441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5130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Ulnar tunnel</a:t>
            </a:r>
          </a:p>
        </p:txBody>
      </p:sp>
      <p:sp>
        <p:nvSpPr>
          <p:cNvPr id="3" name="Content Placeholder 2"/>
          <p:cNvSpPr>
            <a:spLocks noGrp="1"/>
          </p:cNvSpPr>
          <p:nvPr>
            <p:ph idx="1"/>
          </p:nvPr>
        </p:nvSpPr>
        <p:spPr/>
        <p:txBody>
          <a:bodyPr>
            <a:normAutofit/>
          </a:bodyPr>
          <a:lstStyle/>
          <a:p>
            <a:r>
              <a:rPr lang="en-US" dirty="0"/>
              <a:t>The ulnar (</a:t>
            </a:r>
            <a:r>
              <a:rPr lang="en-US" dirty="0" err="1"/>
              <a:t>cubital</a:t>
            </a:r>
            <a:r>
              <a:rPr lang="en-US" dirty="0"/>
              <a:t>) tunnel is a fibro-osseous space located on the posteromedial aspect of the elbow.</a:t>
            </a:r>
          </a:p>
          <a:p>
            <a:endParaRPr lang="en-US" dirty="0"/>
          </a:p>
          <a:p>
            <a:r>
              <a:rPr lang="en-US" dirty="0"/>
              <a:t>It transmits the ulnar nerve from the arm into the forearm.</a:t>
            </a:r>
          </a:p>
          <a:p>
            <a:pPr marL="0" indent="0">
              <a:buNone/>
            </a:pPr>
            <a:endParaRPr lang="en-US" dirty="0"/>
          </a:p>
        </p:txBody>
      </p:sp>
    </p:spTree>
    <p:extLst>
      <p:ext uri="{BB962C8B-B14F-4D97-AF65-F5344CB8AC3E}">
        <p14:creationId xmlns:p14="http://schemas.microsoft.com/office/powerpoint/2010/main" val="263248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23D25C-7D30-4239-8F62-B9330314EDF0}"/>
              </a:ext>
            </a:extLst>
          </p:cNvPr>
          <p:cNvSpPr>
            <a:spLocks noGrp="1"/>
          </p:cNvSpPr>
          <p:nvPr>
            <p:ph idx="1"/>
          </p:nvPr>
        </p:nvSpPr>
        <p:spPr/>
        <p:txBody>
          <a:bodyPr/>
          <a:lstStyle/>
          <a:p>
            <a:r>
              <a:rPr lang="en-US" dirty="0"/>
              <a:t>A prominent spine subdivides the posterior surface of the scapula into a small, superior </a:t>
            </a:r>
            <a:r>
              <a:rPr lang="en-US" dirty="0">
                <a:solidFill>
                  <a:schemeClr val="tx2">
                    <a:lumMod val="60000"/>
                    <a:lumOff val="40000"/>
                  </a:schemeClr>
                </a:solidFill>
              </a:rPr>
              <a:t>supraspinous fossa </a:t>
            </a:r>
            <a:r>
              <a:rPr lang="en-US" dirty="0"/>
              <a:t>and a much larger, </a:t>
            </a:r>
            <a:r>
              <a:rPr lang="en-US" dirty="0">
                <a:solidFill>
                  <a:schemeClr val="tx2">
                    <a:lumMod val="60000"/>
                    <a:lumOff val="40000"/>
                  </a:schemeClr>
                </a:solidFill>
              </a:rPr>
              <a:t>inferior infraspinous fossa</a:t>
            </a:r>
          </a:p>
        </p:txBody>
      </p:sp>
    </p:spTree>
    <p:extLst>
      <p:ext uri="{BB962C8B-B14F-4D97-AF65-F5344CB8AC3E}">
        <p14:creationId xmlns:p14="http://schemas.microsoft.com/office/powerpoint/2010/main" val="27538415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7653" y="1600200"/>
            <a:ext cx="518869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7097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marL="0" indent="0">
              <a:buNone/>
            </a:pPr>
            <a:r>
              <a:rPr lang="en-US" b="1" dirty="0"/>
              <a:t>Borders</a:t>
            </a:r>
          </a:p>
          <a:p>
            <a:r>
              <a:rPr lang="en-US" dirty="0"/>
              <a:t>The ulnar tunnel is oval shaped with medial and lateral walls, a floor, and a roof:</a:t>
            </a:r>
          </a:p>
          <a:p>
            <a:pPr lvl="1"/>
            <a:r>
              <a:rPr lang="en-US" dirty="0"/>
              <a:t>Medial wall – medial epicondyle of the </a:t>
            </a:r>
            <a:r>
              <a:rPr lang="en-US" dirty="0" err="1"/>
              <a:t>humerus</a:t>
            </a:r>
            <a:r>
              <a:rPr lang="en-US" dirty="0"/>
              <a:t>.</a:t>
            </a:r>
          </a:p>
          <a:p>
            <a:pPr lvl="1"/>
            <a:r>
              <a:rPr lang="en-US" dirty="0"/>
              <a:t>Lateral wall – olecranon of the ulna.</a:t>
            </a:r>
          </a:p>
          <a:p>
            <a:pPr lvl="1"/>
            <a:r>
              <a:rPr lang="en-US" dirty="0"/>
              <a:t>Floor – elbow joint capsule and medial collateral ligament of the elbow.</a:t>
            </a:r>
          </a:p>
          <a:p>
            <a:pPr lvl="1"/>
            <a:r>
              <a:rPr lang="en-US" dirty="0"/>
              <a:t>Roof – ligament spanning between the medial epicondyle and olecranon</a:t>
            </a:r>
          </a:p>
          <a:p>
            <a:r>
              <a:rPr lang="en-US" dirty="0"/>
              <a:t>The ligament forming the roof of the </a:t>
            </a:r>
            <a:r>
              <a:rPr lang="en-US" dirty="0" err="1"/>
              <a:t>cubital</a:t>
            </a:r>
            <a:r>
              <a:rPr lang="en-US" dirty="0"/>
              <a:t> tunnel is also known as the </a:t>
            </a:r>
            <a:r>
              <a:rPr lang="en-US" dirty="0" err="1"/>
              <a:t>cubital</a:t>
            </a:r>
            <a:r>
              <a:rPr lang="en-US" dirty="0"/>
              <a:t> tunnel retinaculum or the </a:t>
            </a:r>
            <a:r>
              <a:rPr lang="en-US" dirty="0" err="1"/>
              <a:t>arcuate</a:t>
            </a:r>
            <a:r>
              <a:rPr lang="en-US" dirty="0"/>
              <a:t> ligament of </a:t>
            </a:r>
            <a:r>
              <a:rPr lang="en-US" dirty="0" err="1"/>
              <a:t>Osbourne</a:t>
            </a:r>
            <a:r>
              <a:rPr lang="en-US" dirty="0"/>
              <a:t>. It is a band of fascia which runs between the ulnar and humeral heads of the flexor carpi </a:t>
            </a:r>
            <a:r>
              <a:rPr lang="en-US" dirty="0" err="1"/>
              <a:t>ulnaris</a:t>
            </a:r>
            <a:r>
              <a:rPr lang="en-US" dirty="0"/>
              <a:t>.</a:t>
            </a:r>
          </a:p>
        </p:txBody>
      </p:sp>
    </p:spTree>
    <p:extLst>
      <p:ext uri="{BB962C8B-B14F-4D97-AF65-F5344CB8AC3E}">
        <p14:creationId xmlns:p14="http://schemas.microsoft.com/office/powerpoint/2010/main" val="5450106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marL="0" indent="0">
              <a:buNone/>
            </a:pPr>
            <a:r>
              <a:rPr lang="en-US" b="1" dirty="0"/>
              <a:t>Contents</a:t>
            </a:r>
          </a:p>
          <a:p>
            <a:r>
              <a:rPr lang="en-US" dirty="0"/>
              <a:t>The ulnar tunnel transmits the </a:t>
            </a:r>
            <a:r>
              <a:rPr lang="en-US" b="1" dirty="0"/>
              <a:t>ulnar nerve </a:t>
            </a:r>
            <a:r>
              <a:rPr lang="en-US" dirty="0"/>
              <a:t>– a major peripheral nerve of the upper limb. After passing through this space, the ulnar nerve travels between the two heads of the flexor carpi </a:t>
            </a:r>
            <a:r>
              <a:rPr lang="en-US" dirty="0" err="1"/>
              <a:t>ulnaris</a:t>
            </a:r>
            <a:r>
              <a:rPr lang="en-US" dirty="0"/>
              <a:t> and continues into the forearm and hand.</a:t>
            </a:r>
          </a:p>
        </p:txBody>
      </p:sp>
    </p:spTree>
    <p:extLst>
      <p:ext uri="{BB962C8B-B14F-4D97-AF65-F5344CB8AC3E}">
        <p14:creationId xmlns:p14="http://schemas.microsoft.com/office/powerpoint/2010/main" val="16024807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Carpal tunnel</a:t>
            </a:r>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a:t>The carpal tunnel is a narrow passageway found on the </a:t>
            </a:r>
            <a:r>
              <a:rPr lang="en-US" b="1" dirty="0"/>
              <a:t>anterior portion of the wrist</a:t>
            </a:r>
            <a:r>
              <a:rPr lang="en-US" dirty="0"/>
              <a:t>. </a:t>
            </a:r>
          </a:p>
          <a:p>
            <a:r>
              <a:rPr lang="en-US" dirty="0"/>
              <a:t>It serves as the entrance to the palm for several tendons and the median nerve.</a:t>
            </a:r>
          </a:p>
          <a:p>
            <a:pPr marL="0" indent="0">
              <a:buNone/>
            </a:pPr>
            <a:r>
              <a:rPr lang="en-US" b="1" dirty="0"/>
              <a:t>Borders</a:t>
            </a:r>
          </a:p>
          <a:p>
            <a:r>
              <a:rPr lang="en-US" dirty="0"/>
              <a:t>The carpal tunnel is formed by two layers: a </a:t>
            </a:r>
            <a:r>
              <a:rPr lang="en-US" b="1" dirty="0"/>
              <a:t>deep carpal arch and a superficial flexor retinaculum</a:t>
            </a:r>
            <a:r>
              <a:rPr lang="en-US" dirty="0"/>
              <a:t>. The deep carpal arch forms a concave surface, which is converted into a tunnel by the overlying flexor retinaculum (transverse carpal ligament).</a:t>
            </a:r>
          </a:p>
        </p:txBody>
      </p:sp>
    </p:spTree>
    <p:extLst>
      <p:ext uri="{BB962C8B-B14F-4D97-AF65-F5344CB8AC3E}">
        <p14:creationId xmlns:p14="http://schemas.microsoft.com/office/powerpoint/2010/main" val="4702708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20000"/>
          </a:bodyPr>
          <a:lstStyle/>
          <a:p>
            <a:pPr marL="0" indent="0">
              <a:buNone/>
            </a:pPr>
            <a:r>
              <a:rPr lang="en-US" b="1" dirty="0"/>
              <a:t>Carpal Arch</a:t>
            </a:r>
          </a:p>
          <a:p>
            <a:r>
              <a:rPr lang="en-US" dirty="0"/>
              <a:t>Concave on the palmar side, forming the base and sides of the carpal tunnel.</a:t>
            </a:r>
          </a:p>
          <a:p>
            <a:r>
              <a:rPr lang="en-US" dirty="0"/>
              <a:t>Formed laterally by the scaphoid and trapezium tubercles</a:t>
            </a:r>
          </a:p>
          <a:p>
            <a:r>
              <a:rPr lang="en-US" dirty="0"/>
              <a:t>Formed medially by the hook of the hamate and the pisiform</a:t>
            </a:r>
          </a:p>
          <a:p>
            <a:pPr marL="0" indent="0">
              <a:buNone/>
            </a:pPr>
            <a:r>
              <a:rPr lang="en-US" b="1" dirty="0"/>
              <a:t>Flexor Retinaculum</a:t>
            </a:r>
          </a:p>
          <a:p>
            <a:r>
              <a:rPr lang="en-US" dirty="0"/>
              <a:t>Thick connective tissue which forms the roof of the carpal tunnel.</a:t>
            </a:r>
          </a:p>
          <a:p>
            <a:r>
              <a:rPr lang="en-US" dirty="0"/>
              <a:t>Turns the carpal arch into the carpal tunnel by bridging the space between the medial and lateral parts of the arch.</a:t>
            </a:r>
          </a:p>
        </p:txBody>
      </p:sp>
    </p:spTree>
    <p:extLst>
      <p:ext uri="{BB962C8B-B14F-4D97-AF65-F5344CB8AC3E}">
        <p14:creationId xmlns:p14="http://schemas.microsoft.com/office/powerpoint/2010/main" val="23986188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a:t>Spans between the hook of hamate and pisiform (medially) to the scaphoid and trapezium (laterally).</a:t>
            </a:r>
          </a:p>
          <a:p>
            <a:r>
              <a:rPr lang="en-US" dirty="0"/>
              <a:t>To find where the carpal tunnel begins on yourself, locate your distal wrist crease, which aligns with the entrance of the carpal tunnel.</a:t>
            </a:r>
          </a:p>
          <a:p>
            <a:endParaRPr lang="en-US" dirty="0"/>
          </a:p>
          <a:p>
            <a:pPr marL="0" indent="0">
              <a:buNone/>
            </a:pPr>
            <a:endParaRPr lang="en-US" dirty="0"/>
          </a:p>
        </p:txBody>
      </p:sp>
    </p:spTree>
    <p:extLst>
      <p:ext uri="{BB962C8B-B14F-4D97-AF65-F5344CB8AC3E}">
        <p14:creationId xmlns:p14="http://schemas.microsoft.com/office/powerpoint/2010/main" val="20348982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section of carpal </a:t>
            </a:r>
            <a:r>
              <a:rPr lang="en-US" dirty="0" err="1"/>
              <a:t>tnnel</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375" y="1958181"/>
            <a:ext cx="69532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3669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buNone/>
            </a:pPr>
            <a:r>
              <a:rPr lang="en-US" b="1" dirty="0"/>
              <a:t>Contents</a:t>
            </a:r>
          </a:p>
          <a:p>
            <a:r>
              <a:rPr lang="en-US" dirty="0"/>
              <a:t>The carpal tunnel contains a total of 9 tendons, surrounded by synovial sheaths, and the median nerve. The palmar cutaneous branch of the median nerve is given off prior to the carpal tunnel, travelling superficially to the flexor retinaculum.</a:t>
            </a:r>
          </a:p>
          <a:p>
            <a:pPr marL="0" indent="0">
              <a:buNone/>
            </a:pPr>
            <a:r>
              <a:rPr lang="en-US" b="1" dirty="0"/>
              <a:t>Tendons</a:t>
            </a:r>
          </a:p>
          <a:p>
            <a:r>
              <a:rPr lang="en-US" dirty="0"/>
              <a:t>The tendon of flexor </a:t>
            </a:r>
            <a:r>
              <a:rPr lang="en-US" dirty="0" err="1"/>
              <a:t>pollicis</a:t>
            </a:r>
            <a:r>
              <a:rPr lang="en-US" dirty="0"/>
              <a:t> </a:t>
            </a:r>
            <a:r>
              <a:rPr lang="en-US" dirty="0" err="1"/>
              <a:t>longus</a:t>
            </a:r>
            <a:endParaRPr lang="en-US" dirty="0"/>
          </a:p>
          <a:p>
            <a:r>
              <a:rPr lang="en-US" dirty="0"/>
              <a:t>Four tendons of flexor </a:t>
            </a:r>
            <a:r>
              <a:rPr lang="en-US" dirty="0" err="1"/>
              <a:t>digitorum</a:t>
            </a:r>
            <a:r>
              <a:rPr lang="en-US" dirty="0"/>
              <a:t> </a:t>
            </a:r>
            <a:r>
              <a:rPr lang="en-US" dirty="0" err="1"/>
              <a:t>profundus</a:t>
            </a:r>
            <a:endParaRPr lang="en-US" dirty="0"/>
          </a:p>
          <a:p>
            <a:r>
              <a:rPr lang="en-US" dirty="0"/>
              <a:t>Four tendons of flexor </a:t>
            </a:r>
            <a:r>
              <a:rPr lang="en-US" dirty="0" err="1"/>
              <a:t>digitorum</a:t>
            </a:r>
            <a:r>
              <a:rPr lang="en-US" dirty="0"/>
              <a:t> </a:t>
            </a:r>
            <a:r>
              <a:rPr lang="en-US" dirty="0" err="1"/>
              <a:t>superficialis</a:t>
            </a:r>
            <a:endParaRPr lang="en-US" dirty="0"/>
          </a:p>
        </p:txBody>
      </p:sp>
    </p:spTree>
    <p:extLst>
      <p:ext uri="{BB962C8B-B14F-4D97-AF65-F5344CB8AC3E}">
        <p14:creationId xmlns:p14="http://schemas.microsoft.com/office/powerpoint/2010/main" val="29204449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The 8 tendons of the flexor </a:t>
            </a:r>
            <a:r>
              <a:rPr lang="en-US" dirty="0" err="1"/>
              <a:t>digitorum</a:t>
            </a:r>
            <a:r>
              <a:rPr lang="en-US" dirty="0"/>
              <a:t> </a:t>
            </a:r>
            <a:r>
              <a:rPr lang="en-US" dirty="0" err="1"/>
              <a:t>profundus</a:t>
            </a:r>
            <a:r>
              <a:rPr lang="en-US" dirty="0"/>
              <a:t> and flexor </a:t>
            </a:r>
            <a:r>
              <a:rPr lang="en-US" dirty="0" err="1"/>
              <a:t>digitorum</a:t>
            </a:r>
            <a:r>
              <a:rPr lang="en-US" dirty="0"/>
              <a:t> </a:t>
            </a:r>
            <a:r>
              <a:rPr lang="en-US" dirty="0" err="1"/>
              <a:t>superficialis</a:t>
            </a:r>
            <a:r>
              <a:rPr lang="en-US" dirty="0"/>
              <a:t> are surrounded by a single synovial sheath. The tendon of flexor </a:t>
            </a:r>
            <a:r>
              <a:rPr lang="en-US" dirty="0" err="1"/>
              <a:t>pollicis</a:t>
            </a:r>
            <a:r>
              <a:rPr lang="en-US" dirty="0"/>
              <a:t> </a:t>
            </a:r>
            <a:r>
              <a:rPr lang="en-US" dirty="0" err="1"/>
              <a:t>longus</a:t>
            </a:r>
            <a:r>
              <a:rPr lang="en-US" dirty="0"/>
              <a:t> is surrounded by its own synovial sheath. These sheaths allow free movement of the tendons.</a:t>
            </a:r>
          </a:p>
          <a:p>
            <a:r>
              <a:rPr lang="en-US" dirty="0"/>
              <a:t>Sometimes you may hear that the carpal tunnel contains another tendon, the flexor carpi </a:t>
            </a:r>
            <a:r>
              <a:rPr lang="en-US" dirty="0" err="1"/>
              <a:t>radialis</a:t>
            </a:r>
            <a:r>
              <a:rPr lang="en-US" dirty="0"/>
              <a:t> tendon, but this is located within the flexor retinaculum and not within the carpal tunnel itself</a:t>
            </a:r>
          </a:p>
        </p:txBody>
      </p:sp>
    </p:spTree>
    <p:extLst>
      <p:ext uri="{BB962C8B-B14F-4D97-AF65-F5344CB8AC3E}">
        <p14:creationId xmlns:p14="http://schemas.microsoft.com/office/powerpoint/2010/main" val="2729800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Muscular and </a:t>
            </a:r>
            <a:r>
              <a:rPr lang="en-US" dirty="0" err="1"/>
              <a:t>tendinous</a:t>
            </a:r>
            <a:r>
              <a:rPr lang="en-US" dirty="0"/>
              <a:t> components of carpal tunnel</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5215" y="1600200"/>
            <a:ext cx="52535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57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57200" y="381000"/>
            <a:ext cx="8458200" cy="6019800"/>
          </a:xfrm>
          <a:prstGeom prst="rect">
            <a:avLst/>
          </a:prstGeom>
          <a:noFill/>
          <a:ln w="9525">
            <a:noFill/>
            <a:miter lim="800000"/>
            <a:headEnd/>
            <a:tailEnd/>
          </a:ln>
          <a:effec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b="1" dirty="0"/>
              <a:t>Median Nerve</a:t>
            </a:r>
          </a:p>
          <a:p>
            <a:r>
              <a:rPr lang="en-US" dirty="0"/>
              <a:t>Once it passes through the carpal tunnel, the median nerve divides into 2 branches: </a:t>
            </a:r>
            <a:r>
              <a:rPr lang="en-US" b="1" dirty="0"/>
              <a:t>the recurrent branch and palmar digital nerves</a:t>
            </a:r>
            <a:r>
              <a:rPr lang="en-US" dirty="0"/>
              <a:t>.</a:t>
            </a:r>
          </a:p>
          <a:p>
            <a:r>
              <a:rPr lang="en-US" dirty="0"/>
              <a:t>The palmar digital nerves give sensory innervation to the palmar skin and dorsal nail beds of the lateral three and a half digits. They also provide motor innervation to the lateral two </a:t>
            </a:r>
            <a:r>
              <a:rPr lang="en-US" dirty="0" err="1"/>
              <a:t>lumbricals</a:t>
            </a:r>
            <a:r>
              <a:rPr lang="en-US" dirty="0"/>
              <a:t>. The recurrent branch supplies the </a:t>
            </a:r>
            <a:r>
              <a:rPr lang="en-US" dirty="0" err="1"/>
              <a:t>thenar</a:t>
            </a:r>
            <a:r>
              <a:rPr lang="en-US" dirty="0"/>
              <a:t> muscle group.</a:t>
            </a:r>
          </a:p>
        </p:txBody>
      </p:sp>
    </p:spTree>
    <p:extLst>
      <p:ext uri="{BB962C8B-B14F-4D97-AF65-F5344CB8AC3E}">
        <p14:creationId xmlns:p14="http://schemas.microsoft.com/office/powerpoint/2010/main" val="35852529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Extensor Tendon Compartments of the Wrist</a:t>
            </a:r>
          </a:p>
        </p:txBody>
      </p:sp>
      <p:sp>
        <p:nvSpPr>
          <p:cNvPr id="3" name="Content Placeholder 2"/>
          <p:cNvSpPr>
            <a:spLocks noGrp="1"/>
          </p:cNvSpPr>
          <p:nvPr>
            <p:ph idx="1"/>
          </p:nvPr>
        </p:nvSpPr>
        <p:spPr/>
        <p:txBody>
          <a:bodyPr>
            <a:normAutofit/>
          </a:bodyPr>
          <a:lstStyle/>
          <a:p>
            <a:r>
              <a:rPr lang="en-US" dirty="0"/>
              <a:t>the extensor tendon compartments of the wrist are </a:t>
            </a:r>
            <a:r>
              <a:rPr lang="en-US" b="1" dirty="0"/>
              <a:t>six tunnels </a:t>
            </a:r>
            <a:r>
              <a:rPr lang="en-US" dirty="0"/>
              <a:t>which transmit the long extensor tendons from the forearm into the hand</a:t>
            </a:r>
          </a:p>
          <a:p>
            <a:r>
              <a:rPr lang="en-US" dirty="0"/>
              <a:t>They are located on the posterior aspect of the wrist. Each tunnel is lined internally by a synovial sheath and separated from one another by fibrous septa</a:t>
            </a:r>
          </a:p>
        </p:txBody>
      </p:sp>
    </p:spTree>
    <p:extLst>
      <p:ext uri="{BB962C8B-B14F-4D97-AF65-F5344CB8AC3E}">
        <p14:creationId xmlns:p14="http://schemas.microsoft.com/office/powerpoint/2010/main" val="21476549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Extensor tendon compartments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3487" y="1524000"/>
            <a:ext cx="667702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4396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dirty="0"/>
              <a:t>Compartment 1</a:t>
            </a:r>
          </a:p>
          <a:p>
            <a:r>
              <a:rPr lang="en-US" dirty="0"/>
              <a:t>The first extensor compartment is located on the lateral (radial) aspect of the wrist. It transmits two tendons:</a:t>
            </a:r>
          </a:p>
          <a:p>
            <a:pPr lvl="1"/>
            <a:r>
              <a:rPr lang="en-US" dirty="0"/>
              <a:t>Extensor </a:t>
            </a:r>
            <a:r>
              <a:rPr lang="en-US" dirty="0" err="1"/>
              <a:t>pollicis</a:t>
            </a:r>
            <a:r>
              <a:rPr lang="en-US" dirty="0"/>
              <a:t> </a:t>
            </a:r>
            <a:r>
              <a:rPr lang="en-US" dirty="0" err="1"/>
              <a:t>brevis</a:t>
            </a:r>
            <a:endParaRPr lang="en-US" dirty="0"/>
          </a:p>
          <a:p>
            <a:pPr lvl="1"/>
            <a:r>
              <a:rPr lang="en-US" dirty="0"/>
              <a:t>Abductor </a:t>
            </a:r>
            <a:r>
              <a:rPr lang="en-US" dirty="0" err="1"/>
              <a:t>pollicis</a:t>
            </a:r>
            <a:r>
              <a:rPr lang="en-US" dirty="0"/>
              <a:t> </a:t>
            </a:r>
            <a:r>
              <a:rPr lang="en-US" dirty="0" err="1"/>
              <a:t>longus</a:t>
            </a:r>
            <a:endParaRPr lang="en-US" dirty="0"/>
          </a:p>
          <a:p>
            <a:r>
              <a:rPr lang="en-US" dirty="0"/>
              <a:t>These tendons form the lateral border of the anatomical snuffbox.</a:t>
            </a:r>
          </a:p>
        </p:txBody>
      </p:sp>
    </p:spTree>
    <p:extLst>
      <p:ext uri="{BB962C8B-B14F-4D97-AF65-F5344CB8AC3E}">
        <p14:creationId xmlns:p14="http://schemas.microsoft.com/office/powerpoint/2010/main" val="40513195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b="1" dirty="0"/>
              <a:t>Compartment 2</a:t>
            </a:r>
          </a:p>
          <a:p>
            <a:r>
              <a:rPr lang="en-US" dirty="0"/>
              <a:t>The second extensor compartment </a:t>
            </a:r>
            <a:r>
              <a:rPr lang="en-US" b="1" dirty="0"/>
              <a:t>contains the tendons of the extensor carpi </a:t>
            </a:r>
            <a:r>
              <a:rPr lang="en-US" b="1" dirty="0" err="1"/>
              <a:t>radialis</a:t>
            </a:r>
            <a:r>
              <a:rPr lang="en-US" b="1" dirty="0"/>
              <a:t> </a:t>
            </a:r>
            <a:r>
              <a:rPr lang="en-US" b="1" dirty="0" err="1"/>
              <a:t>longus</a:t>
            </a:r>
            <a:r>
              <a:rPr lang="en-US" b="1" dirty="0"/>
              <a:t> and extensor carpi </a:t>
            </a:r>
            <a:r>
              <a:rPr lang="en-US" b="1" dirty="0" err="1"/>
              <a:t>radialis</a:t>
            </a:r>
            <a:r>
              <a:rPr lang="en-US" b="1" dirty="0"/>
              <a:t> </a:t>
            </a:r>
            <a:r>
              <a:rPr lang="en-US" b="1" dirty="0" err="1"/>
              <a:t>brevis</a:t>
            </a:r>
            <a:r>
              <a:rPr lang="en-US" b="1" dirty="0"/>
              <a:t>.</a:t>
            </a:r>
          </a:p>
          <a:p>
            <a:r>
              <a:rPr lang="en-US" dirty="0"/>
              <a:t>This compartment is separated from compartment 3 by </a:t>
            </a:r>
            <a:r>
              <a:rPr lang="en-US" b="1" dirty="0"/>
              <a:t>Lister’s tubercle </a:t>
            </a:r>
            <a:r>
              <a:rPr lang="en-US" dirty="0"/>
              <a:t>– a bony prominence of the distal aspect of the radius.</a:t>
            </a:r>
          </a:p>
          <a:p>
            <a:pPr marL="0" indent="0">
              <a:buNone/>
            </a:pPr>
            <a:r>
              <a:rPr lang="en-US" b="1" dirty="0"/>
              <a:t>Compartment 3</a:t>
            </a:r>
          </a:p>
          <a:p>
            <a:r>
              <a:rPr lang="en-US" dirty="0"/>
              <a:t>Compartment three conducts the extensor </a:t>
            </a:r>
            <a:r>
              <a:rPr lang="en-US" dirty="0" err="1"/>
              <a:t>pollicis</a:t>
            </a:r>
            <a:r>
              <a:rPr lang="en-US" dirty="0"/>
              <a:t> </a:t>
            </a:r>
            <a:r>
              <a:rPr lang="en-US" dirty="0" err="1"/>
              <a:t>longus</a:t>
            </a:r>
            <a:r>
              <a:rPr lang="en-US" dirty="0"/>
              <a:t> tendon – this forms the medial border of the anatomical snuffbox.</a:t>
            </a:r>
          </a:p>
        </p:txBody>
      </p:sp>
    </p:spTree>
    <p:extLst>
      <p:ext uri="{BB962C8B-B14F-4D97-AF65-F5344CB8AC3E}">
        <p14:creationId xmlns:p14="http://schemas.microsoft.com/office/powerpoint/2010/main" val="30890262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92763"/>
          </a:xfrm>
        </p:spPr>
        <p:txBody>
          <a:bodyPr>
            <a:normAutofit fontScale="92500"/>
          </a:bodyPr>
          <a:lstStyle/>
          <a:p>
            <a:pPr marL="0" indent="0">
              <a:buNone/>
            </a:pPr>
            <a:r>
              <a:rPr lang="en-US" b="1" dirty="0"/>
              <a:t>Compartment 4</a:t>
            </a:r>
          </a:p>
          <a:p>
            <a:r>
              <a:rPr lang="en-US" dirty="0"/>
              <a:t>The 4th extensor compartment of the wrist transmits the tendons of the extensor </a:t>
            </a:r>
            <a:r>
              <a:rPr lang="en-US" dirty="0" err="1"/>
              <a:t>digitorum</a:t>
            </a:r>
            <a:r>
              <a:rPr lang="en-US" dirty="0"/>
              <a:t> and extensor </a:t>
            </a:r>
            <a:r>
              <a:rPr lang="en-US" dirty="0" err="1"/>
              <a:t>indicis</a:t>
            </a:r>
            <a:r>
              <a:rPr lang="en-US" dirty="0"/>
              <a:t>.</a:t>
            </a:r>
          </a:p>
          <a:p>
            <a:pPr marL="0" indent="0">
              <a:buNone/>
            </a:pPr>
            <a:r>
              <a:rPr lang="en-US" b="1" dirty="0"/>
              <a:t>Compartment 5</a:t>
            </a:r>
          </a:p>
          <a:p>
            <a:r>
              <a:rPr lang="en-US" dirty="0"/>
              <a:t>Compartment five contains the extensor </a:t>
            </a:r>
            <a:r>
              <a:rPr lang="en-US" dirty="0" err="1"/>
              <a:t>digiti</a:t>
            </a:r>
            <a:r>
              <a:rPr lang="en-US" dirty="0"/>
              <a:t> </a:t>
            </a:r>
            <a:r>
              <a:rPr lang="en-US" dirty="0" err="1"/>
              <a:t>minimi</a:t>
            </a:r>
            <a:r>
              <a:rPr lang="en-US" dirty="0"/>
              <a:t> tendon, which travels into the little finger.</a:t>
            </a:r>
          </a:p>
          <a:p>
            <a:pPr marL="0" indent="0">
              <a:buNone/>
            </a:pPr>
            <a:r>
              <a:rPr lang="en-US" b="1" dirty="0"/>
              <a:t>Compartment 6</a:t>
            </a:r>
          </a:p>
          <a:p>
            <a:r>
              <a:rPr lang="en-US" dirty="0"/>
              <a:t>The sixth compartment is the located on the medial (ulnar) aspect of the wrist. It conducts the tendon of the extensor carpi </a:t>
            </a:r>
            <a:r>
              <a:rPr lang="en-US" dirty="0" err="1"/>
              <a:t>ulnaris</a:t>
            </a:r>
            <a:r>
              <a:rPr lang="en-US" dirty="0"/>
              <a:t>.</a:t>
            </a:r>
          </a:p>
        </p:txBody>
      </p:sp>
    </p:spTree>
    <p:extLst>
      <p:ext uri="{BB962C8B-B14F-4D97-AF65-F5344CB8AC3E}">
        <p14:creationId xmlns:p14="http://schemas.microsoft.com/office/powerpoint/2010/main" val="1778548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90" y="1066800"/>
            <a:ext cx="778922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4938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Anatomical snuffbox</a:t>
            </a:r>
          </a:p>
        </p:txBody>
      </p:sp>
      <p:sp>
        <p:nvSpPr>
          <p:cNvPr id="3" name="Content Placeholder 2"/>
          <p:cNvSpPr>
            <a:spLocks noGrp="1"/>
          </p:cNvSpPr>
          <p:nvPr>
            <p:ph idx="1"/>
          </p:nvPr>
        </p:nvSpPr>
        <p:spPr/>
        <p:txBody>
          <a:bodyPr>
            <a:normAutofit lnSpcReduction="10000"/>
          </a:bodyPr>
          <a:lstStyle/>
          <a:p>
            <a:r>
              <a:rPr lang="en-US" dirty="0"/>
              <a:t>The anatomical snuffbox (also known as the radial fossa), is a triangular depression found on the lateral aspect of the dorsum of the hand. </a:t>
            </a:r>
          </a:p>
          <a:p>
            <a:r>
              <a:rPr lang="en-US" dirty="0"/>
              <a:t>It is located at the level of the carpal bones, and best seen when the thumb is extended.</a:t>
            </a:r>
          </a:p>
          <a:p>
            <a:r>
              <a:rPr lang="en-US" dirty="0"/>
              <a:t>In the past, this depression was used to hold snuff (ground tobacco) before inhaling via the nose – hence it was given the name ‘snuffbox’.</a:t>
            </a:r>
          </a:p>
        </p:txBody>
      </p:sp>
    </p:spTree>
    <p:extLst>
      <p:ext uri="{BB962C8B-B14F-4D97-AF65-F5344CB8AC3E}">
        <p14:creationId xmlns:p14="http://schemas.microsoft.com/office/powerpoint/2010/main" val="24331005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65531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8736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a:bodyPr>
          <a:lstStyle/>
          <a:p>
            <a:pPr marL="0" indent="0">
              <a:buNone/>
            </a:pPr>
            <a:r>
              <a:rPr lang="en-US" b="1" dirty="0"/>
              <a:t>Borders</a:t>
            </a:r>
          </a:p>
          <a:p>
            <a:r>
              <a:rPr lang="en-US" dirty="0"/>
              <a:t>As the snuffbox is triangularly shaped, it has three borders, a floor, and a roof:</a:t>
            </a:r>
          </a:p>
          <a:p>
            <a:pPr lvl="1"/>
            <a:r>
              <a:rPr lang="en-US" dirty="0"/>
              <a:t>Ulnar (medial) border: Tendon of the extensor </a:t>
            </a:r>
            <a:r>
              <a:rPr lang="en-US" dirty="0" err="1"/>
              <a:t>pollicis</a:t>
            </a:r>
            <a:r>
              <a:rPr lang="en-US" dirty="0"/>
              <a:t> </a:t>
            </a:r>
            <a:r>
              <a:rPr lang="en-US" dirty="0" err="1"/>
              <a:t>longus</a:t>
            </a:r>
            <a:r>
              <a:rPr lang="en-US" dirty="0"/>
              <a:t>.</a:t>
            </a:r>
          </a:p>
          <a:p>
            <a:pPr lvl="1"/>
            <a:r>
              <a:rPr lang="en-US" dirty="0"/>
              <a:t>Radial (lateral) border: Tendons of the extensor </a:t>
            </a:r>
            <a:r>
              <a:rPr lang="en-US" dirty="0" err="1"/>
              <a:t>pollicis</a:t>
            </a:r>
            <a:r>
              <a:rPr lang="en-US" dirty="0"/>
              <a:t> </a:t>
            </a:r>
            <a:r>
              <a:rPr lang="en-US" dirty="0" err="1"/>
              <a:t>brevis</a:t>
            </a:r>
            <a:r>
              <a:rPr lang="en-US" dirty="0"/>
              <a:t> and abductor </a:t>
            </a:r>
            <a:r>
              <a:rPr lang="en-US" dirty="0" err="1"/>
              <a:t>pollicis</a:t>
            </a:r>
            <a:r>
              <a:rPr lang="en-US" dirty="0"/>
              <a:t> </a:t>
            </a:r>
            <a:r>
              <a:rPr lang="en-US" dirty="0" err="1"/>
              <a:t>longus</a:t>
            </a:r>
            <a:r>
              <a:rPr lang="en-US" dirty="0"/>
              <a:t>.</a:t>
            </a:r>
          </a:p>
          <a:p>
            <a:pPr lvl="1"/>
            <a:r>
              <a:rPr lang="en-US" dirty="0"/>
              <a:t>Proximal border: </a:t>
            </a:r>
            <a:r>
              <a:rPr lang="en-US" dirty="0" err="1"/>
              <a:t>Styloid</a:t>
            </a:r>
            <a:r>
              <a:rPr lang="en-US" dirty="0"/>
              <a:t> process of the radius.</a:t>
            </a:r>
          </a:p>
          <a:p>
            <a:pPr lvl="1"/>
            <a:r>
              <a:rPr lang="en-US" dirty="0"/>
              <a:t>Floor: Carpal bones; scaphoid and trapezium.</a:t>
            </a:r>
          </a:p>
          <a:p>
            <a:pPr lvl="1"/>
            <a:r>
              <a:rPr lang="en-US" dirty="0"/>
              <a:t>Roof: Skin.</a:t>
            </a:r>
          </a:p>
        </p:txBody>
      </p:sp>
    </p:spTree>
    <p:extLst>
      <p:ext uri="{BB962C8B-B14F-4D97-AF65-F5344CB8AC3E}">
        <p14:creationId xmlns:p14="http://schemas.microsoft.com/office/powerpoint/2010/main" val="703738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a:bodyPr>
          <a:lstStyle/>
          <a:p>
            <a:pPr>
              <a:buNone/>
            </a:pPr>
            <a:r>
              <a:rPr lang="en-US" b="1" dirty="0"/>
              <a:t>Upper extremities</a:t>
            </a:r>
          </a:p>
          <a:p>
            <a:pPr>
              <a:buNone/>
            </a:pPr>
            <a:r>
              <a:rPr lang="en-US" b="1" dirty="0"/>
              <a:t>The </a:t>
            </a:r>
            <a:r>
              <a:rPr lang="en-US" b="1" dirty="0" err="1"/>
              <a:t>humerus</a:t>
            </a:r>
            <a:endParaRPr lang="en-US" b="1" dirty="0"/>
          </a:p>
          <a:p>
            <a:r>
              <a:rPr lang="en-US" dirty="0"/>
              <a:t>is an upper arm bone</a:t>
            </a:r>
          </a:p>
          <a:p>
            <a:r>
              <a:rPr lang="en-US" dirty="0"/>
              <a:t>Head articulates with </a:t>
            </a:r>
            <a:r>
              <a:rPr lang="en-US" dirty="0" err="1"/>
              <a:t>glenoid</a:t>
            </a:r>
            <a:r>
              <a:rPr lang="en-US" dirty="0"/>
              <a:t> cavity to form shoulder joint</a:t>
            </a:r>
          </a:p>
          <a:p>
            <a:r>
              <a:rPr lang="en-US" dirty="0"/>
              <a:t>Distal to the head are 2 roughed surfaces, the greater and lesser tubercles and between them is </a:t>
            </a:r>
            <a:r>
              <a:rPr lang="en-US" dirty="0" err="1"/>
              <a:t>bicipital</a:t>
            </a:r>
            <a:r>
              <a:rPr lang="en-US" dirty="0"/>
              <a:t> groove or </a:t>
            </a:r>
            <a:r>
              <a:rPr lang="en-US" dirty="0" err="1"/>
              <a:t>intertrabecular</a:t>
            </a:r>
            <a:r>
              <a:rPr lang="en-US" dirty="0"/>
              <a:t> sulcus occupied by one of the tendons of biceps</a:t>
            </a:r>
          </a:p>
          <a:p>
            <a:r>
              <a:rPr lang="en-US" dirty="0"/>
              <a:t>Distal ends articulates with radius and ulna</a:t>
            </a:r>
          </a:p>
          <a:p>
            <a:pPr>
              <a:buNone/>
            </a:pPr>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err="1"/>
              <a:t>tendinous</a:t>
            </a:r>
            <a:r>
              <a:rPr lang="en-US" dirty="0"/>
              <a:t> border of anatomical snuff box</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2464" y="1600200"/>
            <a:ext cx="53790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7118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marL="0" indent="0">
              <a:buNone/>
            </a:pPr>
            <a:r>
              <a:rPr lang="en-US" b="1" dirty="0"/>
              <a:t>Contents</a:t>
            </a:r>
          </a:p>
          <a:p>
            <a:r>
              <a:rPr lang="en-US" dirty="0"/>
              <a:t>The main contents of the anatomical snuffbox are the radial artery, a branch of the radial nerve, and the cephalic vein:</a:t>
            </a:r>
          </a:p>
          <a:p>
            <a:r>
              <a:rPr lang="en-US" b="1" dirty="0"/>
              <a:t>Radial artery </a:t>
            </a:r>
            <a:r>
              <a:rPr lang="en-US" dirty="0"/>
              <a:t>– crosses the floor of the anatomical snuffbox, then turns medially and travels between the heads of the adductor </a:t>
            </a:r>
            <a:r>
              <a:rPr lang="en-US" dirty="0" err="1"/>
              <a:t>pollicis</a:t>
            </a:r>
            <a:r>
              <a:rPr lang="en-US" dirty="0"/>
              <a:t> muscle.</a:t>
            </a:r>
          </a:p>
          <a:p>
            <a:r>
              <a:rPr lang="en-US" dirty="0"/>
              <a:t>The radial pulse can be palpated in some individuals by placing two fingers on the proximal portion of the anatomical snuffbox.</a:t>
            </a:r>
          </a:p>
        </p:txBody>
      </p:sp>
    </p:spTree>
    <p:extLst>
      <p:ext uri="{BB962C8B-B14F-4D97-AF65-F5344CB8AC3E}">
        <p14:creationId xmlns:p14="http://schemas.microsoft.com/office/powerpoint/2010/main" val="31063671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b="1" dirty="0"/>
              <a:t>Superficial branch of the radial nerve </a:t>
            </a:r>
            <a:r>
              <a:rPr lang="en-US" dirty="0"/>
              <a:t>– found in the skin and subcutaneous tissue of the anatomical snuffbox. It innervates </a:t>
            </a:r>
            <a:r>
              <a:rPr lang="en-US" b="1" dirty="0"/>
              <a:t>the dorsal surface of the lateral three and half digits</a:t>
            </a:r>
            <a:r>
              <a:rPr lang="en-US" dirty="0"/>
              <a:t>, and the </a:t>
            </a:r>
            <a:r>
              <a:rPr lang="en-US" b="1" dirty="0"/>
              <a:t>associated area on the back of the hand.</a:t>
            </a:r>
          </a:p>
          <a:p>
            <a:r>
              <a:rPr lang="en-US" b="1" dirty="0"/>
              <a:t>Cephalic vein </a:t>
            </a:r>
            <a:r>
              <a:rPr lang="en-US" dirty="0"/>
              <a:t>– arises from the dorsal venous network of the hand and crosses the anatomical snuffbox to travel up the anterolateral aspect of the forearm.</a:t>
            </a:r>
          </a:p>
        </p:txBody>
      </p:sp>
    </p:spTree>
    <p:extLst>
      <p:ext uri="{BB962C8B-B14F-4D97-AF65-F5344CB8AC3E}">
        <p14:creationId xmlns:p14="http://schemas.microsoft.com/office/powerpoint/2010/main" val="31648281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324600"/>
          </a:xfrm>
        </p:spPr>
        <p:txBody>
          <a:bodyPr/>
          <a:lstStyle/>
          <a:p>
            <a:pPr marL="0" indent="0">
              <a:buNone/>
            </a:pPr>
            <a:r>
              <a:rPr lang="en-US" b="1" dirty="0"/>
              <a:t>The ulnar (</a:t>
            </a:r>
            <a:r>
              <a:rPr lang="en-US" b="1" dirty="0" err="1"/>
              <a:t>Guyon’s</a:t>
            </a:r>
            <a:r>
              <a:rPr lang="en-US" b="1" dirty="0"/>
              <a:t>) canal </a:t>
            </a:r>
          </a:p>
          <a:p>
            <a:r>
              <a:rPr lang="en-US" dirty="0"/>
              <a:t>is a fibro-osseous tunnel located at the level of the palm. </a:t>
            </a:r>
          </a:p>
          <a:p>
            <a:r>
              <a:rPr lang="en-US" dirty="0"/>
              <a:t>It transmits the ulnar neurovascular bundle from the forearm into the hand</a:t>
            </a:r>
          </a:p>
          <a:p>
            <a:pPr marL="0" indent="0">
              <a:buNone/>
            </a:pPr>
            <a:r>
              <a:rPr lang="en-US" b="1" dirty="0"/>
              <a:t>Borders</a:t>
            </a:r>
          </a:p>
          <a:p>
            <a:r>
              <a:rPr lang="en-US" dirty="0"/>
              <a:t>The ulnar canal is approximately 4cm in length. </a:t>
            </a:r>
          </a:p>
          <a:p>
            <a:r>
              <a:rPr lang="en-US" dirty="0"/>
              <a:t>It extends from the proximal aspect of the pisiform bone to the origin of the </a:t>
            </a:r>
            <a:r>
              <a:rPr lang="en-US" dirty="0" err="1"/>
              <a:t>hypothenar</a:t>
            </a:r>
            <a:r>
              <a:rPr lang="en-US" dirty="0"/>
              <a:t> muscles at the hook of hamate.</a:t>
            </a:r>
          </a:p>
        </p:txBody>
      </p:sp>
    </p:spTree>
    <p:extLst>
      <p:ext uri="{BB962C8B-B14F-4D97-AF65-F5344CB8AC3E}">
        <p14:creationId xmlns:p14="http://schemas.microsoft.com/office/powerpoint/2010/main" val="33769315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t>Its borders consist of:</a:t>
            </a:r>
          </a:p>
          <a:p>
            <a:pPr lvl="1"/>
            <a:r>
              <a:rPr lang="en-US" dirty="0"/>
              <a:t>Medial (ulnar) – pisiform, </a:t>
            </a:r>
            <a:r>
              <a:rPr lang="en-US" dirty="0" err="1"/>
              <a:t>pisohamate</a:t>
            </a:r>
            <a:r>
              <a:rPr lang="en-US" dirty="0"/>
              <a:t> ligament and abductor </a:t>
            </a:r>
            <a:r>
              <a:rPr lang="en-US" dirty="0" err="1"/>
              <a:t>digiti</a:t>
            </a:r>
            <a:r>
              <a:rPr lang="en-US" dirty="0"/>
              <a:t> </a:t>
            </a:r>
            <a:r>
              <a:rPr lang="en-US" dirty="0" err="1"/>
              <a:t>minimi</a:t>
            </a:r>
            <a:r>
              <a:rPr lang="en-US" dirty="0"/>
              <a:t>.</a:t>
            </a:r>
          </a:p>
          <a:p>
            <a:pPr lvl="1"/>
            <a:r>
              <a:rPr lang="en-US" dirty="0"/>
              <a:t>Lateral (radial) – hook of hamate.</a:t>
            </a:r>
          </a:p>
          <a:p>
            <a:pPr lvl="1"/>
            <a:r>
              <a:rPr lang="en-US" dirty="0"/>
              <a:t>Roof – palmar carpal ligament.</a:t>
            </a:r>
          </a:p>
          <a:p>
            <a:pPr lvl="1"/>
            <a:r>
              <a:rPr lang="en-US" dirty="0"/>
              <a:t>Floor – flexor retinaculum and </a:t>
            </a:r>
            <a:r>
              <a:rPr lang="en-US" dirty="0" err="1"/>
              <a:t>hypothenar</a:t>
            </a:r>
            <a:r>
              <a:rPr lang="en-US" dirty="0"/>
              <a:t> muscles.</a:t>
            </a:r>
          </a:p>
        </p:txBody>
      </p:sp>
    </p:spTree>
    <p:extLst>
      <p:ext uri="{BB962C8B-B14F-4D97-AF65-F5344CB8AC3E}">
        <p14:creationId xmlns:p14="http://schemas.microsoft.com/office/powerpoint/2010/main" val="13381196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borders of ulnar canal</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77239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9422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b="1" dirty="0"/>
              <a:t>Contents</a:t>
            </a:r>
          </a:p>
          <a:p>
            <a:r>
              <a:rPr lang="en-US" dirty="0"/>
              <a:t>The ulnar canal conveys the ulnar neurovascular bundle into the hand:</a:t>
            </a:r>
          </a:p>
          <a:p>
            <a:r>
              <a:rPr lang="en-US" b="1" dirty="0"/>
              <a:t>Ulnar nerve</a:t>
            </a:r>
            <a:r>
              <a:rPr lang="en-US" dirty="0"/>
              <a:t> – bifurcates within the canal into superficial (sensory) and deep (motor) branches.</a:t>
            </a:r>
          </a:p>
          <a:p>
            <a:r>
              <a:rPr lang="en-US" b="1" dirty="0"/>
              <a:t>Ulnar artery </a:t>
            </a:r>
            <a:r>
              <a:rPr lang="en-US" dirty="0"/>
              <a:t>– located on the radial aspect of the ulnar nerve. It gives rise to a deep palmar branch and continues laterally across the palm as the superficial palmar arch.</a:t>
            </a:r>
          </a:p>
          <a:p>
            <a:r>
              <a:rPr lang="en-US" b="1" dirty="0"/>
              <a:t>Venae </a:t>
            </a:r>
            <a:r>
              <a:rPr lang="en-US" b="1" dirty="0" err="1"/>
              <a:t>comitantes</a:t>
            </a:r>
            <a:r>
              <a:rPr lang="en-US" b="1" dirty="0"/>
              <a:t> of ulnar artery </a:t>
            </a:r>
            <a:r>
              <a:rPr lang="en-US" dirty="0"/>
              <a:t>(refers to a vein that is usually paired, with both veins lying on the sides of an artery.</a:t>
            </a:r>
          </a:p>
          <a:p>
            <a:r>
              <a:rPr lang="en-US" b="1" dirty="0"/>
              <a:t>Lymphatic vessels</a:t>
            </a:r>
          </a:p>
        </p:txBody>
      </p:sp>
    </p:spTree>
    <p:extLst>
      <p:ext uri="{BB962C8B-B14F-4D97-AF65-F5344CB8AC3E}">
        <p14:creationId xmlns:p14="http://schemas.microsoft.com/office/powerpoint/2010/main" val="26861540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a:t>CHEST</a:t>
            </a:r>
          </a:p>
        </p:txBody>
      </p:sp>
      <p:sp>
        <p:nvSpPr>
          <p:cNvPr id="3" name="Content Placeholder 2"/>
          <p:cNvSpPr>
            <a:spLocks noGrp="1"/>
          </p:cNvSpPr>
          <p:nvPr>
            <p:ph idx="1"/>
          </p:nvPr>
        </p:nvSpPr>
        <p:spPr>
          <a:xfrm>
            <a:off x="457200" y="1066800"/>
            <a:ext cx="8229600" cy="5059363"/>
          </a:xfrm>
        </p:spPr>
        <p:txBody>
          <a:bodyPr>
            <a:normAutofit/>
          </a:bodyPr>
          <a:lstStyle/>
          <a:p>
            <a:r>
              <a:rPr lang="en-US" sz="3600" dirty="0"/>
              <a:t>Chest also called </a:t>
            </a:r>
            <a:r>
              <a:rPr lang="en-US" sz="3600" dirty="0">
                <a:solidFill>
                  <a:schemeClr val="accent6"/>
                </a:solidFill>
              </a:rPr>
              <a:t>thorax</a:t>
            </a:r>
            <a:r>
              <a:rPr lang="en-US" sz="3600" dirty="0"/>
              <a:t> is the superior part of the trunk located between the neck and the abdomen</a:t>
            </a:r>
          </a:p>
          <a:p>
            <a:r>
              <a:rPr lang="en-US" sz="3600" dirty="0"/>
              <a:t>It consists of several components:</a:t>
            </a:r>
          </a:p>
          <a:p>
            <a:pPr lvl="1"/>
            <a:r>
              <a:rPr lang="en-US" dirty="0"/>
              <a:t>Thoracic wall</a:t>
            </a:r>
          </a:p>
          <a:p>
            <a:pPr lvl="1"/>
            <a:r>
              <a:rPr lang="en-US" dirty="0"/>
              <a:t>Several cavities-pleural cavity, pericardial cavity</a:t>
            </a:r>
          </a:p>
          <a:p>
            <a:pPr lvl="1"/>
            <a:r>
              <a:rPr lang="en-US" dirty="0" err="1"/>
              <a:t>Neurovasculature</a:t>
            </a:r>
            <a:r>
              <a:rPr lang="en-US" dirty="0"/>
              <a:t> and </a:t>
            </a:r>
            <a:r>
              <a:rPr lang="en-US" dirty="0" err="1"/>
              <a:t>lymphatics</a:t>
            </a:r>
            <a:endParaRPr lang="en-US" dirty="0"/>
          </a:p>
          <a:p>
            <a:pPr lvl="1"/>
            <a:r>
              <a:rPr lang="en-US" dirty="0"/>
              <a:t>Internal organs-</a:t>
            </a:r>
            <a:r>
              <a:rPr lang="en-US" dirty="0" err="1"/>
              <a:t>e.g</a:t>
            </a:r>
            <a:r>
              <a:rPr lang="en-US" dirty="0"/>
              <a:t> heart, lungs, thymus</a:t>
            </a:r>
          </a:p>
          <a:p>
            <a:pPr lvl="1"/>
            <a:r>
              <a:rPr lang="en-US" dirty="0"/>
              <a:t>Breast </a:t>
            </a:r>
          </a:p>
          <a:p>
            <a:endParaRPr lang="en-US" dirty="0"/>
          </a:p>
          <a:p>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Ct </a:t>
            </a:r>
          </a:p>
        </p:txBody>
      </p:sp>
      <p:sp>
        <p:nvSpPr>
          <p:cNvPr id="3" name="Content Placeholder 2"/>
          <p:cNvSpPr>
            <a:spLocks noGrp="1"/>
          </p:cNvSpPr>
          <p:nvPr>
            <p:ph idx="1"/>
          </p:nvPr>
        </p:nvSpPr>
        <p:spPr>
          <a:xfrm>
            <a:off x="457200" y="1295400"/>
            <a:ext cx="8229600" cy="5257800"/>
          </a:xfrm>
        </p:spPr>
        <p:txBody>
          <a:bodyPr>
            <a:normAutofit/>
          </a:bodyPr>
          <a:lstStyle/>
          <a:p>
            <a:pPr marL="0" indent="0">
              <a:buNone/>
            </a:pPr>
            <a:r>
              <a:rPr lang="en-US" b="1" dirty="0"/>
              <a:t>Thoracic wall</a:t>
            </a:r>
          </a:p>
          <a:p>
            <a:r>
              <a:rPr lang="en-US" dirty="0"/>
              <a:t>The thoracic/chest wall consists of </a:t>
            </a:r>
            <a:r>
              <a:rPr lang="en-US" dirty="0">
                <a:solidFill>
                  <a:schemeClr val="accent6"/>
                </a:solidFill>
              </a:rPr>
              <a:t>skeletal framework, fascia, muscles and neurovascular </a:t>
            </a:r>
            <a:r>
              <a:rPr lang="en-US" dirty="0"/>
              <a:t>–all connected together to form a strong and protective yet flexible cage (thoracic cage)</a:t>
            </a:r>
          </a:p>
          <a:p>
            <a:r>
              <a:rPr lang="en-US" dirty="0"/>
              <a:t>The thorax has two major openings: the </a:t>
            </a:r>
            <a:r>
              <a:rPr lang="en-US" dirty="0">
                <a:solidFill>
                  <a:schemeClr val="accent6"/>
                </a:solidFill>
              </a:rPr>
              <a:t>superior thoracic aperture f</a:t>
            </a:r>
            <a:r>
              <a:rPr lang="en-US" dirty="0"/>
              <a:t>ound superiorly </a:t>
            </a:r>
            <a:r>
              <a:rPr lang="en-US" dirty="0">
                <a:solidFill>
                  <a:schemeClr val="accent6"/>
                </a:solidFill>
              </a:rPr>
              <a:t>and inferior thoracic aperture</a:t>
            </a:r>
            <a:r>
              <a:rPr lang="en-US" dirty="0"/>
              <a:t> found inferiorly</a:t>
            </a:r>
          </a:p>
        </p:txBody>
      </p:sp>
    </p:spTree>
    <p:extLst>
      <p:ext uri="{BB962C8B-B14F-4D97-AF65-F5344CB8AC3E}">
        <p14:creationId xmlns:p14="http://schemas.microsoft.com/office/powerpoint/2010/main" val="36718494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Ct,</a:t>
            </a:r>
          </a:p>
        </p:txBody>
      </p:sp>
      <p:sp>
        <p:nvSpPr>
          <p:cNvPr id="3" name="Content Placeholder 2"/>
          <p:cNvSpPr>
            <a:spLocks noGrp="1"/>
          </p:cNvSpPr>
          <p:nvPr>
            <p:ph idx="1"/>
          </p:nvPr>
        </p:nvSpPr>
        <p:spPr>
          <a:xfrm>
            <a:off x="457200" y="1219200"/>
            <a:ext cx="8229600" cy="4906963"/>
          </a:xfrm>
        </p:spPr>
        <p:txBody>
          <a:bodyPr/>
          <a:lstStyle/>
          <a:p>
            <a:r>
              <a:rPr lang="en-US" dirty="0"/>
              <a:t>The superior thoracic aperture opens towards the neck. It is bounded by the bones of upper thorax; </a:t>
            </a:r>
            <a:r>
              <a:rPr lang="en-US" b="1" dirty="0"/>
              <a:t>manubrium of sternum, first pair of ribs and body of the vertebra T1</a:t>
            </a:r>
          </a:p>
          <a:p>
            <a:r>
              <a:rPr lang="en-US" dirty="0"/>
              <a:t>The inferior thoracic aperture is almost completely covered by </a:t>
            </a:r>
            <a:r>
              <a:rPr lang="en-US" b="1" dirty="0"/>
              <a:t>diaphragm</a:t>
            </a:r>
            <a:r>
              <a:rPr lang="en-US" dirty="0"/>
              <a:t> separating it from the abdominal cavity</a:t>
            </a:r>
          </a:p>
        </p:txBody>
      </p:sp>
    </p:spTree>
    <p:extLst>
      <p:ext uri="{BB962C8B-B14F-4D97-AF65-F5344CB8AC3E}">
        <p14:creationId xmlns:p14="http://schemas.microsoft.com/office/powerpoint/2010/main" val="347268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7E4B-CCB1-441D-9A3E-C96344928423}"/>
              </a:ext>
            </a:extLst>
          </p:cNvPr>
          <p:cNvSpPr>
            <a:spLocks noGrp="1"/>
          </p:cNvSpPr>
          <p:nvPr>
            <p:ph type="title"/>
          </p:nvPr>
        </p:nvSpPr>
        <p:spPr/>
        <p:txBody>
          <a:bodyPr/>
          <a:lstStyle/>
          <a:p>
            <a:r>
              <a:rPr lang="en-US" dirty="0"/>
              <a:t>Ct, </a:t>
            </a:r>
          </a:p>
        </p:txBody>
      </p:sp>
      <p:sp>
        <p:nvSpPr>
          <p:cNvPr id="3" name="Content Placeholder 2">
            <a:extLst>
              <a:ext uri="{FF2B5EF4-FFF2-40B4-BE49-F238E27FC236}">
                <a16:creationId xmlns:a16="http://schemas.microsoft.com/office/drawing/2014/main" id="{28116010-A2A9-4D22-B363-9408195BF641}"/>
              </a:ext>
            </a:extLst>
          </p:cNvPr>
          <p:cNvSpPr>
            <a:spLocks noGrp="1"/>
          </p:cNvSpPr>
          <p:nvPr>
            <p:ph idx="1"/>
          </p:nvPr>
        </p:nvSpPr>
        <p:spPr>
          <a:xfrm>
            <a:off x="457200" y="1295400"/>
            <a:ext cx="8229600" cy="5181600"/>
          </a:xfrm>
        </p:spPr>
        <p:txBody>
          <a:bodyPr>
            <a:normAutofit lnSpcReduction="10000"/>
          </a:bodyPr>
          <a:lstStyle/>
          <a:p>
            <a:r>
              <a:rPr lang="en-US" dirty="0"/>
              <a:t>The two articular parts of the condyle, </a:t>
            </a:r>
            <a:r>
              <a:rPr lang="en-US" dirty="0">
                <a:solidFill>
                  <a:schemeClr val="tx2">
                    <a:lumMod val="60000"/>
                    <a:lumOff val="40000"/>
                  </a:schemeClr>
                </a:solidFill>
              </a:rPr>
              <a:t>the capitulum and the trochlea </a:t>
            </a:r>
            <a:r>
              <a:rPr lang="en-US" dirty="0"/>
              <a:t>, articulate with the two bones of the forearm. </a:t>
            </a:r>
          </a:p>
          <a:p>
            <a:r>
              <a:rPr lang="en-US" dirty="0"/>
              <a:t> The </a:t>
            </a:r>
            <a:r>
              <a:rPr lang="en-US" b="1" dirty="0"/>
              <a:t>capitulum </a:t>
            </a:r>
            <a:r>
              <a:rPr lang="en-US" dirty="0"/>
              <a:t>articulates with </a:t>
            </a:r>
            <a:r>
              <a:rPr lang="en-US" dirty="0">
                <a:solidFill>
                  <a:schemeClr val="tx2">
                    <a:lumMod val="60000"/>
                    <a:lumOff val="40000"/>
                  </a:schemeClr>
                </a:solidFill>
              </a:rPr>
              <a:t>the radius of the forearm.  </a:t>
            </a:r>
          </a:p>
          <a:p>
            <a:r>
              <a:rPr lang="en-US" dirty="0"/>
              <a:t> The </a:t>
            </a:r>
            <a:r>
              <a:rPr lang="en-US" b="1" dirty="0"/>
              <a:t>trochlea</a:t>
            </a:r>
            <a:r>
              <a:rPr lang="en-US" dirty="0"/>
              <a:t> articulates with </a:t>
            </a:r>
            <a:r>
              <a:rPr lang="en-US" dirty="0">
                <a:solidFill>
                  <a:schemeClr val="tx2">
                    <a:lumMod val="60000"/>
                    <a:lumOff val="40000"/>
                  </a:schemeClr>
                </a:solidFill>
              </a:rPr>
              <a:t>the ulna of the forearm.</a:t>
            </a:r>
          </a:p>
          <a:p>
            <a:r>
              <a:rPr lang="en-US" dirty="0"/>
              <a:t>Three fossae occur superior to the trochlea and capitulum on the distal end of the </a:t>
            </a:r>
            <a:r>
              <a:rPr lang="en-US" dirty="0" err="1"/>
              <a:t>humerus</a:t>
            </a:r>
            <a:r>
              <a:rPr lang="en-US" dirty="0"/>
              <a:t>. </a:t>
            </a:r>
          </a:p>
          <a:p>
            <a:endParaRPr lang="en-US" dirty="0"/>
          </a:p>
        </p:txBody>
      </p:sp>
    </p:spTree>
    <p:extLst>
      <p:ext uri="{BB962C8B-B14F-4D97-AF65-F5344CB8AC3E}">
        <p14:creationId xmlns:p14="http://schemas.microsoft.com/office/powerpoint/2010/main" val="11088344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ct</a:t>
            </a:r>
            <a:endParaRPr lang="en-US" dirty="0"/>
          </a:p>
        </p:txBody>
      </p:sp>
      <p:sp>
        <p:nvSpPr>
          <p:cNvPr id="3" name="Content Placeholder 2"/>
          <p:cNvSpPr>
            <a:spLocks noGrp="1"/>
          </p:cNvSpPr>
          <p:nvPr>
            <p:ph idx="1"/>
          </p:nvPr>
        </p:nvSpPr>
        <p:spPr>
          <a:xfrm>
            <a:off x="457200" y="1219200"/>
            <a:ext cx="8229600" cy="4906963"/>
          </a:xfrm>
        </p:spPr>
        <p:txBody>
          <a:bodyPr>
            <a:normAutofit lnSpcReduction="10000"/>
          </a:bodyPr>
          <a:lstStyle/>
          <a:p>
            <a:pPr marL="0" indent="0">
              <a:buNone/>
            </a:pPr>
            <a:r>
              <a:rPr lang="en-US" b="1" dirty="0"/>
              <a:t>Thoracic cage</a:t>
            </a:r>
          </a:p>
          <a:p>
            <a:r>
              <a:rPr lang="en-US" dirty="0"/>
              <a:t>The thoracic cage is made up of these bones 12 pairs of ribs and the sternum, or breastbone and 12 thoracic vertebrae </a:t>
            </a:r>
          </a:p>
          <a:p>
            <a:pPr marL="0" indent="0">
              <a:buNone/>
            </a:pPr>
            <a:r>
              <a:rPr lang="en-US" dirty="0"/>
              <a:t>a</a:t>
            </a:r>
            <a:r>
              <a:rPr lang="en-US" b="1" dirty="0"/>
              <a:t>) Sternum</a:t>
            </a:r>
          </a:p>
          <a:p>
            <a:r>
              <a:rPr lang="en-US" dirty="0"/>
              <a:t>This flat bone can be felt just under the skin in the middle of the front of the chest</a:t>
            </a:r>
          </a:p>
          <a:p>
            <a:r>
              <a:rPr lang="en-US" dirty="0"/>
              <a:t>The three parts of the sternum are the manubrium, the body, and the xiphoid process.</a:t>
            </a:r>
          </a:p>
          <a:p>
            <a:endParaRPr lang="en-US" dirty="0"/>
          </a:p>
          <a:p>
            <a:endParaRPr lang="en-US" dirty="0"/>
          </a:p>
        </p:txBody>
      </p:sp>
    </p:spTree>
    <p:extLst>
      <p:ext uri="{BB962C8B-B14F-4D97-AF65-F5344CB8AC3E}">
        <p14:creationId xmlns:p14="http://schemas.microsoft.com/office/powerpoint/2010/main" val="20634679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err="1"/>
              <a:t>manubrium</a:t>
            </a:r>
            <a:endParaRPr lang="en-US" sz="3200" b="1"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r>
              <a:rPr lang="en-US" dirty="0"/>
              <a:t>Is the  most superior portion of the sternum</a:t>
            </a:r>
          </a:p>
          <a:p>
            <a:r>
              <a:rPr lang="en-US" dirty="0"/>
              <a:t>It is trapezoid in shape</a:t>
            </a:r>
          </a:p>
          <a:p>
            <a:r>
              <a:rPr lang="en-US" dirty="0"/>
              <a:t>The superior aspect of manubrium is concave protruding a depression known as the </a:t>
            </a:r>
            <a:r>
              <a:rPr lang="en-US" b="1" dirty="0"/>
              <a:t>jugular notch</a:t>
            </a:r>
          </a:p>
          <a:p>
            <a:r>
              <a:rPr lang="en-US" dirty="0"/>
              <a:t>This is visible underneath the skin</a:t>
            </a:r>
          </a:p>
          <a:p>
            <a:r>
              <a:rPr lang="en-US" dirty="0"/>
              <a:t>At either side of the jugular notch, there is a large </a:t>
            </a:r>
            <a:r>
              <a:rPr lang="en-US" dirty="0" err="1"/>
              <a:t>fossa</a:t>
            </a:r>
            <a:r>
              <a:rPr lang="en-US" dirty="0"/>
              <a:t> or a notch known as </a:t>
            </a:r>
            <a:r>
              <a:rPr lang="en-US" b="1" dirty="0" err="1"/>
              <a:t>clavicular</a:t>
            </a:r>
            <a:r>
              <a:rPr lang="en-US" b="1" dirty="0"/>
              <a:t> notch </a:t>
            </a:r>
            <a:r>
              <a:rPr lang="en-US" dirty="0"/>
              <a:t> lined with cartilage where the clavicle articulates with the sternum to form </a:t>
            </a:r>
            <a:r>
              <a:rPr lang="en-US" dirty="0" err="1"/>
              <a:t>sternoclavicular</a:t>
            </a:r>
            <a:r>
              <a:rPr lang="en-US" dirty="0"/>
              <a:t> joint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r>
              <a:rPr lang="en-US" dirty="0"/>
              <a:t>On </a:t>
            </a:r>
            <a:r>
              <a:rPr lang="en-US" b="1" dirty="0"/>
              <a:t>lateral edges</a:t>
            </a:r>
            <a:r>
              <a:rPr lang="en-US" dirty="0"/>
              <a:t>, of </a:t>
            </a:r>
            <a:r>
              <a:rPr lang="en-US" dirty="0" err="1"/>
              <a:t>manubrium</a:t>
            </a:r>
            <a:r>
              <a:rPr lang="en-US" dirty="0"/>
              <a:t>, there is a </a:t>
            </a:r>
            <a:r>
              <a:rPr lang="en-US" b="1" dirty="0"/>
              <a:t>facet</a:t>
            </a:r>
            <a:r>
              <a:rPr lang="en-US" dirty="0"/>
              <a:t> (a cartilage lined depression)for articulation with costal cartilage  of </a:t>
            </a:r>
            <a:r>
              <a:rPr lang="en-US" b="1" dirty="0"/>
              <a:t>first rib </a:t>
            </a:r>
            <a:r>
              <a:rPr lang="en-US" dirty="0"/>
              <a:t>and a </a:t>
            </a:r>
            <a:r>
              <a:rPr lang="en-US" b="1" dirty="0" err="1"/>
              <a:t>demifacet</a:t>
            </a:r>
            <a:r>
              <a:rPr lang="en-US" dirty="0"/>
              <a:t> (half-facet) for articulation with part of the costal cartilage of </a:t>
            </a:r>
            <a:r>
              <a:rPr lang="en-US" b="1" dirty="0"/>
              <a:t>2</a:t>
            </a:r>
            <a:r>
              <a:rPr lang="en-US" b="1" baseline="30000" dirty="0"/>
              <a:t>nd</a:t>
            </a:r>
            <a:r>
              <a:rPr lang="en-US" b="1" dirty="0"/>
              <a:t>  rib</a:t>
            </a:r>
          </a:p>
          <a:p>
            <a:r>
              <a:rPr lang="en-US" dirty="0"/>
              <a:t>Inferiorly, the </a:t>
            </a:r>
            <a:r>
              <a:rPr lang="en-US" dirty="0" err="1"/>
              <a:t>manubrium</a:t>
            </a:r>
            <a:r>
              <a:rPr lang="en-US" dirty="0"/>
              <a:t> articulates with the body of the sternum forming the </a:t>
            </a:r>
            <a:r>
              <a:rPr lang="en-US" b="1" dirty="0" err="1"/>
              <a:t>sternal</a:t>
            </a:r>
            <a:r>
              <a:rPr lang="en-US" b="1" dirty="0"/>
              <a:t> angle. </a:t>
            </a:r>
            <a:r>
              <a:rPr lang="en-US" dirty="0"/>
              <a:t> This can be felt as a </a:t>
            </a:r>
            <a:r>
              <a:rPr lang="en-US" b="1" dirty="0"/>
              <a:t>transverse ridge </a:t>
            </a:r>
            <a:r>
              <a:rPr lang="en-US" dirty="0"/>
              <a:t>of the bone  on anterior aspect of the sternum</a:t>
            </a:r>
          </a:p>
          <a:p>
            <a:r>
              <a:rPr lang="en-US" dirty="0"/>
              <a:t>The </a:t>
            </a:r>
            <a:r>
              <a:rPr lang="en-US" dirty="0" err="1"/>
              <a:t>sternal</a:t>
            </a:r>
            <a:r>
              <a:rPr lang="en-US" dirty="0"/>
              <a:t> angle is commonly used as an aid to counts ribs as it marks the level of 2</a:t>
            </a:r>
            <a:r>
              <a:rPr lang="en-US" baseline="30000" dirty="0"/>
              <a:t>nd</a:t>
            </a:r>
            <a:r>
              <a:rPr lang="en-US" dirty="0"/>
              <a:t> costal cartilage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l"/>
            <a:br>
              <a:rPr lang="en-US" sz="3600" b="1" dirty="0"/>
            </a:br>
            <a:r>
              <a:rPr lang="en-US" sz="3600" b="1" dirty="0"/>
              <a:t>Body</a:t>
            </a:r>
            <a:br>
              <a:rPr lang="en-US" sz="3600" dirty="0"/>
            </a:br>
            <a:endParaRPr lang="en-US" sz="3600" dirty="0"/>
          </a:p>
        </p:txBody>
      </p:sp>
      <p:sp>
        <p:nvSpPr>
          <p:cNvPr id="3" name="Content Placeholder 2"/>
          <p:cNvSpPr>
            <a:spLocks noGrp="1"/>
          </p:cNvSpPr>
          <p:nvPr>
            <p:ph idx="1"/>
          </p:nvPr>
        </p:nvSpPr>
        <p:spPr>
          <a:xfrm>
            <a:off x="457200" y="609600"/>
            <a:ext cx="8229600" cy="5516563"/>
          </a:xfrm>
        </p:spPr>
        <p:txBody>
          <a:bodyPr/>
          <a:lstStyle/>
          <a:p>
            <a:r>
              <a:rPr lang="en-US" dirty="0"/>
              <a:t>Is flat and elongated </a:t>
            </a:r>
          </a:p>
          <a:p>
            <a:r>
              <a:rPr lang="en-US" dirty="0"/>
              <a:t>Is the largest part of the sternum.</a:t>
            </a:r>
          </a:p>
          <a:p>
            <a:r>
              <a:rPr lang="en-US" dirty="0"/>
              <a:t>It articulates with </a:t>
            </a:r>
            <a:r>
              <a:rPr lang="en-US" dirty="0" err="1"/>
              <a:t>manubrium</a:t>
            </a:r>
            <a:r>
              <a:rPr lang="en-US" dirty="0"/>
              <a:t> superiorly forming </a:t>
            </a:r>
            <a:r>
              <a:rPr lang="en-US" b="1" dirty="0" err="1"/>
              <a:t>manubriosternal</a:t>
            </a:r>
            <a:r>
              <a:rPr lang="en-US" dirty="0"/>
              <a:t>  </a:t>
            </a:r>
            <a:r>
              <a:rPr lang="en-US" b="1" dirty="0"/>
              <a:t>joint</a:t>
            </a:r>
            <a:r>
              <a:rPr lang="en-US" dirty="0"/>
              <a:t> and </a:t>
            </a:r>
            <a:r>
              <a:rPr lang="en-US" dirty="0" err="1"/>
              <a:t>xiphoid</a:t>
            </a:r>
            <a:r>
              <a:rPr lang="en-US" dirty="0"/>
              <a:t> processes inferiorly forming </a:t>
            </a:r>
            <a:r>
              <a:rPr lang="en-US" b="1" dirty="0" err="1"/>
              <a:t>xiphisternal</a:t>
            </a:r>
            <a:r>
              <a:rPr lang="en-US" b="1" dirty="0"/>
              <a:t> joint</a:t>
            </a:r>
          </a:p>
          <a:p>
            <a:r>
              <a:rPr lang="en-US" dirty="0"/>
              <a:t>The lateral side of the body are marked are marked by numerous facets (cartilage filled depressions in the bone). These facets articulate with the </a:t>
            </a:r>
            <a:r>
              <a:rPr lang="en-US" dirty="0">
                <a:solidFill>
                  <a:srgbClr val="FF0000"/>
                </a:solidFill>
              </a:rPr>
              <a:t>costal cartilages of rib 3-6 </a:t>
            </a:r>
            <a:r>
              <a:rPr lang="en-US" b="1" dirty="0">
                <a:solidFill>
                  <a:srgbClr val="FF0000"/>
                </a:solidFill>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r>
              <a:rPr lang="en-US" dirty="0"/>
              <a:t>There are </a:t>
            </a:r>
            <a:r>
              <a:rPr lang="en-US" b="1" dirty="0"/>
              <a:t>smaller articulations </a:t>
            </a:r>
            <a:r>
              <a:rPr lang="en-US" dirty="0"/>
              <a:t>with part of the </a:t>
            </a:r>
            <a:r>
              <a:rPr lang="en-US" b="1" dirty="0"/>
              <a:t>second and the seventh ribs</a:t>
            </a:r>
            <a:r>
              <a:rPr lang="en-US" dirty="0"/>
              <a:t> known as </a:t>
            </a:r>
            <a:r>
              <a:rPr lang="en-US" dirty="0" err="1">
                <a:solidFill>
                  <a:srgbClr val="FF0000"/>
                </a:solidFill>
              </a:rPr>
              <a:t>demifacets</a:t>
            </a:r>
            <a:endParaRPr lang="en-US" dirty="0">
              <a:solidFill>
                <a:srgbClr val="FF0000"/>
              </a:solidFill>
            </a:endParaRPr>
          </a:p>
          <a:p>
            <a:pPr>
              <a:buNone/>
            </a:pPr>
            <a:r>
              <a:rPr lang="en-US" b="1" dirty="0" err="1"/>
              <a:t>Xiphoid</a:t>
            </a:r>
            <a:r>
              <a:rPr lang="en-US" b="1" dirty="0"/>
              <a:t> process</a:t>
            </a:r>
          </a:p>
          <a:p>
            <a:r>
              <a:rPr lang="en-US" dirty="0"/>
              <a:t>Is the most inferior and smallest part of the sternum</a:t>
            </a:r>
          </a:p>
          <a:p>
            <a:r>
              <a:rPr lang="en-US" dirty="0"/>
              <a:t>It is of variable size, shape and size with the tip located at the level of </a:t>
            </a:r>
            <a:r>
              <a:rPr lang="en-US" dirty="0">
                <a:solidFill>
                  <a:srgbClr val="FF0000"/>
                </a:solidFill>
              </a:rPr>
              <a:t>T 10 vertebrae.</a:t>
            </a:r>
          </a:p>
          <a:p>
            <a:r>
              <a:rPr lang="en-US" dirty="0"/>
              <a:t>The </a:t>
            </a:r>
            <a:r>
              <a:rPr lang="en-US" dirty="0" err="1"/>
              <a:t>xiphoid</a:t>
            </a:r>
            <a:r>
              <a:rPr lang="en-US" dirty="0"/>
              <a:t> process is highly </a:t>
            </a:r>
            <a:r>
              <a:rPr lang="en-US" dirty="0">
                <a:solidFill>
                  <a:srgbClr val="7030A0"/>
                </a:solidFill>
              </a:rPr>
              <a:t>cartilaginous</a:t>
            </a:r>
            <a:r>
              <a:rPr lang="en-US" dirty="0"/>
              <a:t> in structure and completely ossifies late in life around the age of 40</a:t>
            </a:r>
          </a:p>
          <a:p>
            <a:r>
              <a:rPr lang="en-US" dirty="0"/>
              <a:t>In some people individuals, the </a:t>
            </a:r>
            <a:r>
              <a:rPr lang="en-US" dirty="0" err="1"/>
              <a:t>xiphoid</a:t>
            </a:r>
            <a:r>
              <a:rPr lang="en-US" dirty="0"/>
              <a:t> process articulates with part of the costal cartilage of the seventh rib.</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b) Ribs</a:t>
            </a:r>
            <a:br>
              <a:rPr lang="en-US" b="1" dirty="0"/>
            </a:br>
            <a:endParaRPr lang="en-US" b="1" dirty="0"/>
          </a:p>
        </p:txBody>
      </p:sp>
      <p:sp>
        <p:nvSpPr>
          <p:cNvPr id="3" name="Content Placeholder 2"/>
          <p:cNvSpPr>
            <a:spLocks noGrp="1"/>
          </p:cNvSpPr>
          <p:nvPr>
            <p:ph idx="1"/>
          </p:nvPr>
        </p:nvSpPr>
        <p:spPr>
          <a:xfrm>
            <a:off x="457200" y="914400"/>
            <a:ext cx="8229600" cy="5211763"/>
          </a:xfrm>
        </p:spPr>
        <p:txBody>
          <a:bodyPr>
            <a:normAutofit fontScale="92500" lnSpcReduction="10000"/>
          </a:bodyPr>
          <a:lstStyle/>
          <a:p>
            <a:r>
              <a:rPr lang="en-US" dirty="0"/>
              <a:t>The ribs are  a set of 12 paired bones which form protective cage of the thorax </a:t>
            </a:r>
          </a:p>
          <a:p>
            <a:r>
              <a:rPr lang="en-US" dirty="0"/>
              <a:t>All of the ribs </a:t>
            </a:r>
            <a:r>
              <a:rPr lang="en-US" dirty="0">
                <a:solidFill>
                  <a:schemeClr val="accent2"/>
                </a:solidFill>
              </a:rPr>
              <a:t>articulate posteriorly </a:t>
            </a:r>
            <a:r>
              <a:rPr lang="en-US" dirty="0"/>
              <a:t>with the thoracic vertebrae and terminate anteriorly as cartilage (known as costal cartilage).</a:t>
            </a:r>
          </a:p>
          <a:p>
            <a:r>
              <a:rPr lang="en-US" dirty="0">
                <a:solidFill>
                  <a:srgbClr val="00B0F0"/>
                </a:solidFill>
              </a:rPr>
              <a:t>The first seven pairs of ribs </a:t>
            </a:r>
            <a:r>
              <a:rPr lang="en-US" dirty="0"/>
              <a:t>are called </a:t>
            </a:r>
            <a:r>
              <a:rPr lang="en-US" dirty="0">
                <a:solidFill>
                  <a:srgbClr val="00B050"/>
                </a:solidFill>
              </a:rPr>
              <a:t>true ribs</a:t>
            </a:r>
            <a:r>
              <a:rPr lang="en-US" dirty="0"/>
              <a:t>; they articulate directly with the </a:t>
            </a:r>
            <a:r>
              <a:rPr lang="en-US" dirty="0" err="1"/>
              <a:t>manubrium</a:t>
            </a:r>
            <a:r>
              <a:rPr lang="en-US" dirty="0"/>
              <a:t> and body of the sternum by means of costal cartilages. </a:t>
            </a:r>
          </a:p>
          <a:p>
            <a:r>
              <a:rPr lang="en-US" dirty="0"/>
              <a:t>The </a:t>
            </a:r>
            <a:r>
              <a:rPr lang="en-US" dirty="0">
                <a:solidFill>
                  <a:srgbClr val="00B0F0"/>
                </a:solidFill>
              </a:rPr>
              <a:t>next three pairs </a:t>
            </a:r>
            <a:r>
              <a:rPr lang="en-US" dirty="0"/>
              <a:t>are called </a:t>
            </a:r>
            <a:r>
              <a:rPr lang="en-US" dirty="0">
                <a:solidFill>
                  <a:srgbClr val="00B050"/>
                </a:solidFill>
              </a:rPr>
              <a:t>false ribs</a:t>
            </a:r>
            <a:r>
              <a:rPr lang="en-US" dirty="0"/>
              <a:t>; their cartilages join the 7th rib cartilage</a:t>
            </a:r>
          </a:p>
          <a:p>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dirty="0"/>
              <a:t>The </a:t>
            </a:r>
            <a:r>
              <a:rPr lang="en-US" dirty="0">
                <a:solidFill>
                  <a:srgbClr val="00B0F0"/>
                </a:solidFill>
              </a:rPr>
              <a:t>last two pairs </a:t>
            </a:r>
            <a:r>
              <a:rPr lang="en-US" dirty="0"/>
              <a:t>are called </a:t>
            </a:r>
            <a:r>
              <a:rPr lang="en-US" dirty="0">
                <a:solidFill>
                  <a:schemeClr val="accent2"/>
                </a:solidFill>
              </a:rPr>
              <a:t>floating ribs </a:t>
            </a:r>
            <a:r>
              <a:rPr lang="en-US" dirty="0"/>
              <a:t>because they </a:t>
            </a:r>
            <a:r>
              <a:rPr lang="en-US" dirty="0">
                <a:solidFill>
                  <a:schemeClr val="accent2"/>
                </a:solidFill>
              </a:rPr>
              <a:t>do not articulate </a:t>
            </a:r>
            <a:r>
              <a:rPr lang="en-US" dirty="0"/>
              <a:t>with the sternum at all </a:t>
            </a:r>
          </a:p>
          <a:p>
            <a:r>
              <a:rPr lang="en-US" dirty="0"/>
              <a:t>Between each two adjacent ribs are anatomical spaces called </a:t>
            </a:r>
            <a:r>
              <a:rPr lang="en-US" dirty="0" err="1">
                <a:solidFill>
                  <a:srgbClr val="FF0000"/>
                </a:solidFill>
              </a:rPr>
              <a:t>intercostal</a:t>
            </a:r>
            <a:r>
              <a:rPr lang="en-US" dirty="0">
                <a:solidFill>
                  <a:srgbClr val="FF0000"/>
                </a:solidFill>
              </a:rPr>
              <a:t> spaces. </a:t>
            </a:r>
            <a:r>
              <a:rPr lang="en-US" dirty="0"/>
              <a:t>These </a:t>
            </a:r>
            <a:r>
              <a:rPr lang="en-US" dirty="0" err="1"/>
              <a:t>intercostal</a:t>
            </a:r>
            <a:r>
              <a:rPr lang="en-US" dirty="0"/>
              <a:t> spaces are </a:t>
            </a:r>
            <a:r>
              <a:rPr lang="en-US" dirty="0">
                <a:solidFill>
                  <a:srgbClr val="FF0000"/>
                </a:solidFill>
              </a:rPr>
              <a:t>eleven in total </a:t>
            </a:r>
            <a:r>
              <a:rPr lang="en-US" dirty="0"/>
              <a:t>each containing the </a:t>
            </a:r>
            <a:r>
              <a:rPr lang="en-US" dirty="0" err="1"/>
              <a:t>intercostal</a:t>
            </a:r>
            <a:r>
              <a:rPr lang="en-US" dirty="0"/>
              <a:t> muscles (internal, external and innermost) together with </a:t>
            </a:r>
            <a:r>
              <a:rPr lang="en-US" dirty="0" err="1"/>
              <a:t>intercostal</a:t>
            </a:r>
            <a:r>
              <a:rPr lang="en-US" dirty="0"/>
              <a:t> neurovascular bundle. This consists of </a:t>
            </a:r>
            <a:r>
              <a:rPr lang="en-US" dirty="0" err="1"/>
              <a:t>intercostal</a:t>
            </a:r>
            <a:r>
              <a:rPr lang="en-US" dirty="0"/>
              <a:t> nerves and arteries.</a:t>
            </a:r>
            <a:endParaRPr lang="en-US" dirty="0">
              <a:solidFill>
                <a:srgbClr val="FF0000"/>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The ribs protect the internal thoracic organs</a:t>
            </a:r>
            <a:r>
              <a:rPr lang="en-US" dirty="0">
                <a:solidFill>
                  <a:srgbClr val="FF0000"/>
                </a:solidFill>
              </a:rPr>
              <a:t> </a:t>
            </a:r>
            <a:r>
              <a:rPr lang="en-US" dirty="0" err="1"/>
              <a:t>e.g</a:t>
            </a:r>
            <a:r>
              <a:rPr lang="en-US" dirty="0"/>
              <a:t> the heart, lungs, </a:t>
            </a:r>
            <a:r>
              <a:rPr lang="en-US" dirty="0" err="1"/>
              <a:t>oesophagus</a:t>
            </a:r>
            <a:r>
              <a:rPr lang="en-US" dirty="0"/>
              <a:t>, trachea etc.</a:t>
            </a:r>
          </a:p>
          <a:p>
            <a:r>
              <a:rPr lang="en-US" dirty="0"/>
              <a:t>The ribs also have a role in ventilation, moving during chest expansion (enlarging chest cavity) to enable lung inflation</a:t>
            </a:r>
          </a:p>
          <a:p>
            <a:r>
              <a:rPr lang="en-US" dirty="0"/>
              <a:t>Keep in mind, though, that the rib cage also protects organs in the upper abdominal cavity, such as the liver and spleen. </a:t>
            </a:r>
          </a:p>
          <a:p>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Ribs and costal cartilages</a:t>
            </a:r>
          </a:p>
        </p:txBody>
      </p:sp>
      <p:pic>
        <p:nvPicPr>
          <p:cNvPr id="1026" name="Picture 2"/>
          <p:cNvPicPr>
            <a:picLocks noGrp="1" noChangeAspect="1" noChangeArrowheads="1"/>
          </p:cNvPicPr>
          <p:nvPr>
            <p:ph idx="1"/>
          </p:nvPr>
        </p:nvPicPr>
        <p:blipFill>
          <a:blip r:embed="rId2"/>
          <a:stretch>
            <a:fillRect/>
          </a:stretch>
        </p:blipFill>
        <p:spPr bwMode="auto">
          <a:xfrm>
            <a:off x="1814460" y="1600200"/>
            <a:ext cx="5515080" cy="4525963"/>
          </a:xfrm>
          <a:prstGeom prst="rect">
            <a:avLst/>
          </a:prstGeom>
          <a:noFill/>
          <a:ln w="9525">
            <a:noFill/>
            <a:miter lim="800000"/>
            <a:headEnd/>
            <a:tailEnd/>
          </a:ln>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a:buNone/>
            </a:pPr>
            <a:r>
              <a:rPr lang="en-US" b="1" dirty="0"/>
              <a:t>Ribs structure</a:t>
            </a:r>
          </a:p>
          <a:p>
            <a:r>
              <a:rPr lang="en-US" dirty="0"/>
              <a:t>There are two classification of ribs- atypical and typical</a:t>
            </a:r>
          </a:p>
          <a:p>
            <a:r>
              <a:rPr lang="en-US" dirty="0"/>
              <a:t>The typical ribs have </a:t>
            </a:r>
            <a:r>
              <a:rPr lang="en-US" dirty="0" err="1"/>
              <a:t>generalised</a:t>
            </a:r>
            <a:r>
              <a:rPr lang="en-US" dirty="0"/>
              <a:t> structure while the atypical have variations on this structure </a:t>
            </a:r>
          </a:p>
          <a:p>
            <a:pPr>
              <a:buNone/>
            </a:pPr>
            <a:r>
              <a:rPr lang="en-US" b="1" dirty="0"/>
              <a:t>1. Typical ribs</a:t>
            </a:r>
          </a:p>
          <a:p>
            <a:r>
              <a:rPr lang="en-US" dirty="0"/>
              <a:t>The typical rib consists of </a:t>
            </a:r>
            <a:r>
              <a:rPr lang="en-US" dirty="0">
                <a:solidFill>
                  <a:srgbClr val="0070C0"/>
                </a:solidFill>
              </a:rPr>
              <a:t>head, neck and body</a:t>
            </a:r>
          </a:p>
          <a:p>
            <a:r>
              <a:rPr lang="en-US" dirty="0"/>
              <a:t>The </a:t>
            </a:r>
            <a:r>
              <a:rPr lang="en-US" b="1" dirty="0">
                <a:solidFill>
                  <a:srgbClr val="7030A0"/>
                </a:solidFill>
              </a:rPr>
              <a:t>head</a:t>
            </a:r>
            <a:r>
              <a:rPr lang="en-US" dirty="0"/>
              <a:t> is wedge shaped and has two </a:t>
            </a:r>
            <a:r>
              <a:rPr lang="en-US" dirty="0" err="1"/>
              <a:t>articular</a:t>
            </a:r>
            <a:r>
              <a:rPr lang="en-US" dirty="0"/>
              <a:t> surfaces.</a:t>
            </a:r>
          </a:p>
          <a:p>
            <a:r>
              <a:rPr lang="en-US" dirty="0"/>
              <a:t>One facet articulates with </a:t>
            </a:r>
            <a:r>
              <a:rPr lang="en-US" b="1" dirty="0"/>
              <a:t>numerically corresponding vertebrae </a:t>
            </a:r>
            <a:r>
              <a:rPr lang="en-US" dirty="0"/>
              <a:t>and the other articulates with vertebrae above</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1BFEF-54AA-405D-B7BC-9BE9ADB5E85F}"/>
              </a:ext>
            </a:extLst>
          </p:cNvPr>
          <p:cNvSpPr>
            <a:spLocks noGrp="1"/>
          </p:cNvSpPr>
          <p:nvPr>
            <p:ph idx="1"/>
          </p:nvPr>
        </p:nvSpPr>
        <p:spPr>
          <a:xfrm>
            <a:off x="457200" y="533400"/>
            <a:ext cx="8229600" cy="6172200"/>
          </a:xfrm>
        </p:spPr>
        <p:txBody>
          <a:bodyPr>
            <a:normAutofit fontScale="92500" lnSpcReduction="10000"/>
          </a:bodyPr>
          <a:lstStyle/>
          <a:p>
            <a:r>
              <a:rPr lang="en-US" dirty="0"/>
              <a:t>The </a:t>
            </a:r>
            <a:r>
              <a:rPr lang="en-US" dirty="0">
                <a:solidFill>
                  <a:schemeClr val="tx2">
                    <a:lumMod val="60000"/>
                    <a:lumOff val="40000"/>
                  </a:schemeClr>
                </a:solidFill>
              </a:rPr>
              <a:t>radial fossa </a:t>
            </a:r>
            <a:r>
              <a:rPr lang="en-US" dirty="0"/>
              <a:t>is the least distinct of the fossae and occurs </a:t>
            </a:r>
            <a:r>
              <a:rPr lang="en-US" b="1" dirty="0"/>
              <a:t>immediately superior to the capitulum </a:t>
            </a:r>
            <a:r>
              <a:rPr lang="en-US" dirty="0"/>
              <a:t>on the anterior surface of the </a:t>
            </a:r>
            <a:r>
              <a:rPr lang="en-US" dirty="0" err="1"/>
              <a:t>humerus</a:t>
            </a:r>
            <a:r>
              <a:rPr lang="en-US" dirty="0"/>
              <a:t>. </a:t>
            </a:r>
          </a:p>
          <a:p>
            <a:r>
              <a:rPr lang="en-US" dirty="0"/>
              <a:t>The </a:t>
            </a:r>
            <a:r>
              <a:rPr lang="en-US" dirty="0">
                <a:solidFill>
                  <a:schemeClr val="tx2">
                    <a:lumMod val="60000"/>
                    <a:lumOff val="40000"/>
                  </a:schemeClr>
                </a:solidFill>
              </a:rPr>
              <a:t>coronoid fossa </a:t>
            </a:r>
            <a:r>
              <a:rPr lang="en-US" dirty="0"/>
              <a:t>is adjacent to the radial fossa and is </a:t>
            </a:r>
            <a:r>
              <a:rPr lang="en-US" b="1" dirty="0"/>
              <a:t>superior to the trochlea</a:t>
            </a:r>
            <a:r>
              <a:rPr lang="en-US" dirty="0"/>
              <a:t>. </a:t>
            </a:r>
          </a:p>
          <a:p>
            <a:r>
              <a:rPr lang="en-US" dirty="0"/>
              <a:t>The largest of the fossae, the </a:t>
            </a:r>
            <a:r>
              <a:rPr lang="en-US" dirty="0">
                <a:solidFill>
                  <a:schemeClr val="tx2">
                    <a:lumMod val="60000"/>
                    <a:lumOff val="40000"/>
                  </a:schemeClr>
                </a:solidFill>
              </a:rPr>
              <a:t>olecranon fossa </a:t>
            </a:r>
            <a:r>
              <a:rPr lang="en-US" dirty="0"/>
              <a:t>, occurs immediately superior to the trochlea on the posterior surface of the distal end of the </a:t>
            </a:r>
            <a:r>
              <a:rPr lang="en-US" dirty="0" err="1"/>
              <a:t>humerus</a:t>
            </a:r>
            <a:r>
              <a:rPr lang="en-US" dirty="0"/>
              <a:t>. </a:t>
            </a:r>
          </a:p>
          <a:p>
            <a:r>
              <a:rPr lang="en-US" dirty="0"/>
              <a:t> These three fossae accommodate projections from the bones in the forearm during movements of the elbow joint.</a:t>
            </a:r>
          </a:p>
        </p:txBody>
      </p:sp>
    </p:spTree>
    <p:extLst>
      <p:ext uri="{BB962C8B-B14F-4D97-AF65-F5344CB8AC3E}">
        <p14:creationId xmlns:p14="http://schemas.microsoft.com/office/powerpoint/2010/main" val="331912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a:t>The </a:t>
            </a:r>
            <a:r>
              <a:rPr lang="en-US" dirty="0">
                <a:solidFill>
                  <a:srgbClr val="7030A0"/>
                </a:solidFill>
              </a:rPr>
              <a:t>neck </a:t>
            </a:r>
            <a:r>
              <a:rPr lang="en-US" dirty="0"/>
              <a:t>contains no bony prominences but simply connects the head with the body. Where neck meets the body there is a roughed tubercle with a facet for articulation with the transverse process of corresponding vertebrae</a:t>
            </a:r>
          </a:p>
          <a:p>
            <a:r>
              <a:rPr lang="en-US" dirty="0"/>
              <a:t>The </a:t>
            </a:r>
            <a:r>
              <a:rPr lang="en-US" dirty="0">
                <a:solidFill>
                  <a:srgbClr val="7030A0"/>
                </a:solidFill>
              </a:rPr>
              <a:t>body or shaft </a:t>
            </a:r>
            <a:r>
              <a:rPr lang="en-US" dirty="0"/>
              <a:t>of the rib is flat and curved. The internal surface of the surface of the shaft has groove for neurovascular supply of the thorax, protecting the vessels and nerves from damage.</a:t>
            </a:r>
          </a:p>
          <a:p>
            <a:pPr>
              <a:buNone/>
            </a:pPr>
            <a:endParaRPr lang="en-US" dirty="0"/>
          </a:p>
          <a:p>
            <a:pPr>
              <a:buNone/>
            </a:pPr>
            <a:endParaRPr lang="en-US" dirty="0"/>
          </a:p>
          <a:p>
            <a:pPr>
              <a:buNone/>
            </a:pPr>
            <a:endParaRPr 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a:t>Bony landmarks of a typical rib</a:t>
            </a:r>
          </a:p>
        </p:txBody>
      </p:sp>
      <p:pic>
        <p:nvPicPr>
          <p:cNvPr id="3074" name="Picture 2"/>
          <p:cNvPicPr>
            <a:picLocks noGrp="1" noChangeAspect="1" noChangeArrowheads="1"/>
          </p:cNvPicPr>
          <p:nvPr>
            <p:ph idx="1"/>
          </p:nvPr>
        </p:nvPicPr>
        <p:blipFill>
          <a:blip r:embed="rId2"/>
          <a:srcRect/>
          <a:stretch>
            <a:fillRect/>
          </a:stretch>
        </p:blipFill>
        <p:spPr bwMode="auto">
          <a:xfrm>
            <a:off x="1247774" y="1066800"/>
            <a:ext cx="7058025" cy="4953000"/>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2. Atypical ribs</a:t>
            </a:r>
          </a:p>
          <a:p>
            <a:r>
              <a:rPr lang="en-US" dirty="0"/>
              <a:t>Ribs </a:t>
            </a:r>
            <a:r>
              <a:rPr lang="en-US" dirty="0">
                <a:solidFill>
                  <a:schemeClr val="accent2">
                    <a:lumMod val="75000"/>
                  </a:schemeClr>
                </a:solidFill>
              </a:rPr>
              <a:t>1, 2, 10, 11 and 12 </a:t>
            </a:r>
            <a:r>
              <a:rPr lang="en-US" dirty="0"/>
              <a:t>can be described as atypical ribs.  They have a </a:t>
            </a:r>
            <a:r>
              <a:rPr lang="en-US" dirty="0">
                <a:solidFill>
                  <a:srgbClr val="0070C0"/>
                </a:solidFill>
              </a:rPr>
              <a:t>feature that is not </a:t>
            </a:r>
            <a:r>
              <a:rPr lang="en-US" dirty="0"/>
              <a:t>common to all.</a:t>
            </a:r>
          </a:p>
          <a:p>
            <a:r>
              <a:rPr lang="en-US" dirty="0">
                <a:solidFill>
                  <a:schemeClr val="accent2">
                    <a:lumMod val="75000"/>
                  </a:schemeClr>
                </a:solidFill>
              </a:rPr>
              <a:t>Rib 1 </a:t>
            </a:r>
            <a:r>
              <a:rPr lang="en-US" dirty="0"/>
              <a:t>is </a:t>
            </a:r>
            <a:r>
              <a:rPr lang="en-US" dirty="0">
                <a:solidFill>
                  <a:schemeClr val="accent1"/>
                </a:solidFill>
              </a:rPr>
              <a:t>shorter and wider </a:t>
            </a:r>
            <a:r>
              <a:rPr lang="en-US" dirty="0"/>
              <a:t>than other ribs. It only has </a:t>
            </a:r>
            <a:r>
              <a:rPr lang="en-US" dirty="0">
                <a:solidFill>
                  <a:srgbClr val="FF0000"/>
                </a:solidFill>
              </a:rPr>
              <a:t>one facet on its head </a:t>
            </a:r>
            <a:r>
              <a:rPr lang="en-US" dirty="0"/>
              <a:t>for articulation with the </a:t>
            </a:r>
            <a:r>
              <a:rPr lang="en-US" dirty="0">
                <a:solidFill>
                  <a:srgbClr val="FF0000"/>
                </a:solidFill>
              </a:rPr>
              <a:t>corresponding vertebrae </a:t>
            </a:r>
            <a:r>
              <a:rPr lang="en-US" dirty="0"/>
              <a:t>(there is not a thoracic vertebrae above). The superior surface is marked with two grooves which make way for </a:t>
            </a:r>
            <a:r>
              <a:rPr lang="en-US" dirty="0" err="1"/>
              <a:t>subclavian</a:t>
            </a:r>
            <a:r>
              <a:rPr lang="en-US" dirty="0"/>
              <a:t> vessels</a:t>
            </a:r>
            <a:endParaRPr lang="en-US" dirty="0">
              <a:solidFill>
                <a:schemeClr val="accent2">
                  <a:lumMod val="75000"/>
                </a:schemeClr>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solidFill>
                  <a:schemeClr val="accent2"/>
                </a:solidFill>
              </a:rPr>
              <a:t>Rib 2</a:t>
            </a:r>
            <a:r>
              <a:rPr lang="en-US" dirty="0"/>
              <a:t> is </a:t>
            </a:r>
            <a:r>
              <a:rPr lang="en-US" dirty="0">
                <a:solidFill>
                  <a:srgbClr val="0070C0"/>
                </a:solidFill>
              </a:rPr>
              <a:t>thinner and longer </a:t>
            </a:r>
            <a:r>
              <a:rPr lang="en-US" dirty="0"/>
              <a:t>than rib 1 and </a:t>
            </a:r>
            <a:r>
              <a:rPr lang="en-US" dirty="0">
                <a:solidFill>
                  <a:schemeClr val="accent1"/>
                </a:solidFill>
              </a:rPr>
              <a:t>has two </a:t>
            </a:r>
            <a:r>
              <a:rPr lang="en-US" dirty="0" err="1">
                <a:solidFill>
                  <a:schemeClr val="accent1"/>
                </a:solidFill>
              </a:rPr>
              <a:t>articular</a:t>
            </a:r>
            <a:r>
              <a:rPr lang="en-US" dirty="0">
                <a:solidFill>
                  <a:schemeClr val="accent1"/>
                </a:solidFill>
              </a:rPr>
              <a:t> facet</a:t>
            </a:r>
            <a:r>
              <a:rPr lang="en-US" dirty="0"/>
              <a:t>s on the head as normal. It has roughened area on its upper surface from which the </a:t>
            </a:r>
            <a:r>
              <a:rPr lang="en-US" dirty="0" err="1">
                <a:solidFill>
                  <a:srgbClr val="0070C0"/>
                </a:solidFill>
              </a:rPr>
              <a:t>serratus</a:t>
            </a:r>
            <a:r>
              <a:rPr lang="en-US" dirty="0">
                <a:solidFill>
                  <a:srgbClr val="0070C0"/>
                </a:solidFill>
              </a:rPr>
              <a:t> anterior muscle originates</a:t>
            </a:r>
          </a:p>
          <a:p>
            <a:r>
              <a:rPr lang="en-US" dirty="0">
                <a:solidFill>
                  <a:schemeClr val="accent2"/>
                </a:solidFill>
              </a:rPr>
              <a:t>Rib 10 </a:t>
            </a:r>
            <a:r>
              <a:rPr lang="en-US" dirty="0"/>
              <a:t>only has one facet- for articulation with numerically </a:t>
            </a:r>
            <a:r>
              <a:rPr lang="en-US" dirty="0">
                <a:solidFill>
                  <a:schemeClr val="accent1"/>
                </a:solidFill>
              </a:rPr>
              <a:t>corresponding vertebrae</a:t>
            </a:r>
          </a:p>
          <a:p>
            <a:r>
              <a:rPr lang="en-US" dirty="0">
                <a:solidFill>
                  <a:schemeClr val="accent2"/>
                </a:solidFill>
              </a:rPr>
              <a:t>Rib 11 and 12 </a:t>
            </a:r>
            <a:r>
              <a:rPr lang="en-US" dirty="0"/>
              <a:t>have no neck, and only contain </a:t>
            </a:r>
            <a:r>
              <a:rPr lang="en-US" dirty="0">
                <a:solidFill>
                  <a:schemeClr val="accent1"/>
                </a:solidFill>
              </a:rPr>
              <a:t>one facet which</a:t>
            </a:r>
            <a:r>
              <a:rPr lang="en-US" dirty="0"/>
              <a:t> is for articulation with corresponding vertebrae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0000" lnSpcReduction="20000"/>
          </a:bodyPr>
          <a:lstStyle/>
          <a:p>
            <a:pPr>
              <a:buNone/>
            </a:pPr>
            <a:r>
              <a:rPr lang="en-US" b="1" dirty="0"/>
              <a:t>Articulations</a:t>
            </a:r>
          </a:p>
          <a:p>
            <a:r>
              <a:rPr lang="en-US" dirty="0"/>
              <a:t>The majority of the ribs have an anterior and posterior </a:t>
            </a:r>
            <a:r>
              <a:rPr lang="en-US" dirty="0" err="1"/>
              <a:t>articultations</a:t>
            </a:r>
            <a:endParaRPr lang="en-US" dirty="0"/>
          </a:p>
          <a:p>
            <a:pPr>
              <a:buNone/>
            </a:pPr>
            <a:r>
              <a:rPr lang="en-US" b="1" dirty="0"/>
              <a:t>Posterior </a:t>
            </a:r>
          </a:p>
          <a:p>
            <a:r>
              <a:rPr lang="en-US" dirty="0"/>
              <a:t>All the 12 ribs </a:t>
            </a:r>
            <a:r>
              <a:rPr lang="en-US" dirty="0" err="1"/>
              <a:t>articultes</a:t>
            </a:r>
            <a:r>
              <a:rPr lang="en-US" dirty="0"/>
              <a:t> </a:t>
            </a:r>
            <a:r>
              <a:rPr lang="en-US" dirty="0" err="1"/>
              <a:t>posteriorly</a:t>
            </a:r>
            <a:r>
              <a:rPr lang="en-US" dirty="0"/>
              <a:t> with the vertebrae of the spine. Each rib forms two joints</a:t>
            </a:r>
          </a:p>
          <a:p>
            <a:pPr>
              <a:buFont typeface="Wingdings" pitchFamily="2" charset="2"/>
              <a:buChar char="v"/>
            </a:pPr>
            <a:r>
              <a:rPr lang="en-US" dirty="0" err="1">
                <a:solidFill>
                  <a:schemeClr val="accent2"/>
                </a:solidFill>
              </a:rPr>
              <a:t>Costotransverse</a:t>
            </a:r>
            <a:r>
              <a:rPr lang="en-US" dirty="0">
                <a:solidFill>
                  <a:schemeClr val="accent2"/>
                </a:solidFill>
              </a:rPr>
              <a:t> joint- </a:t>
            </a:r>
            <a:r>
              <a:rPr lang="en-US" dirty="0"/>
              <a:t>between the tubercle of the rib and transverse costal facet of corresponding vertebrae</a:t>
            </a:r>
          </a:p>
          <a:p>
            <a:pPr>
              <a:buFont typeface="Wingdings" pitchFamily="2" charset="2"/>
              <a:buChar char="v"/>
            </a:pPr>
            <a:r>
              <a:rPr lang="en-US" dirty="0" err="1">
                <a:solidFill>
                  <a:schemeClr val="accent2"/>
                </a:solidFill>
              </a:rPr>
              <a:t>costovertebral</a:t>
            </a:r>
            <a:r>
              <a:rPr lang="en-US" dirty="0">
                <a:solidFill>
                  <a:schemeClr val="accent2"/>
                </a:solidFill>
              </a:rPr>
              <a:t> joint- </a:t>
            </a:r>
            <a:r>
              <a:rPr lang="en-US" dirty="0"/>
              <a:t>between the head of the rib, superior costal facet of the corresponding vertebrae and inferior costal facet of the vertebrae above.  </a:t>
            </a:r>
            <a:r>
              <a:rPr lang="en-US" dirty="0" err="1"/>
              <a:t>Costovertebral</a:t>
            </a:r>
            <a:r>
              <a:rPr lang="en-US" dirty="0"/>
              <a:t> joint describe two groups of </a:t>
            </a:r>
            <a:r>
              <a:rPr lang="en-US" dirty="0">
                <a:solidFill>
                  <a:schemeClr val="accent6"/>
                </a:solidFill>
              </a:rPr>
              <a:t>synovial plane joints </a:t>
            </a:r>
            <a:r>
              <a:rPr lang="en-US" dirty="0"/>
              <a:t>which connects the proximal end of the ribs with corresponding thoracic vertebrae . Joining of ribs to the vertebrae occur at two places</a:t>
            </a:r>
          </a:p>
          <a:p>
            <a:pPr marL="857250" lvl="1" indent="-457200"/>
            <a:r>
              <a:rPr lang="en-US" dirty="0">
                <a:solidFill>
                  <a:schemeClr val="accent2"/>
                </a:solidFill>
              </a:rPr>
              <a:t>Head-</a:t>
            </a:r>
            <a:r>
              <a:rPr lang="en-US" dirty="0"/>
              <a:t>two convex facets from head attach to two adjacent vertebrae. This form a synovial (gliding joint)</a:t>
            </a:r>
          </a:p>
          <a:p>
            <a:pPr marL="857250" lvl="1" indent="-457200"/>
            <a:r>
              <a:rPr lang="en-US" dirty="0">
                <a:solidFill>
                  <a:schemeClr val="accent2"/>
                </a:solidFill>
              </a:rPr>
              <a:t>Tubercle of rib- </a:t>
            </a:r>
            <a:r>
              <a:rPr lang="en-US" dirty="0"/>
              <a:t>articulation of the tubercle to the transverse process of the adjacent  vertebrae. This articulation is reinforced by dorsal transverse ligament.</a:t>
            </a:r>
            <a:endParaRPr lang="en-US" dirty="0">
              <a:solidFill>
                <a:schemeClr val="accent2"/>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err="1"/>
              <a:t>Anteriorly</a:t>
            </a:r>
            <a:endParaRPr lang="en-US" b="1" dirty="0"/>
          </a:p>
          <a:p>
            <a:r>
              <a:rPr lang="en-US" dirty="0"/>
              <a:t>The anterior attachment of the ribs vary</a:t>
            </a:r>
          </a:p>
          <a:p>
            <a:r>
              <a:rPr lang="en-US" dirty="0">
                <a:solidFill>
                  <a:schemeClr val="accent2"/>
                </a:solidFill>
              </a:rPr>
              <a:t>Ribs 1-7 </a:t>
            </a:r>
            <a:r>
              <a:rPr lang="en-US" dirty="0"/>
              <a:t>attach independently to the sternum</a:t>
            </a:r>
          </a:p>
          <a:p>
            <a:r>
              <a:rPr lang="en-US" dirty="0">
                <a:solidFill>
                  <a:schemeClr val="accent2"/>
                </a:solidFill>
              </a:rPr>
              <a:t>Ribs 8-10- </a:t>
            </a:r>
            <a:r>
              <a:rPr lang="en-US" dirty="0"/>
              <a:t>attach to the costal cartilages superior to them</a:t>
            </a:r>
          </a:p>
          <a:p>
            <a:r>
              <a:rPr lang="en-US" dirty="0">
                <a:solidFill>
                  <a:schemeClr val="accent2"/>
                </a:solidFill>
              </a:rPr>
              <a:t>11 and 12 </a:t>
            </a:r>
            <a:r>
              <a:rPr lang="en-US" dirty="0"/>
              <a:t>do not have an anterior attachment and end in abdominal musculature. Because of this, they are sometimes called </a:t>
            </a:r>
            <a:r>
              <a:rPr lang="en-US" dirty="0">
                <a:solidFill>
                  <a:srgbClr val="0070C0"/>
                </a:solidFill>
              </a:rPr>
              <a:t>floating ribs.</a:t>
            </a:r>
            <a:endParaRPr lang="en-US" dirty="0">
              <a:solidFill>
                <a:schemeClr val="accent2"/>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pPr algn="l"/>
            <a:r>
              <a:rPr lang="en-US" sz="2800" b="1" dirty="0"/>
              <a:t>Posterior articulation between a typical ribs and its numerically corresponding vertebrae</a:t>
            </a:r>
          </a:p>
        </p:txBody>
      </p:sp>
      <p:pic>
        <p:nvPicPr>
          <p:cNvPr id="4" name="Picture 2"/>
          <p:cNvPicPr>
            <a:picLocks noGrp="1" noChangeAspect="1" noChangeArrowheads="1"/>
          </p:cNvPicPr>
          <p:nvPr>
            <p:ph idx="1"/>
          </p:nvPr>
        </p:nvPicPr>
        <p:blipFill>
          <a:blip r:embed="rId2"/>
          <a:srcRect/>
          <a:stretch>
            <a:fillRect/>
          </a:stretch>
        </p:blipFill>
        <p:spPr bwMode="auto">
          <a:xfrm>
            <a:off x="1889272" y="1447800"/>
            <a:ext cx="5959328" cy="4678363"/>
          </a:xfrm>
          <a:prstGeom prst="rect">
            <a:avLst/>
          </a:prstGeom>
          <a:noFill/>
          <a:ln w="9525">
            <a:noFill/>
            <a:miter lim="800000"/>
            <a:headEnd/>
            <a:tailEnd/>
          </a:ln>
          <a:effec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fontScale="70000" lnSpcReduction="20000"/>
          </a:bodyPr>
          <a:lstStyle/>
          <a:p>
            <a:pPr>
              <a:buNone/>
            </a:pPr>
            <a:r>
              <a:rPr lang="en-US" sz="4000" b="1" dirty="0" err="1"/>
              <a:t>Intercostal</a:t>
            </a:r>
            <a:r>
              <a:rPr lang="en-US" sz="4000" b="1" dirty="0"/>
              <a:t> spaces</a:t>
            </a:r>
          </a:p>
          <a:p>
            <a:r>
              <a:rPr lang="en-US" dirty="0"/>
              <a:t>The bones forming the thoracic cage are arranged in a pattern that allows some space between them. Those spaces are referred to as the </a:t>
            </a:r>
            <a:r>
              <a:rPr lang="en-US" u="sng" dirty="0" err="1">
                <a:hlinkClick r:id="rId2"/>
              </a:rPr>
              <a:t>intercostal</a:t>
            </a:r>
            <a:r>
              <a:rPr lang="en-US" u="sng" dirty="0">
                <a:hlinkClick r:id="rId2"/>
              </a:rPr>
              <a:t> spaces</a:t>
            </a:r>
            <a:r>
              <a:rPr lang="en-US" dirty="0"/>
              <a:t> . </a:t>
            </a:r>
          </a:p>
          <a:p>
            <a:r>
              <a:rPr lang="en-US" dirty="0"/>
              <a:t>The </a:t>
            </a:r>
            <a:r>
              <a:rPr lang="en-US" dirty="0" err="1"/>
              <a:t>intercostal</a:t>
            </a:r>
            <a:r>
              <a:rPr lang="en-US" dirty="0"/>
              <a:t> spaces separate the ribs and their costal cartilages from one another and allow smooth expansion of the cage during inspiration. </a:t>
            </a:r>
          </a:p>
          <a:p>
            <a:r>
              <a:rPr lang="en-US" dirty="0"/>
              <a:t>The spaces are named according to the rib forming the </a:t>
            </a:r>
            <a:r>
              <a:rPr lang="en-US" dirty="0">
                <a:solidFill>
                  <a:schemeClr val="accent1"/>
                </a:solidFill>
              </a:rPr>
              <a:t>superior border </a:t>
            </a:r>
            <a:r>
              <a:rPr lang="en-US" dirty="0"/>
              <a:t>of the space, for example, the 4th </a:t>
            </a:r>
            <a:r>
              <a:rPr lang="en-US" dirty="0" err="1"/>
              <a:t>intercostal</a:t>
            </a:r>
            <a:r>
              <a:rPr lang="en-US" dirty="0"/>
              <a:t> space lies between the 4th rib and 5th rib; therefore, there are </a:t>
            </a:r>
            <a:r>
              <a:rPr lang="en-US" dirty="0">
                <a:solidFill>
                  <a:srgbClr val="FF0000"/>
                </a:solidFill>
              </a:rPr>
              <a:t>11 </a:t>
            </a:r>
            <a:r>
              <a:rPr lang="en-US" dirty="0" err="1">
                <a:solidFill>
                  <a:srgbClr val="FF0000"/>
                </a:solidFill>
              </a:rPr>
              <a:t>intercostal</a:t>
            </a:r>
            <a:r>
              <a:rPr lang="en-US" dirty="0">
                <a:solidFill>
                  <a:srgbClr val="FF0000"/>
                </a:solidFill>
              </a:rPr>
              <a:t> spaces in the rib cage.</a:t>
            </a:r>
          </a:p>
          <a:p>
            <a:r>
              <a:rPr lang="en-US" dirty="0"/>
              <a:t>Intercostal spaces are occupied by </a:t>
            </a:r>
            <a:r>
              <a:rPr lang="en-US" dirty="0">
                <a:hlinkClick r:id="rId3"/>
              </a:rPr>
              <a:t>intercostal muscles</a:t>
            </a:r>
            <a:r>
              <a:rPr lang="en-US" dirty="0"/>
              <a:t> (internal, external &amp; innermost) and membranes, 11 intercostal nerves and two sets (main and collateral) of </a:t>
            </a:r>
            <a:r>
              <a:rPr lang="en-US" u="sng" dirty="0">
                <a:hlinkClick r:id="rId4"/>
              </a:rPr>
              <a:t>intercostal blood vessels</a:t>
            </a:r>
            <a:r>
              <a:rPr lang="en-US" u="sng" dirty="0"/>
              <a:t> </a:t>
            </a:r>
            <a:r>
              <a:rPr lang="en-US" dirty="0"/>
              <a:t>(intercostal vein, artery and nerve</a:t>
            </a:r>
            <a:r>
              <a:rPr lang="en-US" u="sng" dirty="0"/>
              <a:t>) </a:t>
            </a:r>
            <a:r>
              <a:rPr lang="en-US" dirty="0"/>
              <a:t> also identified by the same number assigned to the intercostal space. </a:t>
            </a:r>
          </a:p>
          <a:p>
            <a:r>
              <a:rPr lang="en-US" dirty="0"/>
              <a:t>Below the 12th rib, is referred to as the </a:t>
            </a:r>
            <a:r>
              <a:rPr lang="en-US" dirty="0" err="1"/>
              <a:t>subcostal</a:t>
            </a:r>
            <a:r>
              <a:rPr lang="en-US" dirty="0"/>
              <a:t> space and the anterior </a:t>
            </a:r>
            <a:r>
              <a:rPr lang="en-US" dirty="0" err="1"/>
              <a:t>ramus</a:t>
            </a:r>
            <a:r>
              <a:rPr lang="en-US" dirty="0"/>
              <a:t> of the </a:t>
            </a:r>
            <a:r>
              <a:rPr lang="en-US" u="sng" dirty="0">
                <a:hlinkClick r:id="rId5"/>
              </a:rPr>
              <a:t>spinal nerve</a:t>
            </a:r>
            <a:r>
              <a:rPr lang="en-US" dirty="0"/>
              <a:t> T12 runs through this space, and it is thus referred to as the </a:t>
            </a:r>
            <a:r>
              <a:rPr lang="en-US" dirty="0" err="1">
                <a:solidFill>
                  <a:schemeClr val="accent6"/>
                </a:solidFill>
              </a:rPr>
              <a:t>subcostal</a:t>
            </a:r>
            <a:r>
              <a:rPr lang="en-US" dirty="0">
                <a:solidFill>
                  <a:schemeClr val="accent6"/>
                </a:solidFill>
              </a:rPr>
              <a:t> nerve.</a:t>
            </a:r>
          </a:p>
          <a:p>
            <a:pPr>
              <a:buNone/>
            </a:pPr>
            <a:endParaRPr lang="en-US"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a:buNone/>
            </a:pPr>
            <a:r>
              <a:rPr lang="en-US" sz="4100" b="1" dirty="0">
                <a:solidFill>
                  <a:srgbClr val="FF0000"/>
                </a:solidFill>
              </a:rPr>
              <a:t>Joints in the thorax</a:t>
            </a:r>
          </a:p>
          <a:p>
            <a:r>
              <a:rPr lang="en-US" dirty="0"/>
              <a:t>The joints forming the domed-shaped thoracic cage include the:</a:t>
            </a:r>
          </a:p>
          <a:p>
            <a:r>
              <a:rPr lang="en-US" dirty="0" err="1">
                <a:solidFill>
                  <a:schemeClr val="accent1"/>
                </a:solidFill>
              </a:rPr>
              <a:t>Xiphisternal</a:t>
            </a:r>
            <a:r>
              <a:rPr lang="en-US" dirty="0">
                <a:solidFill>
                  <a:schemeClr val="accent1"/>
                </a:solidFill>
              </a:rPr>
              <a:t> joint</a:t>
            </a:r>
            <a:r>
              <a:rPr lang="en-US" dirty="0"/>
              <a:t> – </a:t>
            </a:r>
            <a:r>
              <a:rPr lang="en-US" dirty="0" err="1"/>
              <a:t>xiphoid</a:t>
            </a:r>
            <a:r>
              <a:rPr lang="en-US" dirty="0"/>
              <a:t> process and body of sternum</a:t>
            </a:r>
          </a:p>
          <a:p>
            <a:r>
              <a:rPr lang="en-US" dirty="0" err="1">
                <a:solidFill>
                  <a:schemeClr val="accent1"/>
                </a:solidFill>
              </a:rPr>
              <a:t>Intervertebral</a:t>
            </a:r>
            <a:r>
              <a:rPr lang="en-US" dirty="0">
                <a:solidFill>
                  <a:schemeClr val="accent1"/>
                </a:solidFill>
              </a:rPr>
              <a:t> joints</a:t>
            </a:r>
            <a:r>
              <a:rPr lang="en-US" dirty="0"/>
              <a:t> – between vertebrae</a:t>
            </a:r>
          </a:p>
          <a:p>
            <a:r>
              <a:rPr lang="en-US" dirty="0" err="1">
                <a:solidFill>
                  <a:schemeClr val="accent1"/>
                </a:solidFill>
              </a:rPr>
              <a:t>Sternochondral</a:t>
            </a:r>
            <a:r>
              <a:rPr lang="en-US" dirty="0">
                <a:solidFill>
                  <a:schemeClr val="accent1"/>
                </a:solidFill>
              </a:rPr>
              <a:t> joints</a:t>
            </a:r>
            <a:r>
              <a:rPr lang="en-US" dirty="0"/>
              <a:t> – sternum and costal cartilages</a:t>
            </a:r>
          </a:p>
          <a:p>
            <a:r>
              <a:rPr lang="en-US" u="sng" dirty="0" err="1">
                <a:hlinkClick r:id="rId2"/>
              </a:rPr>
              <a:t>Sternoclavicular</a:t>
            </a:r>
            <a:r>
              <a:rPr lang="en-US" u="sng" dirty="0">
                <a:hlinkClick r:id="rId2"/>
              </a:rPr>
              <a:t> joints</a:t>
            </a:r>
            <a:r>
              <a:rPr lang="en-US" dirty="0"/>
              <a:t> – </a:t>
            </a:r>
            <a:r>
              <a:rPr lang="en-US" dirty="0" err="1"/>
              <a:t>manubrium</a:t>
            </a:r>
            <a:r>
              <a:rPr lang="en-US" dirty="0"/>
              <a:t> and clavicles</a:t>
            </a:r>
          </a:p>
          <a:p>
            <a:r>
              <a:rPr lang="en-US" dirty="0" err="1">
                <a:solidFill>
                  <a:srgbClr val="002060"/>
                </a:solidFill>
              </a:rPr>
              <a:t>Manubriosternal</a:t>
            </a:r>
            <a:r>
              <a:rPr lang="en-US" dirty="0">
                <a:solidFill>
                  <a:srgbClr val="002060"/>
                </a:solidFill>
              </a:rPr>
              <a:t> joints</a:t>
            </a:r>
            <a:r>
              <a:rPr lang="en-US" dirty="0"/>
              <a:t> – </a:t>
            </a:r>
            <a:r>
              <a:rPr lang="en-US" dirty="0" err="1"/>
              <a:t>manubrium</a:t>
            </a:r>
            <a:r>
              <a:rPr lang="en-US" dirty="0"/>
              <a:t> and body of sternum</a:t>
            </a:r>
          </a:p>
          <a:p>
            <a:r>
              <a:rPr lang="en-US" u="sng" dirty="0" err="1">
                <a:hlinkClick r:id="rId3"/>
              </a:rPr>
              <a:t>Costochondral</a:t>
            </a:r>
            <a:r>
              <a:rPr lang="en-US" u="sng" dirty="0">
                <a:hlinkClick r:id="rId3"/>
              </a:rPr>
              <a:t> joints</a:t>
            </a:r>
            <a:r>
              <a:rPr lang="en-US" dirty="0"/>
              <a:t> – costal cartilage and rib</a:t>
            </a:r>
          </a:p>
          <a:p>
            <a:r>
              <a:rPr lang="en-US" dirty="0" err="1">
                <a:solidFill>
                  <a:srgbClr val="00B0F0"/>
                </a:solidFill>
              </a:rPr>
              <a:t>Costovertebral</a:t>
            </a:r>
            <a:r>
              <a:rPr lang="en-US" dirty="0">
                <a:solidFill>
                  <a:srgbClr val="00B0F0"/>
                </a:solidFill>
              </a:rPr>
              <a:t> joints</a:t>
            </a:r>
            <a:r>
              <a:rPr lang="en-US" dirty="0"/>
              <a:t> – formed by the ribs and bodies of the vertebrae.</a:t>
            </a:r>
          </a:p>
          <a:p>
            <a:r>
              <a:rPr lang="en-US" u="sng" dirty="0" err="1">
                <a:hlinkClick r:id="rId4"/>
              </a:rPr>
              <a:t>Interchondral</a:t>
            </a:r>
            <a:r>
              <a:rPr lang="en-US" u="sng" dirty="0">
                <a:hlinkClick r:id="rId4"/>
              </a:rPr>
              <a:t> joints</a:t>
            </a:r>
            <a:r>
              <a:rPr lang="en-US" dirty="0"/>
              <a:t> – joining the costal cartilages to one another.</a:t>
            </a:r>
          </a:p>
          <a:p>
            <a:endParaRPr lang="en-US"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err="1"/>
              <a:t>Intercostal</a:t>
            </a:r>
            <a:r>
              <a:rPr lang="en-US" b="1" dirty="0"/>
              <a:t> muscle </a:t>
            </a:r>
          </a:p>
          <a:p>
            <a:r>
              <a:rPr lang="en-US" dirty="0" err="1"/>
              <a:t>Intercostal</a:t>
            </a:r>
            <a:r>
              <a:rPr lang="en-US" dirty="0"/>
              <a:t> muscles are many different muscle groups of muscles that run between the ribs, and </a:t>
            </a:r>
            <a:r>
              <a:rPr lang="en-US" dirty="0">
                <a:solidFill>
                  <a:srgbClr val="00B0F0"/>
                </a:solidFill>
              </a:rPr>
              <a:t>help form and move the chest wall.</a:t>
            </a:r>
          </a:p>
          <a:p>
            <a:r>
              <a:rPr lang="en-US" dirty="0"/>
              <a:t> The </a:t>
            </a:r>
            <a:r>
              <a:rPr lang="en-US" dirty="0" err="1"/>
              <a:t>intercostal</a:t>
            </a:r>
            <a:r>
              <a:rPr lang="en-US" dirty="0"/>
              <a:t> muscles are mainly involved in the </a:t>
            </a:r>
            <a:r>
              <a:rPr lang="en-US" dirty="0">
                <a:solidFill>
                  <a:srgbClr val="00B0F0"/>
                </a:solidFill>
              </a:rPr>
              <a:t>mechanical aspect of breathing</a:t>
            </a:r>
            <a:r>
              <a:rPr lang="en-US" dirty="0"/>
              <a:t>. </a:t>
            </a:r>
          </a:p>
          <a:p>
            <a:r>
              <a:rPr lang="en-US" dirty="0"/>
              <a:t>These muscles </a:t>
            </a:r>
            <a:r>
              <a:rPr lang="en-US" dirty="0">
                <a:solidFill>
                  <a:srgbClr val="00B0F0"/>
                </a:solidFill>
              </a:rPr>
              <a:t>help expand and shrink the size </a:t>
            </a:r>
            <a:r>
              <a:rPr lang="en-US" dirty="0"/>
              <a:t>of the chest cavity to facilitate breathing.</a:t>
            </a:r>
            <a:endParaRPr lang="en-US"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a:buNone/>
            </a:pPr>
            <a:r>
              <a:rPr lang="en-US" b="1" dirty="0"/>
              <a:t>Broad objective</a:t>
            </a:r>
          </a:p>
          <a:p>
            <a:r>
              <a:rPr lang="en-US" dirty="0"/>
              <a:t>The learner will be able to apply concept in anatomy in application of cast and traction</a:t>
            </a:r>
          </a:p>
          <a:p>
            <a:pPr>
              <a:buNone/>
            </a:pPr>
            <a:r>
              <a:rPr lang="en-US" b="1" dirty="0"/>
              <a:t>Specific objectives</a:t>
            </a:r>
          </a:p>
          <a:p>
            <a:pPr marL="514350" indent="-514350">
              <a:buFont typeface="+mj-lt"/>
              <a:buAutoNum type="arabicPeriod"/>
            </a:pPr>
            <a:r>
              <a:rPr lang="en-US" dirty="0"/>
              <a:t>demonstrate understanding of anatomical organizations of the upper limb</a:t>
            </a:r>
          </a:p>
          <a:p>
            <a:pPr marL="514350" indent="-514350">
              <a:buFont typeface="+mj-lt"/>
              <a:buAutoNum type="arabicPeriod"/>
            </a:pPr>
            <a:r>
              <a:rPr lang="en-US" dirty="0"/>
              <a:t>Identify the structures within chest</a:t>
            </a:r>
          </a:p>
          <a:p>
            <a:pPr marL="514350" indent="-514350">
              <a:buFont typeface="+mj-lt"/>
              <a:buAutoNum type="arabicPeriod"/>
            </a:pPr>
            <a:r>
              <a:rPr lang="en-US" dirty="0"/>
              <a:t>Describe structures within the abdominal cavity</a:t>
            </a:r>
          </a:p>
          <a:p>
            <a:pPr marL="514350" indent="-514350">
              <a:buFont typeface="+mj-lt"/>
              <a:buAutoNum type="arabicPeriod"/>
            </a:pPr>
            <a:r>
              <a:rPr lang="en-US" dirty="0"/>
              <a:t>Demonstrate understanding of anatomical organization of head and neck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1447800" y="457200"/>
            <a:ext cx="6858000" cy="5867400"/>
          </a:xfrm>
          <a:prstGeom prst="rect">
            <a:avLst/>
          </a:prstGeom>
          <a:noFill/>
          <a:ln w="9525">
            <a:noFill/>
            <a:miter lim="800000"/>
            <a:headEnd/>
            <a:tailEnd/>
          </a:ln>
          <a:effec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6400800"/>
          </a:xfrm>
        </p:spPr>
        <p:txBody>
          <a:bodyPr>
            <a:normAutofit fontScale="77500" lnSpcReduction="20000"/>
          </a:bodyPr>
          <a:lstStyle/>
          <a:p>
            <a:pPr>
              <a:buNone/>
            </a:pPr>
            <a:r>
              <a:rPr lang="en-US" b="1" dirty="0"/>
              <a:t>Structure</a:t>
            </a:r>
          </a:p>
          <a:p>
            <a:pPr>
              <a:buNone/>
            </a:pPr>
            <a:r>
              <a:rPr lang="en-US" dirty="0"/>
              <a:t>There are 3 principal layers</a:t>
            </a:r>
          </a:p>
          <a:p>
            <a:pPr>
              <a:buNone/>
            </a:pPr>
            <a:r>
              <a:rPr lang="en-US" dirty="0">
                <a:solidFill>
                  <a:schemeClr val="accent2">
                    <a:lumMod val="75000"/>
                  </a:schemeClr>
                </a:solidFill>
              </a:rPr>
              <a:t>1.External </a:t>
            </a:r>
            <a:r>
              <a:rPr lang="en-US" dirty="0" err="1">
                <a:solidFill>
                  <a:schemeClr val="accent2">
                    <a:lumMod val="75000"/>
                  </a:schemeClr>
                </a:solidFill>
              </a:rPr>
              <a:t>intercostal</a:t>
            </a:r>
            <a:r>
              <a:rPr lang="en-US" dirty="0">
                <a:solidFill>
                  <a:schemeClr val="accent2">
                    <a:lumMod val="75000"/>
                  </a:schemeClr>
                </a:solidFill>
              </a:rPr>
              <a:t> muscles </a:t>
            </a:r>
            <a:r>
              <a:rPr lang="en-US" dirty="0"/>
              <a:t>aid in quiet and forced inhalation. They originate on </a:t>
            </a:r>
            <a:r>
              <a:rPr lang="en-US" dirty="0">
                <a:solidFill>
                  <a:srgbClr val="FF0000"/>
                </a:solidFill>
              </a:rPr>
              <a:t>ribs 1-11 </a:t>
            </a:r>
            <a:r>
              <a:rPr lang="en-US" dirty="0"/>
              <a:t>and have their insertion on ribs </a:t>
            </a:r>
            <a:r>
              <a:rPr lang="en-US" dirty="0">
                <a:solidFill>
                  <a:srgbClr val="FF0000"/>
                </a:solidFill>
              </a:rPr>
              <a:t>2-12.</a:t>
            </a:r>
            <a:r>
              <a:rPr lang="en-US" dirty="0"/>
              <a:t> </a:t>
            </a:r>
          </a:p>
          <a:p>
            <a:r>
              <a:rPr lang="en-US" dirty="0"/>
              <a:t>The external intercostals are responsible for the elevation of the ribs and bending them more open, thus expanding the transverse dimensions of the thoracic cavity. </a:t>
            </a:r>
          </a:p>
          <a:p>
            <a:pPr>
              <a:buNone/>
            </a:pPr>
            <a:r>
              <a:rPr lang="en-US" dirty="0">
                <a:solidFill>
                  <a:schemeClr val="accent2">
                    <a:lumMod val="75000"/>
                  </a:schemeClr>
                </a:solidFill>
              </a:rPr>
              <a:t>2. Internal </a:t>
            </a:r>
            <a:r>
              <a:rPr lang="en-US" dirty="0" err="1">
                <a:solidFill>
                  <a:schemeClr val="accent2">
                    <a:lumMod val="75000"/>
                  </a:schemeClr>
                </a:solidFill>
              </a:rPr>
              <a:t>intercostal</a:t>
            </a:r>
            <a:r>
              <a:rPr lang="en-US" dirty="0">
                <a:solidFill>
                  <a:schemeClr val="accent2">
                    <a:lumMod val="75000"/>
                  </a:schemeClr>
                </a:solidFill>
              </a:rPr>
              <a:t> muscles</a:t>
            </a:r>
            <a:r>
              <a:rPr lang="en-US" dirty="0"/>
              <a:t> aid in forced expiration (quiet expiration is a passive process). They originate on ribs </a:t>
            </a:r>
            <a:r>
              <a:rPr lang="en-US" dirty="0">
                <a:solidFill>
                  <a:srgbClr val="FF0000"/>
                </a:solidFill>
              </a:rPr>
              <a:t>2-12</a:t>
            </a:r>
            <a:r>
              <a:rPr lang="en-US" dirty="0"/>
              <a:t> and have their insertions on ribs </a:t>
            </a:r>
            <a:r>
              <a:rPr lang="en-US" dirty="0">
                <a:solidFill>
                  <a:srgbClr val="FF0000"/>
                </a:solidFill>
              </a:rPr>
              <a:t>1-11</a:t>
            </a:r>
            <a:r>
              <a:rPr lang="en-US" dirty="0"/>
              <a:t>.Their fibers pass anterior and superior from the upper margin of the rib and costal cartilage to the lower margin of the rib above. </a:t>
            </a:r>
          </a:p>
          <a:p>
            <a:r>
              <a:rPr lang="en-US" dirty="0"/>
              <a:t>The internal intercostals are responsible for the depression of the ribs and bending them inward, thus decreasing the transverse dimensions of the thoracic cavity. </a:t>
            </a:r>
          </a:p>
          <a:p>
            <a:pPr>
              <a:buNone/>
            </a:pPr>
            <a:r>
              <a:rPr lang="en-US" dirty="0">
                <a:solidFill>
                  <a:schemeClr val="accent2"/>
                </a:solidFill>
              </a:rPr>
              <a:t>3. Innermost </a:t>
            </a:r>
            <a:r>
              <a:rPr lang="en-US" dirty="0" err="1">
                <a:solidFill>
                  <a:schemeClr val="accent2"/>
                </a:solidFill>
              </a:rPr>
              <a:t>intercostal</a:t>
            </a:r>
            <a:r>
              <a:rPr lang="en-US" dirty="0">
                <a:solidFill>
                  <a:schemeClr val="accent2"/>
                </a:solidFill>
              </a:rPr>
              <a:t> muscle</a:t>
            </a:r>
            <a:r>
              <a:rPr lang="en-US" dirty="0"/>
              <a:t>, the deep layers of the internal </a:t>
            </a:r>
            <a:r>
              <a:rPr lang="en-US" dirty="0" err="1"/>
              <a:t>intercostal</a:t>
            </a:r>
            <a:r>
              <a:rPr lang="en-US" dirty="0"/>
              <a:t> muscles which are separated from them by a neurovascular bundle.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a:buNone/>
            </a:pPr>
            <a:r>
              <a:rPr lang="en-US" b="1" dirty="0"/>
              <a:t>Nerve supply</a:t>
            </a:r>
          </a:p>
          <a:p>
            <a:r>
              <a:rPr lang="en-US" dirty="0"/>
              <a:t>Both the external and internal muscles together with innermost intercostal muscles are innervated by the </a:t>
            </a:r>
            <a:r>
              <a:rPr lang="en-US" dirty="0">
                <a:solidFill>
                  <a:schemeClr val="accent2"/>
                </a:solidFill>
              </a:rPr>
              <a:t>intercostal nerves T1-T11 </a:t>
            </a:r>
          </a:p>
          <a:p>
            <a:pPr>
              <a:buNone/>
            </a:pPr>
            <a:r>
              <a:rPr lang="en-US" b="1" dirty="0"/>
              <a:t>Blood supply</a:t>
            </a:r>
          </a:p>
          <a:p>
            <a:r>
              <a:rPr lang="en-US" dirty="0"/>
              <a:t>Intercostal muscles are supplied by the intercostal arteries, and are drained by the intercostal veins. </a:t>
            </a:r>
          </a:p>
          <a:p>
            <a:pPr>
              <a:buNone/>
            </a:pPr>
            <a:r>
              <a:rPr lang="en-US" b="1" dirty="0"/>
              <a:t>Actions</a:t>
            </a:r>
          </a:p>
          <a:p>
            <a:pPr>
              <a:buNone/>
            </a:pPr>
            <a:r>
              <a:rPr lang="en-US" dirty="0"/>
              <a:t>Elevation or Depression of the Ribs</a:t>
            </a:r>
          </a:p>
        </p:txBody>
      </p:sp>
    </p:spTree>
    <p:extLst>
      <p:ext uri="{BB962C8B-B14F-4D97-AF65-F5344CB8AC3E}">
        <p14:creationId xmlns:p14="http://schemas.microsoft.com/office/powerpoint/2010/main" val="973610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Ct </a:t>
            </a:r>
            <a:br>
              <a:rPr lang="en-US" dirty="0"/>
            </a:br>
            <a:endParaRPr lang="en-US" dirty="0"/>
          </a:p>
        </p:txBody>
      </p:sp>
      <p:sp>
        <p:nvSpPr>
          <p:cNvPr id="3" name="Content Placeholder 2"/>
          <p:cNvSpPr>
            <a:spLocks noGrp="1"/>
          </p:cNvSpPr>
          <p:nvPr>
            <p:ph idx="1"/>
          </p:nvPr>
        </p:nvSpPr>
        <p:spPr>
          <a:xfrm>
            <a:off x="457200" y="1143000"/>
            <a:ext cx="8229600" cy="5257800"/>
          </a:xfrm>
        </p:spPr>
        <p:txBody>
          <a:bodyPr>
            <a:normAutofit/>
          </a:bodyPr>
          <a:lstStyle/>
          <a:p>
            <a:pPr marL="0" indent="0">
              <a:buNone/>
            </a:pPr>
            <a:r>
              <a:rPr lang="en-US" b="1" dirty="0"/>
              <a:t>Diaphragm</a:t>
            </a:r>
            <a:r>
              <a:rPr lang="en-US" dirty="0"/>
              <a:t> </a:t>
            </a:r>
          </a:p>
          <a:p>
            <a:r>
              <a:rPr lang="en-US" dirty="0"/>
              <a:t>The diaphragm is a dome-shaped muscular structure separating the thoracic and </a:t>
            </a:r>
            <a:r>
              <a:rPr lang="en-US" dirty="0" err="1"/>
              <a:t>abdominalcavities</a:t>
            </a:r>
            <a:r>
              <a:rPr lang="en-US" dirty="0"/>
              <a:t>. </a:t>
            </a:r>
          </a:p>
          <a:p>
            <a:r>
              <a:rPr lang="en-US" dirty="0"/>
              <a:t>It forms the floor of the thoracic cavity and the roof of the abdominal cavity and consists of </a:t>
            </a:r>
            <a:r>
              <a:rPr lang="en-US" dirty="0" err="1"/>
              <a:t>acentral</a:t>
            </a:r>
            <a:r>
              <a:rPr lang="en-US" dirty="0"/>
              <a:t> tendon from which muscle </a:t>
            </a:r>
            <a:r>
              <a:rPr lang="en-US" dirty="0" err="1"/>
              <a:t>fibres</a:t>
            </a:r>
            <a:r>
              <a:rPr lang="en-US" dirty="0"/>
              <a:t> radiate to be attached to the lower ribs and sternum and to the vertebral column by two </a:t>
            </a:r>
            <a:r>
              <a:rPr lang="en-US" dirty="0" err="1"/>
              <a:t>crura</a:t>
            </a:r>
            <a:endParaRPr lang="en-US" dirty="0"/>
          </a:p>
          <a:p>
            <a:endParaRPr lang="en-US" dirty="0"/>
          </a:p>
          <a:p>
            <a:endParaRPr lang="en-US" dirty="0"/>
          </a:p>
        </p:txBody>
      </p:sp>
    </p:spTree>
    <p:extLst>
      <p:ext uri="{BB962C8B-B14F-4D97-AF65-F5344CB8AC3E}">
        <p14:creationId xmlns:p14="http://schemas.microsoft.com/office/powerpoint/2010/main" val="2297268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a:t>When the muscle of the diaphragm is relaxed, the central tendon is at the level of the </a:t>
            </a:r>
            <a:r>
              <a:rPr lang="en-US" dirty="0">
                <a:solidFill>
                  <a:schemeClr val="tx2"/>
                </a:solidFill>
              </a:rPr>
              <a:t>8th thoracic </a:t>
            </a:r>
            <a:r>
              <a:rPr lang="en-US" dirty="0"/>
              <a:t>vertebra.</a:t>
            </a:r>
          </a:p>
          <a:p>
            <a:r>
              <a:rPr lang="en-US" dirty="0"/>
              <a:t> When it contracts, its muscle </a:t>
            </a:r>
            <a:r>
              <a:rPr lang="en-US" dirty="0" err="1"/>
              <a:t>fibres</a:t>
            </a:r>
            <a:r>
              <a:rPr lang="en-US" dirty="0"/>
              <a:t> shorten and the central tendon is pulled downwards to the level of the </a:t>
            </a:r>
            <a:r>
              <a:rPr lang="en-US" dirty="0">
                <a:solidFill>
                  <a:schemeClr val="tx2"/>
                </a:solidFill>
              </a:rPr>
              <a:t>9th thoracic vertebra,</a:t>
            </a:r>
            <a:r>
              <a:rPr lang="en-US" dirty="0"/>
              <a:t> lengthening the thoracic cavity. This decreases pressure in the thoracic cavity and increases it in the abdominal </a:t>
            </a:r>
            <a:r>
              <a:rPr lang="en-US" dirty="0" err="1"/>
              <a:t>andpelvic</a:t>
            </a:r>
            <a:r>
              <a:rPr lang="en-US" dirty="0"/>
              <a:t> cavities. </a:t>
            </a:r>
          </a:p>
          <a:p>
            <a:r>
              <a:rPr lang="en-US" dirty="0"/>
              <a:t>The diaphragm is supplied by the </a:t>
            </a:r>
            <a:r>
              <a:rPr lang="en-US" dirty="0">
                <a:solidFill>
                  <a:schemeClr val="tx2"/>
                </a:solidFill>
              </a:rPr>
              <a:t>phrenic nerves</a:t>
            </a:r>
          </a:p>
        </p:txBody>
      </p:sp>
    </p:spTree>
    <p:extLst>
      <p:ext uri="{BB962C8B-B14F-4D97-AF65-F5344CB8AC3E}">
        <p14:creationId xmlns:p14="http://schemas.microsoft.com/office/powerpoint/2010/main" val="398425419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a:t>
            </a:r>
          </a:p>
        </p:txBody>
      </p:sp>
      <p:sp>
        <p:nvSpPr>
          <p:cNvPr id="3" name="Content Placeholder 2"/>
          <p:cNvSpPr>
            <a:spLocks noGrp="1"/>
          </p:cNvSpPr>
          <p:nvPr>
            <p:ph idx="1"/>
          </p:nvPr>
        </p:nvSpPr>
        <p:spPr/>
        <p:txBody>
          <a:bodyPr>
            <a:normAutofit/>
          </a:bodyPr>
          <a:lstStyle/>
          <a:p>
            <a:r>
              <a:rPr lang="en-US" dirty="0"/>
              <a:t>Quiet, restful breathing is </a:t>
            </a:r>
            <a:r>
              <a:rPr lang="en-US" dirty="0">
                <a:solidFill>
                  <a:schemeClr val="tx2"/>
                </a:solidFill>
              </a:rPr>
              <a:t>sometimes called diaphragmatic breathing </a:t>
            </a:r>
            <a:r>
              <a:rPr lang="en-US" dirty="0"/>
              <a:t>because 75% of the work is done by the diaphragm.</a:t>
            </a:r>
          </a:p>
          <a:p>
            <a:r>
              <a:rPr lang="en-US" dirty="0"/>
              <a:t>The external intercostal muscles and the diaphragm contract simultaneously, enlarging the thoracic cavity in all directions, that is from back to front, side to side and top to bottom</a:t>
            </a:r>
          </a:p>
        </p:txBody>
      </p:sp>
    </p:spTree>
    <p:extLst>
      <p:ext uri="{BB962C8B-B14F-4D97-AF65-F5344CB8AC3E}">
        <p14:creationId xmlns:p14="http://schemas.microsoft.com/office/powerpoint/2010/main" val="282007290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Ct, </a:t>
            </a:r>
          </a:p>
        </p:txBody>
      </p:sp>
      <p:sp>
        <p:nvSpPr>
          <p:cNvPr id="3" name="Content Placeholder 2"/>
          <p:cNvSpPr>
            <a:spLocks noGrp="1"/>
          </p:cNvSpPr>
          <p:nvPr>
            <p:ph idx="1"/>
          </p:nvPr>
        </p:nvSpPr>
        <p:spPr>
          <a:xfrm>
            <a:off x="457200" y="1295400"/>
            <a:ext cx="8229600" cy="5638800"/>
          </a:xfrm>
        </p:spPr>
        <p:txBody>
          <a:bodyPr>
            <a:normAutofit fontScale="77500" lnSpcReduction="20000"/>
          </a:bodyPr>
          <a:lstStyle/>
          <a:p>
            <a:r>
              <a:rPr lang="en-US" dirty="0"/>
              <a:t>Apart from the intercostal and diaphragm which are the most important thoracic muscles responsible for breathing, there are additional ones which are involved in forming the thoracic wall. </a:t>
            </a:r>
          </a:p>
          <a:p>
            <a:r>
              <a:rPr lang="en-US" dirty="0"/>
              <a:t>These include;</a:t>
            </a:r>
          </a:p>
          <a:p>
            <a:pPr lvl="1"/>
            <a:r>
              <a:rPr lang="en-US" dirty="0" err="1"/>
              <a:t>Transversus</a:t>
            </a:r>
            <a:r>
              <a:rPr lang="en-US" dirty="0"/>
              <a:t> thoracic- superior attachment is on Inferior margins and internal surfaces of costal cartilages of </a:t>
            </a:r>
            <a:r>
              <a:rPr lang="en-US" dirty="0">
                <a:solidFill>
                  <a:schemeClr val="accent2"/>
                </a:solidFill>
              </a:rPr>
              <a:t>second to sixth ribs</a:t>
            </a:r>
            <a:r>
              <a:rPr lang="en-US" dirty="0"/>
              <a:t>. Inferior attachment is on  Inferior aspect of deep surface of body of sternum, xiphoid process and costal cartilages ribs IV – VII. </a:t>
            </a:r>
            <a:r>
              <a:rPr lang="en-US" b="1" dirty="0"/>
              <a:t>Innervated</a:t>
            </a:r>
            <a:r>
              <a:rPr lang="en-US" dirty="0"/>
              <a:t> by </a:t>
            </a:r>
            <a:r>
              <a:rPr lang="pt-BR" dirty="0"/>
              <a:t>related </a:t>
            </a:r>
            <a:r>
              <a:rPr lang="pt-BR" dirty="0">
                <a:solidFill>
                  <a:schemeClr val="tx2"/>
                </a:solidFill>
              </a:rPr>
              <a:t>intercostal nerves. </a:t>
            </a:r>
            <a:r>
              <a:rPr lang="pt-BR" b="1" dirty="0"/>
              <a:t>Action</a:t>
            </a:r>
            <a:r>
              <a:rPr lang="pt-BR" dirty="0">
                <a:solidFill>
                  <a:schemeClr val="accent1"/>
                </a:solidFill>
              </a:rPr>
              <a:t>:Depresses costal  cartilages</a:t>
            </a:r>
            <a:endParaRPr lang="en-US" dirty="0">
              <a:solidFill>
                <a:schemeClr val="accent1"/>
              </a:solidFill>
            </a:endParaRPr>
          </a:p>
          <a:p>
            <a:pPr lvl="1"/>
            <a:r>
              <a:rPr lang="en-US" dirty="0"/>
              <a:t>Subcostals- superior attachment: Internal surface (near angle) of 		   lower ribs</a:t>
            </a:r>
          </a:p>
          <a:p>
            <a:pPr marL="457200" lvl="1" indent="0">
              <a:buNone/>
            </a:pPr>
            <a:r>
              <a:rPr lang="en-US" dirty="0"/>
              <a:t>		   inferior attachment: Internal surface of second or </a:t>
            </a:r>
          </a:p>
          <a:p>
            <a:pPr marL="457200" lvl="1" indent="0">
              <a:buNone/>
            </a:pPr>
            <a:r>
              <a:rPr lang="en-US" dirty="0"/>
              <a:t>		   third rib below </a:t>
            </a:r>
          </a:p>
          <a:p>
            <a:pPr marL="457200" lvl="1" indent="0">
              <a:buNone/>
            </a:pPr>
            <a:r>
              <a:rPr lang="en-US" dirty="0"/>
              <a:t>		   innervation: Related intercostal nerves</a:t>
            </a:r>
          </a:p>
          <a:p>
            <a:pPr marL="457200" lvl="1" indent="0">
              <a:buNone/>
            </a:pPr>
            <a:r>
              <a:rPr lang="en-US" dirty="0"/>
              <a:t>		  action: depresses the ribs</a:t>
            </a:r>
          </a:p>
        </p:txBody>
      </p:sp>
    </p:spTree>
    <p:extLst>
      <p:ext uri="{BB962C8B-B14F-4D97-AF65-F5344CB8AC3E}">
        <p14:creationId xmlns:p14="http://schemas.microsoft.com/office/powerpoint/2010/main" val="19106412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457200" y="1219200"/>
            <a:ext cx="8382000" cy="5638800"/>
          </a:xfrm>
        </p:spPr>
        <p:txBody>
          <a:bodyPr>
            <a:normAutofit fontScale="85000" lnSpcReduction="20000"/>
          </a:bodyPr>
          <a:lstStyle/>
          <a:p>
            <a:pPr lvl="1"/>
            <a:r>
              <a:rPr lang="en-US" dirty="0" err="1">
                <a:solidFill>
                  <a:prstClr val="black"/>
                </a:solidFill>
              </a:rPr>
              <a:t>Levatores</a:t>
            </a:r>
            <a:r>
              <a:rPr lang="en-US" dirty="0">
                <a:solidFill>
                  <a:prstClr val="black"/>
                </a:solidFill>
              </a:rPr>
              <a:t> </a:t>
            </a:r>
            <a:r>
              <a:rPr lang="en-US" dirty="0" err="1">
                <a:solidFill>
                  <a:prstClr val="black"/>
                </a:solidFill>
              </a:rPr>
              <a:t>costarum</a:t>
            </a:r>
            <a:endParaRPr lang="en-US" dirty="0">
              <a:solidFill>
                <a:prstClr val="black"/>
              </a:solidFill>
            </a:endParaRPr>
          </a:p>
          <a:p>
            <a:pPr marL="457200" lvl="1" indent="0">
              <a:buNone/>
            </a:pPr>
            <a:r>
              <a:rPr lang="en-US" dirty="0">
                <a:solidFill>
                  <a:prstClr val="black"/>
                </a:solidFill>
              </a:rPr>
              <a:t>origin: Short paired muscles arising from  		 transverse processes of CVII to  TXI. </a:t>
            </a:r>
          </a:p>
          <a:p>
            <a:pPr marL="457200" lvl="1" indent="0">
              <a:buNone/>
            </a:pPr>
            <a:r>
              <a:rPr lang="en-US" dirty="0">
                <a:solidFill>
                  <a:prstClr val="black"/>
                </a:solidFill>
              </a:rPr>
              <a:t>Insertion:  The rib below vertebra of </a:t>
            </a:r>
          </a:p>
          <a:p>
            <a:pPr marL="457200" lvl="1" indent="0">
              <a:buNone/>
            </a:pPr>
            <a:r>
              <a:rPr lang="en-US" dirty="0">
                <a:solidFill>
                  <a:prstClr val="black"/>
                </a:solidFill>
              </a:rPr>
              <a:t>		  origin near tubercle</a:t>
            </a:r>
          </a:p>
          <a:p>
            <a:pPr marL="457200" lvl="1" indent="0">
              <a:buNone/>
            </a:pPr>
            <a:r>
              <a:rPr lang="en-US" dirty="0">
                <a:solidFill>
                  <a:prstClr val="black"/>
                </a:solidFill>
              </a:rPr>
              <a:t>Action:      </a:t>
            </a:r>
            <a:r>
              <a:rPr lang="en-US" dirty="0">
                <a:solidFill>
                  <a:schemeClr val="accent2"/>
                </a:solidFill>
              </a:rPr>
              <a:t>Contraction elevates rib</a:t>
            </a:r>
          </a:p>
          <a:p>
            <a:pPr lvl="1"/>
            <a:r>
              <a:rPr lang="en-US" dirty="0" err="1">
                <a:solidFill>
                  <a:prstClr val="black"/>
                </a:solidFill>
              </a:rPr>
              <a:t>Serratus</a:t>
            </a:r>
            <a:r>
              <a:rPr lang="en-US" dirty="0">
                <a:solidFill>
                  <a:prstClr val="black"/>
                </a:solidFill>
              </a:rPr>
              <a:t> posterior superior- </a:t>
            </a:r>
            <a:r>
              <a:rPr lang="en-US" dirty="0">
                <a:solidFill>
                  <a:schemeClr val="accent2"/>
                </a:solidFill>
              </a:rPr>
              <a:t>elevates the rib</a:t>
            </a:r>
            <a:r>
              <a:rPr lang="en-US" dirty="0">
                <a:solidFill>
                  <a:prstClr val="black"/>
                </a:solidFill>
              </a:rPr>
              <a:t>. Innervated by Anterior rami of </a:t>
            </a:r>
            <a:r>
              <a:rPr lang="en-US" b="1" dirty="0">
                <a:solidFill>
                  <a:prstClr val="black"/>
                </a:solidFill>
              </a:rPr>
              <a:t>upper thoracic nerves </a:t>
            </a:r>
            <a:r>
              <a:rPr lang="en-US" dirty="0">
                <a:solidFill>
                  <a:prstClr val="black"/>
                </a:solidFill>
              </a:rPr>
              <a:t>(T2 to T5).originate from </a:t>
            </a:r>
            <a:r>
              <a:rPr lang="en-US" b="1" dirty="0">
                <a:solidFill>
                  <a:prstClr val="black"/>
                </a:solidFill>
              </a:rPr>
              <a:t>Lower portion of </a:t>
            </a:r>
            <a:r>
              <a:rPr lang="en-US" b="1" dirty="0" err="1">
                <a:solidFill>
                  <a:prstClr val="black"/>
                </a:solidFill>
              </a:rPr>
              <a:t>ligamentum</a:t>
            </a:r>
            <a:r>
              <a:rPr lang="en-US" b="1" dirty="0">
                <a:solidFill>
                  <a:prstClr val="black"/>
                </a:solidFill>
              </a:rPr>
              <a:t> </a:t>
            </a:r>
            <a:r>
              <a:rPr lang="en-US" b="1" dirty="0" err="1">
                <a:solidFill>
                  <a:prstClr val="black"/>
                </a:solidFill>
              </a:rPr>
              <a:t>nuchae</a:t>
            </a:r>
            <a:r>
              <a:rPr lang="en-US" dirty="0">
                <a:solidFill>
                  <a:prstClr val="black"/>
                </a:solidFill>
              </a:rPr>
              <a:t>, </a:t>
            </a:r>
            <a:r>
              <a:rPr lang="en-US" b="1" dirty="0" err="1">
                <a:solidFill>
                  <a:prstClr val="black"/>
                </a:solidFill>
              </a:rPr>
              <a:t>spinous</a:t>
            </a:r>
            <a:r>
              <a:rPr lang="en-US" b="1" dirty="0">
                <a:solidFill>
                  <a:prstClr val="black"/>
                </a:solidFill>
              </a:rPr>
              <a:t> processes of CVII to TIII and </a:t>
            </a:r>
            <a:r>
              <a:rPr lang="en-US" b="1" dirty="0" err="1">
                <a:solidFill>
                  <a:prstClr val="black"/>
                </a:solidFill>
              </a:rPr>
              <a:t>supraspinous</a:t>
            </a:r>
            <a:r>
              <a:rPr lang="en-US" b="1" dirty="0">
                <a:solidFill>
                  <a:prstClr val="black"/>
                </a:solidFill>
              </a:rPr>
              <a:t> ligaments </a:t>
            </a:r>
            <a:r>
              <a:rPr lang="en-US" dirty="0">
                <a:solidFill>
                  <a:prstClr val="black"/>
                </a:solidFill>
              </a:rPr>
              <a:t>insert to </a:t>
            </a:r>
            <a:r>
              <a:rPr lang="en-US" b="1" dirty="0">
                <a:solidFill>
                  <a:prstClr val="black"/>
                </a:solidFill>
              </a:rPr>
              <a:t>Upper border of ribs II to V just lateral to their angles</a:t>
            </a:r>
          </a:p>
          <a:p>
            <a:pPr lvl="1"/>
            <a:r>
              <a:rPr lang="en-US" dirty="0" err="1">
                <a:solidFill>
                  <a:prstClr val="black"/>
                </a:solidFill>
              </a:rPr>
              <a:t>Serratus</a:t>
            </a:r>
            <a:r>
              <a:rPr lang="en-US" dirty="0">
                <a:solidFill>
                  <a:prstClr val="black"/>
                </a:solidFill>
              </a:rPr>
              <a:t> posterior inferior- </a:t>
            </a:r>
            <a:r>
              <a:rPr lang="en-US" dirty="0">
                <a:solidFill>
                  <a:schemeClr val="accent2"/>
                </a:solidFill>
              </a:rPr>
              <a:t>Depresses ribs </a:t>
            </a:r>
            <a:r>
              <a:rPr lang="en-US" b="1" dirty="0">
                <a:solidFill>
                  <a:schemeClr val="accent2"/>
                </a:solidFill>
              </a:rPr>
              <a:t>IX to XII </a:t>
            </a:r>
            <a:r>
              <a:rPr lang="en-US" dirty="0">
                <a:solidFill>
                  <a:prstClr val="black"/>
                </a:solidFill>
              </a:rPr>
              <a:t>and may prevent lower ribs from being elevated when the diaphragm contracts. Innervated by Anterior rami of </a:t>
            </a:r>
            <a:r>
              <a:rPr lang="en-US" b="1" dirty="0">
                <a:solidFill>
                  <a:prstClr val="black"/>
                </a:solidFill>
              </a:rPr>
              <a:t>lower thoracic nerves </a:t>
            </a:r>
            <a:r>
              <a:rPr lang="en-US" dirty="0">
                <a:solidFill>
                  <a:prstClr val="black"/>
                </a:solidFill>
              </a:rPr>
              <a:t>(T9 to T12). Originate from </a:t>
            </a:r>
            <a:r>
              <a:rPr lang="en-US" b="1" dirty="0" err="1">
                <a:solidFill>
                  <a:prstClr val="black"/>
                </a:solidFill>
              </a:rPr>
              <a:t>Spinous</a:t>
            </a:r>
            <a:r>
              <a:rPr lang="en-US" b="1" dirty="0">
                <a:solidFill>
                  <a:prstClr val="black"/>
                </a:solidFill>
              </a:rPr>
              <a:t> processes of TXI to LIII and </a:t>
            </a:r>
            <a:r>
              <a:rPr lang="en-US" b="1" dirty="0" err="1">
                <a:solidFill>
                  <a:prstClr val="black"/>
                </a:solidFill>
              </a:rPr>
              <a:t>supraspinous</a:t>
            </a:r>
            <a:r>
              <a:rPr lang="en-US" dirty="0">
                <a:solidFill>
                  <a:prstClr val="black"/>
                </a:solidFill>
              </a:rPr>
              <a:t> </a:t>
            </a:r>
            <a:r>
              <a:rPr lang="en-US" b="1" dirty="0"/>
              <a:t>ligaments </a:t>
            </a:r>
            <a:r>
              <a:rPr lang="en-US" dirty="0">
                <a:solidFill>
                  <a:prstClr val="black"/>
                </a:solidFill>
              </a:rPr>
              <a:t>and insert to Lower </a:t>
            </a:r>
            <a:r>
              <a:rPr lang="en-US" b="1" dirty="0">
                <a:solidFill>
                  <a:prstClr val="black"/>
                </a:solidFill>
              </a:rPr>
              <a:t>border of ribs IX to XII </a:t>
            </a:r>
            <a:r>
              <a:rPr lang="en-US" dirty="0">
                <a:solidFill>
                  <a:prstClr val="black"/>
                </a:solidFill>
              </a:rPr>
              <a:t>just lateral to their angles </a:t>
            </a:r>
          </a:p>
        </p:txBody>
      </p:sp>
    </p:spTree>
    <p:extLst>
      <p:ext uri="{BB962C8B-B14F-4D97-AF65-F5344CB8AC3E}">
        <p14:creationId xmlns:p14="http://schemas.microsoft.com/office/powerpoint/2010/main" val="1055739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p:txBody>
          <a:bodyPr>
            <a:normAutofit fontScale="85000" lnSpcReduction="20000"/>
          </a:bodyPr>
          <a:lstStyle/>
          <a:p>
            <a:r>
              <a:rPr lang="en-US" dirty="0"/>
              <a:t>These muscles attaches to the ribs, their cartilages or thoracic vertebrae-ultimately depressing or elevating the ribs</a:t>
            </a:r>
          </a:p>
          <a:p>
            <a:r>
              <a:rPr lang="en-US" dirty="0"/>
              <a:t>In addition thoracic muscles provide support and strength for thorax</a:t>
            </a:r>
          </a:p>
          <a:p>
            <a:r>
              <a:rPr lang="en-US" dirty="0"/>
              <a:t>NB</a:t>
            </a:r>
            <a:r>
              <a:rPr lang="en-US" b="1" dirty="0"/>
              <a:t>: The muscles of the thoracic wall, together with muscles between the vertebrae and ribs posteriorly (i.e., the </a:t>
            </a:r>
            <a:r>
              <a:rPr lang="en-US" b="1" dirty="0" err="1"/>
              <a:t>levatores</a:t>
            </a:r>
            <a:r>
              <a:rPr lang="en-US" b="1" dirty="0"/>
              <a:t> </a:t>
            </a:r>
            <a:r>
              <a:rPr lang="en-US" b="1" dirty="0" err="1"/>
              <a:t>costarum</a:t>
            </a:r>
            <a:r>
              <a:rPr lang="en-US" b="1" dirty="0"/>
              <a:t> , and </a:t>
            </a:r>
            <a:r>
              <a:rPr lang="en-US" b="1" dirty="0" err="1"/>
              <a:t>serratus</a:t>
            </a:r>
            <a:r>
              <a:rPr lang="en-US" b="1" dirty="0"/>
              <a:t> posterior superior and </a:t>
            </a:r>
            <a:r>
              <a:rPr lang="en-US" b="1" dirty="0" err="1"/>
              <a:t>serratus</a:t>
            </a:r>
            <a:r>
              <a:rPr lang="en-US" b="1" dirty="0"/>
              <a:t> posterior inferior muscles) alter the position of the ribs and sternum and so change thoracic volume during breathing. They also reinforce the thoracic wall. </a:t>
            </a:r>
          </a:p>
          <a:p>
            <a:endParaRPr lang="en-US" dirty="0"/>
          </a:p>
          <a:p>
            <a:endParaRPr lang="en-US" dirty="0"/>
          </a:p>
        </p:txBody>
      </p:sp>
    </p:spTree>
    <p:extLst>
      <p:ext uri="{BB962C8B-B14F-4D97-AF65-F5344CB8AC3E}">
        <p14:creationId xmlns:p14="http://schemas.microsoft.com/office/powerpoint/2010/main" val="12147199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None/>
            </a:pPr>
            <a:r>
              <a:rPr lang="en-US" i="1" dirty="0">
                <a:solidFill>
                  <a:schemeClr val="accent6">
                    <a:lumMod val="75000"/>
                  </a:schemeClr>
                </a:solidFill>
              </a:rPr>
              <a:t>Critical Thinking Questions</a:t>
            </a:r>
          </a:p>
          <a:p>
            <a:r>
              <a:rPr lang="en-US" dirty="0">
                <a:solidFill>
                  <a:schemeClr val="accent6">
                    <a:lumMod val="75000"/>
                  </a:schemeClr>
                </a:solidFill>
              </a:rPr>
              <a:t>1. Define the parts and functions of the thoracic cage.</a:t>
            </a:r>
          </a:p>
          <a:p>
            <a:r>
              <a:rPr lang="en-US" dirty="0">
                <a:solidFill>
                  <a:schemeClr val="accent6">
                    <a:lumMod val="75000"/>
                  </a:schemeClr>
                </a:solidFill>
              </a:rPr>
              <a:t>2. Describe the parts of the sternum.</a:t>
            </a:r>
          </a:p>
          <a:p>
            <a:r>
              <a:rPr lang="en-US" dirty="0">
                <a:solidFill>
                  <a:schemeClr val="accent6">
                    <a:lumMod val="75000"/>
                  </a:schemeClr>
                </a:solidFill>
              </a:rPr>
              <a:t>3. Discuss the parts of a typical rib.</a:t>
            </a:r>
          </a:p>
          <a:p>
            <a:r>
              <a:rPr lang="en-US" dirty="0">
                <a:solidFill>
                  <a:schemeClr val="accent6">
                    <a:lumMod val="75000"/>
                  </a:schemeClr>
                </a:solidFill>
              </a:rPr>
              <a:t>4. Define the types of ribs.</a:t>
            </a:r>
          </a:p>
          <a:p>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Thoracic vertebrae</a:t>
            </a:r>
          </a:p>
        </p:txBody>
      </p:sp>
      <p:sp>
        <p:nvSpPr>
          <p:cNvPr id="3" name="Content Placeholder 2"/>
          <p:cNvSpPr>
            <a:spLocks noGrp="1"/>
          </p:cNvSpPr>
          <p:nvPr>
            <p:ph idx="1"/>
          </p:nvPr>
        </p:nvSpPr>
        <p:spPr>
          <a:xfrm>
            <a:off x="457200" y="1371600"/>
            <a:ext cx="8229600" cy="4754563"/>
          </a:xfrm>
        </p:spPr>
        <p:txBody>
          <a:bodyPr>
            <a:normAutofit/>
          </a:bodyPr>
          <a:lstStyle/>
          <a:p>
            <a:r>
              <a:rPr lang="en-US" dirty="0"/>
              <a:t>The twelve thoracic vertebrae are </a:t>
            </a:r>
            <a:r>
              <a:rPr lang="en-US" u="sng" dirty="0">
                <a:hlinkClick r:id="rId2"/>
              </a:rPr>
              <a:t>strong bones</a:t>
            </a:r>
            <a:r>
              <a:rPr lang="en-US" dirty="0"/>
              <a:t> that are located in the middle of the </a:t>
            </a:r>
            <a:r>
              <a:rPr lang="en-US" u="sng" dirty="0">
                <a:hlinkClick r:id="rId3"/>
              </a:rPr>
              <a:t>vertebral column</a:t>
            </a:r>
            <a:r>
              <a:rPr lang="en-US" dirty="0"/>
              <a:t>, sandwiched (inserted) between the cervical bones above and the lumbar vertebrae below. </a:t>
            </a:r>
          </a:p>
          <a:p>
            <a:r>
              <a:rPr lang="en-US" dirty="0"/>
              <a:t>The presence of costal facet/facets on the sides of their bodies for articulation with the heads of </a:t>
            </a:r>
            <a:r>
              <a:rPr lang="en-US" b="1" dirty="0">
                <a:hlinkClick r:id="rId4"/>
              </a:rPr>
              <a:t>the ribs</a:t>
            </a:r>
            <a:r>
              <a:rPr lang="en-US" dirty="0"/>
              <a:t> is how they can be identified or detected. </a:t>
            </a:r>
          </a:p>
          <a:p>
            <a:endParaRPr lang="en-US" dirty="0"/>
          </a:p>
        </p:txBody>
      </p:sp>
    </p:spTree>
    <p:extLst>
      <p:ext uri="{BB962C8B-B14F-4D97-AF65-F5344CB8AC3E}">
        <p14:creationId xmlns:p14="http://schemas.microsoft.com/office/powerpoint/2010/main" val="340474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Radius and ulna</a:t>
            </a:r>
          </a:p>
          <a:p>
            <a:r>
              <a:rPr lang="en-US" dirty="0"/>
              <a:t>Are 2 bones of the forearm</a:t>
            </a:r>
          </a:p>
          <a:p>
            <a:r>
              <a:rPr lang="en-US" dirty="0"/>
              <a:t>Ulna is medial while radius is lateral. </a:t>
            </a:r>
          </a:p>
          <a:p>
            <a:r>
              <a:rPr lang="en-US" dirty="0"/>
              <a:t>Ulna is longer than radius</a:t>
            </a:r>
          </a:p>
          <a:p>
            <a:r>
              <a:rPr lang="en-US" dirty="0"/>
              <a:t>The two bones are parallel to each other.</a:t>
            </a:r>
          </a:p>
          <a:p>
            <a:r>
              <a:rPr lang="en-US" dirty="0"/>
              <a:t>They articulate at the elbow with </a:t>
            </a:r>
            <a:r>
              <a:rPr lang="en-US" dirty="0" err="1"/>
              <a:t>humerus</a:t>
            </a:r>
            <a:r>
              <a:rPr lang="en-US" dirty="0"/>
              <a:t>  to form elbow joints</a:t>
            </a:r>
          </a:p>
          <a:p>
            <a:r>
              <a:rPr lang="en-US" dirty="0"/>
              <a:t>They articulate with carpal joint at the wrist to form wrist joint and with each other at the proximal and distal to form radial ulna joint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a:t>Presence of the </a:t>
            </a:r>
            <a:r>
              <a:rPr lang="en-US" dirty="0" err="1"/>
              <a:t>articular</a:t>
            </a:r>
            <a:r>
              <a:rPr lang="en-US" dirty="0"/>
              <a:t> facet(s) on the side of the body is the </a:t>
            </a:r>
            <a:r>
              <a:rPr lang="en-US" dirty="0">
                <a:solidFill>
                  <a:srgbClr val="00B0F0"/>
                </a:solidFill>
              </a:rPr>
              <a:t>cardinal attribute of the thoracic vertebrae</a:t>
            </a:r>
            <a:r>
              <a:rPr lang="en-US" dirty="0"/>
              <a:t>.</a:t>
            </a:r>
          </a:p>
          <a:p>
            <a:r>
              <a:rPr lang="en-US" dirty="0"/>
              <a:t>These joints are not found in the cervical lumbar and sacral vertebrae and therefore these joints are characteristic of thoracic vertebrae. The </a:t>
            </a:r>
            <a:r>
              <a:rPr lang="en-US" dirty="0">
                <a:solidFill>
                  <a:srgbClr val="00B0F0"/>
                </a:solidFill>
              </a:rPr>
              <a:t>slow increment in the size of </a:t>
            </a:r>
            <a:r>
              <a:rPr lang="en-US" dirty="0">
                <a:solidFill>
                  <a:schemeClr val="accent2"/>
                </a:solidFill>
              </a:rPr>
              <a:t>thoracic vertebrae is from up to downwards</a:t>
            </a:r>
            <a:r>
              <a:rPr lang="en-US" dirty="0"/>
              <a:t>.</a:t>
            </a:r>
          </a:p>
          <a:p>
            <a:endParaRPr lang="en-US" dirty="0"/>
          </a:p>
        </p:txBody>
      </p:sp>
    </p:spTree>
    <p:extLst>
      <p:ext uri="{BB962C8B-B14F-4D97-AF65-F5344CB8AC3E}">
        <p14:creationId xmlns:p14="http://schemas.microsoft.com/office/powerpoint/2010/main" val="24739522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pPr>
              <a:buNone/>
            </a:pPr>
            <a:endParaRPr lang="en-US" dirty="0"/>
          </a:p>
          <a:p>
            <a:pPr>
              <a:buNone/>
            </a:pPr>
            <a:r>
              <a:rPr lang="en-US" dirty="0"/>
              <a:t>The main anatomical components of a thoracic vertebra are:</a:t>
            </a:r>
          </a:p>
          <a:p>
            <a:r>
              <a:rPr lang="en-US" dirty="0"/>
              <a:t>Body</a:t>
            </a:r>
          </a:p>
          <a:p>
            <a:r>
              <a:rPr lang="en-US" dirty="0" err="1"/>
              <a:t>Spinous</a:t>
            </a:r>
            <a:r>
              <a:rPr lang="en-US" dirty="0"/>
              <a:t> process</a:t>
            </a:r>
          </a:p>
          <a:p>
            <a:r>
              <a:rPr lang="en-US" dirty="0"/>
              <a:t>Costal facets: transverse costal facet, superior costal facet, and inferior costal facet</a:t>
            </a:r>
          </a:p>
          <a:p>
            <a:r>
              <a:rPr lang="en-US" dirty="0"/>
              <a:t>Transverse process</a:t>
            </a:r>
          </a:p>
          <a:p>
            <a:r>
              <a:rPr lang="en-US" dirty="0"/>
              <a:t>Superior and inferior </a:t>
            </a:r>
            <a:r>
              <a:rPr lang="en-US" dirty="0" err="1"/>
              <a:t>articular</a:t>
            </a:r>
            <a:r>
              <a:rPr lang="en-US" dirty="0"/>
              <a:t> facets</a:t>
            </a:r>
          </a:p>
          <a:p>
            <a:r>
              <a:rPr lang="en-US" dirty="0"/>
              <a:t>Lamina</a:t>
            </a:r>
          </a:p>
          <a:p>
            <a:r>
              <a:rPr lang="en-US" dirty="0" err="1"/>
              <a:t>Intervertebral</a:t>
            </a:r>
            <a:r>
              <a:rPr lang="en-US" dirty="0"/>
              <a:t> foramen</a:t>
            </a:r>
          </a:p>
          <a:p>
            <a:r>
              <a:rPr lang="en-US" dirty="0"/>
              <a:t>Vertebral foramen</a:t>
            </a:r>
          </a:p>
          <a:p>
            <a:pPr>
              <a:buNone/>
            </a:pPr>
            <a:endParaRPr lang="en-US" dirty="0"/>
          </a:p>
        </p:txBody>
      </p:sp>
    </p:spTree>
    <p:extLst>
      <p:ext uri="{BB962C8B-B14F-4D97-AF65-F5344CB8AC3E}">
        <p14:creationId xmlns:p14="http://schemas.microsoft.com/office/powerpoint/2010/main" val="39010517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fontAlgn="base">
              <a:buNone/>
            </a:pPr>
            <a:r>
              <a:rPr lang="en-US" b="1" dirty="0"/>
              <a:t>Categorization</a:t>
            </a:r>
            <a:endParaRPr lang="en-US" dirty="0"/>
          </a:p>
          <a:p>
            <a:pPr fontAlgn="base"/>
            <a:r>
              <a:rPr lang="en-US" dirty="0"/>
              <a:t>Based on the features, the thoracic vertebrae are classified into 2 types:</a:t>
            </a:r>
          </a:p>
          <a:p>
            <a:pPr fontAlgn="base"/>
            <a:r>
              <a:rPr lang="en-US" dirty="0">
                <a:solidFill>
                  <a:srgbClr val="0070C0"/>
                </a:solidFill>
              </a:rPr>
              <a:t>Typical: 2nd to eighth</a:t>
            </a:r>
          </a:p>
          <a:p>
            <a:pPr fontAlgn="base"/>
            <a:r>
              <a:rPr lang="en-US" dirty="0">
                <a:solidFill>
                  <a:srgbClr val="0070C0"/>
                </a:solidFill>
              </a:rPr>
              <a:t>Atypical: first and ninth to twelfth</a:t>
            </a:r>
          </a:p>
          <a:p>
            <a:endParaRPr lang="en-US" dirty="0"/>
          </a:p>
        </p:txBody>
      </p:sp>
    </p:spTree>
    <p:extLst>
      <p:ext uri="{BB962C8B-B14F-4D97-AF65-F5344CB8AC3E}">
        <p14:creationId xmlns:p14="http://schemas.microsoft.com/office/powerpoint/2010/main" val="26818262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fontScale="85000" lnSpcReduction="10000"/>
          </a:bodyPr>
          <a:lstStyle/>
          <a:p>
            <a:pPr>
              <a:buNone/>
            </a:pPr>
            <a:r>
              <a:rPr lang="en-US" b="1" dirty="0"/>
              <a:t>Typical thoracic vertebrae</a:t>
            </a:r>
          </a:p>
          <a:p>
            <a:pPr fontAlgn="base">
              <a:buNone/>
            </a:pPr>
            <a:r>
              <a:rPr lang="en-US" b="1" dirty="0"/>
              <a:t>Characteristic features</a:t>
            </a:r>
          </a:p>
          <a:p>
            <a:pPr fontAlgn="base"/>
            <a:r>
              <a:rPr lang="en-US" dirty="0"/>
              <a:t>Presence of </a:t>
            </a:r>
            <a:r>
              <a:rPr lang="en-US" dirty="0" err="1">
                <a:solidFill>
                  <a:schemeClr val="accent2"/>
                </a:solidFill>
              </a:rPr>
              <a:t>articular</a:t>
            </a:r>
            <a:r>
              <a:rPr lang="en-US" dirty="0">
                <a:solidFill>
                  <a:schemeClr val="accent2"/>
                </a:solidFill>
              </a:rPr>
              <a:t> facets on every side of the body </a:t>
            </a:r>
            <a:r>
              <a:rPr lang="en-US" dirty="0"/>
              <a:t>and on front of transverse processes for articulation with the ribs.</a:t>
            </a:r>
          </a:p>
          <a:p>
            <a:pPr fontAlgn="base"/>
            <a:r>
              <a:rPr lang="en-US" dirty="0">
                <a:solidFill>
                  <a:schemeClr val="accent2"/>
                </a:solidFill>
              </a:rPr>
              <a:t>Body is heart shaped</a:t>
            </a:r>
            <a:r>
              <a:rPr lang="en-US" dirty="0"/>
              <a:t>, especially in the </a:t>
            </a:r>
            <a:r>
              <a:rPr lang="en-US" dirty="0" err="1"/>
              <a:t>midthoracic</a:t>
            </a:r>
            <a:r>
              <a:rPr lang="en-US" dirty="0"/>
              <a:t> region when seen from above. Its </a:t>
            </a:r>
            <a:r>
              <a:rPr lang="en-US" dirty="0">
                <a:solidFill>
                  <a:schemeClr val="accent2"/>
                </a:solidFill>
              </a:rPr>
              <a:t>transverse and </a:t>
            </a:r>
            <a:r>
              <a:rPr lang="en-US" dirty="0" err="1">
                <a:solidFill>
                  <a:schemeClr val="accent2"/>
                </a:solidFill>
              </a:rPr>
              <a:t>anteroposterior</a:t>
            </a:r>
            <a:r>
              <a:rPr lang="en-US" dirty="0">
                <a:solidFill>
                  <a:schemeClr val="accent2"/>
                </a:solidFill>
              </a:rPr>
              <a:t> measurements </a:t>
            </a:r>
            <a:r>
              <a:rPr lang="en-US" dirty="0"/>
              <a:t>are just about equivalent.</a:t>
            </a:r>
          </a:p>
          <a:p>
            <a:pPr fontAlgn="base"/>
            <a:r>
              <a:rPr lang="en-US" dirty="0">
                <a:solidFill>
                  <a:schemeClr val="accent2"/>
                </a:solidFill>
              </a:rPr>
              <a:t>Vertebral foramen </a:t>
            </a:r>
            <a:r>
              <a:rPr lang="en-US" dirty="0"/>
              <a:t>is circular.</a:t>
            </a:r>
          </a:p>
          <a:p>
            <a:pPr fontAlgn="base"/>
            <a:r>
              <a:rPr lang="en-US" dirty="0" err="1">
                <a:solidFill>
                  <a:schemeClr val="accent2"/>
                </a:solidFill>
              </a:rPr>
              <a:t>Spinous</a:t>
            </a:r>
            <a:r>
              <a:rPr lang="en-US" dirty="0">
                <a:solidFill>
                  <a:schemeClr val="accent2"/>
                </a:solidFill>
              </a:rPr>
              <a:t> process is long</a:t>
            </a:r>
            <a:r>
              <a:rPr lang="en-US" dirty="0"/>
              <a:t>, thin, and pointed downwards.</a:t>
            </a:r>
          </a:p>
          <a:p>
            <a:pPr fontAlgn="base"/>
            <a:r>
              <a:rPr lang="en-US" dirty="0">
                <a:solidFill>
                  <a:schemeClr val="accent2"/>
                </a:solidFill>
              </a:rPr>
              <a:t>Pedicle i</a:t>
            </a:r>
            <a:r>
              <a:rPr lang="en-US" dirty="0"/>
              <a:t>s connected to the upper part of the body, so making the inferior vertebral notch deeper.</a:t>
            </a:r>
          </a:p>
          <a:p>
            <a:endParaRPr lang="en-US" dirty="0"/>
          </a:p>
        </p:txBody>
      </p:sp>
    </p:spTree>
    <p:extLst>
      <p:ext uri="{BB962C8B-B14F-4D97-AF65-F5344CB8AC3E}">
        <p14:creationId xmlns:p14="http://schemas.microsoft.com/office/powerpoint/2010/main" val="527740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grayscl/>
            <a:lum/>
          </a:blip>
          <a:srcRect/>
          <a:stretch>
            <a:fillRect/>
          </a:stretch>
        </p:blipFill>
        <p:spPr bwMode="auto">
          <a:xfrm>
            <a:off x="304800" y="228600"/>
            <a:ext cx="8534400" cy="6629400"/>
          </a:xfrm>
          <a:prstGeom prst="rect">
            <a:avLst/>
          </a:prstGeom>
          <a:noFill/>
          <a:ln w="9525">
            <a:noFill/>
            <a:miter lim="800000"/>
            <a:headEnd/>
            <a:tailEnd/>
          </a:ln>
          <a:effectLst/>
        </p:spPr>
      </p:pic>
    </p:spTree>
    <p:extLst>
      <p:ext uri="{BB962C8B-B14F-4D97-AF65-F5344CB8AC3E}">
        <p14:creationId xmlns:p14="http://schemas.microsoft.com/office/powerpoint/2010/main" val="33257683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Atypical vertebrae</a:t>
            </a:r>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a:t>Vertebra  </a:t>
            </a:r>
            <a:r>
              <a:rPr lang="en-US" dirty="0"/>
              <a:t>               </a:t>
            </a:r>
            <a:r>
              <a:rPr lang="en-US" b="1" dirty="0"/>
              <a:t>Distinguishing features</a:t>
            </a:r>
          </a:p>
          <a:p>
            <a:pPr>
              <a:buNone/>
            </a:pPr>
            <a:r>
              <a:rPr lang="en-US" dirty="0">
                <a:solidFill>
                  <a:schemeClr val="tx2">
                    <a:lumMod val="60000"/>
                    <a:lumOff val="40000"/>
                  </a:schemeClr>
                </a:solidFill>
              </a:rPr>
              <a:t>T1                           1.Resembles 7th cervical   				          vertebra </a:t>
            </a:r>
          </a:p>
          <a:p>
            <a:pPr>
              <a:buNone/>
            </a:pPr>
            <a:r>
              <a:rPr lang="en-US" dirty="0">
                <a:solidFill>
                  <a:schemeClr val="tx2">
                    <a:lumMod val="60000"/>
                    <a:lumOff val="40000"/>
                  </a:schemeClr>
                </a:solidFill>
              </a:rPr>
              <a:t>                                2. Superior costal facet is            			                     circular </a:t>
            </a:r>
          </a:p>
          <a:p>
            <a:pPr>
              <a:buNone/>
            </a:pPr>
            <a:r>
              <a:rPr lang="en-US" dirty="0">
                <a:solidFill>
                  <a:schemeClr val="tx2">
                    <a:lumMod val="60000"/>
                    <a:lumOff val="40000"/>
                  </a:schemeClr>
                </a:solidFill>
              </a:rPr>
              <a:t>                                3. Superior vertebral notch is    			                    deep and clearly seen</a:t>
            </a:r>
          </a:p>
          <a:p>
            <a:pPr>
              <a:buNone/>
            </a:pPr>
            <a:r>
              <a:rPr lang="en-US" dirty="0">
                <a:solidFill>
                  <a:schemeClr val="accent2"/>
                </a:solidFill>
              </a:rPr>
              <a:t>T9                            1. Presence of only superior </a:t>
            </a:r>
            <a:r>
              <a:rPr lang="en-US" dirty="0" err="1">
                <a:solidFill>
                  <a:schemeClr val="accent2"/>
                </a:solidFill>
              </a:rPr>
              <a:t>demifacet</a:t>
            </a:r>
            <a:endParaRPr lang="en-US" dirty="0">
              <a:solidFill>
                <a:schemeClr val="accent2"/>
              </a:solidFill>
            </a:endParaRPr>
          </a:p>
          <a:p>
            <a:pPr>
              <a:buNone/>
            </a:pPr>
            <a:r>
              <a:rPr lang="en-US" dirty="0">
                <a:solidFill>
                  <a:srgbClr val="00B050"/>
                </a:solidFill>
              </a:rPr>
              <a:t>T10                          1. Presence of only single large complete   		    	   costal facet</a:t>
            </a:r>
          </a:p>
          <a:p>
            <a:pPr>
              <a:buNone/>
            </a:pPr>
            <a:r>
              <a:rPr lang="en-US" dirty="0">
                <a:solidFill>
                  <a:schemeClr val="accent6"/>
                </a:solidFill>
              </a:rPr>
              <a:t>T11                        1. Presence of single large circular costal  			facet .  </a:t>
            </a:r>
          </a:p>
          <a:p>
            <a:pPr>
              <a:buNone/>
            </a:pPr>
            <a:r>
              <a:rPr lang="en-US" dirty="0">
                <a:solidFill>
                  <a:schemeClr val="accent6"/>
                </a:solidFill>
              </a:rPr>
              <a:t>                               2. Absence of </a:t>
            </a:r>
            <a:r>
              <a:rPr lang="en-US" dirty="0" err="1">
                <a:solidFill>
                  <a:schemeClr val="accent6"/>
                </a:solidFill>
              </a:rPr>
              <a:t>articular</a:t>
            </a:r>
            <a:r>
              <a:rPr lang="en-US" dirty="0">
                <a:solidFill>
                  <a:schemeClr val="accent6"/>
                </a:solidFill>
              </a:rPr>
              <a:t> facet on transverse 	                       process</a:t>
            </a:r>
          </a:p>
          <a:p>
            <a:pPr>
              <a:buNone/>
            </a:pPr>
            <a:endParaRPr lang="en-US" dirty="0"/>
          </a:p>
          <a:p>
            <a:pPr>
              <a:buNone/>
            </a:pPr>
            <a:endParaRPr lang="en-US" dirty="0"/>
          </a:p>
        </p:txBody>
      </p:sp>
    </p:spTree>
    <p:extLst>
      <p:ext uri="{BB962C8B-B14F-4D97-AF65-F5344CB8AC3E}">
        <p14:creationId xmlns:p14="http://schemas.microsoft.com/office/powerpoint/2010/main" val="17990470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buNone/>
            </a:pPr>
            <a:r>
              <a:rPr lang="en-US" b="1" dirty="0"/>
              <a:t>Vertebrae 		distinguishing feature</a:t>
            </a:r>
          </a:p>
          <a:p>
            <a:pPr>
              <a:buNone/>
            </a:pPr>
            <a:r>
              <a:rPr lang="en-US" dirty="0"/>
              <a:t>T12                    1.Resembles 1st lumbar vertebra </a:t>
            </a:r>
          </a:p>
          <a:p>
            <a:pPr>
              <a:buNone/>
            </a:pPr>
            <a:r>
              <a:rPr lang="en-US" dirty="0"/>
              <a:t>                           2.Presence of single large circular    		       facet extending onto the root of 		       tubercle </a:t>
            </a:r>
          </a:p>
          <a:p>
            <a:pPr>
              <a:buNone/>
            </a:pPr>
            <a:r>
              <a:rPr lang="en-US" dirty="0"/>
              <a:t>                          3.Transverse process presents 			three  tubercles: superior, 				inferior, and  lateral</a:t>
            </a:r>
          </a:p>
        </p:txBody>
      </p:sp>
    </p:spTree>
    <p:extLst>
      <p:ext uri="{BB962C8B-B14F-4D97-AF65-F5344CB8AC3E}">
        <p14:creationId xmlns:p14="http://schemas.microsoft.com/office/powerpoint/2010/main" val="389312265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09600"/>
            <a:ext cx="7772400" cy="685799"/>
          </a:xfrm>
        </p:spPr>
        <p:txBody>
          <a:bodyPr>
            <a:normAutofit fontScale="90000"/>
          </a:bodyPr>
          <a:lstStyle/>
          <a:p>
            <a:pPr algn="l"/>
            <a:r>
              <a:rPr lang="en-US" b="1" dirty="0" err="1"/>
              <a:t>mediastinum</a:t>
            </a:r>
            <a:endParaRPr lang="en-US" b="1" dirty="0"/>
          </a:p>
        </p:txBody>
      </p:sp>
      <p:sp>
        <p:nvSpPr>
          <p:cNvPr id="3" name="Subtitle 2"/>
          <p:cNvSpPr>
            <a:spLocks noGrp="1"/>
          </p:cNvSpPr>
          <p:nvPr>
            <p:ph type="subTitle" idx="1"/>
          </p:nvPr>
        </p:nvSpPr>
        <p:spPr>
          <a:xfrm>
            <a:off x="609600" y="1600200"/>
            <a:ext cx="8153400" cy="5029200"/>
          </a:xfrm>
        </p:spPr>
        <p:txBody>
          <a:bodyPr>
            <a:normAutofit fontScale="92500"/>
          </a:bodyPr>
          <a:lstStyle/>
          <a:p>
            <a:pPr algn="l">
              <a:buFont typeface="Arial" pitchFamily="34" charset="0"/>
              <a:buChar char="•"/>
            </a:pPr>
            <a:r>
              <a:rPr lang="en-US" dirty="0">
                <a:solidFill>
                  <a:schemeClr val="tx1"/>
                </a:solidFill>
              </a:rPr>
              <a:t>The </a:t>
            </a:r>
            <a:r>
              <a:rPr lang="en-US" dirty="0" err="1">
                <a:solidFill>
                  <a:schemeClr val="tx1"/>
                </a:solidFill>
              </a:rPr>
              <a:t>mediastinum</a:t>
            </a:r>
            <a:r>
              <a:rPr lang="en-US" dirty="0">
                <a:solidFill>
                  <a:schemeClr val="tx1"/>
                </a:solidFill>
              </a:rPr>
              <a:t>, or </a:t>
            </a:r>
            <a:r>
              <a:rPr lang="en-US" dirty="0" err="1">
                <a:solidFill>
                  <a:schemeClr val="tx1"/>
                </a:solidFill>
              </a:rPr>
              <a:t>mediastinal</a:t>
            </a:r>
            <a:r>
              <a:rPr lang="en-US" dirty="0">
                <a:solidFill>
                  <a:schemeClr val="tx1"/>
                </a:solidFill>
              </a:rPr>
              <a:t> cavity, is a visceral compartment of the thoracic cavity.</a:t>
            </a:r>
          </a:p>
          <a:p>
            <a:pPr algn="l">
              <a:buFont typeface="Arial" pitchFamily="34" charset="0"/>
              <a:buChar char="•"/>
            </a:pPr>
            <a:r>
              <a:rPr lang="en-US" dirty="0">
                <a:solidFill>
                  <a:schemeClr val="tx1"/>
                </a:solidFill>
              </a:rPr>
              <a:t> It completely separates the two pleural cavities by being placed </a:t>
            </a:r>
            <a:r>
              <a:rPr lang="en-US" dirty="0">
                <a:solidFill>
                  <a:schemeClr val="accent2"/>
                </a:solidFill>
              </a:rPr>
              <a:t>longitudinally</a:t>
            </a:r>
            <a:r>
              <a:rPr lang="en-US" dirty="0">
                <a:solidFill>
                  <a:schemeClr val="tx1"/>
                </a:solidFill>
              </a:rPr>
              <a:t> between them in a </a:t>
            </a:r>
            <a:r>
              <a:rPr lang="en-US" dirty="0">
                <a:solidFill>
                  <a:schemeClr val="accent2"/>
                </a:solidFill>
              </a:rPr>
              <a:t>median </a:t>
            </a:r>
            <a:r>
              <a:rPr lang="en-US" dirty="0" err="1">
                <a:solidFill>
                  <a:schemeClr val="accent2"/>
                </a:solidFill>
              </a:rPr>
              <a:t>sagittal</a:t>
            </a:r>
            <a:r>
              <a:rPr lang="en-US" dirty="0">
                <a:solidFill>
                  <a:schemeClr val="accent2"/>
                </a:solidFill>
              </a:rPr>
              <a:t> position</a:t>
            </a:r>
            <a:r>
              <a:rPr lang="en-US" dirty="0">
                <a:solidFill>
                  <a:schemeClr val="tx1"/>
                </a:solidFill>
              </a:rPr>
              <a:t>. </a:t>
            </a:r>
          </a:p>
          <a:p>
            <a:pPr algn="l">
              <a:buFont typeface="Arial" pitchFamily="34" charset="0"/>
              <a:buChar char="•"/>
            </a:pPr>
            <a:r>
              <a:rPr lang="en-US" dirty="0">
                <a:solidFill>
                  <a:schemeClr val="tx1"/>
                </a:solidFill>
              </a:rPr>
              <a:t>It extends </a:t>
            </a:r>
            <a:r>
              <a:rPr lang="en-US" dirty="0" err="1">
                <a:solidFill>
                  <a:schemeClr val="tx1"/>
                </a:solidFill>
              </a:rPr>
              <a:t>superinferiorly</a:t>
            </a:r>
            <a:r>
              <a:rPr lang="en-US" dirty="0">
                <a:solidFill>
                  <a:schemeClr val="tx1"/>
                </a:solidFill>
              </a:rPr>
              <a:t> from the </a:t>
            </a:r>
            <a:r>
              <a:rPr lang="en-US" dirty="0">
                <a:solidFill>
                  <a:schemeClr val="accent2"/>
                </a:solidFill>
              </a:rPr>
              <a:t>superior thoracic aperture to the diaphragm</a:t>
            </a:r>
            <a:r>
              <a:rPr lang="en-US" dirty="0">
                <a:solidFill>
                  <a:schemeClr val="tx1"/>
                </a:solidFill>
              </a:rPr>
              <a:t>, </a:t>
            </a:r>
            <a:r>
              <a:rPr lang="en-US" dirty="0" err="1">
                <a:solidFill>
                  <a:schemeClr val="tx1"/>
                </a:solidFill>
              </a:rPr>
              <a:t>anteroposteriorly</a:t>
            </a:r>
            <a:r>
              <a:rPr lang="en-US" dirty="0">
                <a:solidFill>
                  <a:schemeClr val="tx1"/>
                </a:solidFill>
              </a:rPr>
              <a:t> from the </a:t>
            </a:r>
            <a:r>
              <a:rPr lang="en-US" u="sng" dirty="0">
                <a:solidFill>
                  <a:schemeClr val="tx1"/>
                </a:solidFill>
                <a:hlinkClick r:id="rId2"/>
              </a:rPr>
              <a:t>sternum</a:t>
            </a:r>
            <a:r>
              <a:rPr lang="en-US" dirty="0">
                <a:solidFill>
                  <a:schemeClr val="tx1"/>
                </a:solidFill>
              </a:rPr>
              <a:t> to the bodies of </a:t>
            </a:r>
            <a:r>
              <a:rPr lang="en-US" u="sng" dirty="0">
                <a:solidFill>
                  <a:schemeClr val="tx1"/>
                </a:solidFill>
                <a:hlinkClick r:id="rId3"/>
              </a:rPr>
              <a:t>thoracic vertebrae</a:t>
            </a:r>
            <a:r>
              <a:rPr lang="en-US" dirty="0">
                <a:solidFill>
                  <a:schemeClr val="tx1"/>
                </a:solidFill>
              </a:rPr>
              <a:t>, and laterally from the </a:t>
            </a:r>
            <a:r>
              <a:rPr lang="en-US" dirty="0" err="1">
                <a:solidFill>
                  <a:schemeClr val="tx1"/>
                </a:solidFill>
              </a:rPr>
              <a:t>mediastinal</a:t>
            </a:r>
            <a:r>
              <a:rPr lang="en-US" dirty="0">
                <a:solidFill>
                  <a:schemeClr val="tx1"/>
                </a:solidFill>
              </a:rPr>
              <a:t> pleura of the adjacent pleural cavities. </a:t>
            </a:r>
          </a:p>
        </p:txBody>
      </p:sp>
    </p:spTree>
    <p:extLst>
      <p:ext uri="{BB962C8B-B14F-4D97-AF65-F5344CB8AC3E}">
        <p14:creationId xmlns:p14="http://schemas.microsoft.com/office/powerpoint/2010/main" val="97999058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a:solidFill>
                  <a:schemeClr val="tx1"/>
                </a:solidFill>
              </a:rPr>
              <a:t>The main </a:t>
            </a:r>
            <a:r>
              <a:rPr lang="en-US" dirty="0" err="1">
                <a:solidFill>
                  <a:schemeClr val="tx1"/>
                </a:solidFill>
              </a:rPr>
              <a:t>mediastinal</a:t>
            </a:r>
            <a:r>
              <a:rPr lang="en-US" dirty="0">
                <a:solidFill>
                  <a:schemeClr val="tx1"/>
                </a:solidFill>
              </a:rPr>
              <a:t> contents are the </a:t>
            </a:r>
            <a:r>
              <a:rPr lang="en-US" u="sng" dirty="0">
                <a:solidFill>
                  <a:schemeClr val="tx1"/>
                </a:solidFill>
                <a:hlinkClick r:id="rId2"/>
              </a:rPr>
              <a:t>heart</a:t>
            </a:r>
            <a:r>
              <a:rPr lang="en-US" dirty="0">
                <a:solidFill>
                  <a:schemeClr val="tx1"/>
                </a:solidFill>
              </a:rPr>
              <a:t>, </a:t>
            </a:r>
            <a:r>
              <a:rPr lang="en-US" u="sng" dirty="0">
                <a:solidFill>
                  <a:schemeClr val="tx1"/>
                </a:solidFill>
                <a:hlinkClick r:id="rId3"/>
              </a:rPr>
              <a:t>esophagus</a:t>
            </a:r>
            <a:r>
              <a:rPr lang="en-US" dirty="0">
                <a:solidFill>
                  <a:schemeClr val="tx1"/>
                </a:solidFill>
              </a:rPr>
              <a:t>, </a:t>
            </a:r>
            <a:r>
              <a:rPr lang="en-US" u="sng" dirty="0">
                <a:solidFill>
                  <a:schemeClr val="tx1"/>
                </a:solidFill>
                <a:hlinkClick r:id="rId4"/>
              </a:rPr>
              <a:t>trachea</a:t>
            </a:r>
            <a:r>
              <a:rPr lang="en-US" dirty="0">
                <a:solidFill>
                  <a:schemeClr val="tx1"/>
                </a:solidFill>
              </a:rPr>
              <a:t>, thoracic nerves and systemic blood vessels. </a:t>
            </a:r>
            <a:endParaRPr lang="en-US" dirty="0"/>
          </a:p>
          <a:p>
            <a:r>
              <a:rPr lang="en-US" dirty="0"/>
              <a:t>The </a:t>
            </a:r>
            <a:r>
              <a:rPr lang="en-US" dirty="0" err="1"/>
              <a:t>mediastinum</a:t>
            </a:r>
            <a:r>
              <a:rPr lang="en-US" dirty="0"/>
              <a:t> is divided into the </a:t>
            </a:r>
            <a:r>
              <a:rPr lang="en-US" dirty="0">
                <a:solidFill>
                  <a:schemeClr val="accent1">
                    <a:lumMod val="60000"/>
                    <a:lumOff val="40000"/>
                  </a:schemeClr>
                </a:solidFill>
              </a:rPr>
              <a:t>superior </a:t>
            </a:r>
            <a:r>
              <a:rPr lang="en-US" dirty="0" err="1">
                <a:solidFill>
                  <a:schemeClr val="accent1">
                    <a:lumMod val="60000"/>
                    <a:lumOff val="40000"/>
                  </a:schemeClr>
                </a:solidFill>
              </a:rPr>
              <a:t>mediastinum</a:t>
            </a:r>
            <a:r>
              <a:rPr lang="en-US" dirty="0">
                <a:solidFill>
                  <a:schemeClr val="accent1">
                    <a:lumMod val="60000"/>
                    <a:lumOff val="40000"/>
                  </a:schemeClr>
                </a:solidFill>
              </a:rPr>
              <a:t> and inferior </a:t>
            </a:r>
            <a:r>
              <a:rPr lang="en-US" dirty="0" err="1">
                <a:solidFill>
                  <a:schemeClr val="accent1">
                    <a:lumMod val="60000"/>
                    <a:lumOff val="40000"/>
                  </a:schemeClr>
                </a:solidFill>
              </a:rPr>
              <a:t>mediastinum</a:t>
            </a:r>
            <a:r>
              <a:rPr lang="en-US" dirty="0"/>
              <a:t> by a transverse plane that extends from </a:t>
            </a:r>
            <a:r>
              <a:rPr lang="en-US" dirty="0">
                <a:solidFill>
                  <a:schemeClr val="accent6"/>
                </a:solidFill>
              </a:rPr>
              <a:t>the </a:t>
            </a:r>
            <a:r>
              <a:rPr lang="en-US" dirty="0" err="1">
                <a:solidFill>
                  <a:schemeClr val="accent6"/>
                </a:solidFill>
              </a:rPr>
              <a:t>sternal</a:t>
            </a:r>
            <a:r>
              <a:rPr lang="en-US" dirty="0">
                <a:solidFill>
                  <a:schemeClr val="accent6"/>
                </a:solidFill>
              </a:rPr>
              <a:t> angle (</a:t>
            </a:r>
            <a:r>
              <a:rPr lang="en-US" dirty="0" err="1">
                <a:solidFill>
                  <a:schemeClr val="accent6"/>
                </a:solidFill>
              </a:rPr>
              <a:t>manubriosternal</a:t>
            </a:r>
            <a:r>
              <a:rPr lang="en-US" dirty="0">
                <a:solidFill>
                  <a:schemeClr val="accent6"/>
                </a:solidFill>
              </a:rPr>
              <a:t> junction), to the </a:t>
            </a:r>
            <a:r>
              <a:rPr lang="en-US" dirty="0" err="1">
                <a:solidFill>
                  <a:schemeClr val="accent6"/>
                </a:solidFill>
              </a:rPr>
              <a:t>intervertebral</a:t>
            </a:r>
            <a:r>
              <a:rPr lang="en-US" dirty="0">
                <a:solidFill>
                  <a:schemeClr val="accent6"/>
                </a:solidFill>
              </a:rPr>
              <a:t> disc between T4 and T5 </a:t>
            </a:r>
            <a:r>
              <a:rPr lang="en-US" dirty="0"/>
              <a:t>vertebrae.</a:t>
            </a:r>
          </a:p>
        </p:txBody>
      </p:sp>
    </p:spTree>
    <p:extLst>
      <p:ext uri="{BB962C8B-B14F-4D97-AF65-F5344CB8AC3E}">
        <p14:creationId xmlns:p14="http://schemas.microsoft.com/office/powerpoint/2010/main" val="7910897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1000" y="457200"/>
            <a:ext cx="7772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95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r>
              <a:rPr lang="en-US" dirty="0"/>
              <a:t>An </a:t>
            </a:r>
            <a:r>
              <a:rPr lang="en-US" dirty="0" err="1"/>
              <a:t>interosseous</a:t>
            </a:r>
            <a:r>
              <a:rPr lang="en-US" dirty="0"/>
              <a:t> membrane, a fibrous joint, connects the bones along their shafts, </a:t>
            </a:r>
            <a:r>
              <a:rPr lang="en-US" dirty="0" err="1"/>
              <a:t>stabilising</a:t>
            </a:r>
            <a:r>
              <a:rPr lang="en-US" dirty="0"/>
              <a:t> their association and maintaining their relative positions despite forces applied from the elbow or wrist.</a:t>
            </a:r>
            <a:endParaRPr lang="en-US" b="1" dirty="0"/>
          </a:p>
          <a:p>
            <a:pPr>
              <a:buNone/>
            </a:pPr>
            <a:r>
              <a:rPr lang="en-US" b="1" dirty="0"/>
              <a:t>Landmarks of ulna</a:t>
            </a:r>
          </a:p>
          <a:p>
            <a:pPr>
              <a:buNone/>
            </a:pPr>
            <a:r>
              <a:rPr lang="en-US" b="1" dirty="0" err="1"/>
              <a:t>Olecranon</a:t>
            </a:r>
            <a:r>
              <a:rPr lang="en-US" b="1" dirty="0"/>
              <a:t>- </a:t>
            </a:r>
            <a:r>
              <a:rPr lang="en-US" dirty="0"/>
              <a:t>A large projection  of bone forming part of </a:t>
            </a:r>
            <a:r>
              <a:rPr lang="en-US" dirty="0" err="1"/>
              <a:t>trochlear</a:t>
            </a:r>
            <a:r>
              <a:rPr lang="en-US" dirty="0"/>
              <a:t> notch. It can be palpated at the tip of the elbow. The triceps </a:t>
            </a:r>
            <a:r>
              <a:rPr lang="en-US" dirty="0" err="1"/>
              <a:t>brachii</a:t>
            </a:r>
            <a:r>
              <a:rPr lang="en-US" dirty="0"/>
              <a:t> muscles attaches to its superior surface</a:t>
            </a:r>
          </a:p>
          <a:p>
            <a:pPr>
              <a:buNone/>
            </a:pPr>
            <a:r>
              <a:rPr lang="en-US" b="1" dirty="0" err="1"/>
              <a:t>Trochlear</a:t>
            </a:r>
            <a:r>
              <a:rPr lang="en-US" b="1" dirty="0"/>
              <a:t> notch- </a:t>
            </a:r>
            <a:r>
              <a:rPr lang="en-US" dirty="0"/>
              <a:t>formed by </a:t>
            </a:r>
            <a:r>
              <a:rPr lang="en-US" dirty="0" err="1"/>
              <a:t>olecranon</a:t>
            </a:r>
            <a:r>
              <a:rPr lang="en-US" dirty="0"/>
              <a:t> and </a:t>
            </a:r>
            <a:r>
              <a:rPr lang="en-US" dirty="0" err="1"/>
              <a:t>coronoid</a:t>
            </a:r>
            <a:r>
              <a:rPr lang="en-US" dirty="0"/>
              <a:t> process. It articulates with the </a:t>
            </a:r>
            <a:r>
              <a:rPr lang="en-US" dirty="0" err="1"/>
              <a:t>trochlear</a:t>
            </a:r>
            <a:r>
              <a:rPr lang="en-US" dirty="0"/>
              <a:t> of </a:t>
            </a:r>
            <a:r>
              <a:rPr lang="en-US" dirty="0" err="1"/>
              <a:t>humerus</a:t>
            </a:r>
            <a:endParaRPr lang="en-US" b="1" dirty="0"/>
          </a:p>
          <a:p>
            <a:pPr>
              <a:buNone/>
            </a:pPr>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a:buNone/>
            </a:pPr>
            <a:r>
              <a:rPr lang="en-US" b="1" dirty="0"/>
              <a:t>Superior </a:t>
            </a:r>
            <a:r>
              <a:rPr lang="en-US" b="1" dirty="0" err="1"/>
              <a:t>mediastinum</a:t>
            </a:r>
            <a:endParaRPr lang="en-US" b="1" dirty="0"/>
          </a:p>
          <a:p>
            <a:r>
              <a:rPr lang="en-US" dirty="0"/>
              <a:t>The superior </a:t>
            </a:r>
            <a:r>
              <a:rPr lang="en-US" dirty="0" err="1"/>
              <a:t>mediastinum</a:t>
            </a:r>
            <a:r>
              <a:rPr lang="en-US" dirty="0"/>
              <a:t> is bounded in front by the </a:t>
            </a:r>
            <a:r>
              <a:rPr lang="en-US" b="1" dirty="0" err="1"/>
              <a:t>manubrium</a:t>
            </a:r>
            <a:r>
              <a:rPr lang="en-US" b="1" dirty="0"/>
              <a:t> </a:t>
            </a:r>
            <a:r>
              <a:rPr lang="en-US" b="1" dirty="0" err="1"/>
              <a:t>sterni</a:t>
            </a:r>
            <a:r>
              <a:rPr lang="en-US" b="1" dirty="0"/>
              <a:t> </a:t>
            </a:r>
            <a:r>
              <a:rPr lang="en-US" dirty="0"/>
              <a:t>and behind by the </a:t>
            </a:r>
            <a:r>
              <a:rPr lang="en-US" b="1" dirty="0"/>
              <a:t>first four thoracic vertebrae</a:t>
            </a:r>
            <a:endParaRPr lang="en-US" dirty="0"/>
          </a:p>
          <a:p>
            <a:r>
              <a:rPr lang="en-US" dirty="0"/>
              <a:t>The contents of the superior </a:t>
            </a:r>
            <a:r>
              <a:rPr lang="en-US" dirty="0" err="1"/>
              <a:t>mediastinum</a:t>
            </a:r>
            <a:r>
              <a:rPr lang="en-US" dirty="0"/>
              <a:t> includes many organs, vessels and nerves</a:t>
            </a:r>
          </a:p>
          <a:p>
            <a:r>
              <a:rPr lang="en-US" dirty="0"/>
              <a:t>These include;</a:t>
            </a:r>
          </a:p>
          <a:p>
            <a:pPr>
              <a:buFont typeface="Wingdings" pitchFamily="2" charset="2"/>
              <a:buChar char="ü"/>
            </a:pPr>
            <a:r>
              <a:rPr lang="en-US" dirty="0">
                <a:solidFill>
                  <a:schemeClr val="tx2"/>
                </a:solidFill>
                <a:hlinkClick r:id="rId2"/>
              </a:rPr>
              <a:t>Thymus</a:t>
            </a:r>
            <a:endParaRPr lang="en-US" dirty="0">
              <a:solidFill>
                <a:schemeClr val="tx2"/>
              </a:solidFill>
            </a:endParaRPr>
          </a:p>
          <a:p>
            <a:pPr>
              <a:buFont typeface="Wingdings" pitchFamily="2" charset="2"/>
              <a:buChar char="ü"/>
            </a:pPr>
            <a:r>
              <a:rPr lang="en-US" dirty="0">
                <a:solidFill>
                  <a:schemeClr val="tx2"/>
                </a:solidFill>
                <a:hlinkClick r:id="rId3"/>
              </a:rPr>
              <a:t>Trachea</a:t>
            </a:r>
            <a:endParaRPr lang="en-US" dirty="0">
              <a:solidFill>
                <a:schemeClr val="tx2"/>
              </a:solidFill>
            </a:endParaRPr>
          </a:p>
          <a:p>
            <a:pPr>
              <a:buFont typeface="Wingdings" pitchFamily="2" charset="2"/>
              <a:buChar char="ü"/>
            </a:pPr>
            <a:r>
              <a:rPr lang="en-US" dirty="0">
                <a:solidFill>
                  <a:schemeClr val="tx2"/>
                </a:solidFill>
                <a:hlinkClick r:id="rId4"/>
              </a:rPr>
              <a:t>Esophagus</a:t>
            </a:r>
            <a:endParaRPr lang="en-US" dirty="0">
              <a:solidFill>
                <a:schemeClr val="tx2"/>
              </a:solidFill>
            </a:endParaRPr>
          </a:p>
          <a:p>
            <a:pPr>
              <a:buFont typeface="Wingdings" pitchFamily="2" charset="2"/>
              <a:buChar char="ü"/>
            </a:pPr>
            <a:r>
              <a:rPr lang="en-US" dirty="0">
                <a:solidFill>
                  <a:schemeClr val="tx2"/>
                </a:solidFill>
              </a:rPr>
              <a:t>Aortic arch</a:t>
            </a:r>
          </a:p>
          <a:p>
            <a:pPr>
              <a:buFont typeface="Wingdings" pitchFamily="2" charset="2"/>
              <a:buChar char="ü"/>
            </a:pPr>
            <a:endParaRPr lang="en-US" dirty="0"/>
          </a:p>
        </p:txBody>
      </p:sp>
    </p:spTree>
    <p:extLst>
      <p:ext uri="{BB962C8B-B14F-4D97-AF65-F5344CB8AC3E}">
        <p14:creationId xmlns:p14="http://schemas.microsoft.com/office/powerpoint/2010/main" val="237871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20000"/>
          </a:bodyPr>
          <a:lstStyle/>
          <a:p>
            <a:r>
              <a:rPr lang="en-US" dirty="0" err="1">
                <a:solidFill>
                  <a:schemeClr val="tx2"/>
                </a:solidFill>
                <a:hlinkClick r:id="rId2"/>
              </a:rPr>
              <a:t>Brachiocephalic</a:t>
            </a:r>
            <a:r>
              <a:rPr lang="en-US" dirty="0">
                <a:solidFill>
                  <a:schemeClr val="tx2"/>
                </a:solidFill>
                <a:hlinkClick r:id="rId2"/>
              </a:rPr>
              <a:t> trunk</a:t>
            </a:r>
            <a:endParaRPr lang="en-US" dirty="0">
              <a:solidFill>
                <a:schemeClr val="tx2"/>
              </a:solidFill>
            </a:endParaRPr>
          </a:p>
          <a:p>
            <a:r>
              <a:rPr lang="en-US" dirty="0">
                <a:solidFill>
                  <a:schemeClr val="tx2"/>
                </a:solidFill>
              </a:rPr>
              <a:t>Left </a:t>
            </a:r>
            <a:r>
              <a:rPr lang="en-US" dirty="0">
                <a:solidFill>
                  <a:schemeClr val="tx2"/>
                </a:solidFill>
                <a:hlinkClick r:id="rId3"/>
              </a:rPr>
              <a:t>common carotid artery</a:t>
            </a:r>
            <a:endParaRPr lang="en-US" dirty="0">
              <a:solidFill>
                <a:schemeClr val="tx2"/>
              </a:solidFill>
            </a:endParaRPr>
          </a:p>
          <a:p>
            <a:r>
              <a:rPr lang="en-US" dirty="0">
                <a:solidFill>
                  <a:schemeClr val="tx2"/>
                </a:solidFill>
              </a:rPr>
              <a:t>Left </a:t>
            </a:r>
            <a:r>
              <a:rPr lang="en-US" dirty="0" err="1">
                <a:solidFill>
                  <a:schemeClr val="tx2"/>
                </a:solidFill>
                <a:hlinkClick r:id="rId4"/>
              </a:rPr>
              <a:t>subclavian</a:t>
            </a:r>
            <a:r>
              <a:rPr lang="en-US" dirty="0">
                <a:solidFill>
                  <a:schemeClr val="tx2"/>
                </a:solidFill>
                <a:hlinkClick r:id="rId4"/>
              </a:rPr>
              <a:t> artery</a:t>
            </a:r>
            <a:endParaRPr lang="en-US" dirty="0">
              <a:solidFill>
                <a:schemeClr val="tx2"/>
              </a:solidFill>
            </a:endParaRPr>
          </a:p>
          <a:p>
            <a:r>
              <a:rPr lang="en-US" dirty="0">
                <a:solidFill>
                  <a:schemeClr val="tx2"/>
                </a:solidFill>
                <a:hlinkClick r:id="rId5"/>
              </a:rPr>
              <a:t>Internal thoracic arteries</a:t>
            </a:r>
            <a:endParaRPr lang="en-US" dirty="0">
              <a:solidFill>
                <a:schemeClr val="tx2"/>
              </a:solidFill>
            </a:endParaRPr>
          </a:p>
          <a:p>
            <a:r>
              <a:rPr lang="en-US" dirty="0">
                <a:solidFill>
                  <a:schemeClr val="tx2"/>
                </a:solidFill>
                <a:hlinkClick r:id="rId6"/>
              </a:rPr>
              <a:t>Superior vena cava</a:t>
            </a:r>
            <a:endParaRPr lang="en-US" dirty="0">
              <a:solidFill>
                <a:schemeClr val="tx2"/>
              </a:solidFill>
            </a:endParaRPr>
          </a:p>
          <a:p>
            <a:r>
              <a:rPr lang="en-US" dirty="0">
                <a:solidFill>
                  <a:schemeClr val="tx2"/>
                </a:solidFill>
              </a:rPr>
              <a:t>Left superior </a:t>
            </a:r>
            <a:r>
              <a:rPr lang="en-US" dirty="0" err="1">
                <a:solidFill>
                  <a:schemeClr val="tx2"/>
                </a:solidFill>
                <a:hlinkClick r:id="rId7"/>
              </a:rPr>
              <a:t>intercostal</a:t>
            </a:r>
            <a:r>
              <a:rPr lang="en-US" dirty="0">
                <a:solidFill>
                  <a:schemeClr val="tx2"/>
                </a:solidFill>
                <a:hlinkClick r:id="rId7"/>
              </a:rPr>
              <a:t> vein</a:t>
            </a:r>
            <a:endParaRPr lang="en-US" dirty="0">
              <a:solidFill>
                <a:schemeClr val="tx2"/>
              </a:solidFill>
            </a:endParaRPr>
          </a:p>
          <a:p>
            <a:r>
              <a:rPr lang="en-US" dirty="0" err="1">
                <a:solidFill>
                  <a:schemeClr val="tx2"/>
                </a:solidFill>
                <a:hlinkClick r:id="rId8"/>
              </a:rPr>
              <a:t>Brachiocephalic</a:t>
            </a:r>
            <a:r>
              <a:rPr lang="en-US" dirty="0">
                <a:solidFill>
                  <a:schemeClr val="tx2"/>
                </a:solidFill>
                <a:hlinkClick r:id="rId8"/>
              </a:rPr>
              <a:t> veins</a:t>
            </a:r>
            <a:endParaRPr lang="en-US" dirty="0">
              <a:solidFill>
                <a:schemeClr val="tx2"/>
              </a:solidFill>
            </a:endParaRPr>
          </a:p>
          <a:p>
            <a:r>
              <a:rPr lang="en-US" dirty="0" err="1">
                <a:solidFill>
                  <a:schemeClr val="tx2"/>
                </a:solidFill>
              </a:rPr>
              <a:t>Phrenic</a:t>
            </a:r>
            <a:r>
              <a:rPr lang="en-US" dirty="0">
                <a:solidFill>
                  <a:schemeClr val="tx2"/>
                </a:solidFill>
              </a:rPr>
              <a:t> nerves</a:t>
            </a:r>
          </a:p>
          <a:p>
            <a:r>
              <a:rPr lang="en-US" dirty="0" err="1">
                <a:solidFill>
                  <a:schemeClr val="tx2"/>
                </a:solidFill>
                <a:hlinkClick r:id="rId9"/>
              </a:rPr>
              <a:t>Vagus</a:t>
            </a:r>
            <a:r>
              <a:rPr lang="en-US" dirty="0">
                <a:solidFill>
                  <a:schemeClr val="tx2"/>
                </a:solidFill>
                <a:hlinkClick r:id="rId9"/>
              </a:rPr>
              <a:t> nerves</a:t>
            </a:r>
            <a:endParaRPr lang="en-US" dirty="0">
              <a:solidFill>
                <a:schemeClr val="tx2"/>
              </a:solidFill>
            </a:endParaRPr>
          </a:p>
          <a:p>
            <a:r>
              <a:rPr lang="en-US" dirty="0">
                <a:solidFill>
                  <a:schemeClr val="tx2"/>
                </a:solidFill>
              </a:rPr>
              <a:t>Left recurrent laryngeal branch of the left </a:t>
            </a:r>
            <a:r>
              <a:rPr lang="en-US" dirty="0" err="1">
                <a:solidFill>
                  <a:schemeClr val="tx2"/>
                </a:solidFill>
              </a:rPr>
              <a:t>vagus</a:t>
            </a:r>
            <a:r>
              <a:rPr lang="en-US" dirty="0">
                <a:solidFill>
                  <a:schemeClr val="tx2"/>
                </a:solidFill>
              </a:rPr>
              <a:t> nerve</a:t>
            </a:r>
          </a:p>
          <a:p>
            <a:r>
              <a:rPr lang="en-US" dirty="0">
                <a:solidFill>
                  <a:schemeClr val="tx2"/>
                </a:solidFill>
                <a:hlinkClick r:id="rId10"/>
              </a:rPr>
              <a:t>Thoracic duct</a:t>
            </a:r>
            <a:endParaRPr lang="en-US" dirty="0">
              <a:solidFill>
                <a:schemeClr val="tx2"/>
              </a:solidFill>
            </a:endParaRPr>
          </a:p>
          <a:p>
            <a:r>
              <a:rPr lang="en-US" dirty="0">
                <a:solidFill>
                  <a:schemeClr val="tx2"/>
                </a:solidFill>
                <a:hlinkClick r:id="rId11"/>
              </a:rPr>
              <a:t>Lymph nodes and vessels</a:t>
            </a:r>
            <a:r>
              <a:rPr lang="en-US" dirty="0">
                <a:solidFill>
                  <a:schemeClr val="tx2"/>
                </a:solidFill>
              </a:rPr>
              <a:t>, </a:t>
            </a:r>
          </a:p>
          <a:p>
            <a:r>
              <a:rPr lang="en-US" dirty="0">
                <a:solidFill>
                  <a:schemeClr val="tx2"/>
                </a:solidFill>
              </a:rPr>
              <a:t>Other small arteries, veins and nerves</a:t>
            </a:r>
          </a:p>
          <a:p>
            <a:endParaRPr lang="en-US" dirty="0"/>
          </a:p>
        </p:txBody>
      </p:sp>
    </p:spTree>
    <p:extLst>
      <p:ext uri="{BB962C8B-B14F-4D97-AF65-F5344CB8AC3E}">
        <p14:creationId xmlns:p14="http://schemas.microsoft.com/office/powerpoint/2010/main" val="169154638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Superior </a:t>
            </a:r>
            <a:r>
              <a:rPr lang="en-US" b="1" dirty="0" err="1"/>
              <a:t>mediastinum</a:t>
            </a:r>
            <a:endParaRPr lang="en-US" b="1"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1447800"/>
            <a:ext cx="6553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3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a:buNone/>
            </a:pPr>
            <a:r>
              <a:rPr lang="en-US" b="1" dirty="0">
                <a:solidFill>
                  <a:schemeClr val="tx2"/>
                </a:solidFill>
              </a:rPr>
              <a:t>Inferior </a:t>
            </a:r>
            <a:r>
              <a:rPr lang="en-US" b="1" dirty="0" err="1">
                <a:solidFill>
                  <a:schemeClr val="tx2"/>
                </a:solidFill>
              </a:rPr>
              <a:t>mediastinum</a:t>
            </a:r>
            <a:endParaRPr lang="en-US" b="1" dirty="0">
              <a:solidFill>
                <a:schemeClr val="tx2"/>
              </a:solidFill>
            </a:endParaRPr>
          </a:p>
          <a:p>
            <a:r>
              <a:rPr lang="en-US" dirty="0"/>
              <a:t>The inferior </a:t>
            </a:r>
            <a:r>
              <a:rPr lang="en-US" dirty="0" err="1"/>
              <a:t>mediastinum</a:t>
            </a:r>
            <a:r>
              <a:rPr lang="en-US" dirty="0"/>
              <a:t> extends from the inferior border of the superior </a:t>
            </a:r>
            <a:r>
              <a:rPr lang="en-US" dirty="0" err="1"/>
              <a:t>mediastinum</a:t>
            </a:r>
            <a:r>
              <a:rPr lang="en-US" dirty="0"/>
              <a:t> to the diaphragm. It is subdivided anterior-to-posterior into three spaces: </a:t>
            </a:r>
          </a:p>
          <a:p>
            <a:r>
              <a:rPr lang="en-US" dirty="0">
                <a:solidFill>
                  <a:schemeClr val="accent2"/>
                </a:solidFill>
              </a:rPr>
              <a:t>Anterior </a:t>
            </a:r>
            <a:r>
              <a:rPr lang="en-US" dirty="0" err="1">
                <a:solidFill>
                  <a:schemeClr val="accent2"/>
                </a:solidFill>
              </a:rPr>
              <a:t>mediastinum</a:t>
            </a:r>
            <a:r>
              <a:rPr lang="en-US" dirty="0"/>
              <a:t> - posterior to the body of the sternum and anterior to the </a:t>
            </a:r>
            <a:r>
              <a:rPr lang="en-US" u="sng" dirty="0">
                <a:hlinkClick r:id="rId2"/>
              </a:rPr>
              <a:t>pericardium</a:t>
            </a:r>
            <a:endParaRPr lang="en-US" dirty="0"/>
          </a:p>
          <a:p>
            <a:r>
              <a:rPr lang="en-US" dirty="0">
                <a:solidFill>
                  <a:schemeClr val="accent2"/>
                </a:solidFill>
              </a:rPr>
              <a:t>Middle </a:t>
            </a:r>
            <a:r>
              <a:rPr lang="en-US" dirty="0" err="1">
                <a:solidFill>
                  <a:schemeClr val="accent2"/>
                </a:solidFill>
              </a:rPr>
              <a:t>mediastinum</a:t>
            </a:r>
            <a:r>
              <a:rPr lang="en-US" dirty="0"/>
              <a:t> - bounded by the pericardium, which encloses the heart and origins of the great vessels</a:t>
            </a:r>
          </a:p>
          <a:p>
            <a:r>
              <a:rPr lang="en-US" dirty="0">
                <a:solidFill>
                  <a:schemeClr val="accent2"/>
                </a:solidFill>
              </a:rPr>
              <a:t>Posterior </a:t>
            </a:r>
            <a:r>
              <a:rPr lang="en-US" dirty="0" err="1">
                <a:solidFill>
                  <a:schemeClr val="accent2"/>
                </a:solidFill>
              </a:rPr>
              <a:t>mediastinum</a:t>
            </a:r>
            <a:r>
              <a:rPr lang="en-US" dirty="0"/>
              <a:t> - posterior to the pericardium and anterior to the vertebrae</a:t>
            </a:r>
          </a:p>
          <a:p>
            <a:pPr>
              <a:buNone/>
            </a:pPr>
            <a:br>
              <a:rPr lang="en-US" dirty="0"/>
            </a:br>
            <a:endParaRPr lang="en-US" dirty="0"/>
          </a:p>
        </p:txBody>
      </p:sp>
    </p:spTree>
    <p:extLst>
      <p:ext uri="{BB962C8B-B14F-4D97-AF65-F5344CB8AC3E}">
        <p14:creationId xmlns:p14="http://schemas.microsoft.com/office/powerpoint/2010/main" val="49423407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20000"/>
          </a:bodyPr>
          <a:lstStyle/>
          <a:p>
            <a:pPr>
              <a:buNone/>
            </a:pPr>
            <a:r>
              <a:rPr lang="en-US" b="1" dirty="0"/>
              <a:t>Anterior </a:t>
            </a:r>
            <a:r>
              <a:rPr lang="en-US" b="1" dirty="0" err="1"/>
              <a:t>mediastinum</a:t>
            </a:r>
            <a:endParaRPr lang="en-US" b="1" dirty="0"/>
          </a:p>
          <a:p>
            <a:r>
              <a:rPr lang="en-US" dirty="0"/>
              <a:t>Inferior portion of thymus</a:t>
            </a:r>
          </a:p>
          <a:p>
            <a:r>
              <a:rPr lang="en-US" u="sng" dirty="0">
                <a:hlinkClick r:id="rId2"/>
              </a:rPr>
              <a:t>Connective tissue</a:t>
            </a:r>
            <a:endParaRPr lang="en-US" dirty="0"/>
          </a:p>
          <a:p>
            <a:r>
              <a:rPr lang="en-US" u="sng" dirty="0">
                <a:hlinkClick r:id="rId3"/>
              </a:rPr>
              <a:t>Lymph nodes</a:t>
            </a:r>
            <a:endParaRPr lang="en-US" dirty="0"/>
          </a:p>
          <a:p>
            <a:r>
              <a:rPr lang="en-US" dirty="0" err="1"/>
              <a:t>Mediastinal</a:t>
            </a:r>
            <a:r>
              <a:rPr lang="en-US" dirty="0"/>
              <a:t> branches of internal thoracic vessels</a:t>
            </a:r>
          </a:p>
          <a:p>
            <a:r>
              <a:rPr lang="en-US" dirty="0" err="1"/>
              <a:t>Sternopericardial</a:t>
            </a:r>
            <a:r>
              <a:rPr lang="en-US" dirty="0"/>
              <a:t> ligaments</a:t>
            </a:r>
          </a:p>
          <a:p>
            <a:pPr>
              <a:buNone/>
            </a:pPr>
            <a:r>
              <a:rPr lang="en-US" b="1" dirty="0"/>
              <a:t>Middle </a:t>
            </a:r>
            <a:r>
              <a:rPr lang="en-US" b="1" dirty="0" err="1"/>
              <a:t>mediastinum</a:t>
            </a:r>
            <a:endParaRPr lang="en-US" b="1" dirty="0"/>
          </a:p>
          <a:p>
            <a:r>
              <a:rPr lang="en-US" dirty="0"/>
              <a:t>Pericardial sac</a:t>
            </a:r>
          </a:p>
          <a:p>
            <a:r>
              <a:rPr lang="en-US" dirty="0"/>
              <a:t>Heart</a:t>
            </a:r>
          </a:p>
          <a:p>
            <a:r>
              <a:rPr lang="en-US" dirty="0"/>
              <a:t>Origins of great vessels: pulmonary trunk, ascending </a:t>
            </a:r>
            <a:r>
              <a:rPr lang="en-US" u="sng" dirty="0">
                <a:hlinkClick r:id="rId4"/>
              </a:rPr>
              <a:t>aorta</a:t>
            </a:r>
            <a:r>
              <a:rPr lang="en-US" dirty="0"/>
              <a:t>, </a:t>
            </a:r>
            <a:r>
              <a:rPr lang="en-US" u="sng" dirty="0">
                <a:hlinkClick r:id="rId5"/>
              </a:rPr>
              <a:t>pulmonary veins</a:t>
            </a:r>
            <a:r>
              <a:rPr lang="en-US" dirty="0"/>
              <a:t>, superior vena cava, </a:t>
            </a:r>
            <a:r>
              <a:rPr lang="en-US" u="sng" dirty="0">
                <a:hlinkClick r:id="rId6"/>
              </a:rPr>
              <a:t>inferior vena cava</a:t>
            </a:r>
            <a:endParaRPr lang="en-US" u="sng" dirty="0"/>
          </a:p>
          <a:p>
            <a:r>
              <a:rPr lang="en-US" dirty="0"/>
              <a:t>Tracheal bifurcation and main </a:t>
            </a:r>
            <a:r>
              <a:rPr lang="en-US" u="sng" dirty="0">
                <a:hlinkClick r:id="rId7"/>
              </a:rPr>
              <a:t>bronchi</a:t>
            </a:r>
            <a:endParaRPr lang="en-US" u="sng" dirty="0"/>
          </a:p>
        </p:txBody>
      </p:sp>
    </p:spTree>
    <p:extLst>
      <p:ext uri="{BB962C8B-B14F-4D97-AF65-F5344CB8AC3E}">
        <p14:creationId xmlns:p14="http://schemas.microsoft.com/office/powerpoint/2010/main" val="18632127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pPr>
              <a:buNone/>
            </a:pPr>
            <a:r>
              <a:rPr lang="en-US" b="1" dirty="0"/>
              <a:t>Posterior </a:t>
            </a:r>
            <a:r>
              <a:rPr lang="en-US" b="1" dirty="0" err="1"/>
              <a:t>mediastinum</a:t>
            </a:r>
            <a:endParaRPr lang="en-US" b="1" dirty="0"/>
          </a:p>
          <a:p>
            <a:r>
              <a:rPr lang="en-US" dirty="0"/>
              <a:t>Descending thoracic aorta and its branches</a:t>
            </a:r>
          </a:p>
          <a:p>
            <a:r>
              <a:rPr lang="en-US" dirty="0"/>
              <a:t>Thoracic duct &amp; </a:t>
            </a:r>
            <a:r>
              <a:rPr lang="en-US" dirty="0">
                <a:solidFill>
                  <a:schemeClr val="accent2"/>
                </a:solidFill>
              </a:rPr>
              <a:t>cisterna </a:t>
            </a:r>
            <a:r>
              <a:rPr lang="en-US" dirty="0" err="1">
                <a:solidFill>
                  <a:schemeClr val="accent2"/>
                </a:solidFill>
              </a:rPr>
              <a:t>chyli</a:t>
            </a:r>
            <a:r>
              <a:rPr lang="en-US" dirty="0">
                <a:solidFill>
                  <a:schemeClr val="accent2"/>
                </a:solidFill>
              </a:rPr>
              <a:t> </a:t>
            </a:r>
            <a:r>
              <a:rPr lang="en-US" dirty="0"/>
              <a:t>which is a dilated lymph channel situated in front of the bodies of the first two lumbar vertebrae</a:t>
            </a:r>
          </a:p>
          <a:p>
            <a:r>
              <a:rPr lang="en-US" dirty="0"/>
              <a:t>Esophagus and esophageal plexus</a:t>
            </a:r>
          </a:p>
          <a:p>
            <a:r>
              <a:rPr lang="en-US" dirty="0" err="1"/>
              <a:t>Vagus</a:t>
            </a:r>
            <a:r>
              <a:rPr lang="en-US" dirty="0"/>
              <a:t> nerves</a:t>
            </a:r>
          </a:p>
          <a:p>
            <a:r>
              <a:rPr lang="en-US" dirty="0"/>
              <a:t>Thoracic </a:t>
            </a:r>
            <a:r>
              <a:rPr lang="en-US" dirty="0" err="1"/>
              <a:t>splanchnic</a:t>
            </a:r>
            <a:r>
              <a:rPr lang="en-US" dirty="0"/>
              <a:t> nerves (greater, lesser, least)</a:t>
            </a:r>
          </a:p>
          <a:p>
            <a:r>
              <a:rPr lang="en-US" dirty="0" err="1"/>
              <a:t>Lymphatics</a:t>
            </a:r>
            <a:endParaRPr lang="en-US" dirty="0"/>
          </a:p>
          <a:p>
            <a:endParaRPr lang="en-US" dirty="0"/>
          </a:p>
        </p:txBody>
      </p:sp>
    </p:spTree>
    <p:extLst>
      <p:ext uri="{BB962C8B-B14F-4D97-AF65-F5344CB8AC3E}">
        <p14:creationId xmlns:p14="http://schemas.microsoft.com/office/powerpoint/2010/main" val="16652330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Nerves in </a:t>
            </a:r>
            <a:r>
              <a:rPr lang="en-US" b="1" dirty="0" err="1"/>
              <a:t>mediastinum</a:t>
            </a:r>
            <a:endParaRPr lang="en-US" b="1" dirty="0"/>
          </a:p>
        </p:txBody>
      </p:sp>
      <p:sp>
        <p:nvSpPr>
          <p:cNvPr id="3" name="Content Placeholder 2"/>
          <p:cNvSpPr>
            <a:spLocks noGrp="1"/>
          </p:cNvSpPr>
          <p:nvPr>
            <p:ph idx="1"/>
          </p:nvPr>
        </p:nvSpPr>
        <p:spPr>
          <a:xfrm>
            <a:off x="457200" y="1600200"/>
            <a:ext cx="8229600" cy="4953000"/>
          </a:xfrm>
        </p:spPr>
        <p:txBody>
          <a:bodyPr>
            <a:normAutofit fontScale="92500"/>
          </a:bodyPr>
          <a:lstStyle/>
          <a:p>
            <a:r>
              <a:rPr lang="en-US" dirty="0"/>
              <a:t>The </a:t>
            </a:r>
            <a:r>
              <a:rPr lang="en-US" b="1" dirty="0"/>
              <a:t>right </a:t>
            </a:r>
            <a:r>
              <a:rPr lang="en-US" b="1" dirty="0" err="1"/>
              <a:t>vagus</a:t>
            </a:r>
            <a:r>
              <a:rPr lang="en-US" b="1" dirty="0"/>
              <a:t> nerve </a:t>
            </a:r>
            <a:r>
              <a:rPr lang="en-US" dirty="0"/>
              <a:t>descends in the thorax, first  </a:t>
            </a:r>
            <a:r>
              <a:rPr lang="en-US" dirty="0" err="1"/>
              <a:t>posterolateral</a:t>
            </a:r>
            <a:r>
              <a:rPr lang="en-US" dirty="0"/>
              <a:t> to the </a:t>
            </a:r>
            <a:r>
              <a:rPr lang="en-US" dirty="0" err="1"/>
              <a:t>brachiocephalic</a:t>
            </a:r>
            <a:r>
              <a:rPr lang="en-US" dirty="0"/>
              <a:t> artery  then lateral to the trachea </a:t>
            </a:r>
          </a:p>
          <a:p>
            <a:r>
              <a:rPr lang="en-US" dirty="0"/>
              <a:t>Passes </a:t>
            </a:r>
            <a:r>
              <a:rPr lang="en-US" b="1" dirty="0"/>
              <a:t>behind </a:t>
            </a:r>
            <a:r>
              <a:rPr lang="en-US" dirty="0"/>
              <a:t>the root of the right lung and assists in the formation of the </a:t>
            </a:r>
            <a:r>
              <a:rPr lang="en-US" b="1" dirty="0"/>
              <a:t>pulmonary plexus.</a:t>
            </a:r>
          </a:p>
          <a:p>
            <a:r>
              <a:rPr lang="en-US" dirty="0"/>
              <a:t>On leaving the plexus, the </a:t>
            </a:r>
            <a:r>
              <a:rPr lang="en-US" dirty="0" err="1"/>
              <a:t>vagus</a:t>
            </a:r>
            <a:r>
              <a:rPr lang="en-US" dirty="0"/>
              <a:t> passes onto the posterior surface of the esophagus and takes part in the formation of the </a:t>
            </a:r>
            <a:r>
              <a:rPr lang="en-US" b="1" dirty="0"/>
              <a:t>esophageal plexus. </a:t>
            </a:r>
          </a:p>
          <a:p>
            <a:r>
              <a:rPr lang="en-US" dirty="0"/>
              <a:t>It then passes through the esophageal opening of the diaphragm. </a:t>
            </a:r>
          </a:p>
          <a:p>
            <a:endParaRPr lang="en-US" dirty="0"/>
          </a:p>
        </p:txBody>
      </p:sp>
    </p:spTree>
    <p:extLst>
      <p:ext uri="{BB962C8B-B14F-4D97-AF65-F5344CB8AC3E}">
        <p14:creationId xmlns:p14="http://schemas.microsoft.com/office/powerpoint/2010/main" val="1465130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0" y="685800"/>
            <a:ext cx="662939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8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pPr algn="l"/>
            <a:r>
              <a:rPr lang="en-US" b="1" dirty="0"/>
              <a:t>Pleura</a:t>
            </a:r>
            <a:br>
              <a:rPr lang="en-US" b="1" dirty="0"/>
            </a:br>
            <a:endParaRPr lang="en-US" b="1" dirty="0"/>
          </a:p>
        </p:txBody>
      </p:sp>
      <p:sp>
        <p:nvSpPr>
          <p:cNvPr id="3" name="Content Placeholder 2"/>
          <p:cNvSpPr>
            <a:spLocks noGrp="1"/>
          </p:cNvSpPr>
          <p:nvPr>
            <p:ph idx="1"/>
          </p:nvPr>
        </p:nvSpPr>
        <p:spPr>
          <a:xfrm>
            <a:off x="457200" y="1066800"/>
            <a:ext cx="8229600" cy="5059363"/>
          </a:xfrm>
        </p:spPr>
        <p:txBody>
          <a:bodyPr>
            <a:normAutofit fontScale="92500"/>
          </a:bodyPr>
          <a:lstStyle/>
          <a:p>
            <a:r>
              <a:rPr lang="en-US" dirty="0"/>
              <a:t>The pleurae refer to the</a:t>
            </a:r>
            <a:r>
              <a:rPr lang="en-US" b="1" dirty="0"/>
              <a:t> serous membranes</a:t>
            </a:r>
            <a:r>
              <a:rPr lang="en-US" dirty="0"/>
              <a:t> that line the lungs and thoracic cavity. </a:t>
            </a:r>
          </a:p>
          <a:p>
            <a:r>
              <a:rPr lang="en-US" dirty="0"/>
              <a:t>They permit efficient and effortless respiration</a:t>
            </a:r>
          </a:p>
          <a:p>
            <a:pPr>
              <a:buNone/>
            </a:pPr>
            <a:r>
              <a:rPr lang="en-US" b="1" dirty="0"/>
              <a:t>Structure of the Pleurae</a:t>
            </a:r>
          </a:p>
          <a:p>
            <a:r>
              <a:rPr lang="en-US" dirty="0"/>
              <a:t>There are two pleurae in the body: one associated with each lung. </a:t>
            </a:r>
          </a:p>
          <a:p>
            <a:r>
              <a:rPr lang="en-US" dirty="0"/>
              <a:t>They consist of a </a:t>
            </a:r>
            <a:r>
              <a:rPr lang="en-US" b="1" dirty="0"/>
              <a:t>serous membrane</a:t>
            </a:r>
            <a:r>
              <a:rPr lang="en-US" dirty="0"/>
              <a:t> – a layer of simple </a:t>
            </a:r>
            <a:r>
              <a:rPr lang="en-US" dirty="0" err="1"/>
              <a:t>squamous</a:t>
            </a:r>
            <a:r>
              <a:rPr lang="en-US" dirty="0"/>
              <a:t> cells supported by connective tissue. This simple </a:t>
            </a:r>
            <a:r>
              <a:rPr lang="en-US" dirty="0" err="1"/>
              <a:t>squamous</a:t>
            </a:r>
            <a:r>
              <a:rPr lang="en-US" dirty="0"/>
              <a:t> epithelial layer is also known as the </a:t>
            </a:r>
            <a:r>
              <a:rPr lang="en-US" b="1" dirty="0" err="1"/>
              <a:t>mesothelium</a:t>
            </a:r>
            <a:r>
              <a:rPr lang="en-US" b="1" dirty="0"/>
              <a:t>.</a:t>
            </a:r>
          </a:p>
          <a:p>
            <a:endParaRPr lang="en-US" dirty="0"/>
          </a:p>
        </p:txBody>
      </p:sp>
    </p:spTree>
    <p:extLst>
      <p:ext uri="{BB962C8B-B14F-4D97-AF65-F5344CB8AC3E}">
        <p14:creationId xmlns:p14="http://schemas.microsoft.com/office/powerpoint/2010/main" val="170041342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t>Each pleura can be divided into two parts:</a:t>
            </a:r>
          </a:p>
          <a:p>
            <a:r>
              <a:rPr lang="en-US" b="1" dirty="0"/>
              <a:t>Visceral pleura </a:t>
            </a:r>
            <a:r>
              <a:rPr lang="en-US" dirty="0"/>
              <a:t>– covers the lungs.</a:t>
            </a:r>
          </a:p>
          <a:p>
            <a:r>
              <a:rPr lang="en-US" b="1" dirty="0"/>
              <a:t>Parietal pleura</a:t>
            </a:r>
            <a:r>
              <a:rPr lang="en-US" dirty="0"/>
              <a:t> – covers the internal surface of the thoracic cavity.</a:t>
            </a:r>
          </a:p>
          <a:p>
            <a:r>
              <a:rPr lang="en-US" dirty="0"/>
              <a:t>These two parts are continuous with each other at the </a:t>
            </a:r>
            <a:r>
              <a:rPr lang="en-US" b="1" dirty="0" err="1"/>
              <a:t>hilum</a:t>
            </a:r>
            <a:r>
              <a:rPr lang="en-US" dirty="0"/>
              <a:t> of each lung.</a:t>
            </a:r>
          </a:p>
          <a:p>
            <a:r>
              <a:rPr lang="en-US" dirty="0"/>
              <a:t>There is a potential space between the viscera and parietal pleura, known as the </a:t>
            </a:r>
            <a:r>
              <a:rPr lang="en-US" dirty="0">
                <a:solidFill>
                  <a:schemeClr val="accent6"/>
                </a:solidFill>
              </a:rPr>
              <a:t>pleural cavity.</a:t>
            </a:r>
          </a:p>
        </p:txBody>
      </p:sp>
    </p:spTree>
    <p:extLst>
      <p:ext uri="{BB962C8B-B14F-4D97-AF65-F5344CB8AC3E}">
        <p14:creationId xmlns:p14="http://schemas.microsoft.com/office/powerpoint/2010/main" val="212762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b="1" dirty="0" err="1"/>
              <a:t>Coronoid</a:t>
            </a:r>
            <a:r>
              <a:rPr lang="en-US" b="1" dirty="0"/>
              <a:t> process-</a:t>
            </a:r>
            <a:r>
              <a:rPr lang="en-US" dirty="0"/>
              <a:t> this ridge of bone projects outwards </a:t>
            </a:r>
            <a:r>
              <a:rPr lang="en-US" dirty="0" err="1"/>
              <a:t>anteriorly</a:t>
            </a:r>
            <a:r>
              <a:rPr lang="en-US" dirty="0"/>
              <a:t> forming part of </a:t>
            </a:r>
            <a:r>
              <a:rPr lang="en-US" dirty="0" err="1"/>
              <a:t>trochlear</a:t>
            </a:r>
            <a:r>
              <a:rPr lang="en-US" dirty="0"/>
              <a:t> notch</a:t>
            </a:r>
          </a:p>
          <a:p>
            <a:r>
              <a:rPr lang="en-US" b="1" dirty="0"/>
              <a:t>Radial notch –</a:t>
            </a:r>
            <a:r>
              <a:rPr lang="en-US" dirty="0"/>
              <a:t> located on lateral surface of </a:t>
            </a:r>
            <a:r>
              <a:rPr lang="en-US" dirty="0" err="1"/>
              <a:t>trochlear</a:t>
            </a:r>
            <a:r>
              <a:rPr lang="en-US" dirty="0"/>
              <a:t> notch, this area articulates with the  head of the radius.</a:t>
            </a:r>
          </a:p>
          <a:p>
            <a:r>
              <a:rPr lang="en-US" b="1" dirty="0" err="1"/>
              <a:t>Tuberosity</a:t>
            </a:r>
            <a:r>
              <a:rPr lang="en-US" b="1" dirty="0"/>
              <a:t> of ulna- </a:t>
            </a:r>
            <a:r>
              <a:rPr lang="en-US" dirty="0"/>
              <a:t>A rough surface distal to </a:t>
            </a:r>
            <a:r>
              <a:rPr lang="en-US" dirty="0" err="1"/>
              <a:t>coronoid</a:t>
            </a:r>
            <a:r>
              <a:rPr lang="en-US" dirty="0"/>
              <a:t> process. It is where </a:t>
            </a:r>
            <a:r>
              <a:rPr lang="en-US" dirty="0" err="1"/>
              <a:t>brachialis</a:t>
            </a:r>
            <a:r>
              <a:rPr lang="en-US" dirty="0"/>
              <a:t> muscles attaches</a:t>
            </a:r>
            <a:endParaRPr lang="en-US" b="1"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buNone/>
            </a:pPr>
            <a:r>
              <a:rPr lang="en-US" b="1" dirty="0"/>
              <a:t>Parietal Pleura</a:t>
            </a:r>
          </a:p>
          <a:p>
            <a:r>
              <a:rPr lang="en-US" dirty="0"/>
              <a:t>The parietal pleura covers the internal surface of the thoracic cavity. It is thicker than the visceral pleura, and can be subdivided according to the part of the body that it is contact with:</a:t>
            </a:r>
          </a:p>
          <a:p>
            <a:r>
              <a:rPr lang="en-US" b="1" dirty="0" err="1"/>
              <a:t>Mediastinal</a:t>
            </a:r>
            <a:r>
              <a:rPr lang="en-US" b="1" dirty="0"/>
              <a:t> pleura </a:t>
            </a:r>
            <a:r>
              <a:rPr lang="en-US" dirty="0"/>
              <a:t>– Covers the lateral aspect of the </a:t>
            </a:r>
            <a:r>
              <a:rPr lang="en-US" dirty="0" err="1"/>
              <a:t>mediastinum</a:t>
            </a:r>
            <a:r>
              <a:rPr lang="en-US" dirty="0"/>
              <a:t> (the central component of the thoracic cavity, containing a number of organ).</a:t>
            </a:r>
          </a:p>
          <a:p>
            <a:r>
              <a:rPr lang="en-US" b="1" dirty="0"/>
              <a:t>Cervical pleura</a:t>
            </a:r>
            <a:r>
              <a:rPr lang="en-US" dirty="0"/>
              <a:t> – Lines the extension of the pleural cavity into the neck.</a:t>
            </a:r>
          </a:p>
          <a:p>
            <a:r>
              <a:rPr lang="en-US" b="1" dirty="0"/>
              <a:t>Costal pleura </a:t>
            </a:r>
            <a:r>
              <a:rPr lang="en-US" dirty="0"/>
              <a:t>– Covers the inner aspect of the ribs, costal cartilages, and </a:t>
            </a:r>
            <a:r>
              <a:rPr lang="en-US" dirty="0" err="1"/>
              <a:t>intercostal</a:t>
            </a:r>
            <a:r>
              <a:rPr lang="en-US" dirty="0"/>
              <a:t> muscles.</a:t>
            </a:r>
          </a:p>
          <a:p>
            <a:endParaRPr lang="en-US" dirty="0"/>
          </a:p>
        </p:txBody>
      </p:sp>
    </p:spTree>
    <p:extLst>
      <p:ext uri="{BB962C8B-B14F-4D97-AF65-F5344CB8AC3E}">
        <p14:creationId xmlns:p14="http://schemas.microsoft.com/office/powerpoint/2010/main" val="19514114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b="1" dirty="0"/>
              <a:t>Diaphragmatic pleura </a:t>
            </a:r>
            <a:r>
              <a:rPr lang="en-US" dirty="0"/>
              <a:t>– Covers the thoracic (superior) surface of the diaphragm.</a:t>
            </a:r>
          </a:p>
          <a:p>
            <a:pPr latinLnBrk="1">
              <a:buNone/>
            </a:pPr>
            <a:endParaRPr lang="en-US" dirty="0"/>
          </a:p>
        </p:txBody>
      </p:sp>
      <p:pic>
        <p:nvPicPr>
          <p:cNvPr id="1026" name="Picture 2"/>
          <p:cNvPicPr>
            <a:picLocks noChangeAspect="1" noChangeArrowheads="1"/>
          </p:cNvPicPr>
          <p:nvPr/>
        </p:nvPicPr>
        <p:blipFill>
          <a:blip r:embed="rId2"/>
          <a:srcRect/>
          <a:stretch>
            <a:fillRect/>
          </a:stretch>
        </p:blipFill>
        <p:spPr bwMode="auto">
          <a:xfrm>
            <a:off x="1295400" y="1905000"/>
            <a:ext cx="6477000" cy="4572000"/>
          </a:xfrm>
          <a:prstGeom prst="rect">
            <a:avLst/>
          </a:prstGeom>
          <a:noFill/>
          <a:ln w="9525">
            <a:noFill/>
            <a:miter lim="800000"/>
            <a:headEnd/>
            <a:tailEnd/>
          </a:ln>
          <a:effectLst/>
        </p:spPr>
      </p:pic>
    </p:spTree>
    <p:extLst>
      <p:ext uri="{BB962C8B-B14F-4D97-AF65-F5344CB8AC3E}">
        <p14:creationId xmlns:p14="http://schemas.microsoft.com/office/powerpoint/2010/main" val="10372338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Visceral pleura</a:t>
            </a:r>
          </a:p>
        </p:txBody>
      </p:sp>
      <p:sp>
        <p:nvSpPr>
          <p:cNvPr id="3" name="Content Placeholder 2"/>
          <p:cNvSpPr>
            <a:spLocks noGrp="1"/>
          </p:cNvSpPr>
          <p:nvPr>
            <p:ph idx="1"/>
          </p:nvPr>
        </p:nvSpPr>
        <p:spPr>
          <a:xfrm>
            <a:off x="457200" y="1447800"/>
            <a:ext cx="8229600" cy="4678363"/>
          </a:xfrm>
        </p:spPr>
        <p:txBody>
          <a:bodyPr>
            <a:normAutofit fontScale="92500"/>
          </a:bodyPr>
          <a:lstStyle/>
          <a:p>
            <a:r>
              <a:rPr lang="en-US" dirty="0"/>
              <a:t>The visceral pleura covers the outer surface of the lungs. It is continuous with the parietal pleura at the </a:t>
            </a:r>
            <a:r>
              <a:rPr lang="en-US" b="1" dirty="0" err="1"/>
              <a:t>hilum</a:t>
            </a:r>
            <a:r>
              <a:rPr lang="en-US" dirty="0"/>
              <a:t> of each lung (this is where structures enter and leave the lung).</a:t>
            </a:r>
          </a:p>
          <a:p>
            <a:pPr>
              <a:buNone/>
            </a:pPr>
            <a:r>
              <a:rPr lang="en-US" b="1" dirty="0"/>
              <a:t>Pleural Cavity</a:t>
            </a:r>
          </a:p>
          <a:p>
            <a:r>
              <a:rPr lang="en-US" dirty="0"/>
              <a:t>The pleural cavity is a </a:t>
            </a:r>
            <a:r>
              <a:rPr lang="en-US" b="1" dirty="0"/>
              <a:t>potential space</a:t>
            </a:r>
            <a:r>
              <a:rPr lang="en-US" dirty="0"/>
              <a:t> between the parietal and visceral pleura. </a:t>
            </a:r>
          </a:p>
          <a:p>
            <a:r>
              <a:rPr lang="en-US" dirty="0"/>
              <a:t>It contains a small volume of serous fluid, which has two major functions.</a:t>
            </a:r>
          </a:p>
          <a:p>
            <a:endParaRPr lang="en-US" dirty="0"/>
          </a:p>
        </p:txBody>
      </p:sp>
    </p:spTree>
    <p:extLst>
      <p:ext uri="{BB962C8B-B14F-4D97-AF65-F5344CB8AC3E}">
        <p14:creationId xmlns:p14="http://schemas.microsoft.com/office/powerpoint/2010/main" val="37635759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t>It lubricates the surfaces of the pleurae, allowing them to slide over each other. </a:t>
            </a:r>
          </a:p>
          <a:p>
            <a:r>
              <a:rPr lang="en-US" dirty="0"/>
              <a:t>The serous fluid also produces a surface tension, pulling the parietal and visceral pleura together. This ensures that when the thorax expands, the lung also expands, filling with air.</a:t>
            </a:r>
          </a:p>
          <a:p>
            <a:endParaRPr lang="en-US" dirty="0"/>
          </a:p>
        </p:txBody>
      </p:sp>
    </p:spTree>
    <p:extLst>
      <p:ext uri="{BB962C8B-B14F-4D97-AF65-F5344CB8AC3E}">
        <p14:creationId xmlns:p14="http://schemas.microsoft.com/office/powerpoint/2010/main" val="29405565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457200" y="304800"/>
            <a:ext cx="8229600" cy="6096000"/>
          </a:xfrm>
          <a:prstGeom prst="rect">
            <a:avLst/>
          </a:prstGeom>
          <a:noFill/>
          <a:ln w="9525">
            <a:noFill/>
            <a:miter lim="800000"/>
            <a:headEnd/>
            <a:tailEnd/>
          </a:ln>
          <a:effectLst/>
        </p:spPr>
      </p:pic>
    </p:spTree>
    <p:extLst>
      <p:ext uri="{BB962C8B-B14F-4D97-AF65-F5344CB8AC3E}">
        <p14:creationId xmlns:p14="http://schemas.microsoft.com/office/powerpoint/2010/main" val="235242744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a:bodyPr>
          <a:lstStyle/>
          <a:p>
            <a:pPr>
              <a:buNone/>
            </a:pPr>
            <a:r>
              <a:rPr lang="en-US" b="1" dirty="0"/>
              <a:t>Neurovascular Supply</a:t>
            </a:r>
          </a:p>
          <a:p>
            <a:r>
              <a:rPr lang="en-US" dirty="0"/>
              <a:t>The two parts of the pleurae receive a different neurovascular supply:</a:t>
            </a:r>
          </a:p>
          <a:p>
            <a:pPr>
              <a:buNone/>
            </a:pPr>
            <a:r>
              <a:rPr lang="en-US" b="1" dirty="0"/>
              <a:t>Parietal Pleura</a:t>
            </a:r>
          </a:p>
          <a:p>
            <a:r>
              <a:rPr lang="en-US" dirty="0"/>
              <a:t>The parietal pleura is sensitive to pressure, pain, and temperature. It produces a well </a:t>
            </a:r>
            <a:r>
              <a:rPr lang="en-US" dirty="0" err="1"/>
              <a:t>localised</a:t>
            </a:r>
            <a:r>
              <a:rPr lang="en-US" dirty="0"/>
              <a:t> pain, and is innervated by the </a:t>
            </a:r>
            <a:r>
              <a:rPr lang="en-US" b="1" dirty="0" err="1"/>
              <a:t>phrenic</a:t>
            </a:r>
            <a:r>
              <a:rPr lang="en-US" dirty="0"/>
              <a:t> and </a:t>
            </a:r>
            <a:r>
              <a:rPr lang="en-US" b="1" dirty="0" err="1"/>
              <a:t>intercostal</a:t>
            </a:r>
            <a:r>
              <a:rPr lang="en-US" b="1" dirty="0"/>
              <a:t> nerves</a:t>
            </a:r>
            <a:r>
              <a:rPr lang="en-US" dirty="0"/>
              <a:t>.</a:t>
            </a:r>
          </a:p>
          <a:p>
            <a:r>
              <a:rPr lang="en-US" dirty="0"/>
              <a:t>The blood supply is derived from the </a:t>
            </a:r>
            <a:r>
              <a:rPr lang="en-US" b="1" dirty="0" err="1"/>
              <a:t>intercostal</a:t>
            </a:r>
            <a:r>
              <a:rPr lang="en-US" b="1" dirty="0"/>
              <a:t> arteries</a:t>
            </a:r>
            <a:r>
              <a:rPr lang="en-US" dirty="0"/>
              <a:t>.</a:t>
            </a:r>
          </a:p>
        </p:txBody>
      </p:sp>
    </p:spTree>
    <p:extLst>
      <p:ext uri="{BB962C8B-B14F-4D97-AF65-F5344CB8AC3E}">
        <p14:creationId xmlns:p14="http://schemas.microsoft.com/office/powerpoint/2010/main" val="34505449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a:t>Visceral Pleura</a:t>
            </a:r>
          </a:p>
          <a:p>
            <a:r>
              <a:rPr lang="en-US" dirty="0"/>
              <a:t>The visceral pleura is not sensitive to pain, temperature or touch. Its sensory </a:t>
            </a:r>
            <a:r>
              <a:rPr lang="en-US" dirty="0" err="1"/>
              <a:t>fibres</a:t>
            </a:r>
            <a:r>
              <a:rPr lang="en-US" dirty="0"/>
              <a:t> only detect stretch. It also receives autonomic </a:t>
            </a:r>
            <a:r>
              <a:rPr lang="en-US" dirty="0" err="1"/>
              <a:t>innervation</a:t>
            </a:r>
            <a:r>
              <a:rPr lang="en-US" dirty="0"/>
              <a:t> from the </a:t>
            </a:r>
            <a:r>
              <a:rPr lang="en-US" b="1" dirty="0"/>
              <a:t>pulmonary plexus</a:t>
            </a:r>
            <a:r>
              <a:rPr lang="en-US" dirty="0"/>
              <a:t> (a network of nerves derived from the sympathetic trunk and </a:t>
            </a:r>
            <a:r>
              <a:rPr lang="en-US" dirty="0" err="1"/>
              <a:t>vagus</a:t>
            </a:r>
            <a:r>
              <a:rPr lang="en-US" dirty="0"/>
              <a:t> nerve).</a:t>
            </a:r>
          </a:p>
          <a:p>
            <a:r>
              <a:rPr lang="en-US" dirty="0"/>
              <a:t>Arterial supply is via the </a:t>
            </a:r>
            <a:r>
              <a:rPr lang="en-US" b="1" dirty="0"/>
              <a:t>bronchial arteries </a:t>
            </a:r>
            <a:r>
              <a:rPr lang="en-US" dirty="0"/>
              <a:t>(branches of the descending aorta), which also supply the parenchyma of the lungs.</a:t>
            </a:r>
          </a:p>
          <a:p>
            <a:endParaRPr lang="en-US" dirty="0"/>
          </a:p>
          <a:p>
            <a:endParaRPr lang="en-US" dirty="0"/>
          </a:p>
        </p:txBody>
      </p:sp>
    </p:spTree>
    <p:extLst>
      <p:ext uri="{BB962C8B-B14F-4D97-AF65-F5344CB8AC3E}">
        <p14:creationId xmlns:p14="http://schemas.microsoft.com/office/powerpoint/2010/main" val="177152647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1"/>
            <a:ext cx="7772400" cy="380999"/>
          </a:xfrm>
        </p:spPr>
        <p:txBody>
          <a:bodyPr>
            <a:normAutofit fontScale="90000"/>
          </a:bodyPr>
          <a:lstStyle/>
          <a:p>
            <a:pPr algn="l"/>
            <a:r>
              <a:rPr lang="en-US" b="1" dirty="0"/>
              <a:t>Abdomen </a:t>
            </a:r>
          </a:p>
        </p:txBody>
      </p:sp>
      <p:sp>
        <p:nvSpPr>
          <p:cNvPr id="3" name="Subtitle 2"/>
          <p:cNvSpPr>
            <a:spLocks noGrp="1"/>
          </p:cNvSpPr>
          <p:nvPr>
            <p:ph type="subTitle" idx="1"/>
          </p:nvPr>
        </p:nvSpPr>
        <p:spPr>
          <a:xfrm>
            <a:off x="381000" y="1219200"/>
            <a:ext cx="8458200" cy="5638800"/>
          </a:xfrm>
        </p:spPr>
        <p:txBody>
          <a:bodyPr>
            <a:normAutofit fontScale="77500" lnSpcReduction="20000"/>
          </a:bodyPr>
          <a:lstStyle/>
          <a:p>
            <a:pPr algn="l">
              <a:buFont typeface="Arial" pitchFamily="34" charset="0"/>
              <a:buChar char="•"/>
            </a:pPr>
            <a:r>
              <a:rPr lang="en-US" sz="4200" dirty="0">
                <a:solidFill>
                  <a:schemeClr val="tx1"/>
                </a:solidFill>
              </a:rPr>
              <a:t>The abdomen is the part of the body that contains all of the structures between the thorax (chest) and the pelvis, and is separated from the thorax via the diaphragm. </a:t>
            </a:r>
          </a:p>
          <a:p>
            <a:pPr algn="l">
              <a:buFont typeface="Arial" pitchFamily="34" charset="0"/>
              <a:buChar char="•"/>
            </a:pPr>
            <a:r>
              <a:rPr lang="en-US" sz="4200" dirty="0">
                <a:solidFill>
                  <a:schemeClr val="tx1"/>
                </a:solidFill>
              </a:rPr>
              <a:t>The bones of the abdomen are made up of the lumbar spine, the third region of the vertebral column, located in the lower back between the thoracic (above) and sacral (below) vertebral segments.</a:t>
            </a:r>
            <a:br>
              <a:rPr lang="en-US" sz="4200" dirty="0">
                <a:solidFill>
                  <a:schemeClr val="tx1"/>
                </a:solidFill>
              </a:rPr>
            </a:br>
            <a:endParaRPr lang="en-US" sz="4200" dirty="0">
              <a:solidFill>
                <a:schemeClr val="tx1"/>
              </a:solidFill>
            </a:endParaRPr>
          </a:p>
          <a:p>
            <a:pPr algn="l"/>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6676664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t>The muscles of the abdomen work together to protect the internal organs (viscera) by covering them completely, and are made up of the muscles of the </a:t>
            </a:r>
            <a:r>
              <a:rPr lang="en-US" dirty="0" err="1"/>
              <a:t>anterolateral</a:t>
            </a:r>
            <a:r>
              <a:rPr lang="en-US" dirty="0"/>
              <a:t> abdominal wall and the muscles of the posterior abdominal wall.</a:t>
            </a:r>
          </a:p>
          <a:p>
            <a:r>
              <a:rPr lang="en-US" dirty="0"/>
              <a:t>The region occupied by the abdomen is called the </a:t>
            </a:r>
            <a:r>
              <a:rPr lang="en-US" dirty="0">
                <a:solidFill>
                  <a:schemeClr val="accent2"/>
                </a:solidFill>
              </a:rPr>
              <a:t>abdominal cavity, </a:t>
            </a:r>
            <a:r>
              <a:rPr lang="en-US" dirty="0"/>
              <a:t>and is enclosed by the abdominal muscles at </a:t>
            </a:r>
            <a:r>
              <a:rPr lang="en-US" dirty="0">
                <a:solidFill>
                  <a:schemeClr val="accent1"/>
                </a:solidFill>
              </a:rPr>
              <a:t>front and to the sides, and by part of the vertebral column at the back.</a:t>
            </a:r>
          </a:p>
        </p:txBody>
      </p:sp>
    </p:spTree>
    <p:extLst>
      <p:ext uri="{BB962C8B-B14F-4D97-AF65-F5344CB8AC3E}">
        <p14:creationId xmlns:p14="http://schemas.microsoft.com/office/powerpoint/2010/main" val="58775000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a:t>Ct,</a:t>
            </a:r>
          </a:p>
        </p:txBody>
      </p:sp>
      <p:sp>
        <p:nvSpPr>
          <p:cNvPr id="3" name="Content Placeholder 2"/>
          <p:cNvSpPr>
            <a:spLocks noGrp="1"/>
          </p:cNvSpPr>
          <p:nvPr>
            <p:ph idx="1"/>
          </p:nvPr>
        </p:nvSpPr>
        <p:spPr>
          <a:xfrm>
            <a:off x="457200" y="838200"/>
            <a:ext cx="8229600" cy="5287963"/>
          </a:xfrm>
        </p:spPr>
        <p:txBody>
          <a:bodyPr>
            <a:normAutofit fontScale="85000" lnSpcReduction="20000"/>
          </a:bodyPr>
          <a:lstStyle/>
          <a:p>
            <a:r>
              <a:rPr lang="en-US" dirty="0"/>
              <a:t>The abdomen contains many </a:t>
            </a:r>
            <a:r>
              <a:rPr lang="en-US" b="1" dirty="0">
                <a:solidFill>
                  <a:schemeClr val="tx2"/>
                </a:solidFill>
              </a:rPr>
              <a:t>accessory organs, </a:t>
            </a:r>
            <a:r>
              <a:rPr lang="en-US" dirty="0">
                <a:solidFill>
                  <a:srgbClr val="FF0000"/>
                </a:solidFill>
              </a:rPr>
              <a:t>including the liver, gallbladder, pancreas, spleen, adrenal glands, kidneys and the mesentery</a:t>
            </a:r>
            <a:r>
              <a:rPr lang="en-US" dirty="0"/>
              <a:t>. </a:t>
            </a:r>
          </a:p>
          <a:p>
            <a:r>
              <a:rPr lang="en-US" dirty="0"/>
              <a:t>The role of these organs is to </a:t>
            </a:r>
            <a:r>
              <a:rPr lang="en-US" b="1" dirty="0"/>
              <a:t>help the functioning of the other organs in the system</a:t>
            </a:r>
            <a:r>
              <a:rPr lang="en-US" dirty="0"/>
              <a:t>.</a:t>
            </a:r>
          </a:p>
          <a:p>
            <a:r>
              <a:rPr lang="en-US" dirty="0"/>
              <a:t>The abdominal vasculature consists of various arterial branches that all come from the aorta, and </a:t>
            </a:r>
            <a:r>
              <a:rPr lang="en-US" b="1" dirty="0"/>
              <a:t>two venous structures </a:t>
            </a:r>
            <a:r>
              <a:rPr lang="en-US" dirty="0"/>
              <a:t>that help to drain the abdominal structures, carrying deoxygenated blood and waste products away.</a:t>
            </a:r>
          </a:p>
          <a:p>
            <a:r>
              <a:rPr lang="en-US" dirty="0"/>
              <a:t>There are</a:t>
            </a:r>
            <a:r>
              <a:rPr lang="en-US" b="1" dirty="0"/>
              <a:t> multiple anatomical areas within the abdomen</a:t>
            </a:r>
            <a:r>
              <a:rPr lang="en-US" dirty="0"/>
              <a:t>, each of which contain specific contents and are bound by certain borders </a:t>
            </a:r>
            <a:br>
              <a:rPr lang="en-US" dirty="0"/>
            </a:br>
            <a:br>
              <a:rPr lang="en-US" dirty="0"/>
            </a:br>
            <a:endParaRPr lang="en-US" dirty="0"/>
          </a:p>
        </p:txBody>
      </p:sp>
    </p:spTree>
    <p:extLst>
      <p:ext uri="{BB962C8B-B14F-4D97-AF65-F5344CB8AC3E}">
        <p14:creationId xmlns:p14="http://schemas.microsoft.com/office/powerpoint/2010/main" val="356027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228600" y="662781"/>
            <a:ext cx="7848600" cy="5257800"/>
          </a:xfrm>
          <a:prstGeom prst="rect">
            <a:avLst/>
          </a:prstGeom>
          <a:noFill/>
          <a:ln w="9525">
            <a:noFill/>
            <a:miter lim="800000"/>
            <a:headEnd/>
            <a:tailEnd/>
          </a:ln>
          <a:effec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a:bodyPr>
          <a:lstStyle/>
          <a:p>
            <a:r>
              <a:rPr lang="en-US" dirty="0"/>
              <a:t>These include the </a:t>
            </a:r>
            <a:r>
              <a:rPr lang="en-US" dirty="0">
                <a:solidFill>
                  <a:schemeClr val="accent2">
                    <a:lumMod val="60000"/>
                    <a:lumOff val="40000"/>
                  </a:schemeClr>
                </a:solidFill>
              </a:rPr>
              <a:t>abdominal cavity, </a:t>
            </a:r>
            <a:r>
              <a:rPr lang="en-US" dirty="0" err="1">
                <a:solidFill>
                  <a:schemeClr val="accent2">
                    <a:lumMod val="60000"/>
                    <a:lumOff val="40000"/>
                  </a:schemeClr>
                </a:solidFill>
              </a:rPr>
              <a:t>Calot’s</a:t>
            </a:r>
            <a:r>
              <a:rPr lang="en-US" dirty="0">
                <a:solidFill>
                  <a:schemeClr val="accent2">
                    <a:lumMod val="60000"/>
                    <a:lumOff val="40000"/>
                  </a:schemeClr>
                </a:solidFill>
              </a:rPr>
              <a:t> triangle (</a:t>
            </a:r>
            <a:r>
              <a:rPr lang="en-US" dirty="0" err="1">
                <a:solidFill>
                  <a:schemeClr val="accent2">
                    <a:lumMod val="60000"/>
                    <a:lumOff val="40000"/>
                  </a:schemeClr>
                </a:solidFill>
              </a:rPr>
              <a:t>cystohepatic</a:t>
            </a:r>
            <a:r>
              <a:rPr lang="en-US" dirty="0">
                <a:solidFill>
                  <a:schemeClr val="accent2">
                    <a:lumMod val="60000"/>
                    <a:lumOff val="40000"/>
                  </a:schemeClr>
                </a:solidFill>
              </a:rPr>
              <a:t> triangle) the peritoneum, the inguinal canal, and </a:t>
            </a:r>
            <a:r>
              <a:rPr lang="en-US" dirty="0" err="1">
                <a:solidFill>
                  <a:schemeClr val="accent2">
                    <a:lumMod val="60000"/>
                    <a:lumOff val="40000"/>
                  </a:schemeClr>
                </a:solidFill>
              </a:rPr>
              <a:t>Hesselbach’s</a:t>
            </a:r>
            <a:r>
              <a:rPr lang="en-US" dirty="0">
                <a:solidFill>
                  <a:schemeClr val="accent2">
                    <a:lumMod val="60000"/>
                    <a:lumOff val="40000"/>
                  </a:schemeClr>
                </a:solidFill>
              </a:rPr>
              <a:t> triangle (inguinal triangle)</a:t>
            </a:r>
          </a:p>
          <a:p>
            <a:r>
              <a:rPr lang="en-US" dirty="0"/>
              <a:t>The abdomen contains organs involved in the gastrointestinal tract, including the </a:t>
            </a:r>
            <a:r>
              <a:rPr lang="en-US" b="1" dirty="0" err="1"/>
              <a:t>oesophagus</a:t>
            </a:r>
            <a:r>
              <a:rPr lang="en-US" b="1" dirty="0"/>
              <a:t>, stomach, small intestine, </a:t>
            </a:r>
            <a:r>
              <a:rPr lang="en-US" b="1" dirty="0" err="1"/>
              <a:t>cecum</a:t>
            </a:r>
            <a:r>
              <a:rPr lang="en-US" b="1" dirty="0"/>
              <a:t>, appendix, colon, rectum and the anal canal. </a:t>
            </a:r>
          </a:p>
          <a:p>
            <a:r>
              <a:rPr lang="en-US" dirty="0"/>
              <a:t>The gastrointestinal tract is an organ system that enables us to ingest food, digest it, absorb it, and then expel the remaining waste as </a:t>
            </a:r>
            <a:r>
              <a:rPr lang="en-US" dirty="0" err="1"/>
              <a:t>faeces</a:t>
            </a:r>
            <a:r>
              <a:rPr lang="en-US" dirty="0"/>
              <a:t>.</a:t>
            </a:r>
          </a:p>
        </p:txBody>
      </p:sp>
    </p:spTree>
    <p:extLst>
      <p:ext uri="{BB962C8B-B14F-4D97-AF65-F5344CB8AC3E}">
        <p14:creationId xmlns:p14="http://schemas.microsoft.com/office/powerpoint/2010/main" val="7165754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533400"/>
          </a:xfrm>
        </p:spPr>
        <p:txBody>
          <a:bodyPr>
            <a:normAutofit fontScale="90000"/>
          </a:bodyPr>
          <a:lstStyle/>
          <a:p>
            <a:pPr algn="l"/>
            <a:r>
              <a:rPr lang="en-US" b="1" dirty="0"/>
              <a:t>Areas of the abdomen</a:t>
            </a:r>
          </a:p>
        </p:txBody>
      </p:sp>
      <p:sp>
        <p:nvSpPr>
          <p:cNvPr id="3" name="Content Placeholder 2"/>
          <p:cNvSpPr>
            <a:spLocks noGrp="1"/>
          </p:cNvSpPr>
          <p:nvPr>
            <p:ph idx="1"/>
          </p:nvPr>
        </p:nvSpPr>
        <p:spPr>
          <a:xfrm>
            <a:off x="457200" y="838200"/>
            <a:ext cx="8229600" cy="6019800"/>
          </a:xfrm>
        </p:spPr>
        <p:txBody>
          <a:bodyPr>
            <a:normAutofit fontScale="77500" lnSpcReduction="20000"/>
          </a:bodyPr>
          <a:lstStyle/>
          <a:p>
            <a:r>
              <a:rPr lang="en-US" dirty="0"/>
              <a:t>There are multiple anatomical areas within the abdomen, each of which contain specific contents and are bound by certain borders. </a:t>
            </a:r>
          </a:p>
          <a:p>
            <a:r>
              <a:rPr lang="en-US" dirty="0"/>
              <a:t>The purpose of the areas of the abdomen is to </a:t>
            </a:r>
            <a:r>
              <a:rPr lang="en-US" dirty="0" err="1"/>
              <a:t>compartmentalise</a:t>
            </a:r>
            <a:r>
              <a:rPr lang="en-US" dirty="0"/>
              <a:t> the abdomen, or to locate various pathologies and the organ they are affecting. </a:t>
            </a:r>
          </a:p>
          <a:p>
            <a:r>
              <a:rPr lang="en-US" dirty="0"/>
              <a:t>The main areas of the abdomen include the </a:t>
            </a:r>
            <a:r>
              <a:rPr lang="en-US" dirty="0">
                <a:solidFill>
                  <a:srgbClr val="002060"/>
                </a:solidFill>
              </a:rPr>
              <a:t>abdominal cavity, </a:t>
            </a:r>
            <a:r>
              <a:rPr lang="en-US" dirty="0" err="1">
                <a:solidFill>
                  <a:srgbClr val="002060"/>
                </a:solidFill>
              </a:rPr>
              <a:t>Calot’s</a:t>
            </a:r>
            <a:r>
              <a:rPr lang="en-US" dirty="0">
                <a:solidFill>
                  <a:srgbClr val="002060"/>
                </a:solidFill>
              </a:rPr>
              <a:t> triangle, the peritoneum, the inguinal canal, and </a:t>
            </a:r>
            <a:r>
              <a:rPr lang="en-US" dirty="0" err="1">
                <a:solidFill>
                  <a:srgbClr val="002060"/>
                </a:solidFill>
              </a:rPr>
              <a:t>Hesselbach’s</a:t>
            </a:r>
            <a:r>
              <a:rPr lang="en-US" dirty="0">
                <a:solidFill>
                  <a:srgbClr val="002060"/>
                </a:solidFill>
              </a:rPr>
              <a:t> triangle</a:t>
            </a:r>
            <a:r>
              <a:rPr lang="en-US" dirty="0"/>
              <a:t>.</a:t>
            </a:r>
          </a:p>
          <a:p>
            <a:r>
              <a:rPr lang="en-US" dirty="0"/>
              <a:t>The abdominal (peritoneal) cavity is an area that normally only contains a small amount of peritoneal fluid, however can become a potential space for pathology. This area contains various subdivisions, and differs in both males and females.</a:t>
            </a:r>
          </a:p>
          <a:p>
            <a:r>
              <a:rPr lang="en-US" dirty="0" err="1"/>
              <a:t>Calot’s</a:t>
            </a:r>
            <a:r>
              <a:rPr lang="en-US" dirty="0"/>
              <a:t> triangle is a small anatomical area within the abdomen, containing arteries and </a:t>
            </a:r>
            <a:r>
              <a:rPr lang="en-US" dirty="0" err="1"/>
              <a:t>lymphatics</a:t>
            </a:r>
            <a:r>
              <a:rPr lang="en-US" dirty="0"/>
              <a:t>, and this area is located where the </a:t>
            </a:r>
            <a:r>
              <a:rPr lang="en-US" dirty="0">
                <a:solidFill>
                  <a:srgbClr val="002060"/>
                </a:solidFill>
              </a:rPr>
              <a:t>hepatic ducts and neurovascular structures enter and exit the liver.</a:t>
            </a:r>
          </a:p>
          <a:p>
            <a:endParaRPr lang="en-US" dirty="0"/>
          </a:p>
        </p:txBody>
      </p:sp>
    </p:spTree>
    <p:extLst>
      <p:ext uri="{BB962C8B-B14F-4D97-AF65-F5344CB8AC3E}">
        <p14:creationId xmlns:p14="http://schemas.microsoft.com/office/powerpoint/2010/main" val="32481455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1. Anterior abdominal wall</a:t>
            </a:r>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r>
              <a:rPr lang="en-US" dirty="0"/>
              <a:t>The </a:t>
            </a:r>
            <a:r>
              <a:rPr lang="en-US" b="1" dirty="0"/>
              <a:t>abdominal wall</a:t>
            </a:r>
            <a:r>
              <a:rPr lang="en-US" dirty="0"/>
              <a:t> represents the boundaries of the </a:t>
            </a:r>
            <a:r>
              <a:rPr lang="en-US" dirty="0">
                <a:hlinkClick r:id="rId2" tooltip="Abdominal cavity"/>
              </a:rPr>
              <a:t>abdominal cavity</a:t>
            </a:r>
            <a:r>
              <a:rPr lang="en-US" dirty="0"/>
              <a:t>. The abdominal wall encloses the abdominal cavity and can be divided into anterolateral and posterior sections. </a:t>
            </a:r>
          </a:p>
          <a:p>
            <a:r>
              <a:rPr lang="en-US" dirty="0"/>
              <a:t>The abdominal wall:</a:t>
            </a:r>
          </a:p>
          <a:p>
            <a:pPr lvl="1"/>
            <a:r>
              <a:rPr lang="en-US" dirty="0"/>
              <a:t>Forms a firm, yet flexible boundary which keeps the abdominal viscera in the abdominal cavity and assists the viscera in maintaining their anatomical position against gravity.</a:t>
            </a:r>
          </a:p>
          <a:p>
            <a:pPr lvl="1"/>
            <a:r>
              <a:rPr lang="en-US" dirty="0"/>
              <a:t>Protects the abdominal viscera from injury.</a:t>
            </a:r>
          </a:p>
          <a:p>
            <a:pPr lvl="1"/>
            <a:r>
              <a:rPr lang="en-US" dirty="0"/>
              <a:t>Assists in forceful expiration by pushing the abdominal viscera upwards.</a:t>
            </a:r>
          </a:p>
          <a:p>
            <a:pPr lvl="1"/>
            <a:r>
              <a:rPr lang="en-US" dirty="0"/>
              <a:t>Is involved in any action (coughing, vomiting, defecation) that increases intra-abdominal pressure.</a:t>
            </a:r>
          </a:p>
          <a:p>
            <a:endParaRPr lang="en-US" dirty="0"/>
          </a:p>
        </p:txBody>
      </p:sp>
    </p:spTree>
    <p:extLst>
      <p:ext uri="{BB962C8B-B14F-4D97-AF65-F5344CB8AC3E}">
        <p14:creationId xmlns:p14="http://schemas.microsoft.com/office/powerpoint/2010/main" val="39830334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Ct,</a:t>
            </a:r>
          </a:p>
        </p:txBody>
      </p:sp>
      <p:sp>
        <p:nvSpPr>
          <p:cNvPr id="3" name="Content Placeholder 2"/>
          <p:cNvSpPr>
            <a:spLocks noGrp="1"/>
          </p:cNvSpPr>
          <p:nvPr>
            <p:ph idx="1"/>
          </p:nvPr>
        </p:nvSpPr>
        <p:spPr>
          <a:xfrm>
            <a:off x="457200" y="914400"/>
            <a:ext cx="8229600" cy="5211763"/>
          </a:xfrm>
        </p:spPr>
        <p:txBody>
          <a:bodyPr>
            <a:normAutofit fontScale="85000" lnSpcReduction="20000"/>
          </a:bodyPr>
          <a:lstStyle/>
          <a:p>
            <a:r>
              <a:rPr lang="en-US" dirty="0"/>
              <a:t>There is a common set of layers covering and forming all the walls: the deepest being the </a:t>
            </a:r>
            <a:r>
              <a:rPr lang="en-US" b="1" dirty="0"/>
              <a:t>visceral peritoneum</a:t>
            </a:r>
            <a:r>
              <a:rPr lang="en-US" dirty="0"/>
              <a:t>, which covers many of the abdominal organs (most of the large and small intestines, for example), and the </a:t>
            </a:r>
            <a:r>
              <a:rPr lang="en-US" b="1" dirty="0"/>
              <a:t>parietal peritoneum- </a:t>
            </a:r>
            <a:r>
              <a:rPr lang="en-US" dirty="0"/>
              <a:t>which covers the visceral peritoneum below it, the </a:t>
            </a:r>
            <a:r>
              <a:rPr lang="en-US" dirty="0" err="1"/>
              <a:t>extraperitoneal</a:t>
            </a:r>
            <a:r>
              <a:rPr lang="en-US" dirty="0"/>
              <a:t> fat, the </a:t>
            </a:r>
            <a:r>
              <a:rPr lang="en-US" dirty="0" err="1"/>
              <a:t>transversalis</a:t>
            </a:r>
            <a:r>
              <a:rPr lang="en-US" dirty="0"/>
              <a:t> fascia, the internal and external oblique and </a:t>
            </a:r>
            <a:r>
              <a:rPr lang="en-US" dirty="0" err="1"/>
              <a:t>transversus</a:t>
            </a:r>
            <a:r>
              <a:rPr lang="en-US" dirty="0"/>
              <a:t> </a:t>
            </a:r>
            <a:r>
              <a:rPr lang="en-US" dirty="0" err="1"/>
              <a:t>abdominis</a:t>
            </a:r>
            <a:r>
              <a:rPr lang="en-US" dirty="0"/>
              <a:t> </a:t>
            </a:r>
            <a:r>
              <a:rPr lang="en-US" dirty="0" err="1"/>
              <a:t>aponeurosis</a:t>
            </a:r>
            <a:r>
              <a:rPr lang="en-US" dirty="0"/>
              <a:t>, and a layer of fascia, which has different names according to what it covers (e.g., </a:t>
            </a:r>
            <a:r>
              <a:rPr lang="en-US" dirty="0" err="1"/>
              <a:t>transversalis</a:t>
            </a:r>
            <a:r>
              <a:rPr lang="en-US" dirty="0"/>
              <a:t>, psoas fascia).</a:t>
            </a:r>
          </a:p>
          <a:p>
            <a:r>
              <a:rPr lang="en-US" dirty="0"/>
              <a:t>The anterolateral abdominal wall consists of four main layers (external to internal): skin, superficial fascia, muscles and associated fascia, and parietal peritoneum.</a:t>
            </a:r>
          </a:p>
          <a:p>
            <a:pPr marL="0" indent="0">
              <a:buNone/>
            </a:pPr>
            <a:endParaRPr lang="en-US" dirty="0"/>
          </a:p>
          <a:p>
            <a:endParaRPr lang="en-US" dirty="0"/>
          </a:p>
        </p:txBody>
      </p:sp>
    </p:spTree>
    <p:extLst>
      <p:ext uri="{BB962C8B-B14F-4D97-AF65-F5344CB8AC3E}">
        <p14:creationId xmlns:p14="http://schemas.microsoft.com/office/powerpoint/2010/main" val="298551015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686800" cy="6324600"/>
          </a:xfrm>
        </p:spPr>
        <p:txBody>
          <a:bodyPr>
            <a:normAutofit/>
          </a:bodyPr>
          <a:lstStyle/>
          <a:p>
            <a:pPr>
              <a:buNone/>
            </a:pPr>
            <a:r>
              <a:rPr lang="en-US" sz="4600" b="1" dirty="0"/>
              <a:t>Layers of </a:t>
            </a:r>
            <a:r>
              <a:rPr lang="en-US" sz="4600" b="1" dirty="0" err="1"/>
              <a:t>anterolateral</a:t>
            </a:r>
            <a:r>
              <a:rPr lang="en-US" sz="4600" b="1" dirty="0"/>
              <a:t> abdominal wall</a:t>
            </a:r>
          </a:p>
          <a:p>
            <a:r>
              <a:rPr lang="en-US" dirty="0"/>
              <a:t>In </a:t>
            </a:r>
            <a:r>
              <a:rPr lang="en-US" dirty="0">
                <a:hlinkClick r:id="rId2" tooltip="Human anatomy"/>
              </a:rPr>
              <a:t>human anatomy</a:t>
            </a:r>
            <a:r>
              <a:rPr lang="en-US" dirty="0"/>
              <a:t>, the layers of the </a:t>
            </a:r>
            <a:r>
              <a:rPr lang="en-US" dirty="0" err="1"/>
              <a:t>anterolateral</a:t>
            </a:r>
            <a:r>
              <a:rPr lang="en-US" dirty="0"/>
              <a:t> abdominal wall are (from superficial to deep):</a:t>
            </a:r>
            <a:endParaRPr lang="en-US" sz="2800" dirty="0"/>
          </a:p>
          <a:p>
            <a:pPr lvl="0"/>
            <a:r>
              <a:rPr lang="en-US" dirty="0">
                <a:solidFill>
                  <a:srgbClr val="00B0F0"/>
                </a:solidFill>
              </a:rPr>
              <a:t>Skin</a:t>
            </a:r>
            <a:endParaRPr lang="en-US" sz="2800" dirty="0">
              <a:solidFill>
                <a:srgbClr val="00B0F0"/>
              </a:solidFill>
            </a:endParaRPr>
          </a:p>
          <a:p>
            <a:pPr lvl="0"/>
            <a:r>
              <a:rPr lang="en-US" dirty="0">
                <a:solidFill>
                  <a:srgbClr val="00B0F0"/>
                </a:solidFill>
              </a:rPr>
              <a:t>Subcutaneous tissue </a:t>
            </a:r>
            <a:r>
              <a:rPr lang="en-US" dirty="0"/>
              <a:t>(layer underlying the skin. It is also known as </a:t>
            </a:r>
            <a:r>
              <a:rPr lang="en-US" dirty="0" err="1"/>
              <a:t>hypodermia</a:t>
            </a:r>
            <a:r>
              <a:rPr lang="en-US" dirty="0"/>
              <a:t>)</a:t>
            </a:r>
            <a:endParaRPr lang="en-US" sz="28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2672250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28600" y="1295400"/>
            <a:ext cx="8686800" cy="5257800"/>
          </a:xfrm>
        </p:spPr>
        <p:txBody>
          <a:bodyPr>
            <a:normAutofit/>
          </a:bodyPr>
          <a:lstStyle/>
          <a:p>
            <a:pPr lvl="0"/>
            <a:r>
              <a:rPr lang="en-US" sz="3000" dirty="0">
                <a:solidFill>
                  <a:srgbClr val="00B0F0"/>
                </a:solidFill>
              </a:rPr>
              <a:t>Superficial Fascia- </a:t>
            </a:r>
            <a:r>
              <a:rPr lang="en-US" sz="2600" dirty="0">
                <a:solidFill>
                  <a:prstClr val="black"/>
                </a:solidFill>
              </a:rPr>
              <a:t>The superficial fascia is connective tissue. The composition of this layer depends on its location:</a:t>
            </a:r>
          </a:p>
          <a:p>
            <a:pPr lvl="2"/>
            <a:r>
              <a:rPr lang="en-US" sz="2200" b="1" dirty="0">
                <a:solidFill>
                  <a:prstClr val="black"/>
                </a:solidFill>
              </a:rPr>
              <a:t>Above the umbilicus</a:t>
            </a:r>
            <a:r>
              <a:rPr lang="en-US" sz="2200" dirty="0">
                <a:solidFill>
                  <a:prstClr val="black"/>
                </a:solidFill>
              </a:rPr>
              <a:t> – a single sheet of connective tissue. It is continuous with the superficial fascia in other regions of the body.</a:t>
            </a:r>
            <a:endParaRPr lang="en-US" b="1" dirty="0"/>
          </a:p>
          <a:p>
            <a:pPr lvl="2"/>
            <a:r>
              <a:rPr lang="en-US" b="1" dirty="0"/>
              <a:t>Below the umbilicus</a:t>
            </a:r>
            <a:r>
              <a:rPr lang="en-US" dirty="0"/>
              <a:t> – divided into two layers; the fatty superficial layer (Camper’s fascia) and the membranous deep layer (</a:t>
            </a:r>
            <a:r>
              <a:rPr lang="en-US" dirty="0" err="1"/>
              <a:t>Scarpa’s</a:t>
            </a:r>
            <a:r>
              <a:rPr lang="en-US" dirty="0"/>
              <a:t> fascia).</a:t>
            </a:r>
          </a:p>
          <a:p>
            <a:pPr lvl="3"/>
            <a:r>
              <a:rPr lang="en-US" dirty="0"/>
              <a:t>The superficial vessels and nerves run between these two layers of fascia</a:t>
            </a:r>
          </a:p>
          <a:p>
            <a:endParaRPr lang="en-US" dirty="0"/>
          </a:p>
        </p:txBody>
      </p:sp>
    </p:spTree>
    <p:extLst>
      <p:ext uri="{BB962C8B-B14F-4D97-AF65-F5344CB8AC3E}">
        <p14:creationId xmlns:p14="http://schemas.microsoft.com/office/powerpoint/2010/main" val="38688128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br>
              <a:rPr lang="en-US" dirty="0"/>
            </a:br>
            <a:r>
              <a:rPr lang="en-US" dirty="0"/>
              <a:t>The layers of the anterolateral abdominal wall. Below the umbilicus, there are two layers of superficial fascia – Camper’s and </a:t>
            </a:r>
            <a:r>
              <a:rPr lang="en-US" dirty="0" err="1"/>
              <a:t>Scarpa’s</a:t>
            </a:r>
            <a:r>
              <a:rPr lang="en-US" dirty="0"/>
              <a:t>.</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76400" y="1828800"/>
            <a:ext cx="57932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66352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a:t>
            </a:r>
          </a:p>
        </p:txBody>
      </p:sp>
      <p:sp>
        <p:nvSpPr>
          <p:cNvPr id="3" name="Content Placeholder 2"/>
          <p:cNvSpPr>
            <a:spLocks noGrp="1"/>
          </p:cNvSpPr>
          <p:nvPr>
            <p:ph idx="1"/>
          </p:nvPr>
        </p:nvSpPr>
        <p:spPr>
          <a:xfrm>
            <a:off x="457200" y="1295400"/>
            <a:ext cx="8229600" cy="5257800"/>
          </a:xfrm>
        </p:spPr>
        <p:txBody>
          <a:bodyPr/>
          <a:lstStyle/>
          <a:p>
            <a:pPr lvl="0"/>
            <a:r>
              <a:rPr lang="en-US" sz="2700" dirty="0">
                <a:solidFill>
                  <a:srgbClr val="00B0F0"/>
                </a:solidFill>
              </a:rPr>
              <a:t>Muscles</a:t>
            </a:r>
            <a:r>
              <a:rPr lang="en-US" sz="2700" dirty="0">
                <a:solidFill>
                  <a:srgbClr val="4F81BD"/>
                </a:solidFill>
              </a:rPr>
              <a:t>- </a:t>
            </a:r>
            <a:r>
              <a:rPr lang="en-US" sz="2700" dirty="0">
                <a:solidFill>
                  <a:prstClr val="black"/>
                </a:solidFill>
              </a:rPr>
              <a:t>external oblique abdominal muscle, internal oblique abdominal muscle, rectus </a:t>
            </a:r>
            <a:r>
              <a:rPr lang="en-US" sz="2700" dirty="0" err="1">
                <a:solidFill>
                  <a:prstClr val="black"/>
                </a:solidFill>
              </a:rPr>
              <a:t>abdominis</a:t>
            </a:r>
            <a:r>
              <a:rPr lang="en-US" sz="2700" dirty="0">
                <a:solidFill>
                  <a:prstClr val="black"/>
                </a:solidFill>
              </a:rPr>
              <a:t>, transverse abdominal muscle and </a:t>
            </a:r>
            <a:r>
              <a:rPr lang="en-US" sz="2700" dirty="0" err="1">
                <a:solidFill>
                  <a:prstClr val="black"/>
                </a:solidFill>
              </a:rPr>
              <a:t>quadratus</a:t>
            </a:r>
            <a:r>
              <a:rPr lang="en-US" sz="2700" dirty="0">
                <a:solidFill>
                  <a:prstClr val="black"/>
                </a:solidFill>
              </a:rPr>
              <a:t> </a:t>
            </a:r>
            <a:r>
              <a:rPr lang="en-US" sz="2700" dirty="0" err="1">
                <a:solidFill>
                  <a:prstClr val="black"/>
                </a:solidFill>
              </a:rPr>
              <a:t>lomborum</a:t>
            </a:r>
            <a:endParaRPr lang="en-US" sz="2700" dirty="0">
              <a:solidFill>
                <a:prstClr val="black"/>
              </a:solidFill>
            </a:endParaRPr>
          </a:p>
          <a:p>
            <a:pPr lvl="0"/>
            <a:r>
              <a:rPr lang="en-US" sz="2700" dirty="0" err="1">
                <a:solidFill>
                  <a:srgbClr val="00B0F0"/>
                </a:solidFill>
              </a:rPr>
              <a:t>Transversalis</a:t>
            </a:r>
            <a:r>
              <a:rPr lang="en-US" sz="2700" dirty="0">
                <a:solidFill>
                  <a:srgbClr val="00B0F0"/>
                </a:solidFill>
              </a:rPr>
              <a:t> fascia </a:t>
            </a:r>
            <a:r>
              <a:rPr lang="en-US" sz="2700" dirty="0">
                <a:solidFill>
                  <a:prstClr val="black"/>
                </a:solidFill>
              </a:rPr>
              <a:t>- a thin </a:t>
            </a:r>
            <a:r>
              <a:rPr lang="en-US" sz="2700" dirty="0" err="1">
                <a:solidFill>
                  <a:prstClr val="black"/>
                </a:solidFill>
              </a:rPr>
              <a:t>aponeurotic</a:t>
            </a:r>
            <a:r>
              <a:rPr lang="en-US" sz="2700" dirty="0">
                <a:solidFill>
                  <a:prstClr val="black"/>
                </a:solidFill>
              </a:rPr>
              <a:t> membrane which lies between inner surface of transverse abdominal muscle and parietal peritoneum</a:t>
            </a:r>
            <a:endParaRPr lang="en-US" sz="2400" dirty="0">
              <a:solidFill>
                <a:prstClr val="black"/>
              </a:solidFill>
            </a:endParaRPr>
          </a:p>
          <a:p>
            <a:pPr lvl="0"/>
            <a:r>
              <a:rPr lang="en-US" sz="2700" dirty="0" err="1">
                <a:solidFill>
                  <a:srgbClr val="00B0F0"/>
                </a:solidFill>
              </a:rPr>
              <a:t>Extraperitoneal</a:t>
            </a:r>
            <a:r>
              <a:rPr lang="en-US" sz="2700" dirty="0">
                <a:solidFill>
                  <a:srgbClr val="00B0F0"/>
                </a:solidFill>
              </a:rPr>
              <a:t> fat</a:t>
            </a:r>
            <a:endParaRPr lang="en-US" sz="2400" dirty="0">
              <a:solidFill>
                <a:srgbClr val="00B0F0"/>
              </a:solidFill>
            </a:endParaRPr>
          </a:p>
          <a:p>
            <a:pPr lvl="0"/>
            <a:r>
              <a:rPr lang="en-US" sz="2700" dirty="0">
                <a:solidFill>
                  <a:srgbClr val="00B0F0"/>
                </a:solidFill>
              </a:rPr>
              <a:t>Peritoneum</a:t>
            </a:r>
            <a:endParaRPr lang="en-US" sz="2400" dirty="0">
              <a:solidFill>
                <a:srgbClr val="00B0F0"/>
              </a:solidFill>
            </a:endParaRPr>
          </a:p>
          <a:p>
            <a:endParaRPr lang="en-US" dirty="0"/>
          </a:p>
        </p:txBody>
      </p:sp>
    </p:spTree>
    <p:extLst>
      <p:ext uri="{BB962C8B-B14F-4D97-AF65-F5344CB8AC3E}">
        <p14:creationId xmlns:p14="http://schemas.microsoft.com/office/powerpoint/2010/main" val="383452582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i="0" dirty="0">
                <a:solidFill>
                  <a:srgbClr val="32323C"/>
                </a:solidFill>
                <a:effectLst/>
                <a:latin typeface="acumin-pro"/>
              </a:rPr>
              <a:t>Muscles of the Abdominal Wall</a:t>
            </a:r>
          </a:p>
          <a:p>
            <a:pPr algn="just"/>
            <a:r>
              <a:rPr lang="en-US" b="0" i="0" dirty="0">
                <a:solidFill>
                  <a:srgbClr val="32323C"/>
                </a:solidFill>
                <a:effectLst/>
                <a:latin typeface="acumin-pro"/>
              </a:rPr>
              <a:t>The muscles of the </a:t>
            </a:r>
            <a:r>
              <a:rPr lang="en-US" b="1" i="0" dirty="0">
                <a:solidFill>
                  <a:srgbClr val="32323C"/>
                </a:solidFill>
                <a:effectLst/>
                <a:latin typeface="acumin-pro"/>
              </a:rPr>
              <a:t>anterolateral abdominal wall</a:t>
            </a:r>
            <a:r>
              <a:rPr lang="en-US" b="0" i="0" dirty="0">
                <a:solidFill>
                  <a:srgbClr val="32323C"/>
                </a:solidFill>
                <a:effectLst/>
                <a:latin typeface="acumin-pro"/>
              </a:rPr>
              <a:t> can be divided into two main groups:</a:t>
            </a:r>
          </a:p>
          <a:p>
            <a:pPr algn="just">
              <a:buFont typeface="Arial"/>
              <a:buChar char="•"/>
            </a:pPr>
            <a:r>
              <a:rPr lang="en-US" b="1" i="0" dirty="0">
                <a:solidFill>
                  <a:srgbClr val="32323C"/>
                </a:solidFill>
                <a:effectLst/>
                <a:latin typeface="acumin-pro"/>
              </a:rPr>
              <a:t>Flat muscles</a:t>
            </a:r>
            <a:r>
              <a:rPr lang="en-US" b="0" i="0" dirty="0">
                <a:solidFill>
                  <a:srgbClr val="32323C"/>
                </a:solidFill>
                <a:effectLst/>
                <a:latin typeface="acumin-pro"/>
              </a:rPr>
              <a:t> – three flat muscles, situated laterally on either side of the abdomen.</a:t>
            </a:r>
          </a:p>
          <a:p>
            <a:pPr algn="just">
              <a:buFont typeface="Arial"/>
              <a:buChar char="•"/>
            </a:pPr>
            <a:r>
              <a:rPr lang="en-US" b="1" i="0" dirty="0">
                <a:solidFill>
                  <a:srgbClr val="32323C"/>
                </a:solidFill>
                <a:effectLst/>
                <a:latin typeface="acumin-pro"/>
              </a:rPr>
              <a:t>Vertical muscles</a:t>
            </a:r>
            <a:r>
              <a:rPr lang="en-US" b="0" i="0" dirty="0">
                <a:solidFill>
                  <a:srgbClr val="32323C"/>
                </a:solidFill>
                <a:effectLst/>
                <a:latin typeface="acumin-pro"/>
              </a:rPr>
              <a:t> – two vertical muscles, situated near the mid-line of the body.</a:t>
            </a:r>
          </a:p>
          <a:p>
            <a:endParaRPr lang="en-US" dirty="0"/>
          </a:p>
        </p:txBody>
      </p:sp>
    </p:spTree>
    <p:extLst>
      <p:ext uri="{BB962C8B-B14F-4D97-AF65-F5344CB8AC3E}">
        <p14:creationId xmlns:p14="http://schemas.microsoft.com/office/powerpoint/2010/main" val="27983316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pPr marL="0" indent="0">
              <a:buNone/>
            </a:pPr>
            <a:r>
              <a:rPr lang="en-US" b="1" i="0" dirty="0">
                <a:solidFill>
                  <a:srgbClr val="32323C"/>
                </a:solidFill>
                <a:effectLst/>
                <a:latin typeface="acumin-pro"/>
              </a:rPr>
              <a:t>Flat Muscles</a:t>
            </a:r>
          </a:p>
          <a:p>
            <a:pPr algn="just"/>
            <a:r>
              <a:rPr lang="en-US" b="0" i="0" dirty="0">
                <a:solidFill>
                  <a:srgbClr val="32323C"/>
                </a:solidFill>
                <a:effectLst/>
                <a:latin typeface="acumin-pro"/>
              </a:rPr>
              <a:t>There are three flat muscles located </a:t>
            </a:r>
            <a:r>
              <a:rPr lang="en-US" b="1" i="0" dirty="0">
                <a:solidFill>
                  <a:srgbClr val="32323C"/>
                </a:solidFill>
                <a:effectLst/>
                <a:latin typeface="acumin-pro"/>
              </a:rPr>
              <a:t>laterally in the abdominal wall, stacked upon one another</a:t>
            </a:r>
            <a:r>
              <a:rPr lang="en-US" b="0" i="0" dirty="0">
                <a:solidFill>
                  <a:srgbClr val="32323C"/>
                </a:solidFill>
                <a:effectLst/>
                <a:latin typeface="acumin-pro"/>
              </a:rPr>
              <a:t>. Their </a:t>
            </a:r>
            <a:r>
              <a:rPr lang="en-US" b="0" i="0" dirty="0" err="1">
                <a:solidFill>
                  <a:srgbClr val="32323C"/>
                </a:solidFill>
                <a:effectLst/>
                <a:latin typeface="acumin-pro"/>
              </a:rPr>
              <a:t>fibres</a:t>
            </a:r>
            <a:r>
              <a:rPr lang="en-US" b="0" i="0" dirty="0">
                <a:solidFill>
                  <a:srgbClr val="32323C"/>
                </a:solidFill>
                <a:effectLst/>
                <a:latin typeface="acumin-pro"/>
              </a:rPr>
              <a:t> run in differing directions and </a:t>
            </a:r>
            <a:r>
              <a:rPr lang="en-US" b="1" i="0" dirty="0">
                <a:solidFill>
                  <a:srgbClr val="32323C"/>
                </a:solidFill>
                <a:effectLst/>
                <a:latin typeface="acumin-pro"/>
              </a:rPr>
              <a:t>cross</a:t>
            </a:r>
            <a:r>
              <a:rPr lang="en-US" b="0" i="0" dirty="0">
                <a:solidFill>
                  <a:srgbClr val="32323C"/>
                </a:solidFill>
                <a:effectLst/>
                <a:latin typeface="acumin-pro"/>
              </a:rPr>
              <a:t> each other – strengthening the wall and decreasing the risk of abdominal contents herniating through the wall.</a:t>
            </a:r>
          </a:p>
          <a:p>
            <a:pPr algn="just"/>
            <a:r>
              <a:rPr lang="en-US" b="0" i="0" dirty="0">
                <a:solidFill>
                  <a:srgbClr val="32323C"/>
                </a:solidFill>
                <a:effectLst/>
                <a:latin typeface="acumin-pro"/>
              </a:rPr>
              <a:t>In the </a:t>
            </a:r>
            <a:r>
              <a:rPr lang="en-US" b="0" i="0" dirty="0" err="1">
                <a:solidFill>
                  <a:srgbClr val="32323C"/>
                </a:solidFill>
                <a:effectLst/>
                <a:latin typeface="acumin-pro"/>
              </a:rPr>
              <a:t>anteromedial</a:t>
            </a:r>
            <a:r>
              <a:rPr lang="en-US" b="0" i="0" dirty="0">
                <a:solidFill>
                  <a:srgbClr val="32323C"/>
                </a:solidFill>
                <a:effectLst/>
                <a:latin typeface="acumin-pro"/>
              </a:rPr>
              <a:t> aspect of the abdominal wall, each flat muscle forms an </a:t>
            </a:r>
            <a:r>
              <a:rPr lang="en-US" b="1" i="0" dirty="0" err="1">
                <a:solidFill>
                  <a:srgbClr val="32323C"/>
                </a:solidFill>
                <a:effectLst/>
                <a:latin typeface="acumin-pro"/>
              </a:rPr>
              <a:t>aponeurosis</a:t>
            </a:r>
            <a:r>
              <a:rPr lang="en-US" b="0" i="0" dirty="0">
                <a:solidFill>
                  <a:srgbClr val="32323C"/>
                </a:solidFill>
                <a:effectLst/>
                <a:latin typeface="acumin-pro"/>
              </a:rPr>
              <a:t> (a broad, flat tendon), which covers the vertical rectus </a:t>
            </a:r>
            <a:r>
              <a:rPr lang="en-US" b="0" i="0" dirty="0" err="1">
                <a:solidFill>
                  <a:srgbClr val="32323C"/>
                </a:solidFill>
                <a:effectLst/>
                <a:latin typeface="acumin-pro"/>
              </a:rPr>
              <a:t>abdominis</a:t>
            </a:r>
            <a:r>
              <a:rPr lang="en-US" b="0" i="0" dirty="0">
                <a:solidFill>
                  <a:srgbClr val="32323C"/>
                </a:solidFill>
                <a:effectLst/>
                <a:latin typeface="acumin-pro"/>
              </a:rPr>
              <a:t> muscle. The </a:t>
            </a:r>
            <a:r>
              <a:rPr lang="en-US" b="0" i="0" dirty="0" err="1">
                <a:solidFill>
                  <a:srgbClr val="32323C"/>
                </a:solidFill>
                <a:effectLst/>
                <a:latin typeface="acumin-pro"/>
              </a:rPr>
              <a:t>aponeuroses</a:t>
            </a:r>
            <a:r>
              <a:rPr lang="en-US" b="0" i="0" dirty="0">
                <a:solidFill>
                  <a:srgbClr val="32323C"/>
                </a:solidFill>
                <a:effectLst/>
                <a:latin typeface="acumin-pro"/>
              </a:rPr>
              <a:t> of all the flat muscles become entwined in the midline, forming the </a:t>
            </a:r>
            <a:r>
              <a:rPr lang="en-US" b="1" i="0" dirty="0" err="1">
                <a:solidFill>
                  <a:srgbClr val="32323C"/>
                </a:solidFill>
                <a:effectLst/>
                <a:latin typeface="acumin-pro"/>
              </a:rPr>
              <a:t>linea</a:t>
            </a:r>
            <a:r>
              <a:rPr lang="en-US" b="1" i="0" dirty="0">
                <a:solidFill>
                  <a:srgbClr val="32323C"/>
                </a:solidFill>
                <a:effectLst/>
                <a:latin typeface="acumin-pro"/>
              </a:rPr>
              <a:t> alba </a:t>
            </a:r>
            <a:r>
              <a:rPr lang="en-US" b="0" i="0" dirty="0">
                <a:solidFill>
                  <a:srgbClr val="32323C"/>
                </a:solidFill>
                <a:effectLst/>
                <a:latin typeface="acumin-pro"/>
              </a:rPr>
              <a:t>(a fibrous structure that extends from the xiphoid process of the sternum to the pubic </a:t>
            </a:r>
            <a:r>
              <a:rPr lang="en-US" b="0" i="0" dirty="0" err="1">
                <a:solidFill>
                  <a:srgbClr val="32323C"/>
                </a:solidFill>
                <a:effectLst/>
                <a:latin typeface="acumin-pro"/>
              </a:rPr>
              <a:t>symphysis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112009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just"/>
            <a:r>
              <a:rPr lang="en-US" b="1" dirty="0"/>
              <a:t>Wrist and </a:t>
            </a:r>
            <a:r>
              <a:rPr lang="en-US" b="1" dirty="0" err="1"/>
              <a:t>handbones</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533400" y="990600"/>
            <a:ext cx="8077200" cy="5410200"/>
          </a:xfrm>
          <a:prstGeom prst="rect">
            <a:avLst/>
          </a:prstGeom>
          <a:noFill/>
          <a:ln w="9525">
            <a:noFill/>
            <a:miter lim="800000"/>
            <a:headEnd/>
            <a:tailEnd/>
          </a:ln>
          <a:effec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049963"/>
          </a:xfrm>
        </p:spPr>
        <p:txBody>
          <a:bodyPr>
            <a:normAutofit/>
          </a:bodyPr>
          <a:lstStyle/>
          <a:p>
            <a:pPr algn="just"/>
            <a:r>
              <a:rPr lang="en-US" b="1" i="0" u="sng" dirty="0">
                <a:solidFill>
                  <a:srgbClr val="32323C"/>
                </a:solidFill>
                <a:effectLst/>
                <a:latin typeface="acumin-pro"/>
              </a:rPr>
              <a:t>External Oblique</a:t>
            </a:r>
            <a:endParaRPr lang="en-US" b="0" i="0" dirty="0">
              <a:solidFill>
                <a:srgbClr val="32323C"/>
              </a:solidFill>
              <a:effectLst/>
              <a:latin typeface="acumin-pro"/>
            </a:endParaRPr>
          </a:p>
          <a:p>
            <a:pPr algn="just"/>
            <a:r>
              <a:rPr lang="en-US" b="0" i="0" dirty="0">
                <a:solidFill>
                  <a:srgbClr val="32323C"/>
                </a:solidFill>
                <a:effectLst/>
                <a:latin typeface="acumin-pro"/>
              </a:rPr>
              <a:t>The external oblique is the largest and most superficial flat muscle in the abdominal wall. Its </a:t>
            </a:r>
            <a:r>
              <a:rPr lang="en-US" b="0" i="0" dirty="0" err="1">
                <a:solidFill>
                  <a:srgbClr val="32323C"/>
                </a:solidFill>
                <a:effectLst/>
                <a:latin typeface="acumin-pro"/>
              </a:rPr>
              <a:t>fibres</a:t>
            </a:r>
            <a:r>
              <a:rPr lang="en-US" b="0" i="0" dirty="0">
                <a:solidFill>
                  <a:srgbClr val="32323C"/>
                </a:solidFill>
                <a:effectLst/>
                <a:latin typeface="acumin-pro"/>
              </a:rPr>
              <a:t> run </a:t>
            </a:r>
            <a:r>
              <a:rPr lang="en-US" b="0" i="0" dirty="0" err="1">
                <a:solidFill>
                  <a:srgbClr val="32323C"/>
                </a:solidFill>
                <a:effectLst/>
                <a:latin typeface="acumin-pro"/>
              </a:rPr>
              <a:t>inferomedially</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Attachments</a:t>
            </a:r>
            <a:r>
              <a:rPr lang="en-US" b="0" i="0" dirty="0">
                <a:solidFill>
                  <a:srgbClr val="32323C"/>
                </a:solidFill>
                <a:effectLst/>
                <a:latin typeface="acumin-pro"/>
              </a:rPr>
              <a:t>: Originates from </a:t>
            </a:r>
            <a:r>
              <a:rPr lang="en-US" b="0" i="0" u="none" strike="noStrike" dirty="0">
                <a:solidFill>
                  <a:srgbClr val="00A99D"/>
                </a:solidFill>
                <a:effectLst/>
                <a:latin typeface="acumin-pro"/>
                <a:hlinkClick r:id="rId2"/>
              </a:rPr>
              <a:t>ribs</a:t>
            </a:r>
            <a:r>
              <a:rPr lang="en-US" b="0" i="0" dirty="0">
                <a:solidFill>
                  <a:srgbClr val="32323C"/>
                </a:solidFill>
                <a:effectLst/>
                <a:latin typeface="acumin-pro"/>
              </a:rPr>
              <a:t> 5-12, and inserts into the </a:t>
            </a:r>
            <a:r>
              <a:rPr lang="en-US" b="0" i="0" u="none" strike="noStrike" dirty="0">
                <a:solidFill>
                  <a:srgbClr val="00A99D"/>
                </a:solidFill>
                <a:effectLst/>
                <a:latin typeface="acumin-pro"/>
                <a:hlinkClick r:id="rId3"/>
              </a:rPr>
              <a:t>iliac</a:t>
            </a:r>
            <a:r>
              <a:rPr lang="en-US" b="0" i="0" dirty="0">
                <a:solidFill>
                  <a:srgbClr val="32323C"/>
                </a:solidFill>
                <a:effectLst/>
                <a:latin typeface="acumin-pro"/>
              </a:rPr>
              <a:t> crest and pubic tubercle.</a:t>
            </a:r>
          </a:p>
          <a:p>
            <a:pPr algn="just">
              <a:buFont typeface="Arial"/>
              <a:buChar char="•"/>
            </a:pPr>
            <a:r>
              <a:rPr lang="en-US" b="1" i="0" dirty="0">
                <a:solidFill>
                  <a:srgbClr val="32323C"/>
                </a:solidFill>
                <a:effectLst/>
                <a:latin typeface="acumin-pro"/>
              </a:rPr>
              <a:t>Functions</a:t>
            </a:r>
            <a:r>
              <a:rPr lang="en-US" b="0" i="0" dirty="0">
                <a:solidFill>
                  <a:srgbClr val="32323C"/>
                </a:solidFill>
                <a:effectLst/>
                <a:latin typeface="acumin-pro"/>
              </a:rPr>
              <a:t>: Contralateral rotation of the torso.</a:t>
            </a:r>
          </a:p>
          <a:p>
            <a:pPr algn="just">
              <a:buFont typeface="Arial"/>
              <a:buChar char="•"/>
            </a:pPr>
            <a:r>
              <a:rPr lang="en-US" b="1" i="0" dirty="0">
                <a:solidFill>
                  <a:srgbClr val="32323C"/>
                </a:solidFill>
                <a:effectLst/>
                <a:latin typeface="acumin-pro"/>
              </a:rPr>
              <a:t>Innervation</a:t>
            </a:r>
            <a:r>
              <a:rPr lang="en-US" b="0" i="0" dirty="0">
                <a:solidFill>
                  <a:srgbClr val="32323C"/>
                </a:solidFill>
                <a:effectLst/>
                <a:latin typeface="acumin-pro"/>
              </a:rPr>
              <a:t>: </a:t>
            </a:r>
            <a:r>
              <a:rPr lang="en-US" b="0" i="0" dirty="0" err="1">
                <a:solidFill>
                  <a:srgbClr val="32323C"/>
                </a:solidFill>
                <a:effectLst/>
                <a:latin typeface="acumin-pro"/>
              </a:rPr>
              <a:t>Thoracoabdominal</a:t>
            </a:r>
            <a:r>
              <a:rPr lang="en-US" b="0" i="0" dirty="0">
                <a:solidFill>
                  <a:srgbClr val="32323C"/>
                </a:solidFill>
                <a:effectLst/>
                <a:latin typeface="acumin-pro"/>
              </a:rPr>
              <a:t> nerves (T7-T11) and subcostal nerve (T12).</a:t>
            </a:r>
          </a:p>
          <a:p>
            <a:endParaRPr lang="en-US" dirty="0"/>
          </a:p>
        </p:txBody>
      </p:sp>
    </p:spTree>
    <p:extLst>
      <p:ext uri="{BB962C8B-B14F-4D97-AF65-F5344CB8AC3E}">
        <p14:creationId xmlns:p14="http://schemas.microsoft.com/office/powerpoint/2010/main" val="12569976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20000"/>
          </a:bodyPr>
          <a:lstStyle/>
          <a:p>
            <a:pPr marL="0" indent="0" algn="just">
              <a:buNone/>
            </a:pPr>
            <a:r>
              <a:rPr lang="en-US" b="1" i="0" u="sng" dirty="0">
                <a:solidFill>
                  <a:srgbClr val="32323C"/>
                </a:solidFill>
                <a:effectLst/>
                <a:latin typeface="acumin-pro"/>
              </a:rPr>
              <a:t>Internal Oblique</a:t>
            </a:r>
            <a:endParaRPr lang="en-US" b="0" i="0" dirty="0">
              <a:solidFill>
                <a:srgbClr val="32323C"/>
              </a:solidFill>
              <a:effectLst/>
              <a:latin typeface="acumin-pro"/>
            </a:endParaRPr>
          </a:p>
          <a:p>
            <a:pPr algn="just"/>
            <a:r>
              <a:rPr lang="en-US" b="0" i="0" dirty="0">
                <a:solidFill>
                  <a:srgbClr val="32323C"/>
                </a:solidFill>
                <a:effectLst/>
                <a:latin typeface="acumin-pro"/>
              </a:rPr>
              <a:t>The internal oblique lies deep to the external oblique. It is smaller and thinner in structure, with its </a:t>
            </a:r>
            <a:r>
              <a:rPr lang="en-US" b="0" i="0" dirty="0" err="1">
                <a:solidFill>
                  <a:srgbClr val="32323C"/>
                </a:solidFill>
                <a:effectLst/>
                <a:latin typeface="acumin-pro"/>
              </a:rPr>
              <a:t>fibres</a:t>
            </a:r>
            <a:r>
              <a:rPr lang="en-US" b="0" i="0" dirty="0">
                <a:solidFill>
                  <a:srgbClr val="32323C"/>
                </a:solidFill>
                <a:effectLst/>
                <a:latin typeface="acumin-pro"/>
              </a:rPr>
              <a:t> running </a:t>
            </a:r>
            <a:r>
              <a:rPr lang="en-US" b="1" i="0" dirty="0" err="1">
                <a:solidFill>
                  <a:srgbClr val="32323C"/>
                </a:solidFill>
                <a:effectLst/>
                <a:latin typeface="acumin-pro"/>
              </a:rPr>
              <a:t>superomedially</a:t>
            </a:r>
            <a:r>
              <a:rPr lang="en-US" b="0" i="0" dirty="0">
                <a:solidFill>
                  <a:srgbClr val="32323C"/>
                </a:solidFill>
                <a:effectLst/>
                <a:latin typeface="acumin-pro"/>
              </a:rPr>
              <a:t> (perpendicular to the </a:t>
            </a:r>
            <a:r>
              <a:rPr lang="en-US" b="0" i="0" dirty="0" err="1">
                <a:solidFill>
                  <a:srgbClr val="32323C"/>
                </a:solidFill>
                <a:effectLst/>
                <a:latin typeface="acumin-pro"/>
              </a:rPr>
              <a:t>fibres</a:t>
            </a:r>
            <a:r>
              <a:rPr lang="en-US" b="0" i="0" dirty="0">
                <a:solidFill>
                  <a:srgbClr val="32323C"/>
                </a:solidFill>
                <a:effectLst/>
                <a:latin typeface="acumin-pro"/>
              </a:rPr>
              <a:t> of the external oblique).</a:t>
            </a:r>
          </a:p>
          <a:p>
            <a:pPr algn="just">
              <a:buFont typeface="Arial"/>
              <a:buChar char="•"/>
            </a:pPr>
            <a:r>
              <a:rPr lang="en-US" b="1" i="0" dirty="0">
                <a:solidFill>
                  <a:srgbClr val="32323C"/>
                </a:solidFill>
                <a:effectLst/>
                <a:latin typeface="acumin-pro"/>
              </a:rPr>
              <a:t>Attachments</a:t>
            </a:r>
            <a:r>
              <a:rPr lang="en-US" b="0" i="0" dirty="0">
                <a:solidFill>
                  <a:srgbClr val="32323C"/>
                </a:solidFill>
                <a:effectLst/>
                <a:latin typeface="acumin-pro"/>
              </a:rPr>
              <a:t>: Originates from the inguinal ligament, iliac crest and </a:t>
            </a:r>
            <a:r>
              <a:rPr lang="en-US" b="0" i="0" dirty="0" err="1">
                <a:solidFill>
                  <a:srgbClr val="32323C"/>
                </a:solidFill>
                <a:effectLst/>
                <a:latin typeface="acumin-pro"/>
              </a:rPr>
              <a:t>lumbodorsal</a:t>
            </a:r>
            <a:r>
              <a:rPr lang="en-US" b="0" i="0" dirty="0">
                <a:solidFill>
                  <a:srgbClr val="32323C"/>
                </a:solidFill>
                <a:effectLst/>
                <a:latin typeface="acumin-pro"/>
              </a:rPr>
              <a:t> fascia, and inserts into ribs 10-12.</a:t>
            </a:r>
          </a:p>
          <a:p>
            <a:pPr algn="just">
              <a:buFont typeface="Arial"/>
              <a:buChar char="•"/>
            </a:pPr>
            <a:r>
              <a:rPr lang="en-US" b="1" i="0" dirty="0">
                <a:solidFill>
                  <a:srgbClr val="32323C"/>
                </a:solidFill>
                <a:effectLst/>
                <a:latin typeface="acumin-pro"/>
              </a:rPr>
              <a:t>Functions</a:t>
            </a:r>
            <a:r>
              <a:rPr lang="en-US" b="0" i="0" dirty="0">
                <a:solidFill>
                  <a:srgbClr val="32323C"/>
                </a:solidFill>
                <a:effectLst/>
                <a:latin typeface="acumin-pro"/>
              </a:rPr>
              <a:t>: Bilateral contraction compresses the abdomen, while unilateral contraction </a:t>
            </a:r>
            <a:r>
              <a:rPr lang="en-US" b="0" i="0" dirty="0" err="1">
                <a:solidFill>
                  <a:srgbClr val="32323C"/>
                </a:solidFill>
                <a:effectLst/>
                <a:latin typeface="acumin-pro"/>
              </a:rPr>
              <a:t>ipsilaterally</a:t>
            </a:r>
            <a:r>
              <a:rPr lang="en-US" b="0" i="0" dirty="0">
                <a:solidFill>
                  <a:srgbClr val="32323C"/>
                </a:solidFill>
                <a:effectLst/>
                <a:latin typeface="acumin-pro"/>
              </a:rPr>
              <a:t> rotates the torso.</a:t>
            </a:r>
          </a:p>
          <a:p>
            <a:pPr algn="just">
              <a:buFont typeface="Arial"/>
              <a:buChar char="•"/>
            </a:pPr>
            <a:r>
              <a:rPr lang="en-US" b="1" i="0" dirty="0">
                <a:solidFill>
                  <a:srgbClr val="32323C"/>
                </a:solidFill>
                <a:effectLst/>
                <a:latin typeface="acumin-pro"/>
              </a:rPr>
              <a:t>Innervation</a:t>
            </a:r>
            <a:r>
              <a:rPr lang="en-US" b="0" i="0" dirty="0">
                <a:solidFill>
                  <a:srgbClr val="32323C"/>
                </a:solidFill>
                <a:effectLst/>
                <a:latin typeface="acumin-pro"/>
              </a:rPr>
              <a:t>: </a:t>
            </a:r>
            <a:r>
              <a:rPr lang="en-US" b="0" i="0" dirty="0" err="1">
                <a:solidFill>
                  <a:srgbClr val="32323C"/>
                </a:solidFill>
                <a:effectLst/>
                <a:latin typeface="acumin-pro"/>
              </a:rPr>
              <a:t>Thoracoabdominal</a:t>
            </a:r>
            <a:r>
              <a:rPr lang="en-US" b="0" i="0" dirty="0">
                <a:solidFill>
                  <a:srgbClr val="32323C"/>
                </a:solidFill>
                <a:effectLst/>
                <a:latin typeface="acumin-pro"/>
              </a:rPr>
              <a:t> nerves (T7-T11), subcostal nerve (T12) and branches of the lumbar plexus.</a:t>
            </a:r>
          </a:p>
          <a:p>
            <a:endParaRPr lang="en-US" dirty="0"/>
          </a:p>
        </p:txBody>
      </p:sp>
    </p:spTree>
    <p:extLst>
      <p:ext uri="{BB962C8B-B14F-4D97-AF65-F5344CB8AC3E}">
        <p14:creationId xmlns:p14="http://schemas.microsoft.com/office/powerpoint/2010/main" val="286852781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5897563"/>
          </a:xfrm>
        </p:spPr>
        <p:txBody>
          <a:bodyPr>
            <a:normAutofit fontScale="92500" lnSpcReduction="20000"/>
          </a:bodyPr>
          <a:lstStyle/>
          <a:p>
            <a:pPr marL="0" indent="0" algn="just">
              <a:buNone/>
            </a:pPr>
            <a:r>
              <a:rPr lang="en-US" b="1" i="0" u="sng" dirty="0" err="1">
                <a:solidFill>
                  <a:srgbClr val="32323C"/>
                </a:solidFill>
                <a:effectLst/>
                <a:latin typeface="acumin-pro"/>
              </a:rPr>
              <a:t>Transversus</a:t>
            </a:r>
            <a:r>
              <a:rPr lang="en-US" b="1" i="0" u="sng" dirty="0">
                <a:solidFill>
                  <a:srgbClr val="32323C"/>
                </a:solidFill>
                <a:effectLst/>
                <a:latin typeface="acumin-pro"/>
              </a:rPr>
              <a:t> </a:t>
            </a:r>
            <a:r>
              <a:rPr lang="en-US" b="1" i="0" u="sng" dirty="0" err="1">
                <a:solidFill>
                  <a:srgbClr val="32323C"/>
                </a:solidFill>
                <a:effectLst/>
                <a:latin typeface="acumin-pro"/>
              </a:rPr>
              <a:t>Abdominis</a:t>
            </a:r>
            <a:endParaRPr lang="en-US" b="0" i="0" dirty="0">
              <a:solidFill>
                <a:srgbClr val="32323C"/>
              </a:solidFill>
              <a:effectLst/>
              <a:latin typeface="acumin-pro"/>
            </a:endParaRPr>
          </a:p>
          <a:p>
            <a:pPr algn="just"/>
            <a:r>
              <a:rPr lang="en-US" b="0" i="0" dirty="0">
                <a:solidFill>
                  <a:srgbClr val="32323C"/>
                </a:solidFill>
                <a:effectLst/>
                <a:latin typeface="acumin-pro"/>
              </a:rPr>
              <a:t>The </a:t>
            </a:r>
            <a:r>
              <a:rPr lang="en-US" b="0" i="0" dirty="0" err="1">
                <a:solidFill>
                  <a:srgbClr val="32323C"/>
                </a:solidFill>
                <a:effectLst/>
                <a:latin typeface="acumin-pro"/>
              </a:rPr>
              <a:t>transversus</a:t>
            </a:r>
            <a:r>
              <a:rPr lang="en-US" b="0" i="0" dirty="0">
                <a:solidFill>
                  <a:srgbClr val="32323C"/>
                </a:solidFill>
                <a:effectLst/>
                <a:latin typeface="acumin-pro"/>
              </a:rPr>
              <a:t> </a:t>
            </a:r>
            <a:r>
              <a:rPr lang="en-US" b="0" i="0" dirty="0" err="1">
                <a:solidFill>
                  <a:srgbClr val="32323C"/>
                </a:solidFill>
                <a:effectLst/>
                <a:latin typeface="acumin-pro"/>
              </a:rPr>
              <a:t>abdominis</a:t>
            </a:r>
            <a:r>
              <a:rPr lang="en-US" b="0" i="0" dirty="0">
                <a:solidFill>
                  <a:srgbClr val="32323C"/>
                </a:solidFill>
                <a:effectLst/>
                <a:latin typeface="acumin-pro"/>
              </a:rPr>
              <a:t> is the deepest of the flat muscles, with transversely running </a:t>
            </a:r>
            <a:r>
              <a:rPr lang="en-US" b="0" i="0" dirty="0" err="1">
                <a:solidFill>
                  <a:srgbClr val="32323C"/>
                </a:solidFill>
                <a:effectLst/>
                <a:latin typeface="acumin-pro"/>
              </a:rPr>
              <a:t>fibres</a:t>
            </a:r>
            <a:r>
              <a:rPr lang="en-US" b="0" i="0" dirty="0">
                <a:solidFill>
                  <a:srgbClr val="32323C"/>
                </a:solidFill>
                <a:effectLst/>
                <a:latin typeface="acumin-pro"/>
              </a:rPr>
              <a:t>. Deep to this muscle is a well-formed layer of fascia, known as the </a:t>
            </a:r>
            <a:r>
              <a:rPr lang="en-US" b="0" i="0" dirty="0" err="1">
                <a:solidFill>
                  <a:srgbClr val="32323C"/>
                </a:solidFill>
                <a:effectLst/>
                <a:latin typeface="acumin-pro"/>
              </a:rPr>
              <a:t>transversalis</a:t>
            </a:r>
            <a:r>
              <a:rPr lang="en-US" b="0" i="0" dirty="0">
                <a:solidFill>
                  <a:srgbClr val="32323C"/>
                </a:solidFill>
                <a:effectLst/>
                <a:latin typeface="acumin-pro"/>
              </a:rPr>
              <a:t> fascia.</a:t>
            </a:r>
          </a:p>
          <a:p>
            <a:pPr algn="just">
              <a:buFont typeface="Arial"/>
              <a:buChar char="•"/>
            </a:pPr>
            <a:r>
              <a:rPr lang="en-US" b="1" i="0" dirty="0">
                <a:solidFill>
                  <a:srgbClr val="32323C"/>
                </a:solidFill>
                <a:effectLst/>
                <a:latin typeface="acumin-pro"/>
              </a:rPr>
              <a:t>Attachments</a:t>
            </a:r>
            <a:r>
              <a:rPr lang="en-US" b="0" i="0" dirty="0">
                <a:solidFill>
                  <a:srgbClr val="32323C"/>
                </a:solidFill>
                <a:effectLst/>
                <a:latin typeface="acumin-pro"/>
              </a:rPr>
              <a:t>: Originates from the inguinal ligament, costal cartilages 7-12, the iliac crest and thoracolumbar fascia. Inserts into the conjoint tendon, xiphoid process, </a:t>
            </a:r>
            <a:r>
              <a:rPr lang="en-US" b="0" i="0" dirty="0" err="1">
                <a:solidFill>
                  <a:srgbClr val="32323C"/>
                </a:solidFill>
                <a:effectLst/>
                <a:latin typeface="acumin-pro"/>
              </a:rPr>
              <a:t>linea</a:t>
            </a:r>
            <a:r>
              <a:rPr lang="en-US" b="0" i="0" dirty="0">
                <a:solidFill>
                  <a:srgbClr val="32323C"/>
                </a:solidFill>
                <a:effectLst/>
                <a:latin typeface="acumin-pro"/>
              </a:rPr>
              <a:t> alba and the pubic crest.</a:t>
            </a:r>
          </a:p>
          <a:p>
            <a:pPr algn="just">
              <a:buFont typeface="Arial"/>
              <a:buChar char="•"/>
            </a:pPr>
            <a:r>
              <a:rPr lang="en-US" b="1" i="0" dirty="0">
                <a:solidFill>
                  <a:srgbClr val="32323C"/>
                </a:solidFill>
                <a:effectLst/>
                <a:latin typeface="acumin-pro"/>
              </a:rPr>
              <a:t>Functions</a:t>
            </a:r>
            <a:r>
              <a:rPr lang="en-US" b="0" i="0" dirty="0">
                <a:solidFill>
                  <a:srgbClr val="32323C"/>
                </a:solidFill>
                <a:effectLst/>
                <a:latin typeface="acumin-pro"/>
              </a:rPr>
              <a:t>: Compression of abdominal contents.</a:t>
            </a:r>
          </a:p>
          <a:p>
            <a:pPr algn="just">
              <a:buFont typeface="Arial"/>
              <a:buChar char="•"/>
            </a:pPr>
            <a:r>
              <a:rPr lang="en-US" b="1" i="0" dirty="0">
                <a:solidFill>
                  <a:srgbClr val="32323C"/>
                </a:solidFill>
                <a:effectLst/>
                <a:latin typeface="acumin-pro"/>
              </a:rPr>
              <a:t>Innervation</a:t>
            </a:r>
            <a:r>
              <a:rPr lang="en-US" b="0" i="0" dirty="0">
                <a:solidFill>
                  <a:srgbClr val="32323C"/>
                </a:solidFill>
                <a:effectLst/>
                <a:latin typeface="acumin-pro"/>
              </a:rPr>
              <a:t>: </a:t>
            </a:r>
            <a:r>
              <a:rPr lang="en-US" b="0" i="0" dirty="0" err="1">
                <a:solidFill>
                  <a:srgbClr val="32323C"/>
                </a:solidFill>
                <a:effectLst/>
                <a:latin typeface="acumin-pro"/>
              </a:rPr>
              <a:t>Thoracoabdominal</a:t>
            </a:r>
            <a:r>
              <a:rPr lang="en-US" b="0" i="0" dirty="0">
                <a:solidFill>
                  <a:srgbClr val="32323C"/>
                </a:solidFill>
                <a:effectLst/>
                <a:latin typeface="acumin-pro"/>
              </a:rPr>
              <a:t> nerves (T7-T11), subcostal nerve (T12) and branches of the lumbar plexus.</a:t>
            </a:r>
          </a:p>
          <a:p>
            <a:endParaRPr lang="en-US" dirty="0"/>
          </a:p>
        </p:txBody>
      </p:sp>
    </p:spTree>
    <p:extLst>
      <p:ext uri="{BB962C8B-B14F-4D97-AF65-F5344CB8AC3E}">
        <p14:creationId xmlns:p14="http://schemas.microsoft.com/office/powerpoint/2010/main" val="21503867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spcBef>
                <a:spcPct val="20000"/>
              </a:spcBef>
            </a:pPr>
            <a:r>
              <a:rPr lang="en-US" sz="3600" b="1" dirty="0">
                <a:solidFill>
                  <a:srgbClr val="32323C"/>
                </a:solidFill>
                <a:latin typeface="acumin-pro"/>
                <a:ea typeface="+mn-ea"/>
                <a:cs typeface="+mn-cs"/>
              </a:rPr>
              <a:t>Vertical Muscles</a:t>
            </a:r>
            <a:br>
              <a:rPr lang="en-US" sz="3600" b="1" dirty="0">
                <a:solidFill>
                  <a:srgbClr val="32323C"/>
                </a:solidFill>
                <a:latin typeface="acumin-pro"/>
                <a:ea typeface="+mn-ea"/>
                <a:cs typeface="+mn-cs"/>
              </a:rPr>
            </a:br>
            <a:endParaRPr lang="en-US" sz="3600" dirty="0"/>
          </a:p>
        </p:txBody>
      </p:sp>
      <p:sp>
        <p:nvSpPr>
          <p:cNvPr id="3" name="Content Placeholder 2"/>
          <p:cNvSpPr>
            <a:spLocks noGrp="1"/>
          </p:cNvSpPr>
          <p:nvPr>
            <p:ph idx="1"/>
          </p:nvPr>
        </p:nvSpPr>
        <p:spPr>
          <a:xfrm>
            <a:off x="304800" y="914400"/>
            <a:ext cx="8382000" cy="5211763"/>
          </a:xfrm>
        </p:spPr>
        <p:txBody>
          <a:bodyPr>
            <a:normAutofit fontScale="85000" lnSpcReduction="20000"/>
          </a:bodyPr>
          <a:lstStyle/>
          <a:p>
            <a:pPr algn="just"/>
            <a:r>
              <a:rPr lang="en-US" b="0" i="0" dirty="0">
                <a:solidFill>
                  <a:srgbClr val="32323C"/>
                </a:solidFill>
                <a:effectLst/>
                <a:latin typeface="acumin-pro"/>
              </a:rPr>
              <a:t>There are two vertical muscles located in the midline of the anterolateral abdominal wall – the </a:t>
            </a:r>
            <a:r>
              <a:rPr lang="en-US" b="0" i="0" dirty="0">
                <a:solidFill>
                  <a:srgbClr val="00B0F0"/>
                </a:solidFill>
                <a:effectLst/>
                <a:latin typeface="acumin-pro"/>
              </a:rPr>
              <a:t>rectus </a:t>
            </a:r>
            <a:r>
              <a:rPr lang="en-US" b="0" i="0" dirty="0" err="1">
                <a:solidFill>
                  <a:srgbClr val="00B0F0"/>
                </a:solidFill>
                <a:effectLst/>
                <a:latin typeface="acumin-pro"/>
              </a:rPr>
              <a:t>abdominis</a:t>
            </a:r>
            <a:r>
              <a:rPr lang="en-US" b="0" i="0" dirty="0">
                <a:solidFill>
                  <a:srgbClr val="00B0F0"/>
                </a:solidFill>
                <a:effectLst/>
                <a:latin typeface="acumin-pro"/>
              </a:rPr>
              <a:t> and </a:t>
            </a:r>
            <a:r>
              <a:rPr lang="en-US" b="0" i="0" dirty="0" err="1">
                <a:solidFill>
                  <a:srgbClr val="00B0F0"/>
                </a:solidFill>
                <a:effectLst/>
                <a:latin typeface="acumin-pro"/>
              </a:rPr>
              <a:t>pyramidalis</a:t>
            </a:r>
            <a:r>
              <a:rPr lang="en-US" b="0" i="0" dirty="0">
                <a:solidFill>
                  <a:srgbClr val="00B0F0"/>
                </a:solidFill>
                <a:effectLst/>
                <a:latin typeface="acumin-pro"/>
              </a:rPr>
              <a:t>.</a:t>
            </a:r>
          </a:p>
          <a:p>
            <a:pPr marL="0" indent="0" algn="just">
              <a:buNone/>
            </a:pPr>
            <a:r>
              <a:rPr lang="en-US" b="1" i="0" u="sng" dirty="0">
                <a:solidFill>
                  <a:srgbClr val="32323C"/>
                </a:solidFill>
                <a:effectLst/>
                <a:latin typeface="acumin-pro"/>
              </a:rPr>
              <a:t>Rectus </a:t>
            </a:r>
            <a:r>
              <a:rPr lang="en-US" b="1" i="0" u="sng" dirty="0" err="1">
                <a:solidFill>
                  <a:srgbClr val="32323C"/>
                </a:solidFill>
                <a:effectLst/>
                <a:latin typeface="acumin-pro"/>
              </a:rPr>
              <a:t>Abdominis</a:t>
            </a:r>
            <a:endParaRPr lang="en-US" b="0" i="0" dirty="0">
              <a:solidFill>
                <a:srgbClr val="32323C"/>
              </a:solidFill>
              <a:effectLst/>
              <a:latin typeface="acumin-pro"/>
            </a:endParaRPr>
          </a:p>
          <a:p>
            <a:pPr algn="just"/>
            <a:r>
              <a:rPr lang="en-US" b="0" i="0" dirty="0">
                <a:solidFill>
                  <a:srgbClr val="32323C"/>
                </a:solidFill>
                <a:effectLst/>
                <a:latin typeface="acumin-pro"/>
              </a:rPr>
              <a:t>The rectus </a:t>
            </a:r>
            <a:r>
              <a:rPr lang="en-US" b="0" i="0" dirty="0" err="1">
                <a:solidFill>
                  <a:srgbClr val="32323C"/>
                </a:solidFill>
                <a:effectLst/>
                <a:latin typeface="acumin-pro"/>
              </a:rPr>
              <a:t>abdominis</a:t>
            </a:r>
            <a:r>
              <a:rPr lang="en-US" b="0" i="0" dirty="0">
                <a:solidFill>
                  <a:srgbClr val="32323C"/>
                </a:solidFill>
                <a:effectLst/>
                <a:latin typeface="acumin-pro"/>
              </a:rPr>
              <a:t> is long, paired muscle, found either side of the midline in the abdominal wall. It is split into two by the</a:t>
            </a:r>
            <a:r>
              <a:rPr lang="en-US" b="1" i="0" dirty="0">
                <a:solidFill>
                  <a:srgbClr val="32323C"/>
                </a:solidFill>
                <a:effectLst/>
                <a:latin typeface="acumin-pro"/>
              </a:rPr>
              <a:t> </a:t>
            </a:r>
            <a:r>
              <a:rPr lang="en-US" b="1" i="0" dirty="0" err="1">
                <a:solidFill>
                  <a:srgbClr val="32323C"/>
                </a:solidFill>
                <a:effectLst/>
                <a:latin typeface="acumin-pro"/>
              </a:rPr>
              <a:t>linea</a:t>
            </a:r>
            <a:r>
              <a:rPr lang="en-US" b="1" i="0" dirty="0">
                <a:solidFill>
                  <a:srgbClr val="32323C"/>
                </a:solidFill>
                <a:effectLst/>
                <a:latin typeface="acumin-pro"/>
              </a:rPr>
              <a:t> alba</a:t>
            </a:r>
            <a:r>
              <a:rPr lang="en-US" b="0" i="0" dirty="0">
                <a:solidFill>
                  <a:srgbClr val="32323C"/>
                </a:solidFill>
                <a:effectLst/>
                <a:latin typeface="acumin-pro"/>
              </a:rPr>
              <a:t>. The lateral borders of the muscles create a surface marking known as the</a:t>
            </a:r>
            <a:r>
              <a:rPr lang="en-US" b="1" i="0" dirty="0">
                <a:solidFill>
                  <a:srgbClr val="32323C"/>
                </a:solidFill>
                <a:effectLst/>
                <a:latin typeface="acumin-pro"/>
              </a:rPr>
              <a:t> </a:t>
            </a:r>
            <a:r>
              <a:rPr lang="en-US" b="1" i="0" dirty="0" err="1">
                <a:solidFill>
                  <a:srgbClr val="32323C"/>
                </a:solidFill>
                <a:effectLst/>
                <a:latin typeface="acumin-pro"/>
              </a:rPr>
              <a:t>linea</a:t>
            </a:r>
            <a:r>
              <a:rPr lang="en-US" b="1" i="0" dirty="0">
                <a:solidFill>
                  <a:srgbClr val="32323C"/>
                </a:solidFill>
                <a:effectLst/>
                <a:latin typeface="acumin-pro"/>
              </a:rPr>
              <a:t> </a:t>
            </a:r>
            <a:r>
              <a:rPr lang="en-US" b="1" i="0" dirty="0" err="1">
                <a:solidFill>
                  <a:srgbClr val="32323C"/>
                </a:solidFill>
                <a:effectLst/>
                <a:latin typeface="acumin-pro"/>
              </a:rPr>
              <a:t>semilunaris</a:t>
            </a:r>
            <a:r>
              <a:rPr lang="en-US" b="0" i="0" dirty="0">
                <a:solidFill>
                  <a:srgbClr val="32323C"/>
                </a:solidFill>
                <a:effectLst/>
                <a:latin typeface="acumin-pro"/>
              </a:rPr>
              <a:t>.</a:t>
            </a:r>
          </a:p>
          <a:p>
            <a:pPr algn="just"/>
            <a:r>
              <a:rPr lang="en-US" b="0" i="0" dirty="0">
                <a:solidFill>
                  <a:srgbClr val="32323C"/>
                </a:solidFill>
                <a:effectLst/>
                <a:latin typeface="acumin-pro"/>
              </a:rPr>
              <a:t>At several places, the muscle is intersected by fibrous strips, known as </a:t>
            </a:r>
            <a:r>
              <a:rPr lang="en-US" b="1" i="0" dirty="0" err="1">
                <a:solidFill>
                  <a:srgbClr val="32323C"/>
                </a:solidFill>
                <a:effectLst/>
                <a:latin typeface="acumin-pro"/>
              </a:rPr>
              <a:t>tendinous</a:t>
            </a:r>
            <a:r>
              <a:rPr lang="en-US" b="1" i="0" dirty="0">
                <a:solidFill>
                  <a:srgbClr val="32323C"/>
                </a:solidFill>
                <a:effectLst/>
                <a:latin typeface="acumin-pro"/>
              </a:rPr>
              <a:t> intersections.</a:t>
            </a:r>
            <a:r>
              <a:rPr lang="en-US" b="0" i="0" dirty="0">
                <a:solidFill>
                  <a:srgbClr val="32323C"/>
                </a:solidFill>
                <a:effectLst/>
                <a:latin typeface="acumin-pro"/>
              </a:rPr>
              <a:t> The </a:t>
            </a:r>
            <a:r>
              <a:rPr lang="en-US" b="0" i="0" dirty="0" err="1">
                <a:solidFill>
                  <a:srgbClr val="32323C"/>
                </a:solidFill>
                <a:effectLst/>
                <a:latin typeface="acumin-pro"/>
              </a:rPr>
              <a:t>tendinous</a:t>
            </a:r>
            <a:r>
              <a:rPr lang="en-US" b="0" i="0" dirty="0">
                <a:solidFill>
                  <a:srgbClr val="32323C"/>
                </a:solidFill>
                <a:effectLst/>
                <a:latin typeface="acumin-pro"/>
              </a:rPr>
              <a:t> intersections and the </a:t>
            </a:r>
            <a:r>
              <a:rPr lang="en-US" b="0" i="0" dirty="0" err="1">
                <a:solidFill>
                  <a:srgbClr val="32323C"/>
                </a:solidFill>
                <a:effectLst/>
                <a:latin typeface="acumin-pro"/>
              </a:rPr>
              <a:t>linea</a:t>
            </a:r>
            <a:r>
              <a:rPr lang="en-US" b="0" i="0" dirty="0">
                <a:solidFill>
                  <a:srgbClr val="32323C"/>
                </a:solidFill>
                <a:effectLst/>
                <a:latin typeface="acumin-pro"/>
              </a:rPr>
              <a:t> alba give rise to the ‘six pack’ seen in individuals with a well-developed rectus </a:t>
            </a:r>
            <a:r>
              <a:rPr lang="en-US" b="0" i="0" dirty="0" err="1">
                <a:solidFill>
                  <a:srgbClr val="32323C"/>
                </a:solidFill>
                <a:effectLst/>
                <a:latin typeface="acumin-pro"/>
              </a:rPr>
              <a:t>abdominis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11505207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lgn="just">
              <a:buFont typeface="Arial"/>
              <a:buChar char="•"/>
            </a:pPr>
            <a:r>
              <a:rPr lang="en-US" b="1" i="0" dirty="0">
                <a:solidFill>
                  <a:srgbClr val="32323C"/>
                </a:solidFill>
                <a:effectLst/>
                <a:latin typeface="acumin-pro"/>
              </a:rPr>
              <a:t>Attachments</a:t>
            </a:r>
            <a:r>
              <a:rPr lang="en-US" b="0" i="0" dirty="0">
                <a:solidFill>
                  <a:srgbClr val="32323C"/>
                </a:solidFill>
                <a:effectLst/>
                <a:latin typeface="acumin-pro"/>
              </a:rPr>
              <a:t>: Originates from the crest of the pubis, before inserting into the xiphoid process of the sternum and the costal cartilage of ribs 5-7.</a:t>
            </a:r>
          </a:p>
          <a:p>
            <a:pPr algn="just">
              <a:buFont typeface="Arial"/>
              <a:buChar char="•"/>
            </a:pPr>
            <a:r>
              <a:rPr lang="en-US" b="1" i="0" dirty="0">
                <a:solidFill>
                  <a:srgbClr val="32323C"/>
                </a:solidFill>
                <a:effectLst/>
                <a:latin typeface="acumin-pro"/>
              </a:rPr>
              <a:t>Functions</a:t>
            </a:r>
            <a:r>
              <a:rPr lang="en-US" b="0" i="0" dirty="0">
                <a:solidFill>
                  <a:srgbClr val="32323C"/>
                </a:solidFill>
                <a:effectLst/>
                <a:latin typeface="acumin-pro"/>
              </a:rPr>
              <a:t>: As well as assisting the flat muscles in compressing the abdominal viscera, the rectus </a:t>
            </a:r>
            <a:r>
              <a:rPr lang="en-US" b="0" i="0" dirty="0" err="1">
                <a:solidFill>
                  <a:srgbClr val="32323C"/>
                </a:solidFill>
                <a:effectLst/>
                <a:latin typeface="acumin-pro"/>
              </a:rPr>
              <a:t>abdominis</a:t>
            </a:r>
            <a:r>
              <a:rPr lang="en-US" b="0" i="0" dirty="0">
                <a:solidFill>
                  <a:srgbClr val="32323C"/>
                </a:solidFill>
                <a:effectLst/>
                <a:latin typeface="acumin-pro"/>
              </a:rPr>
              <a:t> also </a:t>
            </a:r>
            <a:r>
              <a:rPr lang="en-US" b="0" i="0" dirty="0" err="1">
                <a:solidFill>
                  <a:srgbClr val="32323C"/>
                </a:solidFill>
                <a:effectLst/>
                <a:latin typeface="acumin-pro"/>
              </a:rPr>
              <a:t>stabilises</a:t>
            </a:r>
            <a:r>
              <a:rPr lang="en-US" b="0" i="0" dirty="0">
                <a:solidFill>
                  <a:srgbClr val="32323C"/>
                </a:solidFill>
                <a:effectLst/>
                <a:latin typeface="acumin-pro"/>
              </a:rPr>
              <a:t> the pelvis during walking, and depresses the ribs.</a:t>
            </a:r>
          </a:p>
          <a:p>
            <a:pPr algn="just">
              <a:buFont typeface="Arial"/>
              <a:buChar char="•"/>
            </a:pPr>
            <a:r>
              <a:rPr lang="en-US" b="1" i="0" dirty="0">
                <a:solidFill>
                  <a:srgbClr val="32323C"/>
                </a:solidFill>
                <a:effectLst/>
                <a:latin typeface="acumin-pro"/>
              </a:rPr>
              <a:t>Innervation</a:t>
            </a:r>
            <a:r>
              <a:rPr lang="en-US" b="0" i="0" dirty="0">
                <a:solidFill>
                  <a:srgbClr val="32323C"/>
                </a:solidFill>
                <a:effectLst/>
                <a:latin typeface="acumin-pro"/>
              </a:rPr>
              <a:t>: </a:t>
            </a:r>
            <a:r>
              <a:rPr lang="en-US" b="0" i="0" dirty="0" err="1">
                <a:solidFill>
                  <a:srgbClr val="32323C"/>
                </a:solidFill>
                <a:effectLst/>
                <a:latin typeface="acumin-pro"/>
              </a:rPr>
              <a:t>Thoracoabdominal</a:t>
            </a:r>
            <a:r>
              <a:rPr lang="en-US" b="0" i="0" dirty="0">
                <a:solidFill>
                  <a:srgbClr val="32323C"/>
                </a:solidFill>
                <a:effectLst/>
                <a:latin typeface="acumin-pro"/>
              </a:rPr>
              <a:t> nerves (T7-T11).</a:t>
            </a:r>
          </a:p>
          <a:p>
            <a:endParaRPr lang="en-US" dirty="0"/>
          </a:p>
        </p:txBody>
      </p:sp>
    </p:spTree>
    <p:extLst>
      <p:ext uri="{BB962C8B-B14F-4D97-AF65-F5344CB8AC3E}">
        <p14:creationId xmlns:p14="http://schemas.microsoft.com/office/powerpoint/2010/main" val="235873865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fontScale="92500" lnSpcReduction="10000"/>
          </a:bodyPr>
          <a:lstStyle/>
          <a:p>
            <a:pPr marL="0" indent="0" algn="just">
              <a:buNone/>
            </a:pPr>
            <a:r>
              <a:rPr lang="en-US" b="1" i="0" u="sng" dirty="0" err="1">
                <a:solidFill>
                  <a:srgbClr val="32323C"/>
                </a:solidFill>
                <a:effectLst/>
                <a:latin typeface="acumin-pro"/>
              </a:rPr>
              <a:t>Pyramidalis</a:t>
            </a:r>
            <a:endParaRPr lang="en-US" b="0" i="0" dirty="0">
              <a:solidFill>
                <a:srgbClr val="32323C"/>
              </a:solidFill>
              <a:effectLst/>
              <a:latin typeface="acumin-pro"/>
            </a:endParaRPr>
          </a:p>
          <a:p>
            <a:pPr algn="just"/>
            <a:r>
              <a:rPr lang="en-US" b="0" i="0" dirty="0">
                <a:solidFill>
                  <a:srgbClr val="32323C"/>
                </a:solidFill>
                <a:effectLst/>
                <a:latin typeface="acumin-pro"/>
              </a:rPr>
              <a:t>This is a small triangular muscle, found superficially to the rectus </a:t>
            </a:r>
            <a:r>
              <a:rPr lang="en-US" b="0" i="0" dirty="0" err="1">
                <a:solidFill>
                  <a:srgbClr val="32323C"/>
                </a:solidFill>
                <a:effectLst/>
                <a:latin typeface="acumin-pro"/>
              </a:rPr>
              <a:t>abdominis</a:t>
            </a:r>
            <a:r>
              <a:rPr lang="en-US" b="0" i="0" dirty="0">
                <a:solidFill>
                  <a:srgbClr val="32323C"/>
                </a:solidFill>
                <a:effectLst/>
                <a:latin typeface="acumin-pro"/>
              </a:rPr>
              <a:t>. It is located inferiorly, with its base on the</a:t>
            </a:r>
            <a:r>
              <a:rPr lang="en-US" b="1" i="0" dirty="0">
                <a:solidFill>
                  <a:srgbClr val="32323C"/>
                </a:solidFill>
                <a:effectLst/>
                <a:latin typeface="acumin-pro"/>
              </a:rPr>
              <a:t> pubis bone</a:t>
            </a:r>
            <a:r>
              <a:rPr lang="en-US" b="0" i="0" dirty="0">
                <a:solidFill>
                  <a:srgbClr val="32323C"/>
                </a:solidFill>
                <a:effectLst/>
                <a:latin typeface="acumin-pro"/>
              </a:rPr>
              <a:t>, and the apex of the triangle attached to the </a:t>
            </a:r>
            <a:r>
              <a:rPr lang="en-US" b="0" i="0" dirty="0" err="1">
                <a:solidFill>
                  <a:srgbClr val="32323C"/>
                </a:solidFill>
                <a:effectLst/>
                <a:latin typeface="acumin-pro"/>
              </a:rPr>
              <a:t>linea</a:t>
            </a:r>
            <a:r>
              <a:rPr lang="en-US" b="0" i="0" dirty="0">
                <a:solidFill>
                  <a:srgbClr val="32323C"/>
                </a:solidFill>
                <a:effectLst/>
                <a:latin typeface="acumin-pro"/>
              </a:rPr>
              <a:t> alba.</a:t>
            </a:r>
          </a:p>
          <a:p>
            <a:pPr algn="just">
              <a:buFont typeface="Arial"/>
              <a:buChar char="•"/>
            </a:pPr>
            <a:r>
              <a:rPr lang="en-US" b="1" i="0" dirty="0">
                <a:solidFill>
                  <a:srgbClr val="32323C"/>
                </a:solidFill>
                <a:effectLst/>
                <a:latin typeface="acumin-pro"/>
              </a:rPr>
              <a:t>Attachments</a:t>
            </a:r>
            <a:r>
              <a:rPr lang="en-US" b="0" i="0" dirty="0">
                <a:solidFill>
                  <a:srgbClr val="32323C"/>
                </a:solidFill>
                <a:effectLst/>
                <a:latin typeface="acumin-pro"/>
              </a:rPr>
              <a:t>: Originates from the pubic crest and pubic </a:t>
            </a:r>
            <a:r>
              <a:rPr lang="en-US" b="0" i="0" dirty="0" err="1">
                <a:solidFill>
                  <a:srgbClr val="32323C"/>
                </a:solidFill>
                <a:effectLst/>
                <a:latin typeface="acumin-pro"/>
              </a:rPr>
              <a:t>symphysis</a:t>
            </a:r>
            <a:r>
              <a:rPr lang="en-US" b="0" i="0" dirty="0">
                <a:solidFill>
                  <a:srgbClr val="32323C"/>
                </a:solidFill>
                <a:effectLst/>
                <a:latin typeface="acumin-pro"/>
              </a:rPr>
              <a:t> before inserting into the </a:t>
            </a:r>
            <a:r>
              <a:rPr lang="en-US" b="0" i="0" dirty="0" err="1">
                <a:solidFill>
                  <a:srgbClr val="32323C"/>
                </a:solidFill>
                <a:effectLst/>
                <a:latin typeface="acumin-pro"/>
              </a:rPr>
              <a:t>linea</a:t>
            </a:r>
            <a:r>
              <a:rPr lang="en-US" b="0" i="0" dirty="0">
                <a:solidFill>
                  <a:srgbClr val="32323C"/>
                </a:solidFill>
                <a:effectLst/>
                <a:latin typeface="acumin-pro"/>
              </a:rPr>
              <a:t> alba.</a:t>
            </a:r>
          </a:p>
          <a:p>
            <a:pPr algn="just">
              <a:buFont typeface="Arial"/>
              <a:buChar char="•"/>
            </a:pPr>
            <a:r>
              <a:rPr lang="en-US" b="1" i="0" dirty="0">
                <a:solidFill>
                  <a:srgbClr val="32323C"/>
                </a:solidFill>
                <a:effectLst/>
                <a:latin typeface="acumin-pro"/>
              </a:rPr>
              <a:t>Functions</a:t>
            </a:r>
            <a:r>
              <a:rPr lang="en-US" b="0" i="0" dirty="0">
                <a:solidFill>
                  <a:srgbClr val="32323C"/>
                </a:solidFill>
                <a:effectLst/>
                <a:latin typeface="acumin-pro"/>
              </a:rPr>
              <a:t>: It acts to tense the </a:t>
            </a:r>
            <a:r>
              <a:rPr lang="en-US" b="0" i="0" dirty="0" err="1">
                <a:solidFill>
                  <a:srgbClr val="32323C"/>
                </a:solidFill>
                <a:effectLst/>
                <a:latin typeface="acumin-pro"/>
              </a:rPr>
              <a:t>linea</a:t>
            </a:r>
            <a:r>
              <a:rPr lang="en-US" b="0" i="0" dirty="0">
                <a:solidFill>
                  <a:srgbClr val="32323C"/>
                </a:solidFill>
                <a:effectLst/>
                <a:latin typeface="acumin-pro"/>
              </a:rPr>
              <a:t> alba.</a:t>
            </a:r>
          </a:p>
          <a:p>
            <a:pPr algn="just">
              <a:buFont typeface="Arial"/>
              <a:buChar char="•"/>
            </a:pPr>
            <a:r>
              <a:rPr lang="en-US" b="1" i="0" dirty="0">
                <a:solidFill>
                  <a:srgbClr val="32323C"/>
                </a:solidFill>
                <a:effectLst/>
                <a:latin typeface="acumin-pro"/>
              </a:rPr>
              <a:t>Innervation</a:t>
            </a:r>
            <a:r>
              <a:rPr lang="en-US" b="0" i="0" dirty="0">
                <a:solidFill>
                  <a:srgbClr val="32323C"/>
                </a:solidFill>
                <a:effectLst/>
                <a:latin typeface="acumin-pro"/>
              </a:rPr>
              <a:t>: Subcostal nerve (T12).</a:t>
            </a:r>
          </a:p>
          <a:p>
            <a:br>
              <a:rPr lang="en-US" b="0" i="0" dirty="0">
                <a:solidFill>
                  <a:srgbClr val="FFFFFF"/>
                </a:solidFill>
                <a:effectLst/>
                <a:latin typeface="acumin-pro"/>
              </a:rPr>
            </a:br>
            <a:endParaRPr lang="en-US" dirty="0"/>
          </a:p>
        </p:txBody>
      </p:sp>
    </p:spTree>
    <p:extLst>
      <p:ext uri="{BB962C8B-B14F-4D97-AF65-F5344CB8AC3E}">
        <p14:creationId xmlns:p14="http://schemas.microsoft.com/office/powerpoint/2010/main" val="188833569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US" dirty="0"/>
              <a:t>Muscles of the abdomen</a:t>
            </a:r>
          </a:p>
        </p:txBody>
      </p:sp>
      <p:pic>
        <p:nvPicPr>
          <p:cNvPr id="1026" name="Picture 2"/>
          <p:cNvPicPr>
            <a:picLocks noGrp="1" noChangeAspect="1" noChangeArrowheads="1"/>
          </p:cNvPicPr>
          <p:nvPr>
            <p:ph idx="1"/>
          </p:nvPr>
        </p:nvPicPr>
        <p:blipFill>
          <a:blip r:embed="rId2"/>
          <a:srcRect/>
          <a:stretch>
            <a:fillRect/>
          </a:stretch>
        </p:blipFill>
        <p:spPr bwMode="auto">
          <a:xfrm>
            <a:off x="381000" y="1066800"/>
            <a:ext cx="8077200" cy="5410200"/>
          </a:xfrm>
          <a:prstGeom prst="rect">
            <a:avLst/>
          </a:prstGeom>
          <a:noFill/>
          <a:ln w="9525">
            <a:noFill/>
            <a:miter lim="800000"/>
            <a:headEnd/>
            <a:tailEnd/>
          </a:ln>
          <a:effectLst/>
        </p:spPr>
      </p:pic>
    </p:spTree>
    <p:extLst>
      <p:ext uri="{BB962C8B-B14F-4D97-AF65-F5344CB8AC3E}">
        <p14:creationId xmlns:p14="http://schemas.microsoft.com/office/powerpoint/2010/main" val="82621953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33400" y="533400"/>
            <a:ext cx="8001000" cy="6019800"/>
          </a:xfrm>
          <a:prstGeom prst="rect">
            <a:avLst/>
          </a:prstGeom>
          <a:noFill/>
          <a:ln w="9525">
            <a:noFill/>
            <a:miter lim="800000"/>
            <a:headEnd/>
            <a:tailEnd/>
          </a:ln>
          <a:effectLst/>
        </p:spPr>
      </p:pic>
    </p:spTree>
    <p:extLst>
      <p:ext uri="{BB962C8B-B14F-4D97-AF65-F5344CB8AC3E}">
        <p14:creationId xmlns:p14="http://schemas.microsoft.com/office/powerpoint/2010/main" val="335856379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br>
              <a:rPr lang="en-US" dirty="0"/>
            </a:br>
            <a:r>
              <a:rPr lang="en-US" dirty="0"/>
              <a:t>Blood Supply and </a:t>
            </a:r>
            <a:r>
              <a:rPr lang="en-US" dirty="0" err="1"/>
              <a:t>Lymphatics</a:t>
            </a:r>
            <a:r>
              <a:rPr lang="en-US" dirty="0"/>
              <a:t> to the anterior abdominal wall</a:t>
            </a:r>
            <a:br>
              <a:rPr lang="en-US" dirty="0"/>
            </a:br>
            <a:endParaRPr lang="en-US" dirty="0"/>
          </a:p>
        </p:txBody>
      </p:sp>
      <p:sp>
        <p:nvSpPr>
          <p:cNvPr id="3" name="Content Placeholder 2"/>
          <p:cNvSpPr>
            <a:spLocks noGrp="1"/>
          </p:cNvSpPr>
          <p:nvPr>
            <p:ph idx="1"/>
          </p:nvPr>
        </p:nvSpPr>
        <p:spPr>
          <a:xfrm>
            <a:off x="457200" y="1447800"/>
            <a:ext cx="8382000" cy="5257800"/>
          </a:xfrm>
        </p:spPr>
        <p:txBody>
          <a:bodyPr>
            <a:normAutofit fontScale="85000" lnSpcReduction="10000"/>
          </a:bodyPr>
          <a:lstStyle/>
          <a:p>
            <a:r>
              <a:rPr lang="en-US" dirty="0"/>
              <a:t>There are multiple large venous drainage systems as well as arterial systems supplying the anterolateral abdominal wall. </a:t>
            </a:r>
          </a:p>
          <a:p>
            <a:r>
              <a:rPr lang="en-US" dirty="0"/>
              <a:t>The major arteries of the anterolateral abdominal wall </a:t>
            </a:r>
            <a:r>
              <a:rPr lang="en-US" b="1" dirty="0"/>
              <a:t>are the superior </a:t>
            </a:r>
            <a:r>
              <a:rPr lang="en-US" b="1" dirty="0" err="1"/>
              <a:t>epigastric</a:t>
            </a:r>
            <a:r>
              <a:rPr lang="en-US" b="1" dirty="0"/>
              <a:t>, inferior </a:t>
            </a:r>
            <a:r>
              <a:rPr lang="en-US" b="1" dirty="0" err="1"/>
              <a:t>epigastric</a:t>
            </a:r>
            <a:r>
              <a:rPr lang="en-US" b="1" dirty="0"/>
              <a:t>, </a:t>
            </a:r>
            <a:r>
              <a:rPr lang="en-US" b="1" dirty="0" err="1"/>
              <a:t>musculophrenic</a:t>
            </a:r>
            <a:r>
              <a:rPr lang="en-US" b="1" dirty="0"/>
              <a:t>, subcostal, and posterior intercostal arteries, deep circumflex iliac artery</a:t>
            </a:r>
            <a:r>
              <a:rPr lang="en-US" dirty="0"/>
              <a:t>, </a:t>
            </a:r>
            <a:r>
              <a:rPr lang="en-US" b="1" dirty="0"/>
              <a:t>superficial circumflex iliac artery, and superficial </a:t>
            </a:r>
            <a:r>
              <a:rPr lang="en-US" b="1" dirty="0" err="1"/>
              <a:t>epigastric</a:t>
            </a:r>
            <a:r>
              <a:rPr lang="en-US" b="1" dirty="0"/>
              <a:t> artery</a:t>
            </a:r>
            <a:r>
              <a:rPr lang="en-US" dirty="0"/>
              <a:t>.</a:t>
            </a:r>
          </a:p>
          <a:p>
            <a:r>
              <a:rPr lang="en-US" dirty="0"/>
              <a:t>The four origins of the arterial supply of the wall are the </a:t>
            </a:r>
            <a:r>
              <a:rPr lang="en-US" b="1" dirty="0"/>
              <a:t>internal thoracic artery, aorta, external iliac, and femoral artery—the </a:t>
            </a:r>
            <a:r>
              <a:rPr lang="en-US" dirty="0"/>
              <a:t>internal thoracic artery branches to the </a:t>
            </a:r>
            <a:r>
              <a:rPr lang="en-US" dirty="0" err="1"/>
              <a:t>musculophrenic</a:t>
            </a:r>
            <a:r>
              <a:rPr lang="en-US" dirty="0"/>
              <a:t> and superior </a:t>
            </a:r>
            <a:r>
              <a:rPr lang="en-US" dirty="0" err="1"/>
              <a:t>epigastric</a:t>
            </a:r>
            <a:r>
              <a:rPr lang="en-US" dirty="0"/>
              <a:t> arteries. </a:t>
            </a:r>
          </a:p>
        </p:txBody>
      </p:sp>
    </p:spTree>
    <p:extLst>
      <p:ext uri="{BB962C8B-B14F-4D97-AF65-F5344CB8AC3E}">
        <p14:creationId xmlns:p14="http://schemas.microsoft.com/office/powerpoint/2010/main" val="209856832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Nerve supply to anterolateral abdominal wall</a:t>
            </a:r>
          </a:p>
        </p:txBody>
      </p:sp>
      <p:sp>
        <p:nvSpPr>
          <p:cNvPr id="3" name="Content Placeholder 2"/>
          <p:cNvSpPr>
            <a:spLocks noGrp="1"/>
          </p:cNvSpPr>
          <p:nvPr>
            <p:ph idx="1"/>
          </p:nvPr>
        </p:nvSpPr>
        <p:spPr/>
        <p:txBody>
          <a:bodyPr/>
          <a:lstStyle/>
          <a:p>
            <a:r>
              <a:rPr lang="en-US" dirty="0"/>
              <a:t>Major nerves to the anterolateral abdominal wall include the </a:t>
            </a:r>
            <a:r>
              <a:rPr lang="en-US" dirty="0" err="1">
                <a:solidFill>
                  <a:schemeClr val="tx2"/>
                </a:solidFill>
              </a:rPr>
              <a:t>thoracoabdominal</a:t>
            </a:r>
            <a:r>
              <a:rPr lang="en-US" dirty="0">
                <a:solidFill>
                  <a:schemeClr val="tx2"/>
                </a:solidFill>
              </a:rPr>
              <a:t>, lateral cutaneous, subcostal, </a:t>
            </a:r>
            <a:r>
              <a:rPr lang="en-US" dirty="0" err="1">
                <a:solidFill>
                  <a:schemeClr val="tx2"/>
                </a:solidFill>
              </a:rPr>
              <a:t>iliohypogastric</a:t>
            </a:r>
            <a:r>
              <a:rPr lang="en-US" dirty="0">
                <a:solidFill>
                  <a:schemeClr val="tx2"/>
                </a:solidFill>
              </a:rPr>
              <a:t>, and </a:t>
            </a:r>
            <a:r>
              <a:rPr lang="en-US" dirty="0" err="1">
                <a:solidFill>
                  <a:schemeClr val="tx2"/>
                </a:solidFill>
              </a:rPr>
              <a:t>ilioinguinal</a:t>
            </a:r>
            <a:r>
              <a:rPr lang="en-US" dirty="0">
                <a:solidFill>
                  <a:schemeClr val="tx2"/>
                </a:solidFill>
              </a:rPr>
              <a:t> nerves</a:t>
            </a:r>
          </a:p>
        </p:txBody>
      </p:sp>
    </p:spTree>
    <p:extLst>
      <p:ext uri="{BB962C8B-B14F-4D97-AF65-F5344CB8AC3E}">
        <p14:creationId xmlns:p14="http://schemas.microsoft.com/office/powerpoint/2010/main" val="271918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a:t>Carpal or wrist bones</a:t>
            </a:r>
          </a:p>
          <a:p>
            <a:r>
              <a:rPr lang="en-US" dirty="0"/>
              <a:t>Are 8 irregularly shaped bones arranged in two rows </a:t>
            </a:r>
            <a:r>
              <a:rPr lang="en-US" dirty="0" err="1"/>
              <a:t>i.e</a:t>
            </a:r>
            <a:r>
              <a:rPr lang="en-US" dirty="0"/>
              <a:t> proximal and distal</a:t>
            </a:r>
          </a:p>
          <a:p>
            <a:r>
              <a:rPr lang="en-US" dirty="0"/>
              <a:t>Each row has 4 bones </a:t>
            </a:r>
          </a:p>
          <a:p>
            <a:r>
              <a:rPr lang="en-US" dirty="0"/>
              <a:t>These bones are held together by ligaments and allow a certain amount of movement</a:t>
            </a:r>
          </a:p>
          <a:p>
            <a:r>
              <a:rPr lang="en-US" dirty="0"/>
              <a:t>Those proximal  form wrist joint  also known as radio-carpal joint while those distal form joints with metacarpal to form metacarpal joints</a:t>
            </a:r>
          </a:p>
          <a:p>
            <a:r>
              <a:rPr lang="en-US" dirty="0"/>
              <a:t>From outside inwards they are:</a:t>
            </a:r>
          </a:p>
          <a:p>
            <a:pPr>
              <a:buFont typeface="Wingdings" pitchFamily="2" charset="2"/>
              <a:buChar char="v"/>
            </a:pPr>
            <a:r>
              <a:rPr lang="en-US" dirty="0"/>
              <a:t>Proximal row (lateral-medial) consists of : </a:t>
            </a:r>
            <a:r>
              <a:rPr lang="en-US" dirty="0" err="1"/>
              <a:t>scaphoid</a:t>
            </a:r>
            <a:r>
              <a:rPr lang="en-US" dirty="0"/>
              <a:t>, </a:t>
            </a:r>
            <a:r>
              <a:rPr lang="en-US" dirty="0" err="1"/>
              <a:t>lunate</a:t>
            </a:r>
            <a:r>
              <a:rPr lang="en-US" dirty="0"/>
              <a:t>, </a:t>
            </a:r>
            <a:r>
              <a:rPr lang="en-US" dirty="0" err="1"/>
              <a:t>triquetrum</a:t>
            </a:r>
            <a:r>
              <a:rPr lang="en-US" dirty="0"/>
              <a:t>, </a:t>
            </a:r>
            <a:r>
              <a:rPr lang="en-US" dirty="0" err="1"/>
              <a:t>pisiform</a:t>
            </a:r>
            <a:r>
              <a:rPr lang="en-US" dirty="0"/>
              <a:t> </a:t>
            </a:r>
          </a:p>
          <a:p>
            <a:pPr>
              <a:buFont typeface="Wingdings" pitchFamily="2" charset="2"/>
              <a:buChar char="v"/>
            </a:pPr>
            <a:r>
              <a:rPr lang="en-US" dirty="0"/>
              <a:t>Distal row (lateral-medial) consists of: trapezium, trapezoid, </a:t>
            </a:r>
            <a:r>
              <a:rPr lang="en-US" dirty="0" err="1"/>
              <a:t>capitate</a:t>
            </a:r>
            <a:r>
              <a:rPr lang="en-US" dirty="0"/>
              <a:t>, </a:t>
            </a:r>
            <a:r>
              <a:rPr lang="en-US" dirty="0" err="1"/>
              <a:t>hamate</a:t>
            </a:r>
            <a:r>
              <a:rPr lang="en-US" dirty="0"/>
              <a:t>.</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pPr marL="0" indent="0">
              <a:buNone/>
            </a:pPr>
            <a:r>
              <a:rPr lang="en-US" b="1" dirty="0"/>
              <a:t>Posterior abdominal wall muscles</a:t>
            </a:r>
            <a:r>
              <a:rPr lang="en-US" dirty="0"/>
              <a:t>	</a:t>
            </a:r>
          </a:p>
          <a:p>
            <a:r>
              <a:rPr lang="en-US" dirty="0"/>
              <a:t>Psoas major muscle</a:t>
            </a:r>
          </a:p>
          <a:p>
            <a:r>
              <a:rPr lang="en-US" dirty="0" err="1"/>
              <a:t>Iliacus</a:t>
            </a:r>
            <a:r>
              <a:rPr lang="en-US" dirty="0"/>
              <a:t> muscle</a:t>
            </a:r>
          </a:p>
          <a:p>
            <a:r>
              <a:rPr lang="en-US" dirty="0" err="1"/>
              <a:t>Quadratus</a:t>
            </a:r>
            <a:r>
              <a:rPr lang="en-US" dirty="0"/>
              <a:t> </a:t>
            </a:r>
            <a:r>
              <a:rPr lang="en-US" dirty="0" err="1"/>
              <a:t>lumborum</a:t>
            </a:r>
            <a:r>
              <a:rPr lang="en-US" dirty="0"/>
              <a:t> muscle</a:t>
            </a:r>
          </a:p>
          <a:p>
            <a:r>
              <a:rPr lang="en-US" dirty="0"/>
              <a:t>Psoas minor muscle</a:t>
            </a:r>
          </a:p>
        </p:txBody>
      </p:sp>
    </p:spTree>
    <p:extLst>
      <p:ext uri="{BB962C8B-B14F-4D97-AF65-F5344CB8AC3E}">
        <p14:creationId xmlns:p14="http://schemas.microsoft.com/office/powerpoint/2010/main" val="215631207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01012736"/>
              </p:ext>
            </p:extLst>
          </p:nvPr>
        </p:nvGraphicFramePr>
        <p:xfrm>
          <a:off x="0" y="304800"/>
          <a:ext cx="9067799" cy="6603029"/>
        </p:xfrm>
        <a:graphic>
          <a:graphicData uri="http://schemas.openxmlformats.org/drawingml/2006/table">
            <a:tbl>
              <a:tblPr/>
              <a:tblGrid>
                <a:gridCol w="1997991">
                  <a:extLst>
                    <a:ext uri="{9D8B030D-6E8A-4147-A177-3AD203B41FA5}">
                      <a16:colId xmlns:a16="http://schemas.microsoft.com/office/drawing/2014/main" val="20000"/>
                    </a:ext>
                  </a:extLst>
                </a:gridCol>
                <a:gridCol w="7069808">
                  <a:extLst>
                    <a:ext uri="{9D8B030D-6E8A-4147-A177-3AD203B41FA5}">
                      <a16:colId xmlns:a16="http://schemas.microsoft.com/office/drawing/2014/main" val="20001"/>
                    </a:ext>
                  </a:extLst>
                </a:gridCol>
              </a:tblGrid>
              <a:tr h="284402">
                <a:tc gridSpan="2">
                  <a:txBody>
                    <a:bodyPr/>
                    <a:lstStyle/>
                    <a:p>
                      <a:r>
                        <a:rPr lang="en-US" sz="1800" b="1" dirty="0">
                          <a:solidFill>
                            <a:schemeClr val="tx1"/>
                          </a:solidFill>
                        </a:rPr>
                        <a:t>Key facts about the posterior abdominal muscles</a:t>
                      </a:r>
                    </a:p>
                  </a:txBody>
                  <a:tcPr marL="48492" marR="48492" marT="24246" marB="24246" anchor="ctr">
                    <a:solidFill>
                      <a:srgbClr val="F7F7F7"/>
                    </a:solidFill>
                  </a:tcPr>
                </a:tc>
                <a:tc hMerge="1">
                  <a:txBody>
                    <a:bodyPr/>
                    <a:lstStyle/>
                    <a:p>
                      <a:endParaRPr lang="en-US"/>
                    </a:p>
                  </a:txBody>
                  <a:tcPr/>
                </a:tc>
                <a:extLst>
                  <a:ext uri="{0D108BD9-81ED-4DB2-BD59-A6C34878D82A}">
                    <a16:rowId xmlns:a16="http://schemas.microsoft.com/office/drawing/2014/main" val="10000"/>
                  </a:ext>
                </a:extLst>
              </a:tr>
              <a:tr h="1584680">
                <a:tc>
                  <a:txBody>
                    <a:bodyPr/>
                    <a:lstStyle/>
                    <a:p>
                      <a:pPr fontAlgn="t"/>
                      <a:r>
                        <a:rPr lang="en-US" sz="1600" b="1" dirty="0">
                          <a:solidFill>
                            <a:schemeClr val="tx1"/>
                          </a:solidFill>
                          <a:effectLst/>
                          <a:latin typeface="PlutoSansMedium"/>
                        </a:rPr>
                        <a:t>Psoas major muscle</a:t>
                      </a:r>
                    </a:p>
                  </a:txBody>
                  <a:tcPr marL="75769" marR="75769" marT="50513" marB="50513">
                    <a:lnL>
                      <a:noFill/>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chemeClr val="tx1"/>
                          </a:solidFill>
                          <a:effectLst/>
                          <a:latin typeface="PlutoSansMedium"/>
                        </a:rPr>
                        <a:t>Origin:</a:t>
                      </a:r>
                      <a:r>
                        <a:rPr lang="en-US" sz="1600" b="1" dirty="0">
                          <a:solidFill>
                            <a:schemeClr val="tx1"/>
                          </a:solidFill>
                          <a:effectLst/>
                        </a:rPr>
                        <a:t> Vertebral bodies of T12-L4, Intervertebral discs between T12-L4, Transverse processes of L1-L5 vertebrae</a:t>
                      </a:r>
                      <a:br>
                        <a:rPr lang="en-US" sz="1600" b="1" dirty="0">
                          <a:solidFill>
                            <a:schemeClr val="tx1"/>
                          </a:solidFill>
                          <a:effectLst/>
                        </a:rPr>
                      </a:br>
                      <a:r>
                        <a:rPr lang="en-US" sz="1600" b="1" dirty="0">
                          <a:solidFill>
                            <a:schemeClr val="tx1"/>
                          </a:solidFill>
                          <a:effectLst/>
                          <a:latin typeface="PlutoSansMedium"/>
                        </a:rPr>
                        <a:t>Insertion:</a:t>
                      </a:r>
                      <a:r>
                        <a:rPr lang="en-US" sz="1600" b="1" dirty="0">
                          <a:solidFill>
                            <a:schemeClr val="tx1"/>
                          </a:solidFill>
                          <a:effectLst/>
                        </a:rPr>
                        <a:t> Lesser trochanter of femur</a:t>
                      </a:r>
                      <a:br>
                        <a:rPr lang="en-US" sz="1600" b="1" dirty="0">
                          <a:solidFill>
                            <a:schemeClr val="tx1"/>
                          </a:solidFill>
                          <a:effectLst/>
                        </a:rPr>
                      </a:br>
                      <a:r>
                        <a:rPr lang="en-US" sz="1600" b="1" dirty="0">
                          <a:solidFill>
                            <a:schemeClr val="tx1"/>
                          </a:solidFill>
                          <a:effectLst/>
                          <a:latin typeface="PlutoSansMedium"/>
                        </a:rPr>
                        <a:t>Innervation:</a:t>
                      </a:r>
                      <a:r>
                        <a:rPr lang="en-US" sz="1600" b="1" dirty="0">
                          <a:solidFill>
                            <a:schemeClr val="tx1"/>
                          </a:solidFill>
                          <a:effectLst/>
                        </a:rPr>
                        <a:t> Anterior rami of spinal nerves L1-L3</a:t>
                      </a:r>
                      <a:br>
                        <a:rPr lang="en-US" sz="1600" b="1" dirty="0">
                          <a:solidFill>
                            <a:schemeClr val="tx1"/>
                          </a:solidFill>
                          <a:effectLst/>
                        </a:rPr>
                      </a:br>
                      <a:r>
                        <a:rPr lang="en-US" sz="1600" b="1" dirty="0">
                          <a:solidFill>
                            <a:schemeClr val="tx1"/>
                          </a:solidFill>
                          <a:effectLst/>
                          <a:latin typeface="PlutoSansMedium"/>
                        </a:rPr>
                        <a:t>Function: </a:t>
                      </a:r>
                      <a:r>
                        <a:rPr lang="en-US" sz="1600" b="1" dirty="0">
                          <a:solidFill>
                            <a:schemeClr val="tx1"/>
                          </a:solidFill>
                          <a:effectLst/>
                        </a:rPr>
                        <a:t>Hip joint: Thigh/trunk flexion, Thigh: external rotation, Trunk: lateral flexion</a:t>
                      </a:r>
                    </a:p>
                  </a:txBody>
                  <a:tcPr marL="75769" marR="75769" marT="50513" marB="5051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r h="1172777">
                <a:tc>
                  <a:txBody>
                    <a:bodyPr/>
                    <a:lstStyle/>
                    <a:p>
                      <a:pPr fontAlgn="t"/>
                      <a:r>
                        <a:rPr lang="en-US" sz="1600" b="1" dirty="0" err="1">
                          <a:solidFill>
                            <a:schemeClr val="tx1"/>
                          </a:solidFill>
                          <a:effectLst/>
                          <a:latin typeface="PlutoSansMedium"/>
                        </a:rPr>
                        <a:t>Iliacus</a:t>
                      </a:r>
                      <a:r>
                        <a:rPr lang="en-US" sz="1600" b="1" dirty="0">
                          <a:solidFill>
                            <a:schemeClr val="tx1"/>
                          </a:solidFill>
                          <a:effectLst/>
                          <a:latin typeface="PlutoSansMedium"/>
                        </a:rPr>
                        <a:t> muscle</a:t>
                      </a:r>
                    </a:p>
                  </a:txBody>
                  <a:tcPr marL="75769" marR="75769" marT="50513" marB="50513">
                    <a:lnL>
                      <a:noFill/>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chemeClr val="tx1"/>
                          </a:solidFill>
                          <a:effectLst/>
                          <a:latin typeface="PlutoSansMedium"/>
                        </a:rPr>
                        <a:t>Origin:</a:t>
                      </a:r>
                      <a:r>
                        <a:rPr lang="en-US" sz="1600" b="1" dirty="0">
                          <a:solidFill>
                            <a:schemeClr val="tx1"/>
                          </a:solidFill>
                          <a:effectLst/>
                        </a:rPr>
                        <a:t> Iliac fossa</a:t>
                      </a:r>
                      <a:br>
                        <a:rPr lang="en-US" sz="1600" b="1" dirty="0">
                          <a:solidFill>
                            <a:schemeClr val="tx1"/>
                          </a:solidFill>
                          <a:effectLst/>
                        </a:rPr>
                      </a:br>
                      <a:r>
                        <a:rPr lang="en-US" sz="1600" b="1" dirty="0">
                          <a:solidFill>
                            <a:schemeClr val="tx1"/>
                          </a:solidFill>
                          <a:effectLst/>
                          <a:latin typeface="PlutoSansMedium"/>
                        </a:rPr>
                        <a:t>Insertion:</a:t>
                      </a:r>
                      <a:r>
                        <a:rPr lang="en-US" sz="1600" b="1" dirty="0">
                          <a:solidFill>
                            <a:schemeClr val="tx1"/>
                          </a:solidFill>
                          <a:effectLst/>
                        </a:rPr>
                        <a:t> Lesser trochanter of femur</a:t>
                      </a:r>
                      <a:br>
                        <a:rPr lang="en-US" sz="1600" b="1" dirty="0">
                          <a:solidFill>
                            <a:schemeClr val="tx1"/>
                          </a:solidFill>
                          <a:effectLst/>
                        </a:rPr>
                      </a:br>
                      <a:r>
                        <a:rPr lang="en-US" sz="1600" b="1" dirty="0">
                          <a:solidFill>
                            <a:schemeClr val="tx1"/>
                          </a:solidFill>
                          <a:effectLst/>
                          <a:latin typeface="PlutoSansMedium"/>
                        </a:rPr>
                        <a:t>Innervation:</a:t>
                      </a:r>
                      <a:r>
                        <a:rPr lang="en-US" sz="1600" b="1" dirty="0">
                          <a:solidFill>
                            <a:schemeClr val="tx1"/>
                          </a:solidFill>
                          <a:effectLst/>
                        </a:rPr>
                        <a:t> Femoral nerve (L2-L4)</a:t>
                      </a:r>
                      <a:br>
                        <a:rPr lang="en-US" sz="1600" b="1" dirty="0">
                          <a:solidFill>
                            <a:schemeClr val="tx1"/>
                          </a:solidFill>
                          <a:effectLst/>
                        </a:rPr>
                      </a:br>
                      <a:r>
                        <a:rPr lang="en-US" sz="1600" b="1" dirty="0">
                          <a:solidFill>
                            <a:schemeClr val="tx1"/>
                          </a:solidFill>
                          <a:effectLst/>
                          <a:latin typeface="PlutoSansMedium"/>
                        </a:rPr>
                        <a:t>Function:</a:t>
                      </a:r>
                      <a:r>
                        <a:rPr lang="en-US" sz="1600" b="1" dirty="0">
                          <a:solidFill>
                            <a:schemeClr val="tx1"/>
                          </a:solidFill>
                          <a:effectLst/>
                        </a:rPr>
                        <a:t> Hip joint: Thigh/trunk flexion, Thigh: external rotation, Trunk: lateral flexion</a:t>
                      </a:r>
                    </a:p>
                  </a:txBody>
                  <a:tcPr marL="75769" marR="75769" marT="50513" marB="5051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202534">
                <a:tc>
                  <a:txBody>
                    <a:bodyPr/>
                    <a:lstStyle/>
                    <a:p>
                      <a:pPr fontAlgn="t"/>
                      <a:r>
                        <a:rPr lang="en-US" sz="1600" b="1">
                          <a:solidFill>
                            <a:schemeClr val="tx1"/>
                          </a:solidFill>
                          <a:effectLst/>
                          <a:latin typeface="PlutoSansMedium"/>
                        </a:rPr>
                        <a:t>Quadratus lumborum muscle</a:t>
                      </a:r>
                    </a:p>
                  </a:txBody>
                  <a:tcPr marL="75769" marR="75769" marT="50513" marB="50513">
                    <a:lnL>
                      <a:noFill/>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chemeClr val="tx1"/>
                          </a:solidFill>
                          <a:effectLst/>
                          <a:latin typeface="PlutoSansMedium"/>
                        </a:rPr>
                        <a:t>Origin:</a:t>
                      </a:r>
                      <a:r>
                        <a:rPr lang="en-US" sz="1600" b="1" dirty="0">
                          <a:solidFill>
                            <a:schemeClr val="tx1"/>
                          </a:solidFill>
                          <a:effectLst/>
                        </a:rPr>
                        <a:t> Iliac crest, </a:t>
                      </a:r>
                      <a:r>
                        <a:rPr lang="en-US" sz="1600" b="1" dirty="0" err="1">
                          <a:solidFill>
                            <a:schemeClr val="tx1"/>
                          </a:solidFill>
                          <a:effectLst/>
                        </a:rPr>
                        <a:t>Iliolumbar</a:t>
                      </a:r>
                      <a:r>
                        <a:rPr lang="en-US" sz="1600" b="1" dirty="0">
                          <a:solidFill>
                            <a:schemeClr val="tx1"/>
                          </a:solidFill>
                          <a:effectLst/>
                        </a:rPr>
                        <a:t> ligament, superficially to psoas major</a:t>
                      </a:r>
                      <a:br>
                        <a:rPr lang="en-US" sz="1600" b="1" dirty="0">
                          <a:solidFill>
                            <a:schemeClr val="tx1"/>
                          </a:solidFill>
                          <a:effectLst/>
                        </a:rPr>
                      </a:br>
                      <a:r>
                        <a:rPr lang="en-US" sz="1600" b="1" dirty="0">
                          <a:solidFill>
                            <a:schemeClr val="tx1"/>
                          </a:solidFill>
                          <a:effectLst/>
                          <a:latin typeface="PlutoSansMedium"/>
                        </a:rPr>
                        <a:t>Insertion:</a:t>
                      </a:r>
                      <a:r>
                        <a:rPr lang="en-US" sz="1600" b="1" dirty="0">
                          <a:solidFill>
                            <a:schemeClr val="tx1"/>
                          </a:solidFill>
                          <a:effectLst/>
                        </a:rPr>
                        <a:t> Inferior border of rib 12, Transverse processes of vertebrae L1-L4</a:t>
                      </a:r>
                      <a:br>
                        <a:rPr lang="en-US" sz="1600" b="1" dirty="0">
                          <a:solidFill>
                            <a:schemeClr val="tx1"/>
                          </a:solidFill>
                          <a:effectLst/>
                        </a:rPr>
                      </a:br>
                      <a:r>
                        <a:rPr lang="en-US" sz="1600" b="1" dirty="0">
                          <a:solidFill>
                            <a:schemeClr val="tx1"/>
                          </a:solidFill>
                          <a:effectLst/>
                          <a:latin typeface="PlutoSansMedium"/>
                        </a:rPr>
                        <a:t>Innervation:</a:t>
                      </a:r>
                      <a:r>
                        <a:rPr lang="en-US" sz="1600" b="1" dirty="0">
                          <a:solidFill>
                            <a:schemeClr val="tx1"/>
                          </a:solidFill>
                          <a:effectLst/>
                        </a:rPr>
                        <a:t> Subcostal nerve (T12), Anterior rami of spinal nerves L1-L4</a:t>
                      </a:r>
                      <a:br>
                        <a:rPr lang="en-US" sz="1600" b="1" dirty="0">
                          <a:solidFill>
                            <a:schemeClr val="tx1"/>
                          </a:solidFill>
                          <a:effectLst/>
                        </a:rPr>
                      </a:br>
                      <a:r>
                        <a:rPr lang="en-US" sz="1600" b="1" dirty="0">
                          <a:solidFill>
                            <a:schemeClr val="tx1"/>
                          </a:solidFill>
                          <a:effectLst/>
                          <a:latin typeface="PlutoSansMedium"/>
                        </a:rPr>
                        <a:t>Function</a:t>
                      </a:r>
                      <a:r>
                        <a:rPr lang="en-US" sz="1600" b="1" dirty="0">
                          <a:solidFill>
                            <a:schemeClr val="tx1"/>
                          </a:solidFill>
                          <a:effectLst/>
                        </a:rPr>
                        <a:t>:</a:t>
                      </a:r>
                      <a:br>
                        <a:rPr lang="en-US" sz="1600" b="1" dirty="0">
                          <a:solidFill>
                            <a:schemeClr val="tx1"/>
                          </a:solidFill>
                          <a:effectLst/>
                        </a:rPr>
                      </a:br>
                      <a:r>
                        <a:rPr lang="en-US" sz="1600" b="1" dirty="0">
                          <a:solidFill>
                            <a:schemeClr val="tx1"/>
                          </a:solidFill>
                          <a:effectLst/>
                        </a:rPr>
                        <a:t>Bilateral contraction - Fixes Ribs 12 during inspiration, Trunk extension</a:t>
                      </a:r>
                      <a:br>
                        <a:rPr lang="en-US" sz="1600" b="1" dirty="0">
                          <a:solidFill>
                            <a:schemeClr val="tx1"/>
                          </a:solidFill>
                          <a:effectLst/>
                        </a:rPr>
                      </a:br>
                      <a:r>
                        <a:rPr lang="en-US" sz="1600" b="1" dirty="0">
                          <a:solidFill>
                            <a:schemeClr val="tx1"/>
                          </a:solidFill>
                          <a:effectLst/>
                        </a:rPr>
                        <a:t>Unilateral contraction - Lateral flexion of trunk (</a:t>
                      </a:r>
                      <a:r>
                        <a:rPr lang="en-US" sz="1600" b="1" dirty="0" err="1">
                          <a:solidFill>
                            <a:schemeClr val="tx1"/>
                          </a:solidFill>
                          <a:effectLst/>
                        </a:rPr>
                        <a:t>ipsilateral</a:t>
                      </a:r>
                      <a:r>
                        <a:rPr lang="en-US" sz="1600" b="1" dirty="0">
                          <a:solidFill>
                            <a:schemeClr val="tx1"/>
                          </a:solidFill>
                          <a:effectLst/>
                        </a:rPr>
                        <a:t>) </a:t>
                      </a:r>
                    </a:p>
                  </a:txBody>
                  <a:tcPr marL="75769" marR="75769" marT="50513" marB="5051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003"/>
                  </a:ext>
                </a:extLst>
              </a:tr>
              <a:tr h="1172777">
                <a:tc>
                  <a:txBody>
                    <a:bodyPr/>
                    <a:lstStyle/>
                    <a:p>
                      <a:pPr fontAlgn="t"/>
                      <a:r>
                        <a:rPr lang="en-US" sz="1600" b="1">
                          <a:solidFill>
                            <a:schemeClr val="tx1"/>
                          </a:solidFill>
                          <a:effectLst/>
                          <a:latin typeface="PlutoSansMedium"/>
                        </a:rPr>
                        <a:t>Psoas minor muscle</a:t>
                      </a:r>
                    </a:p>
                  </a:txBody>
                  <a:tcPr marL="75769" marR="75769" marT="50513" marB="50513">
                    <a:lnL>
                      <a:noFill/>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a:noFill/>
                    </a:lnB>
                    <a:solidFill>
                      <a:srgbClr val="F7F7F7"/>
                    </a:solidFill>
                  </a:tcPr>
                </a:tc>
                <a:tc>
                  <a:txBody>
                    <a:bodyPr/>
                    <a:lstStyle/>
                    <a:p>
                      <a:pPr fontAlgn="t"/>
                      <a:r>
                        <a:rPr lang="en-US" sz="1600" b="1" dirty="0">
                          <a:solidFill>
                            <a:schemeClr val="tx1"/>
                          </a:solidFill>
                          <a:effectLst/>
                          <a:latin typeface="PlutoSansMedium"/>
                        </a:rPr>
                        <a:t>Origin: </a:t>
                      </a:r>
                      <a:r>
                        <a:rPr lang="en-US" sz="1600" b="1" dirty="0">
                          <a:solidFill>
                            <a:schemeClr val="tx1"/>
                          </a:solidFill>
                          <a:effectLst/>
                        </a:rPr>
                        <a:t>Vertebral bodies of T12 &amp; L1 vertebrae</a:t>
                      </a:r>
                      <a:br>
                        <a:rPr lang="en-US" sz="1600" b="1" dirty="0">
                          <a:solidFill>
                            <a:schemeClr val="tx1"/>
                          </a:solidFill>
                          <a:effectLst/>
                        </a:rPr>
                      </a:br>
                      <a:r>
                        <a:rPr lang="en-US" sz="1600" b="1" dirty="0">
                          <a:solidFill>
                            <a:schemeClr val="tx1"/>
                          </a:solidFill>
                          <a:effectLst/>
                          <a:latin typeface="PlutoSansMedium"/>
                        </a:rPr>
                        <a:t>Insertion:</a:t>
                      </a:r>
                      <a:r>
                        <a:rPr lang="en-US" sz="1600" b="1" dirty="0">
                          <a:solidFill>
                            <a:schemeClr val="tx1"/>
                          </a:solidFill>
                          <a:effectLst/>
                        </a:rPr>
                        <a:t> </a:t>
                      </a:r>
                      <a:r>
                        <a:rPr lang="en-US" sz="1600" b="1" dirty="0" err="1">
                          <a:solidFill>
                            <a:schemeClr val="tx1"/>
                          </a:solidFill>
                          <a:effectLst/>
                        </a:rPr>
                        <a:t>Iliopubic</a:t>
                      </a:r>
                      <a:r>
                        <a:rPr lang="en-US" sz="1600" b="1" dirty="0">
                          <a:solidFill>
                            <a:schemeClr val="tx1"/>
                          </a:solidFill>
                          <a:effectLst/>
                        </a:rPr>
                        <a:t> eminence, </a:t>
                      </a:r>
                      <a:r>
                        <a:rPr lang="en-US" sz="1600" b="1" dirty="0" err="1">
                          <a:solidFill>
                            <a:schemeClr val="tx1"/>
                          </a:solidFill>
                          <a:effectLst/>
                        </a:rPr>
                        <a:t>Pectineal</a:t>
                      </a:r>
                      <a:r>
                        <a:rPr lang="en-US" sz="1600" b="1" dirty="0">
                          <a:solidFill>
                            <a:schemeClr val="tx1"/>
                          </a:solidFill>
                          <a:effectLst/>
                        </a:rPr>
                        <a:t> line of pubis</a:t>
                      </a:r>
                      <a:br>
                        <a:rPr lang="en-US" sz="1600" b="1" dirty="0">
                          <a:solidFill>
                            <a:schemeClr val="tx1"/>
                          </a:solidFill>
                          <a:effectLst/>
                        </a:rPr>
                      </a:br>
                      <a:r>
                        <a:rPr lang="en-US" sz="1600" b="1" dirty="0">
                          <a:solidFill>
                            <a:schemeClr val="tx1"/>
                          </a:solidFill>
                          <a:effectLst/>
                          <a:latin typeface="PlutoSansMedium"/>
                        </a:rPr>
                        <a:t>Innervation:</a:t>
                      </a:r>
                      <a:r>
                        <a:rPr lang="en-US" sz="1600" b="1" dirty="0">
                          <a:solidFill>
                            <a:schemeClr val="tx1"/>
                          </a:solidFill>
                          <a:effectLst/>
                        </a:rPr>
                        <a:t> Anterior rami of spinal nerves L1-L3</a:t>
                      </a:r>
                      <a:br>
                        <a:rPr lang="en-US" sz="1600" b="1" dirty="0">
                          <a:solidFill>
                            <a:schemeClr val="tx1"/>
                          </a:solidFill>
                          <a:effectLst/>
                        </a:rPr>
                      </a:br>
                      <a:r>
                        <a:rPr lang="en-US" sz="1600" b="1" dirty="0">
                          <a:solidFill>
                            <a:schemeClr val="tx1"/>
                          </a:solidFill>
                          <a:effectLst/>
                          <a:latin typeface="PlutoSansMedium"/>
                        </a:rPr>
                        <a:t>Function:</a:t>
                      </a:r>
                      <a:r>
                        <a:rPr lang="en-US" sz="1600" b="1" dirty="0">
                          <a:solidFill>
                            <a:schemeClr val="tx1"/>
                          </a:solidFill>
                          <a:effectLst/>
                        </a:rPr>
                        <a:t> Hip joint: Thigh/trunk flexion, Thigh: external rotation, Trunk: lateral</a:t>
                      </a:r>
                    </a:p>
                  </a:txBody>
                  <a:tcPr marL="75769" marR="75769" marT="50513" marB="5051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a:noFill/>
                    </a:lnB>
                    <a:solidFill>
                      <a:srgbClr val="F7F7F7"/>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7244252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8814544"/>
              </p:ext>
            </p:extLst>
          </p:nvPr>
        </p:nvGraphicFramePr>
        <p:xfrm>
          <a:off x="457200" y="1143000"/>
          <a:ext cx="8229600" cy="4114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4114800">
                <a:tc>
                  <a:txBody>
                    <a:bodyPr/>
                    <a:lstStyle/>
                    <a:p>
                      <a:r>
                        <a:rPr lang="en-US" dirty="0">
                          <a:solidFill>
                            <a:schemeClr val="tx1"/>
                          </a:solidFill>
                        </a:rPr>
                        <a:t>Psoas minor muscle</a:t>
                      </a:r>
                    </a:p>
                  </a:txBody>
                  <a:tcPr>
                    <a:solidFill>
                      <a:schemeClr val="bg2"/>
                    </a:solidFill>
                  </a:tcPr>
                </a:tc>
                <a:tc>
                  <a:txBody>
                    <a:bodyPr/>
                    <a:lstStyle/>
                    <a:p>
                      <a:r>
                        <a:rPr lang="en-US" dirty="0">
                          <a:solidFill>
                            <a:schemeClr val="tx1"/>
                          </a:solidFill>
                        </a:rPr>
                        <a:t>Origin: vertebral bodies of T12 &amp;L1 vertebrae</a:t>
                      </a:r>
                    </a:p>
                    <a:p>
                      <a:endParaRPr lang="en-US" dirty="0">
                        <a:solidFill>
                          <a:schemeClr val="tx1"/>
                        </a:solidFill>
                      </a:endParaRPr>
                    </a:p>
                    <a:p>
                      <a:r>
                        <a:rPr lang="en-US" dirty="0">
                          <a:solidFill>
                            <a:schemeClr val="tx1"/>
                          </a:solidFill>
                        </a:rPr>
                        <a:t>Insertion: </a:t>
                      </a:r>
                      <a:r>
                        <a:rPr lang="en-US" dirty="0" err="1">
                          <a:solidFill>
                            <a:schemeClr val="tx1"/>
                          </a:solidFill>
                        </a:rPr>
                        <a:t>iliopubic</a:t>
                      </a:r>
                      <a:r>
                        <a:rPr lang="en-US" dirty="0">
                          <a:solidFill>
                            <a:schemeClr val="tx1"/>
                          </a:solidFill>
                        </a:rPr>
                        <a:t> eminence, </a:t>
                      </a:r>
                      <a:r>
                        <a:rPr lang="en-US" dirty="0" err="1">
                          <a:solidFill>
                            <a:schemeClr val="tx1"/>
                          </a:solidFill>
                        </a:rPr>
                        <a:t>pectineal</a:t>
                      </a:r>
                      <a:r>
                        <a:rPr lang="en-US" dirty="0">
                          <a:solidFill>
                            <a:schemeClr val="tx1"/>
                          </a:solidFill>
                        </a:rPr>
                        <a:t> line or pubis</a:t>
                      </a:r>
                    </a:p>
                    <a:p>
                      <a:endParaRPr lang="en-US" dirty="0">
                        <a:solidFill>
                          <a:schemeClr val="tx1"/>
                        </a:solidFill>
                      </a:endParaRPr>
                    </a:p>
                    <a:p>
                      <a:r>
                        <a:rPr lang="en-US" dirty="0">
                          <a:solidFill>
                            <a:schemeClr val="tx1"/>
                          </a:solidFill>
                        </a:rPr>
                        <a:t>Innervation:</a:t>
                      </a:r>
                      <a:r>
                        <a:rPr lang="en-US" baseline="0" dirty="0">
                          <a:solidFill>
                            <a:schemeClr val="tx1"/>
                          </a:solidFill>
                        </a:rPr>
                        <a:t> Anterior rami of spinal nerves L1-L3</a:t>
                      </a:r>
                    </a:p>
                    <a:p>
                      <a:endParaRPr lang="en-US" baseline="0" dirty="0">
                        <a:solidFill>
                          <a:schemeClr val="tx1"/>
                        </a:solidFill>
                      </a:endParaRPr>
                    </a:p>
                    <a:p>
                      <a:r>
                        <a:rPr lang="en-US" baseline="0" dirty="0">
                          <a:solidFill>
                            <a:schemeClr val="tx1"/>
                          </a:solidFill>
                        </a:rPr>
                        <a:t>Function: Hip joint: Thigh/trunk flexion, Thigh: external rotation, Trunk: lateral flexion</a:t>
                      </a:r>
                    </a:p>
                    <a:p>
                      <a:endParaRPr lang="en-US" dirty="0"/>
                    </a:p>
                  </a:txBody>
                  <a:tcP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226904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Quadratus</a:t>
            </a:r>
            <a:r>
              <a:rPr lang="en-US" dirty="0"/>
              <a:t> </a:t>
            </a:r>
            <a:r>
              <a:rPr lang="en-US" dirty="0" err="1"/>
              <a:t>lomborum</a:t>
            </a:r>
            <a:r>
              <a:rPr lang="en-US" dirty="0"/>
              <a:t> muscle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008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08502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Posterior abdominal wall blood and nerve supply</a:t>
            </a:r>
          </a:p>
        </p:txBody>
      </p:sp>
      <p:sp>
        <p:nvSpPr>
          <p:cNvPr id="3" name="Content Placeholder 2"/>
          <p:cNvSpPr>
            <a:spLocks noGrp="1"/>
          </p:cNvSpPr>
          <p:nvPr>
            <p:ph idx="1"/>
          </p:nvPr>
        </p:nvSpPr>
        <p:spPr>
          <a:xfrm>
            <a:off x="304800" y="1524000"/>
            <a:ext cx="8610600" cy="5181600"/>
          </a:xfrm>
        </p:spPr>
        <p:txBody>
          <a:bodyPr>
            <a:normAutofit fontScale="85000" lnSpcReduction="20000"/>
          </a:bodyPr>
          <a:lstStyle/>
          <a:p>
            <a:pPr marL="0" indent="0">
              <a:buNone/>
            </a:pPr>
            <a:r>
              <a:rPr lang="en-US" b="1" dirty="0"/>
              <a:t>Nerves and vessels </a:t>
            </a:r>
          </a:p>
          <a:p>
            <a:r>
              <a:rPr lang="en-US" dirty="0"/>
              <a:t>Branches derived from the </a:t>
            </a:r>
            <a:r>
              <a:rPr lang="en-US" b="1" dirty="0"/>
              <a:t>descending aorta supply the posterior abdominal wall</a:t>
            </a:r>
            <a:r>
              <a:rPr lang="en-US" dirty="0"/>
              <a:t>. These include paired </a:t>
            </a:r>
            <a:r>
              <a:rPr lang="en-US" b="1" dirty="0"/>
              <a:t>subcostal arteries</a:t>
            </a:r>
            <a:r>
              <a:rPr lang="en-US" dirty="0"/>
              <a:t>, which run right below the 12th ribs and four pairs of lumbar arteries arising from the back of the aorta. </a:t>
            </a:r>
          </a:p>
          <a:p>
            <a:r>
              <a:rPr lang="en-US" dirty="0"/>
              <a:t>A variable fifth pair of </a:t>
            </a:r>
            <a:r>
              <a:rPr lang="en-US" b="1" dirty="0"/>
              <a:t>lumbar arteries </a:t>
            </a:r>
            <a:r>
              <a:rPr lang="en-US" dirty="0"/>
              <a:t>arising from the median sacral artery can be present. </a:t>
            </a:r>
          </a:p>
          <a:p>
            <a:r>
              <a:rPr lang="en-US" dirty="0"/>
              <a:t>Subcostal and lumbar arteries anastomose with one another and with the superior </a:t>
            </a:r>
            <a:r>
              <a:rPr lang="en-US" dirty="0" err="1"/>
              <a:t>epigastric</a:t>
            </a:r>
            <a:r>
              <a:rPr lang="en-US" dirty="0"/>
              <a:t>, lower intercostal and </a:t>
            </a:r>
            <a:r>
              <a:rPr lang="en-US" dirty="0" err="1"/>
              <a:t>iliolumbar</a:t>
            </a:r>
            <a:r>
              <a:rPr lang="en-US" dirty="0"/>
              <a:t> arteries, supplying the posterior abdominal wall and related structures. </a:t>
            </a:r>
          </a:p>
          <a:p>
            <a:r>
              <a:rPr lang="en-US" dirty="0"/>
              <a:t>Venous drainage of the posterior abdominal wall is carried out mainly by the </a:t>
            </a:r>
            <a:r>
              <a:rPr lang="en-US" b="1" dirty="0"/>
              <a:t>lumbar veins which empty into the inferior vena cava. </a:t>
            </a:r>
          </a:p>
        </p:txBody>
      </p:sp>
    </p:spTree>
    <p:extLst>
      <p:ext uri="{BB962C8B-B14F-4D97-AF65-F5344CB8AC3E}">
        <p14:creationId xmlns:p14="http://schemas.microsoft.com/office/powerpoint/2010/main" val="37685023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fontScale="92500" lnSpcReduction="10000"/>
          </a:bodyPr>
          <a:lstStyle/>
          <a:p>
            <a:r>
              <a:rPr lang="en-US" dirty="0"/>
              <a:t>There is a plethora of nerves and vessels coursing through the abdominal cavity which are closely related to the posterior abdominal wall. </a:t>
            </a:r>
          </a:p>
          <a:p>
            <a:r>
              <a:rPr lang="en-US" dirty="0"/>
              <a:t>These include: </a:t>
            </a:r>
            <a:r>
              <a:rPr lang="en-US" b="1" dirty="0"/>
              <a:t>abdominal aorta and its major branches, inferior vena cava with its tributaries, lumbar plexus, sympathetic ganglion chain and sympathetic plexus</a:t>
            </a:r>
            <a:r>
              <a:rPr lang="en-US" dirty="0"/>
              <a:t>. </a:t>
            </a:r>
          </a:p>
          <a:p>
            <a:r>
              <a:rPr lang="en-US" dirty="0"/>
              <a:t>The lumbar plexus is formed by the divisions from L1 – L4 spinal nerves with contribution of T12, which merge on the anterior surface of psoas major.</a:t>
            </a:r>
          </a:p>
        </p:txBody>
      </p:sp>
    </p:spTree>
    <p:extLst>
      <p:ext uri="{BB962C8B-B14F-4D97-AF65-F5344CB8AC3E}">
        <p14:creationId xmlns:p14="http://schemas.microsoft.com/office/powerpoint/2010/main" val="31280362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Rectus sheath</a:t>
            </a:r>
          </a:p>
        </p:txBody>
      </p:sp>
      <p:sp>
        <p:nvSpPr>
          <p:cNvPr id="3" name="Content Placeholder 2"/>
          <p:cNvSpPr>
            <a:spLocks noGrp="1"/>
          </p:cNvSpPr>
          <p:nvPr>
            <p:ph idx="1"/>
          </p:nvPr>
        </p:nvSpPr>
        <p:spPr>
          <a:xfrm>
            <a:off x="457200" y="1219200"/>
            <a:ext cx="8229600" cy="4906963"/>
          </a:xfrm>
        </p:spPr>
        <p:txBody>
          <a:bodyPr>
            <a:normAutofit fontScale="92500"/>
          </a:bodyPr>
          <a:lstStyle/>
          <a:p>
            <a:r>
              <a:rPr lang="en-US" dirty="0">
                <a:solidFill>
                  <a:srgbClr val="495354"/>
                </a:solidFill>
                <a:latin typeface="PlutoSansLight"/>
              </a:rPr>
              <a:t>The</a:t>
            </a:r>
            <a:r>
              <a:rPr lang="en-US" dirty="0">
                <a:solidFill>
                  <a:srgbClr val="495354"/>
                </a:solidFill>
                <a:latin typeface="PlutoSansMedium"/>
              </a:rPr>
              <a:t> rectus sheath</a:t>
            </a:r>
            <a:r>
              <a:rPr lang="en-US" dirty="0">
                <a:solidFill>
                  <a:srgbClr val="495354"/>
                </a:solidFill>
                <a:latin typeface="PlutoSansLight"/>
              </a:rPr>
              <a:t> is a tendon sheath (</a:t>
            </a:r>
            <a:r>
              <a:rPr lang="en-US" dirty="0" err="1">
                <a:solidFill>
                  <a:srgbClr val="495354"/>
                </a:solidFill>
                <a:latin typeface="PlutoSansLight"/>
              </a:rPr>
              <a:t>aponeurosis</a:t>
            </a:r>
            <a:r>
              <a:rPr lang="en-US" dirty="0">
                <a:solidFill>
                  <a:srgbClr val="495354"/>
                </a:solidFill>
                <a:latin typeface="PlutoSansLight"/>
              </a:rPr>
              <a:t>) which encloses the </a:t>
            </a:r>
            <a:r>
              <a:rPr lang="en-US" u="sng" dirty="0">
                <a:solidFill>
                  <a:srgbClr val="495354"/>
                </a:solidFill>
                <a:latin typeface="PlutoSansLight"/>
                <a:hlinkClick r:id="rId2"/>
              </a:rPr>
              <a:t>rectus </a:t>
            </a:r>
            <a:r>
              <a:rPr lang="en-US" u="sng" dirty="0" err="1">
                <a:solidFill>
                  <a:srgbClr val="495354"/>
                </a:solidFill>
                <a:latin typeface="PlutoSansLight"/>
                <a:hlinkClick r:id="rId2"/>
              </a:rPr>
              <a:t>abdominis</a:t>
            </a:r>
            <a:r>
              <a:rPr lang="en-US" dirty="0">
                <a:solidFill>
                  <a:srgbClr val="495354"/>
                </a:solidFill>
                <a:latin typeface="PlutoSansLight"/>
              </a:rPr>
              <a:t> and </a:t>
            </a:r>
            <a:r>
              <a:rPr lang="en-US" u="sng" dirty="0" err="1">
                <a:solidFill>
                  <a:srgbClr val="495354"/>
                </a:solidFill>
                <a:latin typeface="PlutoSansLight"/>
                <a:hlinkClick r:id="rId3"/>
              </a:rPr>
              <a:t>pyramidalis</a:t>
            </a:r>
            <a:r>
              <a:rPr lang="en-US" u="sng" dirty="0">
                <a:solidFill>
                  <a:srgbClr val="495354"/>
                </a:solidFill>
                <a:latin typeface="PlutoSansLight"/>
                <a:hlinkClick r:id="rId3"/>
              </a:rPr>
              <a:t> muscles</a:t>
            </a:r>
            <a:r>
              <a:rPr lang="en-US" dirty="0">
                <a:solidFill>
                  <a:srgbClr val="495354"/>
                </a:solidFill>
                <a:latin typeface="PlutoSansLight"/>
              </a:rPr>
              <a:t>. </a:t>
            </a:r>
          </a:p>
          <a:p>
            <a:r>
              <a:rPr lang="en-US" dirty="0">
                <a:solidFill>
                  <a:srgbClr val="495354"/>
                </a:solidFill>
                <a:latin typeface="PlutoSansLight"/>
              </a:rPr>
              <a:t>It is an extension of the tendons of the </a:t>
            </a:r>
            <a:r>
              <a:rPr lang="en-US" u="sng" dirty="0">
                <a:solidFill>
                  <a:srgbClr val="495354"/>
                </a:solidFill>
                <a:latin typeface="PlutoSansLight"/>
                <a:hlinkClick r:id="rId4"/>
              </a:rPr>
              <a:t>external abdominal oblique</a:t>
            </a:r>
            <a:r>
              <a:rPr lang="en-US" dirty="0">
                <a:solidFill>
                  <a:srgbClr val="495354"/>
                </a:solidFill>
                <a:latin typeface="PlutoSansLight"/>
              </a:rPr>
              <a:t>, </a:t>
            </a:r>
            <a:r>
              <a:rPr lang="en-US" u="sng" dirty="0">
                <a:solidFill>
                  <a:srgbClr val="495354"/>
                </a:solidFill>
                <a:latin typeface="PlutoSansLight"/>
                <a:hlinkClick r:id="rId5"/>
              </a:rPr>
              <a:t>internal abdominal oblique</a:t>
            </a:r>
            <a:r>
              <a:rPr lang="en-US" dirty="0">
                <a:solidFill>
                  <a:srgbClr val="495354"/>
                </a:solidFill>
                <a:latin typeface="PlutoSansLight"/>
              </a:rPr>
              <a:t>, and </a:t>
            </a:r>
            <a:r>
              <a:rPr lang="en-US" u="sng" dirty="0" err="1">
                <a:solidFill>
                  <a:srgbClr val="495354"/>
                </a:solidFill>
                <a:latin typeface="PlutoSansLight"/>
                <a:hlinkClick r:id="rId6"/>
              </a:rPr>
              <a:t>transversus</a:t>
            </a:r>
            <a:r>
              <a:rPr lang="en-US" u="sng" dirty="0">
                <a:solidFill>
                  <a:srgbClr val="495354"/>
                </a:solidFill>
                <a:latin typeface="PlutoSansLight"/>
                <a:hlinkClick r:id="rId6"/>
              </a:rPr>
              <a:t> </a:t>
            </a:r>
            <a:r>
              <a:rPr lang="en-US" u="sng" dirty="0" err="1">
                <a:solidFill>
                  <a:srgbClr val="495354"/>
                </a:solidFill>
                <a:latin typeface="PlutoSansLight"/>
                <a:hlinkClick r:id="rId6"/>
              </a:rPr>
              <a:t>abdominis</a:t>
            </a:r>
            <a:r>
              <a:rPr lang="en-US" dirty="0">
                <a:solidFill>
                  <a:srgbClr val="495354"/>
                </a:solidFill>
                <a:latin typeface="PlutoSansLight"/>
              </a:rPr>
              <a:t> muscles. In addition to these muscles, the rectus sheath also contains </a:t>
            </a:r>
            <a:r>
              <a:rPr lang="en-US" dirty="0" err="1">
                <a:solidFill>
                  <a:srgbClr val="495354"/>
                </a:solidFill>
                <a:latin typeface="PlutoSansLight"/>
              </a:rPr>
              <a:t>neurovasculature</a:t>
            </a:r>
            <a:r>
              <a:rPr lang="en-US" dirty="0">
                <a:solidFill>
                  <a:srgbClr val="495354"/>
                </a:solidFill>
                <a:latin typeface="PlutoSansLight"/>
              </a:rPr>
              <a:t> of the </a:t>
            </a:r>
            <a:r>
              <a:rPr lang="en-US" u="sng" dirty="0">
                <a:solidFill>
                  <a:srgbClr val="495354"/>
                </a:solidFill>
                <a:latin typeface="PlutoSansLight"/>
                <a:hlinkClick r:id="rId7"/>
              </a:rPr>
              <a:t>anterior abdominal wall</a:t>
            </a:r>
            <a:r>
              <a:rPr lang="en-US" dirty="0">
                <a:solidFill>
                  <a:srgbClr val="495354"/>
                </a:solidFill>
                <a:latin typeface="PlutoSansLight"/>
              </a:rPr>
              <a:t>. Its function is to protect the contents it encloses. </a:t>
            </a:r>
            <a:endParaRPr lang="en-US" dirty="0"/>
          </a:p>
        </p:txBody>
      </p:sp>
    </p:spTree>
    <p:extLst>
      <p:ext uri="{BB962C8B-B14F-4D97-AF65-F5344CB8AC3E}">
        <p14:creationId xmlns:p14="http://schemas.microsoft.com/office/powerpoint/2010/main" val="333479088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92500" lnSpcReduction="10000"/>
          </a:bodyPr>
          <a:lstStyle/>
          <a:p>
            <a:r>
              <a:rPr lang="en-US" dirty="0">
                <a:solidFill>
                  <a:srgbClr val="495354"/>
                </a:solidFill>
                <a:latin typeface="PlutoSansLight"/>
              </a:rPr>
              <a:t>The rectus sheath has an </a:t>
            </a:r>
            <a:r>
              <a:rPr lang="en-US" b="1" dirty="0">
                <a:solidFill>
                  <a:srgbClr val="495354"/>
                </a:solidFill>
                <a:latin typeface="PlutoSansMedium"/>
              </a:rPr>
              <a:t>anterior </a:t>
            </a:r>
            <a:r>
              <a:rPr lang="en-US" b="1" dirty="0">
                <a:solidFill>
                  <a:srgbClr val="495354"/>
                </a:solidFill>
                <a:latin typeface="PlutoSansLight"/>
              </a:rPr>
              <a:t>and </a:t>
            </a:r>
            <a:r>
              <a:rPr lang="en-US" b="1" dirty="0">
                <a:solidFill>
                  <a:srgbClr val="495354"/>
                </a:solidFill>
                <a:latin typeface="PlutoSansMedium"/>
              </a:rPr>
              <a:t>posterior wall</a:t>
            </a:r>
            <a:r>
              <a:rPr lang="en-US" dirty="0">
                <a:solidFill>
                  <a:srgbClr val="495354"/>
                </a:solidFill>
                <a:latin typeface="PlutoSansLight"/>
              </a:rPr>
              <a:t>. The walls are composed of a fusion of the </a:t>
            </a:r>
            <a:r>
              <a:rPr lang="en-US" dirty="0" err="1">
                <a:solidFill>
                  <a:srgbClr val="495354"/>
                </a:solidFill>
                <a:latin typeface="PlutoSansLight"/>
              </a:rPr>
              <a:t>aponeuroses</a:t>
            </a:r>
            <a:r>
              <a:rPr lang="en-US" dirty="0">
                <a:solidFill>
                  <a:srgbClr val="495354"/>
                </a:solidFill>
                <a:latin typeface="PlutoSansLight"/>
              </a:rPr>
              <a:t> of the external abdominal oblique, internal abdominal oblique, and </a:t>
            </a:r>
            <a:r>
              <a:rPr lang="en-US" dirty="0" err="1">
                <a:solidFill>
                  <a:srgbClr val="495354"/>
                </a:solidFill>
                <a:latin typeface="PlutoSansLight"/>
              </a:rPr>
              <a:t>transversus</a:t>
            </a:r>
            <a:r>
              <a:rPr lang="en-US" dirty="0">
                <a:solidFill>
                  <a:srgbClr val="495354"/>
                </a:solidFill>
                <a:latin typeface="PlutoSansLight"/>
              </a:rPr>
              <a:t> </a:t>
            </a:r>
            <a:r>
              <a:rPr lang="en-US" dirty="0" err="1">
                <a:solidFill>
                  <a:srgbClr val="495354"/>
                </a:solidFill>
                <a:latin typeface="PlutoSansLight"/>
              </a:rPr>
              <a:t>abdominis</a:t>
            </a:r>
            <a:r>
              <a:rPr lang="en-US" dirty="0">
                <a:solidFill>
                  <a:srgbClr val="495354"/>
                </a:solidFill>
                <a:latin typeface="PlutoSansLight"/>
              </a:rPr>
              <a:t> muscles. </a:t>
            </a:r>
          </a:p>
          <a:p>
            <a:r>
              <a:rPr lang="en-US" dirty="0">
                <a:solidFill>
                  <a:srgbClr val="495354"/>
                </a:solidFill>
                <a:latin typeface="PlutoSansLight"/>
              </a:rPr>
              <a:t>Besides the rectus </a:t>
            </a:r>
            <a:r>
              <a:rPr lang="en-US" b="1" dirty="0" err="1">
                <a:solidFill>
                  <a:srgbClr val="495354"/>
                </a:solidFill>
                <a:latin typeface="PlutoSansLight"/>
              </a:rPr>
              <a:t>abdominis</a:t>
            </a:r>
            <a:r>
              <a:rPr lang="en-US" b="1" dirty="0">
                <a:solidFill>
                  <a:srgbClr val="495354"/>
                </a:solidFill>
                <a:latin typeface="PlutoSansLight"/>
              </a:rPr>
              <a:t> and </a:t>
            </a:r>
            <a:r>
              <a:rPr lang="en-US" b="1" dirty="0" err="1">
                <a:solidFill>
                  <a:srgbClr val="495354"/>
                </a:solidFill>
                <a:latin typeface="PlutoSansLight"/>
              </a:rPr>
              <a:t>pyramidalis</a:t>
            </a:r>
            <a:r>
              <a:rPr lang="en-US" b="1" dirty="0">
                <a:solidFill>
                  <a:srgbClr val="495354"/>
                </a:solidFill>
                <a:latin typeface="PlutoSansLight"/>
              </a:rPr>
              <a:t> muscles</a:t>
            </a:r>
            <a:r>
              <a:rPr lang="en-US" dirty="0">
                <a:solidFill>
                  <a:srgbClr val="495354"/>
                </a:solidFill>
                <a:latin typeface="PlutoSansLight"/>
              </a:rPr>
              <a:t>, the rectus sheath contains the superior and </a:t>
            </a:r>
            <a:r>
              <a:rPr lang="en-US" u="sng" dirty="0">
                <a:solidFill>
                  <a:srgbClr val="495354"/>
                </a:solidFill>
                <a:latin typeface="PlutoSansLight"/>
                <a:hlinkClick r:id="rId2"/>
              </a:rPr>
              <a:t>inferior </a:t>
            </a:r>
            <a:r>
              <a:rPr lang="en-US" u="sng" dirty="0" err="1">
                <a:solidFill>
                  <a:srgbClr val="495354"/>
                </a:solidFill>
                <a:latin typeface="PlutoSansLight"/>
                <a:hlinkClick r:id="rId2"/>
              </a:rPr>
              <a:t>epigastric</a:t>
            </a:r>
            <a:r>
              <a:rPr lang="en-US" u="sng" dirty="0">
                <a:solidFill>
                  <a:srgbClr val="495354"/>
                </a:solidFill>
                <a:latin typeface="PlutoSansLight"/>
                <a:hlinkClick r:id="rId2"/>
              </a:rPr>
              <a:t> arteries</a:t>
            </a:r>
            <a:r>
              <a:rPr lang="en-US" dirty="0">
                <a:solidFill>
                  <a:srgbClr val="495354"/>
                </a:solidFill>
                <a:latin typeface="PlutoSansLight"/>
              </a:rPr>
              <a:t> and </a:t>
            </a:r>
            <a:r>
              <a:rPr lang="en-US" dirty="0">
                <a:solidFill>
                  <a:schemeClr val="accent1"/>
                </a:solidFill>
                <a:latin typeface="PlutoSansLight"/>
              </a:rPr>
              <a:t>veins,</a:t>
            </a:r>
            <a:r>
              <a:rPr lang="en-US" dirty="0">
                <a:solidFill>
                  <a:srgbClr val="495354"/>
                </a:solidFill>
                <a:latin typeface="PlutoSansLight"/>
              </a:rPr>
              <a:t> </a:t>
            </a:r>
            <a:r>
              <a:rPr lang="en-US" dirty="0">
                <a:solidFill>
                  <a:schemeClr val="accent1"/>
                </a:solidFill>
                <a:latin typeface="PlutoSansLight"/>
              </a:rPr>
              <a:t>lymphatic vessels, termination parts of lower five intercostal nerves </a:t>
            </a:r>
            <a:r>
              <a:rPr lang="en-US" dirty="0">
                <a:solidFill>
                  <a:srgbClr val="495354"/>
                </a:solidFill>
                <a:latin typeface="PlutoSansLight"/>
              </a:rPr>
              <a:t>(T7-T11), and the termination of the 12th thoracic nerve (T12). </a:t>
            </a:r>
          </a:p>
          <a:p>
            <a:r>
              <a:rPr lang="en-US" dirty="0">
                <a:solidFill>
                  <a:srgbClr val="495354"/>
                </a:solidFill>
                <a:latin typeface="PlutoSansLight"/>
              </a:rPr>
              <a:t>The superior and inferior </a:t>
            </a:r>
            <a:r>
              <a:rPr lang="en-US" dirty="0" err="1">
                <a:solidFill>
                  <a:srgbClr val="495354"/>
                </a:solidFill>
                <a:latin typeface="PlutoSansLight"/>
              </a:rPr>
              <a:t>epigastric</a:t>
            </a:r>
            <a:r>
              <a:rPr lang="en-US" dirty="0">
                <a:solidFill>
                  <a:srgbClr val="495354"/>
                </a:solidFill>
                <a:latin typeface="PlutoSansLight"/>
              </a:rPr>
              <a:t> arteries anastomose with each other at the level of umbilicus after entering into the rectus sheath.</a:t>
            </a:r>
            <a:endParaRPr lang="en-US" dirty="0"/>
          </a:p>
        </p:txBody>
      </p:sp>
    </p:spTree>
    <p:extLst>
      <p:ext uri="{BB962C8B-B14F-4D97-AF65-F5344CB8AC3E}">
        <p14:creationId xmlns:p14="http://schemas.microsoft.com/office/powerpoint/2010/main" val="25829692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a:bodyPr>
          <a:lstStyle/>
          <a:p>
            <a:r>
              <a:rPr lang="en-US" dirty="0">
                <a:solidFill>
                  <a:srgbClr val="495354"/>
                </a:solidFill>
                <a:latin typeface="PlutoSansLight"/>
              </a:rPr>
              <a:t>The space between the right and left rectus </a:t>
            </a:r>
            <a:r>
              <a:rPr lang="en-US" dirty="0" err="1">
                <a:solidFill>
                  <a:srgbClr val="495354"/>
                </a:solidFill>
                <a:latin typeface="PlutoSansLight"/>
              </a:rPr>
              <a:t>abdominis</a:t>
            </a:r>
            <a:r>
              <a:rPr lang="en-US" dirty="0">
                <a:solidFill>
                  <a:srgbClr val="495354"/>
                </a:solidFill>
                <a:latin typeface="PlutoSansLight"/>
              </a:rPr>
              <a:t> muscles is filled with the thickening of the anterior wall of the rectus sheath. This entire thickening which extends from the xiphoid process of the </a:t>
            </a:r>
            <a:r>
              <a:rPr lang="en-US" u="sng" dirty="0">
                <a:solidFill>
                  <a:srgbClr val="495354"/>
                </a:solidFill>
                <a:latin typeface="PlutoSansLight"/>
                <a:hlinkClick r:id="rId2"/>
              </a:rPr>
              <a:t>sternum</a:t>
            </a:r>
            <a:r>
              <a:rPr lang="en-US" dirty="0">
                <a:solidFill>
                  <a:srgbClr val="495354"/>
                </a:solidFill>
                <a:latin typeface="PlutoSansLight"/>
              </a:rPr>
              <a:t> to the pubic </a:t>
            </a:r>
            <a:r>
              <a:rPr lang="en-US" dirty="0" err="1">
                <a:solidFill>
                  <a:srgbClr val="495354"/>
                </a:solidFill>
                <a:latin typeface="PlutoSansLight"/>
              </a:rPr>
              <a:t>symphysis</a:t>
            </a:r>
            <a:r>
              <a:rPr lang="en-US" dirty="0">
                <a:solidFill>
                  <a:srgbClr val="495354"/>
                </a:solidFill>
                <a:latin typeface="PlutoSansLight"/>
              </a:rPr>
              <a:t> is called the </a:t>
            </a:r>
            <a:r>
              <a:rPr lang="en-US" u="sng" dirty="0" err="1">
                <a:solidFill>
                  <a:srgbClr val="495354"/>
                </a:solidFill>
                <a:latin typeface="PlutoSansMedium"/>
                <a:hlinkClick r:id="rId3"/>
              </a:rPr>
              <a:t>linea</a:t>
            </a:r>
            <a:r>
              <a:rPr lang="en-US" u="sng" dirty="0">
                <a:solidFill>
                  <a:srgbClr val="495354"/>
                </a:solidFill>
                <a:latin typeface="PlutoSansMedium"/>
                <a:hlinkClick r:id="rId3"/>
              </a:rPr>
              <a:t> alba</a:t>
            </a:r>
            <a:r>
              <a:rPr lang="en-US" dirty="0">
                <a:solidFill>
                  <a:srgbClr val="495354"/>
                </a:solidFill>
                <a:latin typeface="PlutoSansLight"/>
              </a:rPr>
              <a:t>.</a:t>
            </a:r>
          </a:p>
          <a:p>
            <a:r>
              <a:rPr lang="en-US" dirty="0">
                <a:solidFill>
                  <a:srgbClr val="495354"/>
                </a:solidFill>
                <a:latin typeface="PlutoSansLight"/>
              </a:rPr>
              <a:t>In summary the contents of rectus sheath are</a:t>
            </a:r>
          </a:p>
          <a:p>
            <a:pPr lvl="1"/>
            <a:r>
              <a:rPr lang="en-US" dirty="0">
                <a:solidFill>
                  <a:srgbClr val="41699B"/>
                </a:solidFill>
                <a:latin typeface="Open Sans"/>
                <a:hlinkClick r:id="rId4"/>
              </a:rPr>
              <a:t>rectus </a:t>
            </a:r>
            <a:r>
              <a:rPr lang="en-US" dirty="0" err="1">
                <a:solidFill>
                  <a:srgbClr val="41699B"/>
                </a:solidFill>
                <a:latin typeface="Open Sans"/>
                <a:hlinkClick r:id="rId4"/>
              </a:rPr>
              <a:t>abdominis</a:t>
            </a:r>
            <a:r>
              <a:rPr lang="en-US" dirty="0">
                <a:solidFill>
                  <a:srgbClr val="3D3D3D"/>
                </a:solidFill>
                <a:latin typeface="Open Sans"/>
              </a:rPr>
              <a:t> and </a:t>
            </a:r>
            <a:r>
              <a:rPr lang="en-US" dirty="0" err="1">
                <a:solidFill>
                  <a:srgbClr val="41699B"/>
                </a:solidFill>
                <a:latin typeface="Open Sans"/>
                <a:hlinkClick r:id="rId5"/>
              </a:rPr>
              <a:t>pyramidalis</a:t>
            </a:r>
            <a:r>
              <a:rPr lang="en-US" dirty="0">
                <a:solidFill>
                  <a:srgbClr val="41699B"/>
                </a:solidFill>
                <a:latin typeface="Open Sans"/>
                <a:hlinkClick r:id="rId5"/>
              </a:rPr>
              <a:t> muscles</a:t>
            </a:r>
            <a:endParaRPr lang="en-US" dirty="0">
              <a:solidFill>
                <a:srgbClr val="3D3D3D"/>
              </a:solidFill>
              <a:latin typeface="Open Sans"/>
            </a:endParaRPr>
          </a:p>
          <a:p>
            <a:pPr lvl="1"/>
            <a:r>
              <a:rPr lang="en-US" dirty="0">
                <a:solidFill>
                  <a:srgbClr val="3D3D3D"/>
                </a:solidFill>
                <a:latin typeface="Open Sans"/>
              </a:rPr>
              <a:t>lower 6 thoracic nerves and accompanying branches of the </a:t>
            </a:r>
            <a:r>
              <a:rPr lang="en-US" dirty="0">
                <a:solidFill>
                  <a:srgbClr val="41699B"/>
                </a:solidFill>
                <a:latin typeface="Open Sans"/>
                <a:hlinkClick r:id="rId6"/>
              </a:rPr>
              <a:t>posterior intercostal </a:t>
            </a:r>
            <a:r>
              <a:rPr lang="en-US" dirty="0">
                <a:solidFill>
                  <a:srgbClr val="3D3D3D"/>
                </a:solidFill>
                <a:latin typeface="Open Sans"/>
              </a:rPr>
              <a:t>vessels</a:t>
            </a:r>
          </a:p>
          <a:p>
            <a:pPr lvl="1"/>
            <a:r>
              <a:rPr lang="en-US" dirty="0">
                <a:solidFill>
                  <a:srgbClr val="41699B"/>
                </a:solidFill>
                <a:latin typeface="Open Sans"/>
                <a:hlinkClick r:id="rId7"/>
              </a:rPr>
              <a:t>superior</a:t>
            </a:r>
            <a:r>
              <a:rPr lang="en-US" dirty="0">
                <a:solidFill>
                  <a:srgbClr val="3D3D3D"/>
                </a:solidFill>
                <a:latin typeface="Open Sans"/>
              </a:rPr>
              <a:t> and </a:t>
            </a:r>
            <a:r>
              <a:rPr lang="en-US" dirty="0">
                <a:solidFill>
                  <a:srgbClr val="41699B"/>
                </a:solidFill>
                <a:latin typeface="Open Sans"/>
                <a:hlinkClick r:id="rId8"/>
              </a:rPr>
              <a:t>inferior </a:t>
            </a:r>
            <a:r>
              <a:rPr lang="en-US" dirty="0" err="1">
                <a:solidFill>
                  <a:srgbClr val="41699B"/>
                </a:solidFill>
                <a:latin typeface="Open Sans"/>
                <a:hlinkClick r:id="rId8"/>
              </a:rPr>
              <a:t>epigastric</a:t>
            </a:r>
            <a:r>
              <a:rPr lang="en-US" dirty="0">
                <a:solidFill>
                  <a:srgbClr val="3D3D3D"/>
                </a:solidFill>
                <a:latin typeface="Open Sans"/>
              </a:rPr>
              <a:t> vessels</a:t>
            </a:r>
          </a:p>
          <a:p>
            <a:endParaRPr lang="en-US" dirty="0"/>
          </a:p>
        </p:txBody>
      </p:sp>
    </p:spTree>
    <p:extLst>
      <p:ext uri="{BB962C8B-B14F-4D97-AF65-F5344CB8AC3E}">
        <p14:creationId xmlns:p14="http://schemas.microsoft.com/office/powerpoint/2010/main" val="103819076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lstStyle/>
          <a:p>
            <a:pPr algn="l"/>
            <a:r>
              <a:rPr lang="en-US" b="1" dirty="0" err="1"/>
              <a:t>Calot’s</a:t>
            </a:r>
            <a:r>
              <a:rPr lang="en-US" b="1" dirty="0"/>
              <a:t> triangle</a:t>
            </a:r>
          </a:p>
        </p:txBody>
      </p:sp>
      <p:sp>
        <p:nvSpPr>
          <p:cNvPr id="3" name="Content Placeholder 2"/>
          <p:cNvSpPr>
            <a:spLocks noGrp="1"/>
          </p:cNvSpPr>
          <p:nvPr>
            <p:ph idx="1"/>
          </p:nvPr>
        </p:nvSpPr>
        <p:spPr>
          <a:xfrm>
            <a:off x="457200" y="1524000"/>
            <a:ext cx="8229600" cy="4602163"/>
          </a:xfrm>
        </p:spPr>
        <p:txBody>
          <a:bodyPr/>
          <a:lstStyle/>
          <a:p>
            <a:r>
              <a:rPr lang="en-US" b="1" dirty="0" err="1"/>
              <a:t>Calot’s</a:t>
            </a:r>
            <a:r>
              <a:rPr lang="en-US" b="1" dirty="0"/>
              <a:t> triangle </a:t>
            </a:r>
            <a:r>
              <a:rPr lang="en-US" dirty="0"/>
              <a:t>(</a:t>
            </a:r>
            <a:r>
              <a:rPr lang="en-US" dirty="0" err="1"/>
              <a:t>cystohepatic</a:t>
            </a:r>
            <a:r>
              <a:rPr lang="en-US" dirty="0"/>
              <a:t> triangle) is a small anatomical space in the abdomen.</a:t>
            </a:r>
          </a:p>
          <a:p>
            <a:r>
              <a:rPr lang="en-US" dirty="0"/>
              <a:t>It is located at the</a:t>
            </a:r>
            <a:r>
              <a:rPr lang="en-US" b="1" dirty="0"/>
              <a:t> </a:t>
            </a:r>
            <a:r>
              <a:rPr lang="en-US" b="1" dirty="0" err="1"/>
              <a:t>porta</a:t>
            </a:r>
            <a:r>
              <a:rPr lang="en-US" b="1" dirty="0"/>
              <a:t> </a:t>
            </a:r>
            <a:r>
              <a:rPr lang="en-US" b="1" dirty="0" err="1"/>
              <a:t>hepatis</a:t>
            </a:r>
            <a:r>
              <a:rPr lang="en-US" dirty="0"/>
              <a:t> (a fissure) at of the liver – where the hepatic ducts and neurovascular structures enter/exit the liver.</a:t>
            </a:r>
          </a:p>
          <a:p>
            <a:endParaRPr lang="en-US" dirty="0"/>
          </a:p>
        </p:txBody>
      </p:sp>
    </p:spTree>
    <p:extLst>
      <p:ext uri="{BB962C8B-B14F-4D97-AF65-F5344CB8AC3E}">
        <p14:creationId xmlns:p14="http://schemas.microsoft.com/office/powerpoint/2010/main" val="2718254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r>
              <a:rPr lang="en-US" dirty="0"/>
              <a:t>Tendons of muscles lying in the forearm cross the wrist and are held close to the bones by strong fibrous bands, called </a:t>
            </a:r>
            <a:r>
              <a:rPr lang="en-US" dirty="0" err="1"/>
              <a:t>retinacula</a:t>
            </a:r>
            <a:endParaRPr lang="en-US" dirty="0"/>
          </a:p>
          <a:p>
            <a:endParaRPr lang="en-US" dirty="0"/>
          </a:p>
          <a:p>
            <a:endParaRPr lang="en-US" dirty="0"/>
          </a:p>
          <a:p>
            <a:pPr>
              <a:buNone/>
            </a:pPr>
            <a:endParaRPr 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1000"/>
            <a:ext cx="9067800" cy="6477000"/>
          </a:xfrm>
        </p:spPr>
        <p:txBody>
          <a:bodyPr>
            <a:normAutofit/>
          </a:bodyPr>
          <a:lstStyle/>
          <a:p>
            <a:pPr>
              <a:buNone/>
            </a:pPr>
            <a:r>
              <a:rPr lang="en-US" b="1" dirty="0"/>
              <a:t>Contents</a:t>
            </a:r>
          </a:p>
          <a:p>
            <a:r>
              <a:rPr lang="en-US" dirty="0"/>
              <a:t>The contents of the </a:t>
            </a:r>
            <a:r>
              <a:rPr lang="en-US" dirty="0" err="1"/>
              <a:t>Calot’s</a:t>
            </a:r>
            <a:r>
              <a:rPr lang="en-US" dirty="0"/>
              <a:t> triangle include:</a:t>
            </a:r>
          </a:p>
          <a:p>
            <a:r>
              <a:rPr lang="en-US" b="1" dirty="0"/>
              <a:t>Right hepatic artery</a:t>
            </a:r>
            <a:r>
              <a:rPr lang="en-US" dirty="0"/>
              <a:t> – formed by the bifurcation of the proper hepatic artery into right and left branches.</a:t>
            </a:r>
          </a:p>
          <a:p>
            <a:r>
              <a:rPr lang="en-US" b="1" dirty="0"/>
              <a:t>Cystic artery</a:t>
            </a:r>
            <a:r>
              <a:rPr lang="en-US" dirty="0"/>
              <a:t> – typically arises from the right hepatic artery and traverses the triangle to supply the gall bladder.</a:t>
            </a:r>
          </a:p>
          <a:p>
            <a:r>
              <a:rPr lang="en-US" b="1" dirty="0"/>
              <a:t>Lymph node of Lund</a:t>
            </a:r>
            <a:r>
              <a:rPr lang="en-US" dirty="0"/>
              <a:t> – the first lymph node of the gallbladder.</a:t>
            </a:r>
          </a:p>
          <a:p>
            <a:r>
              <a:rPr lang="en-US" b="1" dirty="0" err="1"/>
              <a:t>Lymphatics</a:t>
            </a:r>
            <a:endParaRPr lang="en-US" dirty="0"/>
          </a:p>
          <a:p>
            <a:endParaRPr lang="en-US" dirty="0"/>
          </a:p>
        </p:txBody>
      </p:sp>
    </p:spTree>
    <p:extLst>
      <p:ext uri="{BB962C8B-B14F-4D97-AF65-F5344CB8AC3E}">
        <p14:creationId xmlns:p14="http://schemas.microsoft.com/office/powerpoint/2010/main" val="181460983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Borders and major contents of </a:t>
            </a:r>
            <a:r>
              <a:rPr lang="en-US" b="1" dirty="0" err="1"/>
              <a:t>calot’s</a:t>
            </a:r>
            <a:r>
              <a:rPr lang="en-US" b="1" dirty="0"/>
              <a:t> triangle</a:t>
            </a:r>
          </a:p>
        </p:txBody>
      </p:sp>
      <p:pic>
        <p:nvPicPr>
          <p:cNvPr id="1026" name="Picture 2"/>
          <p:cNvPicPr>
            <a:picLocks noGrp="1" noChangeAspect="1" noChangeArrowheads="1"/>
          </p:cNvPicPr>
          <p:nvPr>
            <p:ph idx="1"/>
          </p:nvPr>
        </p:nvPicPr>
        <p:blipFill>
          <a:blip r:embed="rId2"/>
          <a:srcRect/>
          <a:stretch>
            <a:fillRect/>
          </a:stretch>
        </p:blipFill>
        <p:spPr bwMode="auto">
          <a:xfrm>
            <a:off x="685800" y="1524000"/>
            <a:ext cx="7924800" cy="5029200"/>
          </a:xfrm>
          <a:prstGeom prst="rect">
            <a:avLst/>
          </a:prstGeom>
          <a:noFill/>
          <a:ln w="9525">
            <a:noFill/>
            <a:miter lim="800000"/>
            <a:headEnd/>
            <a:tailEnd/>
          </a:ln>
          <a:effectLst/>
        </p:spPr>
      </p:pic>
    </p:spTree>
    <p:extLst>
      <p:ext uri="{BB962C8B-B14F-4D97-AF65-F5344CB8AC3E}">
        <p14:creationId xmlns:p14="http://schemas.microsoft.com/office/powerpoint/2010/main" val="13095514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Borders of </a:t>
            </a:r>
            <a:r>
              <a:rPr lang="en-US" dirty="0" err="1"/>
              <a:t>calot’s</a:t>
            </a:r>
            <a:r>
              <a:rPr lang="en-US" dirty="0"/>
              <a:t> triangle</a:t>
            </a:r>
          </a:p>
        </p:txBody>
      </p:sp>
      <p:sp>
        <p:nvSpPr>
          <p:cNvPr id="3" name="Content Placeholder 2"/>
          <p:cNvSpPr>
            <a:spLocks noGrp="1"/>
          </p:cNvSpPr>
          <p:nvPr>
            <p:ph idx="1"/>
          </p:nvPr>
        </p:nvSpPr>
        <p:spPr>
          <a:xfrm>
            <a:off x="457200" y="1600200"/>
            <a:ext cx="8229600" cy="4953000"/>
          </a:xfrm>
        </p:spPr>
        <p:txBody>
          <a:bodyPr>
            <a:normAutofit fontScale="92500"/>
          </a:bodyPr>
          <a:lstStyle/>
          <a:p>
            <a:r>
              <a:rPr lang="en-US" b="1" dirty="0" err="1"/>
              <a:t>Calot’s</a:t>
            </a:r>
            <a:r>
              <a:rPr lang="en-US" b="1" dirty="0"/>
              <a:t> triangle</a:t>
            </a:r>
            <a:r>
              <a:rPr lang="en-US" dirty="0"/>
              <a:t> is orientated so that its apex is directed at the liver. The borders are as follows:</a:t>
            </a:r>
          </a:p>
          <a:p>
            <a:pPr>
              <a:buFont typeface="Arial"/>
              <a:buChar char="•"/>
            </a:pPr>
            <a:r>
              <a:rPr lang="en-US" b="1" dirty="0"/>
              <a:t>Medial </a:t>
            </a:r>
            <a:r>
              <a:rPr lang="en-US" dirty="0"/>
              <a:t>– common hepatic duct.</a:t>
            </a:r>
          </a:p>
          <a:p>
            <a:pPr>
              <a:buFont typeface="Arial"/>
              <a:buChar char="•"/>
            </a:pPr>
            <a:r>
              <a:rPr lang="en-US" b="1" dirty="0"/>
              <a:t>Inferior</a:t>
            </a:r>
            <a:r>
              <a:rPr lang="en-US" dirty="0"/>
              <a:t> – cystic duct.</a:t>
            </a:r>
          </a:p>
          <a:p>
            <a:pPr>
              <a:buFont typeface="Arial"/>
              <a:buChar char="•"/>
            </a:pPr>
            <a:r>
              <a:rPr lang="en-US" b="1" dirty="0"/>
              <a:t>Superior </a:t>
            </a:r>
            <a:r>
              <a:rPr lang="en-US" dirty="0"/>
              <a:t>– inferior surface of the liver.</a:t>
            </a:r>
          </a:p>
          <a:p>
            <a:pPr algn="just" latinLnBrk="1"/>
            <a:r>
              <a:rPr lang="en-US" dirty="0">
                <a:solidFill>
                  <a:srgbClr val="FFFFFF"/>
                </a:solidFill>
                <a:latin typeface="acumin-pro"/>
              </a:rPr>
              <a:t>Adapted from work by Journal of Minimal Access Surgery [CC BY 4.0]</a:t>
            </a:r>
          </a:p>
          <a:p>
            <a:br>
              <a:rPr lang="en-US" dirty="0">
                <a:solidFill>
                  <a:srgbClr val="FFFFFF"/>
                </a:solidFill>
              </a:rPr>
            </a:br>
            <a:endParaRPr lang="en-US" dirty="0"/>
          </a:p>
        </p:txBody>
      </p:sp>
    </p:spTree>
    <p:extLst>
      <p:ext uri="{BB962C8B-B14F-4D97-AF65-F5344CB8AC3E}">
        <p14:creationId xmlns:p14="http://schemas.microsoft.com/office/powerpoint/2010/main" val="405876769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Inguinal triangle</a:t>
            </a:r>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r>
              <a:rPr lang="en-US" dirty="0"/>
              <a:t>The</a:t>
            </a:r>
            <a:r>
              <a:rPr lang="en-US" b="1" dirty="0"/>
              <a:t> inguinal triangle </a:t>
            </a:r>
            <a:r>
              <a:rPr lang="en-US" dirty="0"/>
              <a:t>(</a:t>
            </a:r>
            <a:r>
              <a:rPr lang="en-US" b="1" dirty="0" err="1"/>
              <a:t>Hesselbach’s</a:t>
            </a:r>
            <a:r>
              <a:rPr lang="en-US" b="1" dirty="0"/>
              <a:t> triangle)</a:t>
            </a:r>
            <a:r>
              <a:rPr lang="en-US" dirty="0"/>
              <a:t> is a region in the anterior abdominal wall. It is alternatively known as the </a:t>
            </a:r>
            <a:r>
              <a:rPr lang="en-US" b="1" dirty="0"/>
              <a:t>medial inguinal </a:t>
            </a:r>
            <a:r>
              <a:rPr lang="en-US" b="1" dirty="0" err="1"/>
              <a:t>fossa</a:t>
            </a:r>
            <a:r>
              <a:rPr lang="en-US" b="1" dirty="0"/>
              <a:t>.</a:t>
            </a:r>
          </a:p>
          <a:p>
            <a:pPr>
              <a:buNone/>
            </a:pPr>
            <a:r>
              <a:rPr lang="en-US" b="1" dirty="0"/>
              <a:t>Contents</a:t>
            </a:r>
          </a:p>
          <a:p>
            <a:r>
              <a:rPr lang="en-US" dirty="0"/>
              <a:t>Other than the layers of the </a:t>
            </a:r>
            <a:r>
              <a:rPr lang="en-US" dirty="0">
                <a:hlinkClick r:id="rId2"/>
              </a:rPr>
              <a:t>abdominal wall</a:t>
            </a:r>
            <a:r>
              <a:rPr lang="en-US" dirty="0"/>
              <a:t>, the inguinal triangle does not contain any structures of clinical importance.</a:t>
            </a:r>
          </a:p>
          <a:p>
            <a:r>
              <a:rPr lang="en-US" dirty="0"/>
              <a:t>However, the triangle does demarcate an area of </a:t>
            </a:r>
            <a:r>
              <a:rPr lang="en-US" b="1" dirty="0"/>
              <a:t>potential weakness</a:t>
            </a:r>
            <a:r>
              <a:rPr lang="en-US" dirty="0"/>
              <a:t> in the abdominal wall – through which </a:t>
            </a:r>
            <a:r>
              <a:rPr lang="en-US" dirty="0" err="1"/>
              <a:t>herniation</a:t>
            </a:r>
            <a:r>
              <a:rPr lang="en-US" dirty="0"/>
              <a:t> of the abdominal contents can occur.</a:t>
            </a:r>
          </a:p>
          <a:p>
            <a:endParaRPr lang="en-US" dirty="0"/>
          </a:p>
        </p:txBody>
      </p:sp>
    </p:spTree>
    <p:extLst>
      <p:ext uri="{BB962C8B-B14F-4D97-AF65-F5344CB8AC3E}">
        <p14:creationId xmlns:p14="http://schemas.microsoft.com/office/powerpoint/2010/main" val="279146742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6324600"/>
          </a:xfrm>
        </p:spPr>
        <p:txBody>
          <a:bodyPr>
            <a:noAutofit/>
          </a:bodyPr>
          <a:lstStyle/>
          <a:p>
            <a:pPr marL="0" indent="0">
              <a:buNone/>
            </a:pPr>
            <a:r>
              <a:rPr lang="en-US" sz="2000" b="1" dirty="0">
                <a:effectLst/>
                <a:latin typeface="inherit"/>
              </a:rPr>
              <a:t>Boundaries</a:t>
            </a:r>
          </a:p>
          <a:p>
            <a:r>
              <a:rPr lang="en-US" sz="2000" dirty="0">
                <a:effectLst/>
              </a:rPr>
              <a:t>The inguinal canal is bordered by anterior, posterior, superior (roof) and inferior (floor) walls. It has two </a:t>
            </a:r>
            <a:r>
              <a:rPr lang="en-US" sz="2000" b="1" dirty="0">
                <a:effectLst/>
              </a:rPr>
              <a:t>openings</a:t>
            </a:r>
            <a:r>
              <a:rPr lang="en-US" sz="2000" dirty="0">
                <a:effectLst/>
              </a:rPr>
              <a:t> – the superficial and deep rings.</a:t>
            </a:r>
          </a:p>
          <a:p>
            <a:pPr marL="0" indent="0">
              <a:buNone/>
            </a:pPr>
            <a:r>
              <a:rPr lang="en-US" sz="2000" b="1" dirty="0">
                <a:effectLst/>
                <a:latin typeface="inherit"/>
              </a:rPr>
              <a:t>Walls</a:t>
            </a:r>
          </a:p>
          <a:p>
            <a:pPr>
              <a:buFont typeface="Arial"/>
              <a:buChar char="•"/>
            </a:pPr>
            <a:r>
              <a:rPr lang="en-US" sz="2000" b="1" dirty="0">
                <a:effectLst/>
              </a:rPr>
              <a:t>Anterior wall</a:t>
            </a:r>
            <a:r>
              <a:rPr lang="en-US" sz="2000" dirty="0">
                <a:effectLst/>
              </a:rPr>
              <a:t> – </a:t>
            </a:r>
            <a:r>
              <a:rPr lang="en-US" sz="2000" dirty="0" err="1">
                <a:effectLst/>
              </a:rPr>
              <a:t>aponeurosis</a:t>
            </a:r>
            <a:r>
              <a:rPr lang="en-US" sz="2000" dirty="0">
                <a:effectLst/>
              </a:rPr>
              <a:t> of the external oblique, reinforced by the internal oblique muscle laterally.</a:t>
            </a:r>
          </a:p>
          <a:p>
            <a:pPr>
              <a:buFont typeface="Arial"/>
              <a:buChar char="•"/>
            </a:pPr>
            <a:r>
              <a:rPr lang="en-US" sz="2000" b="1" dirty="0">
                <a:effectLst/>
              </a:rPr>
              <a:t>Posterior wall</a:t>
            </a:r>
            <a:r>
              <a:rPr lang="en-US" sz="2000" dirty="0">
                <a:effectLst/>
              </a:rPr>
              <a:t> – </a:t>
            </a:r>
            <a:r>
              <a:rPr lang="en-US" sz="2000" dirty="0" err="1">
                <a:effectLst/>
              </a:rPr>
              <a:t>transversalis</a:t>
            </a:r>
            <a:r>
              <a:rPr lang="en-US" sz="2000" dirty="0">
                <a:effectLst/>
              </a:rPr>
              <a:t> fascia.</a:t>
            </a:r>
          </a:p>
          <a:p>
            <a:pPr>
              <a:buFont typeface="Arial"/>
              <a:buChar char="•"/>
            </a:pPr>
            <a:r>
              <a:rPr lang="en-US" sz="2000" b="1" dirty="0">
                <a:effectLst/>
              </a:rPr>
              <a:t>Roof</a:t>
            </a:r>
            <a:r>
              <a:rPr lang="en-US" sz="2000" dirty="0">
                <a:effectLst/>
              </a:rPr>
              <a:t> – </a:t>
            </a:r>
            <a:r>
              <a:rPr lang="en-US" sz="2000" dirty="0" err="1">
                <a:effectLst/>
              </a:rPr>
              <a:t>transversalis</a:t>
            </a:r>
            <a:r>
              <a:rPr lang="en-US" sz="2000" dirty="0">
                <a:effectLst/>
              </a:rPr>
              <a:t> fascia, internal oblique, and </a:t>
            </a:r>
            <a:r>
              <a:rPr lang="en-US" sz="2000" dirty="0" err="1">
                <a:effectLst/>
              </a:rPr>
              <a:t>transversus</a:t>
            </a:r>
            <a:r>
              <a:rPr lang="en-US" sz="2000" dirty="0">
                <a:effectLst/>
              </a:rPr>
              <a:t> </a:t>
            </a:r>
            <a:r>
              <a:rPr lang="en-US" sz="2000" dirty="0" err="1">
                <a:effectLst/>
              </a:rPr>
              <a:t>abdominis</a:t>
            </a:r>
            <a:r>
              <a:rPr lang="en-US" sz="2000" dirty="0">
                <a:effectLst/>
              </a:rPr>
              <a:t>.</a:t>
            </a:r>
          </a:p>
          <a:p>
            <a:pPr>
              <a:buFont typeface="Arial"/>
              <a:buChar char="•"/>
            </a:pPr>
            <a:r>
              <a:rPr lang="en-US" sz="2000" b="1" dirty="0">
                <a:effectLst/>
              </a:rPr>
              <a:t>Floor</a:t>
            </a:r>
            <a:r>
              <a:rPr lang="en-US" sz="2000" dirty="0">
                <a:effectLst/>
              </a:rPr>
              <a:t> – inguinal ligament (a ‘rolled up’ portion of the external oblique </a:t>
            </a:r>
            <a:r>
              <a:rPr lang="en-US" sz="2000" dirty="0" err="1">
                <a:effectLst/>
              </a:rPr>
              <a:t>aponeurosis</a:t>
            </a:r>
            <a:r>
              <a:rPr lang="en-US" sz="2000" dirty="0">
                <a:effectLst/>
              </a:rPr>
              <a:t>), thickened medially by the lacunar ligament.</a:t>
            </a:r>
          </a:p>
          <a:p>
            <a:r>
              <a:rPr lang="en-US" sz="2000" dirty="0">
                <a:effectLst/>
              </a:rPr>
              <a:t>During periods of increased</a:t>
            </a:r>
            <a:r>
              <a:rPr lang="en-US" sz="2000" b="1" dirty="0">
                <a:effectLst/>
              </a:rPr>
              <a:t> intra-abdominal</a:t>
            </a:r>
            <a:r>
              <a:rPr lang="en-US" sz="2000" dirty="0">
                <a:effectLst/>
              </a:rPr>
              <a:t> pressure, the abdominal viscera are pushed into the posterior wall of the inguinal canal. To prevent herniation of viscera into the canal, the muscles of the anterior and posterior wall contract, and ‘clamp down’ on the canal.</a:t>
            </a:r>
          </a:p>
          <a:p>
            <a:pPr algn="just" latinLnBrk="1"/>
            <a:r>
              <a:rPr lang="en-US" sz="2000" b="0" i="0" dirty="0">
                <a:solidFill>
                  <a:srgbClr val="FFFFFF"/>
                </a:solidFill>
                <a:effectLst/>
                <a:latin typeface="acumin-pro"/>
              </a:rPr>
              <a:t> By 21)</a:t>
            </a:r>
          </a:p>
          <a:p>
            <a:pPr marL="0" indent="0" algn="just" latinLnBrk="1">
              <a:buNone/>
            </a:pPr>
            <a:br>
              <a:rPr lang="en-US" sz="2000" dirty="0">
                <a:solidFill>
                  <a:srgbClr val="32323C"/>
                </a:solidFill>
                <a:effectLst/>
              </a:rPr>
            </a:br>
            <a:endParaRPr lang="en-US" sz="2000" dirty="0"/>
          </a:p>
        </p:txBody>
      </p:sp>
    </p:spTree>
    <p:extLst>
      <p:ext uri="{BB962C8B-B14F-4D97-AF65-F5344CB8AC3E}">
        <p14:creationId xmlns:p14="http://schemas.microsoft.com/office/powerpoint/2010/main" val="14557926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Sagittal view of inguinal canal borders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19689"/>
            <a:ext cx="8077200" cy="368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50032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Borders of inguinal triangle</a:t>
            </a:r>
          </a:p>
        </p:txBody>
      </p:sp>
      <p:pic>
        <p:nvPicPr>
          <p:cNvPr id="4" name="Picture 2"/>
          <p:cNvPicPr>
            <a:picLocks noGrp="1" noChangeAspect="1" noChangeArrowheads="1"/>
          </p:cNvPicPr>
          <p:nvPr>
            <p:ph idx="1"/>
          </p:nvPr>
        </p:nvPicPr>
        <p:blipFill>
          <a:blip r:embed="rId2"/>
          <a:srcRect/>
          <a:stretch>
            <a:fillRect/>
          </a:stretch>
        </p:blipFill>
        <p:spPr bwMode="auto">
          <a:xfrm>
            <a:off x="1498693" y="1600200"/>
            <a:ext cx="6146614" cy="4525963"/>
          </a:xfrm>
          <a:prstGeom prst="rect">
            <a:avLst/>
          </a:prstGeom>
          <a:noFill/>
          <a:ln w="9525">
            <a:noFill/>
            <a:miter lim="800000"/>
            <a:headEnd/>
            <a:tailEnd/>
          </a:ln>
          <a:effectLst/>
        </p:spPr>
      </p:pic>
    </p:spTree>
    <p:extLst>
      <p:ext uri="{BB962C8B-B14F-4D97-AF65-F5344CB8AC3E}">
        <p14:creationId xmlns:p14="http://schemas.microsoft.com/office/powerpoint/2010/main" val="133640834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20000"/>
          </a:bodyPr>
          <a:lstStyle/>
          <a:p>
            <a:pPr marL="0" indent="0">
              <a:buNone/>
            </a:pPr>
            <a:r>
              <a:rPr lang="en-US" b="1" i="0" dirty="0">
                <a:solidFill>
                  <a:srgbClr val="32323C"/>
                </a:solidFill>
                <a:effectLst/>
                <a:latin typeface="acumin-pro"/>
              </a:rPr>
              <a:t>Rings</a:t>
            </a:r>
          </a:p>
          <a:p>
            <a:pPr algn="just"/>
            <a:r>
              <a:rPr lang="en-US" b="0" i="0" dirty="0">
                <a:solidFill>
                  <a:srgbClr val="32323C"/>
                </a:solidFill>
                <a:effectLst/>
                <a:latin typeface="acumin-pro"/>
              </a:rPr>
              <a:t>The two openings to the inguinal canal are known as </a:t>
            </a:r>
            <a:r>
              <a:rPr lang="en-US" b="1" i="0" dirty="0">
                <a:solidFill>
                  <a:srgbClr val="32323C"/>
                </a:solidFill>
                <a:effectLst/>
                <a:latin typeface="acumin-pro"/>
              </a:rPr>
              <a:t>rings.</a:t>
            </a:r>
          </a:p>
          <a:p>
            <a:pPr algn="just"/>
            <a:r>
              <a:rPr lang="en-US" b="0" i="0" dirty="0">
                <a:solidFill>
                  <a:srgbClr val="32323C"/>
                </a:solidFill>
                <a:effectLst/>
                <a:latin typeface="acumin-pro"/>
              </a:rPr>
              <a:t>The </a:t>
            </a:r>
            <a:r>
              <a:rPr lang="en-US" b="1" i="0" dirty="0">
                <a:solidFill>
                  <a:srgbClr val="32323C"/>
                </a:solidFill>
                <a:effectLst/>
                <a:latin typeface="acumin-pro"/>
              </a:rPr>
              <a:t>deep (internal) ring</a:t>
            </a:r>
            <a:r>
              <a:rPr lang="en-US" b="0" i="0" dirty="0">
                <a:solidFill>
                  <a:srgbClr val="32323C"/>
                </a:solidFill>
                <a:effectLst/>
                <a:latin typeface="acumin-pro"/>
              </a:rPr>
              <a:t> is found above the midpoint of the inguinal ligament which is lateral to the </a:t>
            </a:r>
            <a:r>
              <a:rPr lang="en-US" b="0" i="0" dirty="0" err="1">
                <a:solidFill>
                  <a:srgbClr val="32323C"/>
                </a:solidFill>
                <a:effectLst/>
                <a:latin typeface="acumin-pro"/>
              </a:rPr>
              <a:t>epigastric</a:t>
            </a:r>
            <a:r>
              <a:rPr lang="en-US" b="0" i="0" dirty="0">
                <a:solidFill>
                  <a:srgbClr val="32323C"/>
                </a:solidFill>
                <a:effectLst/>
                <a:latin typeface="acumin-pro"/>
              </a:rPr>
              <a:t> vessels. The ring is created by the </a:t>
            </a:r>
            <a:r>
              <a:rPr lang="en-US" b="0" i="0" dirty="0" err="1">
                <a:solidFill>
                  <a:srgbClr val="32323C"/>
                </a:solidFill>
                <a:effectLst/>
                <a:latin typeface="acumin-pro"/>
              </a:rPr>
              <a:t>transversalis</a:t>
            </a:r>
            <a:r>
              <a:rPr lang="en-US" b="0" i="0" dirty="0">
                <a:solidFill>
                  <a:srgbClr val="32323C"/>
                </a:solidFill>
                <a:effectLst/>
                <a:latin typeface="acumin-pro"/>
              </a:rPr>
              <a:t> fascia, which </a:t>
            </a:r>
            <a:r>
              <a:rPr lang="en-US" b="0" i="0" dirty="0" err="1">
                <a:solidFill>
                  <a:srgbClr val="32323C"/>
                </a:solidFill>
                <a:effectLst/>
                <a:latin typeface="acumin-pro"/>
              </a:rPr>
              <a:t>invaginates</a:t>
            </a:r>
            <a:r>
              <a:rPr lang="en-US" b="0" i="0" dirty="0">
                <a:solidFill>
                  <a:srgbClr val="32323C"/>
                </a:solidFill>
                <a:effectLst/>
                <a:latin typeface="acumin-pro"/>
              </a:rPr>
              <a:t> to form a covering of the contents of the inguinal canal.</a:t>
            </a:r>
          </a:p>
          <a:p>
            <a:pPr algn="just"/>
            <a:r>
              <a:rPr lang="en-US" b="0" i="0" dirty="0">
                <a:solidFill>
                  <a:srgbClr val="32323C"/>
                </a:solidFill>
                <a:effectLst/>
                <a:latin typeface="acumin-pro"/>
              </a:rPr>
              <a:t>The </a:t>
            </a:r>
            <a:r>
              <a:rPr lang="en-US" b="1" i="0" dirty="0">
                <a:solidFill>
                  <a:srgbClr val="32323C"/>
                </a:solidFill>
                <a:effectLst/>
                <a:latin typeface="acumin-pro"/>
              </a:rPr>
              <a:t>superficial (external) ring</a:t>
            </a:r>
            <a:r>
              <a:rPr lang="en-US" b="0" i="0" dirty="0">
                <a:solidFill>
                  <a:srgbClr val="32323C"/>
                </a:solidFill>
                <a:effectLst/>
                <a:latin typeface="acumin-pro"/>
              </a:rPr>
              <a:t> marks the end of the inguinal canal, and lies just superior to the pubic tubercle. It is a triangle shaped opening, formed by the </a:t>
            </a:r>
            <a:r>
              <a:rPr lang="en-US" b="0" i="0" dirty="0" err="1">
                <a:solidFill>
                  <a:srgbClr val="32323C"/>
                </a:solidFill>
                <a:effectLst/>
                <a:latin typeface="acumin-pro"/>
              </a:rPr>
              <a:t>evagination</a:t>
            </a:r>
            <a:r>
              <a:rPr lang="en-US" b="0" i="0" dirty="0">
                <a:solidFill>
                  <a:srgbClr val="32323C"/>
                </a:solidFill>
                <a:effectLst/>
                <a:latin typeface="acumin-pro"/>
              </a:rPr>
              <a:t> of the external oblique, which forms another covering of the inguinal canal contents. This opening contains </a:t>
            </a:r>
            <a:r>
              <a:rPr lang="en-US" b="0" i="0" dirty="0" err="1">
                <a:solidFill>
                  <a:srgbClr val="32323C"/>
                </a:solidFill>
                <a:effectLst/>
                <a:latin typeface="acumin-pro"/>
              </a:rPr>
              <a:t>intercrural</a:t>
            </a:r>
            <a:r>
              <a:rPr lang="en-US" b="0" i="0" dirty="0">
                <a:solidFill>
                  <a:srgbClr val="32323C"/>
                </a:solidFill>
                <a:effectLst/>
                <a:latin typeface="acumin-pro"/>
              </a:rPr>
              <a:t> </a:t>
            </a:r>
            <a:r>
              <a:rPr lang="en-US" b="0" i="0" dirty="0" err="1">
                <a:solidFill>
                  <a:srgbClr val="32323C"/>
                </a:solidFill>
                <a:effectLst/>
                <a:latin typeface="acumin-pro"/>
              </a:rPr>
              <a:t>fibres</a:t>
            </a:r>
            <a:r>
              <a:rPr lang="en-US" b="0" i="0" dirty="0">
                <a:solidFill>
                  <a:srgbClr val="32323C"/>
                </a:solidFill>
                <a:effectLst/>
                <a:latin typeface="acumin-pro"/>
              </a:rPr>
              <a:t>, which run perpendicular to the </a:t>
            </a:r>
            <a:r>
              <a:rPr lang="en-US" b="0" i="0" dirty="0" err="1">
                <a:solidFill>
                  <a:srgbClr val="32323C"/>
                </a:solidFill>
                <a:effectLst/>
                <a:latin typeface="acumin-pro"/>
              </a:rPr>
              <a:t>aponeurosis</a:t>
            </a:r>
            <a:r>
              <a:rPr lang="en-US" b="0" i="0" dirty="0">
                <a:solidFill>
                  <a:srgbClr val="32323C"/>
                </a:solidFill>
                <a:effectLst/>
                <a:latin typeface="acumin-pro"/>
              </a:rPr>
              <a:t> of the external oblique and prevent the ring from widening.</a:t>
            </a:r>
          </a:p>
          <a:p>
            <a:endParaRPr lang="en-US" dirty="0"/>
          </a:p>
        </p:txBody>
      </p:sp>
    </p:spTree>
    <p:extLst>
      <p:ext uri="{BB962C8B-B14F-4D97-AF65-F5344CB8AC3E}">
        <p14:creationId xmlns:p14="http://schemas.microsoft.com/office/powerpoint/2010/main" val="413643230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20000"/>
          </a:bodyPr>
          <a:lstStyle/>
          <a:p>
            <a:pPr marL="0" indent="0">
              <a:buNone/>
            </a:pPr>
            <a:r>
              <a:rPr lang="en-US" b="1" i="0" dirty="0">
                <a:solidFill>
                  <a:srgbClr val="32323C"/>
                </a:solidFill>
                <a:effectLst/>
                <a:latin typeface="acumin-pro"/>
              </a:rPr>
              <a:t>Contents</a:t>
            </a:r>
          </a:p>
          <a:p>
            <a:pPr algn="just"/>
            <a:r>
              <a:rPr lang="en-US" b="0" i="0" dirty="0">
                <a:solidFill>
                  <a:srgbClr val="32323C"/>
                </a:solidFill>
                <a:effectLst/>
                <a:latin typeface="acumin-pro"/>
              </a:rPr>
              <a:t>The contents of the inguinal canal include:</a:t>
            </a:r>
          </a:p>
          <a:p>
            <a:pPr algn="just">
              <a:buFont typeface="Arial"/>
              <a:buChar char="•"/>
            </a:pPr>
            <a:r>
              <a:rPr lang="en-US" b="1" i="0" dirty="0">
                <a:solidFill>
                  <a:srgbClr val="32323C"/>
                </a:solidFill>
                <a:effectLst/>
                <a:latin typeface="acumin-pro"/>
              </a:rPr>
              <a:t>Spermatic cord</a:t>
            </a:r>
            <a:r>
              <a:rPr lang="en-US" b="0" i="0" dirty="0">
                <a:solidFill>
                  <a:srgbClr val="32323C"/>
                </a:solidFill>
                <a:effectLst/>
                <a:latin typeface="acumin-pro"/>
              </a:rPr>
              <a:t> (biological males only) – contains neurovascular and reproductive structures that supply and drain the testes. </a:t>
            </a:r>
          </a:p>
          <a:p>
            <a:pPr algn="just">
              <a:buFont typeface="Arial"/>
              <a:buChar char="•"/>
            </a:pPr>
            <a:r>
              <a:rPr lang="en-US" b="1" i="0" dirty="0">
                <a:solidFill>
                  <a:srgbClr val="32323C"/>
                </a:solidFill>
                <a:effectLst/>
                <a:latin typeface="acumin-pro"/>
              </a:rPr>
              <a:t>Round ligament</a:t>
            </a:r>
            <a:r>
              <a:rPr lang="en-US" b="0" i="0" dirty="0">
                <a:solidFill>
                  <a:srgbClr val="32323C"/>
                </a:solidFill>
                <a:effectLst/>
                <a:latin typeface="acumin-pro"/>
              </a:rPr>
              <a:t> (biological females only) – originates from the uterine horn and travels through the inguinal canal to attach at the labia </a:t>
            </a:r>
            <a:r>
              <a:rPr lang="en-US" b="0" i="0" dirty="0" err="1">
                <a:solidFill>
                  <a:srgbClr val="32323C"/>
                </a:solidFill>
                <a:effectLst/>
                <a:latin typeface="acumin-pro"/>
              </a:rPr>
              <a:t>majora</a:t>
            </a:r>
            <a:r>
              <a:rPr lang="en-US" b="0" i="0" dirty="0">
                <a:solidFill>
                  <a:srgbClr val="32323C"/>
                </a:solidFill>
                <a:effectLst/>
                <a:latin typeface="acumin-pro"/>
              </a:rPr>
              <a:t>.</a:t>
            </a:r>
          </a:p>
          <a:p>
            <a:pPr algn="just">
              <a:buFont typeface="Arial"/>
              <a:buChar char="•"/>
            </a:pPr>
            <a:r>
              <a:rPr lang="en-US" b="1" i="0" dirty="0" err="1">
                <a:solidFill>
                  <a:srgbClr val="32323C"/>
                </a:solidFill>
                <a:effectLst/>
                <a:latin typeface="acumin-pro"/>
              </a:rPr>
              <a:t>Ilioinguinal</a:t>
            </a:r>
            <a:r>
              <a:rPr lang="en-US" b="1" i="0" dirty="0">
                <a:solidFill>
                  <a:srgbClr val="32323C"/>
                </a:solidFill>
                <a:effectLst/>
                <a:latin typeface="acumin-pro"/>
              </a:rPr>
              <a:t> nerve</a:t>
            </a:r>
            <a:r>
              <a:rPr lang="en-US" b="0" i="0" dirty="0">
                <a:solidFill>
                  <a:srgbClr val="32323C"/>
                </a:solidFill>
                <a:effectLst/>
                <a:latin typeface="acumin-pro"/>
              </a:rPr>
              <a:t> – contributes towards the sensory innervation of the genitalia</a:t>
            </a:r>
          </a:p>
          <a:p>
            <a:pPr lvl="1" algn="just">
              <a:buFont typeface="Arial"/>
              <a:buChar char="•"/>
            </a:pPr>
            <a:r>
              <a:rPr lang="en-US" b="0" i="0" dirty="0">
                <a:solidFill>
                  <a:srgbClr val="32323C"/>
                </a:solidFill>
                <a:effectLst/>
                <a:latin typeface="acumin-pro"/>
              </a:rPr>
              <a:t>Note: only travels through </a:t>
            </a:r>
            <a:r>
              <a:rPr lang="en-US" b="0" i="1" dirty="0">
                <a:solidFill>
                  <a:srgbClr val="32323C"/>
                </a:solidFill>
                <a:effectLst/>
                <a:latin typeface="acumin-pro"/>
              </a:rPr>
              <a:t>part</a:t>
            </a:r>
            <a:r>
              <a:rPr lang="en-US" b="0" i="0" dirty="0">
                <a:solidFill>
                  <a:srgbClr val="32323C"/>
                </a:solidFill>
                <a:effectLst/>
                <a:latin typeface="acumin-pro"/>
              </a:rPr>
              <a:t> of the inguinal canal, exiting via the superficial inguinal ring (it does not pass through the deep inguinal ring)</a:t>
            </a:r>
          </a:p>
          <a:p>
            <a:pPr lvl="1" algn="just">
              <a:buFont typeface="Arial"/>
              <a:buChar char="•"/>
            </a:pPr>
            <a:r>
              <a:rPr lang="en-US" sz="2600" dirty="0">
                <a:solidFill>
                  <a:srgbClr val="32323C"/>
                </a:solidFill>
                <a:latin typeface="acumin-pro"/>
              </a:rPr>
              <a:t>This is the nerve most at risk of damage during an inguinal hernia repair.</a:t>
            </a:r>
          </a:p>
          <a:p>
            <a:pPr lvl="1" algn="just">
              <a:buFont typeface="Arial"/>
              <a:buChar char="•"/>
            </a:pPr>
            <a:endParaRPr lang="en-US" sz="2600" dirty="0">
              <a:solidFill>
                <a:srgbClr val="32323C"/>
              </a:solidFill>
              <a:latin typeface="acumin-pro"/>
            </a:endParaRPr>
          </a:p>
          <a:p>
            <a:pPr lvl="1" algn="just">
              <a:buFont typeface="Arial"/>
              <a:buChar char="•"/>
            </a:pPr>
            <a:endParaRPr lang="en-US" b="0" i="0" dirty="0">
              <a:solidFill>
                <a:srgbClr val="32323C"/>
              </a:solidFill>
              <a:effectLst/>
              <a:latin typeface="acumin-pro"/>
            </a:endParaRPr>
          </a:p>
          <a:p>
            <a:endParaRPr lang="en-US" dirty="0"/>
          </a:p>
        </p:txBody>
      </p:sp>
    </p:spTree>
    <p:extLst>
      <p:ext uri="{BB962C8B-B14F-4D97-AF65-F5344CB8AC3E}">
        <p14:creationId xmlns:p14="http://schemas.microsoft.com/office/powerpoint/2010/main" val="25344958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lgn="just">
              <a:buFont typeface="Arial"/>
              <a:buChar char="•"/>
            </a:pPr>
            <a:r>
              <a:rPr lang="en-US" b="1" i="0" dirty="0">
                <a:solidFill>
                  <a:srgbClr val="32323C"/>
                </a:solidFill>
                <a:effectLst/>
                <a:latin typeface="acumin-pro"/>
              </a:rPr>
              <a:t>Genital branch of the </a:t>
            </a:r>
            <a:r>
              <a:rPr lang="en-US" b="1" i="0" dirty="0" err="1">
                <a:solidFill>
                  <a:srgbClr val="32323C"/>
                </a:solidFill>
                <a:effectLst/>
                <a:latin typeface="acumin-pro"/>
              </a:rPr>
              <a:t>genitofemoral</a:t>
            </a:r>
            <a:r>
              <a:rPr lang="en-US" b="1" i="0" dirty="0">
                <a:solidFill>
                  <a:srgbClr val="32323C"/>
                </a:solidFill>
                <a:effectLst/>
                <a:latin typeface="acumin-pro"/>
              </a:rPr>
              <a:t> nerve</a:t>
            </a:r>
            <a:r>
              <a:rPr lang="en-US" b="0" i="0" dirty="0">
                <a:solidFill>
                  <a:srgbClr val="32323C"/>
                </a:solidFill>
                <a:effectLst/>
                <a:latin typeface="acumin-pro"/>
              </a:rPr>
              <a:t> – supplies the </a:t>
            </a:r>
            <a:r>
              <a:rPr lang="en-US" b="0" i="0" err="1">
                <a:solidFill>
                  <a:srgbClr val="32323C"/>
                </a:solidFill>
                <a:effectLst/>
                <a:latin typeface="acumin-pro"/>
              </a:rPr>
              <a:t>cremaster</a:t>
            </a:r>
            <a:r>
              <a:rPr lang="en-US" b="0" i="0">
                <a:solidFill>
                  <a:srgbClr val="32323C"/>
                </a:solidFill>
                <a:effectLst/>
                <a:latin typeface="acumin-pro"/>
              </a:rPr>
              <a:t> muscle </a:t>
            </a:r>
            <a:r>
              <a:rPr lang="en-US" b="0" i="0" dirty="0">
                <a:solidFill>
                  <a:srgbClr val="32323C"/>
                </a:solidFill>
                <a:effectLst/>
                <a:latin typeface="acumin-pro"/>
              </a:rPr>
              <a:t>and anterior scrotal skin in males, and the skin of the </a:t>
            </a:r>
            <a:r>
              <a:rPr lang="en-US" b="0" i="0" dirty="0" err="1">
                <a:solidFill>
                  <a:srgbClr val="32323C"/>
                </a:solidFill>
                <a:effectLst/>
                <a:latin typeface="acumin-pro"/>
              </a:rPr>
              <a:t>mons</a:t>
            </a:r>
            <a:r>
              <a:rPr lang="en-US" b="0" i="0" dirty="0">
                <a:solidFill>
                  <a:srgbClr val="32323C"/>
                </a:solidFill>
                <a:effectLst/>
                <a:latin typeface="acumin-pro"/>
              </a:rPr>
              <a:t> pubis and labia </a:t>
            </a:r>
            <a:r>
              <a:rPr lang="en-US" b="0" i="0" dirty="0" err="1">
                <a:solidFill>
                  <a:srgbClr val="32323C"/>
                </a:solidFill>
                <a:effectLst/>
                <a:latin typeface="acumin-pro"/>
              </a:rPr>
              <a:t>majora</a:t>
            </a:r>
            <a:r>
              <a:rPr lang="en-US" b="0" i="0" dirty="0">
                <a:solidFill>
                  <a:srgbClr val="32323C"/>
                </a:solidFill>
                <a:effectLst/>
                <a:latin typeface="acumin-pro"/>
              </a:rPr>
              <a:t> in females.</a:t>
            </a:r>
          </a:p>
          <a:p>
            <a:pPr algn="just"/>
            <a:r>
              <a:rPr lang="en-US" b="0" i="0" dirty="0">
                <a:solidFill>
                  <a:srgbClr val="32323C"/>
                </a:solidFill>
                <a:effectLst/>
                <a:latin typeface="acumin-pro"/>
              </a:rPr>
              <a:t>The walls of the inguinal canal are usually </a:t>
            </a:r>
            <a:r>
              <a:rPr lang="en-US" b="1" i="0" dirty="0">
                <a:solidFill>
                  <a:srgbClr val="32323C"/>
                </a:solidFill>
                <a:effectLst/>
                <a:latin typeface="acumin-pro"/>
              </a:rPr>
              <a:t>collapsed</a:t>
            </a:r>
            <a:r>
              <a:rPr lang="en-US" b="0" i="0" dirty="0">
                <a:solidFill>
                  <a:srgbClr val="32323C"/>
                </a:solidFill>
                <a:effectLst/>
                <a:latin typeface="acumin-pro"/>
              </a:rPr>
              <a:t> around their contents, preventing other structures from potentially entering the canal and becoming stuck.</a:t>
            </a:r>
          </a:p>
          <a:p>
            <a:endParaRPr lang="en-US" dirty="0"/>
          </a:p>
        </p:txBody>
      </p:sp>
    </p:spTree>
    <p:extLst>
      <p:ext uri="{BB962C8B-B14F-4D97-AF65-F5344CB8AC3E}">
        <p14:creationId xmlns:p14="http://schemas.microsoft.com/office/powerpoint/2010/main" val="1521325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762000" y="533401"/>
            <a:ext cx="6849703" cy="4978504"/>
          </a:xfrm>
          <a:prstGeom prst="rect">
            <a:avLst/>
          </a:prstGeom>
          <a:noFill/>
          <a:ln w="9525">
            <a:noFill/>
            <a:miter lim="800000"/>
            <a:headEnd/>
            <a:tailEnd/>
          </a:ln>
          <a:effec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05800" cy="5973763"/>
          </a:xfrm>
        </p:spPr>
        <p:txBody>
          <a:bodyPr>
            <a:normAutofit/>
          </a:bodyPr>
          <a:lstStyle/>
          <a:p>
            <a:r>
              <a:rPr lang="en-US" b="1" dirty="0"/>
              <a:t>Note</a:t>
            </a:r>
            <a:r>
              <a:rPr lang="en-US" dirty="0"/>
              <a:t>: Male inguinal canals convey the </a:t>
            </a:r>
            <a:r>
              <a:rPr lang="en-US" dirty="0">
                <a:solidFill>
                  <a:schemeClr val="accent1"/>
                </a:solidFill>
              </a:rPr>
              <a:t>spermatic cord, which contains the vas deferens, its related </a:t>
            </a:r>
            <a:r>
              <a:rPr lang="en-US" dirty="0" err="1">
                <a:solidFill>
                  <a:schemeClr val="accent1"/>
                </a:solidFill>
              </a:rPr>
              <a:t>neurovasculature</a:t>
            </a:r>
            <a:r>
              <a:rPr lang="en-US" dirty="0">
                <a:solidFill>
                  <a:schemeClr val="accent1"/>
                </a:solidFill>
              </a:rPr>
              <a:t>, </a:t>
            </a:r>
            <a:r>
              <a:rPr lang="en-US" dirty="0" err="1">
                <a:solidFill>
                  <a:schemeClr val="accent1"/>
                </a:solidFill>
              </a:rPr>
              <a:t>lymphatics</a:t>
            </a:r>
            <a:r>
              <a:rPr lang="en-US" dirty="0">
                <a:solidFill>
                  <a:schemeClr val="accent1"/>
                </a:solidFill>
              </a:rPr>
              <a:t> and connective tissue</a:t>
            </a:r>
            <a:r>
              <a:rPr lang="en-US" dirty="0"/>
              <a:t>. Superficial and deep inguinal rings impose weak points in the abdominal wall, creating a predisposition to inguinal hernias.</a:t>
            </a:r>
          </a:p>
          <a:p>
            <a:r>
              <a:rPr lang="en-US" dirty="0"/>
              <a:t>In females, the round ligament of the uterus passes through each canal</a:t>
            </a:r>
          </a:p>
          <a:p>
            <a:endParaRPr lang="en-US" dirty="0"/>
          </a:p>
        </p:txBody>
      </p:sp>
    </p:spTree>
    <p:extLst>
      <p:ext uri="{BB962C8B-B14F-4D97-AF65-F5344CB8AC3E}">
        <p14:creationId xmlns:p14="http://schemas.microsoft.com/office/powerpoint/2010/main" val="360100705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a:t>Peritoneum </a:t>
            </a:r>
          </a:p>
        </p:txBody>
      </p:sp>
      <p:sp>
        <p:nvSpPr>
          <p:cNvPr id="3" name="Content Placeholder 2"/>
          <p:cNvSpPr>
            <a:spLocks noGrp="1"/>
          </p:cNvSpPr>
          <p:nvPr>
            <p:ph idx="1"/>
          </p:nvPr>
        </p:nvSpPr>
        <p:spPr>
          <a:xfrm>
            <a:off x="457200" y="990600"/>
            <a:ext cx="8229600" cy="5486400"/>
          </a:xfrm>
        </p:spPr>
        <p:txBody>
          <a:bodyPr>
            <a:normAutofit/>
          </a:bodyPr>
          <a:lstStyle/>
          <a:p>
            <a:r>
              <a:rPr lang="en-US" dirty="0"/>
              <a:t>The </a:t>
            </a:r>
            <a:r>
              <a:rPr lang="en-US" b="1" dirty="0"/>
              <a:t>peritoneum</a:t>
            </a:r>
            <a:r>
              <a:rPr lang="en-US" dirty="0"/>
              <a:t> is a continuous membrane which lines the abdominal cavity and covers the abdominal organs (abdominal viscera).</a:t>
            </a:r>
          </a:p>
          <a:p>
            <a:r>
              <a:rPr lang="en-US" dirty="0"/>
              <a:t>It acts to support the viscera, and provides </a:t>
            </a:r>
            <a:r>
              <a:rPr lang="en-US" b="1" dirty="0"/>
              <a:t>pathways</a:t>
            </a:r>
            <a:r>
              <a:rPr lang="en-US" dirty="0"/>
              <a:t> for blood vessels and lymph to travel to and from the viscera.</a:t>
            </a:r>
          </a:p>
          <a:p>
            <a:pPr>
              <a:buNone/>
            </a:pPr>
            <a:endParaRPr lang="en-US" dirty="0"/>
          </a:p>
          <a:p>
            <a:pPr>
              <a:buNone/>
            </a:pPr>
            <a:endParaRPr lang="en-US" dirty="0"/>
          </a:p>
        </p:txBody>
      </p:sp>
    </p:spTree>
    <p:extLst>
      <p:ext uri="{BB962C8B-B14F-4D97-AF65-F5344CB8AC3E}">
        <p14:creationId xmlns:p14="http://schemas.microsoft.com/office/powerpoint/2010/main" val="5087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t>The arrangement of the peritoneum is such that the organs are </a:t>
            </a:r>
            <a:r>
              <a:rPr lang="en-US" dirty="0" err="1"/>
              <a:t>invaginated</a:t>
            </a:r>
            <a:r>
              <a:rPr lang="en-US" dirty="0"/>
              <a:t> (pushed into itself forming a pouch) into the closed sac from below, behind and above so that they are at least partly covered by the visceral layer, and attached securely within the abdominal cavity. </a:t>
            </a:r>
          </a:p>
          <a:p>
            <a:r>
              <a:rPr lang="en-US" dirty="0"/>
              <a:t>This means that: pelvic organs are covered only on their superior surface</a:t>
            </a:r>
          </a:p>
        </p:txBody>
      </p:sp>
    </p:spTree>
    <p:extLst>
      <p:ext uri="{BB962C8B-B14F-4D97-AF65-F5344CB8AC3E}">
        <p14:creationId xmlns:p14="http://schemas.microsoft.com/office/powerpoint/2010/main" val="37452148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r>
              <a:rPr lang="en-US" dirty="0"/>
              <a:t>The stomach and intestines, deeply </a:t>
            </a:r>
            <a:r>
              <a:rPr lang="en-US" dirty="0" err="1"/>
              <a:t>invaginated</a:t>
            </a:r>
            <a:r>
              <a:rPr lang="en-US" dirty="0"/>
              <a:t> from behind, are almost completely surrounded by peritoneum and have a double fold (the mesentery) that attaches them to the posterior abdominal wall. </a:t>
            </a:r>
          </a:p>
          <a:p>
            <a:r>
              <a:rPr lang="en-US" dirty="0"/>
              <a:t>The fold of peritoneum enclosing the stomach extends beyond the greater curvature of the stomach, and hangs down in front of the abdominal organs like an apron.</a:t>
            </a:r>
          </a:p>
          <a:p>
            <a:r>
              <a:rPr lang="en-US" dirty="0"/>
              <a:t>This is the </a:t>
            </a:r>
            <a:r>
              <a:rPr lang="en-US" b="1" dirty="0"/>
              <a:t>greater </a:t>
            </a:r>
            <a:r>
              <a:rPr lang="en-US" b="1" dirty="0" err="1"/>
              <a:t>omentum</a:t>
            </a:r>
            <a:r>
              <a:rPr lang="en-US" b="1" dirty="0"/>
              <a:t>, </a:t>
            </a:r>
            <a:r>
              <a:rPr lang="en-US" dirty="0"/>
              <a:t>and it stores fat, which provides both insulation and a long-term energy store</a:t>
            </a:r>
          </a:p>
        </p:txBody>
      </p:sp>
    </p:spTree>
    <p:extLst>
      <p:ext uri="{BB962C8B-B14F-4D97-AF65-F5344CB8AC3E}">
        <p14:creationId xmlns:p14="http://schemas.microsoft.com/office/powerpoint/2010/main" val="7775172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dirty="0"/>
              <a:t>The pancreas, spleen, kidneys and adrenal glands are </a:t>
            </a:r>
            <a:r>
              <a:rPr lang="en-US" dirty="0" err="1"/>
              <a:t>invaginated</a:t>
            </a:r>
            <a:r>
              <a:rPr lang="en-US" dirty="0"/>
              <a:t> from behind but only their anterior surfaces are covered and are therefore retroperitoneal (lie behind the peritoneum) the liver is </a:t>
            </a:r>
            <a:r>
              <a:rPr lang="en-US" dirty="0" err="1"/>
              <a:t>invaginated</a:t>
            </a:r>
            <a:r>
              <a:rPr lang="en-US" dirty="0"/>
              <a:t> from above and is almost completely covered by peritoneum, which attaches it to the inferior surface of the diaphragm</a:t>
            </a:r>
          </a:p>
          <a:p>
            <a:r>
              <a:rPr lang="en-US" dirty="0"/>
              <a:t>The main blood vessels and nerves pass close to the posterior abdominal wall and send branches to the organs between folds of peritoneum</a:t>
            </a:r>
          </a:p>
        </p:txBody>
      </p:sp>
    </p:spTree>
    <p:extLst>
      <p:ext uri="{BB962C8B-B14F-4D97-AF65-F5344CB8AC3E}">
        <p14:creationId xmlns:p14="http://schemas.microsoft.com/office/powerpoint/2010/main" val="351231471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pPr>
              <a:buNone/>
            </a:pPr>
            <a:r>
              <a:rPr lang="en-US" b="1" dirty="0"/>
              <a:t>Structure of the Peritoneum</a:t>
            </a:r>
          </a:p>
          <a:p>
            <a:r>
              <a:rPr lang="en-US" dirty="0"/>
              <a:t>The peritoneum consists of two layers that are </a:t>
            </a:r>
            <a:r>
              <a:rPr lang="en-US" b="1" dirty="0"/>
              <a:t>continuous </a:t>
            </a:r>
            <a:r>
              <a:rPr lang="en-US" dirty="0"/>
              <a:t>with each other: the parietal peritoneum and the visceral peritoneum. </a:t>
            </a:r>
          </a:p>
          <a:p>
            <a:r>
              <a:rPr lang="en-US" dirty="0"/>
              <a:t>Both types are made up of simple squamous epithelial cells called mesothelium.</a:t>
            </a:r>
          </a:p>
          <a:p>
            <a:endParaRPr lang="en-US" dirty="0"/>
          </a:p>
        </p:txBody>
      </p:sp>
    </p:spTree>
    <p:extLst>
      <p:ext uri="{BB962C8B-B14F-4D97-AF65-F5344CB8AC3E}">
        <p14:creationId xmlns:p14="http://schemas.microsoft.com/office/powerpoint/2010/main" val="231605701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Parietal Peritoneum</a:t>
            </a:r>
            <a:br>
              <a:rPr lang="en-US" b="1" dirty="0"/>
            </a:br>
            <a:endParaRPr lang="en-US" dirty="0"/>
          </a:p>
        </p:txBody>
      </p:sp>
      <p:sp>
        <p:nvSpPr>
          <p:cNvPr id="3" name="Content Placeholder 2"/>
          <p:cNvSpPr>
            <a:spLocks noGrp="1"/>
          </p:cNvSpPr>
          <p:nvPr>
            <p:ph idx="1"/>
          </p:nvPr>
        </p:nvSpPr>
        <p:spPr>
          <a:xfrm>
            <a:off x="457200" y="914400"/>
            <a:ext cx="8229600" cy="5211763"/>
          </a:xfrm>
        </p:spPr>
        <p:txBody>
          <a:bodyPr>
            <a:normAutofit/>
          </a:bodyPr>
          <a:lstStyle/>
          <a:p>
            <a:r>
              <a:rPr lang="en-US" dirty="0"/>
              <a:t>The parietal peritoneum lines the internal surface of the </a:t>
            </a:r>
            <a:r>
              <a:rPr lang="en-US" dirty="0" err="1"/>
              <a:t>abdominopelvic</a:t>
            </a:r>
            <a:r>
              <a:rPr lang="en-US" dirty="0"/>
              <a:t> wall. </a:t>
            </a:r>
          </a:p>
          <a:p>
            <a:r>
              <a:rPr lang="en-US" dirty="0"/>
              <a:t>It receives the same </a:t>
            </a:r>
            <a:r>
              <a:rPr lang="en-US" b="1" i="1" dirty="0"/>
              <a:t>somatic</a:t>
            </a:r>
            <a:r>
              <a:rPr lang="en-US" dirty="0"/>
              <a:t> nerve supply as the region of the abdominal wall that it lines; therefore, pain from the parietal peritoneum is </a:t>
            </a:r>
            <a:r>
              <a:rPr lang="en-US" b="1" dirty="0"/>
              <a:t>well </a:t>
            </a:r>
            <a:r>
              <a:rPr lang="en-US" b="1" dirty="0" err="1"/>
              <a:t>localised</a:t>
            </a:r>
            <a:r>
              <a:rPr lang="en-US" b="1" dirty="0"/>
              <a:t>.</a:t>
            </a:r>
          </a:p>
          <a:p>
            <a:r>
              <a:rPr lang="en-US" dirty="0"/>
              <a:t> Parietal peritoneum is sensitive </a:t>
            </a:r>
            <a:r>
              <a:rPr lang="en-US" dirty="0">
                <a:solidFill>
                  <a:srgbClr val="FF0000"/>
                </a:solidFill>
              </a:rPr>
              <a:t>to pressure, pain, laceration and temperature.</a:t>
            </a:r>
          </a:p>
          <a:p>
            <a:endParaRPr lang="en-US" dirty="0"/>
          </a:p>
        </p:txBody>
      </p:sp>
    </p:spTree>
    <p:extLst>
      <p:ext uri="{BB962C8B-B14F-4D97-AF65-F5344CB8AC3E}">
        <p14:creationId xmlns:p14="http://schemas.microsoft.com/office/powerpoint/2010/main" val="248502575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a:t>Visceral Peritoneum</a:t>
            </a:r>
            <a:br>
              <a:rPr lang="en-US" b="1" dirty="0"/>
            </a:br>
            <a:endParaRPr lang="en-US" dirty="0"/>
          </a:p>
        </p:txBody>
      </p:sp>
      <p:sp>
        <p:nvSpPr>
          <p:cNvPr id="3" name="Content Placeholder 2"/>
          <p:cNvSpPr>
            <a:spLocks noGrp="1"/>
          </p:cNvSpPr>
          <p:nvPr>
            <p:ph idx="1"/>
          </p:nvPr>
        </p:nvSpPr>
        <p:spPr>
          <a:xfrm>
            <a:off x="457200" y="838200"/>
            <a:ext cx="8229600" cy="5638800"/>
          </a:xfrm>
        </p:spPr>
        <p:txBody>
          <a:bodyPr>
            <a:normAutofit fontScale="92500" lnSpcReduction="20000"/>
          </a:bodyPr>
          <a:lstStyle/>
          <a:p>
            <a:r>
              <a:rPr lang="en-US" dirty="0"/>
              <a:t>The visceral peritoneum </a:t>
            </a:r>
            <a:r>
              <a:rPr lang="en-US" dirty="0" err="1"/>
              <a:t>invaginates</a:t>
            </a:r>
            <a:r>
              <a:rPr lang="en-US" dirty="0"/>
              <a:t> to cover the majority of the abdominal viscera. </a:t>
            </a:r>
          </a:p>
          <a:p>
            <a:r>
              <a:rPr lang="en-US" dirty="0"/>
              <a:t>The visceral peritoneum has the same </a:t>
            </a:r>
            <a:r>
              <a:rPr lang="en-US" b="1" i="1" dirty="0"/>
              <a:t>autonomic</a:t>
            </a:r>
            <a:r>
              <a:rPr lang="en-US" dirty="0"/>
              <a:t> nerve supply as the viscera it covers. </a:t>
            </a:r>
          </a:p>
          <a:p>
            <a:r>
              <a:rPr lang="en-US" dirty="0"/>
              <a:t>Unlike the parietal peritoneum, pain from the visceral peritoneum is </a:t>
            </a:r>
            <a:r>
              <a:rPr lang="en-US" b="1" dirty="0"/>
              <a:t>poorly </a:t>
            </a:r>
            <a:r>
              <a:rPr lang="en-US" b="1" dirty="0" err="1"/>
              <a:t>localised</a:t>
            </a:r>
            <a:r>
              <a:rPr lang="en-US" dirty="0"/>
              <a:t> and the visceral peritoneum is </a:t>
            </a:r>
            <a:r>
              <a:rPr lang="en-US" dirty="0">
                <a:solidFill>
                  <a:srgbClr val="FF0000"/>
                </a:solidFill>
              </a:rPr>
              <a:t>only sensitive to stretch and chemical irritation.</a:t>
            </a:r>
          </a:p>
          <a:p>
            <a:r>
              <a:rPr lang="en-US" dirty="0"/>
              <a:t>Pain from the visceral peritoneum is referred to areas of skin (</a:t>
            </a:r>
            <a:r>
              <a:rPr lang="en-US" b="1" dirty="0"/>
              <a:t>dermatomes</a:t>
            </a:r>
            <a:r>
              <a:rPr lang="en-US" dirty="0"/>
              <a:t>) which are supplied by the same sensory ganglia and spinal cord segments as the nerve </a:t>
            </a:r>
            <a:r>
              <a:rPr lang="en-US" dirty="0" err="1"/>
              <a:t>fibres</a:t>
            </a:r>
            <a:r>
              <a:rPr lang="en-US" dirty="0"/>
              <a:t> innervating the viscera.</a:t>
            </a:r>
          </a:p>
          <a:p>
            <a:endParaRPr lang="en-US" dirty="0"/>
          </a:p>
        </p:txBody>
      </p:sp>
    </p:spTree>
    <p:extLst>
      <p:ext uri="{BB962C8B-B14F-4D97-AF65-F5344CB8AC3E}">
        <p14:creationId xmlns:p14="http://schemas.microsoft.com/office/powerpoint/2010/main" val="71559719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Peritoneum (abdominal) cavity</a:t>
            </a:r>
          </a:p>
        </p:txBody>
      </p:sp>
      <p:sp>
        <p:nvSpPr>
          <p:cNvPr id="3" name="Content Placeholder 2"/>
          <p:cNvSpPr>
            <a:spLocks noGrp="1"/>
          </p:cNvSpPr>
          <p:nvPr>
            <p:ph idx="1"/>
          </p:nvPr>
        </p:nvSpPr>
        <p:spPr/>
        <p:txBody>
          <a:bodyPr/>
          <a:lstStyle/>
          <a:p>
            <a:r>
              <a:rPr lang="en-US" dirty="0"/>
              <a:t>The </a:t>
            </a:r>
            <a:r>
              <a:rPr lang="en-US" b="1" dirty="0"/>
              <a:t>peritoneal cavity</a:t>
            </a:r>
            <a:r>
              <a:rPr lang="en-US" dirty="0"/>
              <a:t> is a potential space between the parietal and visceral </a:t>
            </a:r>
            <a:r>
              <a:rPr lang="en-US" dirty="0">
                <a:hlinkClick r:id="rId2" tooltip="The Peritoneum"/>
              </a:rPr>
              <a:t>peritoneum</a:t>
            </a:r>
            <a:r>
              <a:rPr lang="en-US" dirty="0"/>
              <a:t>.</a:t>
            </a:r>
          </a:p>
          <a:p>
            <a:r>
              <a:rPr lang="en-US" dirty="0"/>
              <a:t>It normally contains only a thin film of </a:t>
            </a:r>
            <a:r>
              <a:rPr lang="en-US" b="1" dirty="0"/>
              <a:t>peritoneal fluid</a:t>
            </a:r>
            <a:r>
              <a:rPr lang="en-US" dirty="0"/>
              <a:t>, which consists of </a:t>
            </a:r>
            <a:r>
              <a:rPr lang="en-US" dirty="0">
                <a:solidFill>
                  <a:schemeClr val="tx2"/>
                </a:solidFill>
              </a:rPr>
              <a:t>water, electrolytes, leukocytes and antibodies</a:t>
            </a:r>
            <a:r>
              <a:rPr lang="en-US" dirty="0"/>
              <a:t>. This </a:t>
            </a:r>
            <a:r>
              <a:rPr lang="en-US" dirty="0">
                <a:solidFill>
                  <a:schemeClr val="accent2"/>
                </a:solidFill>
              </a:rPr>
              <a:t>fluid acts as a lubricant</a:t>
            </a:r>
            <a:r>
              <a:rPr lang="en-US" dirty="0"/>
              <a:t>, enabling free movement of the abdominal viscera, </a:t>
            </a:r>
            <a:r>
              <a:rPr lang="en-US" dirty="0">
                <a:solidFill>
                  <a:schemeClr val="accent2"/>
                </a:solidFill>
              </a:rPr>
              <a:t>and the antibodies in the fluid fight infection.</a:t>
            </a:r>
          </a:p>
          <a:p>
            <a:endParaRPr lang="en-US" dirty="0"/>
          </a:p>
        </p:txBody>
      </p:sp>
    </p:spTree>
    <p:extLst>
      <p:ext uri="{BB962C8B-B14F-4D97-AF65-F5344CB8AC3E}">
        <p14:creationId xmlns:p14="http://schemas.microsoft.com/office/powerpoint/2010/main" val="89330397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a:t>While the peritoneal cavity is ordinarily filled with only a thin film of fluid, it is referred to as a </a:t>
            </a:r>
            <a:r>
              <a:rPr lang="en-US" b="1" dirty="0"/>
              <a:t>potential space</a:t>
            </a:r>
            <a:r>
              <a:rPr lang="en-US" dirty="0"/>
              <a:t> because excess fluid can accumulate in it, resulting in the clinical condition of</a:t>
            </a:r>
            <a:r>
              <a:rPr lang="en-US" b="1" dirty="0"/>
              <a:t> </a:t>
            </a:r>
            <a:r>
              <a:rPr lang="en-US" dirty="0" err="1">
                <a:solidFill>
                  <a:schemeClr val="accent2"/>
                </a:solidFill>
              </a:rPr>
              <a:t>ascites</a:t>
            </a:r>
            <a:endParaRPr lang="en-US" dirty="0">
              <a:solidFill>
                <a:schemeClr val="accent2"/>
              </a:solidFill>
            </a:endParaRPr>
          </a:p>
        </p:txBody>
      </p:sp>
    </p:spTree>
    <p:extLst>
      <p:ext uri="{BB962C8B-B14F-4D97-AF65-F5344CB8AC3E}">
        <p14:creationId xmlns:p14="http://schemas.microsoft.com/office/powerpoint/2010/main" val="2826674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1143000" y="381000"/>
            <a:ext cx="7772400" cy="6019800"/>
          </a:xfrm>
          <a:prstGeom prst="rect">
            <a:avLst/>
          </a:prstGeom>
          <a:noFill/>
          <a:ln w="9525">
            <a:noFill/>
            <a:miter lim="800000"/>
            <a:headEnd/>
            <a:tailEnd/>
          </a:ln>
          <a:effec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Peritoneal cavity</a:t>
            </a:r>
          </a:p>
        </p:txBody>
      </p:sp>
      <p:pic>
        <p:nvPicPr>
          <p:cNvPr id="3074" name="Picture 2"/>
          <p:cNvPicPr>
            <a:picLocks noGrp="1" noChangeAspect="1" noChangeArrowheads="1"/>
          </p:cNvPicPr>
          <p:nvPr>
            <p:ph idx="1"/>
          </p:nvPr>
        </p:nvPicPr>
        <p:blipFill>
          <a:blip r:embed="rId2"/>
          <a:stretch>
            <a:fillRect/>
          </a:stretch>
        </p:blipFill>
        <p:spPr bwMode="auto">
          <a:xfrm>
            <a:off x="1560925" y="1600200"/>
            <a:ext cx="6022149" cy="4525963"/>
          </a:xfrm>
          <a:prstGeom prst="rect">
            <a:avLst/>
          </a:prstGeom>
          <a:noFill/>
          <a:ln w="9525">
            <a:noFill/>
            <a:miter lim="800000"/>
            <a:headEnd/>
            <a:tailEnd/>
          </a:ln>
          <a:effectLst/>
        </p:spPr>
      </p:pic>
    </p:spTree>
    <p:extLst>
      <p:ext uri="{BB962C8B-B14F-4D97-AF65-F5344CB8AC3E}">
        <p14:creationId xmlns:p14="http://schemas.microsoft.com/office/powerpoint/2010/main" val="14536183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81000"/>
            <a:ext cx="8382000" cy="5867400"/>
          </a:xfrm>
        </p:spPr>
        <p:txBody>
          <a:bodyPr>
            <a:normAutofit/>
          </a:bodyPr>
          <a:lstStyle/>
          <a:p>
            <a:pPr algn="l"/>
            <a:r>
              <a:rPr lang="en-US" b="1" i="0" dirty="0" err="1">
                <a:solidFill>
                  <a:srgbClr val="32323C"/>
                </a:solidFill>
                <a:effectLst/>
                <a:latin typeface="acumin-pro"/>
              </a:rPr>
              <a:t>Intraperitoneal</a:t>
            </a:r>
            <a:r>
              <a:rPr lang="en-US" b="1" i="0" dirty="0">
                <a:solidFill>
                  <a:srgbClr val="32323C"/>
                </a:solidFill>
                <a:effectLst/>
                <a:latin typeface="acumin-pro"/>
              </a:rPr>
              <a:t> &amp; Retroperitoneal Organs</a:t>
            </a:r>
          </a:p>
          <a:p>
            <a:pPr marL="457200" indent="-457200" algn="just">
              <a:buFont typeface="Arial" pitchFamily="34" charset="0"/>
              <a:buChar char="•"/>
            </a:pPr>
            <a:r>
              <a:rPr lang="en-US" b="0" i="0" dirty="0">
                <a:solidFill>
                  <a:srgbClr val="32323C"/>
                </a:solidFill>
                <a:effectLst/>
                <a:latin typeface="acumin-pro"/>
              </a:rPr>
              <a:t>The abdominal viscera can be divided anatomically by their relationship to the peritoneum. There are </a:t>
            </a:r>
            <a:r>
              <a:rPr lang="en-US" b="1" i="0" dirty="0">
                <a:solidFill>
                  <a:srgbClr val="32323C"/>
                </a:solidFill>
                <a:effectLst/>
                <a:latin typeface="acumin-pro"/>
              </a:rPr>
              <a:t>two main groups: </a:t>
            </a:r>
            <a:r>
              <a:rPr lang="en-US" b="1" i="0" dirty="0" err="1">
                <a:solidFill>
                  <a:srgbClr val="32323C"/>
                </a:solidFill>
                <a:effectLst/>
                <a:latin typeface="acumin-pro"/>
              </a:rPr>
              <a:t>intraperitoneal</a:t>
            </a:r>
            <a:r>
              <a:rPr lang="en-US" b="1" i="0" dirty="0">
                <a:solidFill>
                  <a:srgbClr val="32323C"/>
                </a:solidFill>
                <a:effectLst/>
                <a:latin typeface="acumin-pro"/>
              </a:rPr>
              <a:t> and retroperitoneal organs</a:t>
            </a:r>
            <a:r>
              <a:rPr lang="en-US" b="0" i="0" dirty="0">
                <a:solidFill>
                  <a:srgbClr val="32323C"/>
                </a:solidFill>
                <a:effectLst/>
                <a:latin typeface="acumin-pro"/>
              </a:rPr>
              <a:t>.</a:t>
            </a:r>
          </a:p>
          <a:p>
            <a:pPr algn="l"/>
            <a:r>
              <a:rPr lang="en-US" b="1" i="0" dirty="0" err="1">
                <a:solidFill>
                  <a:srgbClr val="32323C"/>
                </a:solidFill>
                <a:effectLst/>
                <a:latin typeface="acumin-pro"/>
              </a:rPr>
              <a:t>Intraperitoneal</a:t>
            </a:r>
            <a:r>
              <a:rPr lang="en-US" b="1" i="0" dirty="0">
                <a:solidFill>
                  <a:srgbClr val="32323C"/>
                </a:solidFill>
                <a:effectLst/>
                <a:latin typeface="acumin-pro"/>
              </a:rPr>
              <a:t> Organs</a:t>
            </a:r>
          </a:p>
          <a:p>
            <a:pPr marL="457200" indent="-457200" algn="l">
              <a:buFont typeface="Arial" pitchFamily="34" charset="0"/>
              <a:buChar char="•"/>
            </a:pPr>
            <a:r>
              <a:rPr lang="en-US" b="0" i="0" dirty="0" err="1">
                <a:solidFill>
                  <a:srgbClr val="32323C"/>
                </a:solidFill>
                <a:effectLst/>
                <a:latin typeface="acumin-pro"/>
              </a:rPr>
              <a:t>Intraperitoneal</a:t>
            </a:r>
            <a:r>
              <a:rPr lang="en-US" b="0" i="0" dirty="0">
                <a:solidFill>
                  <a:srgbClr val="32323C"/>
                </a:solidFill>
                <a:effectLst/>
                <a:latin typeface="acumin-pro"/>
              </a:rPr>
              <a:t> organs are </a:t>
            </a:r>
            <a:r>
              <a:rPr lang="en-US" b="1" i="0" dirty="0">
                <a:solidFill>
                  <a:srgbClr val="32323C"/>
                </a:solidFill>
                <a:effectLst/>
                <a:latin typeface="acumin-pro"/>
              </a:rPr>
              <a:t>enveloped by visceral peritoneum, </a:t>
            </a:r>
            <a:r>
              <a:rPr lang="en-US" i="0" dirty="0">
                <a:solidFill>
                  <a:srgbClr val="32323C"/>
                </a:solidFill>
                <a:effectLst/>
                <a:latin typeface="acumin-pro"/>
              </a:rPr>
              <a:t>wh</a:t>
            </a:r>
            <a:r>
              <a:rPr lang="en-US" b="0" i="0" dirty="0">
                <a:solidFill>
                  <a:srgbClr val="32323C"/>
                </a:solidFill>
                <a:effectLst/>
                <a:latin typeface="acumin-pro"/>
              </a:rPr>
              <a:t>ich covers the organ both anteriorly and posteriorly. Examples include the </a:t>
            </a:r>
            <a:r>
              <a:rPr lang="en-US" b="0" i="0" u="none" strike="noStrike" dirty="0">
                <a:solidFill>
                  <a:srgbClr val="00A99D"/>
                </a:solidFill>
                <a:effectLst/>
                <a:latin typeface="acumin-pro"/>
                <a:hlinkClick r:id="rId2"/>
              </a:rPr>
              <a:t>stomach</a:t>
            </a:r>
            <a:r>
              <a:rPr lang="en-US" b="0" i="0" dirty="0">
                <a:solidFill>
                  <a:srgbClr val="32323C"/>
                </a:solidFill>
                <a:effectLst/>
                <a:latin typeface="acumin-pro"/>
              </a:rPr>
              <a:t>, </a:t>
            </a:r>
            <a:r>
              <a:rPr lang="en-US" b="0" i="0" u="none" strike="noStrike" dirty="0">
                <a:solidFill>
                  <a:srgbClr val="00A99D"/>
                </a:solidFill>
                <a:effectLst/>
                <a:latin typeface="acumin-pro"/>
                <a:hlinkClick r:id="rId3"/>
              </a:rPr>
              <a:t>liver</a:t>
            </a:r>
            <a:r>
              <a:rPr lang="en-US" b="0" i="0" dirty="0">
                <a:solidFill>
                  <a:srgbClr val="32323C"/>
                </a:solidFill>
                <a:effectLst/>
                <a:latin typeface="acumin-pro"/>
              </a:rPr>
              <a:t> and </a:t>
            </a:r>
            <a:r>
              <a:rPr lang="en-US" b="0" i="0" u="none" strike="noStrike" dirty="0">
                <a:solidFill>
                  <a:srgbClr val="00A99D"/>
                </a:solidFill>
                <a:effectLst/>
                <a:latin typeface="acumin-pro"/>
                <a:hlinkClick r:id="rId4"/>
              </a:rPr>
              <a:t>spleen</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284231827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Retroperitoneal organs</a:t>
            </a:r>
          </a:p>
        </p:txBody>
      </p:sp>
      <p:sp>
        <p:nvSpPr>
          <p:cNvPr id="3" name="Content Placeholder 2"/>
          <p:cNvSpPr>
            <a:spLocks noGrp="1"/>
          </p:cNvSpPr>
          <p:nvPr>
            <p:ph idx="1"/>
          </p:nvPr>
        </p:nvSpPr>
        <p:spPr>
          <a:xfrm>
            <a:off x="457200" y="1143000"/>
            <a:ext cx="8229600" cy="5562600"/>
          </a:xfrm>
        </p:spPr>
        <p:txBody>
          <a:bodyPr>
            <a:normAutofit fontScale="77500" lnSpcReduction="20000"/>
          </a:bodyPr>
          <a:lstStyle/>
          <a:p>
            <a:pPr algn="just"/>
            <a:r>
              <a:rPr lang="en-US" b="0" i="0" dirty="0">
                <a:solidFill>
                  <a:srgbClr val="32323C"/>
                </a:solidFill>
                <a:effectLst/>
                <a:latin typeface="acumin-pro"/>
              </a:rPr>
              <a:t>Retroperitoneal organs are not associated with visceral peritoneum; they are only covered in parietal peritoneum, and that peritoneum only covers their </a:t>
            </a:r>
            <a:r>
              <a:rPr lang="en-US" b="1" i="0" dirty="0">
                <a:solidFill>
                  <a:srgbClr val="32323C"/>
                </a:solidFill>
                <a:effectLst/>
                <a:latin typeface="acumin-pro"/>
              </a:rPr>
              <a:t>anterior surface</a:t>
            </a:r>
            <a:r>
              <a:rPr lang="en-US" b="0" i="0" dirty="0">
                <a:solidFill>
                  <a:srgbClr val="32323C"/>
                </a:solidFill>
                <a:effectLst/>
                <a:latin typeface="acumin-pro"/>
              </a:rPr>
              <a:t>.</a:t>
            </a:r>
          </a:p>
          <a:p>
            <a:pPr algn="just"/>
            <a:r>
              <a:rPr lang="en-US" b="0" i="0" dirty="0">
                <a:solidFill>
                  <a:srgbClr val="32323C"/>
                </a:solidFill>
                <a:effectLst/>
                <a:latin typeface="acumin-pro"/>
              </a:rPr>
              <a:t>They can be further subdivided into two groups based on their embryological development:</a:t>
            </a:r>
          </a:p>
          <a:p>
            <a:pPr algn="just">
              <a:buFont typeface="Arial"/>
              <a:buChar char="•"/>
            </a:pPr>
            <a:r>
              <a:rPr lang="en-US" b="1" i="0" dirty="0">
                <a:solidFill>
                  <a:srgbClr val="32323C"/>
                </a:solidFill>
                <a:effectLst/>
                <a:latin typeface="acumin-pro"/>
              </a:rPr>
              <a:t>Primarily retroperitoneal </a:t>
            </a:r>
            <a:r>
              <a:rPr lang="en-US" b="0" i="0" dirty="0">
                <a:solidFill>
                  <a:srgbClr val="32323C"/>
                </a:solidFill>
                <a:effectLst/>
                <a:latin typeface="acumin-pro"/>
              </a:rPr>
              <a:t>organs developed and remain outside of the parietal peritoneum. The </a:t>
            </a:r>
            <a:r>
              <a:rPr lang="en-US" b="0" i="0" u="none" strike="noStrike" dirty="0" err="1">
                <a:solidFill>
                  <a:srgbClr val="00A99D"/>
                </a:solidFill>
                <a:effectLst/>
                <a:latin typeface="acumin-pro"/>
                <a:hlinkClick r:id="rId2"/>
              </a:rPr>
              <a:t>oesophagus</a:t>
            </a:r>
            <a:r>
              <a:rPr lang="en-US" b="0" i="0" dirty="0">
                <a:solidFill>
                  <a:srgbClr val="32323C"/>
                </a:solidFill>
                <a:effectLst/>
                <a:latin typeface="acumin-pro"/>
              </a:rPr>
              <a:t>, </a:t>
            </a:r>
            <a:r>
              <a:rPr lang="en-US" b="0" i="0" u="none" strike="noStrike" dirty="0">
                <a:solidFill>
                  <a:srgbClr val="00A99D"/>
                </a:solidFill>
                <a:effectLst/>
                <a:latin typeface="acumin-pro"/>
                <a:hlinkClick r:id="rId3"/>
              </a:rPr>
              <a:t>rectum </a:t>
            </a:r>
            <a:r>
              <a:rPr lang="en-US" b="0" i="0" dirty="0">
                <a:solidFill>
                  <a:srgbClr val="32323C"/>
                </a:solidFill>
                <a:effectLst/>
                <a:latin typeface="acumin-pro"/>
              </a:rPr>
              <a:t>and </a:t>
            </a:r>
            <a:r>
              <a:rPr lang="en-US" b="0" i="0" u="none" strike="noStrike" dirty="0">
                <a:solidFill>
                  <a:srgbClr val="00A99D"/>
                </a:solidFill>
                <a:effectLst/>
                <a:latin typeface="acumin-pro"/>
                <a:hlinkClick r:id="rId4"/>
              </a:rPr>
              <a:t>kidneys </a:t>
            </a:r>
            <a:r>
              <a:rPr lang="en-US" b="0" i="0" dirty="0">
                <a:solidFill>
                  <a:srgbClr val="32323C"/>
                </a:solidFill>
                <a:effectLst/>
                <a:latin typeface="acumin-pro"/>
              </a:rPr>
              <a:t>are all primarily retroperitoneal.</a:t>
            </a:r>
          </a:p>
          <a:p>
            <a:pPr algn="just">
              <a:buFont typeface="Arial"/>
              <a:buChar char="•"/>
            </a:pPr>
            <a:r>
              <a:rPr lang="en-US" b="1" i="0" dirty="0">
                <a:solidFill>
                  <a:srgbClr val="32323C"/>
                </a:solidFill>
                <a:effectLst/>
                <a:latin typeface="acumin-pro"/>
              </a:rPr>
              <a:t>Secondarily retroperitoneal </a:t>
            </a:r>
            <a:r>
              <a:rPr lang="en-US" b="0" i="0" dirty="0">
                <a:solidFill>
                  <a:srgbClr val="32323C"/>
                </a:solidFill>
                <a:effectLst/>
                <a:latin typeface="acumin-pro"/>
              </a:rPr>
              <a:t>organs were initially </a:t>
            </a:r>
            <a:r>
              <a:rPr lang="en-US" b="0" i="0" dirty="0" err="1">
                <a:solidFill>
                  <a:srgbClr val="32323C"/>
                </a:solidFill>
                <a:effectLst/>
                <a:latin typeface="acumin-pro"/>
              </a:rPr>
              <a:t>intraperitoneal</a:t>
            </a:r>
            <a:r>
              <a:rPr lang="en-US" b="0" i="0" dirty="0">
                <a:solidFill>
                  <a:srgbClr val="32323C"/>
                </a:solidFill>
                <a:effectLst/>
                <a:latin typeface="acumin-pro"/>
              </a:rPr>
              <a:t>, suspended by mesentery. Through the course of embryogenesis, they became retroperitoneal as their mesentery fused with the posterior abdominal wall. Thus, in adults, only their anterior surface is covered with peritoneum. Examples of secondarily retroperitoneal organs include the ascending and descending </a:t>
            </a:r>
            <a:r>
              <a:rPr lang="en-US" b="0" i="0" u="none" strike="noStrike" dirty="0">
                <a:solidFill>
                  <a:srgbClr val="00A99D"/>
                </a:solidFill>
                <a:effectLst/>
                <a:latin typeface="acumin-pro"/>
                <a:hlinkClick r:id="rId5"/>
              </a:rPr>
              <a:t>colon</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234645740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821363"/>
          </a:xfrm>
        </p:spPr>
        <p:txBody>
          <a:bodyPr>
            <a:normAutofit fontScale="92500" lnSpcReduction="10000"/>
          </a:bodyPr>
          <a:lstStyle/>
          <a:p>
            <a:pPr algn="just"/>
            <a:r>
              <a:rPr lang="en-US" b="0" i="0" dirty="0">
                <a:solidFill>
                  <a:srgbClr val="32323C"/>
                </a:solidFill>
                <a:effectLst/>
                <a:latin typeface="acumin-pro"/>
              </a:rPr>
              <a:t>A useful mnemonic to help in recalling which abdominal viscera are retroperitoneal is </a:t>
            </a:r>
            <a:r>
              <a:rPr lang="en-US" b="1" i="0" dirty="0">
                <a:solidFill>
                  <a:srgbClr val="32323C"/>
                </a:solidFill>
                <a:effectLst/>
                <a:latin typeface="acumin-pro"/>
              </a:rPr>
              <a:t>SAD PUCKER:</a:t>
            </a:r>
            <a:endParaRPr lang="en-US" b="0" i="0" dirty="0">
              <a:solidFill>
                <a:srgbClr val="32323C"/>
              </a:solidFill>
              <a:effectLst/>
              <a:latin typeface="acumin-pro"/>
            </a:endParaRPr>
          </a:p>
          <a:p>
            <a:pPr lvl="1" algn="just">
              <a:buFont typeface="Arial"/>
              <a:buChar char="•"/>
            </a:pPr>
            <a:r>
              <a:rPr lang="en-US" b="1" i="0" dirty="0">
                <a:solidFill>
                  <a:srgbClr val="FF0000"/>
                </a:solidFill>
                <a:effectLst/>
                <a:latin typeface="acumin-pro"/>
              </a:rPr>
              <a:t>S </a:t>
            </a:r>
            <a:r>
              <a:rPr lang="en-US" b="0" i="0" dirty="0">
                <a:solidFill>
                  <a:srgbClr val="32323C"/>
                </a:solidFill>
                <a:effectLst/>
                <a:latin typeface="acumin-pro"/>
              </a:rPr>
              <a:t>= </a:t>
            </a:r>
            <a:r>
              <a:rPr lang="en-US" b="0" i="0" strike="noStrike" dirty="0">
                <a:solidFill>
                  <a:srgbClr val="00A99D"/>
                </a:solidFill>
                <a:effectLst/>
                <a:latin typeface="acumin-pro"/>
                <a:hlinkClick r:id="rId2"/>
              </a:rPr>
              <a:t>Suprarenal </a:t>
            </a:r>
            <a:r>
              <a:rPr lang="en-US" b="0" i="0" dirty="0">
                <a:solidFill>
                  <a:srgbClr val="32323C"/>
                </a:solidFill>
                <a:effectLst/>
                <a:latin typeface="acumin-pro"/>
              </a:rPr>
              <a:t>(adrenal) </a:t>
            </a:r>
            <a:r>
              <a:rPr lang="en-US" b="0" i="0" strike="noStrike" dirty="0">
                <a:solidFill>
                  <a:srgbClr val="00A99D"/>
                </a:solidFill>
                <a:effectLst/>
                <a:latin typeface="acumin-pro"/>
                <a:hlinkClick r:id="rId2"/>
              </a:rPr>
              <a:t>Glands</a:t>
            </a:r>
            <a:endParaRPr lang="en-US" b="0" i="0" dirty="0">
              <a:solidFill>
                <a:srgbClr val="32323C"/>
              </a:solidFill>
              <a:effectLst/>
              <a:latin typeface="acumin-pro"/>
            </a:endParaRPr>
          </a:p>
          <a:p>
            <a:pPr lvl="1" algn="just">
              <a:buFont typeface="Arial"/>
              <a:buChar char="•"/>
            </a:pPr>
            <a:r>
              <a:rPr lang="en-US" b="1" i="0" dirty="0">
                <a:solidFill>
                  <a:srgbClr val="FF0000"/>
                </a:solidFill>
                <a:effectLst/>
                <a:latin typeface="acumin-pro"/>
              </a:rPr>
              <a:t>A </a:t>
            </a:r>
            <a:r>
              <a:rPr lang="en-US" b="0" i="0" dirty="0">
                <a:solidFill>
                  <a:srgbClr val="32323C"/>
                </a:solidFill>
                <a:effectLst/>
                <a:latin typeface="acumin-pro"/>
              </a:rPr>
              <a:t>= </a:t>
            </a:r>
            <a:r>
              <a:rPr lang="en-US" i="0" strike="noStrike" dirty="0">
                <a:solidFill>
                  <a:srgbClr val="00A99D"/>
                </a:solidFill>
                <a:effectLst/>
                <a:latin typeface="acumin-pro"/>
                <a:hlinkClick r:id="rId3"/>
              </a:rPr>
              <a:t>Aorta</a:t>
            </a:r>
            <a:r>
              <a:rPr lang="en-US" i="0" dirty="0">
                <a:solidFill>
                  <a:srgbClr val="32323C"/>
                </a:solidFill>
                <a:effectLst/>
                <a:latin typeface="acumin-pro"/>
              </a:rPr>
              <a:t>/ IVC</a:t>
            </a:r>
          </a:p>
          <a:p>
            <a:pPr lvl="1" algn="just">
              <a:buFont typeface="Arial"/>
              <a:buChar char="•"/>
            </a:pPr>
            <a:r>
              <a:rPr lang="en-US" i="0" dirty="0">
                <a:solidFill>
                  <a:srgbClr val="FF0000"/>
                </a:solidFill>
                <a:effectLst/>
                <a:latin typeface="acumin-pro"/>
              </a:rPr>
              <a:t>D </a:t>
            </a:r>
            <a:r>
              <a:rPr lang="en-US" i="0" dirty="0">
                <a:solidFill>
                  <a:srgbClr val="32323C"/>
                </a:solidFill>
                <a:effectLst/>
                <a:latin typeface="acumin-pro"/>
              </a:rPr>
              <a:t>=</a:t>
            </a:r>
            <a:r>
              <a:rPr lang="en-US" i="0" strike="noStrike" dirty="0">
                <a:solidFill>
                  <a:srgbClr val="00A99D"/>
                </a:solidFill>
                <a:effectLst/>
                <a:latin typeface="acumin-pro"/>
              </a:rPr>
              <a:t>Duod</a:t>
            </a:r>
            <a:r>
              <a:rPr lang="en-US" b="0" i="0" strike="noStrike" dirty="0">
                <a:solidFill>
                  <a:srgbClr val="00A99D"/>
                </a:solidFill>
                <a:effectLst/>
                <a:latin typeface="acumin-pro"/>
              </a:rPr>
              <a:t>enum</a:t>
            </a:r>
            <a:r>
              <a:rPr lang="en-US" b="0" i="0" dirty="0">
                <a:solidFill>
                  <a:srgbClr val="32323C"/>
                </a:solidFill>
                <a:effectLst/>
                <a:latin typeface="acumin-pro"/>
              </a:rPr>
              <a:t> (except the proximal 2cm, the duodenal cap)</a:t>
            </a:r>
          </a:p>
          <a:p>
            <a:pPr lvl="1" algn="just">
              <a:buFont typeface="Arial"/>
              <a:buChar char="•"/>
            </a:pPr>
            <a:r>
              <a:rPr lang="en-US" b="1" i="0" dirty="0">
                <a:solidFill>
                  <a:srgbClr val="FF0000"/>
                </a:solidFill>
                <a:effectLst/>
                <a:latin typeface="acumin-pro"/>
              </a:rPr>
              <a:t>P </a:t>
            </a:r>
            <a:r>
              <a:rPr lang="en-US" b="0" i="0" dirty="0">
                <a:solidFill>
                  <a:srgbClr val="32323C"/>
                </a:solidFill>
                <a:effectLst/>
                <a:latin typeface="acumin-pro"/>
              </a:rPr>
              <a:t>= </a:t>
            </a:r>
            <a:r>
              <a:rPr lang="en-US" b="0" i="0" strike="noStrike" dirty="0">
                <a:solidFill>
                  <a:srgbClr val="00A99D"/>
                </a:solidFill>
                <a:effectLst/>
                <a:latin typeface="acumin-pro"/>
                <a:hlinkClick r:id="rId4"/>
              </a:rPr>
              <a:t>Pancreas</a:t>
            </a:r>
            <a:r>
              <a:rPr lang="en-US" b="0" i="0" dirty="0">
                <a:solidFill>
                  <a:srgbClr val="32323C"/>
                </a:solidFill>
                <a:effectLst/>
                <a:latin typeface="acumin-pro"/>
              </a:rPr>
              <a:t> (except the tail)</a:t>
            </a:r>
          </a:p>
          <a:p>
            <a:pPr lvl="1" algn="just">
              <a:buFont typeface="Arial"/>
              <a:buChar char="•"/>
            </a:pPr>
            <a:r>
              <a:rPr lang="en-US" b="1" i="0" dirty="0">
                <a:solidFill>
                  <a:srgbClr val="FF0000"/>
                </a:solidFill>
                <a:effectLst/>
                <a:latin typeface="acumin-pro"/>
              </a:rPr>
              <a:t>U</a:t>
            </a:r>
            <a:r>
              <a:rPr lang="en-US" b="0" i="0" dirty="0">
                <a:solidFill>
                  <a:srgbClr val="32323C"/>
                </a:solidFill>
                <a:effectLst/>
                <a:latin typeface="acumin-pro"/>
              </a:rPr>
              <a:t> = </a:t>
            </a:r>
            <a:r>
              <a:rPr lang="en-US" b="0" i="0" strike="noStrike" dirty="0">
                <a:solidFill>
                  <a:srgbClr val="00A99D"/>
                </a:solidFill>
                <a:effectLst/>
                <a:latin typeface="acumin-pro"/>
                <a:hlinkClick r:id="rId5"/>
              </a:rPr>
              <a:t>Ureters</a:t>
            </a:r>
            <a:endParaRPr lang="en-US" b="0" i="0" dirty="0">
              <a:solidFill>
                <a:srgbClr val="32323C"/>
              </a:solidFill>
              <a:effectLst/>
              <a:latin typeface="acumin-pro"/>
            </a:endParaRPr>
          </a:p>
          <a:p>
            <a:pPr lvl="1" algn="just">
              <a:buFont typeface="Arial"/>
              <a:buChar char="•"/>
            </a:pPr>
            <a:r>
              <a:rPr lang="en-US" b="1" i="0" dirty="0">
                <a:solidFill>
                  <a:srgbClr val="FF0000"/>
                </a:solidFill>
                <a:effectLst/>
                <a:latin typeface="acumin-pro"/>
              </a:rPr>
              <a:t>C</a:t>
            </a:r>
            <a:r>
              <a:rPr lang="en-US" b="0" i="0" dirty="0">
                <a:solidFill>
                  <a:srgbClr val="32323C"/>
                </a:solidFill>
                <a:effectLst/>
                <a:latin typeface="acumin-pro"/>
              </a:rPr>
              <a:t> = </a:t>
            </a:r>
            <a:r>
              <a:rPr lang="en-US" b="0" i="0" strike="noStrike" dirty="0">
                <a:solidFill>
                  <a:srgbClr val="00A99D"/>
                </a:solidFill>
                <a:effectLst/>
                <a:latin typeface="acumin-pro"/>
                <a:hlinkClick r:id="rId6"/>
              </a:rPr>
              <a:t>Colon</a:t>
            </a:r>
            <a:r>
              <a:rPr lang="en-US" b="0" i="0" dirty="0">
                <a:solidFill>
                  <a:srgbClr val="32323C"/>
                </a:solidFill>
                <a:effectLst/>
                <a:latin typeface="acumin-pro"/>
              </a:rPr>
              <a:t> (ascending and descending parts)</a:t>
            </a:r>
          </a:p>
          <a:p>
            <a:pPr lvl="1" algn="just">
              <a:buFont typeface="Arial"/>
              <a:buChar char="•"/>
            </a:pPr>
            <a:r>
              <a:rPr lang="en-US" b="1" i="0" dirty="0">
                <a:solidFill>
                  <a:srgbClr val="FF0000"/>
                </a:solidFill>
                <a:effectLst/>
                <a:latin typeface="acumin-pro"/>
              </a:rPr>
              <a:t>K</a:t>
            </a:r>
            <a:r>
              <a:rPr lang="en-US" b="0" i="0" dirty="0">
                <a:solidFill>
                  <a:srgbClr val="FF0000"/>
                </a:solidFill>
                <a:effectLst/>
                <a:latin typeface="acumin-pro"/>
              </a:rPr>
              <a:t> </a:t>
            </a:r>
            <a:r>
              <a:rPr lang="en-US" b="0" i="0" dirty="0">
                <a:solidFill>
                  <a:srgbClr val="32323C"/>
                </a:solidFill>
                <a:effectLst/>
                <a:latin typeface="acumin-pro"/>
              </a:rPr>
              <a:t>= </a:t>
            </a:r>
            <a:r>
              <a:rPr lang="en-US" b="0" i="0" strike="noStrike" dirty="0">
                <a:solidFill>
                  <a:srgbClr val="00A99D"/>
                </a:solidFill>
                <a:effectLst/>
                <a:latin typeface="acumin-pro"/>
                <a:hlinkClick r:id="rId7"/>
              </a:rPr>
              <a:t>Kidneys</a:t>
            </a:r>
            <a:endParaRPr lang="en-US" b="0" i="0" dirty="0">
              <a:solidFill>
                <a:srgbClr val="32323C"/>
              </a:solidFill>
              <a:effectLst/>
              <a:latin typeface="acumin-pro"/>
            </a:endParaRPr>
          </a:p>
          <a:p>
            <a:pPr lvl="1" algn="just">
              <a:buFont typeface="Arial"/>
              <a:buChar char="•"/>
            </a:pPr>
            <a:r>
              <a:rPr lang="en-US" b="1" i="0" dirty="0">
                <a:solidFill>
                  <a:srgbClr val="FF0000"/>
                </a:solidFill>
                <a:effectLst/>
                <a:latin typeface="acumin-pro"/>
              </a:rPr>
              <a:t>E</a:t>
            </a:r>
            <a:r>
              <a:rPr lang="en-US" b="0" i="0" dirty="0">
                <a:solidFill>
                  <a:srgbClr val="32323C"/>
                </a:solidFill>
                <a:effectLst/>
                <a:latin typeface="acumin-pro"/>
              </a:rPr>
              <a:t> = </a:t>
            </a:r>
            <a:r>
              <a:rPr lang="en-US" b="0" i="0" strike="noStrike" dirty="0">
                <a:solidFill>
                  <a:srgbClr val="00A99D"/>
                </a:solidFill>
                <a:effectLst/>
                <a:latin typeface="acumin-pro"/>
                <a:hlinkClick r:id="rId8"/>
              </a:rPr>
              <a:t>(O)esophagu</a:t>
            </a:r>
            <a:r>
              <a:rPr lang="en-US" dirty="0">
                <a:solidFill>
                  <a:srgbClr val="00A99D"/>
                </a:solidFill>
                <a:latin typeface="acumin-pro"/>
              </a:rPr>
              <a:t>s</a:t>
            </a:r>
            <a:endParaRPr lang="en-US" b="0" i="0" strike="noStrike" dirty="0">
              <a:solidFill>
                <a:srgbClr val="00A99D"/>
              </a:solidFill>
              <a:effectLst/>
              <a:latin typeface="acumin-pro"/>
            </a:endParaRPr>
          </a:p>
          <a:p>
            <a:pPr lvl="1" algn="just">
              <a:buFont typeface="Arial"/>
              <a:buChar char="•"/>
            </a:pPr>
            <a:r>
              <a:rPr lang="en-US" b="1" i="0" dirty="0">
                <a:solidFill>
                  <a:srgbClr val="FF0000"/>
                </a:solidFill>
                <a:effectLst/>
                <a:latin typeface="acumin-pro"/>
              </a:rPr>
              <a:t>R</a:t>
            </a:r>
            <a:r>
              <a:rPr lang="en-US" b="0" i="0" dirty="0">
                <a:solidFill>
                  <a:srgbClr val="32323C"/>
                </a:solidFill>
                <a:effectLst/>
                <a:latin typeface="acumin-pro"/>
              </a:rPr>
              <a:t> = </a:t>
            </a:r>
            <a:r>
              <a:rPr lang="en-US" b="0" i="0" strike="noStrike" dirty="0">
                <a:solidFill>
                  <a:srgbClr val="00A99D"/>
                </a:solidFill>
                <a:effectLst/>
                <a:latin typeface="acumin-pro"/>
                <a:hlinkClick r:id="rId9"/>
              </a:rPr>
              <a:t>Rectum</a:t>
            </a:r>
            <a:endParaRPr lang="en-US" b="0" i="0" dirty="0">
              <a:solidFill>
                <a:srgbClr val="32323C"/>
              </a:solidFill>
              <a:effectLst/>
              <a:latin typeface="acumin-pro"/>
            </a:endParaRPr>
          </a:p>
          <a:p>
            <a:pPr marL="457200" lvl="1" indent="0" algn="just">
              <a:buNone/>
            </a:pPr>
            <a:endParaRPr lang="en-US" b="0" i="0" dirty="0">
              <a:solidFill>
                <a:srgbClr val="32323C"/>
              </a:solidFill>
              <a:effectLst/>
              <a:latin typeface="acumin-pro"/>
            </a:endParaRPr>
          </a:p>
          <a:p>
            <a:endParaRPr lang="en-US" dirty="0"/>
          </a:p>
        </p:txBody>
      </p:sp>
    </p:spTree>
    <p:extLst>
      <p:ext uri="{BB962C8B-B14F-4D97-AF65-F5344CB8AC3E}">
        <p14:creationId xmlns:p14="http://schemas.microsoft.com/office/powerpoint/2010/main" val="339427174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Intraperitoneal</a:t>
            </a:r>
            <a:r>
              <a:rPr lang="en-US" dirty="0"/>
              <a:t> and retroperitoneal organs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662" y="1920081"/>
            <a:ext cx="69246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32445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Peritoneal Reflections</a:t>
            </a:r>
            <a:br>
              <a:rPr lang="en-US" b="1" dirty="0"/>
            </a:br>
            <a:endParaRPr lang="en-US" b="1" dirty="0"/>
          </a:p>
        </p:txBody>
      </p:sp>
      <p:sp>
        <p:nvSpPr>
          <p:cNvPr id="3" name="Content Placeholder 2"/>
          <p:cNvSpPr>
            <a:spLocks noGrp="1"/>
          </p:cNvSpPr>
          <p:nvPr>
            <p:ph idx="1"/>
          </p:nvPr>
        </p:nvSpPr>
        <p:spPr>
          <a:xfrm>
            <a:off x="457200" y="1143000"/>
            <a:ext cx="8229600" cy="4983163"/>
          </a:xfrm>
        </p:spPr>
        <p:txBody>
          <a:bodyPr>
            <a:normAutofit/>
          </a:bodyPr>
          <a:lstStyle/>
          <a:p>
            <a:pPr algn="just"/>
            <a:r>
              <a:rPr lang="en-US" b="0" i="0" dirty="0">
                <a:solidFill>
                  <a:srgbClr val="32323C"/>
                </a:solidFill>
                <a:effectLst/>
                <a:latin typeface="acumin-pro"/>
              </a:rPr>
              <a:t>The peritoneum covers nearly all viscera within the gut and conveys neurovascular structures from the body wall to </a:t>
            </a:r>
            <a:r>
              <a:rPr lang="en-US" b="1" i="0" dirty="0" err="1">
                <a:solidFill>
                  <a:srgbClr val="32323C"/>
                </a:solidFill>
                <a:effectLst/>
                <a:latin typeface="acumin-pro"/>
              </a:rPr>
              <a:t>intraperitoneal</a:t>
            </a:r>
            <a:r>
              <a:rPr lang="en-US" b="1" i="0" dirty="0">
                <a:solidFill>
                  <a:srgbClr val="32323C"/>
                </a:solidFill>
                <a:effectLst/>
                <a:latin typeface="acumin-pro"/>
              </a:rPr>
              <a:t> viscera</a:t>
            </a:r>
            <a:r>
              <a:rPr lang="en-US" b="0" i="0" dirty="0">
                <a:solidFill>
                  <a:srgbClr val="32323C"/>
                </a:solidFill>
                <a:effectLst/>
                <a:latin typeface="acumin-pro"/>
              </a:rPr>
              <a:t>.</a:t>
            </a:r>
          </a:p>
          <a:p>
            <a:pPr algn="just"/>
            <a:r>
              <a:rPr lang="en-US" b="0" i="0" dirty="0">
                <a:solidFill>
                  <a:srgbClr val="32323C"/>
                </a:solidFill>
                <a:effectLst/>
                <a:latin typeface="acumin-pro"/>
              </a:rPr>
              <a:t>In order to adequately </a:t>
            </a:r>
            <a:r>
              <a:rPr lang="en-US" b="0" i="0" dirty="0" err="1">
                <a:solidFill>
                  <a:srgbClr val="32323C"/>
                </a:solidFill>
                <a:effectLst/>
                <a:latin typeface="acumin-pro"/>
              </a:rPr>
              <a:t>fulfil</a:t>
            </a:r>
            <a:r>
              <a:rPr lang="en-US" b="0" i="0" dirty="0">
                <a:solidFill>
                  <a:srgbClr val="32323C"/>
                </a:solidFill>
                <a:effectLst/>
                <a:latin typeface="acumin-pro"/>
              </a:rPr>
              <a:t> its functions, the peritoneum develops into a highly folded, complex structure and a number of terms are used to describe the folds and spaces that are part of the peritoneum.</a:t>
            </a:r>
          </a:p>
          <a:p>
            <a:endParaRPr lang="en-US" dirty="0"/>
          </a:p>
        </p:txBody>
      </p:sp>
    </p:spTree>
    <p:extLst>
      <p:ext uri="{BB962C8B-B14F-4D97-AF65-F5344CB8AC3E}">
        <p14:creationId xmlns:p14="http://schemas.microsoft.com/office/powerpoint/2010/main" val="413872224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Mesentery</a:t>
            </a:r>
            <a:br>
              <a:rPr lang="en-US" b="1" dirty="0"/>
            </a:br>
            <a:endParaRPr lang="en-US" b="1" dirty="0"/>
          </a:p>
        </p:txBody>
      </p:sp>
      <p:sp>
        <p:nvSpPr>
          <p:cNvPr id="3" name="Content Placeholder 2"/>
          <p:cNvSpPr>
            <a:spLocks noGrp="1"/>
          </p:cNvSpPr>
          <p:nvPr>
            <p:ph idx="1"/>
          </p:nvPr>
        </p:nvSpPr>
        <p:spPr>
          <a:xfrm>
            <a:off x="76200" y="914400"/>
            <a:ext cx="8915400" cy="5715000"/>
          </a:xfrm>
        </p:spPr>
        <p:txBody>
          <a:bodyPr>
            <a:normAutofit fontScale="85000" lnSpcReduction="20000"/>
          </a:bodyPr>
          <a:lstStyle/>
          <a:p>
            <a:pPr marL="0" indent="0">
              <a:buNone/>
            </a:pPr>
            <a:r>
              <a:rPr lang="en-US" b="1" dirty="0"/>
              <a:t>Mesentery</a:t>
            </a:r>
          </a:p>
          <a:p>
            <a:r>
              <a:rPr lang="en-US" dirty="0"/>
              <a:t>A mesentery is double layer of visceral peritoneum. It connects an </a:t>
            </a:r>
            <a:r>
              <a:rPr lang="en-US" b="1" dirty="0" err="1"/>
              <a:t>intraperitoneal</a:t>
            </a:r>
            <a:r>
              <a:rPr lang="en-US" b="1" dirty="0"/>
              <a:t> organ to (usually) the posterior abdominal wall</a:t>
            </a:r>
            <a:r>
              <a:rPr lang="en-US" dirty="0"/>
              <a:t>. </a:t>
            </a:r>
          </a:p>
          <a:p>
            <a:r>
              <a:rPr lang="en-US" dirty="0"/>
              <a:t>It provides a pathway for nerves, blood vessels and </a:t>
            </a:r>
            <a:r>
              <a:rPr lang="en-US" dirty="0" err="1"/>
              <a:t>lymphatics</a:t>
            </a:r>
            <a:r>
              <a:rPr lang="en-US" dirty="0"/>
              <a:t> to travel from the body wall to the viscera.</a:t>
            </a:r>
          </a:p>
          <a:p>
            <a:r>
              <a:rPr lang="en-US" dirty="0"/>
              <a:t>The mesentery of the small intestine is simply called ‘</a:t>
            </a:r>
            <a:r>
              <a:rPr lang="en-US" b="1" dirty="0"/>
              <a:t>the mesentery</a:t>
            </a:r>
            <a:r>
              <a:rPr lang="en-US" dirty="0"/>
              <a:t>’. Mesentery related to other parts of the gastrointestinal system is named according to the viscera it connects to, for example the transverse and sigmoid </a:t>
            </a:r>
            <a:r>
              <a:rPr lang="en-US" dirty="0" err="1"/>
              <a:t>mesocolons</a:t>
            </a:r>
            <a:r>
              <a:rPr lang="en-US" dirty="0"/>
              <a:t>, the </a:t>
            </a:r>
            <a:r>
              <a:rPr lang="en-US" dirty="0" err="1"/>
              <a:t>mesoappendix</a:t>
            </a:r>
            <a:r>
              <a:rPr lang="en-US" dirty="0"/>
              <a:t>.</a:t>
            </a:r>
          </a:p>
          <a:p>
            <a:pPr marL="0" indent="0">
              <a:buNone/>
            </a:pPr>
            <a:r>
              <a:rPr lang="en-US" b="1" dirty="0" err="1"/>
              <a:t>Omentum</a:t>
            </a:r>
            <a:endParaRPr lang="en-US" b="1" dirty="0"/>
          </a:p>
          <a:p>
            <a:r>
              <a:rPr lang="en-US" dirty="0"/>
              <a:t>The </a:t>
            </a:r>
            <a:r>
              <a:rPr lang="en-US" dirty="0" err="1"/>
              <a:t>omenta</a:t>
            </a:r>
            <a:r>
              <a:rPr lang="en-US" dirty="0"/>
              <a:t> are sheets of visceral peritoneum that extend from the stomach and proximal part of the duodenum to other abdominal organs.</a:t>
            </a:r>
          </a:p>
        </p:txBody>
      </p:sp>
    </p:spTree>
    <p:extLst>
      <p:ext uri="{BB962C8B-B14F-4D97-AF65-F5344CB8AC3E}">
        <p14:creationId xmlns:p14="http://schemas.microsoft.com/office/powerpoint/2010/main" val="115040212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8839200" cy="6096000"/>
          </a:xfrm>
        </p:spPr>
        <p:txBody>
          <a:bodyPr>
            <a:normAutofit/>
          </a:bodyPr>
          <a:lstStyle/>
          <a:p>
            <a:pPr marL="0" indent="0">
              <a:buNone/>
            </a:pPr>
            <a:r>
              <a:rPr lang="en-US" b="1" i="0" u="sng" dirty="0">
                <a:solidFill>
                  <a:srgbClr val="32323C"/>
                </a:solidFill>
                <a:effectLst/>
                <a:latin typeface="acumin-pro"/>
              </a:rPr>
              <a:t>Greater </a:t>
            </a:r>
            <a:r>
              <a:rPr lang="en-US" b="1" i="0" u="sng" dirty="0" err="1">
                <a:solidFill>
                  <a:srgbClr val="32323C"/>
                </a:solidFill>
                <a:effectLst/>
                <a:latin typeface="acumin-pro"/>
              </a:rPr>
              <a:t>Omentum</a:t>
            </a:r>
            <a:endParaRPr lang="en-US" b="0" i="0" dirty="0">
              <a:solidFill>
                <a:srgbClr val="32323C"/>
              </a:solidFill>
              <a:effectLst/>
              <a:latin typeface="acumin-pro"/>
            </a:endParaRPr>
          </a:p>
          <a:p>
            <a:pPr algn="just"/>
            <a:r>
              <a:rPr lang="en-US" b="0" i="0" dirty="0">
                <a:solidFill>
                  <a:srgbClr val="32323C"/>
                </a:solidFill>
                <a:effectLst/>
                <a:latin typeface="acumin-pro"/>
              </a:rPr>
              <a:t>The greater </a:t>
            </a:r>
            <a:r>
              <a:rPr lang="en-US" b="0" i="0" dirty="0" err="1">
                <a:solidFill>
                  <a:srgbClr val="32323C"/>
                </a:solidFill>
                <a:effectLst/>
                <a:latin typeface="acumin-pro"/>
              </a:rPr>
              <a:t>omentum</a:t>
            </a:r>
            <a:r>
              <a:rPr lang="en-US" b="0" i="0" dirty="0">
                <a:solidFill>
                  <a:srgbClr val="32323C"/>
                </a:solidFill>
                <a:effectLst/>
                <a:latin typeface="acumin-pro"/>
              </a:rPr>
              <a:t> consists of four layers of visceral peritoneum. It descends from the </a:t>
            </a:r>
            <a:r>
              <a:rPr lang="en-US" b="1" i="0" dirty="0">
                <a:solidFill>
                  <a:srgbClr val="32323C"/>
                </a:solidFill>
                <a:effectLst/>
                <a:latin typeface="acumin-pro"/>
              </a:rPr>
              <a:t>greater curvature</a:t>
            </a:r>
            <a:r>
              <a:rPr lang="en-US" b="0" i="0" dirty="0">
                <a:solidFill>
                  <a:srgbClr val="32323C"/>
                </a:solidFill>
                <a:effectLst/>
                <a:latin typeface="acumin-pro"/>
              </a:rPr>
              <a:t> of the stomach and proximal part of the duodenum, then folds back up and attaches to the anterior surface of the transverse colon.</a:t>
            </a:r>
          </a:p>
          <a:p>
            <a:pPr algn="just"/>
            <a:r>
              <a:rPr lang="en-US" b="0" i="0" dirty="0">
                <a:solidFill>
                  <a:srgbClr val="32323C"/>
                </a:solidFill>
                <a:effectLst/>
                <a:latin typeface="acumin-pro"/>
              </a:rPr>
              <a:t>It has a role in immunity and is sometimes referred to as the ‘</a:t>
            </a:r>
            <a:r>
              <a:rPr lang="en-US" b="1" i="0" dirty="0">
                <a:solidFill>
                  <a:srgbClr val="32323C"/>
                </a:solidFill>
                <a:effectLst/>
                <a:latin typeface="acumin-pro"/>
              </a:rPr>
              <a:t>abdominal policeman</a:t>
            </a:r>
            <a:r>
              <a:rPr lang="en-US" b="0" i="0" dirty="0">
                <a:solidFill>
                  <a:srgbClr val="32323C"/>
                </a:solidFill>
                <a:effectLst/>
                <a:latin typeface="acumin-pro"/>
              </a:rPr>
              <a:t>’ because it can migrate to infected viscera or to the site of surgical disturbance.</a:t>
            </a:r>
          </a:p>
          <a:p>
            <a:endParaRPr lang="en-US" dirty="0"/>
          </a:p>
        </p:txBody>
      </p:sp>
    </p:spTree>
    <p:extLst>
      <p:ext uri="{BB962C8B-B14F-4D97-AF65-F5344CB8AC3E}">
        <p14:creationId xmlns:p14="http://schemas.microsoft.com/office/powerpoint/2010/main" val="219128788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839200" cy="6248400"/>
          </a:xfrm>
        </p:spPr>
        <p:txBody>
          <a:bodyPr/>
          <a:lstStyle/>
          <a:p>
            <a:pPr marL="0" indent="0">
              <a:buNone/>
            </a:pPr>
            <a:r>
              <a:rPr lang="en-US" b="1" i="0" u="sng" dirty="0">
                <a:solidFill>
                  <a:srgbClr val="32323C"/>
                </a:solidFill>
                <a:effectLst/>
                <a:latin typeface="acumin-pro"/>
              </a:rPr>
              <a:t>Lesser </a:t>
            </a:r>
            <a:r>
              <a:rPr lang="en-US" b="1" i="0" u="sng" dirty="0" err="1">
                <a:solidFill>
                  <a:srgbClr val="32323C"/>
                </a:solidFill>
                <a:effectLst/>
                <a:latin typeface="acumin-pro"/>
              </a:rPr>
              <a:t>Omentum</a:t>
            </a:r>
            <a:endParaRPr lang="en-US" b="0" i="0" dirty="0">
              <a:solidFill>
                <a:srgbClr val="32323C"/>
              </a:solidFill>
              <a:effectLst/>
              <a:latin typeface="acumin-pro"/>
            </a:endParaRPr>
          </a:p>
          <a:p>
            <a:pPr algn="just"/>
            <a:r>
              <a:rPr lang="en-US" b="0" i="0" dirty="0">
                <a:solidFill>
                  <a:srgbClr val="32323C"/>
                </a:solidFill>
                <a:effectLst/>
                <a:latin typeface="acumin-pro"/>
              </a:rPr>
              <a:t>The lesser </a:t>
            </a:r>
            <a:r>
              <a:rPr lang="en-US" b="0" i="0" dirty="0" err="1">
                <a:solidFill>
                  <a:srgbClr val="32323C"/>
                </a:solidFill>
                <a:effectLst/>
                <a:latin typeface="acumin-pro"/>
              </a:rPr>
              <a:t>omentum</a:t>
            </a:r>
            <a:r>
              <a:rPr lang="en-US" b="0" i="0" dirty="0">
                <a:solidFill>
                  <a:srgbClr val="32323C"/>
                </a:solidFill>
                <a:effectLst/>
                <a:latin typeface="acumin-pro"/>
              </a:rPr>
              <a:t> is a double layer of visceral peritoneum, and is considerably smaller than the greater and attaches from the </a:t>
            </a:r>
            <a:r>
              <a:rPr lang="en-US" b="1" i="0" dirty="0">
                <a:solidFill>
                  <a:srgbClr val="32323C"/>
                </a:solidFill>
                <a:effectLst/>
                <a:latin typeface="acumin-pro"/>
              </a:rPr>
              <a:t>lesser curvature</a:t>
            </a:r>
            <a:r>
              <a:rPr lang="en-US" b="0" i="0" dirty="0">
                <a:solidFill>
                  <a:srgbClr val="32323C"/>
                </a:solidFill>
                <a:effectLst/>
                <a:latin typeface="acumin-pro"/>
              </a:rPr>
              <a:t> of the stomach and the proximal part of the duodenum to the liver.</a:t>
            </a:r>
          </a:p>
          <a:p>
            <a:pPr algn="just"/>
            <a:r>
              <a:rPr lang="en-US" b="0" i="0" dirty="0">
                <a:solidFill>
                  <a:srgbClr val="32323C"/>
                </a:solidFill>
                <a:effectLst/>
                <a:latin typeface="acumin-pro"/>
              </a:rPr>
              <a:t>It consists of two parts: the </a:t>
            </a:r>
            <a:r>
              <a:rPr lang="en-US" b="0" i="0" dirty="0" err="1">
                <a:solidFill>
                  <a:srgbClr val="32323C"/>
                </a:solidFill>
                <a:effectLst/>
                <a:latin typeface="acumin-pro"/>
              </a:rPr>
              <a:t>hepatogastric</a:t>
            </a:r>
            <a:r>
              <a:rPr lang="en-US" b="0" i="0" dirty="0">
                <a:solidFill>
                  <a:srgbClr val="32323C"/>
                </a:solidFill>
                <a:effectLst/>
                <a:latin typeface="acumin-pro"/>
              </a:rPr>
              <a:t> ligament (the flat, broad sheet) and the </a:t>
            </a:r>
            <a:r>
              <a:rPr lang="en-US" b="0" i="0" dirty="0" err="1">
                <a:solidFill>
                  <a:srgbClr val="32323C"/>
                </a:solidFill>
                <a:effectLst/>
                <a:latin typeface="acumin-pro"/>
              </a:rPr>
              <a:t>hepatoduodenal</a:t>
            </a:r>
            <a:r>
              <a:rPr lang="en-US" b="0" i="0" dirty="0">
                <a:solidFill>
                  <a:srgbClr val="32323C"/>
                </a:solidFill>
                <a:effectLst/>
                <a:latin typeface="acumin-pro"/>
              </a:rPr>
              <a:t> ligament (the free edge, containing the portal triad).</a:t>
            </a:r>
          </a:p>
          <a:p>
            <a:endParaRPr lang="en-US" dirty="0"/>
          </a:p>
        </p:txBody>
      </p:sp>
    </p:spTree>
    <p:extLst>
      <p:ext uri="{BB962C8B-B14F-4D97-AF65-F5344CB8AC3E}">
        <p14:creationId xmlns:p14="http://schemas.microsoft.com/office/powerpoint/2010/main" val="287670132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Greater and lesser </a:t>
            </a:r>
            <a:r>
              <a:rPr lang="en-US" dirty="0" err="1"/>
              <a:t>omenta</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07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a:t>Module content</a:t>
            </a:r>
          </a:p>
          <a:p>
            <a:pPr marL="514350" indent="-514350">
              <a:buFont typeface="+mj-lt"/>
              <a:buAutoNum type="arabicPeriod"/>
            </a:pPr>
            <a:r>
              <a:rPr lang="en-US" dirty="0"/>
              <a:t>Upper limb</a:t>
            </a:r>
          </a:p>
          <a:p>
            <a:pPr marL="514350" indent="-514350">
              <a:buFont typeface="+mj-lt"/>
              <a:buAutoNum type="arabicPeriod"/>
            </a:pPr>
            <a:r>
              <a:rPr lang="en-US" dirty="0"/>
              <a:t>Chest</a:t>
            </a:r>
          </a:p>
          <a:p>
            <a:pPr marL="514350" indent="-514350">
              <a:buFont typeface="+mj-lt"/>
              <a:buAutoNum type="arabicPeriod"/>
            </a:pPr>
            <a:r>
              <a:rPr lang="en-US" dirty="0"/>
              <a:t>Abdomen</a:t>
            </a:r>
          </a:p>
          <a:p>
            <a:pPr marL="514350" indent="-514350">
              <a:buFont typeface="+mj-lt"/>
              <a:buAutoNum type="arabicPeriod"/>
            </a:pPr>
            <a:r>
              <a:rPr lang="en-US" dirty="0"/>
              <a:t>Head and neck</a:t>
            </a:r>
          </a:p>
          <a:p>
            <a:pPr marL="514350" indent="-514350">
              <a:buNone/>
            </a:pP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ln>
            <a:solidFill>
              <a:schemeClr val="accent1"/>
            </a:solidFill>
          </a:ln>
        </p:spPr>
        <p:txBody>
          <a:bodyPr>
            <a:normAutofit fontScale="92500"/>
          </a:bodyPr>
          <a:lstStyle/>
          <a:p>
            <a:pPr>
              <a:buNone/>
            </a:pPr>
            <a:r>
              <a:rPr lang="en-US" b="1" dirty="0"/>
              <a:t>Metacarpal bones  </a:t>
            </a:r>
          </a:p>
          <a:p>
            <a:r>
              <a:rPr lang="en-US" dirty="0"/>
              <a:t>These five bones form the palm of the hand.</a:t>
            </a:r>
          </a:p>
          <a:p>
            <a:r>
              <a:rPr lang="en-US" dirty="0"/>
              <a:t>The proximal ends articulate with the carpal bones and the distal ends with the phalanges.</a:t>
            </a:r>
          </a:p>
          <a:p>
            <a:r>
              <a:rPr lang="en-US" dirty="0"/>
              <a:t>They are numbered from the thumb side inwards and each metacarpal is associated with a digit</a:t>
            </a:r>
          </a:p>
          <a:p>
            <a:pPr>
              <a:buFont typeface="Wingdings" pitchFamily="2" charset="2"/>
              <a:buChar char="ü"/>
            </a:pPr>
            <a:r>
              <a:rPr lang="en-US" dirty="0"/>
              <a:t>Metacarpal I –Thumb</a:t>
            </a:r>
          </a:p>
          <a:p>
            <a:pPr>
              <a:buFont typeface="Wingdings" pitchFamily="2" charset="2"/>
              <a:buChar char="ü"/>
            </a:pPr>
            <a:r>
              <a:rPr lang="en-US" dirty="0"/>
              <a:t>Metacarpal II- Index finger</a:t>
            </a:r>
          </a:p>
          <a:p>
            <a:pPr>
              <a:buFont typeface="Wingdings" pitchFamily="2" charset="2"/>
              <a:buChar char="ü"/>
            </a:pPr>
            <a:r>
              <a:rPr lang="en-US" dirty="0"/>
              <a:t>Metacarpal III- Middle finger</a:t>
            </a:r>
          </a:p>
          <a:p>
            <a:pPr>
              <a:buFont typeface="Wingdings" pitchFamily="2" charset="2"/>
              <a:buChar char="ü"/>
            </a:pPr>
            <a:r>
              <a:rPr lang="en-US" dirty="0"/>
              <a:t>Metacarpal IV- Ring finger </a:t>
            </a:r>
          </a:p>
          <a:p>
            <a:pPr>
              <a:buFont typeface="Wingdings" pitchFamily="2" charset="2"/>
              <a:buChar char="ü"/>
            </a:pPr>
            <a:r>
              <a:rPr lang="en-US" dirty="0"/>
              <a:t>Metacarpal V- Little finger</a:t>
            </a:r>
          </a:p>
          <a:p>
            <a:pPr>
              <a:buNone/>
            </a:pPr>
            <a:endParaRPr lang="en-US" dirty="0"/>
          </a:p>
          <a:p>
            <a:pPr>
              <a:buFont typeface="Wingdings" pitchFamily="2" charset="2"/>
              <a:buChar char="ü"/>
            </a:pPr>
            <a:endParaRPr lang="en-US" dirty="0"/>
          </a:p>
          <a:p>
            <a:pPr>
              <a:buNone/>
            </a:pPr>
            <a:endParaRPr 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b="1" i="0" dirty="0">
                <a:solidFill>
                  <a:srgbClr val="32323C"/>
                </a:solidFill>
                <a:effectLst/>
                <a:latin typeface="acumin-pro"/>
              </a:rPr>
              <a:t>Peritoneal Ligaments</a:t>
            </a:r>
          </a:p>
          <a:p>
            <a:pPr algn="just"/>
            <a:r>
              <a:rPr lang="en-US" b="0" i="0" dirty="0">
                <a:solidFill>
                  <a:srgbClr val="32323C"/>
                </a:solidFill>
                <a:effectLst/>
                <a:latin typeface="acumin-pro"/>
              </a:rPr>
              <a:t>A </a:t>
            </a:r>
            <a:r>
              <a:rPr lang="en-US" b="1" i="0" dirty="0">
                <a:solidFill>
                  <a:srgbClr val="32323C"/>
                </a:solidFill>
                <a:effectLst/>
                <a:latin typeface="acumin-pro"/>
              </a:rPr>
              <a:t>peritoneal ligament</a:t>
            </a:r>
            <a:r>
              <a:rPr lang="en-US" b="0" i="0" dirty="0">
                <a:solidFill>
                  <a:srgbClr val="32323C"/>
                </a:solidFill>
                <a:effectLst/>
                <a:latin typeface="acumin-pro"/>
              </a:rPr>
              <a:t> is a double fold of peritoneum that connects viscera together or connects viscera to the abdominal wall.</a:t>
            </a:r>
          </a:p>
          <a:p>
            <a:pPr algn="just"/>
            <a:r>
              <a:rPr lang="en-US" b="0" i="0" dirty="0">
                <a:solidFill>
                  <a:srgbClr val="32323C"/>
                </a:solidFill>
                <a:effectLst/>
                <a:latin typeface="acumin-pro"/>
              </a:rPr>
              <a:t>An example is the</a:t>
            </a:r>
            <a:r>
              <a:rPr lang="en-US" b="1" i="0" dirty="0">
                <a:solidFill>
                  <a:srgbClr val="32323C"/>
                </a:solidFill>
                <a:effectLst/>
                <a:latin typeface="acumin-pro"/>
              </a:rPr>
              <a:t> </a:t>
            </a:r>
            <a:r>
              <a:rPr lang="en-US" b="1" i="0" dirty="0" err="1">
                <a:solidFill>
                  <a:srgbClr val="32323C"/>
                </a:solidFill>
                <a:effectLst/>
                <a:latin typeface="acumin-pro"/>
              </a:rPr>
              <a:t>hepatogastric</a:t>
            </a:r>
            <a:r>
              <a:rPr lang="en-US" b="1" i="0" dirty="0">
                <a:solidFill>
                  <a:srgbClr val="32323C"/>
                </a:solidFill>
                <a:effectLst/>
                <a:latin typeface="acumin-pro"/>
              </a:rPr>
              <a:t> ligament</a:t>
            </a:r>
            <a:r>
              <a:rPr lang="en-US" b="0" i="0" dirty="0">
                <a:solidFill>
                  <a:srgbClr val="32323C"/>
                </a:solidFill>
                <a:effectLst/>
                <a:latin typeface="acumin-pro"/>
              </a:rPr>
              <a:t>, a portion of the lesser </a:t>
            </a:r>
            <a:r>
              <a:rPr lang="en-US" b="0" i="0" dirty="0" err="1">
                <a:solidFill>
                  <a:srgbClr val="32323C"/>
                </a:solidFill>
                <a:effectLst/>
                <a:latin typeface="acumin-pro"/>
              </a:rPr>
              <a:t>omentum</a:t>
            </a:r>
            <a:r>
              <a:rPr lang="en-US" b="0" i="0" dirty="0">
                <a:solidFill>
                  <a:srgbClr val="32323C"/>
                </a:solidFill>
                <a:effectLst/>
                <a:latin typeface="acumin-pro"/>
              </a:rPr>
              <a:t>, which connects the liver to the stomach.</a:t>
            </a:r>
          </a:p>
          <a:p>
            <a:pPr algn="ctr"/>
            <a:r>
              <a:rPr lang="en-US" b="1" i="0" dirty="0">
                <a:solidFill>
                  <a:srgbClr val="FFFFFF"/>
                </a:solidFill>
                <a:effectLst/>
                <a:latin typeface="inherit"/>
              </a:rPr>
              <a:t>Clinical Relevance</a:t>
            </a:r>
          </a:p>
          <a:p>
            <a:endParaRPr lang="en-US" dirty="0"/>
          </a:p>
        </p:txBody>
      </p:sp>
    </p:spTree>
    <p:extLst>
      <p:ext uri="{BB962C8B-B14F-4D97-AF65-F5344CB8AC3E}">
        <p14:creationId xmlns:p14="http://schemas.microsoft.com/office/powerpoint/2010/main" val="196395608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Arteries of the abdomen</a:t>
            </a:r>
          </a:p>
        </p:txBody>
      </p:sp>
      <p:sp>
        <p:nvSpPr>
          <p:cNvPr id="3" name="Content Placeholder 2"/>
          <p:cNvSpPr>
            <a:spLocks noGrp="1"/>
          </p:cNvSpPr>
          <p:nvPr>
            <p:ph idx="1"/>
          </p:nvPr>
        </p:nvSpPr>
        <p:spPr>
          <a:xfrm>
            <a:off x="152400" y="1295400"/>
            <a:ext cx="8534400" cy="4267200"/>
          </a:xfrm>
        </p:spPr>
        <p:txBody>
          <a:bodyPr>
            <a:normAutofit fontScale="77500" lnSpcReduction="20000"/>
          </a:bodyPr>
          <a:lstStyle/>
          <a:p>
            <a:r>
              <a:rPr lang="en-US" dirty="0"/>
              <a:t>Are: the aorta, coeliac trunk, inferior and superior mesenteric arteries</a:t>
            </a:r>
          </a:p>
          <a:p>
            <a:pPr marL="0" indent="0">
              <a:buNone/>
            </a:pPr>
            <a:r>
              <a:rPr lang="en-US" sz="3600" b="1" dirty="0"/>
              <a:t>1. Aorta </a:t>
            </a:r>
          </a:p>
          <a:p>
            <a:pPr algn="just"/>
            <a:r>
              <a:rPr lang="en-US" b="0" i="0" dirty="0">
                <a:solidFill>
                  <a:srgbClr val="32323C"/>
                </a:solidFill>
                <a:effectLst/>
                <a:latin typeface="acumin-pro"/>
              </a:rPr>
              <a:t>The aorta is the largest artery in the body, initially being an inch wide in diameter. It receives the cardiac output from the left ventricle and supplies the body with oxygenated blood via the systemic circulation.</a:t>
            </a:r>
          </a:p>
          <a:p>
            <a:pPr algn="just"/>
            <a:r>
              <a:rPr lang="en-US" b="0" i="0" dirty="0">
                <a:solidFill>
                  <a:srgbClr val="32323C"/>
                </a:solidFill>
                <a:effectLst/>
                <a:latin typeface="acumin-pro"/>
              </a:rPr>
              <a:t>The aorta can be divided into four sections: the </a:t>
            </a:r>
            <a:r>
              <a:rPr lang="en-US" b="1" i="0" dirty="0">
                <a:solidFill>
                  <a:srgbClr val="32323C"/>
                </a:solidFill>
                <a:effectLst/>
                <a:latin typeface="acumin-pro"/>
              </a:rPr>
              <a:t>ascending aorta</a:t>
            </a:r>
            <a:r>
              <a:rPr lang="en-US" b="0" i="0" dirty="0">
                <a:solidFill>
                  <a:srgbClr val="32323C"/>
                </a:solidFill>
                <a:effectLst/>
                <a:latin typeface="acumin-pro"/>
              </a:rPr>
              <a:t>, the </a:t>
            </a:r>
            <a:r>
              <a:rPr lang="en-US" b="1" i="0" dirty="0">
                <a:solidFill>
                  <a:srgbClr val="32323C"/>
                </a:solidFill>
                <a:effectLst/>
                <a:latin typeface="acumin-pro"/>
              </a:rPr>
              <a:t>aortic arch</a:t>
            </a:r>
            <a:r>
              <a:rPr lang="en-US" b="0" i="0" dirty="0">
                <a:solidFill>
                  <a:srgbClr val="32323C"/>
                </a:solidFill>
                <a:effectLst/>
                <a:latin typeface="acumin-pro"/>
              </a:rPr>
              <a:t>, the </a:t>
            </a:r>
            <a:r>
              <a:rPr lang="en-US" b="1" i="0" dirty="0">
                <a:solidFill>
                  <a:srgbClr val="32323C"/>
                </a:solidFill>
                <a:effectLst/>
                <a:latin typeface="acumin-pro"/>
              </a:rPr>
              <a:t>thoracic (descending) aorta</a:t>
            </a:r>
            <a:r>
              <a:rPr lang="en-US" b="0" i="0" dirty="0">
                <a:solidFill>
                  <a:srgbClr val="32323C"/>
                </a:solidFill>
                <a:effectLst/>
                <a:latin typeface="acumin-pro"/>
              </a:rPr>
              <a:t> and the </a:t>
            </a:r>
            <a:r>
              <a:rPr lang="en-US" b="1" i="0" dirty="0">
                <a:solidFill>
                  <a:srgbClr val="32323C"/>
                </a:solidFill>
                <a:effectLst/>
                <a:latin typeface="acumin-pro"/>
              </a:rPr>
              <a:t>abdominal aorta. </a:t>
            </a:r>
            <a:r>
              <a:rPr lang="en-US" b="0" i="0" dirty="0">
                <a:solidFill>
                  <a:srgbClr val="32323C"/>
                </a:solidFill>
                <a:effectLst/>
                <a:latin typeface="acumin-pro"/>
              </a:rPr>
              <a:t>It terminates at the level of L4 by bifurcating into the left and right common iliac arteries. The aorta is classified as a large elastic artery</a:t>
            </a:r>
            <a:endParaRPr lang="en-US" b="1" dirty="0"/>
          </a:p>
        </p:txBody>
      </p:sp>
    </p:spTree>
    <p:extLst>
      <p:ext uri="{BB962C8B-B14F-4D97-AF65-F5344CB8AC3E}">
        <p14:creationId xmlns:p14="http://schemas.microsoft.com/office/powerpoint/2010/main" val="32199606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Ascending aorta</a:t>
            </a:r>
          </a:p>
        </p:txBody>
      </p:sp>
      <p:sp>
        <p:nvSpPr>
          <p:cNvPr id="3" name="Content Placeholder 2"/>
          <p:cNvSpPr>
            <a:spLocks noGrp="1"/>
          </p:cNvSpPr>
          <p:nvPr>
            <p:ph idx="1"/>
          </p:nvPr>
        </p:nvSpPr>
        <p:spPr/>
        <p:txBody>
          <a:bodyPr>
            <a:normAutofit fontScale="92500" lnSpcReduction="10000"/>
          </a:bodyPr>
          <a:lstStyle/>
          <a:p>
            <a:pPr algn="just"/>
            <a:r>
              <a:rPr lang="en-US" b="0" i="0" dirty="0">
                <a:solidFill>
                  <a:srgbClr val="32323C"/>
                </a:solidFill>
                <a:effectLst/>
                <a:latin typeface="acumin-pro"/>
              </a:rPr>
              <a:t>The ascending aorta arises from the </a:t>
            </a:r>
            <a:r>
              <a:rPr lang="en-US" b="1" i="0" dirty="0">
                <a:solidFill>
                  <a:srgbClr val="32323C"/>
                </a:solidFill>
                <a:effectLst/>
                <a:latin typeface="acumin-pro"/>
              </a:rPr>
              <a:t>aortic orifice</a:t>
            </a:r>
            <a:r>
              <a:rPr lang="en-US" b="0" i="0" dirty="0">
                <a:solidFill>
                  <a:srgbClr val="32323C"/>
                </a:solidFill>
                <a:effectLst/>
                <a:latin typeface="acumin-pro"/>
              </a:rPr>
              <a:t> from the left ventricle and ascends to become the aortic arch. It is 2 inches long in length and travels with the pulmonary trunk in the pericardial sheath.</a:t>
            </a:r>
          </a:p>
          <a:p>
            <a:pPr algn="just"/>
            <a:r>
              <a:rPr lang="en-US" b="1" i="0" u="sng" dirty="0">
                <a:solidFill>
                  <a:srgbClr val="32323C"/>
                </a:solidFill>
                <a:effectLst/>
                <a:latin typeface="acumin-pro"/>
              </a:rPr>
              <a:t>Branches</a:t>
            </a:r>
            <a:endParaRPr lang="en-US" b="0" i="0" dirty="0">
              <a:solidFill>
                <a:srgbClr val="32323C"/>
              </a:solidFill>
              <a:effectLst/>
              <a:latin typeface="acumin-pro"/>
            </a:endParaRPr>
          </a:p>
          <a:p>
            <a:pPr algn="just"/>
            <a:r>
              <a:rPr lang="en-US" b="0" i="0" dirty="0">
                <a:solidFill>
                  <a:srgbClr val="32323C"/>
                </a:solidFill>
                <a:effectLst/>
                <a:latin typeface="acumin-pro"/>
              </a:rPr>
              <a:t>The left and right aortic sinuses are dilations in the ascending aorta, located at the level of the aortic valve. They give rise to the </a:t>
            </a:r>
            <a:r>
              <a:rPr lang="en-US" b="1" i="0" u="none" strike="noStrike" dirty="0">
                <a:solidFill>
                  <a:srgbClr val="00A99D"/>
                </a:solidFill>
                <a:effectLst/>
                <a:latin typeface="acumin-pro"/>
                <a:hlinkClick r:id="rId2"/>
              </a:rPr>
              <a:t>left and right coronary arteries</a:t>
            </a:r>
            <a:r>
              <a:rPr lang="en-US" b="0" i="0" u="none" strike="noStrike" dirty="0">
                <a:solidFill>
                  <a:srgbClr val="00A99D"/>
                </a:solidFill>
                <a:effectLst/>
                <a:latin typeface="acumin-pro"/>
                <a:hlinkClick r:id="rId2"/>
              </a:rPr>
              <a:t> </a:t>
            </a:r>
            <a:r>
              <a:rPr lang="en-US" b="0" i="0" dirty="0">
                <a:solidFill>
                  <a:srgbClr val="32323C"/>
                </a:solidFill>
                <a:effectLst/>
                <a:latin typeface="acumin-pro"/>
              </a:rPr>
              <a:t>that supply the myocardium.</a:t>
            </a:r>
          </a:p>
          <a:p>
            <a:endParaRPr lang="en-US" dirty="0"/>
          </a:p>
        </p:txBody>
      </p:sp>
    </p:spTree>
    <p:extLst>
      <p:ext uri="{BB962C8B-B14F-4D97-AF65-F5344CB8AC3E}">
        <p14:creationId xmlns:p14="http://schemas.microsoft.com/office/powerpoint/2010/main" val="370576069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pPr marL="0" indent="0">
              <a:buNone/>
            </a:pPr>
            <a:r>
              <a:rPr lang="en-US" b="1" i="0" dirty="0">
                <a:solidFill>
                  <a:srgbClr val="32323C"/>
                </a:solidFill>
                <a:effectLst/>
                <a:latin typeface="acumin-pro"/>
              </a:rPr>
              <a:t>Aortic Arch</a:t>
            </a:r>
          </a:p>
          <a:p>
            <a:pPr algn="just"/>
            <a:r>
              <a:rPr lang="en-US" b="0" i="0" dirty="0">
                <a:solidFill>
                  <a:srgbClr val="32323C"/>
                </a:solidFill>
                <a:effectLst/>
                <a:latin typeface="acumin-pro"/>
              </a:rPr>
              <a:t>The aortic arch is a continuation of the ascending aorta and begins at the level of the second </a:t>
            </a:r>
            <a:r>
              <a:rPr lang="en-US" b="0" i="0" dirty="0" err="1">
                <a:solidFill>
                  <a:srgbClr val="32323C"/>
                </a:solidFill>
                <a:effectLst/>
                <a:latin typeface="acumin-pro"/>
              </a:rPr>
              <a:t>sternocostal</a:t>
            </a:r>
            <a:r>
              <a:rPr lang="en-US" b="0" i="0" dirty="0">
                <a:solidFill>
                  <a:srgbClr val="32323C"/>
                </a:solidFill>
                <a:effectLst/>
                <a:latin typeface="acumin-pro"/>
              </a:rPr>
              <a:t> joint. It arches superiorly, posteriorly and to the left before moving inferiorly.</a:t>
            </a:r>
          </a:p>
          <a:p>
            <a:pPr algn="just"/>
            <a:r>
              <a:rPr lang="en-US" b="0" i="0" dirty="0">
                <a:solidFill>
                  <a:srgbClr val="32323C"/>
                </a:solidFill>
                <a:effectLst/>
                <a:latin typeface="acumin-pro"/>
              </a:rPr>
              <a:t>The aortic arch ends at the level of the T4 vertebra. The arch is still connected to the pulmonary trunk by the </a:t>
            </a:r>
            <a:r>
              <a:rPr lang="en-US" b="1" i="0" dirty="0" err="1">
                <a:solidFill>
                  <a:srgbClr val="32323C"/>
                </a:solidFill>
                <a:effectLst/>
                <a:latin typeface="acumin-pro"/>
              </a:rPr>
              <a:t>ligamentum</a:t>
            </a:r>
            <a:r>
              <a:rPr lang="en-US" b="1" i="0" dirty="0">
                <a:solidFill>
                  <a:srgbClr val="32323C"/>
                </a:solidFill>
                <a:effectLst/>
                <a:latin typeface="acumin-pro"/>
              </a:rPr>
              <a:t> </a:t>
            </a:r>
            <a:r>
              <a:rPr lang="en-US" b="1" i="0" dirty="0" err="1">
                <a:solidFill>
                  <a:srgbClr val="32323C"/>
                </a:solidFill>
                <a:effectLst/>
                <a:latin typeface="acumin-pro"/>
              </a:rPr>
              <a:t>arteriosum</a:t>
            </a:r>
            <a:r>
              <a:rPr lang="en-US" b="0" i="0" dirty="0">
                <a:solidFill>
                  <a:srgbClr val="32323C"/>
                </a:solidFill>
                <a:effectLst/>
                <a:latin typeface="acumin-pro"/>
              </a:rPr>
              <a:t> (remnant of the </a:t>
            </a:r>
            <a:r>
              <a:rPr lang="en-US" b="0" i="0" dirty="0" err="1">
                <a:solidFill>
                  <a:srgbClr val="32323C"/>
                </a:solidFill>
                <a:effectLst/>
                <a:latin typeface="acumin-pro"/>
              </a:rPr>
              <a:t>foetal</a:t>
            </a:r>
            <a:r>
              <a:rPr lang="en-US" b="0" i="0" dirty="0">
                <a:solidFill>
                  <a:srgbClr val="32323C"/>
                </a:solidFill>
                <a:effectLst/>
                <a:latin typeface="acumin-pro"/>
              </a:rPr>
              <a:t> </a:t>
            </a:r>
            <a:r>
              <a:rPr lang="en-US" b="0" i="0" dirty="0" err="1">
                <a:solidFill>
                  <a:srgbClr val="32323C"/>
                </a:solidFill>
                <a:effectLst/>
                <a:latin typeface="acumin-pro"/>
              </a:rPr>
              <a:t>ductus</a:t>
            </a:r>
            <a:r>
              <a:rPr lang="en-US" b="0" i="0" dirty="0">
                <a:solidFill>
                  <a:srgbClr val="32323C"/>
                </a:solidFill>
                <a:effectLst/>
                <a:latin typeface="acumin-pro"/>
              </a:rPr>
              <a:t> </a:t>
            </a:r>
            <a:r>
              <a:rPr lang="en-US" b="0" i="0" dirty="0" err="1">
                <a:solidFill>
                  <a:srgbClr val="32323C"/>
                </a:solidFill>
                <a:effectLst/>
                <a:latin typeface="acumin-pro"/>
              </a:rPr>
              <a:t>arteriosus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199361746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lgn="just">
              <a:buNone/>
            </a:pPr>
            <a:r>
              <a:rPr lang="en-US" b="1" i="0" u="sng" dirty="0">
                <a:solidFill>
                  <a:srgbClr val="32323C"/>
                </a:solidFill>
                <a:effectLst/>
                <a:latin typeface="acumin-pro"/>
              </a:rPr>
              <a:t>Branches</a:t>
            </a:r>
            <a:endParaRPr lang="en-US" b="0" i="0" dirty="0">
              <a:solidFill>
                <a:srgbClr val="32323C"/>
              </a:solidFill>
              <a:effectLst/>
              <a:latin typeface="acumin-pro"/>
            </a:endParaRPr>
          </a:p>
          <a:p>
            <a:pPr algn="just"/>
            <a:r>
              <a:rPr lang="en-US" b="0" i="0" dirty="0">
                <a:solidFill>
                  <a:srgbClr val="32323C"/>
                </a:solidFill>
                <a:effectLst/>
                <a:latin typeface="acumin-pro"/>
              </a:rPr>
              <a:t>There are three major branches arising from the aortic arch. Proximal to distal:</a:t>
            </a:r>
          </a:p>
          <a:p>
            <a:pPr algn="just">
              <a:buFont typeface="Arial"/>
              <a:buChar char="•"/>
            </a:pPr>
            <a:r>
              <a:rPr lang="en-US" b="1" i="0" dirty="0">
                <a:solidFill>
                  <a:srgbClr val="32323C"/>
                </a:solidFill>
                <a:effectLst/>
                <a:latin typeface="acumin-pro"/>
              </a:rPr>
              <a:t>Brachiocephalic trunk:</a:t>
            </a:r>
            <a:r>
              <a:rPr lang="en-US" b="0" i="0" dirty="0">
                <a:solidFill>
                  <a:srgbClr val="32323C"/>
                </a:solidFill>
                <a:effectLst/>
                <a:latin typeface="acumin-pro"/>
              </a:rPr>
              <a:t> The first and largest branch that ascends laterally to split into the right common carotid and right </a:t>
            </a:r>
            <a:r>
              <a:rPr lang="en-US" b="0" i="0" dirty="0" err="1">
                <a:solidFill>
                  <a:srgbClr val="32323C"/>
                </a:solidFill>
                <a:effectLst/>
                <a:latin typeface="acumin-pro"/>
              </a:rPr>
              <a:t>subclavian</a:t>
            </a:r>
            <a:r>
              <a:rPr lang="en-US" b="0" i="0" dirty="0">
                <a:solidFill>
                  <a:srgbClr val="32323C"/>
                </a:solidFill>
                <a:effectLst/>
                <a:latin typeface="acumin-pro"/>
              </a:rPr>
              <a:t> arteries. These arteries supply the right side of the head and neck, and the right upper limb.</a:t>
            </a:r>
          </a:p>
          <a:p>
            <a:pPr algn="just">
              <a:buFont typeface="Arial"/>
              <a:buChar char="•"/>
            </a:pPr>
            <a:r>
              <a:rPr lang="en-US" b="1" i="0" dirty="0">
                <a:solidFill>
                  <a:srgbClr val="32323C"/>
                </a:solidFill>
                <a:effectLst/>
                <a:latin typeface="acumin-pro"/>
              </a:rPr>
              <a:t>Left common carotid artery:</a:t>
            </a:r>
            <a:r>
              <a:rPr lang="en-US" b="0" i="0" dirty="0">
                <a:solidFill>
                  <a:srgbClr val="32323C"/>
                </a:solidFill>
                <a:effectLst/>
                <a:latin typeface="acumin-pro"/>
              </a:rPr>
              <a:t> Supplies the left side of the head and neck.</a:t>
            </a:r>
          </a:p>
          <a:p>
            <a:pPr algn="just">
              <a:buFont typeface="Arial"/>
              <a:buChar char="•"/>
            </a:pPr>
            <a:r>
              <a:rPr lang="en-US" b="1" i="0" dirty="0">
                <a:solidFill>
                  <a:srgbClr val="32323C"/>
                </a:solidFill>
                <a:effectLst/>
                <a:latin typeface="acumin-pro"/>
              </a:rPr>
              <a:t>Left </a:t>
            </a:r>
            <a:r>
              <a:rPr lang="en-US" b="1" i="0" dirty="0" err="1">
                <a:solidFill>
                  <a:srgbClr val="32323C"/>
                </a:solidFill>
                <a:effectLst/>
                <a:latin typeface="acumin-pro"/>
              </a:rPr>
              <a:t>subclavian</a:t>
            </a:r>
            <a:r>
              <a:rPr lang="en-US" b="1" i="0" dirty="0">
                <a:solidFill>
                  <a:srgbClr val="32323C"/>
                </a:solidFill>
                <a:effectLst/>
                <a:latin typeface="acumin-pro"/>
              </a:rPr>
              <a:t> artery:</a:t>
            </a:r>
            <a:r>
              <a:rPr lang="en-US" b="0" i="0" dirty="0">
                <a:solidFill>
                  <a:srgbClr val="32323C"/>
                </a:solidFill>
                <a:effectLst/>
                <a:latin typeface="acumin-pro"/>
              </a:rPr>
              <a:t> Supplies the left upper limb.</a:t>
            </a:r>
          </a:p>
          <a:p>
            <a:endParaRPr lang="en-US" dirty="0"/>
          </a:p>
        </p:txBody>
      </p:sp>
    </p:spTree>
    <p:extLst>
      <p:ext uri="{BB962C8B-B14F-4D97-AF65-F5344CB8AC3E}">
        <p14:creationId xmlns:p14="http://schemas.microsoft.com/office/powerpoint/2010/main" val="260969071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i="0" dirty="0">
                <a:solidFill>
                  <a:srgbClr val="32323C"/>
                </a:solidFill>
                <a:effectLst/>
                <a:latin typeface="acumin-pro"/>
              </a:rPr>
              <a:t>Schematic of the aortic arch and major branches.</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324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01810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b="1" i="0" dirty="0">
                <a:solidFill>
                  <a:srgbClr val="32323C"/>
                </a:solidFill>
                <a:effectLst/>
                <a:latin typeface="acumin-pro"/>
              </a:rPr>
              <a:t>Thoracic Aorta</a:t>
            </a:r>
          </a:p>
          <a:p>
            <a:pPr algn="just"/>
            <a:r>
              <a:rPr lang="en-US" b="0" i="0" dirty="0">
                <a:solidFill>
                  <a:srgbClr val="32323C"/>
                </a:solidFill>
                <a:effectLst/>
                <a:latin typeface="acumin-pro"/>
              </a:rPr>
              <a:t>The thoracic (descending) aorta spans from the level of T4 to T12. Continuing from the aortic arch, it initially begins to the left of the vertebral column but approaches the midline as it descends. It leaves the thorax via the </a:t>
            </a:r>
            <a:r>
              <a:rPr lang="en-US" b="1" i="0" dirty="0">
                <a:solidFill>
                  <a:srgbClr val="32323C"/>
                </a:solidFill>
                <a:effectLst/>
                <a:latin typeface="acumin-pro"/>
              </a:rPr>
              <a:t>aortic hiatus</a:t>
            </a:r>
            <a:r>
              <a:rPr lang="en-US" b="0" i="0" dirty="0">
                <a:solidFill>
                  <a:srgbClr val="32323C"/>
                </a:solidFill>
                <a:effectLst/>
                <a:latin typeface="acumin-pro"/>
              </a:rPr>
              <a:t> in the diaphragm, and becomes the abdominal aorta.</a:t>
            </a:r>
          </a:p>
          <a:p>
            <a:endParaRPr lang="en-US" dirty="0"/>
          </a:p>
        </p:txBody>
      </p:sp>
    </p:spTree>
    <p:extLst>
      <p:ext uri="{BB962C8B-B14F-4D97-AF65-F5344CB8AC3E}">
        <p14:creationId xmlns:p14="http://schemas.microsoft.com/office/powerpoint/2010/main" val="26016968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pPr marL="0" indent="0" algn="just">
              <a:buNone/>
            </a:pPr>
            <a:r>
              <a:rPr lang="en-US" b="1" i="0" u="sng" dirty="0">
                <a:solidFill>
                  <a:srgbClr val="32323C"/>
                </a:solidFill>
                <a:effectLst/>
                <a:latin typeface="acumin-pro"/>
              </a:rPr>
              <a:t>Branches</a:t>
            </a:r>
            <a:endParaRPr lang="en-US" b="0" i="0" dirty="0">
              <a:solidFill>
                <a:srgbClr val="32323C"/>
              </a:solidFill>
              <a:effectLst/>
              <a:latin typeface="acumin-pro"/>
            </a:endParaRPr>
          </a:p>
          <a:p>
            <a:pPr algn="just"/>
            <a:r>
              <a:rPr lang="en-US" b="0" i="0" dirty="0">
                <a:solidFill>
                  <a:srgbClr val="32323C"/>
                </a:solidFill>
                <a:effectLst/>
                <a:latin typeface="acumin-pro"/>
              </a:rPr>
              <a:t>In descending order:</a:t>
            </a:r>
          </a:p>
          <a:p>
            <a:pPr algn="just">
              <a:buFont typeface="Arial"/>
              <a:buChar char="•"/>
            </a:pPr>
            <a:r>
              <a:rPr lang="en-US" b="1" i="0" dirty="0">
                <a:solidFill>
                  <a:srgbClr val="32323C"/>
                </a:solidFill>
                <a:effectLst/>
                <a:latin typeface="acumin-pro"/>
              </a:rPr>
              <a:t>Bronchial arteries:</a:t>
            </a:r>
            <a:r>
              <a:rPr lang="en-US" b="0" i="0" dirty="0">
                <a:solidFill>
                  <a:srgbClr val="32323C"/>
                </a:solidFill>
                <a:effectLst/>
                <a:latin typeface="acumin-pro"/>
              </a:rPr>
              <a:t> Paired visceral branches arising laterally to supply </a:t>
            </a:r>
            <a:r>
              <a:rPr lang="en-US" b="0" i="0" u="none" strike="noStrike" dirty="0">
                <a:solidFill>
                  <a:srgbClr val="00A99D"/>
                </a:solidFill>
                <a:effectLst/>
                <a:latin typeface="acumin-pro"/>
                <a:hlinkClick r:id="rId2"/>
              </a:rPr>
              <a:t>bronchial </a:t>
            </a:r>
            <a:r>
              <a:rPr lang="en-US" b="0" i="0" dirty="0">
                <a:solidFill>
                  <a:srgbClr val="32323C"/>
                </a:solidFill>
                <a:effectLst/>
                <a:latin typeface="acumin-pro"/>
              </a:rPr>
              <a:t>and </a:t>
            </a:r>
            <a:r>
              <a:rPr lang="en-US" b="0" i="0" dirty="0" err="1">
                <a:solidFill>
                  <a:srgbClr val="32323C"/>
                </a:solidFill>
                <a:effectLst/>
                <a:latin typeface="acumin-pro"/>
              </a:rPr>
              <a:t>peribronchial</a:t>
            </a:r>
            <a:r>
              <a:rPr lang="en-US" b="0" i="0" dirty="0">
                <a:solidFill>
                  <a:srgbClr val="32323C"/>
                </a:solidFill>
                <a:effectLst/>
                <a:latin typeface="acumin-pro"/>
              </a:rPr>
              <a:t> tissue and visceral pleura. However, most commonly, only the paired left bronchial artery arises directly from the aorta whilst the right branches off usually from the third posterior intercostal artery.</a:t>
            </a:r>
          </a:p>
          <a:p>
            <a:pPr algn="just">
              <a:buFont typeface="Arial"/>
              <a:buChar char="•"/>
            </a:pPr>
            <a:r>
              <a:rPr lang="en-US" b="1" i="0" dirty="0" err="1">
                <a:solidFill>
                  <a:srgbClr val="32323C"/>
                </a:solidFill>
                <a:effectLst/>
                <a:latin typeface="acumin-pro"/>
              </a:rPr>
              <a:t>Mediastinal</a:t>
            </a:r>
            <a:r>
              <a:rPr lang="en-US" b="1" i="0" dirty="0">
                <a:solidFill>
                  <a:srgbClr val="32323C"/>
                </a:solidFill>
                <a:effectLst/>
                <a:latin typeface="acumin-pro"/>
              </a:rPr>
              <a:t> arteries:</a:t>
            </a:r>
            <a:r>
              <a:rPr lang="en-US" b="0" i="0" dirty="0">
                <a:solidFill>
                  <a:srgbClr val="32323C"/>
                </a:solidFill>
                <a:effectLst/>
                <a:latin typeface="acumin-pro"/>
              </a:rPr>
              <a:t> Small arteries that supply the lymph glands and loose areolar tissue in the </a:t>
            </a:r>
            <a:r>
              <a:rPr lang="en-US" b="0" i="0" u="none" strike="noStrike" dirty="0">
                <a:solidFill>
                  <a:srgbClr val="00A99D"/>
                </a:solidFill>
                <a:effectLst/>
                <a:latin typeface="acumin-pro"/>
                <a:hlinkClick r:id="rId3"/>
              </a:rPr>
              <a:t>posterior mediastinum</a:t>
            </a:r>
            <a:r>
              <a:rPr lang="en-US" b="0" i="0" dirty="0">
                <a:solidFill>
                  <a:srgbClr val="32323C"/>
                </a:solidFill>
                <a:effectLst/>
                <a:latin typeface="acumin-pro"/>
              </a:rPr>
              <a:t>.</a:t>
            </a:r>
          </a:p>
          <a:p>
            <a:pPr algn="just">
              <a:buFont typeface="Arial"/>
              <a:buChar char="•"/>
            </a:pPr>
            <a:r>
              <a:rPr lang="en-US" b="1" i="0" dirty="0" err="1">
                <a:solidFill>
                  <a:srgbClr val="32323C"/>
                </a:solidFill>
                <a:effectLst/>
                <a:latin typeface="acumin-pro"/>
              </a:rPr>
              <a:t>Oesophageal</a:t>
            </a:r>
            <a:r>
              <a:rPr lang="en-US" b="1" i="0" dirty="0">
                <a:solidFill>
                  <a:srgbClr val="32323C"/>
                </a:solidFill>
                <a:effectLst/>
                <a:latin typeface="acumin-pro"/>
              </a:rPr>
              <a:t> arteries:</a:t>
            </a:r>
            <a:r>
              <a:rPr lang="en-US" b="0" i="0" dirty="0">
                <a:solidFill>
                  <a:srgbClr val="32323C"/>
                </a:solidFill>
                <a:effectLst/>
                <a:latin typeface="acumin-pro"/>
              </a:rPr>
              <a:t> Unpaired visceral branches arising anteriorly to supply the </a:t>
            </a:r>
            <a:r>
              <a:rPr lang="en-US" b="0" i="0" u="none" strike="noStrike" dirty="0" err="1">
                <a:solidFill>
                  <a:srgbClr val="00A99D"/>
                </a:solidFill>
                <a:effectLst/>
                <a:latin typeface="acumin-pro"/>
                <a:hlinkClick r:id="rId4"/>
              </a:rPr>
              <a:t>oesophagus</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Pericardial arteries:</a:t>
            </a:r>
            <a:r>
              <a:rPr lang="en-US" b="0" i="0" dirty="0">
                <a:solidFill>
                  <a:srgbClr val="32323C"/>
                </a:solidFill>
                <a:effectLst/>
                <a:latin typeface="acumin-pro"/>
              </a:rPr>
              <a:t> Small unpaired arteries that arise anteriorly to supply the dorsal portion of the</a:t>
            </a:r>
            <a:r>
              <a:rPr lang="en-US" b="0" i="0">
                <a:solidFill>
                  <a:srgbClr val="32323C"/>
                </a:solidFill>
                <a:effectLst/>
                <a:latin typeface="acumin-pro"/>
              </a:rPr>
              <a:t> </a:t>
            </a:r>
            <a:r>
              <a:rPr lang="en-US" b="0" i="0" u="none" strike="noStrike">
                <a:solidFill>
                  <a:srgbClr val="00A99D"/>
                </a:solidFill>
                <a:effectLst/>
                <a:latin typeface="acumin-pro"/>
                <a:hlinkClick r:id="rId5"/>
              </a:rPr>
              <a:t>pericardium</a:t>
            </a:r>
            <a:endParaRPr lang="en-US" b="0" i="0" dirty="0">
              <a:solidFill>
                <a:srgbClr val="32323C"/>
              </a:solidFill>
              <a:effectLst/>
              <a:latin typeface="acumin-pro"/>
            </a:endParaRPr>
          </a:p>
          <a:p>
            <a:endParaRPr lang="en-US" dirty="0"/>
          </a:p>
        </p:txBody>
      </p:sp>
    </p:spTree>
    <p:extLst>
      <p:ext uri="{BB962C8B-B14F-4D97-AF65-F5344CB8AC3E}">
        <p14:creationId xmlns:p14="http://schemas.microsoft.com/office/powerpoint/2010/main" val="17270506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20000"/>
          </a:bodyPr>
          <a:lstStyle/>
          <a:p>
            <a:pPr>
              <a:buFont typeface="Arial"/>
              <a:buChar char="•"/>
            </a:pPr>
            <a:r>
              <a:rPr lang="en-US" b="1" dirty="0">
                <a:effectLst/>
              </a:rPr>
              <a:t>Superior phrenic arteries:</a:t>
            </a:r>
            <a:r>
              <a:rPr lang="en-US" dirty="0">
                <a:effectLst/>
              </a:rPr>
              <a:t> Paired parietal branches that supply the superior portion of the </a:t>
            </a:r>
            <a:r>
              <a:rPr lang="en-US" u="none" strike="noStrike" dirty="0">
                <a:solidFill>
                  <a:srgbClr val="00A99D"/>
                </a:solidFill>
                <a:effectLst/>
                <a:hlinkClick r:id="rId2"/>
              </a:rPr>
              <a:t>diaphragm</a:t>
            </a:r>
            <a:r>
              <a:rPr lang="en-US" dirty="0">
                <a:effectLst/>
              </a:rPr>
              <a:t>.</a:t>
            </a:r>
          </a:p>
          <a:p>
            <a:pPr>
              <a:buFont typeface="Arial"/>
              <a:buChar char="•"/>
            </a:pPr>
            <a:r>
              <a:rPr lang="en-US" b="1" dirty="0">
                <a:effectLst/>
              </a:rPr>
              <a:t>Intercostal and subcostal arteries:</a:t>
            </a:r>
            <a:r>
              <a:rPr lang="en-US" dirty="0">
                <a:effectLst/>
              </a:rPr>
              <a:t> Small paired arteries that branch off throughout the length of the posterior thoracic aorta. The 9 pairs of intercostal arteries supply the intercostal spaces, with the exception of the first and second (they are supplied by a branch from the </a:t>
            </a:r>
            <a:r>
              <a:rPr lang="en-US" dirty="0" err="1">
                <a:effectLst/>
              </a:rPr>
              <a:t>subclavian</a:t>
            </a:r>
            <a:r>
              <a:rPr lang="en-US" dirty="0">
                <a:effectLst/>
              </a:rPr>
              <a:t> artery). The subcostal arteries supply the flat abdominal wall muscles.</a:t>
            </a:r>
          </a:p>
          <a:p>
            <a:pPr algn="just" latinLnBrk="1"/>
            <a:r>
              <a:rPr lang="en-US" b="0" i="0" dirty="0">
                <a:solidFill>
                  <a:srgbClr val="FFFFFF"/>
                </a:solidFill>
                <a:effectLst/>
                <a:latin typeface="acumin-pro"/>
              </a:rPr>
              <a:t> By2021)</a:t>
            </a:r>
          </a:p>
          <a:p>
            <a:br>
              <a:rPr lang="en-US" dirty="0">
                <a:solidFill>
                  <a:srgbClr val="FFFFFF"/>
                </a:solidFill>
                <a:effectLst/>
              </a:rPr>
            </a:br>
            <a:endParaRPr lang="en-US" dirty="0"/>
          </a:p>
        </p:txBody>
      </p:sp>
    </p:spTree>
    <p:extLst>
      <p:ext uri="{BB962C8B-B14F-4D97-AF65-F5344CB8AC3E}">
        <p14:creationId xmlns:p14="http://schemas.microsoft.com/office/powerpoint/2010/main" val="283310619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57756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US" dirty="0"/>
              <a:t>Lateral view of the thoracic aorta, with the intercostal branches shown.</a:t>
            </a:r>
          </a:p>
        </p:txBody>
      </p:sp>
    </p:spTree>
    <p:extLst>
      <p:ext uri="{BB962C8B-B14F-4D97-AF65-F5344CB8AC3E}">
        <p14:creationId xmlns:p14="http://schemas.microsoft.com/office/powerpoint/2010/main" val="416246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Phalanges (finger bones) </a:t>
            </a:r>
          </a:p>
          <a:p>
            <a:r>
              <a:rPr lang="en-US" dirty="0"/>
              <a:t>There are 14 phalanges, three in each finger and two in the thumb. </a:t>
            </a:r>
          </a:p>
          <a:p>
            <a:r>
              <a:rPr lang="en-US" dirty="0"/>
              <a:t>They articulate with the metacarpal bones and with each other, by hinge joints.</a:t>
            </a:r>
          </a:p>
          <a:p>
            <a:r>
              <a:rPr lang="en-US" dirty="0"/>
              <a:t>The thumb has distal and proximal phalanx while rest of digits have proximal, middle and distal phalanges,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Abdominal aorta</a:t>
            </a:r>
          </a:p>
        </p:txBody>
      </p:sp>
      <p:sp>
        <p:nvSpPr>
          <p:cNvPr id="3" name="Content Placeholder 2"/>
          <p:cNvSpPr>
            <a:spLocks noGrp="1"/>
          </p:cNvSpPr>
          <p:nvPr>
            <p:ph idx="1"/>
          </p:nvPr>
        </p:nvSpPr>
        <p:spPr/>
        <p:txBody>
          <a:bodyPr>
            <a:normAutofit fontScale="77500" lnSpcReduction="20000"/>
          </a:bodyPr>
          <a:lstStyle/>
          <a:p>
            <a:pPr algn="just"/>
            <a:r>
              <a:rPr lang="en-US" b="0" i="0" dirty="0">
                <a:solidFill>
                  <a:srgbClr val="32323C"/>
                </a:solidFill>
                <a:effectLst/>
                <a:latin typeface="acumin-pro"/>
              </a:rPr>
              <a:t>The abdominal aorta is a continuation of the thoracic aorta beginning at the level of the T12 vertebrae. It is approximately 13cm long and ends at the level of the L4 vertebra. At this level, the aorta terminates by bifurcating into the </a:t>
            </a:r>
            <a:r>
              <a:rPr lang="en-US" b="1" i="0" dirty="0">
                <a:solidFill>
                  <a:srgbClr val="32323C"/>
                </a:solidFill>
                <a:effectLst/>
                <a:latin typeface="acumin-pro"/>
              </a:rPr>
              <a:t>right and left common iliac arteries</a:t>
            </a:r>
            <a:r>
              <a:rPr lang="en-US" b="0" i="0" dirty="0">
                <a:solidFill>
                  <a:srgbClr val="32323C"/>
                </a:solidFill>
                <a:effectLst/>
                <a:latin typeface="acumin-pro"/>
              </a:rPr>
              <a:t> that supply the lower body.</a:t>
            </a:r>
          </a:p>
          <a:p>
            <a:pPr marL="0" indent="0" algn="just">
              <a:buNone/>
            </a:pPr>
            <a:r>
              <a:rPr lang="en-US" b="1" i="0" u="sng" dirty="0">
                <a:solidFill>
                  <a:srgbClr val="32323C"/>
                </a:solidFill>
                <a:effectLst/>
                <a:latin typeface="acumin-pro"/>
              </a:rPr>
              <a:t>Branches</a:t>
            </a:r>
            <a:endParaRPr lang="en-US" b="0" i="0" dirty="0">
              <a:solidFill>
                <a:srgbClr val="32323C"/>
              </a:solidFill>
              <a:effectLst/>
              <a:latin typeface="acumin-pro"/>
            </a:endParaRPr>
          </a:p>
          <a:p>
            <a:pPr algn="just"/>
            <a:r>
              <a:rPr lang="en-US" b="0" i="0" dirty="0">
                <a:solidFill>
                  <a:srgbClr val="32323C"/>
                </a:solidFill>
                <a:effectLst/>
                <a:latin typeface="acumin-pro"/>
              </a:rPr>
              <a:t>In descending order:</a:t>
            </a:r>
          </a:p>
          <a:p>
            <a:pPr algn="just">
              <a:buFont typeface="Arial"/>
              <a:buChar char="•"/>
            </a:pPr>
            <a:r>
              <a:rPr lang="en-US" b="1" i="0" dirty="0">
                <a:solidFill>
                  <a:srgbClr val="32323C"/>
                </a:solidFill>
                <a:effectLst/>
                <a:latin typeface="acumin-pro"/>
              </a:rPr>
              <a:t>Inferior phrenic arteries:</a:t>
            </a:r>
            <a:r>
              <a:rPr lang="en-US" b="0" i="0" dirty="0">
                <a:solidFill>
                  <a:srgbClr val="32323C"/>
                </a:solidFill>
                <a:effectLst/>
                <a:latin typeface="acumin-pro"/>
              </a:rPr>
              <a:t> Paired parietal arteries arising posteriorly at the level of </a:t>
            </a:r>
            <a:r>
              <a:rPr lang="en-US" b="1" i="0" dirty="0">
                <a:solidFill>
                  <a:srgbClr val="32323C"/>
                </a:solidFill>
                <a:effectLst/>
                <a:latin typeface="acumin-pro"/>
              </a:rPr>
              <a:t>T12</a:t>
            </a:r>
            <a:r>
              <a:rPr lang="en-US" b="0" i="0" dirty="0">
                <a:solidFill>
                  <a:srgbClr val="32323C"/>
                </a:solidFill>
                <a:effectLst/>
                <a:latin typeface="acumin-pro"/>
              </a:rPr>
              <a:t>. They supply the diaphragm.</a:t>
            </a:r>
          </a:p>
          <a:p>
            <a:pPr marL="0" indent="0">
              <a:buNone/>
            </a:pPr>
            <a:br>
              <a:rPr lang="en-US" dirty="0"/>
            </a:br>
            <a:endParaRPr lang="en-US" dirty="0"/>
          </a:p>
        </p:txBody>
      </p:sp>
    </p:spTree>
    <p:extLst>
      <p:ext uri="{BB962C8B-B14F-4D97-AF65-F5344CB8AC3E}">
        <p14:creationId xmlns:p14="http://schemas.microsoft.com/office/powerpoint/2010/main" val="381403553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fontScale="77500" lnSpcReduction="20000"/>
          </a:bodyPr>
          <a:lstStyle/>
          <a:p>
            <a:pPr algn="just">
              <a:buFont typeface="Arial"/>
              <a:buChar char="•"/>
            </a:pPr>
            <a:r>
              <a:rPr lang="en-US" b="1" i="0" u="sng" dirty="0">
                <a:solidFill>
                  <a:srgbClr val="00B0F0"/>
                </a:solidFill>
                <a:effectLst/>
                <a:latin typeface="acumin-pro"/>
              </a:rPr>
              <a:t>Coeliac artery</a:t>
            </a:r>
            <a:r>
              <a:rPr lang="en-US" b="1" i="0" dirty="0">
                <a:solidFill>
                  <a:srgbClr val="32323C"/>
                </a:solidFill>
                <a:effectLst/>
                <a:latin typeface="acumin-pro"/>
              </a:rPr>
              <a:t>: </a:t>
            </a:r>
            <a:r>
              <a:rPr lang="en-US" b="0" i="0" dirty="0">
                <a:solidFill>
                  <a:srgbClr val="32323C"/>
                </a:solidFill>
                <a:effectLst/>
                <a:latin typeface="acumin-pro"/>
              </a:rPr>
              <a:t>A large, unpaired visceral artery arising anteriorly at the level of</a:t>
            </a:r>
            <a:r>
              <a:rPr lang="en-US" b="1" i="0" dirty="0">
                <a:solidFill>
                  <a:srgbClr val="32323C"/>
                </a:solidFill>
                <a:effectLst/>
                <a:latin typeface="acumin-pro"/>
              </a:rPr>
              <a:t> T12</a:t>
            </a:r>
            <a:r>
              <a:rPr lang="en-US" b="0" i="0" dirty="0">
                <a:solidFill>
                  <a:srgbClr val="32323C"/>
                </a:solidFill>
                <a:effectLst/>
                <a:latin typeface="acumin-pro"/>
              </a:rPr>
              <a:t>. It is also known as the celiac trunk and supplies the liver, stomach, abdominal </a:t>
            </a:r>
            <a:r>
              <a:rPr lang="en-US" b="0" i="0" dirty="0" err="1">
                <a:solidFill>
                  <a:srgbClr val="32323C"/>
                </a:solidFill>
                <a:effectLst/>
                <a:latin typeface="acumin-pro"/>
              </a:rPr>
              <a:t>oesophagus</a:t>
            </a:r>
            <a:r>
              <a:rPr lang="en-US" b="0" i="0" dirty="0">
                <a:solidFill>
                  <a:srgbClr val="32323C"/>
                </a:solidFill>
                <a:effectLst/>
                <a:latin typeface="acumin-pro"/>
              </a:rPr>
              <a:t>, spleen, the superior duodenum and the superior pancreas.</a:t>
            </a:r>
          </a:p>
          <a:p>
            <a:pPr algn="just">
              <a:buFont typeface="Arial"/>
              <a:buChar char="•"/>
            </a:pPr>
            <a:r>
              <a:rPr lang="en-US" b="1" i="0" u="none" strike="noStrike" dirty="0">
                <a:solidFill>
                  <a:srgbClr val="00A99D"/>
                </a:solidFill>
                <a:effectLst/>
                <a:latin typeface="acumin-pro"/>
                <a:hlinkClick r:id="rId2"/>
              </a:rPr>
              <a:t>Superior mesenteric artery</a:t>
            </a:r>
            <a:r>
              <a:rPr lang="en-US" b="1" i="0" dirty="0">
                <a:solidFill>
                  <a:srgbClr val="32323C"/>
                </a:solidFill>
                <a:effectLst/>
                <a:latin typeface="acumin-pro"/>
              </a:rPr>
              <a:t>:</a:t>
            </a:r>
            <a:r>
              <a:rPr lang="en-US" b="0" i="0" dirty="0">
                <a:solidFill>
                  <a:srgbClr val="32323C"/>
                </a:solidFill>
                <a:effectLst/>
                <a:latin typeface="acumin-pro"/>
              </a:rPr>
              <a:t> A large, unpaired visceral artery arising anteriorly, just below the celiac artery. It supplies the distal duodenum, </a:t>
            </a:r>
            <a:r>
              <a:rPr lang="en-US" b="0" i="0" dirty="0" err="1">
                <a:solidFill>
                  <a:srgbClr val="32323C"/>
                </a:solidFill>
                <a:effectLst/>
                <a:latin typeface="acumin-pro"/>
              </a:rPr>
              <a:t>jejuno</a:t>
            </a:r>
            <a:r>
              <a:rPr lang="en-US" b="0" i="0" dirty="0">
                <a:solidFill>
                  <a:srgbClr val="32323C"/>
                </a:solidFill>
                <a:effectLst/>
                <a:latin typeface="acumin-pro"/>
              </a:rPr>
              <a:t>-ileum, ascending colon and part of the transverse colon. It arises at the </a:t>
            </a:r>
            <a:r>
              <a:rPr lang="en-US" b="1" i="0" dirty="0">
                <a:solidFill>
                  <a:srgbClr val="32323C"/>
                </a:solidFill>
                <a:effectLst/>
                <a:latin typeface="acumin-pro"/>
              </a:rPr>
              <a:t>lower level of L1</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Middle suprarenal arteries:</a:t>
            </a:r>
            <a:r>
              <a:rPr lang="en-US" b="0" i="0" dirty="0">
                <a:solidFill>
                  <a:srgbClr val="32323C"/>
                </a:solidFill>
                <a:effectLst/>
                <a:latin typeface="acumin-pro"/>
              </a:rPr>
              <a:t> Small paired visceral arteries that arise either side posteriorly at the level of</a:t>
            </a:r>
            <a:r>
              <a:rPr lang="en-US" b="1" i="0" dirty="0">
                <a:solidFill>
                  <a:srgbClr val="32323C"/>
                </a:solidFill>
                <a:effectLst/>
                <a:latin typeface="acumin-pro"/>
              </a:rPr>
              <a:t> L1</a:t>
            </a:r>
            <a:r>
              <a:rPr lang="en-US" b="0" i="0" dirty="0">
                <a:solidFill>
                  <a:srgbClr val="32323C"/>
                </a:solidFill>
                <a:effectLst/>
                <a:latin typeface="acumin-pro"/>
              </a:rPr>
              <a:t> to supply the </a:t>
            </a:r>
            <a:r>
              <a:rPr lang="en-US" b="0" i="0" u="none" strike="noStrike" dirty="0">
                <a:solidFill>
                  <a:srgbClr val="00A99D"/>
                </a:solidFill>
                <a:effectLst/>
                <a:latin typeface="acumin-pro"/>
                <a:hlinkClick r:id="rId3"/>
              </a:rPr>
              <a:t>adrenal glands</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Renal arteries:</a:t>
            </a:r>
            <a:r>
              <a:rPr lang="en-US" b="0" i="0" dirty="0">
                <a:solidFill>
                  <a:srgbClr val="32323C"/>
                </a:solidFill>
                <a:effectLst/>
                <a:latin typeface="acumin-pro"/>
              </a:rPr>
              <a:t> Paired visceral arteries that arise laterally at the level </a:t>
            </a:r>
            <a:r>
              <a:rPr lang="en-US" b="1" i="0" dirty="0">
                <a:solidFill>
                  <a:srgbClr val="32323C"/>
                </a:solidFill>
                <a:effectLst/>
                <a:latin typeface="acumin-pro"/>
              </a:rPr>
              <a:t>between L1 and L2</a:t>
            </a:r>
            <a:r>
              <a:rPr lang="en-US" b="0" i="0" dirty="0">
                <a:solidFill>
                  <a:srgbClr val="32323C"/>
                </a:solidFill>
                <a:effectLst/>
                <a:latin typeface="acumin-pro"/>
              </a:rPr>
              <a:t>. They supply the </a:t>
            </a:r>
            <a:r>
              <a:rPr lang="en-US" b="0" i="0" u="none" strike="noStrike" dirty="0">
                <a:solidFill>
                  <a:srgbClr val="00A99D"/>
                </a:solidFill>
                <a:effectLst/>
                <a:latin typeface="acumin-pro"/>
                <a:hlinkClick r:id="rId4"/>
              </a:rPr>
              <a:t>kidneys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392902235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fontScale="85000" lnSpcReduction="20000"/>
          </a:bodyPr>
          <a:lstStyle/>
          <a:p>
            <a:pPr algn="just">
              <a:buFont typeface="Arial"/>
              <a:buChar char="•"/>
            </a:pPr>
            <a:r>
              <a:rPr lang="en-US" b="1" i="0" dirty="0">
                <a:solidFill>
                  <a:srgbClr val="32323C"/>
                </a:solidFill>
                <a:effectLst/>
                <a:latin typeface="acumin-pro"/>
              </a:rPr>
              <a:t>Gonadal arteries:</a:t>
            </a:r>
            <a:r>
              <a:rPr lang="en-US" b="0" i="0" dirty="0">
                <a:solidFill>
                  <a:srgbClr val="32323C"/>
                </a:solidFill>
                <a:effectLst/>
                <a:latin typeface="acumin-pro"/>
              </a:rPr>
              <a:t> Paired visceral arteries that arise laterally at the level of</a:t>
            </a:r>
            <a:r>
              <a:rPr lang="en-US" b="1" i="0" dirty="0">
                <a:solidFill>
                  <a:srgbClr val="32323C"/>
                </a:solidFill>
                <a:effectLst/>
                <a:latin typeface="acumin-pro"/>
              </a:rPr>
              <a:t> L2</a:t>
            </a:r>
            <a:r>
              <a:rPr lang="en-US" b="0" i="0" dirty="0">
                <a:solidFill>
                  <a:srgbClr val="32323C"/>
                </a:solidFill>
                <a:effectLst/>
                <a:latin typeface="acumin-pro"/>
              </a:rPr>
              <a:t>. Note that the male gonadal artery is referred to as the </a:t>
            </a:r>
            <a:r>
              <a:rPr lang="en-US" b="0" i="0" u="none" strike="noStrike" dirty="0">
                <a:solidFill>
                  <a:srgbClr val="00A99D"/>
                </a:solidFill>
                <a:effectLst/>
                <a:latin typeface="acumin-pro"/>
                <a:hlinkClick r:id="rId2"/>
              </a:rPr>
              <a:t>testicular </a:t>
            </a:r>
            <a:r>
              <a:rPr lang="en-US" b="0" i="0" dirty="0">
                <a:solidFill>
                  <a:srgbClr val="32323C"/>
                </a:solidFill>
                <a:effectLst/>
                <a:latin typeface="acumin-pro"/>
              </a:rPr>
              <a:t>artery and in females, the </a:t>
            </a:r>
            <a:r>
              <a:rPr lang="en-US" b="0" i="0" u="none" strike="noStrike" dirty="0">
                <a:solidFill>
                  <a:srgbClr val="00A99D"/>
                </a:solidFill>
                <a:effectLst/>
                <a:latin typeface="acumin-pro"/>
                <a:hlinkClick r:id="rId3"/>
              </a:rPr>
              <a:t>ovarian </a:t>
            </a:r>
            <a:r>
              <a:rPr lang="en-US" b="0" i="0" dirty="0">
                <a:solidFill>
                  <a:srgbClr val="32323C"/>
                </a:solidFill>
                <a:effectLst/>
                <a:latin typeface="acumin-pro"/>
              </a:rPr>
              <a:t>artery.</a:t>
            </a:r>
          </a:p>
          <a:p>
            <a:pPr algn="just">
              <a:buFont typeface="Arial"/>
              <a:buChar char="•"/>
            </a:pPr>
            <a:r>
              <a:rPr lang="en-US" b="1" i="0" u="none" strike="noStrike" dirty="0">
                <a:solidFill>
                  <a:srgbClr val="00A99D"/>
                </a:solidFill>
                <a:effectLst/>
                <a:latin typeface="acumin-pro"/>
                <a:hlinkClick r:id="rId4"/>
              </a:rPr>
              <a:t>Inferior mesenteric artery</a:t>
            </a:r>
            <a:r>
              <a:rPr lang="en-US" b="1" i="0" dirty="0">
                <a:solidFill>
                  <a:srgbClr val="32323C"/>
                </a:solidFill>
                <a:effectLst/>
                <a:latin typeface="acumin-pro"/>
              </a:rPr>
              <a:t>:</a:t>
            </a:r>
            <a:r>
              <a:rPr lang="en-US" b="0" i="0" dirty="0">
                <a:solidFill>
                  <a:srgbClr val="32323C"/>
                </a:solidFill>
                <a:effectLst/>
                <a:latin typeface="acumin-pro"/>
              </a:rPr>
              <a:t> A large, unpaired visceral artery that arises anteriorly at the level of </a:t>
            </a:r>
            <a:r>
              <a:rPr lang="en-US" b="1" i="0" dirty="0">
                <a:solidFill>
                  <a:srgbClr val="32323C"/>
                </a:solidFill>
                <a:effectLst/>
                <a:latin typeface="acumin-pro"/>
              </a:rPr>
              <a:t>L3</a:t>
            </a:r>
            <a:r>
              <a:rPr lang="en-US" b="0" i="0" dirty="0">
                <a:solidFill>
                  <a:srgbClr val="32323C"/>
                </a:solidFill>
                <a:effectLst/>
                <a:latin typeface="acumin-pro"/>
              </a:rPr>
              <a:t>. It supplies the large intestine from the splenic flexure to the upper part of the rectum.</a:t>
            </a:r>
          </a:p>
          <a:p>
            <a:pPr algn="just">
              <a:buFont typeface="Arial"/>
              <a:buChar char="•"/>
            </a:pPr>
            <a:r>
              <a:rPr lang="en-US" b="1" i="0" dirty="0">
                <a:solidFill>
                  <a:srgbClr val="32323C"/>
                </a:solidFill>
                <a:effectLst/>
                <a:latin typeface="acumin-pro"/>
              </a:rPr>
              <a:t>Median sacral artery:</a:t>
            </a:r>
            <a:r>
              <a:rPr lang="en-US" b="0" i="0" dirty="0">
                <a:solidFill>
                  <a:srgbClr val="32323C"/>
                </a:solidFill>
                <a:effectLst/>
                <a:latin typeface="acumin-pro"/>
              </a:rPr>
              <a:t> An unpaired parietal artery that arises posteriorly at the level of</a:t>
            </a:r>
            <a:r>
              <a:rPr lang="en-US" b="1" i="0" dirty="0">
                <a:solidFill>
                  <a:srgbClr val="32323C"/>
                </a:solidFill>
                <a:effectLst/>
                <a:latin typeface="acumin-pro"/>
              </a:rPr>
              <a:t> L4</a:t>
            </a:r>
            <a:r>
              <a:rPr lang="en-US" b="0" i="0" dirty="0">
                <a:solidFill>
                  <a:srgbClr val="32323C"/>
                </a:solidFill>
                <a:effectLst/>
                <a:latin typeface="acumin-pro"/>
              </a:rPr>
              <a:t> to supply the </a:t>
            </a:r>
            <a:r>
              <a:rPr lang="en-US" b="0" i="0" u="none" strike="noStrike" dirty="0">
                <a:solidFill>
                  <a:srgbClr val="00A99D"/>
                </a:solidFill>
                <a:effectLst/>
                <a:latin typeface="acumin-pro"/>
                <a:hlinkClick r:id="rId5"/>
              </a:rPr>
              <a:t>coccyx</a:t>
            </a:r>
            <a:r>
              <a:rPr lang="en-US" b="0" i="0" dirty="0">
                <a:solidFill>
                  <a:srgbClr val="32323C"/>
                </a:solidFill>
                <a:effectLst/>
                <a:latin typeface="acumin-pro"/>
              </a:rPr>
              <a:t>, </a:t>
            </a:r>
            <a:r>
              <a:rPr lang="en-US" b="0" i="0" u="none" strike="noStrike" dirty="0">
                <a:solidFill>
                  <a:srgbClr val="00A99D"/>
                </a:solidFill>
                <a:effectLst/>
                <a:latin typeface="acumin-pro"/>
                <a:hlinkClick r:id="rId6"/>
              </a:rPr>
              <a:t>lumbar vertebrae</a:t>
            </a:r>
            <a:r>
              <a:rPr lang="en-US" b="0" i="0" dirty="0">
                <a:solidFill>
                  <a:srgbClr val="32323C"/>
                </a:solidFill>
                <a:effectLst/>
                <a:latin typeface="acumin-pro"/>
              </a:rPr>
              <a:t> and the </a:t>
            </a:r>
            <a:r>
              <a:rPr lang="en-US" b="0" i="0" u="none" strike="noStrike" dirty="0">
                <a:solidFill>
                  <a:srgbClr val="00A99D"/>
                </a:solidFill>
                <a:effectLst/>
                <a:latin typeface="acumin-pro"/>
                <a:hlinkClick r:id="rId7"/>
              </a:rPr>
              <a:t>sacrum</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Lumbar arteries:</a:t>
            </a:r>
            <a:r>
              <a:rPr lang="en-US" b="0" i="0" dirty="0">
                <a:solidFill>
                  <a:srgbClr val="32323C"/>
                </a:solidFill>
                <a:effectLst/>
                <a:latin typeface="acumin-pro"/>
              </a:rPr>
              <a:t> There are four pairs of parietal lumbar arteries that arise </a:t>
            </a:r>
            <a:r>
              <a:rPr lang="en-US" b="0" i="0" dirty="0" err="1">
                <a:solidFill>
                  <a:srgbClr val="32323C"/>
                </a:solidFill>
                <a:effectLst/>
                <a:latin typeface="acumin-pro"/>
              </a:rPr>
              <a:t>posterolaterally</a:t>
            </a:r>
            <a:r>
              <a:rPr lang="en-US" b="0" i="0" dirty="0">
                <a:solidFill>
                  <a:srgbClr val="32323C"/>
                </a:solidFill>
                <a:effectLst/>
                <a:latin typeface="acumin-pro"/>
              </a:rPr>
              <a:t> between the levels of</a:t>
            </a:r>
            <a:r>
              <a:rPr lang="en-US" b="1" i="0" dirty="0">
                <a:solidFill>
                  <a:srgbClr val="32323C"/>
                </a:solidFill>
                <a:effectLst/>
                <a:latin typeface="acumin-pro"/>
              </a:rPr>
              <a:t> L1 and L4</a:t>
            </a:r>
            <a:r>
              <a:rPr lang="en-US" b="0" i="0" dirty="0">
                <a:solidFill>
                  <a:srgbClr val="32323C"/>
                </a:solidFill>
                <a:effectLst/>
                <a:latin typeface="acumin-pro"/>
              </a:rPr>
              <a:t> to supply the abdominal wall and </a:t>
            </a:r>
            <a:r>
              <a:rPr lang="en-US" b="0" i="0" u="none" strike="noStrike" dirty="0">
                <a:solidFill>
                  <a:srgbClr val="00A99D"/>
                </a:solidFill>
                <a:effectLst/>
                <a:latin typeface="acumin-pro"/>
                <a:hlinkClick r:id="rId8"/>
              </a:rPr>
              <a:t>spinal cord</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160750208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i="0" dirty="0">
                <a:solidFill>
                  <a:srgbClr val="32323C"/>
                </a:solidFill>
                <a:effectLst/>
                <a:latin typeface="acumin-pro"/>
              </a:rPr>
              <a:t>The abdominal aorta and its major branches.</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4993" y="1600200"/>
            <a:ext cx="685401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77366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lvl="0" indent="0">
              <a:buNone/>
            </a:pPr>
            <a:r>
              <a:rPr lang="en-US" sz="3900" b="1" dirty="0">
                <a:solidFill>
                  <a:prstClr val="black"/>
                </a:solidFill>
              </a:rPr>
              <a:t>2. Coeliac trunk</a:t>
            </a:r>
          </a:p>
          <a:p>
            <a:pPr marL="0" lvl="0" indent="0">
              <a:buNone/>
            </a:pPr>
            <a:r>
              <a:rPr lang="en-US" sz="3000" dirty="0">
                <a:solidFill>
                  <a:srgbClr val="32323C"/>
                </a:solidFill>
                <a:latin typeface="acumin-pro"/>
              </a:rPr>
              <a:t>The coeliac trunk is a major artery of the abdomen. It arises from the abdominal aorta, and supplies many of the gastrointestinal viscera.</a:t>
            </a:r>
            <a:endParaRPr lang="en-US" sz="3000" b="1" dirty="0">
              <a:solidFill>
                <a:prstClr val="black"/>
              </a:solidFill>
            </a:endParaRPr>
          </a:p>
          <a:p>
            <a:pPr marL="0" lvl="0" indent="0">
              <a:buNone/>
            </a:pPr>
            <a:r>
              <a:rPr lang="en-US" sz="3000" b="1" dirty="0">
                <a:solidFill>
                  <a:srgbClr val="32323C"/>
                </a:solidFill>
                <a:latin typeface="acumin-pro"/>
              </a:rPr>
              <a:t>Major Branches</a:t>
            </a:r>
          </a:p>
          <a:p>
            <a:pPr lvl="0" algn="just"/>
            <a:r>
              <a:rPr lang="en-US" sz="3000" dirty="0">
                <a:solidFill>
                  <a:srgbClr val="32323C"/>
                </a:solidFill>
                <a:latin typeface="acumin-pro"/>
              </a:rPr>
              <a:t>After emerging from the aorta, the coeliac trunk extends approximately 1cm before dividing into three major branches – </a:t>
            </a:r>
            <a:r>
              <a:rPr lang="en-US" sz="3000" b="1" dirty="0">
                <a:solidFill>
                  <a:srgbClr val="32323C"/>
                </a:solidFill>
                <a:latin typeface="acumin-pro"/>
              </a:rPr>
              <a:t>left gastric, splenic </a:t>
            </a:r>
            <a:r>
              <a:rPr lang="en-US" sz="3000" dirty="0">
                <a:solidFill>
                  <a:srgbClr val="32323C"/>
                </a:solidFill>
                <a:latin typeface="acumin-pro"/>
              </a:rPr>
              <a:t>and</a:t>
            </a:r>
            <a:r>
              <a:rPr lang="en-US" sz="3000" b="1" dirty="0">
                <a:solidFill>
                  <a:srgbClr val="32323C"/>
                </a:solidFill>
                <a:latin typeface="acumin-pro"/>
              </a:rPr>
              <a:t> common hepatic arteries</a:t>
            </a:r>
            <a:r>
              <a:rPr lang="en-US" sz="3000" dirty="0">
                <a:solidFill>
                  <a:srgbClr val="32323C"/>
                </a:solidFill>
                <a:latin typeface="acumin-pro"/>
              </a:rPr>
              <a:t>.</a:t>
            </a:r>
          </a:p>
          <a:p>
            <a:endParaRPr lang="en-US" dirty="0"/>
          </a:p>
        </p:txBody>
      </p:sp>
    </p:spTree>
    <p:extLst>
      <p:ext uri="{BB962C8B-B14F-4D97-AF65-F5344CB8AC3E}">
        <p14:creationId xmlns:p14="http://schemas.microsoft.com/office/powerpoint/2010/main" val="407966208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r>
              <a:rPr lang="en-US" dirty="0"/>
              <a:t>Of these branches, two go left and one goes to the right-hand side. Collectively, they are the major arterial supply to the stomach, spleen, liver, gall bladder, abdominal </a:t>
            </a:r>
            <a:r>
              <a:rPr lang="en-US" dirty="0" err="1"/>
              <a:t>oesophagus</a:t>
            </a:r>
            <a:r>
              <a:rPr lang="en-US" dirty="0"/>
              <a:t>, pancreas and duodenum.</a:t>
            </a:r>
          </a:p>
          <a:p>
            <a:pPr marL="0" indent="0">
              <a:buNone/>
            </a:pPr>
            <a:r>
              <a:rPr lang="en-US" b="1" i="0" u="sng" dirty="0">
                <a:solidFill>
                  <a:srgbClr val="32323C"/>
                </a:solidFill>
                <a:effectLst/>
                <a:latin typeface="acumin-pro"/>
              </a:rPr>
              <a:t>Left Gastric Artery</a:t>
            </a:r>
          </a:p>
          <a:p>
            <a:pPr algn="just"/>
            <a:r>
              <a:rPr lang="en-US" b="0" i="0" dirty="0">
                <a:solidFill>
                  <a:srgbClr val="32323C"/>
                </a:solidFill>
                <a:effectLst/>
                <a:latin typeface="acumin-pro"/>
              </a:rPr>
              <a:t>The left gastric artery is the smallest of the three branches. It ascends across the diaphragm, giving rise to </a:t>
            </a:r>
            <a:r>
              <a:rPr lang="en-US" b="1" i="0" dirty="0" err="1">
                <a:solidFill>
                  <a:srgbClr val="32323C"/>
                </a:solidFill>
                <a:effectLst/>
                <a:latin typeface="acumin-pro"/>
              </a:rPr>
              <a:t>oesophageal</a:t>
            </a:r>
            <a:r>
              <a:rPr lang="en-US" b="1" i="0" dirty="0">
                <a:solidFill>
                  <a:srgbClr val="32323C"/>
                </a:solidFill>
                <a:effectLst/>
                <a:latin typeface="acumin-pro"/>
              </a:rPr>
              <a:t> branches</a:t>
            </a:r>
            <a:r>
              <a:rPr lang="en-US" b="0" i="0" dirty="0">
                <a:solidFill>
                  <a:srgbClr val="32323C"/>
                </a:solidFill>
                <a:effectLst/>
                <a:latin typeface="acumin-pro"/>
              </a:rPr>
              <a:t>, before continuing anteriorly along the lesser curvature of the </a:t>
            </a:r>
            <a:r>
              <a:rPr lang="en-US" b="0" i="0" u="none" strike="noStrike" dirty="0">
                <a:solidFill>
                  <a:srgbClr val="00A99D"/>
                </a:solidFill>
                <a:effectLst/>
                <a:latin typeface="acumin-pro"/>
                <a:hlinkClick r:id="rId2"/>
              </a:rPr>
              <a:t>stomach</a:t>
            </a:r>
            <a:r>
              <a:rPr lang="en-US" b="0" i="0" dirty="0">
                <a:solidFill>
                  <a:srgbClr val="32323C"/>
                </a:solidFill>
                <a:effectLst/>
                <a:latin typeface="acumin-pro"/>
              </a:rPr>
              <a:t>. Here, it anastomoses with the right gastric artery.</a:t>
            </a:r>
          </a:p>
          <a:p>
            <a:pPr marL="0" indent="0">
              <a:buNone/>
            </a:pPr>
            <a:endParaRPr lang="en-US" dirty="0"/>
          </a:p>
        </p:txBody>
      </p:sp>
    </p:spTree>
    <p:extLst>
      <p:ext uri="{BB962C8B-B14F-4D97-AF65-F5344CB8AC3E}">
        <p14:creationId xmlns:p14="http://schemas.microsoft.com/office/powerpoint/2010/main" val="379525438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branches of coeliac trunk</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8765" y="1600200"/>
            <a:ext cx="62264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73913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a:solidFill>
                  <a:srgbClr val="32323C"/>
                </a:solidFill>
                <a:effectLst/>
                <a:latin typeface="acumin-pro"/>
              </a:rPr>
              <a:t>Splenic Artery</a:t>
            </a:r>
          </a:p>
          <a:p>
            <a:pPr algn="just"/>
            <a:r>
              <a:rPr lang="en-US" b="0" i="0" dirty="0">
                <a:solidFill>
                  <a:srgbClr val="32323C"/>
                </a:solidFill>
                <a:effectLst/>
                <a:latin typeface="acumin-pro"/>
              </a:rPr>
              <a:t>The splenic artery arises from the coeliac trunk just inferior to the left gastric artery. It then travels left towards the </a:t>
            </a:r>
            <a:r>
              <a:rPr lang="en-US" b="0" i="0" u="none" strike="noStrike" dirty="0">
                <a:solidFill>
                  <a:srgbClr val="00A99D"/>
                </a:solidFill>
                <a:effectLst/>
                <a:latin typeface="acumin-pro"/>
                <a:hlinkClick r:id="rId2"/>
              </a:rPr>
              <a:t>spleen</a:t>
            </a:r>
            <a:r>
              <a:rPr lang="en-US" b="0" i="0" dirty="0">
                <a:solidFill>
                  <a:srgbClr val="32323C"/>
                </a:solidFill>
                <a:effectLst/>
                <a:latin typeface="acumin-pro"/>
              </a:rPr>
              <a:t>, running posterior to the stomach and along the superior margin of the </a:t>
            </a:r>
            <a:r>
              <a:rPr lang="en-US" b="0" i="0" u="none" strike="noStrike" dirty="0">
                <a:solidFill>
                  <a:srgbClr val="00A99D"/>
                </a:solidFill>
                <a:effectLst/>
                <a:latin typeface="acumin-pro"/>
                <a:hlinkClick r:id="rId3"/>
              </a:rPr>
              <a:t>pancreas</a:t>
            </a:r>
            <a:r>
              <a:rPr lang="en-US" b="0" i="0" dirty="0">
                <a:solidFill>
                  <a:srgbClr val="32323C"/>
                </a:solidFill>
                <a:effectLst/>
                <a:latin typeface="acumin-pro"/>
              </a:rPr>
              <a:t>. During its course, it is contained within the </a:t>
            </a:r>
            <a:r>
              <a:rPr lang="en-US" b="1" i="0" dirty="0" err="1">
                <a:solidFill>
                  <a:srgbClr val="32323C"/>
                </a:solidFill>
                <a:effectLst/>
                <a:latin typeface="acumin-pro"/>
              </a:rPr>
              <a:t>splenorenal</a:t>
            </a:r>
            <a:r>
              <a:rPr lang="en-US" b="1" i="0" dirty="0">
                <a:solidFill>
                  <a:srgbClr val="32323C"/>
                </a:solidFill>
                <a:effectLst/>
                <a:latin typeface="acumin-pro"/>
              </a:rPr>
              <a:t> ligament</a:t>
            </a:r>
            <a:r>
              <a:rPr lang="en-US" b="0" i="0" dirty="0">
                <a:solidFill>
                  <a:srgbClr val="32323C"/>
                </a:solidFill>
                <a:effectLst/>
                <a:latin typeface="acumin-pro"/>
              </a:rPr>
              <a:t>. It terminates into five branches which supply the segments of the spleen.</a:t>
            </a:r>
          </a:p>
          <a:p>
            <a:endParaRPr lang="en-US" dirty="0"/>
          </a:p>
        </p:txBody>
      </p:sp>
    </p:spTree>
    <p:extLst>
      <p:ext uri="{BB962C8B-B14F-4D97-AF65-F5344CB8AC3E}">
        <p14:creationId xmlns:p14="http://schemas.microsoft.com/office/powerpoint/2010/main" val="29532965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lgn="just">
              <a:buFont typeface="Arial"/>
              <a:buChar char="•"/>
            </a:pPr>
            <a:r>
              <a:rPr lang="en-US" b="0" i="0" dirty="0">
                <a:solidFill>
                  <a:srgbClr val="32323C"/>
                </a:solidFill>
                <a:effectLst/>
                <a:latin typeface="acumin-pro"/>
              </a:rPr>
              <a:t>In addition to supplying the spleen, the splenic artery also gives rise to several important vessels</a:t>
            </a:r>
            <a:endParaRPr lang="en-US" b="1" i="0" dirty="0">
              <a:solidFill>
                <a:srgbClr val="32323C"/>
              </a:solidFill>
              <a:effectLst/>
              <a:latin typeface="acumin-pro"/>
            </a:endParaRPr>
          </a:p>
          <a:p>
            <a:pPr algn="just">
              <a:buFont typeface="Arial"/>
              <a:buChar char="•"/>
            </a:pPr>
            <a:r>
              <a:rPr lang="en-US" b="1" i="0" dirty="0">
                <a:solidFill>
                  <a:srgbClr val="32323C"/>
                </a:solidFill>
                <a:effectLst/>
                <a:latin typeface="acumin-pro"/>
              </a:rPr>
              <a:t>Left </a:t>
            </a:r>
            <a:r>
              <a:rPr lang="en-US" b="1" i="0" dirty="0" err="1">
                <a:solidFill>
                  <a:srgbClr val="32323C"/>
                </a:solidFill>
                <a:effectLst/>
                <a:latin typeface="acumin-pro"/>
              </a:rPr>
              <a:t>gastroepiploic</a:t>
            </a:r>
            <a:r>
              <a:rPr lang="en-US" b="1" i="0" dirty="0">
                <a:solidFill>
                  <a:srgbClr val="32323C"/>
                </a:solidFill>
                <a:effectLst/>
                <a:latin typeface="acumin-pro"/>
              </a:rPr>
              <a:t>: </a:t>
            </a:r>
            <a:r>
              <a:rPr lang="en-US" b="0" i="0" dirty="0">
                <a:solidFill>
                  <a:srgbClr val="32323C"/>
                </a:solidFill>
                <a:effectLst/>
                <a:latin typeface="acumin-pro"/>
              </a:rPr>
              <a:t>supplies the greater curvature of the stomach. Anastomoses with the right </a:t>
            </a:r>
            <a:r>
              <a:rPr lang="en-US" b="0" i="0" dirty="0" err="1">
                <a:solidFill>
                  <a:srgbClr val="32323C"/>
                </a:solidFill>
                <a:effectLst/>
                <a:latin typeface="acumin-pro"/>
              </a:rPr>
              <a:t>gastroepiploic</a:t>
            </a:r>
            <a:r>
              <a:rPr lang="en-US" b="0" i="0" dirty="0">
                <a:solidFill>
                  <a:srgbClr val="32323C"/>
                </a:solidFill>
                <a:effectLst/>
                <a:latin typeface="acumin-pro"/>
              </a:rPr>
              <a:t> artery.</a:t>
            </a:r>
          </a:p>
          <a:p>
            <a:pPr algn="just">
              <a:buFont typeface="Arial"/>
              <a:buChar char="•"/>
            </a:pPr>
            <a:r>
              <a:rPr lang="en-US" b="1" i="0" dirty="0">
                <a:solidFill>
                  <a:srgbClr val="32323C"/>
                </a:solidFill>
                <a:effectLst/>
                <a:latin typeface="acumin-pro"/>
              </a:rPr>
              <a:t>Short </a:t>
            </a:r>
            <a:r>
              <a:rPr lang="en-US" b="1" i="0" dirty="0" err="1">
                <a:solidFill>
                  <a:srgbClr val="32323C"/>
                </a:solidFill>
                <a:effectLst/>
                <a:latin typeface="acumin-pro"/>
              </a:rPr>
              <a:t>gastrics</a:t>
            </a:r>
            <a:r>
              <a:rPr lang="en-US" b="1" i="0" dirty="0">
                <a:solidFill>
                  <a:srgbClr val="32323C"/>
                </a:solidFill>
                <a:effectLst/>
                <a:latin typeface="acumin-pro"/>
              </a:rPr>
              <a:t>: </a:t>
            </a:r>
            <a:r>
              <a:rPr lang="en-US" b="0" i="0" dirty="0">
                <a:solidFill>
                  <a:srgbClr val="32323C"/>
                </a:solidFill>
                <a:effectLst/>
                <a:latin typeface="acumin-pro"/>
              </a:rPr>
              <a:t>5-7 small branches supplying the fundus of the stomach.</a:t>
            </a:r>
          </a:p>
          <a:p>
            <a:pPr algn="just">
              <a:buFont typeface="Arial"/>
              <a:buChar char="•"/>
            </a:pPr>
            <a:r>
              <a:rPr lang="en-US" b="1" i="0" dirty="0">
                <a:solidFill>
                  <a:srgbClr val="32323C"/>
                </a:solidFill>
                <a:effectLst/>
                <a:latin typeface="acumin-pro"/>
              </a:rPr>
              <a:t>Pancreatic branches: </a:t>
            </a:r>
            <a:r>
              <a:rPr lang="en-US" b="0" i="0" dirty="0">
                <a:solidFill>
                  <a:srgbClr val="32323C"/>
                </a:solidFill>
                <a:effectLst/>
                <a:latin typeface="acumin-pro"/>
              </a:rPr>
              <a:t>supply the body and tail of the pancreas.</a:t>
            </a:r>
          </a:p>
          <a:p>
            <a:pPr algn="just"/>
            <a:r>
              <a:rPr lang="en-US" b="0" i="0" dirty="0">
                <a:solidFill>
                  <a:srgbClr val="32323C"/>
                </a:solidFill>
                <a:effectLst/>
                <a:latin typeface="acumin-pro"/>
              </a:rPr>
              <a:t>The splenic artery has a tortuous appearance (similar to the facial branch of the external carotid artery) and thus is easily identifiable from other nearby vessels.</a:t>
            </a:r>
          </a:p>
          <a:p>
            <a:endParaRPr lang="en-US" dirty="0"/>
          </a:p>
        </p:txBody>
      </p:sp>
    </p:spTree>
    <p:extLst>
      <p:ext uri="{BB962C8B-B14F-4D97-AF65-F5344CB8AC3E}">
        <p14:creationId xmlns:p14="http://schemas.microsoft.com/office/powerpoint/2010/main" val="163879707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a:solidFill>
                  <a:srgbClr val="32323C"/>
                </a:solidFill>
                <a:effectLst/>
                <a:latin typeface="acumin-pro"/>
              </a:rPr>
              <a:t>Common Hepatic Artery</a:t>
            </a:r>
          </a:p>
          <a:p>
            <a:pPr algn="just"/>
            <a:r>
              <a:rPr lang="en-US" b="0" i="0" dirty="0">
                <a:solidFill>
                  <a:srgbClr val="32323C"/>
                </a:solidFill>
                <a:effectLst/>
                <a:latin typeface="acumin-pro"/>
              </a:rPr>
              <a:t>The common hepatic artery is the sole arterial supply to the </a:t>
            </a:r>
            <a:r>
              <a:rPr lang="en-US" b="0" i="0" u="none" strike="noStrike" dirty="0">
                <a:solidFill>
                  <a:srgbClr val="00A99D"/>
                </a:solidFill>
                <a:effectLst/>
                <a:latin typeface="acumin-pro"/>
                <a:hlinkClick r:id="rId2"/>
              </a:rPr>
              <a:t>liver </a:t>
            </a:r>
            <a:r>
              <a:rPr lang="en-US" b="0" i="0" dirty="0">
                <a:solidFill>
                  <a:srgbClr val="32323C"/>
                </a:solidFill>
                <a:effectLst/>
                <a:latin typeface="acumin-pro"/>
              </a:rPr>
              <a:t>and the only branch of the coeliac artery to pass to the right.</a:t>
            </a:r>
          </a:p>
          <a:p>
            <a:pPr algn="just"/>
            <a:r>
              <a:rPr lang="en-US" b="0" i="0" dirty="0">
                <a:solidFill>
                  <a:srgbClr val="32323C"/>
                </a:solidFill>
                <a:effectLst/>
                <a:latin typeface="acumin-pro"/>
              </a:rPr>
              <a:t>As it travels past the superior aspect of the duodenum, it divides into its two terminal branches – the </a:t>
            </a:r>
            <a:r>
              <a:rPr lang="en-US" b="1" i="0" dirty="0">
                <a:solidFill>
                  <a:srgbClr val="32323C"/>
                </a:solidFill>
                <a:effectLst/>
                <a:latin typeface="acumin-pro"/>
              </a:rPr>
              <a:t>proper hepatic </a:t>
            </a:r>
            <a:r>
              <a:rPr lang="en-US" b="0" i="0" dirty="0">
                <a:solidFill>
                  <a:srgbClr val="32323C"/>
                </a:solidFill>
                <a:effectLst/>
                <a:latin typeface="acumin-pro"/>
              </a:rPr>
              <a:t>and </a:t>
            </a:r>
            <a:r>
              <a:rPr lang="en-US" b="1" i="0" dirty="0" err="1">
                <a:solidFill>
                  <a:srgbClr val="32323C"/>
                </a:solidFill>
                <a:effectLst/>
                <a:latin typeface="acumin-pro"/>
              </a:rPr>
              <a:t>gastroduodenal</a:t>
            </a:r>
            <a:r>
              <a:rPr lang="en-US" b="1" i="0" dirty="0">
                <a:solidFill>
                  <a:srgbClr val="32323C"/>
                </a:solidFill>
                <a:effectLst/>
                <a:latin typeface="acumin-pro"/>
              </a:rPr>
              <a:t> </a:t>
            </a:r>
            <a:r>
              <a:rPr lang="en-US" b="0" i="0" dirty="0">
                <a:solidFill>
                  <a:srgbClr val="32323C"/>
                </a:solidFill>
                <a:effectLst/>
                <a:latin typeface="acumin-pro"/>
              </a:rPr>
              <a:t>arteries. Each of these arteries has multiple branches and variation in the arrangement of these branches is common.</a:t>
            </a:r>
          </a:p>
          <a:p>
            <a:endParaRPr lang="en-US" dirty="0"/>
          </a:p>
        </p:txBody>
      </p:sp>
    </p:spTree>
    <p:extLst>
      <p:ext uri="{BB962C8B-B14F-4D97-AF65-F5344CB8AC3E}">
        <p14:creationId xmlns:p14="http://schemas.microsoft.com/office/powerpoint/2010/main" val="2208834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Muscles of the upper extremities and shoulder</a:t>
            </a:r>
          </a:p>
          <a:p>
            <a:r>
              <a:rPr lang="en-US" dirty="0"/>
              <a:t>Muscles are involved in contraction and relaxation to allow movement of limbs</a:t>
            </a:r>
          </a:p>
          <a:p>
            <a:r>
              <a:rPr lang="en-US" dirty="0"/>
              <a:t>Upper extremities and shoulder are supplied with  skeletal muscles are involved in voluntary movement</a:t>
            </a:r>
          </a:p>
          <a:p>
            <a:r>
              <a:rPr lang="en-US" dirty="0"/>
              <a:t>These muscles </a:t>
            </a:r>
            <a:r>
              <a:rPr lang="en-US" dirty="0" err="1"/>
              <a:t>stabilise</a:t>
            </a:r>
            <a:r>
              <a:rPr lang="en-US" dirty="0"/>
              <a:t> the association between the </a:t>
            </a:r>
            <a:r>
              <a:rPr lang="en-US" dirty="0" err="1"/>
              <a:t>appendicular</a:t>
            </a:r>
            <a:r>
              <a:rPr lang="en-US" dirty="0"/>
              <a:t> and axial skeletons at the pectoral girdle, and </a:t>
            </a:r>
            <a:r>
              <a:rPr lang="en-US" dirty="0" err="1"/>
              <a:t>stabilise</a:t>
            </a:r>
            <a:r>
              <a:rPr lang="en-US" dirty="0"/>
              <a:t> and allow movement of the shoulders and upper arms.</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lnSpcReduction="10000"/>
          </a:bodyPr>
          <a:lstStyle/>
          <a:p>
            <a:pPr marL="0" indent="0">
              <a:buNone/>
            </a:pPr>
            <a:r>
              <a:rPr lang="en-US" b="1" u="sng" dirty="0"/>
              <a:t>Proper hepatic artery</a:t>
            </a:r>
          </a:p>
          <a:p>
            <a:r>
              <a:rPr lang="en-US" dirty="0"/>
              <a:t>The proper hepatic artery ascends through the lesser </a:t>
            </a:r>
            <a:r>
              <a:rPr lang="en-US" dirty="0" err="1"/>
              <a:t>omentum</a:t>
            </a:r>
            <a:r>
              <a:rPr lang="en-US" dirty="0"/>
              <a:t> towards the liver. It gives rise to:</a:t>
            </a:r>
          </a:p>
          <a:p>
            <a:endParaRPr lang="en-US" dirty="0"/>
          </a:p>
          <a:p>
            <a:r>
              <a:rPr lang="en-US" dirty="0"/>
              <a:t>Right gastric: supplies the pylorus and lesser curvature of the stomach.</a:t>
            </a:r>
          </a:p>
          <a:p>
            <a:r>
              <a:rPr lang="en-US" dirty="0"/>
              <a:t>Right and left hepatic: divide inferior to the </a:t>
            </a:r>
            <a:r>
              <a:rPr lang="en-US" dirty="0" err="1"/>
              <a:t>porta</a:t>
            </a:r>
            <a:r>
              <a:rPr lang="en-US" dirty="0"/>
              <a:t> </a:t>
            </a:r>
            <a:r>
              <a:rPr lang="en-US" dirty="0" err="1"/>
              <a:t>hepatis</a:t>
            </a:r>
            <a:r>
              <a:rPr lang="en-US" dirty="0"/>
              <a:t> and supply their respective lobes of the liver.</a:t>
            </a:r>
          </a:p>
          <a:p>
            <a:r>
              <a:rPr lang="en-US" dirty="0"/>
              <a:t>Cystic: branch of the right hepatic artery – supplies the gall bladder.</a:t>
            </a:r>
          </a:p>
        </p:txBody>
      </p:sp>
    </p:spTree>
    <p:extLst>
      <p:ext uri="{BB962C8B-B14F-4D97-AF65-F5344CB8AC3E}">
        <p14:creationId xmlns:p14="http://schemas.microsoft.com/office/powerpoint/2010/main" val="272479942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lgn="just">
              <a:buNone/>
            </a:pPr>
            <a:r>
              <a:rPr lang="en-US" b="1" i="0" u="sng" dirty="0" err="1">
                <a:solidFill>
                  <a:srgbClr val="32323C"/>
                </a:solidFill>
                <a:effectLst/>
                <a:latin typeface="acumin-pro"/>
              </a:rPr>
              <a:t>Gastroduodenal</a:t>
            </a:r>
            <a:endParaRPr lang="en-US" b="0" i="0" dirty="0">
              <a:solidFill>
                <a:srgbClr val="32323C"/>
              </a:solidFill>
              <a:effectLst/>
              <a:latin typeface="acumin-pro"/>
            </a:endParaRPr>
          </a:p>
          <a:p>
            <a:pPr algn="just"/>
            <a:r>
              <a:rPr lang="en-US" b="0" i="0" dirty="0">
                <a:solidFill>
                  <a:srgbClr val="32323C"/>
                </a:solidFill>
                <a:effectLst/>
                <a:latin typeface="acumin-pro"/>
              </a:rPr>
              <a:t>The </a:t>
            </a:r>
            <a:r>
              <a:rPr lang="en-US" b="0" i="0" dirty="0" err="1">
                <a:solidFill>
                  <a:srgbClr val="32323C"/>
                </a:solidFill>
                <a:effectLst/>
                <a:latin typeface="acumin-pro"/>
              </a:rPr>
              <a:t>gastroduodenal</a:t>
            </a:r>
            <a:r>
              <a:rPr lang="en-US" b="0" i="0" dirty="0">
                <a:solidFill>
                  <a:srgbClr val="32323C"/>
                </a:solidFill>
                <a:effectLst/>
                <a:latin typeface="acumin-pro"/>
              </a:rPr>
              <a:t> artery descends posterior to the superior portion of the duodenum. Its branches are:</a:t>
            </a:r>
          </a:p>
          <a:p>
            <a:pPr algn="just">
              <a:buFont typeface="Arial"/>
              <a:buChar char="•"/>
            </a:pPr>
            <a:r>
              <a:rPr lang="en-US" b="1" i="0" dirty="0">
                <a:solidFill>
                  <a:srgbClr val="32323C"/>
                </a:solidFill>
                <a:effectLst/>
                <a:latin typeface="acumin-pro"/>
              </a:rPr>
              <a:t>Right </a:t>
            </a:r>
            <a:r>
              <a:rPr lang="en-US" b="1" i="0" dirty="0" err="1">
                <a:solidFill>
                  <a:srgbClr val="32323C"/>
                </a:solidFill>
                <a:effectLst/>
                <a:latin typeface="acumin-pro"/>
              </a:rPr>
              <a:t>gastroepiploic</a:t>
            </a:r>
            <a:r>
              <a:rPr lang="en-US" b="1" i="0" dirty="0">
                <a:solidFill>
                  <a:srgbClr val="32323C"/>
                </a:solidFill>
                <a:effectLst/>
                <a:latin typeface="acumin-pro"/>
              </a:rPr>
              <a:t>: </a:t>
            </a:r>
            <a:r>
              <a:rPr lang="en-US" b="0" i="0" dirty="0">
                <a:solidFill>
                  <a:srgbClr val="32323C"/>
                </a:solidFill>
                <a:effectLst/>
                <a:latin typeface="acumin-pro"/>
              </a:rPr>
              <a:t>supplies the greater curvature of the </a:t>
            </a:r>
            <a:r>
              <a:rPr lang="en-US" b="0" i="0" u="none" strike="noStrike" dirty="0">
                <a:solidFill>
                  <a:srgbClr val="00A99D"/>
                </a:solidFill>
                <a:effectLst/>
                <a:latin typeface="acumin-pro"/>
                <a:hlinkClick r:id="rId2"/>
              </a:rPr>
              <a:t>stomach</a:t>
            </a:r>
            <a:r>
              <a:rPr lang="en-US" b="0" i="0" dirty="0">
                <a:solidFill>
                  <a:srgbClr val="32323C"/>
                </a:solidFill>
                <a:effectLst/>
                <a:latin typeface="acumin-pro"/>
              </a:rPr>
              <a:t>. Found between the layers of the greater </a:t>
            </a:r>
            <a:r>
              <a:rPr lang="en-US" b="0" i="0" dirty="0" err="1">
                <a:solidFill>
                  <a:srgbClr val="32323C"/>
                </a:solidFill>
                <a:effectLst/>
                <a:latin typeface="acumin-pro"/>
              </a:rPr>
              <a:t>omentum</a:t>
            </a:r>
            <a:r>
              <a:rPr lang="en-US" b="0" i="0" dirty="0">
                <a:solidFill>
                  <a:srgbClr val="32323C"/>
                </a:solidFill>
                <a:effectLst/>
                <a:latin typeface="acumin-pro"/>
              </a:rPr>
              <a:t>, which it also supplies.</a:t>
            </a:r>
          </a:p>
          <a:p>
            <a:pPr algn="just">
              <a:buFont typeface="Arial"/>
              <a:buChar char="•"/>
            </a:pPr>
            <a:r>
              <a:rPr lang="en-US" b="1" i="0" dirty="0">
                <a:solidFill>
                  <a:srgbClr val="32323C"/>
                </a:solidFill>
                <a:effectLst/>
                <a:latin typeface="acumin-pro"/>
              </a:rPr>
              <a:t>Superior </a:t>
            </a:r>
            <a:r>
              <a:rPr lang="en-US" b="1" i="0" dirty="0" err="1">
                <a:solidFill>
                  <a:srgbClr val="32323C"/>
                </a:solidFill>
                <a:effectLst/>
                <a:latin typeface="acumin-pro"/>
              </a:rPr>
              <a:t>pancreaticoduodenal</a:t>
            </a:r>
            <a:r>
              <a:rPr lang="en-US" b="1" i="0" dirty="0">
                <a:solidFill>
                  <a:srgbClr val="32323C"/>
                </a:solidFill>
                <a:effectLst/>
                <a:latin typeface="acumin-pro"/>
              </a:rPr>
              <a:t>: </a:t>
            </a:r>
            <a:r>
              <a:rPr lang="en-US" b="0" i="0" dirty="0">
                <a:solidFill>
                  <a:srgbClr val="32323C"/>
                </a:solidFill>
                <a:effectLst/>
                <a:latin typeface="acumin-pro"/>
              </a:rPr>
              <a:t>divides into an anterior and posterior branch, which supplies the head of the </a:t>
            </a:r>
            <a:r>
              <a:rPr lang="en-US" b="0" i="0" u="none" strike="noStrike" dirty="0">
                <a:solidFill>
                  <a:srgbClr val="00A99D"/>
                </a:solidFill>
                <a:effectLst/>
                <a:latin typeface="acumin-pro"/>
                <a:hlinkClick r:id="rId3"/>
              </a:rPr>
              <a:t>pancreas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422322532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05800" cy="6781800"/>
          </a:xfrm>
        </p:spPr>
        <p:txBody>
          <a:bodyPr>
            <a:normAutofit fontScale="85000" lnSpcReduction="20000"/>
          </a:bodyPr>
          <a:lstStyle/>
          <a:p>
            <a:pPr marL="0" indent="0" algn="just">
              <a:buNone/>
            </a:pPr>
            <a:r>
              <a:rPr lang="en-US" b="1" i="0" u="sng" dirty="0">
                <a:solidFill>
                  <a:srgbClr val="32323C"/>
                </a:solidFill>
                <a:effectLst/>
                <a:latin typeface="acumin-pro"/>
              </a:rPr>
              <a:t>Stomach</a:t>
            </a:r>
            <a:endParaRPr lang="en-US" b="0" i="0" dirty="0">
              <a:solidFill>
                <a:srgbClr val="32323C"/>
              </a:solidFill>
              <a:effectLst/>
              <a:latin typeface="acumin-pro"/>
            </a:endParaRPr>
          </a:p>
          <a:p>
            <a:pPr algn="just"/>
            <a:r>
              <a:rPr lang="en-US" b="0" i="0" dirty="0">
                <a:solidFill>
                  <a:srgbClr val="32323C"/>
                </a:solidFill>
                <a:effectLst/>
                <a:latin typeface="acumin-pro"/>
              </a:rPr>
              <a:t>The stomach is the only organ to receive arterial supply from all three branches of the coeliac trunk. This is achieved through a system of anastomoses along the </a:t>
            </a:r>
            <a:r>
              <a:rPr lang="en-US" b="1" i="0" dirty="0">
                <a:solidFill>
                  <a:srgbClr val="32323C"/>
                </a:solidFill>
                <a:effectLst/>
                <a:latin typeface="acumin-pro"/>
              </a:rPr>
              <a:t>greater</a:t>
            </a:r>
            <a:r>
              <a:rPr lang="en-US" b="0" i="0" dirty="0">
                <a:solidFill>
                  <a:srgbClr val="32323C"/>
                </a:solidFill>
                <a:effectLst/>
                <a:latin typeface="acumin-pro"/>
              </a:rPr>
              <a:t> (</a:t>
            </a:r>
            <a:r>
              <a:rPr lang="en-US" b="0" i="0" dirty="0" err="1">
                <a:solidFill>
                  <a:srgbClr val="32323C"/>
                </a:solidFill>
                <a:effectLst/>
                <a:latin typeface="acumin-pro"/>
              </a:rPr>
              <a:t>gastroepiploic</a:t>
            </a:r>
            <a:r>
              <a:rPr lang="en-US" b="0" i="0" dirty="0">
                <a:solidFill>
                  <a:srgbClr val="32323C"/>
                </a:solidFill>
                <a:effectLst/>
                <a:latin typeface="acumin-pro"/>
              </a:rPr>
              <a:t> arteries) and </a:t>
            </a:r>
            <a:r>
              <a:rPr lang="en-US" b="1" i="0" dirty="0">
                <a:solidFill>
                  <a:srgbClr val="32323C"/>
                </a:solidFill>
                <a:effectLst/>
                <a:latin typeface="acumin-pro"/>
              </a:rPr>
              <a:t>lesser</a:t>
            </a:r>
            <a:r>
              <a:rPr lang="en-US" b="0" i="0" dirty="0">
                <a:solidFill>
                  <a:srgbClr val="32323C"/>
                </a:solidFill>
                <a:effectLst/>
                <a:latin typeface="acumin-pro"/>
              </a:rPr>
              <a:t> (gastric arteries) </a:t>
            </a:r>
            <a:r>
              <a:rPr lang="en-US" b="1" i="0" dirty="0">
                <a:solidFill>
                  <a:srgbClr val="32323C"/>
                </a:solidFill>
                <a:effectLst/>
                <a:latin typeface="acumin-pro"/>
              </a:rPr>
              <a:t>curvatures</a:t>
            </a:r>
            <a:r>
              <a:rPr lang="en-US" b="0" i="0" dirty="0">
                <a:solidFill>
                  <a:srgbClr val="32323C"/>
                </a:solidFill>
                <a:effectLst/>
                <a:latin typeface="acumin-pro"/>
              </a:rPr>
              <a:t>.</a:t>
            </a:r>
          </a:p>
          <a:p>
            <a:pPr marL="0" indent="0" algn="just">
              <a:buNone/>
            </a:pPr>
            <a:r>
              <a:rPr lang="en-US" b="1" i="0" u="sng" dirty="0">
                <a:solidFill>
                  <a:srgbClr val="32323C"/>
                </a:solidFill>
                <a:effectLst/>
                <a:latin typeface="acumin-pro"/>
              </a:rPr>
              <a:t>Pancreas</a:t>
            </a:r>
            <a:endParaRPr lang="en-US" b="0" i="0" dirty="0">
              <a:solidFill>
                <a:srgbClr val="32323C"/>
              </a:solidFill>
              <a:effectLst/>
              <a:latin typeface="acumin-pro"/>
            </a:endParaRPr>
          </a:p>
          <a:p>
            <a:pPr algn="just"/>
            <a:r>
              <a:rPr lang="en-US" b="0" i="0" dirty="0">
                <a:solidFill>
                  <a:srgbClr val="32323C"/>
                </a:solidFill>
                <a:effectLst/>
                <a:latin typeface="acumin-pro"/>
              </a:rPr>
              <a:t>The </a:t>
            </a:r>
            <a:r>
              <a:rPr lang="en-US" b="1" i="0" dirty="0" err="1">
                <a:solidFill>
                  <a:srgbClr val="32323C"/>
                </a:solidFill>
                <a:effectLst/>
                <a:latin typeface="acumin-pro"/>
              </a:rPr>
              <a:t>pancreaticoduodenal</a:t>
            </a:r>
            <a:r>
              <a:rPr lang="en-US" b="1" i="0" dirty="0">
                <a:solidFill>
                  <a:srgbClr val="32323C"/>
                </a:solidFill>
                <a:effectLst/>
                <a:latin typeface="acumin-pro"/>
              </a:rPr>
              <a:t> arcade</a:t>
            </a:r>
            <a:r>
              <a:rPr lang="en-US" b="0" i="0" dirty="0">
                <a:solidFill>
                  <a:srgbClr val="32323C"/>
                </a:solidFill>
                <a:effectLst/>
                <a:latin typeface="acumin-pro"/>
              </a:rPr>
              <a:t> is a network of arteries that surround and supply the head of the pancreas.</a:t>
            </a:r>
          </a:p>
          <a:p>
            <a:pPr algn="just"/>
            <a:r>
              <a:rPr lang="en-US" b="0" i="0" dirty="0">
                <a:solidFill>
                  <a:srgbClr val="32323C"/>
                </a:solidFill>
                <a:effectLst/>
                <a:latin typeface="acumin-pro"/>
              </a:rPr>
              <a:t>There are two main arteries – each has an anterior and posterior branch, that anastomose (e.g. anterior to anterior) forming a ring structure:</a:t>
            </a:r>
          </a:p>
          <a:p>
            <a:pPr algn="just">
              <a:buFont typeface="Arial"/>
              <a:buChar char="•"/>
            </a:pPr>
            <a:r>
              <a:rPr lang="en-US" b="1" i="0" dirty="0">
                <a:solidFill>
                  <a:srgbClr val="32323C"/>
                </a:solidFill>
                <a:effectLst/>
                <a:latin typeface="acumin-pro"/>
              </a:rPr>
              <a:t>Superior </a:t>
            </a:r>
            <a:r>
              <a:rPr lang="en-US" b="1" i="0" dirty="0" err="1">
                <a:solidFill>
                  <a:srgbClr val="32323C"/>
                </a:solidFill>
                <a:effectLst/>
                <a:latin typeface="acumin-pro"/>
              </a:rPr>
              <a:t>pancreaticoduodenal</a:t>
            </a:r>
            <a:r>
              <a:rPr lang="en-US" b="0" i="0" dirty="0">
                <a:solidFill>
                  <a:srgbClr val="32323C"/>
                </a:solidFill>
                <a:effectLst/>
                <a:latin typeface="acumin-pro"/>
              </a:rPr>
              <a:t>– a branch of the </a:t>
            </a:r>
            <a:r>
              <a:rPr lang="en-US" b="0" i="0" dirty="0" err="1">
                <a:solidFill>
                  <a:srgbClr val="32323C"/>
                </a:solidFill>
                <a:effectLst/>
                <a:latin typeface="acumin-pro"/>
              </a:rPr>
              <a:t>gastroduodenal</a:t>
            </a:r>
            <a:r>
              <a:rPr lang="en-US" b="0" i="0" dirty="0">
                <a:solidFill>
                  <a:srgbClr val="32323C"/>
                </a:solidFill>
                <a:effectLst/>
                <a:latin typeface="acumin-pro"/>
              </a:rPr>
              <a:t> artery.</a:t>
            </a:r>
          </a:p>
          <a:p>
            <a:pPr algn="just">
              <a:buFont typeface="Arial"/>
              <a:buChar char="•"/>
            </a:pPr>
            <a:r>
              <a:rPr lang="en-US" b="1" i="0" dirty="0">
                <a:solidFill>
                  <a:srgbClr val="32323C"/>
                </a:solidFill>
                <a:effectLst/>
                <a:latin typeface="acumin-pro"/>
              </a:rPr>
              <a:t>Inferior </a:t>
            </a:r>
            <a:r>
              <a:rPr lang="en-US" b="1" i="0" dirty="0" err="1">
                <a:solidFill>
                  <a:srgbClr val="32323C"/>
                </a:solidFill>
                <a:effectLst/>
                <a:latin typeface="acumin-pro"/>
              </a:rPr>
              <a:t>pancreaticoduodenal</a:t>
            </a:r>
            <a:r>
              <a:rPr lang="en-US" b="0" i="0" dirty="0">
                <a:solidFill>
                  <a:srgbClr val="32323C"/>
                </a:solidFill>
                <a:effectLst/>
                <a:latin typeface="acumin-pro"/>
              </a:rPr>
              <a:t> – branch of superior mesenteric artery (SMA).</a:t>
            </a:r>
          </a:p>
          <a:p>
            <a:pPr algn="just"/>
            <a:endParaRPr lang="en-US" b="0" i="0" dirty="0">
              <a:solidFill>
                <a:srgbClr val="32323C"/>
              </a:solidFill>
              <a:effectLst/>
              <a:latin typeface="acumin-pro"/>
            </a:endParaRPr>
          </a:p>
          <a:p>
            <a:endParaRPr lang="en-US" dirty="0"/>
          </a:p>
        </p:txBody>
      </p:sp>
    </p:spTree>
    <p:extLst>
      <p:ext uri="{BB962C8B-B14F-4D97-AF65-F5344CB8AC3E}">
        <p14:creationId xmlns:p14="http://schemas.microsoft.com/office/powerpoint/2010/main" val="209685703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a:solidFill>
                  <a:srgbClr val="32323C"/>
                </a:solidFill>
                <a:latin typeface="acumin-pro"/>
                <a:ea typeface="+mn-ea"/>
                <a:cs typeface="+mn-cs"/>
              </a:rPr>
              <a:t>3.The superior mesenteric artery</a:t>
            </a:r>
            <a:endParaRPr lang="en-US" b="1" dirty="0"/>
          </a:p>
        </p:txBody>
      </p:sp>
      <p:sp>
        <p:nvSpPr>
          <p:cNvPr id="3" name="Content Placeholder 2"/>
          <p:cNvSpPr>
            <a:spLocks noGrp="1"/>
          </p:cNvSpPr>
          <p:nvPr>
            <p:ph idx="1"/>
          </p:nvPr>
        </p:nvSpPr>
        <p:spPr>
          <a:xfrm>
            <a:off x="457200" y="1295400"/>
            <a:ext cx="8229600" cy="4830763"/>
          </a:xfrm>
        </p:spPr>
        <p:txBody>
          <a:bodyPr/>
          <a:lstStyle/>
          <a:p>
            <a:r>
              <a:rPr lang="en-US" b="0" i="0" dirty="0">
                <a:solidFill>
                  <a:srgbClr val="32323C"/>
                </a:solidFill>
                <a:effectLst/>
                <a:latin typeface="acumin-pro"/>
              </a:rPr>
              <a:t>The superior mesenteric artery (SMA) is a major artery of the abdomen. It arises from the abdominal aorta, and supplies arterial blood to the organs of the </a:t>
            </a:r>
            <a:r>
              <a:rPr lang="en-US" b="1" i="0" dirty="0" err="1">
                <a:solidFill>
                  <a:srgbClr val="32323C"/>
                </a:solidFill>
                <a:effectLst/>
                <a:latin typeface="acumin-pro"/>
              </a:rPr>
              <a:t>midgut</a:t>
            </a:r>
            <a:r>
              <a:rPr lang="en-US" b="1" i="0" dirty="0">
                <a:solidFill>
                  <a:srgbClr val="32323C"/>
                </a:solidFill>
                <a:effectLst/>
                <a:latin typeface="acumin-pro"/>
              </a:rPr>
              <a:t> </a:t>
            </a:r>
            <a:r>
              <a:rPr lang="en-US" b="0" i="0" dirty="0">
                <a:solidFill>
                  <a:srgbClr val="32323C"/>
                </a:solidFill>
                <a:effectLst/>
                <a:latin typeface="acumin-pro"/>
              </a:rPr>
              <a:t>– which spans from the major duodenal papilla (of the </a:t>
            </a:r>
            <a:r>
              <a:rPr lang="en-US" b="0" i="0" u="none" strike="noStrike" dirty="0">
                <a:solidFill>
                  <a:srgbClr val="00A99D"/>
                </a:solidFill>
                <a:effectLst/>
                <a:latin typeface="acumin-pro"/>
                <a:hlinkClick r:id="rId2"/>
              </a:rPr>
              <a:t>duodenum</a:t>
            </a:r>
            <a:r>
              <a:rPr lang="en-US" b="0" i="0" dirty="0">
                <a:solidFill>
                  <a:srgbClr val="32323C"/>
                </a:solidFill>
                <a:effectLst/>
                <a:latin typeface="acumin-pro"/>
              </a:rPr>
              <a:t>) to the proximal 2/3 of the transverse </a:t>
            </a:r>
            <a:r>
              <a:rPr lang="en-US" b="0" i="0" u="none" strike="noStrike" dirty="0">
                <a:solidFill>
                  <a:srgbClr val="00A99D"/>
                </a:solidFill>
                <a:effectLst/>
                <a:latin typeface="acumin-pro"/>
                <a:hlinkClick r:id="rId3"/>
              </a:rPr>
              <a:t>colon</a:t>
            </a:r>
            <a:r>
              <a:rPr lang="en-US" b="0" i="0" dirty="0">
                <a:solidFill>
                  <a:srgbClr val="32323C"/>
                </a:solidFill>
                <a:effectLst/>
                <a:latin typeface="acumin-pro"/>
              </a:rPr>
              <a:t>.</a:t>
            </a:r>
            <a:endParaRPr lang="en-US" dirty="0"/>
          </a:p>
        </p:txBody>
      </p:sp>
    </p:spTree>
    <p:extLst>
      <p:ext uri="{BB962C8B-B14F-4D97-AF65-F5344CB8AC3E}">
        <p14:creationId xmlns:p14="http://schemas.microsoft.com/office/powerpoint/2010/main" val="145672009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i="0" dirty="0">
                <a:solidFill>
                  <a:srgbClr val="32323C"/>
                </a:solidFill>
                <a:effectLst/>
                <a:latin typeface="acumin-pro"/>
              </a:rPr>
              <a:t>Anatomical Position</a:t>
            </a:r>
          </a:p>
          <a:p>
            <a:pPr algn="just"/>
            <a:r>
              <a:rPr lang="en-US" b="0" i="0" dirty="0">
                <a:solidFill>
                  <a:srgbClr val="32323C"/>
                </a:solidFill>
                <a:effectLst/>
                <a:latin typeface="acumin-pro"/>
              </a:rPr>
              <a:t>The superior mesenteric artery is the second of the three major anterior branches of the abdominal aorta (the other two are the </a:t>
            </a:r>
            <a:r>
              <a:rPr lang="en-US" b="0" i="0" u="none" strike="noStrike" dirty="0">
                <a:solidFill>
                  <a:srgbClr val="00A99D"/>
                </a:solidFill>
                <a:effectLst/>
                <a:latin typeface="acumin-pro"/>
                <a:hlinkClick r:id="rId2" tooltip="The Coeliac Trunk"/>
              </a:rPr>
              <a:t>coeliac trunk</a:t>
            </a:r>
            <a:r>
              <a:rPr lang="en-US" b="0" i="0" dirty="0">
                <a:solidFill>
                  <a:srgbClr val="32323C"/>
                </a:solidFill>
                <a:effectLst/>
                <a:latin typeface="acumin-pro"/>
              </a:rPr>
              <a:t> and </a:t>
            </a:r>
            <a:r>
              <a:rPr lang="en-US" b="0" i="0" u="none" strike="noStrike" dirty="0">
                <a:solidFill>
                  <a:srgbClr val="00A99D"/>
                </a:solidFill>
                <a:effectLst/>
                <a:latin typeface="acumin-pro"/>
                <a:hlinkClick r:id="rId3"/>
              </a:rPr>
              <a:t>inferior mesenteric artery</a:t>
            </a:r>
            <a:r>
              <a:rPr lang="en-US" b="0" i="0" dirty="0">
                <a:solidFill>
                  <a:srgbClr val="32323C"/>
                </a:solidFill>
                <a:effectLst/>
                <a:latin typeface="acumin-pro"/>
              </a:rPr>
              <a:t>). It arises anteriorly from the abdominal aorta at the level of the </a:t>
            </a:r>
            <a:r>
              <a:rPr lang="en-US" b="1" i="0" dirty="0">
                <a:solidFill>
                  <a:srgbClr val="32323C"/>
                </a:solidFill>
                <a:effectLst/>
                <a:latin typeface="acumin-pro"/>
              </a:rPr>
              <a:t>L1 vertebrae</a:t>
            </a:r>
            <a:r>
              <a:rPr lang="en-US" b="0" i="0" dirty="0">
                <a:solidFill>
                  <a:srgbClr val="32323C"/>
                </a:solidFill>
                <a:effectLst/>
                <a:latin typeface="acumin-pro"/>
              </a:rPr>
              <a:t>, immediately inferior to the origin of the coeliac trunk.</a:t>
            </a:r>
          </a:p>
          <a:p>
            <a:endParaRPr lang="en-US" dirty="0"/>
          </a:p>
        </p:txBody>
      </p:sp>
    </p:spTree>
    <p:extLst>
      <p:ext uri="{BB962C8B-B14F-4D97-AF65-F5344CB8AC3E}">
        <p14:creationId xmlns:p14="http://schemas.microsoft.com/office/powerpoint/2010/main" val="50134824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algn="just"/>
            <a:r>
              <a:rPr lang="en-US" b="0" i="0" dirty="0">
                <a:solidFill>
                  <a:srgbClr val="32323C"/>
                </a:solidFill>
                <a:effectLst/>
                <a:latin typeface="acumin-pro"/>
              </a:rPr>
              <a:t>After arising from the abdominal aorta, the superior mesenteric artery descends down the posterior aspect of the abdomen. At this point, it has several important anatomical relations:</a:t>
            </a:r>
          </a:p>
          <a:p>
            <a:pPr algn="just">
              <a:buFont typeface="Arial"/>
              <a:buChar char="•"/>
            </a:pPr>
            <a:r>
              <a:rPr lang="en-US" b="1" i="0" dirty="0">
                <a:solidFill>
                  <a:srgbClr val="32323C"/>
                </a:solidFill>
                <a:effectLst/>
                <a:latin typeface="acumin-pro"/>
              </a:rPr>
              <a:t>Anterior to the SMA</a:t>
            </a:r>
            <a:r>
              <a:rPr lang="en-US" b="0" i="0" dirty="0">
                <a:solidFill>
                  <a:srgbClr val="32323C"/>
                </a:solidFill>
                <a:effectLst/>
                <a:latin typeface="acumin-pro"/>
              </a:rPr>
              <a:t> – pyloric part of the stomach, splenic vein and neck of the pancreas.</a:t>
            </a:r>
          </a:p>
          <a:p>
            <a:pPr algn="just">
              <a:buFont typeface="Arial"/>
              <a:buChar char="•"/>
            </a:pPr>
            <a:r>
              <a:rPr lang="en-US" b="1" i="0" dirty="0">
                <a:solidFill>
                  <a:srgbClr val="32323C"/>
                </a:solidFill>
                <a:effectLst/>
                <a:latin typeface="acumin-pro"/>
              </a:rPr>
              <a:t>Posterior to the SMA</a:t>
            </a:r>
            <a:r>
              <a:rPr lang="en-US" b="0" i="0" dirty="0">
                <a:solidFill>
                  <a:srgbClr val="32323C"/>
                </a:solidFill>
                <a:effectLst/>
                <a:latin typeface="acumin-pro"/>
              </a:rPr>
              <a:t> – left renal vein, </a:t>
            </a:r>
            <a:r>
              <a:rPr lang="en-US" b="0" i="0" dirty="0" err="1">
                <a:solidFill>
                  <a:srgbClr val="32323C"/>
                </a:solidFill>
                <a:effectLst/>
                <a:latin typeface="acumin-pro"/>
              </a:rPr>
              <a:t>uncinate</a:t>
            </a:r>
            <a:r>
              <a:rPr lang="en-US" b="0" i="0" dirty="0">
                <a:solidFill>
                  <a:srgbClr val="32323C"/>
                </a:solidFill>
                <a:effectLst/>
                <a:latin typeface="acumin-pro"/>
              </a:rPr>
              <a:t> process of the pancreas and inferior part of the duodenum.</a:t>
            </a:r>
          </a:p>
          <a:p>
            <a:pPr lvl="1" algn="just">
              <a:buFont typeface="Arial"/>
              <a:buChar char="•"/>
            </a:pPr>
            <a:r>
              <a:rPr lang="en-US" b="0" i="0" dirty="0">
                <a:solidFill>
                  <a:srgbClr val="32323C"/>
                </a:solidFill>
                <a:effectLst/>
                <a:latin typeface="acumin-pro"/>
              </a:rPr>
              <a:t>The </a:t>
            </a:r>
            <a:r>
              <a:rPr lang="en-US" b="0" i="0" dirty="0" err="1">
                <a:solidFill>
                  <a:srgbClr val="32323C"/>
                </a:solidFill>
                <a:effectLst/>
                <a:latin typeface="acumin-pro"/>
              </a:rPr>
              <a:t>uncinate</a:t>
            </a:r>
            <a:r>
              <a:rPr lang="en-US" b="0" i="0" dirty="0">
                <a:solidFill>
                  <a:srgbClr val="32323C"/>
                </a:solidFill>
                <a:effectLst/>
                <a:latin typeface="acumin-pro"/>
              </a:rPr>
              <a:t> process is the only part of the pancreas that </a:t>
            </a:r>
            <a:r>
              <a:rPr lang="en-US" b="0" i="1" dirty="0">
                <a:solidFill>
                  <a:srgbClr val="32323C"/>
                </a:solidFill>
                <a:effectLst/>
                <a:latin typeface="acumin-pro"/>
              </a:rPr>
              <a:t>hooks</a:t>
            </a:r>
            <a:r>
              <a:rPr lang="en-US" b="0" i="0" dirty="0">
                <a:solidFill>
                  <a:srgbClr val="32323C"/>
                </a:solidFill>
                <a:effectLst/>
                <a:latin typeface="acumin-pro"/>
              </a:rPr>
              <a:t> around the back of the SMA.</a:t>
            </a:r>
          </a:p>
          <a:p>
            <a:endParaRPr lang="en-US" dirty="0"/>
          </a:p>
        </p:txBody>
      </p:sp>
    </p:spTree>
    <p:extLst>
      <p:ext uri="{BB962C8B-B14F-4D97-AF65-F5344CB8AC3E}">
        <p14:creationId xmlns:p14="http://schemas.microsoft.com/office/powerpoint/2010/main" val="120999752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marL="0" indent="0">
              <a:buNone/>
            </a:pPr>
            <a:r>
              <a:rPr lang="en-US" b="1" i="0" dirty="0">
                <a:solidFill>
                  <a:srgbClr val="32323C"/>
                </a:solidFill>
                <a:effectLst/>
                <a:latin typeface="acumin-pro"/>
              </a:rPr>
              <a:t>Major Branches</a:t>
            </a:r>
          </a:p>
          <a:p>
            <a:pPr algn="just"/>
            <a:r>
              <a:rPr lang="en-US" b="0" i="0" dirty="0">
                <a:solidFill>
                  <a:srgbClr val="32323C"/>
                </a:solidFill>
                <a:effectLst/>
                <a:latin typeface="acumin-pro"/>
              </a:rPr>
              <a:t>The superior mesenteric artery then gives rise to various branches that supply the </a:t>
            </a:r>
            <a:r>
              <a:rPr lang="en-US" b="1" i="0" dirty="0">
                <a:solidFill>
                  <a:srgbClr val="32323C"/>
                </a:solidFill>
                <a:effectLst/>
                <a:latin typeface="acumin-pro"/>
              </a:rPr>
              <a:t>small intestines, cecum, ascending and part of the transverse colon</a:t>
            </a:r>
          </a:p>
          <a:p>
            <a:pPr marL="0" indent="0">
              <a:buNone/>
            </a:pPr>
            <a:r>
              <a:rPr lang="en-US" b="1" i="0" u="sng" dirty="0">
                <a:solidFill>
                  <a:srgbClr val="32323C"/>
                </a:solidFill>
                <a:effectLst/>
                <a:latin typeface="acumin-pro"/>
              </a:rPr>
              <a:t>Inferior </a:t>
            </a:r>
            <a:r>
              <a:rPr lang="en-US" b="1" i="0" u="sng" dirty="0" err="1">
                <a:solidFill>
                  <a:srgbClr val="32323C"/>
                </a:solidFill>
                <a:effectLst/>
                <a:latin typeface="acumin-pro"/>
              </a:rPr>
              <a:t>Pancreaticoduodenal</a:t>
            </a:r>
            <a:r>
              <a:rPr lang="en-US" b="1" i="0" u="sng" dirty="0">
                <a:solidFill>
                  <a:srgbClr val="32323C"/>
                </a:solidFill>
                <a:effectLst/>
                <a:latin typeface="acumin-pro"/>
              </a:rPr>
              <a:t> Artery</a:t>
            </a:r>
            <a:endParaRPr lang="en-US" b="1" i="0" dirty="0">
              <a:solidFill>
                <a:srgbClr val="32323C"/>
              </a:solidFill>
              <a:effectLst/>
              <a:latin typeface="acumin-pro"/>
            </a:endParaRPr>
          </a:p>
          <a:p>
            <a:pPr algn="just"/>
            <a:r>
              <a:rPr lang="en-US" b="0" i="0" dirty="0">
                <a:solidFill>
                  <a:srgbClr val="32323C"/>
                </a:solidFill>
                <a:effectLst/>
                <a:latin typeface="acumin-pro"/>
              </a:rPr>
              <a:t>The inferior </a:t>
            </a:r>
            <a:r>
              <a:rPr lang="en-US" b="0" i="0" dirty="0" err="1">
                <a:solidFill>
                  <a:srgbClr val="32323C"/>
                </a:solidFill>
                <a:effectLst/>
                <a:latin typeface="acumin-pro"/>
              </a:rPr>
              <a:t>pancreaticoduodenal</a:t>
            </a:r>
            <a:r>
              <a:rPr lang="en-US" b="0" i="0" dirty="0">
                <a:solidFill>
                  <a:srgbClr val="32323C"/>
                </a:solidFill>
                <a:effectLst/>
                <a:latin typeface="acumin-pro"/>
              </a:rPr>
              <a:t> artery is the first branch of the SMA. It forms anterior and posterior vessels, which anastomose with branches of the </a:t>
            </a:r>
            <a:r>
              <a:rPr lang="en-US" b="1" i="0" dirty="0">
                <a:solidFill>
                  <a:srgbClr val="32323C"/>
                </a:solidFill>
                <a:effectLst/>
                <a:latin typeface="acumin-pro"/>
              </a:rPr>
              <a:t>superior </a:t>
            </a:r>
            <a:r>
              <a:rPr lang="en-US" b="1" i="0" dirty="0" err="1">
                <a:solidFill>
                  <a:srgbClr val="32323C"/>
                </a:solidFill>
                <a:effectLst/>
                <a:latin typeface="acumin-pro"/>
              </a:rPr>
              <a:t>pancreaticoduodenal</a:t>
            </a:r>
            <a:r>
              <a:rPr lang="en-US" b="1" i="0" dirty="0">
                <a:solidFill>
                  <a:srgbClr val="32323C"/>
                </a:solidFill>
                <a:effectLst/>
                <a:latin typeface="acumin-pro"/>
              </a:rPr>
              <a:t> artery</a:t>
            </a:r>
            <a:r>
              <a:rPr lang="en-US" b="0" i="0" dirty="0">
                <a:solidFill>
                  <a:srgbClr val="32323C"/>
                </a:solidFill>
                <a:effectLst/>
                <a:latin typeface="acumin-pro"/>
              </a:rPr>
              <a:t> (derived from the coeliac trunk). This network supplies the inferior region of the head of the </a:t>
            </a:r>
            <a:r>
              <a:rPr lang="en-US" b="0" i="0" u="none" strike="noStrike" dirty="0">
                <a:solidFill>
                  <a:srgbClr val="00A99D"/>
                </a:solidFill>
                <a:effectLst/>
                <a:latin typeface="acumin-pro"/>
                <a:hlinkClick r:id="rId2"/>
              </a:rPr>
              <a:t>pancreas</a:t>
            </a:r>
            <a:r>
              <a:rPr lang="en-US" b="0" i="0" dirty="0">
                <a:solidFill>
                  <a:srgbClr val="32323C"/>
                </a:solidFill>
                <a:effectLst/>
                <a:latin typeface="acumin-pro"/>
              </a:rPr>
              <a:t>, the </a:t>
            </a:r>
            <a:r>
              <a:rPr lang="en-US" b="0" i="0" dirty="0" err="1">
                <a:solidFill>
                  <a:srgbClr val="32323C"/>
                </a:solidFill>
                <a:effectLst/>
                <a:latin typeface="acumin-pro"/>
              </a:rPr>
              <a:t>uncinate</a:t>
            </a:r>
            <a:r>
              <a:rPr lang="en-US" b="0" i="0" dirty="0">
                <a:solidFill>
                  <a:srgbClr val="32323C"/>
                </a:solidFill>
                <a:effectLst/>
                <a:latin typeface="acumin-pro"/>
              </a:rPr>
              <a:t> process, and the </a:t>
            </a:r>
            <a:r>
              <a:rPr lang="en-US" b="0" i="0" u="none" strike="noStrike" dirty="0">
                <a:solidFill>
                  <a:srgbClr val="00A99D"/>
                </a:solidFill>
                <a:effectLst/>
                <a:latin typeface="acumin-pro"/>
                <a:hlinkClick r:id="rId3"/>
              </a:rPr>
              <a:t>duodenum</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170028279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u="sng" dirty="0" err="1"/>
              <a:t>Jejunal</a:t>
            </a:r>
            <a:r>
              <a:rPr lang="en-US" b="1" u="sng" dirty="0"/>
              <a:t> and </a:t>
            </a:r>
            <a:r>
              <a:rPr lang="en-US" b="1" u="sng" dirty="0" err="1"/>
              <a:t>ileal</a:t>
            </a:r>
            <a:r>
              <a:rPr lang="en-US" b="1" u="sng" dirty="0"/>
              <a:t> arteries</a:t>
            </a:r>
          </a:p>
        </p:txBody>
      </p:sp>
      <p:sp>
        <p:nvSpPr>
          <p:cNvPr id="3" name="Content Placeholder 2"/>
          <p:cNvSpPr>
            <a:spLocks noGrp="1"/>
          </p:cNvSpPr>
          <p:nvPr>
            <p:ph idx="1"/>
          </p:nvPr>
        </p:nvSpPr>
        <p:spPr>
          <a:xfrm>
            <a:off x="457200" y="1143000"/>
            <a:ext cx="8229600" cy="4983163"/>
          </a:xfrm>
        </p:spPr>
        <p:txBody>
          <a:bodyPr/>
          <a:lstStyle/>
          <a:p>
            <a:pPr algn="just"/>
            <a:r>
              <a:rPr lang="en-US" b="0" i="0" dirty="0">
                <a:solidFill>
                  <a:srgbClr val="32323C"/>
                </a:solidFill>
                <a:effectLst/>
                <a:latin typeface="acumin-pro"/>
              </a:rPr>
              <a:t>The superior mesenteric artery gives rise to numerous arteries that supply the </a:t>
            </a:r>
            <a:r>
              <a:rPr lang="en-US" b="0" i="0" u="none" strike="noStrike" dirty="0">
                <a:solidFill>
                  <a:srgbClr val="00A99D"/>
                </a:solidFill>
                <a:effectLst/>
                <a:latin typeface="acumin-pro"/>
                <a:hlinkClick r:id="rId2"/>
              </a:rPr>
              <a:t>jejunum </a:t>
            </a:r>
            <a:r>
              <a:rPr lang="en-US" b="0" i="0" dirty="0">
                <a:solidFill>
                  <a:srgbClr val="32323C"/>
                </a:solidFill>
                <a:effectLst/>
                <a:latin typeface="acumin-pro"/>
              </a:rPr>
              <a:t>and </a:t>
            </a:r>
            <a:r>
              <a:rPr lang="en-US" b="0" i="0" u="none" strike="noStrike" dirty="0">
                <a:solidFill>
                  <a:srgbClr val="00A99D"/>
                </a:solidFill>
                <a:effectLst/>
                <a:latin typeface="acumin-pro"/>
                <a:hlinkClick r:id="rId2"/>
              </a:rPr>
              <a:t>ileum</a:t>
            </a:r>
            <a:r>
              <a:rPr lang="en-US" b="0" i="0" dirty="0">
                <a:solidFill>
                  <a:srgbClr val="32323C"/>
                </a:solidFill>
                <a:effectLst/>
                <a:latin typeface="acumin-pro"/>
              </a:rPr>
              <a:t>.</a:t>
            </a:r>
          </a:p>
          <a:p>
            <a:pPr algn="just"/>
            <a:r>
              <a:rPr lang="en-US" b="0" i="0" dirty="0">
                <a:solidFill>
                  <a:srgbClr val="32323C"/>
                </a:solidFill>
                <a:effectLst/>
                <a:latin typeface="acumin-pro"/>
              </a:rPr>
              <a:t>The arteries pass between the layers of the mesentery and form </a:t>
            </a:r>
            <a:r>
              <a:rPr lang="en-US" b="1" i="0" dirty="0">
                <a:solidFill>
                  <a:srgbClr val="32323C"/>
                </a:solidFill>
                <a:effectLst/>
                <a:latin typeface="acumin-pro"/>
              </a:rPr>
              <a:t>anastomotic arcades </a:t>
            </a:r>
            <a:r>
              <a:rPr lang="en-US" b="0" i="0" dirty="0">
                <a:solidFill>
                  <a:srgbClr val="32323C"/>
                </a:solidFill>
                <a:effectLst/>
                <a:latin typeface="acumin-pro"/>
              </a:rPr>
              <a:t>– from which smaller, straight arteries (known as the “vasa recta”) arise to supply the organs</a:t>
            </a:r>
          </a:p>
          <a:p>
            <a:endParaRPr lang="en-US" dirty="0"/>
          </a:p>
        </p:txBody>
      </p:sp>
    </p:spTree>
    <p:extLst>
      <p:ext uri="{BB962C8B-B14F-4D97-AF65-F5344CB8AC3E}">
        <p14:creationId xmlns:p14="http://schemas.microsoft.com/office/powerpoint/2010/main" val="21371043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r>
              <a:rPr lang="en-US" b="0" i="0" dirty="0">
                <a:solidFill>
                  <a:srgbClr val="32323C"/>
                </a:solidFill>
                <a:effectLst/>
                <a:latin typeface="acumin-pro"/>
              </a:rPr>
              <a:t>The </a:t>
            </a:r>
            <a:r>
              <a:rPr lang="en-US" b="0" i="0" dirty="0" err="1">
                <a:solidFill>
                  <a:srgbClr val="32323C"/>
                </a:solidFill>
                <a:effectLst/>
                <a:latin typeface="acumin-pro"/>
              </a:rPr>
              <a:t>jejunal</a:t>
            </a:r>
            <a:r>
              <a:rPr lang="en-US" b="0" i="0" dirty="0">
                <a:solidFill>
                  <a:srgbClr val="32323C"/>
                </a:solidFill>
                <a:effectLst/>
                <a:latin typeface="acumin-pro"/>
              </a:rPr>
              <a:t> blood supply is </a:t>
            </a:r>
            <a:r>
              <a:rPr lang="en-US" b="0" i="0" dirty="0" err="1">
                <a:solidFill>
                  <a:srgbClr val="32323C"/>
                </a:solidFill>
                <a:effectLst/>
                <a:latin typeface="acumin-pro"/>
              </a:rPr>
              <a:t>characterised</a:t>
            </a:r>
            <a:r>
              <a:rPr lang="en-US" b="0" i="0" dirty="0">
                <a:solidFill>
                  <a:srgbClr val="32323C"/>
                </a:solidFill>
                <a:effectLst/>
                <a:latin typeface="acumin-pro"/>
              </a:rPr>
              <a:t> by a smaller number of arterial arcades, but longer vasa recta. In contrast, the </a:t>
            </a:r>
            <a:r>
              <a:rPr lang="en-US" b="0" i="0" dirty="0" err="1">
                <a:solidFill>
                  <a:srgbClr val="32323C"/>
                </a:solidFill>
                <a:effectLst/>
                <a:latin typeface="acumin-pro"/>
              </a:rPr>
              <a:t>ileal</a:t>
            </a:r>
            <a:r>
              <a:rPr lang="en-US" b="0" i="0" dirty="0">
                <a:solidFill>
                  <a:srgbClr val="32323C"/>
                </a:solidFill>
                <a:effectLst/>
                <a:latin typeface="acumin-pro"/>
              </a:rPr>
              <a:t> blood supply is marked by more arterial arcades with shorter vasa recta.</a:t>
            </a:r>
          </a:p>
          <a:p>
            <a:pPr marL="0" indent="0">
              <a:buNone/>
            </a:pPr>
            <a:r>
              <a:rPr lang="en-US" b="1" i="0" u="sng" dirty="0">
                <a:solidFill>
                  <a:srgbClr val="32323C"/>
                </a:solidFill>
                <a:effectLst/>
                <a:latin typeface="acumin-pro"/>
              </a:rPr>
              <a:t>Middle and Right Colic Arteries</a:t>
            </a:r>
            <a:endParaRPr lang="en-US" b="1" i="0" dirty="0">
              <a:solidFill>
                <a:srgbClr val="32323C"/>
              </a:solidFill>
              <a:effectLst/>
              <a:latin typeface="acumin-pro"/>
            </a:endParaRPr>
          </a:p>
          <a:p>
            <a:pPr algn="just"/>
            <a:r>
              <a:rPr lang="en-US" b="0" i="0" dirty="0">
                <a:solidFill>
                  <a:srgbClr val="32323C"/>
                </a:solidFill>
                <a:effectLst/>
                <a:latin typeface="acumin-pro"/>
              </a:rPr>
              <a:t>The right and middle colic arteries arise from the right side of the superior mesenteric artery to supply the </a:t>
            </a:r>
            <a:r>
              <a:rPr lang="en-US" b="0" i="0" u="none" strike="noStrike" dirty="0">
                <a:solidFill>
                  <a:srgbClr val="00A99D"/>
                </a:solidFill>
                <a:effectLst/>
                <a:latin typeface="acumin-pro"/>
                <a:hlinkClick r:id="rId2"/>
              </a:rPr>
              <a:t>colon</a:t>
            </a:r>
            <a:r>
              <a:rPr lang="en-US" b="0" i="0" dirty="0">
                <a:solidFill>
                  <a:srgbClr val="32323C"/>
                </a:solidFill>
                <a:effectLst/>
                <a:latin typeface="acumin-pro"/>
              </a:rPr>
              <a:t>:</a:t>
            </a:r>
          </a:p>
          <a:p>
            <a:pPr algn="just">
              <a:buFont typeface="Arial"/>
              <a:buChar char="•"/>
            </a:pPr>
            <a:r>
              <a:rPr lang="en-US" b="1" i="0" dirty="0">
                <a:solidFill>
                  <a:srgbClr val="32323C"/>
                </a:solidFill>
                <a:effectLst/>
                <a:latin typeface="acumin-pro"/>
              </a:rPr>
              <a:t>Middle colic artery</a:t>
            </a:r>
            <a:r>
              <a:rPr lang="en-US" b="0" i="0" dirty="0">
                <a:solidFill>
                  <a:srgbClr val="32323C"/>
                </a:solidFill>
                <a:effectLst/>
                <a:latin typeface="acumin-pro"/>
              </a:rPr>
              <a:t> –  supplies the transverse colon.</a:t>
            </a:r>
          </a:p>
          <a:p>
            <a:pPr algn="just">
              <a:buFont typeface="Arial"/>
              <a:buChar char="•"/>
            </a:pPr>
            <a:r>
              <a:rPr lang="en-US" b="1" i="0" dirty="0">
                <a:solidFill>
                  <a:srgbClr val="32323C"/>
                </a:solidFill>
                <a:effectLst/>
                <a:latin typeface="acumin-pro"/>
              </a:rPr>
              <a:t>Right colic artery</a:t>
            </a:r>
            <a:r>
              <a:rPr lang="en-US" b="0" i="0" dirty="0">
                <a:solidFill>
                  <a:srgbClr val="32323C"/>
                </a:solidFill>
                <a:effectLst/>
                <a:latin typeface="acumin-pro"/>
              </a:rPr>
              <a:t> – supplies the ascending colon.</a:t>
            </a:r>
          </a:p>
          <a:p>
            <a:endParaRPr lang="en-US" dirty="0"/>
          </a:p>
        </p:txBody>
      </p:sp>
    </p:spTree>
    <p:extLst>
      <p:ext uri="{BB962C8B-B14F-4D97-AF65-F5344CB8AC3E}">
        <p14:creationId xmlns:p14="http://schemas.microsoft.com/office/powerpoint/2010/main" val="120133151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b="1" i="0" u="sng" dirty="0" err="1">
                <a:solidFill>
                  <a:srgbClr val="32323C"/>
                </a:solidFill>
                <a:effectLst/>
                <a:latin typeface="acumin-pro"/>
              </a:rPr>
              <a:t>Ileocolic</a:t>
            </a:r>
            <a:r>
              <a:rPr lang="en-US" b="1" i="0" u="sng" dirty="0">
                <a:solidFill>
                  <a:srgbClr val="32323C"/>
                </a:solidFill>
                <a:effectLst/>
                <a:latin typeface="acumin-pro"/>
              </a:rPr>
              <a:t> Artery</a:t>
            </a:r>
            <a:endParaRPr lang="en-US" b="1" i="0" dirty="0">
              <a:solidFill>
                <a:srgbClr val="32323C"/>
              </a:solidFill>
              <a:effectLst/>
              <a:latin typeface="acumin-pro"/>
            </a:endParaRPr>
          </a:p>
          <a:p>
            <a:pPr algn="just"/>
            <a:r>
              <a:rPr lang="en-US" b="0" i="0" dirty="0">
                <a:solidFill>
                  <a:srgbClr val="32323C"/>
                </a:solidFill>
                <a:effectLst/>
                <a:latin typeface="acumin-pro"/>
              </a:rPr>
              <a:t>The </a:t>
            </a:r>
            <a:r>
              <a:rPr lang="en-US" b="0" i="0" dirty="0" err="1">
                <a:solidFill>
                  <a:srgbClr val="32323C"/>
                </a:solidFill>
                <a:effectLst/>
                <a:latin typeface="acumin-pro"/>
              </a:rPr>
              <a:t>ileocolic</a:t>
            </a:r>
            <a:r>
              <a:rPr lang="en-US" b="0" i="0" dirty="0">
                <a:solidFill>
                  <a:srgbClr val="32323C"/>
                </a:solidFill>
                <a:effectLst/>
                <a:latin typeface="acumin-pro"/>
              </a:rPr>
              <a:t> artery is the final major branch of the superior mesenteric artery. It passes inferiorly and to the right, giving rise to branches to the ascending colon, appendix, cecum, and ileum. In cases of appendectomy, the appendicular artery is ligated.</a:t>
            </a:r>
          </a:p>
          <a:p>
            <a:endParaRPr lang="en-US" dirty="0"/>
          </a:p>
        </p:txBody>
      </p:sp>
    </p:spTree>
    <p:extLst>
      <p:ext uri="{BB962C8B-B14F-4D97-AF65-F5344CB8AC3E}">
        <p14:creationId xmlns:p14="http://schemas.microsoft.com/office/powerpoint/2010/main" val="3656111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10000"/>
          </a:bodyPr>
          <a:lstStyle/>
          <a:p>
            <a:pPr>
              <a:buNone/>
            </a:pPr>
            <a:r>
              <a:rPr lang="en-US" b="1" dirty="0"/>
              <a:t>Muscles of shoulder girdle (anterior muscles)</a:t>
            </a:r>
          </a:p>
          <a:p>
            <a:pPr>
              <a:buNone/>
            </a:pPr>
            <a:r>
              <a:rPr lang="en-US" b="1" dirty="0"/>
              <a:t>1. pectoral region muscle</a:t>
            </a:r>
          </a:p>
          <a:p>
            <a:r>
              <a:rPr lang="en-US" dirty="0"/>
              <a:t>They are 4 in number and consists of pectoral major, pectoral minor, </a:t>
            </a:r>
            <a:r>
              <a:rPr lang="en-US" dirty="0" err="1"/>
              <a:t>subclavius</a:t>
            </a:r>
            <a:r>
              <a:rPr lang="en-US" dirty="0"/>
              <a:t> and </a:t>
            </a:r>
            <a:r>
              <a:rPr lang="en-US" dirty="0" err="1"/>
              <a:t>serrateous</a:t>
            </a:r>
            <a:r>
              <a:rPr lang="en-US" dirty="0"/>
              <a:t> anterior.</a:t>
            </a:r>
          </a:p>
          <a:p>
            <a:pPr>
              <a:buNone/>
            </a:pPr>
            <a:r>
              <a:rPr lang="en-US" b="1" dirty="0" err="1"/>
              <a:t>a.Pectoralis</a:t>
            </a:r>
            <a:r>
              <a:rPr lang="en-US" b="1" dirty="0"/>
              <a:t> major</a:t>
            </a:r>
          </a:p>
          <a:p>
            <a:r>
              <a:rPr lang="en-US" dirty="0"/>
              <a:t> This lies on the anterior thoracic wall. </a:t>
            </a:r>
          </a:p>
          <a:p>
            <a:r>
              <a:rPr lang="en-US" dirty="0"/>
              <a:t>The </a:t>
            </a:r>
            <a:r>
              <a:rPr lang="en-US" dirty="0" err="1"/>
              <a:t>fibres</a:t>
            </a:r>
            <a:r>
              <a:rPr lang="en-US" dirty="0"/>
              <a:t> originate from the middle third of the clavicle and from the sternum and are inserted into the lip of the </a:t>
            </a:r>
            <a:r>
              <a:rPr lang="en-US" dirty="0" err="1"/>
              <a:t>intertubercular</a:t>
            </a:r>
            <a:r>
              <a:rPr lang="en-US" dirty="0"/>
              <a:t> groove of the </a:t>
            </a:r>
            <a:r>
              <a:rPr lang="en-US" dirty="0" err="1"/>
              <a:t>humerus</a:t>
            </a:r>
            <a:r>
              <a:rPr lang="en-US" dirty="0"/>
              <a:t>. </a:t>
            </a:r>
          </a:p>
          <a:p>
            <a:r>
              <a:rPr lang="en-US" dirty="0"/>
              <a:t>It draws the arm forward and towards the body, i.e. flexes and adducts.</a:t>
            </a:r>
          </a:p>
          <a:p>
            <a:r>
              <a:rPr lang="en-US" b="1" dirty="0"/>
              <a:t>Innervation</a:t>
            </a:r>
            <a:r>
              <a:rPr lang="en-US" dirty="0"/>
              <a:t>: Lateral and medial pectoral nerves</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782"/>
            <a:ext cx="8229600" cy="1143000"/>
          </a:xfrm>
        </p:spPr>
        <p:txBody>
          <a:bodyPr>
            <a:normAutofit fontScale="90000"/>
          </a:bodyPr>
          <a:lstStyle/>
          <a:p>
            <a:pPr algn="l"/>
            <a:br>
              <a:rPr lang="en-US" sz="3600" dirty="0"/>
            </a:br>
            <a:br>
              <a:rPr lang="en-US" sz="3600" dirty="0"/>
            </a:br>
            <a:r>
              <a:rPr lang="en-US" sz="3600" dirty="0"/>
              <a:t>The superior mesenteric artery and its branches. Note: the inferior </a:t>
            </a:r>
            <a:r>
              <a:rPr lang="en-US" sz="3600" dirty="0" err="1"/>
              <a:t>pancreatoduodenal</a:t>
            </a:r>
            <a:r>
              <a:rPr lang="en-US" sz="3600" dirty="0"/>
              <a:t> artery arises more proximally, and is not visible on </a:t>
            </a:r>
            <a:r>
              <a:rPr lang="en-US" sz="3600" dirty="0" err="1"/>
              <a:t>thia</a:t>
            </a:r>
            <a:r>
              <a:rPr lang="en-US" sz="3600" dirty="0"/>
              <a:t> illustration</a:t>
            </a:r>
            <a:r>
              <a:rPr lang="en-US" dirty="0"/>
              <a: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209801"/>
            <a:ext cx="726224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00401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32323C"/>
                </a:solidFill>
                <a:latin typeface="acumin-pro"/>
                <a:ea typeface="+mn-ea"/>
                <a:cs typeface="+mn-cs"/>
              </a:rPr>
              <a:t>4. inferior mesenteric artery (IMA)</a:t>
            </a:r>
            <a:endParaRPr lang="en-US" b="1" dirty="0"/>
          </a:p>
        </p:txBody>
      </p:sp>
      <p:sp>
        <p:nvSpPr>
          <p:cNvPr id="3" name="Content Placeholder 2"/>
          <p:cNvSpPr>
            <a:spLocks noGrp="1"/>
          </p:cNvSpPr>
          <p:nvPr>
            <p:ph idx="1"/>
          </p:nvPr>
        </p:nvSpPr>
        <p:spPr/>
        <p:txBody>
          <a:bodyPr/>
          <a:lstStyle/>
          <a:p>
            <a:r>
              <a:rPr lang="en-US" b="0" i="0" dirty="0">
                <a:solidFill>
                  <a:srgbClr val="32323C"/>
                </a:solidFill>
                <a:effectLst/>
                <a:latin typeface="acumin-pro"/>
              </a:rPr>
              <a:t>The inferior mesenteric artery (IMA) is a major branch of the abdominal aorta. It supplies arterial blood to the organs of the </a:t>
            </a:r>
            <a:r>
              <a:rPr lang="en-US" b="1" i="0" dirty="0">
                <a:solidFill>
                  <a:srgbClr val="32323C"/>
                </a:solidFill>
                <a:effectLst/>
                <a:latin typeface="acumin-pro"/>
              </a:rPr>
              <a:t>hindgut </a:t>
            </a:r>
            <a:r>
              <a:rPr lang="en-US" b="0" i="0" dirty="0">
                <a:solidFill>
                  <a:srgbClr val="32323C"/>
                </a:solidFill>
                <a:effectLst/>
                <a:latin typeface="acumin-pro"/>
              </a:rPr>
              <a:t>– the distal 1/3 of the transverse colon, splenic flexure, descending colon, sigmoid colon and rectum.</a:t>
            </a:r>
            <a:endParaRPr lang="en-US" dirty="0"/>
          </a:p>
        </p:txBody>
      </p:sp>
    </p:spTree>
    <p:extLst>
      <p:ext uri="{BB962C8B-B14F-4D97-AF65-F5344CB8AC3E}">
        <p14:creationId xmlns:p14="http://schemas.microsoft.com/office/powerpoint/2010/main" val="18609828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92500" lnSpcReduction="20000"/>
          </a:bodyPr>
          <a:lstStyle/>
          <a:p>
            <a:pPr marL="0" indent="0">
              <a:buNone/>
            </a:pPr>
            <a:r>
              <a:rPr lang="en-US" b="1" dirty="0">
                <a:effectLst/>
                <a:latin typeface="inherit"/>
              </a:rPr>
              <a:t>Anatomical Position</a:t>
            </a:r>
          </a:p>
          <a:p>
            <a:r>
              <a:rPr lang="en-US" dirty="0">
                <a:effectLst/>
              </a:rPr>
              <a:t>The inferior mesenteric artery is the last of the three major anterior branches of the abdominal aorta (the other two are the </a:t>
            </a:r>
            <a:r>
              <a:rPr lang="en-US" u="none" strike="noStrike" dirty="0">
                <a:solidFill>
                  <a:srgbClr val="00A99D"/>
                </a:solidFill>
                <a:effectLst/>
                <a:hlinkClick r:id="rId2" tooltip="The Coeliac Trunk"/>
              </a:rPr>
              <a:t>coeliac trunk</a:t>
            </a:r>
            <a:r>
              <a:rPr lang="en-US" dirty="0">
                <a:effectLst/>
              </a:rPr>
              <a:t> and </a:t>
            </a:r>
            <a:r>
              <a:rPr lang="en-US" u="none" strike="noStrike" dirty="0">
                <a:solidFill>
                  <a:srgbClr val="00A99D"/>
                </a:solidFill>
                <a:effectLst/>
                <a:hlinkClick r:id="rId3"/>
              </a:rPr>
              <a:t>superior mesenteric artery</a:t>
            </a:r>
            <a:r>
              <a:rPr lang="en-US" dirty="0">
                <a:effectLst/>
              </a:rPr>
              <a:t>). It arises at </a:t>
            </a:r>
            <a:r>
              <a:rPr lang="en-US" b="1" dirty="0">
                <a:effectLst/>
              </a:rPr>
              <a:t>L3</a:t>
            </a:r>
            <a:r>
              <a:rPr lang="en-US" dirty="0">
                <a:effectLst/>
              </a:rPr>
              <a:t>, near the inferior border of the duodenum, 3-4 cm above where the aorta bifurcates into the </a:t>
            </a:r>
            <a:r>
              <a:rPr lang="en-US" b="1" dirty="0">
                <a:effectLst/>
              </a:rPr>
              <a:t>common iliac arteries</a:t>
            </a:r>
            <a:r>
              <a:rPr lang="en-US" dirty="0">
                <a:effectLst/>
              </a:rPr>
              <a:t>.</a:t>
            </a:r>
          </a:p>
          <a:p>
            <a:r>
              <a:rPr lang="en-US" dirty="0">
                <a:effectLst/>
              </a:rPr>
              <a:t>As the artery arises from the aorta, it descends anteriorly to its parent vessel, before moving to the left side. It is a </a:t>
            </a:r>
            <a:r>
              <a:rPr lang="en-US" b="1" dirty="0">
                <a:effectLst/>
              </a:rPr>
              <a:t>retroperitoneal</a:t>
            </a:r>
            <a:r>
              <a:rPr lang="en-US" dirty="0">
                <a:effectLst/>
              </a:rPr>
              <a:t> structure – situated behind the </a:t>
            </a:r>
            <a:r>
              <a:rPr lang="en-US" u="none" strike="noStrike" dirty="0">
                <a:solidFill>
                  <a:srgbClr val="00A99D"/>
                </a:solidFill>
                <a:effectLst/>
                <a:hlinkClick r:id="rId4"/>
              </a:rPr>
              <a:t>peritoneum</a:t>
            </a:r>
            <a:r>
              <a:rPr lang="en-US" dirty="0">
                <a:effectLst/>
              </a:rPr>
              <a:t>.</a:t>
            </a:r>
          </a:p>
          <a:p>
            <a:pPr algn="just" latinLnBrk="1"/>
            <a:r>
              <a:rPr lang="en-US" b="0" i="0" dirty="0">
                <a:solidFill>
                  <a:srgbClr val="FFFFFF"/>
                </a:solidFill>
                <a:effectLst/>
                <a:latin typeface="acumin-pro"/>
              </a:rPr>
              <a:t> By </a:t>
            </a:r>
            <a:r>
              <a:rPr lang="en-US" b="0" i="0" u="sng" dirty="0">
                <a:solidFill>
                  <a:srgbClr val="FFFFFF"/>
                </a:solidFill>
                <a:effectLst/>
                <a:latin typeface="acumin-pro"/>
              </a:rPr>
              <a:t> </a:t>
            </a:r>
            <a:r>
              <a:rPr lang="en-US" b="0" i="0" dirty="0">
                <a:solidFill>
                  <a:srgbClr val="FFFFFF"/>
                </a:solidFill>
                <a:effectLst/>
                <a:latin typeface="acumin-pro"/>
              </a:rPr>
              <a:t>(2021)</a:t>
            </a:r>
          </a:p>
          <a:p>
            <a:br>
              <a:rPr lang="en-US" dirty="0">
                <a:solidFill>
                  <a:srgbClr val="FFFFFF"/>
                </a:solidFill>
                <a:effectLst/>
              </a:rPr>
            </a:br>
            <a:endParaRPr lang="en-US" dirty="0"/>
          </a:p>
        </p:txBody>
      </p:sp>
    </p:spTree>
    <p:extLst>
      <p:ext uri="{BB962C8B-B14F-4D97-AF65-F5344CB8AC3E}">
        <p14:creationId xmlns:p14="http://schemas.microsoft.com/office/powerpoint/2010/main" val="418262757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dirty="0"/>
              <a:t>The origin of the IMA from the abdominal aorta. It is the third major branch.</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6448" y="1752600"/>
            <a:ext cx="745110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80916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pPr marL="0" indent="0">
              <a:buNone/>
            </a:pPr>
            <a:r>
              <a:rPr lang="en-US" b="1" i="0" dirty="0">
                <a:solidFill>
                  <a:srgbClr val="32323C"/>
                </a:solidFill>
                <a:effectLst/>
                <a:latin typeface="acumin-pro"/>
              </a:rPr>
              <a:t>Major Branches</a:t>
            </a:r>
          </a:p>
          <a:p>
            <a:pPr algn="just"/>
            <a:r>
              <a:rPr lang="en-US" b="0" i="0" dirty="0">
                <a:solidFill>
                  <a:srgbClr val="32323C"/>
                </a:solidFill>
                <a:effectLst/>
                <a:latin typeface="acumin-pro"/>
              </a:rPr>
              <a:t>The branches of the inferior mesenteric artery supply the structures of the embryonic </a:t>
            </a:r>
            <a:r>
              <a:rPr lang="en-US" b="1" i="0" dirty="0">
                <a:solidFill>
                  <a:srgbClr val="32323C"/>
                </a:solidFill>
                <a:effectLst/>
                <a:latin typeface="acumin-pro"/>
              </a:rPr>
              <a:t>hindgut</a:t>
            </a:r>
            <a:r>
              <a:rPr lang="en-US" b="0" i="0" dirty="0">
                <a:solidFill>
                  <a:srgbClr val="32323C"/>
                </a:solidFill>
                <a:effectLst/>
                <a:latin typeface="acumin-pro"/>
              </a:rPr>
              <a:t>. These include the distal 1/3 of the transverse colon, splenic flexure, descending colon, sigmoid colon and rectum.</a:t>
            </a:r>
          </a:p>
          <a:p>
            <a:pPr algn="just"/>
            <a:r>
              <a:rPr lang="en-US" b="0" i="0" dirty="0">
                <a:solidFill>
                  <a:srgbClr val="32323C"/>
                </a:solidFill>
                <a:effectLst/>
                <a:latin typeface="acumin-pro"/>
              </a:rPr>
              <a:t>There are three major branches that arise from the IMA – the</a:t>
            </a:r>
            <a:r>
              <a:rPr lang="en-US" b="1" i="0" dirty="0">
                <a:solidFill>
                  <a:srgbClr val="32323C"/>
                </a:solidFill>
                <a:effectLst/>
                <a:latin typeface="acumin-pro"/>
              </a:rPr>
              <a:t> left colic artery</a:t>
            </a:r>
            <a:r>
              <a:rPr lang="en-US" b="0" i="0" dirty="0">
                <a:solidFill>
                  <a:srgbClr val="32323C"/>
                </a:solidFill>
                <a:effectLst/>
                <a:latin typeface="acumin-pro"/>
              </a:rPr>
              <a:t>, </a:t>
            </a:r>
            <a:r>
              <a:rPr lang="en-US" b="1" i="0" dirty="0">
                <a:solidFill>
                  <a:srgbClr val="32323C"/>
                </a:solidFill>
                <a:effectLst/>
                <a:latin typeface="acumin-pro"/>
              </a:rPr>
              <a:t>sigmoid artery</a:t>
            </a:r>
            <a:r>
              <a:rPr lang="en-US" b="0" i="0" dirty="0">
                <a:solidFill>
                  <a:srgbClr val="32323C"/>
                </a:solidFill>
                <a:effectLst/>
                <a:latin typeface="acumin-pro"/>
              </a:rPr>
              <a:t> and </a:t>
            </a:r>
            <a:r>
              <a:rPr lang="en-US" b="1" i="0" dirty="0">
                <a:solidFill>
                  <a:srgbClr val="32323C"/>
                </a:solidFill>
                <a:effectLst/>
                <a:latin typeface="acumin-pro"/>
              </a:rPr>
              <a:t>superior rectal artery</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4582302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Left colic artery</a:t>
            </a:r>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lgn="just"/>
            <a:r>
              <a:rPr lang="en-US" b="0" i="0" dirty="0">
                <a:solidFill>
                  <a:srgbClr val="32323C"/>
                </a:solidFill>
                <a:effectLst/>
                <a:latin typeface="acumin-pro"/>
              </a:rPr>
              <a:t>The left colic artery is the first branch of the IMA. It supplies the distal 1/3 of the transverse </a:t>
            </a:r>
            <a:r>
              <a:rPr lang="en-US" b="0" i="0" u="none" strike="noStrike" dirty="0">
                <a:solidFill>
                  <a:srgbClr val="00A99D"/>
                </a:solidFill>
                <a:effectLst/>
                <a:latin typeface="acumin-pro"/>
                <a:hlinkClick r:id="rId2"/>
              </a:rPr>
              <a:t>colon </a:t>
            </a:r>
            <a:r>
              <a:rPr lang="en-US" b="0" i="0" dirty="0">
                <a:solidFill>
                  <a:srgbClr val="32323C"/>
                </a:solidFill>
                <a:effectLst/>
                <a:latin typeface="acumin-pro"/>
              </a:rPr>
              <a:t>and the descending colon. After arising from its parent artery, it travels anteriorly to the psoas major muscle, left ureter and left internal spermatic vessels, before dividing into ascending and descending branches:</a:t>
            </a:r>
          </a:p>
          <a:p>
            <a:pPr algn="just">
              <a:buFont typeface="Arial"/>
              <a:buChar char="•"/>
            </a:pPr>
            <a:r>
              <a:rPr lang="en-US" b="1" i="0" dirty="0">
                <a:solidFill>
                  <a:srgbClr val="32323C"/>
                </a:solidFill>
                <a:effectLst/>
                <a:latin typeface="acumin-pro"/>
              </a:rPr>
              <a:t>Ascending branch</a:t>
            </a:r>
            <a:r>
              <a:rPr lang="en-US" b="0" i="0" dirty="0">
                <a:solidFill>
                  <a:srgbClr val="32323C"/>
                </a:solidFill>
                <a:effectLst/>
                <a:latin typeface="acumin-pro"/>
              </a:rPr>
              <a:t> – crosses the left kidney anteriorly, before entering the mesentery of the transverse colon, moving superiorly. It supplies the distal 1/3 of the transverse colon, and the upper aspect of the descending colon.</a:t>
            </a:r>
          </a:p>
          <a:p>
            <a:pPr algn="just">
              <a:buFont typeface="Arial"/>
              <a:buChar char="•"/>
            </a:pPr>
            <a:r>
              <a:rPr lang="en-US" b="1" i="0" dirty="0">
                <a:solidFill>
                  <a:srgbClr val="32323C"/>
                </a:solidFill>
                <a:effectLst/>
                <a:latin typeface="acumin-pro"/>
              </a:rPr>
              <a:t>Descending branch</a:t>
            </a:r>
            <a:r>
              <a:rPr lang="en-US" b="0" i="0" dirty="0">
                <a:solidFill>
                  <a:srgbClr val="32323C"/>
                </a:solidFill>
                <a:effectLst/>
                <a:latin typeface="acumin-pro"/>
              </a:rPr>
              <a:t> – moves inferiorly to supply the lower part of the descending colon. It anastomoses with the superior sigmoid artery.</a:t>
            </a:r>
          </a:p>
          <a:p>
            <a:endParaRPr lang="en-US" dirty="0"/>
          </a:p>
        </p:txBody>
      </p:sp>
    </p:spTree>
    <p:extLst>
      <p:ext uri="{BB962C8B-B14F-4D97-AF65-F5344CB8AC3E}">
        <p14:creationId xmlns:p14="http://schemas.microsoft.com/office/powerpoint/2010/main" val="155017159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b="1" u="sng" dirty="0"/>
              <a:t>Sigmoid Arteries</a:t>
            </a:r>
            <a:endParaRPr lang="en-US" dirty="0"/>
          </a:p>
          <a:p>
            <a:r>
              <a:rPr lang="en-US" dirty="0"/>
              <a:t>The sigmoid arteries supply the descending colon and the sigmoid colon. There are typically 2-4 branches, with the uppermost branch termed the </a:t>
            </a:r>
            <a:r>
              <a:rPr lang="en-US" b="1" dirty="0"/>
              <a:t>superior sigmoid artery</a:t>
            </a:r>
            <a:r>
              <a:rPr lang="en-US" dirty="0"/>
              <a:t>. They run inferiorly, obliquely and to the left, crossing over the </a:t>
            </a:r>
            <a:r>
              <a:rPr lang="en-US" b="1" dirty="0"/>
              <a:t>psoas major</a:t>
            </a:r>
            <a:r>
              <a:rPr lang="en-US" dirty="0"/>
              <a:t>, left </a:t>
            </a:r>
            <a:r>
              <a:rPr lang="en-US" b="1" dirty="0"/>
              <a:t>ureter</a:t>
            </a:r>
            <a:r>
              <a:rPr lang="en-US" dirty="0"/>
              <a:t> and</a:t>
            </a:r>
            <a:r>
              <a:rPr lang="en-US" b="1" dirty="0"/>
              <a:t> left internal spermatic vessels</a:t>
            </a:r>
            <a:r>
              <a:rPr lang="en-US" dirty="0"/>
              <a:t>.</a:t>
            </a:r>
          </a:p>
          <a:p>
            <a:endParaRPr lang="en-US" dirty="0"/>
          </a:p>
        </p:txBody>
      </p:sp>
    </p:spTree>
    <p:extLst>
      <p:ext uri="{BB962C8B-B14F-4D97-AF65-F5344CB8AC3E}">
        <p14:creationId xmlns:p14="http://schemas.microsoft.com/office/powerpoint/2010/main" val="391665545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lgn="just">
              <a:buNone/>
            </a:pPr>
            <a:r>
              <a:rPr lang="en-US" b="1" i="0" u="sng" dirty="0">
                <a:solidFill>
                  <a:srgbClr val="32323C"/>
                </a:solidFill>
                <a:effectLst/>
                <a:latin typeface="acumin-pro"/>
              </a:rPr>
              <a:t>Superior Rectal Artery</a:t>
            </a:r>
            <a:endParaRPr lang="en-US" b="0" i="0" dirty="0">
              <a:solidFill>
                <a:srgbClr val="32323C"/>
              </a:solidFill>
              <a:effectLst/>
              <a:latin typeface="acumin-pro"/>
            </a:endParaRPr>
          </a:p>
          <a:p>
            <a:pPr algn="just"/>
            <a:r>
              <a:rPr lang="en-US" b="0" i="0" dirty="0">
                <a:solidFill>
                  <a:srgbClr val="32323C"/>
                </a:solidFill>
                <a:effectLst/>
                <a:latin typeface="acumin-pro"/>
              </a:rPr>
              <a:t>The superior rectal artery is a continuation of the inferior mesenteric artery, supplying the rectum. It descends into the pelvis, crossing the left common iliac artery and vein.</a:t>
            </a:r>
          </a:p>
          <a:p>
            <a:pPr algn="just"/>
            <a:r>
              <a:rPr lang="en-US" b="0" i="0" dirty="0">
                <a:solidFill>
                  <a:srgbClr val="32323C"/>
                </a:solidFill>
                <a:effectLst/>
                <a:latin typeface="acumin-pro"/>
              </a:rPr>
              <a:t>At the S3 vertebral level, the artery divides into two terminal branches – one supplying each side of the </a:t>
            </a:r>
            <a:r>
              <a:rPr lang="en-US" b="0" i="0" u="none" strike="noStrike" dirty="0">
                <a:solidFill>
                  <a:srgbClr val="00A99D"/>
                </a:solidFill>
                <a:effectLst/>
                <a:latin typeface="acumin-pro"/>
                <a:hlinkClick r:id="rId2"/>
              </a:rPr>
              <a:t>rectum</a:t>
            </a:r>
            <a:r>
              <a:rPr lang="en-US" b="0" i="0" dirty="0">
                <a:solidFill>
                  <a:srgbClr val="32323C"/>
                </a:solidFill>
                <a:effectLst/>
                <a:latin typeface="acumin-pro"/>
              </a:rPr>
              <a:t>. Within the walls of the rectum, smaller divisions of these branches eventually communicate with the </a:t>
            </a:r>
            <a:r>
              <a:rPr lang="en-US" b="1" i="0" dirty="0">
                <a:solidFill>
                  <a:srgbClr val="32323C"/>
                </a:solidFill>
                <a:effectLst/>
                <a:latin typeface="acumin-pro"/>
              </a:rPr>
              <a:t>middle </a:t>
            </a:r>
            <a:r>
              <a:rPr lang="en-US" b="0" i="0" dirty="0">
                <a:solidFill>
                  <a:srgbClr val="32323C"/>
                </a:solidFill>
                <a:effectLst/>
                <a:latin typeface="acumin-pro"/>
              </a:rPr>
              <a:t>and </a:t>
            </a:r>
            <a:r>
              <a:rPr lang="en-US" b="1" i="0" dirty="0">
                <a:solidFill>
                  <a:srgbClr val="32323C"/>
                </a:solidFill>
                <a:effectLst/>
                <a:latin typeface="acumin-pro"/>
              </a:rPr>
              <a:t>inferior rectal arteries</a:t>
            </a:r>
            <a:r>
              <a:rPr lang="en-US" b="0" i="0" dirty="0">
                <a:solidFill>
                  <a:srgbClr val="32323C"/>
                </a:solidFill>
                <a:effectLst/>
                <a:latin typeface="acumin-pro"/>
              </a:rPr>
              <a:t>.</a:t>
            </a:r>
          </a:p>
          <a:p>
            <a:endParaRPr lang="en-US" dirty="0"/>
          </a:p>
        </p:txBody>
      </p:sp>
    </p:spTree>
    <p:extLst>
      <p:ext uri="{BB962C8B-B14F-4D97-AF65-F5344CB8AC3E}">
        <p14:creationId xmlns:p14="http://schemas.microsoft.com/office/powerpoint/2010/main" val="73687841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0" i="0" dirty="0">
                <a:solidFill>
                  <a:srgbClr val="32323C"/>
                </a:solidFill>
                <a:effectLst/>
                <a:latin typeface="acumin-pro"/>
              </a:rPr>
              <a:t> The major branches of the IMA supplying the sigmoid colon and rectum</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7293" y="1752600"/>
            <a:ext cx="5209413"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7939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Venous drainage of the abdomen</a:t>
            </a:r>
          </a:p>
        </p:txBody>
      </p:sp>
      <p:sp>
        <p:nvSpPr>
          <p:cNvPr id="3" name="Content Placeholder 2"/>
          <p:cNvSpPr>
            <a:spLocks noGrp="1"/>
          </p:cNvSpPr>
          <p:nvPr>
            <p:ph idx="1"/>
          </p:nvPr>
        </p:nvSpPr>
        <p:spPr>
          <a:xfrm>
            <a:off x="457200" y="1371600"/>
            <a:ext cx="8229600" cy="4754563"/>
          </a:xfrm>
        </p:spPr>
        <p:txBody>
          <a:bodyPr/>
          <a:lstStyle/>
          <a:p>
            <a:r>
              <a:rPr lang="en-US" dirty="0"/>
              <a:t>There are two venous systems that drain abdominal structures – </a:t>
            </a:r>
            <a:r>
              <a:rPr lang="en-US" b="1" dirty="0"/>
              <a:t>the portal venous system and the systemic venous system</a:t>
            </a:r>
            <a:r>
              <a:rPr lang="en-US" dirty="0"/>
              <a:t>. </a:t>
            </a:r>
          </a:p>
          <a:p>
            <a:r>
              <a:rPr lang="en-US" dirty="0"/>
              <a:t>The portal system transports venous blood to the liver for processing, whilst the systemic venous system returns blood to the right atrium of the heart.</a:t>
            </a:r>
          </a:p>
        </p:txBody>
      </p:sp>
    </p:spTree>
    <p:extLst>
      <p:ext uri="{BB962C8B-B14F-4D97-AF65-F5344CB8AC3E}">
        <p14:creationId xmlns:p14="http://schemas.microsoft.com/office/powerpoint/2010/main" val="1013987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err="1"/>
              <a:t>b.Pectoralis</a:t>
            </a:r>
            <a:r>
              <a:rPr lang="en-US" b="1" dirty="0"/>
              <a:t> minor</a:t>
            </a:r>
          </a:p>
          <a:p>
            <a:r>
              <a:rPr lang="en-US" b="1" dirty="0"/>
              <a:t> </a:t>
            </a:r>
            <a:r>
              <a:rPr lang="en-US" dirty="0"/>
              <a:t>Lies underneath </a:t>
            </a:r>
            <a:r>
              <a:rPr lang="en-US" dirty="0" err="1"/>
              <a:t>pectoralis</a:t>
            </a:r>
            <a:r>
              <a:rPr lang="en-US" dirty="0"/>
              <a:t> major. </a:t>
            </a:r>
          </a:p>
          <a:p>
            <a:r>
              <a:rPr lang="en-US" dirty="0"/>
              <a:t>Form part of </a:t>
            </a:r>
            <a:r>
              <a:rPr lang="en-US" dirty="0" err="1"/>
              <a:t>axilla</a:t>
            </a:r>
            <a:r>
              <a:rPr lang="en-US" dirty="0"/>
              <a:t> region</a:t>
            </a:r>
          </a:p>
          <a:p>
            <a:r>
              <a:rPr lang="en-US" dirty="0"/>
              <a:t>Originates from 3</a:t>
            </a:r>
            <a:r>
              <a:rPr lang="en-US" baseline="30000" dirty="0"/>
              <a:t>rd</a:t>
            </a:r>
            <a:r>
              <a:rPr lang="en-US" dirty="0"/>
              <a:t> -5</a:t>
            </a:r>
            <a:r>
              <a:rPr lang="en-US" baseline="30000" dirty="0"/>
              <a:t>th</a:t>
            </a:r>
            <a:r>
              <a:rPr lang="en-US" dirty="0"/>
              <a:t> ribs and inserts into the </a:t>
            </a:r>
            <a:r>
              <a:rPr lang="en-US" dirty="0" err="1"/>
              <a:t>coracoid</a:t>
            </a:r>
            <a:r>
              <a:rPr lang="en-US" dirty="0"/>
              <a:t> process of scapula</a:t>
            </a:r>
          </a:p>
          <a:p>
            <a:r>
              <a:rPr lang="en-US" dirty="0" err="1"/>
              <a:t>Stabilises</a:t>
            </a:r>
            <a:r>
              <a:rPr lang="en-US" dirty="0"/>
              <a:t> scapula by drawing it </a:t>
            </a:r>
            <a:r>
              <a:rPr lang="en-US" dirty="0" err="1"/>
              <a:t>anterioinferiorly</a:t>
            </a:r>
            <a:r>
              <a:rPr lang="en-US" dirty="0"/>
              <a:t> against thoracic wall</a:t>
            </a:r>
          </a:p>
          <a:p>
            <a:r>
              <a:rPr lang="en-US" b="1" dirty="0"/>
              <a:t>Innervation</a:t>
            </a:r>
            <a:r>
              <a:rPr lang="en-US" dirty="0"/>
              <a:t>: Medial pectoral nerve</a:t>
            </a:r>
          </a:p>
          <a:p>
            <a:endParaRPr lang="en-U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fontScale="92500" lnSpcReduction="10000"/>
          </a:bodyPr>
          <a:lstStyle/>
          <a:p>
            <a:pPr marL="0" indent="0">
              <a:buNone/>
            </a:pPr>
            <a:r>
              <a:rPr lang="en-US" sz="4000" b="1" dirty="0"/>
              <a:t>Systemic Venous System</a:t>
            </a:r>
          </a:p>
          <a:p>
            <a:r>
              <a:rPr lang="en-US" dirty="0"/>
              <a:t>The systemic venous system transports deoxygenated blood to the right atrium of the heart. The major vessel in this system is the inferior vena cava.</a:t>
            </a:r>
          </a:p>
          <a:p>
            <a:pPr marL="0" indent="0">
              <a:buNone/>
            </a:pPr>
            <a:r>
              <a:rPr lang="en-US" sz="3400" dirty="0">
                <a:solidFill>
                  <a:schemeClr val="accent6">
                    <a:lumMod val="75000"/>
                  </a:schemeClr>
                </a:solidFill>
              </a:rPr>
              <a:t>Inferior Vena Cava</a:t>
            </a:r>
          </a:p>
          <a:p>
            <a:r>
              <a:rPr lang="en-US" dirty="0"/>
              <a:t>The inferior vena cava is the common convergence of venous drainage from all structures below the diaphragm.</a:t>
            </a:r>
          </a:p>
          <a:p>
            <a:r>
              <a:rPr lang="en-US" dirty="0"/>
              <a:t>It is located on the posterior abdominal wall; anteriorly to the vertebral column and to the right of the abdominal aorta.</a:t>
            </a:r>
          </a:p>
        </p:txBody>
      </p:sp>
    </p:spTree>
    <p:extLst>
      <p:ext uri="{BB962C8B-B14F-4D97-AF65-F5344CB8AC3E}">
        <p14:creationId xmlns:p14="http://schemas.microsoft.com/office/powerpoint/2010/main" val="36919157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457200" y="1295400"/>
            <a:ext cx="8229600" cy="5562600"/>
          </a:xfrm>
        </p:spPr>
        <p:txBody>
          <a:bodyPr>
            <a:normAutofit fontScale="92500" lnSpcReduction="20000"/>
          </a:bodyPr>
          <a:lstStyle/>
          <a:p>
            <a:r>
              <a:rPr lang="en-US" dirty="0"/>
              <a:t>The vessel is formed by the union of the common iliac veins at the L5 vertebral level. It ascends superiorly, and leaves the abdomen by piercing the central tendon of the diaphragm at the T8 level (the </a:t>
            </a:r>
            <a:r>
              <a:rPr lang="en-US" dirty="0" err="1"/>
              <a:t>caval</a:t>
            </a:r>
            <a:r>
              <a:rPr lang="en-US" dirty="0"/>
              <a:t> hiatus).</a:t>
            </a:r>
          </a:p>
          <a:p>
            <a:r>
              <a:rPr lang="en-US" dirty="0"/>
              <a:t> Within the thorax, the inferior vena cava drains into the right atrium of the heart.</a:t>
            </a:r>
          </a:p>
          <a:p>
            <a:r>
              <a:rPr lang="en-US" dirty="0"/>
              <a:t>During its long course, the inferior vena cava shares an anatomical relationship with numerous abdominal structures – including the right common iliac artery, the root of the mesentery, the head of the pancreas, the bile duct, the portal vein and the liver.</a:t>
            </a:r>
          </a:p>
        </p:txBody>
      </p:sp>
    </p:spTree>
    <p:extLst>
      <p:ext uri="{BB962C8B-B14F-4D97-AF65-F5344CB8AC3E}">
        <p14:creationId xmlns:p14="http://schemas.microsoft.com/office/powerpoint/2010/main" val="7370176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Ct,</a:t>
            </a:r>
          </a:p>
        </p:txBody>
      </p:sp>
      <p:sp>
        <p:nvSpPr>
          <p:cNvPr id="3" name="Content Placeholder 2"/>
          <p:cNvSpPr>
            <a:spLocks noGrp="1"/>
          </p:cNvSpPr>
          <p:nvPr>
            <p:ph idx="1"/>
          </p:nvPr>
        </p:nvSpPr>
        <p:spPr>
          <a:xfrm>
            <a:off x="304800" y="914400"/>
            <a:ext cx="8610600" cy="5715000"/>
          </a:xfrm>
        </p:spPr>
        <p:txBody>
          <a:bodyPr>
            <a:normAutofit fontScale="85000" lnSpcReduction="20000"/>
          </a:bodyPr>
          <a:lstStyle/>
          <a:p>
            <a:pPr marL="0" indent="0">
              <a:buNone/>
            </a:pPr>
            <a:r>
              <a:rPr lang="en-US" sz="4500" b="1" dirty="0"/>
              <a:t>Tributaries</a:t>
            </a:r>
            <a:endParaRPr lang="en-US" dirty="0"/>
          </a:p>
          <a:p>
            <a:r>
              <a:rPr lang="en-US" dirty="0"/>
              <a:t>The inferior vena cava is responsible for the venous drainage of all structures below the diaphragm. It receives tributaries from:</a:t>
            </a:r>
          </a:p>
          <a:p>
            <a:pPr lvl="1"/>
            <a:r>
              <a:rPr lang="en-US" b="1" dirty="0"/>
              <a:t>Common iliac veins </a:t>
            </a:r>
            <a:r>
              <a:rPr lang="en-US" dirty="0"/>
              <a:t>– formed by the external and internal iliac veins. They drain the lower limbs and gluteal region.</a:t>
            </a:r>
          </a:p>
          <a:p>
            <a:pPr lvl="1"/>
            <a:r>
              <a:rPr lang="en-US" b="1" dirty="0"/>
              <a:t>Lumbar veins </a:t>
            </a:r>
            <a:r>
              <a:rPr lang="en-US" dirty="0"/>
              <a:t>– drain the posterior abdominal wall.</a:t>
            </a:r>
          </a:p>
          <a:p>
            <a:pPr lvl="1"/>
            <a:r>
              <a:rPr lang="en-US" b="1" dirty="0"/>
              <a:t>Renal veins </a:t>
            </a:r>
            <a:r>
              <a:rPr lang="en-US" dirty="0"/>
              <a:t>– drain the kidneys, left adrenal gland and left testis/ovary.</a:t>
            </a:r>
          </a:p>
          <a:p>
            <a:pPr lvl="1"/>
            <a:r>
              <a:rPr lang="en-US" b="1" dirty="0"/>
              <a:t>Right testicular/ovarian vein </a:t>
            </a:r>
            <a:r>
              <a:rPr lang="en-US" dirty="0"/>
              <a:t>– drain the right testes or ovary respectively in men and women (the left testicular/ovarian vein drains into the left renal vein).</a:t>
            </a:r>
          </a:p>
          <a:p>
            <a:pPr lvl="1"/>
            <a:r>
              <a:rPr lang="en-US" b="1" dirty="0"/>
              <a:t>Right suprarenal vein </a:t>
            </a:r>
            <a:r>
              <a:rPr lang="en-US" dirty="0"/>
              <a:t>– drains the right adrenal gland (the left adrenal vein drains into the left renal vein).</a:t>
            </a:r>
          </a:p>
          <a:p>
            <a:pPr lvl="1"/>
            <a:r>
              <a:rPr lang="en-US" b="1" dirty="0"/>
              <a:t>Inferior phrenic veins </a:t>
            </a:r>
            <a:r>
              <a:rPr lang="en-US" dirty="0"/>
              <a:t>– drain the diaphragm.</a:t>
            </a:r>
          </a:p>
          <a:p>
            <a:pPr lvl="1"/>
            <a:r>
              <a:rPr lang="en-US" b="1" dirty="0"/>
              <a:t>Hepatic veins </a:t>
            </a:r>
            <a:r>
              <a:rPr lang="en-US" dirty="0"/>
              <a:t>– drain the liver.</a:t>
            </a:r>
          </a:p>
          <a:p>
            <a:endParaRPr lang="en-US" dirty="0"/>
          </a:p>
        </p:txBody>
      </p:sp>
    </p:spTree>
    <p:extLst>
      <p:ext uri="{BB962C8B-B14F-4D97-AF65-F5344CB8AC3E}">
        <p14:creationId xmlns:p14="http://schemas.microsoft.com/office/powerpoint/2010/main" val="220850334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Ct,</a:t>
            </a:r>
          </a:p>
        </p:txBody>
      </p:sp>
      <p:sp>
        <p:nvSpPr>
          <p:cNvPr id="3" name="Content Placeholder 2"/>
          <p:cNvSpPr>
            <a:spLocks noGrp="1"/>
          </p:cNvSpPr>
          <p:nvPr>
            <p:ph idx="1"/>
          </p:nvPr>
        </p:nvSpPr>
        <p:spPr>
          <a:xfrm>
            <a:off x="457200" y="1600200"/>
            <a:ext cx="8229600" cy="4724400"/>
          </a:xfrm>
        </p:spPr>
        <p:txBody>
          <a:bodyPr/>
          <a:lstStyle/>
          <a:p>
            <a:r>
              <a:rPr lang="en-US" dirty="0"/>
              <a:t>There are </a:t>
            </a:r>
            <a:r>
              <a:rPr lang="en-US" b="1" dirty="0"/>
              <a:t>no tributaries </a:t>
            </a:r>
            <a:r>
              <a:rPr lang="en-US" dirty="0"/>
              <a:t>from the </a:t>
            </a:r>
            <a:r>
              <a:rPr lang="en-US" dirty="0">
                <a:solidFill>
                  <a:schemeClr val="accent6">
                    <a:lumMod val="75000"/>
                  </a:schemeClr>
                </a:solidFill>
              </a:rPr>
              <a:t>spleen, pancreas, gallbladder or the abdominal part of the GI tract</a:t>
            </a:r>
            <a:r>
              <a:rPr lang="en-US" dirty="0"/>
              <a:t> – as these structures are first drained into the portal venous system. However, venous return from these structures ultimately enters the inferior vena cava via the hepatic veins (after being processed by the liver).</a:t>
            </a:r>
          </a:p>
        </p:txBody>
      </p:sp>
    </p:spTree>
    <p:extLst>
      <p:ext uri="{BB962C8B-B14F-4D97-AF65-F5344CB8AC3E}">
        <p14:creationId xmlns:p14="http://schemas.microsoft.com/office/powerpoint/2010/main" val="408397427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l"/>
            <a:r>
              <a:rPr lang="en-US" b="1" dirty="0"/>
              <a:t>Portal venous system</a:t>
            </a:r>
          </a:p>
        </p:txBody>
      </p:sp>
      <p:sp>
        <p:nvSpPr>
          <p:cNvPr id="3" name="Content Placeholder 2"/>
          <p:cNvSpPr>
            <a:spLocks noGrp="1"/>
          </p:cNvSpPr>
          <p:nvPr>
            <p:ph idx="1"/>
          </p:nvPr>
        </p:nvSpPr>
        <p:spPr>
          <a:xfrm>
            <a:off x="457200" y="1066800"/>
            <a:ext cx="8229600" cy="5257800"/>
          </a:xfrm>
        </p:spPr>
        <p:txBody>
          <a:bodyPr>
            <a:normAutofit fontScale="77500" lnSpcReduction="20000"/>
          </a:bodyPr>
          <a:lstStyle/>
          <a:p>
            <a:r>
              <a:rPr lang="en-US" dirty="0"/>
              <a:t>The portal system carries venous blood (rich in nutrients that have been extracted from food) to the liver for processing.</a:t>
            </a:r>
          </a:p>
          <a:p>
            <a:r>
              <a:rPr lang="en-US" dirty="0"/>
              <a:t>The major vessel of the portal system is the portal vein. It is the point of convergence for the venous drainage of the spleen, pancreas, gallbladder and the abdominal part of the gastrointestinal tract. </a:t>
            </a:r>
          </a:p>
          <a:p>
            <a:r>
              <a:rPr lang="en-US" dirty="0"/>
              <a:t>The portal vein is formed by the union of the </a:t>
            </a:r>
            <a:r>
              <a:rPr lang="en-US" b="1" dirty="0"/>
              <a:t>splenic vein and the superior mesenteric vein</a:t>
            </a:r>
            <a:r>
              <a:rPr lang="en-US" dirty="0"/>
              <a:t>, posterior to the neck of the pancreas, at the level of L2.</a:t>
            </a:r>
          </a:p>
          <a:p>
            <a:r>
              <a:rPr lang="en-US" dirty="0"/>
              <a:t>As it ascends towards the liver, the portal vein passes posteriorly to the superior part of the duodenum and the bile duct. Immediately before entering the liver, the portal vein divides into </a:t>
            </a:r>
            <a:r>
              <a:rPr lang="en-US" b="1" dirty="0"/>
              <a:t>right and left branches </a:t>
            </a:r>
            <a:r>
              <a:rPr lang="en-US" dirty="0"/>
              <a:t>which then enter the parenchyma of the liver separately.</a:t>
            </a:r>
          </a:p>
        </p:txBody>
      </p:sp>
    </p:spTree>
    <p:extLst>
      <p:ext uri="{BB962C8B-B14F-4D97-AF65-F5344CB8AC3E}">
        <p14:creationId xmlns:p14="http://schemas.microsoft.com/office/powerpoint/2010/main" val="426156753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Ct,</a:t>
            </a:r>
          </a:p>
        </p:txBody>
      </p:sp>
      <p:sp>
        <p:nvSpPr>
          <p:cNvPr id="3" name="Content Placeholder 2"/>
          <p:cNvSpPr>
            <a:spLocks noGrp="1"/>
          </p:cNvSpPr>
          <p:nvPr>
            <p:ph idx="1"/>
          </p:nvPr>
        </p:nvSpPr>
        <p:spPr>
          <a:xfrm>
            <a:off x="457200" y="1066800"/>
            <a:ext cx="8229600" cy="5410200"/>
          </a:xfrm>
        </p:spPr>
        <p:txBody>
          <a:bodyPr>
            <a:normAutofit fontScale="77500" lnSpcReduction="20000"/>
          </a:bodyPr>
          <a:lstStyle/>
          <a:p>
            <a:pPr marL="0" indent="0">
              <a:buNone/>
            </a:pPr>
            <a:r>
              <a:rPr lang="en-US" b="1" dirty="0"/>
              <a:t>Tributaries</a:t>
            </a:r>
            <a:endParaRPr lang="en-US" dirty="0"/>
          </a:p>
          <a:p>
            <a:r>
              <a:rPr lang="en-US" dirty="0"/>
              <a:t>The portal vein is formed by the union of the splenic vein and superior mesenteric vein. It receives additional tributaries from:</a:t>
            </a:r>
          </a:p>
          <a:p>
            <a:pPr lvl="1"/>
            <a:r>
              <a:rPr lang="en-US" b="1" dirty="0"/>
              <a:t>Right and left gastric veins </a:t>
            </a:r>
            <a:r>
              <a:rPr lang="en-US" dirty="0"/>
              <a:t>– drain the stomach.</a:t>
            </a:r>
          </a:p>
          <a:p>
            <a:pPr lvl="1"/>
            <a:r>
              <a:rPr lang="en-US" b="1" dirty="0"/>
              <a:t>Cystic veins </a:t>
            </a:r>
            <a:r>
              <a:rPr lang="en-US" dirty="0"/>
              <a:t>– drains the gallbladder.</a:t>
            </a:r>
          </a:p>
          <a:p>
            <a:pPr lvl="1"/>
            <a:r>
              <a:rPr lang="en-US" b="1" dirty="0"/>
              <a:t>Para-umbilical veins </a:t>
            </a:r>
            <a:r>
              <a:rPr lang="en-US" dirty="0"/>
              <a:t>– drain the skin of the umbilical region.</a:t>
            </a:r>
          </a:p>
          <a:p>
            <a:pPr marL="0" indent="0">
              <a:buNone/>
            </a:pPr>
            <a:r>
              <a:rPr lang="en-US" dirty="0">
                <a:solidFill>
                  <a:schemeClr val="accent6">
                    <a:lumMod val="75000"/>
                  </a:schemeClr>
                </a:solidFill>
              </a:rPr>
              <a:t>Splenic Vein</a:t>
            </a:r>
          </a:p>
          <a:p>
            <a:r>
              <a:rPr lang="en-US" dirty="0"/>
              <a:t>The splenic vein is formed from a variety of smaller vessels as they leave the hilum of the spleen.</a:t>
            </a:r>
          </a:p>
          <a:p>
            <a:r>
              <a:rPr lang="en-US" dirty="0"/>
              <a:t>Unlike the splenic artery, the splenic vein is straight and it maintains contact with the body of the pancreas as it crosses the posterior abdominal wall. As it reaches the neck of the pancreas, the splenic vein joins the superior mesenteric vein to form the portal vein.</a:t>
            </a:r>
          </a:p>
        </p:txBody>
      </p:sp>
    </p:spTree>
    <p:extLst>
      <p:ext uri="{BB962C8B-B14F-4D97-AF65-F5344CB8AC3E}">
        <p14:creationId xmlns:p14="http://schemas.microsoft.com/office/powerpoint/2010/main" val="228404553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Ct, </a:t>
            </a:r>
          </a:p>
        </p:txBody>
      </p:sp>
      <p:sp>
        <p:nvSpPr>
          <p:cNvPr id="3" name="Content Placeholder 2"/>
          <p:cNvSpPr>
            <a:spLocks noGrp="1"/>
          </p:cNvSpPr>
          <p:nvPr>
            <p:ph idx="1"/>
          </p:nvPr>
        </p:nvSpPr>
        <p:spPr>
          <a:xfrm>
            <a:off x="457200" y="838200"/>
            <a:ext cx="8229600" cy="5867400"/>
          </a:xfrm>
        </p:spPr>
        <p:txBody>
          <a:bodyPr>
            <a:normAutofit fontScale="92500" lnSpcReduction="20000"/>
          </a:bodyPr>
          <a:lstStyle/>
          <a:p>
            <a:pPr marL="0" indent="0">
              <a:buNone/>
            </a:pPr>
            <a:r>
              <a:rPr lang="en-US" b="1" dirty="0"/>
              <a:t>Tributaries</a:t>
            </a:r>
            <a:endParaRPr lang="en-US" dirty="0"/>
          </a:p>
          <a:p>
            <a:r>
              <a:rPr lang="en-US" dirty="0"/>
              <a:t>Tributaries to the splenic vein include:</a:t>
            </a:r>
          </a:p>
          <a:p>
            <a:pPr lvl="1"/>
            <a:r>
              <a:rPr lang="en-US" dirty="0"/>
              <a:t>Short gastric veins – drain the fundus of the stomach.</a:t>
            </a:r>
          </a:p>
          <a:p>
            <a:pPr lvl="1"/>
            <a:r>
              <a:rPr lang="en-US" dirty="0"/>
              <a:t>Left gastro-</a:t>
            </a:r>
            <a:r>
              <a:rPr lang="en-US" dirty="0" err="1"/>
              <a:t>omental</a:t>
            </a:r>
            <a:r>
              <a:rPr lang="en-US" dirty="0"/>
              <a:t> vein – drains the greater curvature of the stomach.</a:t>
            </a:r>
          </a:p>
          <a:p>
            <a:pPr lvl="1"/>
            <a:r>
              <a:rPr lang="en-US" dirty="0"/>
              <a:t>Pancreatic veins – drain the pancreas.</a:t>
            </a:r>
          </a:p>
          <a:p>
            <a:pPr lvl="1"/>
            <a:r>
              <a:rPr lang="en-US" dirty="0"/>
              <a:t>Inferior mesenteric vein – drains the colon.</a:t>
            </a:r>
          </a:p>
          <a:p>
            <a:r>
              <a:rPr lang="en-US" dirty="0"/>
              <a:t>The inferior mesenteric vein drains blood from the rectum, sigmoid colon, descending colon and splenic flexure. It begins as the superior rectal vein and ascends, receiving tributaries from the sigmoid veins and the left colic veins. As it ascends further it passes posteriorly to the body of the pancreas and typically joins the splenic vein.</a:t>
            </a:r>
          </a:p>
          <a:p>
            <a:pPr marL="0" indent="0">
              <a:buNone/>
            </a:pPr>
            <a:endParaRPr lang="en-US" dirty="0"/>
          </a:p>
        </p:txBody>
      </p:sp>
    </p:spTree>
    <p:extLst>
      <p:ext uri="{BB962C8B-B14F-4D97-AF65-F5344CB8AC3E}">
        <p14:creationId xmlns:p14="http://schemas.microsoft.com/office/powerpoint/2010/main" val="178950481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normAutofit/>
          </a:bodyPr>
          <a:lstStyle/>
          <a:p>
            <a:pPr marL="0" indent="0">
              <a:buNone/>
            </a:pPr>
            <a:r>
              <a:rPr lang="en-US" dirty="0">
                <a:solidFill>
                  <a:schemeClr val="accent6">
                    <a:lumMod val="75000"/>
                  </a:schemeClr>
                </a:solidFill>
              </a:rPr>
              <a:t>Superior Mesenteric Vein</a:t>
            </a:r>
          </a:p>
          <a:p>
            <a:r>
              <a:rPr lang="en-US" dirty="0"/>
              <a:t>The superior mesenteric vein drains blood from the </a:t>
            </a:r>
            <a:r>
              <a:rPr lang="en-US" b="1" dirty="0"/>
              <a:t>small intestine, cecum, ascending colon and transverse colon</a:t>
            </a:r>
            <a:r>
              <a:rPr lang="en-US" dirty="0"/>
              <a:t>. </a:t>
            </a:r>
          </a:p>
          <a:p>
            <a:r>
              <a:rPr lang="en-US" dirty="0"/>
              <a:t>It begins in the </a:t>
            </a:r>
            <a:r>
              <a:rPr lang="en-US" b="1" dirty="0"/>
              <a:t>right iliac fossa</a:t>
            </a:r>
            <a:r>
              <a:rPr lang="en-US" dirty="0"/>
              <a:t>, as a convergence of the veins draining the terminal ileum, cecum and appendix. It ascends within the mesentery of the small intestine, and then travels posteriorly to the neck of the pancreas to join the splenic vein.</a:t>
            </a:r>
          </a:p>
        </p:txBody>
      </p:sp>
    </p:spTree>
    <p:extLst>
      <p:ext uri="{BB962C8B-B14F-4D97-AF65-F5344CB8AC3E}">
        <p14:creationId xmlns:p14="http://schemas.microsoft.com/office/powerpoint/2010/main" val="191527731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ct.,</a:t>
            </a:r>
          </a:p>
        </p:txBody>
      </p:sp>
      <p:sp>
        <p:nvSpPr>
          <p:cNvPr id="3" name="Content Placeholder 2"/>
          <p:cNvSpPr>
            <a:spLocks noGrp="1"/>
          </p:cNvSpPr>
          <p:nvPr>
            <p:ph idx="1"/>
          </p:nvPr>
        </p:nvSpPr>
        <p:spPr>
          <a:xfrm>
            <a:off x="457200" y="990600"/>
            <a:ext cx="8229600" cy="5562600"/>
          </a:xfrm>
        </p:spPr>
        <p:txBody>
          <a:bodyPr>
            <a:normAutofit fontScale="85000" lnSpcReduction="20000"/>
          </a:bodyPr>
          <a:lstStyle/>
          <a:p>
            <a:pPr marL="0" indent="0">
              <a:buNone/>
            </a:pPr>
            <a:r>
              <a:rPr lang="en-US" b="1" dirty="0"/>
              <a:t>Tributaries</a:t>
            </a:r>
            <a:endParaRPr lang="en-US" dirty="0"/>
          </a:p>
          <a:p>
            <a:r>
              <a:rPr lang="en-US" dirty="0"/>
              <a:t>Tributaries to the superior mesenteric vein include:</a:t>
            </a:r>
          </a:p>
          <a:p>
            <a:pPr lvl="1"/>
            <a:r>
              <a:rPr lang="en-US" dirty="0"/>
              <a:t>Right gastro-</a:t>
            </a:r>
            <a:r>
              <a:rPr lang="en-US" dirty="0" err="1"/>
              <a:t>omental</a:t>
            </a:r>
            <a:r>
              <a:rPr lang="en-US" dirty="0"/>
              <a:t> vein – drains the greater curvature of the stomach.</a:t>
            </a:r>
          </a:p>
          <a:p>
            <a:pPr lvl="1"/>
            <a:r>
              <a:rPr lang="en-US" dirty="0"/>
              <a:t>Anterior and posterior inferior </a:t>
            </a:r>
            <a:r>
              <a:rPr lang="en-US" dirty="0" err="1"/>
              <a:t>pancreaticoduodenal</a:t>
            </a:r>
            <a:r>
              <a:rPr lang="en-US" dirty="0"/>
              <a:t> veins – drain the pancreas and duodenum.</a:t>
            </a:r>
          </a:p>
          <a:p>
            <a:pPr lvl="1"/>
            <a:r>
              <a:rPr lang="en-US" dirty="0" err="1"/>
              <a:t>Jejunal</a:t>
            </a:r>
            <a:r>
              <a:rPr lang="en-US" dirty="0"/>
              <a:t> vein – drain the jejunum.</a:t>
            </a:r>
          </a:p>
          <a:p>
            <a:pPr lvl="1"/>
            <a:r>
              <a:rPr lang="en-US" dirty="0" err="1"/>
              <a:t>Ileal</a:t>
            </a:r>
            <a:r>
              <a:rPr lang="en-US" dirty="0"/>
              <a:t> vein – drain the ileum.</a:t>
            </a:r>
          </a:p>
          <a:p>
            <a:pPr lvl="1"/>
            <a:r>
              <a:rPr lang="en-US" dirty="0" err="1"/>
              <a:t>Ileocolic</a:t>
            </a:r>
            <a:r>
              <a:rPr lang="en-US" dirty="0"/>
              <a:t> vein – drains the ileum, colon and cecum.</a:t>
            </a:r>
          </a:p>
          <a:p>
            <a:pPr lvl="1"/>
            <a:r>
              <a:rPr lang="en-US" dirty="0"/>
              <a:t>Right colic vein – drains the ascending colon.</a:t>
            </a:r>
          </a:p>
          <a:p>
            <a:pPr lvl="1"/>
            <a:r>
              <a:rPr lang="en-US" dirty="0"/>
              <a:t>Middle colic vein – drains the transverse colon.</a:t>
            </a:r>
          </a:p>
          <a:p>
            <a:r>
              <a:rPr lang="en-US" dirty="0"/>
              <a:t>Many of these tributaries are formed as an accompanying vein for each branch of the superior mesenteric artery</a:t>
            </a:r>
          </a:p>
        </p:txBody>
      </p:sp>
    </p:spTree>
    <p:extLst>
      <p:ext uri="{BB962C8B-B14F-4D97-AF65-F5344CB8AC3E}">
        <p14:creationId xmlns:p14="http://schemas.microsoft.com/office/powerpoint/2010/main" val="326353388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p:txBody>
          <a:bodyPr/>
          <a:lstStyle/>
          <a:p>
            <a:pPr marL="0" indent="0">
              <a:buNone/>
            </a:pPr>
            <a:r>
              <a:rPr lang="en-US" dirty="0">
                <a:solidFill>
                  <a:schemeClr val="accent2"/>
                </a:solidFill>
              </a:rPr>
              <a:t>Assignment</a:t>
            </a:r>
          </a:p>
          <a:p>
            <a:pPr marL="0" indent="0">
              <a:buNone/>
            </a:pPr>
            <a:r>
              <a:rPr lang="en-US" dirty="0">
                <a:solidFill>
                  <a:schemeClr val="accent2"/>
                </a:solidFill>
              </a:rPr>
              <a:t>Read further on;</a:t>
            </a:r>
          </a:p>
          <a:p>
            <a:r>
              <a:rPr lang="en-US" dirty="0">
                <a:solidFill>
                  <a:schemeClr val="accent2"/>
                </a:solidFill>
              </a:rPr>
              <a:t> GIT tract organs in the abdomen and accessory organs of the abdomen</a:t>
            </a:r>
          </a:p>
          <a:p>
            <a:r>
              <a:rPr lang="en-US" dirty="0">
                <a:solidFill>
                  <a:schemeClr val="accent2"/>
                </a:solidFill>
              </a:rPr>
              <a:t>Bones of the abdomen (lumbar vertebrae)</a:t>
            </a:r>
          </a:p>
        </p:txBody>
      </p:sp>
    </p:spTree>
    <p:extLst>
      <p:ext uri="{BB962C8B-B14F-4D97-AF65-F5344CB8AC3E}">
        <p14:creationId xmlns:p14="http://schemas.microsoft.com/office/powerpoint/2010/main" val="3389343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err="1"/>
              <a:t>c.Serratus</a:t>
            </a:r>
            <a:r>
              <a:rPr lang="en-US" b="1" dirty="0"/>
              <a:t> anterior</a:t>
            </a:r>
          </a:p>
          <a:p>
            <a:r>
              <a:rPr lang="en-US" dirty="0"/>
              <a:t>Is located more laterally in the chest wall and forms the medial border of the </a:t>
            </a:r>
            <a:r>
              <a:rPr lang="en-US" dirty="0" err="1"/>
              <a:t>axilla</a:t>
            </a:r>
            <a:r>
              <a:rPr lang="en-US" dirty="0"/>
              <a:t> region</a:t>
            </a:r>
          </a:p>
          <a:p>
            <a:r>
              <a:rPr lang="en-US" dirty="0"/>
              <a:t>They originate from lateral aspects of ribs 1-8.</a:t>
            </a:r>
          </a:p>
          <a:p>
            <a:r>
              <a:rPr lang="en-US" dirty="0"/>
              <a:t>They attach to costal (rib facing) surface of the medial border of the scapula</a:t>
            </a:r>
          </a:p>
          <a:p>
            <a:r>
              <a:rPr lang="en-US" dirty="0"/>
              <a:t>Rotates the scapula allowing the arm to be raised over 90 degrees.</a:t>
            </a:r>
          </a:p>
          <a:p>
            <a:r>
              <a:rPr lang="en-US" dirty="0"/>
              <a:t>Holds scapula against ribcage</a:t>
            </a:r>
          </a:p>
          <a:p>
            <a:r>
              <a:rPr lang="en-US" dirty="0"/>
              <a:t>Innervated by </a:t>
            </a:r>
            <a:r>
              <a:rPr lang="en-US" b="1" dirty="0"/>
              <a:t>Long thoracic nerve</a:t>
            </a:r>
          </a:p>
          <a:p>
            <a:endParaRPr lang="en-US" b="1"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Surface anatomy </a:t>
            </a: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algn="just"/>
            <a:r>
              <a:rPr lang="en-US" b="0" i="0" dirty="0">
                <a:solidFill>
                  <a:srgbClr val="32323C"/>
                </a:solidFill>
                <a:effectLst/>
                <a:latin typeface="acumin-pro"/>
              </a:rPr>
              <a:t>Many of the organs in the abdominal cavity can be </a:t>
            </a:r>
            <a:r>
              <a:rPr lang="en-US" b="1" i="0" dirty="0">
                <a:solidFill>
                  <a:srgbClr val="32323C"/>
                </a:solidFill>
                <a:effectLst/>
                <a:latin typeface="acumin-pro"/>
              </a:rPr>
              <a:t>palpated</a:t>
            </a:r>
            <a:r>
              <a:rPr lang="en-US" b="0" i="0" dirty="0">
                <a:solidFill>
                  <a:srgbClr val="32323C"/>
                </a:solidFill>
                <a:effectLst/>
                <a:latin typeface="acumin-pro"/>
              </a:rPr>
              <a:t> through the abdominal wall, or their position can be </a:t>
            </a:r>
            <a:r>
              <a:rPr lang="en-US" b="0" i="0" dirty="0" err="1">
                <a:solidFill>
                  <a:srgbClr val="32323C"/>
                </a:solidFill>
                <a:effectLst/>
                <a:latin typeface="acumin-pro"/>
              </a:rPr>
              <a:t>visualised</a:t>
            </a:r>
            <a:r>
              <a:rPr lang="en-US" b="0" i="0" dirty="0">
                <a:solidFill>
                  <a:srgbClr val="32323C"/>
                </a:solidFill>
                <a:effectLst/>
                <a:latin typeface="acumin-pro"/>
              </a:rPr>
              <a:t> by surface markings.</a:t>
            </a:r>
          </a:p>
          <a:p>
            <a:pPr algn="just"/>
            <a:r>
              <a:rPr lang="en-US" b="0" i="0" dirty="0">
                <a:solidFill>
                  <a:srgbClr val="32323C"/>
                </a:solidFill>
                <a:effectLst/>
                <a:latin typeface="acumin-pro"/>
              </a:rPr>
              <a:t>The </a:t>
            </a:r>
            <a:r>
              <a:rPr lang="en-US" b="1" i="0" dirty="0">
                <a:solidFill>
                  <a:srgbClr val="32323C"/>
                </a:solidFill>
                <a:effectLst/>
                <a:latin typeface="acumin-pro"/>
              </a:rPr>
              <a:t>umbilicus</a:t>
            </a:r>
            <a:r>
              <a:rPr lang="en-US" b="0" i="0" dirty="0">
                <a:solidFill>
                  <a:srgbClr val="32323C"/>
                </a:solidFill>
                <a:effectLst/>
                <a:latin typeface="acumin-pro"/>
              </a:rPr>
              <a:t> is the most visible structure of the abdominal wall and is the scar of the site of attachment of the umbilical cord. It is usually located midway between the xiphoid process and the pubis </a:t>
            </a:r>
            <a:r>
              <a:rPr lang="en-US" b="0" i="0" dirty="0" err="1">
                <a:solidFill>
                  <a:srgbClr val="32323C"/>
                </a:solidFill>
                <a:effectLst/>
                <a:latin typeface="acumin-pro"/>
              </a:rPr>
              <a:t>symphysis</a:t>
            </a:r>
            <a:r>
              <a:rPr lang="en-US" b="0" i="0" dirty="0">
                <a:solidFill>
                  <a:srgbClr val="32323C"/>
                </a:solidFill>
                <a:effectLst/>
                <a:latin typeface="acumin-pro"/>
              </a:rPr>
              <a:t>.</a:t>
            </a:r>
          </a:p>
          <a:p>
            <a:pPr algn="just"/>
            <a:r>
              <a:rPr lang="en-US" b="0" i="0" dirty="0">
                <a:solidFill>
                  <a:srgbClr val="32323C"/>
                </a:solidFill>
                <a:effectLst/>
                <a:latin typeface="acumin-pro"/>
              </a:rPr>
              <a:t>The rectus </a:t>
            </a:r>
            <a:r>
              <a:rPr lang="en-US" b="0" i="0" dirty="0" err="1">
                <a:solidFill>
                  <a:srgbClr val="32323C"/>
                </a:solidFill>
                <a:effectLst/>
                <a:latin typeface="acumin-pro"/>
              </a:rPr>
              <a:t>abdominis</a:t>
            </a:r>
            <a:r>
              <a:rPr lang="en-US" b="0" i="0" dirty="0">
                <a:solidFill>
                  <a:srgbClr val="32323C"/>
                </a:solidFill>
                <a:effectLst/>
                <a:latin typeface="acumin-pro"/>
              </a:rPr>
              <a:t> muscle gives rise to abdominal markings. The lateral border of this muscle is indicated by the</a:t>
            </a:r>
            <a:r>
              <a:rPr lang="en-US" b="1" i="0" dirty="0">
                <a:solidFill>
                  <a:srgbClr val="32323C"/>
                </a:solidFill>
                <a:effectLst/>
                <a:latin typeface="acumin-pro"/>
              </a:rPr>
              <a:t> </a:t>
            </a:r>
            <a:r>
              <a:rPr lang="en-US" b="1" i="0" dirty="0" err="1">
                <a:solidFill>
                  <a:srgbClr val="32323C"/>
                </a:solidFill>
                <a:effectLst/>
                <a:latin typeface="acumin-pro"/>
              </a:rPr>
              <a:t>linea</a:t>
            </a:r>
            <a:r>
              <a:rPr lang="en-US" b="1" i="0" dirty="0">
                <a:solidFill>
                  <a:srgbClr val="32323C"/>
                </a:solidFill>
                <a:effectLst/>
                <a:latin typeface="acumin-pro"/>
              </a:rPr>
              <a:t> </a:t>
            </a:r>
            <a:r>
              <a:rPr lang="en-US" b="1" i="0" dirty="0" err="1">
                <a:solidFill>
                  <a:srgbClr val="32323C"/>
                </a:solidFill>
                <a:effectLst/>
                <a:latin typeface="acumin-pro"/>
              </a:rPr>
              <a:t>semilunaris</a:t>
            </a:r>
            <a:r>
              <a:rPr lang="en-US" b="0" i="0" dirty="0">
                <a:solidFill>
                  <a:srgbClr val="32323C"/>
                </a:solidFill>
                <a:effectLst/>
                <a:latin typeface="acumin-pro"/>
              </a:rPr>
              <a:t>, a curved line running from the 9th rib to the pubic tubercle. The </a:t>
            </a:r>
            <a:r>
              <a:rPr lang="en-US" b="1" i="0" dirty="0" err="1">
                <a:solidFill>
                  <a:srgbClr val="32323C"/>
                </a:solidFill>
                <a:effectLst/>
                <a:latin typeface="acumin-pro"/>
              </a:rPr>
              <a:t>linea</a:t>
            </a:r>
            <a:r>
              <a:rPr lang="en-US" b="1" i="0" dirty="0">
                <a:solidFill>
                  <a:srgbClr val="32323C"/>
                </a:solidFill>
                <a:effectLst/>
                <a:latin typeface="acumin-pro"/>
              </a:rPr>
              <a:t> alba</a:t>
            </a:r>
            <a:r>
              <a:rPr lang="en-US" b="0" i="0" dirty="0">
                <a:solidFill>
                  <a:srgbClr val="32323C"/>
                </a:solidFill>
                <a:effectLst/>
                <a:latin typeface="acumin-pro"/>
              </a:rPr>
              <a:t> is a fibrous line that splits the rectus </a:t>
            </a:r>
            <a:r>
              <a:rPr lang="en-US" b="0" i="0" dirty="0" err="1">
                <a:solidFill>
                  <a:srgbClr val="32323C"/>
                </a:solidFill>
                <a:effectLst/>
                <a:latin typeface="acumin-pro"/>
              </a:rPr>
              <a:t>abdominis</a:t>
            </a:r>
            <a:r>
              <a:rPr lang="en-US" b="0" i="0" dirty="0">
                <a:solidFill>
                  <a:srgbClr val="32323C"/>
                </a:solidFill>
                <a:effectLst/>
                <a:latin typeface="acumin-pro"/>
              </a:rPr>
              <a:t> into two. It is visible as a vertical groove extending inferiorly from the xiphoid process.</a:t>
            </a:r>
          </a:p>
          <a:p>
            <a:endParaRPr lang="en-US" dirty="0"/>
          </a:p>
        </p:txBody>
      </p:sp>
    </p:spTree>
    <p:extLst>
      <p:ext uri="{BB962C8B-B14F-4D97-AF65-F5344CB8AC3E}">
        <p14:creationId xmlns:p14="http://schemas.microsoft.com/office/powerpoint/2010/main" val="132067949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pPr lvl="0" algn="just"/>
            <a:r>
              <a:rPr lang="en-US" sz="2400" dirty="0">
                <a:solidFill>
                  <a:srgbClr val="32323C"/>
                </a:solidFill>
                <a:latin typeface="acumin-pro"/>
              </a:rPr>
              <a:t>The abdomen is a large area, and so it split into </a:t>
            </a:r>
            <a:r>
              <a:rPr lang="en-US" sz="2400" b="1" dirty="0">
                <a:solidFill>
                  <a:srgbClr val="32323C"/>
                </a:solidFill>
                <a:latin typeface="acumin-pro"/>
              </a:rPr>
              <a:t>nine regions</a:t>
            </a:r>
            <a:r>
              <a:rPr lang="en-US" sz="2400" dirty="0">
                <a:solidFill>
                  <a:srgbClr val="32323C"/>
                </a:solidFill>
                <a:latin typeface="acumin-pro"/>
              </a:rPr>
              <a:t> – these are useful clinically for describing the location of pain, location of viscera and describing surgical procedures. The nine regions are formed by two horizontal and two vertical planes:</a:t>
            </a:r>
          </a:p>
          <a:p>
            <a:pPr lvl="0" algn="just">
              <a:buFont typeface="Arial"/>
              <a:buChar char="•"/>
            </a:pPr>
            <a:r>
              <a:rPr lang="en-US" sz="2400" b="1" dirty="0">
                <a:solidFill>
                  <a:srgbClr val="32323C"/>
                </a:solidFill>
                <a:latin typeface="acumin-pro"/>
              </a:rPr>
              <a:t>Horizontal planes:</a:t>
            </a:r>
            <a:endParaRPr lang="en-US" sz="2400" dirty="0">
              <a:solidFill>
                <a:srgbClr val="32323C"/>
              </a:solidFill>
              <a:latin typeface="acumin-pro"/>
            </a:endParaRPr>
          </a:p>
          <a:p>
            <a:pPr lvl="1" algn="just">
              <a:buFont typeface="Arial"/>
              <a:buChar char="•"/>
            </a:pPr>
            <a:r>
              <a:rPr lang="en-US" sz="2400" dirty="0" err="1">
                <a:solidFill>
                  <a:srgbClr val="00B0F0"/>
                </a:solidFill>
                <a:latin typeface="acumin-pro"/>
              </a:rPr>
              <a:t>Transpyloric</a:t>
            </a:r>
            <a:r>
              <a:rPr lang="en-US" sz="2400" dirty="0">
                <a:solidFill>
                  <a:srgbClr val="00B0F0"/>
                </a:solidFill>
                <a:latin typeface="acumin-pro"/>
              </a:rPr>
              <a:t> plane </a:t>
            </a:r>
            <a:r>
              <a:rPr lang="en-US" sz="2400" dirty="0">
                <a:solidFill>
                  <a:srgbClr val="32323C"/>
                </a:solidFill>
                <a:latin typeface="acumin-pro"/>
              </a:rPr>
              <a:t>– halfway between the jugular notch and the pubic </a:t>
            </a:r>
            <a:r>
              <a:rPr lang="en-US" sz="2400" dirty="0" err="1">
                <a:solidFill>
                  <a:srgbClr val="32323C"/>
                </a:solidFill>
                <a:latin typeface="acumin-pro"/>
              </a:rPr>
              <a:t>symphysis</a:t>
            </a:r>
            <a:r>
              <a:rPr lang="en-US" sz="2400" dirty="0">
                <a:solidFill>
                  <a:srgbClr val="32323C"/>
                </a:solidFill>
                <a:latin typeface="acumin-pro"/>
              </a:rPr>
              <a:t>, approximately the level of the L1 vertebrae.</a:t>
            </a:r>
          </a:p>
          <a:p>
            <a:pPr lvl="1" algn="just">
              <a:buFont typeface="Arial"/>
              <a:buChar char="•"/>
            </a:pPr>
            <a:r>
              <a:rPr lang="en-US" sz="2400" dirty="0" err="1">
                <a:solidFill>
                  <a:srgbClr val="00B0F0"/>
                </a:solidFill>
                <a:latin typeface="acumin-pro"/>
              </a:rPr>
              <a:t>Intertubercular</a:t>
            </a:r>
            <a:r>
              <a:rPr lang="en-US" sz="2400" dirty="0">
                <a:solidFill>
                  <a:srgbClr val="00B0F0"/>
                </a:solidFill>
                <a:latin typeface="acumin-pro"/>
              </a:rPr>
              <a:t> plane </a:t>
            </a:r>
            <a:r>
              <a:rPr lang="en-US" sz="2400" dirty="0">
                <a:solidFill>
                  <a:srgbClr val="32323C"/>
                </a:solidFill>
                <a:latin typeface="acumin-pro"/>
              </a:rPr>
              <a:t>– horizontal line that runs between the superior aspect of the right and left iliac crests.</a:t>
            </a:r>
          </a:p>
          <a:p>
            <a:pPr lvl="0" algn="just">
              <a:buFont typeface="Arial"/>
              <a:buChar char="•"/>
            </a:pPr>
            <a:r>
              <a:rPr lang="en-US" sz="2400" b="1" dirty="0">
                <a:solidFill>
                  <a:srgbClr val="32323C"/>
                </a:solidFill>
                <a:latin typeface="acumin-pro"/>
              </a:rPr>
              <a:t>Vertical planes</a:t>
            </a:r>
            <a:r>
              <a:rPr lang="en-US" sz="2400" dirty="0">
                <a:solidFill>
                  <a:srgbClr val="32323C"/>
                </a:solidFill>
                <a:latin typeface="acumin-pro"/>
              </a:rPr>
              <a:t> – run from the middle of the clavicle to the mid-inguinal point (halfway between the anterior superior iliac spine of the pelvis and the pubic </a:t>
            </a:r>
            <a:r>
              <a:rPr lang="en-US" sz="2400" dirty="0" err="1">
                <a:solidFill>
                  <a:srgbClr val="32323C"/>
                </a:solidFill>
                <a:latin typeface="acumin-pro"/>
              </a:rPr>
              <a:t>symphysis</a:t>
            </a:r>
            <a:r>
              <a:rPr lang="en-US" sz="2400" dirty="0">
                <a:solidFill>
                  <a:srgbClr val="32323C"/>
                </a:solidFill>
                <a:latin typeface="acumin-pro"/>
              </a:rPr>
              <a:t>). These planes are the mid-</a:t>
            </a:r>
            <a:r>
              <a:rPr lang="en-US" sz="2400" dirty="0" err="1">
                <a:solidFill>
                  <a:srgbClr val="32323C"/>
                </a:solidFill>
                <a:latin typeface="acumin-pro"/>
              </a:rPr>
              <a:t>clavicular</a:t>
            </a:r>
            <a:r>
              <a:rPr lang="en-US" sz="2400" dirty="0">
                <a:solidFill>
                  <a:srgbClr val="32323C"/>
                </a:solidFill>
                <a:latin typeface="acumin-pro"/>
              </a:rPr>
              <a:t> lines.</a:t>
            </a:r>
          </a:p>
          <a:p>
            <a:endParaRPr lang="en-US" sz="2400" dirty="0"/>
          </a:p>
        </p:txBody>
      </p:sp>
    </p:spTree>
    <p:extLst>
      <p:ext uri="{BB962C8B-B14F-4D97-AF65-F5344CB8AC3E}">
        <p14:creationId xmlns:p14="http://schemas.microsoft.com/office/powerpoint/2010/main" val="144178605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Nine regions of the abdomen</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10587"/>
            <a:ext cx="8229600" cy="450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35056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762000"/>
          </a:xfrm>
        </p:spPr>
        <p:txBody>
          <a:bodyPr/>
          <a:lstStyle/>
          <a:p>
            <a:pPr algn="l"/>
            <a:r>
              <a:rPr lang="en-US" dirty="0"/>
              <a:t>Head and face</a:t>
            </a:r>
          </a:p>
        </p:txBody>
      </p:sp>
      <p:sp>
        <p:nvSpPr>
          <p:cNvPr id="3" name="Subtitle 2"/>
          <p:cNvSpPr>
            <a:spLocks noGrp="1"/>
          </p:cNvSpPr>
          <p:nvPr>
            <p:ph type="subTitle" idx="1"/>
          </p:nvPr>
        </p:nvSpPr>
        <p:spPr>
          <a:xfrm>
            <a:off x="381000" y="990600"/>
            <a:ext cx="8610600" cy="5715000"/>
          </a:xfrm>
        </p:spPr>
        <p:txBody>
          <a:bodyPr>
            <a:normAutofit fontScale="92500" lnSpcReduction="20000"/>
          </a:bodyPr>
          <a:lstStyle/>
          <a:p>
            <a:pPr algn="l"/>
            <a:r>
              <a:rPr lang="en-US" b="1" dirty="0">
                <a:solidFill>
                  <a:schemeClr val="tx1"/>
                </a:solidFill>
              </a:rPr>
              <a:t>Skull </a:t>
            </a:r>
          </a:p>
          <a:p>
            <a:pPr marL="457200" indent="-457200" algn="l">
              <a:buFont typeface="Arial" pitchFamily="34" charset="0"/>
              <a:buChar char="•"/>
            </a:pPr>
            <a:r>
              <a:rPr lang="en-US" dirty="0">
                <a:solidFill>
                  <a:schemeClr val="tx1"/>
                </a:solidFill>
              </a:rPr>
              <a:t>The skull is a strong, bony capsule that rests on the neck and encloses the </a:t>
            </a:r>
            <a:r>
              <a:rPr lang="en-US" dirty="0">
                <a:solidFill>
                  <a:schemeClr val="accent1"/>
                </a:solidFill>
              </a:rPr>
              <a:t>brain. </a:t>
            </a:r>
          </a:p>
          <a:p>
            <a:pPr marL="457200" indent="-457200" algn="l">
              <a:buFont typeface="Arial" pitchFamily="34" charset="0"/>
              <a:buChar char="•"/>
            </a:pPr>
            <a:r>
              <a:rPr lang="en-US" dirty="0">
                <a:solidFill>
                  <a:schemeClr val="tx1"/>
                </a:solidFill>
              </a:rPr>
              <a:t>The adult skull consists of 28 bones, including 6 middle ear </a:t>
            </a:r>
            <a:r>
              <a:rPr lang="en-US" dirty="0" err="1">
                <a:solidFill>
                  <a:schemeClr val="tx1"/>
                </a:solidFill>
              </a:rPr>
              <a:t>ossicles</a:t>
            </a:r>
            <a:r>
              <a:rPr lang="en-US" dirty="0">
                <a:solidFill>
                  <a:schemeClr val="tx1"/>
                </a:solidFill>
              </a:rPr>
              <a:t> located within the 2 middle ear cavities</a:t>
            </a:r>
          </a:p>
          <a:p>
            <a:pPr marL="457200" indent="-457200" algn="l">
              <a:buFont typeface="Arial" pitchFamily="34" charset="0"/>
              <a:buChar char="•"/>
            </a:pPr>
            <a:r>
              <a:rPr lang="en-US" dirty="0">
                <a:solidFill>
                  <a:schemeClr val="tx1"/>
                </a:solidFill>
              </a:rPr>
              <a:t>It consists of two major parts: </a:t>
            </a:r>
          </a:p>
          <a:p>
            <a:pPr marL="971550" lvl="1" indent="-514350" algn="l">
              <a:buFont typeface="+mj-lt"/>
              <a:buAutoNum type="arabicPeriod"/>
            </a:pPr>
            <a:r>
              <a:rPr lang="en-US" dirty="0">
                <a:solidFill>
                  <a:schemeClr val="tx1"/>
                </a:solidFill>
              </a:rPr>
              <a:t>The </a:t>
            </a:r>
            <a:r>
              <a:rPr lang="en-US" dirty="0" err="1">
                <a:solidFill>
                  <a:schemeClr val="accent1"/>
                </a:solidFill>
              </a:rPr>
              <a:t>neurocranium</a:t>
            </a:r>
            <a:r>
              <a:rPr lang="en-US" dirty="0">
                <a:solidFill>
                  <a:schemeClr val="tx1"/>
                </a:solidFill>
              </a:rPr>
              <a:t> (cranial vault) – This consists of the floor, sides and roof of the cranium. The latter two together are called the </a:t>
            </a:r>
            <a:r>
              <a:rPr lang="en-US" dirty="0" err="1">
                <a:solidFill>
                  <a:schemeClr val="tx1"/>
                </a:solidFill>
              </a:rPr>
              <a:t>calvaria</a:t>
            </a:r>
            <a:r>
              <a:rPr lang="en-US" dirty="0">
                <a:solidFill>
                  <a:schemeClr val="tx1"/>
                </a:solidFill>
              </a:rPr>
              <a:t> or ‘skullcap’. The </a:t>
            </a:r>
            <a:r>
              <a:rPr lang="en-US" dirty="0" err="1">
                <a:solidFill>
                  <a:schemeClr val="tx1"/>
                </a:solidFill>
              </a:rPr>
              <a:t>neurocranium</a:t>
            </a:r>
            <a:r>
              <a:rPr lang="en-US" dirty="0">
                <a:solidFill>
                  <a:schemeClr val="tx1"/>
                </a:solidFill>
              </a:rPr>
              <a:t> contains and protects the brain</a:t>
            </a:r>
          </a:p>
          <a:p>
            <a:pPr marL="971550" lvl="1" indent="-514350" algn="l">
              <a:buFont typeface="+mj-lt"/>
              <a:buAutoNum type="arabicPeriod"/>
            </a:pPr>
            <a:r>
              <a:rPr lang="en-US" dirty="0">
                <a:solidFill>
                  <a:schemeClr val="tx1"/>
                </a:solidFill>
              </a:rPr>
              <a:t>The </a:t>
            </a:r>
            <a:r>
              <a:rPr lang="en-US" dirty="0" err="1">
                <a:solidFill>
                  <a:schemeClr val="accent1"/>
                </a:solidFill>
              </a:rPr>
              <a:t>viscerocranium</a:t>
            </a:r>
            <a:r>
              <a:rPr lang="en-US" dirty="0">
                <a:solidFill>
                  <a:schemeClr val="accent1"/>
                </a:solidFill>
              </a:rPr>
              <a:t> </a:t>
            </a:r>
            <a:r>
              <a:rPr lang="en-US" dirty="0">
                <a:solidFill>
                  <a:schemeClr val="tx1"/>
                </a:solidFill>
              </a:rPr>
              <a:t>(facial skeleton). The </a:t>
            </a:r>
            <a:r>
              <a:rPr lang="en-US" dirty="0" err="1">
                <a:solidFill>
                  <a:schemeClr val="tx1"/>
                </a:solidFill>
              </a:rPr>
              <a:t>viscerocranium</a:t>
            </a:r>
            <a:r>
              <a:rPr lang="en-US" dirty="0">
                <a:solidFill>
                  <a:schemeClr val="tx1"/>
                </a:solidFill>
              </a:rPr>
              <a:t> supports mainly the </a:t>
            </a:r>
            <a:r>
              <a:rPr lang="en-US" dirty="0">
                <a:solidFill>
                  <a:schemeClr val="accent1"/>
                </a:solidFill>
              </a:rPr>
              <a:t>facial muscles</a:t>
            </a:r>
            <a:r>
              <a:rPr lang="en-US" dirty="0">
                <a:solidFill>
                  <a:schemeClr val="tx1"/>
                </a:solidFill>
              </a:rPr>
              <a:t> and a variety of anatomical structure</a:t>
            </a:r>
          </a:p>
          <a:p>
            <a:pPr marL="971550" lvl="1" indent="-514350" algn="l">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81883442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endParaRPr lang="en-US" dirty="0"/>
          </a:p>
          <a:p>
            <a:r>
              <a:rPr lang="en-US" dirty="0"/>
              <a:t>The </a:t>
            </a:r>
            <a:r>
              <a:rPr lang="en-US" dirty="0" err="1"/>
              <a:t>viscerocranium</a:t>
            </a:r>
            <a:r>
              <a:rPr lang="en-US" dirty="0"/>
              <a:t> contains and protects the upper parts of the </a:t>
            </a:r>
            <a:r>
              <a:rPr lang="en-US" dirty="0">
                <a:solidFill>
                  <a:schemeClr val="accent1"/>
                </a:solidFill>
              </a:rPr>
              <a:t>digestive and respiratory system</a:t>
            </a:r>
          </a:p>
          <a:p>
            <a:r>
              <a:rPr lang="en-US" dirty="0"/>
              <a:t>The floor of the </a:t>
            </a:r>
            <a:r>
              <a:rPr lang="en-US" dirty="0" err="1"/>
              <a:t>neurocranium</a:t>
            </a:r>
            <a:r>
              <a:rPr lang="en-US" dirty="0"/>
              <a:t> contains numerous openings and holes called foramina</a:t>
            </a:r>
            <a:r>
              <a:rPr lang="en-US" dirty="0">
                <a:solidFill>
                  <a:schemeClr val="accent1"/>
                </a:solidFill>
              </a:rPr>
              <a:t>  (singular foramen)</a:t>
            </a:r>
          </a:p>
          <a:p>
            <a:r>
              <a:rPr lang="en-US" dirty="0"/>
              <a:t>Cranial nerves from the brain and their branches leave through specific holes to be distributed to various areas of the head to supply muscle, glands, skin or </a:t>
            </a:r>
            <a:r>
              <a:rPr lang="en-US" dirty="0" err="1"/>
              <a:t>muvous</a:t>
            </a:r>
            <a:r>
              <a:rPr lang="en-US" dirty="0"/>
              <a:t> membrane. Blood vessels also pass through these foramina</a:t>
            </a:r>
          </a:p>
        </p:txBody>
      </p:sp>
    </p:spTree>
    <p:extLst>
      <p:ext uri="{BB962C8B-B14F-4D97-AF65-F5344CB8AC3E}">
        <p14:creationId xmlns:p14="http://schemas.microsoft.com/office/powerpoint/2010/main" val="349277276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a:bodyPr>
          <a:lstStyle/>
          <a:p>
            <a:r>
              <a:rPr lang="en-US" dirty="0"/>
              <a:t>The </a:t>
            </a:r>
            <a:r>
              <a:rPr lang="en-US" b="1" dirty="0"/>
              <a:t>skull</a:t>
            </a:r>
            <a:r>
              <a:rPr lang="en-US" dirty="0"/>
              <a:t> is a bony structure that supports the face and forms a protective cavity for the brain. It is comprised of many bones, which are formed by intramembranous ossification, and joined by </a:t>
            </a:r>
            <a:r>
              <a:rPr lang="en-US" b="1" dirty="0"/>
              <a:t>sutures</a:t>
            </a:r>
            <a:r>
              <a:rPr lang="en-US" dirty="0"/>
              <a:t> (fibrous joints).</a:t>
            </a:r>
          </a:p>
          <a:p>
            <a:r>
              <a:rPr lang="en-US" dirty="0"/>
              <a:t>The bones of the skull can be considered as two groups: those of the </a:t>
            </a:r>
            <a:r>
              <a:rPr lang="en-US" b="1" dirty="0"/>
              <a:t>cranium</a:t>
            </a:r>
            <a:r>
              <a:rPr lang="en-US" dirty="0"/>
              <a:t> (which consist of the cranial roof and cranial base) and those of the </a:t>
            </a:r>
            <a:r>
              <a:rPr lang="en-US" b="1" dirty="0"/>
              <a:t>face</a:t>
            </a:r>
            <a:r>
              <a:rPr lang="en-US" dirty="0"/>
              <a:t>.</a:t>
            </a:r>
          </a:p>
        </p:txBody>
      </p:sp>
    </p:spTree>
    <p:extLst>
      <p:ext uri="{BB962C8B-B14F-4D97-AF65-F5344CB8AC3E}">
        <p14:creationId xmlns:p14="http://schemas.microsoft.com/office/powerpoint/2010/main" val="145156929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fontScale="92500"/>
          </a:bodyPr>
          <a:lstStyle/>
          <a:p>
            <a:pPr marL="0" indent="0">
              <a:buNone/>
            </a:pPr>
            <a:r>
              <a:rPr lang="en-US" b="1" dirty="0"/>
              <a:t>Cranium</a:t>
            </a:r>
          </a:p>
          <a:p>
            <a:r>
              <a:rPr lang="en-US" dirty="0"/>
              <a:t>The </a:t>
            </a:r>
            <a:r>
              <a:rPr lang="en-US" b="1" dirty="0"/>
              <a:t>cranium</a:t>
            </a:r>
            <a:r>
              <a:rPr lang="en-US" dirty="0"/>
              <a:t> (also known as the </a:t>
            </a:r>
            <a:r>
              <a:rPr lang="en-US" dirty="0" err="1"/>
              <a:t>neurocranium</a:t>
            </a:r>
            <a:r>
              <a:rPr lang="en-US" dirty="0"/>
              <a:t>) is formed by the superior aspect of the skull. It encloses and protects the brain, meninges, and cerebral vasculature.</a:t>
            </a:r>
          </a:p>
          <a:p>
            <a:r>
              <a:rPr lang="en-US" dirty="0"/>
              <a:t>Anatomically, the cranium can be subdivided into a </a:t>
            </a:r>
            <a:r>
              <a:rPr lang="en-US" b="1" dirty="0"/>
              <a:t>roof</a:t>
            </a:r>
            <a:r>
              <a:rPr lang="en-US" dirty="0"/>
              <a:t> and a </a:t>
            </a:r>
            <a:r>
              <a:rPr lang="en-US" b="1" dirty="0"/>
              <a:t>base:</a:t>
            </a:r>
            <a:endParaRPr lang="en-US" dirty="0"/>
          </a:p>
          <a:p>
            <a:pPr lvl="1"/>
            <a:r>
              <a:rPr lang="en-US" b="1" dirty="0"/>
              <a:t>Cranial roof</a:t>
            </a:r>
            <a:r>
              <a:rPr lang="en-US" dirty="0"/>
              <a:t> – comprised of the </a:t>
            </a:r>
            <a:r>
              <a:rPr lang="en-US" dirty="0">
                <a:solidFill>
                  <a:schemeClr val="accent6"/>
                </a:solidFill>
              </a:rPr>
              <a:t>frontal, occipital and two parietal bones</a:t>
            </a:r>
            <a:r>
              <a:rPr lang="en-US" dirty="0"/>
              <a:t>. It is also known as the </a:t>
            </a:r>
            <a:r>
              <a:rPr lang="en-US" dirty="0" err="1">
                <a:solidFill>
                  <a:schemeClr val="accent6"/>
                </a:solidFill>
              </a:rPr>
              <a:t>calvarium</a:t>
            </a:r>
            <a:r>
              <a:rPr lang="en-US" dirty="0">
                <a:solidFill>
                  <a:schemeClr val="accent6"/>
                </a:solidFill>
              </a:rPr>
              <a:t>.</a:t>
            </a:r>
          </a:p>
          <a:p>
            <a:pPr lvl="1"/>
            <a:r>
              <a:rPr lang="en-US" b="1" dirty="0"/>
              <a:t>Cranial base</a:t>
            </a:r>
            <a:r>
              <a:rPr lang="en-US" dirty="0"/>
              <a:t> – comprised of six bones: </a:t>
            </a:r>
            <a:r>
              <a:rPr lang="en-US" dirty="0">
                <a:solidFill>
                  <a:schemeClr val="accent6"/>
                </a:solidFill>
              </a:rPr>
              <a:t>frontal, sphenoid, </a:t>
            </a:r>
            <a:r>
              <a:rPr lang="en-US" dirty="0" err="1">
                <a:solidFill>
                  <a:schemeClr val="accent6"/>
                </a:solidFill>
              </a:rPr>
              <a:t>ethmoid</a:t>
            </a:r>
            <a:r>
              <a:rPr lang="en-US" dirty="0">
                <a:solidFill>
                  <a:schemeClr val="accent6"/>
                </a:solidFill>
              </a:rPr>
              <a:t>, occipital, parietal and temporal. </a:t>
            </a:r>
            <a:r>
              <a:rPr lang="en-US" dirty="0"/>
              <a:t>These bones articulate with the </a:t>
            </a:r>
            <a:r>
              <a:rPr lang="en-US" dirty="0">
                <a:solidFill>
                  <a:schemeClr val="tx2"/>
                </a:solidFill>
              </a:rPr>
              <a:t>1st cervical vertebra (atlas)</a:t>
            </a:r>
            <a:r>
              <a:rPr lang="en-US" dirty="0"/>
              <a:t>, </a:t>
            </a:r>
            <a:r>
              <a:rPr lang="en-US" dirty="0">
                <a:solidFill>
                  <a:schemeClr val="tx2"/>
                </a:solidFill>
              </a:rPr>
              <a:t>the facial bones, and the mandible (jaw).</a:t>
            </a:r>
          </a:p>
          <a:p>
            <a:pPr lvl="1"/>
            <a:endParaRPr lang="en-US" dirty="0">
              <a:solidFill>
                <a:schemeClr val="tx2"/>
              </a:solidFill>
            </a:endParaRPr>
          </a:p>
        </p:txBody>
      </p:sp>
    </p:spTree>
    <p:extLst>
      <p:ext uri="{BB962C8B-B14F-4D97-AF65-F5344CB8AC3E}">
        <p14:creationId xmlns:p14="http://schemas.microsoft.com/office/powerpoint/2010/main" val="356001684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049963"/>
          </a:xfrm>
        </p:spPr>
        <p:txBody>
          <a:bodyPr/>
          <a:lstStyle/>
          <a:p>
            <a:r>
              <a:rPr lang="en-US" dirty="0">
                <a:solidFill>
                  <a:schemeClr val="tx1"/>
                </a:solidFill>
              </a:rPr>
              <a:t>The bones of the cranium are:</a:t>
            </a:r>
            <a:endParaRPr lang="fr-FR" dirty="0"/>
          </a:p>
          <a:p>
            <a:pPr>
              <a:buFont typeface="Wingdings" pitchFamily="2" charset="2"/>
              <a:buChar char="ü"/>
            </a:pPr>
            <a:r>
              <a:rPr lang="fr-FR" dirty="0"/>
              <a:t>frontal </a:t>
            </a:r>
            <a:r>
              <a:rPr lang="fr-FR" dirty="0" err="1"/>
              <a:t>bone</a:t>
            </a:r>
            <a:endParaRPr lang="fr-FR" dirty="0"/>
          </a:p>
          <a:p>
            <a:pPr>
              <a:buFont typeface="Wingdings" pitchFamily="2" charset="2"/>
              <a:buChar char="ü"/>
            </a:pPr>
            <a:r>
              <a:rPr lang="fr-FR" dirty="0"/>
              <a:t>2 </a:t>
            </a:r>
            <a:r>
              <a:rPr lang="fr-FR" dirty="0" err="1"/>
              <a:t>parietal</a:t>
            </a:r>
            <a:r>
              <a:rPr lang="fr-FR" dirty="0"/>
              <a:t> </a:t>
            </a:r>
            <a:r>
              <a:rPr lang="fr-FR" dirty="0" err="1"/>
              <a:t>bones</a:t>
            </a:r>
            <a:r>
              <a:rPr lang="fr-FR" dirty="0"/>
              <a:t> </a:t>
            </a:r>
          </a:p>
          <a:p>
            <a:pPr>
              <a:buFont typeface="Wingdings" pitchFamily="2" charset="2"/>
              <a:buChar char="ü"/>
            </a:pPr>
            <a:r>
              <a:rPr lang="fr-FR" dirty="0"/>
              <a:t>2 temporal </a:t>
            </a:r>
            <a:r>
              <a:rPr lang="fr-FR" dirty="0" err="1"/>
              <a:t>bones</a:t>
            </a:r>
            <a:r>
              <a:rPr lang="fr-FR" dirty="0"/>
              <a:t> </a:t>
            </a:r>
          </a:p>
          <a:p>
            <a:pPr>
              <a:buFont typeface="Wingdings" pitchFamily="2" charset="2"/>
              <a:buChar char="ü"/>
            </a:pPr>
            <a:r>
              <a:rPr lang="fr-FR" dirty="0"/>
              <a:t>1 occipital </a:t>
            </a:r>
            <a:r>
              <a:rPr lang="fr-FR" dirty="0" err="1"/>
              <a:t>bone</a:t>
            </a:r>
            <a:endParaRPr lang="fr-FR" dirty="0"/>
          </a:p>
          <a:p>
            <a:pPr>
              <a:buFont typeface="Wingdings" pitchFamily="2" charset="2"/>
              <a:buChar char="ü"/>
            </a:pPr>
            <a:r>
              <a:rPr lang="fr-FR" dirty="0"/>
              <a:t>1 </a:t>
            </a:r>
            <a:r>
              <a:rPr lang="fr-FR" dirty="0" err="1"/>
              <a:t>sphenoid</a:t>
            </a:r>
            <a:r>
              <a:rPr lang="fr-FR" dirty="0"/>
              <a:t> </a:t>
            </a:r>
            <a:r>
              <a:rPr lang="fr-FR" dirty="0" err="1"/>
              <a:t>bone</a:t>
            </a:r>
            <a:r>
              <a:rPr lang="fr-FR" dirty="0"/>
              <a:t> </a:t>
            </a:r>
          </a:p>
          <a:p>
            <a:pPr>
              <a:buFont typeface="Wingdings" pitchFamily="2" charset="2"/>
              <a:buChar char="ü"/>
            </a:pPr>
            <a:r>
              <a:rPr lang="fr-FR" dirty="0"/>
              <a:t>1 </a:t>
            </a:r>
            <a:r>
              <a:rPr lang="fr-FR" dirty="0" err="1"/>
              <a:t>ethmoid</a:t>
            </a:r>
            <a:r>
              <a:rPr lang="fr-FR" dirty="0"/>
              <a:t> </a:t>
            </a:r>
            <a:r>
              <a:rPr lang="fr-FR" dirty="0" err="1"/>
              <a:t>bone</a:t>
            </a:r>
            <a:r>
              <a:rPr lang="fr-FR" dirty="0"/>
              <a:t>.</a:t>
            </a:r>
            <a:endParaRPr lang="en-US" dirty="0"/>
          </a:p>
        </p:txBody>
      </p:sp>
    </p:spTree>
    <p:extLst>
      <p:ext uri="{BB962C8B-B14F-4D97-AF65-F5344CB8AC3E}">
        <p14:creationId xmlns:p14="http://schemas.microsoft.com/office/powerpoint/2010/main" val="425399993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Frontal bone</a:t>
            </a:r>
          </a:p>
        </p:txBody>
      </p:sp>
      <p:sp>
        <p:nvSpPr>
          <p:cNvPr id="3" name="Content Placeholder 2"/>
          <p:cNvSpPr>
            <a:spLocks noGrp="1"/>
          </p:cNvSpPr>
          <p:nvPr>
            <p:ph idx="1"/>
          </p:nvPr>
        </p:nvSpPr>
        <p:spPr>
          <a:xfrm>
            <a:off x="457200" y="1295400"/>
            <a:ext cx="8229600" cy="5410200"/>
          </a:xfrm>
        </p:spPr>
        <p:txBody>
          <a:bodyPr>
            <a:normAutofit fontScale="85000" lnSpcReduction="10000"/>
          </a:bodyPr>
          <a:lstStyle/>
          <a:p>
            <a:r>
              <a:rPr lang="en-US" dirty="0"/>
              <a:t>This is the bone of the forehead. </a:t>
            </a:r>
          </a:p>
          <a:p>
            <a:r>
              <a:rPr lang="en-US" dirty="0"/>
              <a:t>It forms part of the orbital cavities (eye sockets) and the prominent ridges above the eyes, the supraorbital margins. </a:t>
            </a:r>
          </a:p>
          <a:p>
            <a:r>
              <a:rPr lang="en-US" dirty="0"/>
              <a:t>Just above the supraorbital margins, within the bone, are two </a:t>
            </a:r>
            <a:r>
              <a:rPr lang="en-US" dirty="0">
                <a:solidFill>
                  <a:schemeClr val="accent3"/>
                </a:solidFill>
              </a:rPr>
              <a:t>air-filled cavities or sinuses </a:t>
            </a:r>
            <a:r>
              <a:rPr lang="en-US" dirty="0"/>
              <a:t>lined with ciliated mucous membrane, which open into the nasal cavity. </a:t>
            </a:r>
          </a:p>
          <a:p>
            <a:r>
              <a:rPr lang="en-US" dirty="0"/>
              <a:t>The </a:t>
            </a:r>
            <a:r>
              <a:rPr lang="en-US" dirty="0">
                <a:solidFill>
                  <a:schemeClr val="accent2"/>
                </a:solidFill>
              </a:rPr>
              <a:t>coronal suture </a:t>
            </a:r>
            <a:r>
              <a:rPr lang="en-US" dirty="0"/>
              <a:t>joins the </a:t>
            </a:r>
            <a:r>
              <a:rPr lang="en-US" dirty="0">
                <a:solidFill>
                  <a:schemeClr val="accent2"/>
                </a:solidFill>
              </a:rPr>
              <a:t>frontal and parietal bones </a:t>
            </a:r>
            <a:r>
              <a:rPr lang="en-US" dirty="0"/>
              <a:t>and other fibrous joints are formed with the sphenoid, </a:t>
            </a:r>
            <a:r>
              <a:rPr lang="en-US" dirty="0" err="1"/>
              <a:t>zygomatic</a:t>
            </a:r>
            <a:r>
              <a:rPr lang="en-US" dirty="0"/>
              <a:t>, lacrimal, nasal and </a:t>
            </a:r>
            <a:r>
              <a:rPr lang="en-US" dirty="0" err="1"/>
              <a:t>ethmoid</a:t>
            </a:r>
            <a:r>
              <a:rPr lang="en-US" dirty="0"/>
              <a:t> bones. </a:t>
            </a:r>
          </a:p>
          <a:p>
            <a:r>
              <a:rPr lang="en-US" dirty="0"/>
              <a:t>The bone originates in two parts joined in the midline by the frontal suture</a:t>
            </a:r>
          </a:p>
        </p:txBody>
      </p:sp>
    </p:spTree>
    <p:extLst>
      <p:ext uri="{BB962C8B-B14F-4D97-AF65-F5344CB8AC3E}">
        <p14:creationId xmlns:p14="http://schemas.microsoft.com/office/powerpoint/2010/main" val="388215519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b="1" dirty="0"/>
              <a:t>Parietal bones </a:t>
            </a:r>
          </a:p>
          <a:p>
            <a:r>
              <a:rPr lang="en-US" dirty="0"/>
              <a:t>These bones form the sides and roof of the skull. </a:t>
            </a:r>
          </a:p>
          <a:p>
            <a:r>
              <a:rPr lang="en-US" dirty="0"/>
              <a:t>They articulate with each other at the </a:t>
            </a:r>
            <a:r>
              <a:rPr lang="en-US" dirty="0">
                <a:solidFill>
                  <a:schemeClr val="accent2"/>
                </a:solidFill>
              </a:rPr>
              <a:t>sagittal suture,</a:t>
            </a:r>
            <a:r>
              <a:rPr lang="en-US" dirty="0"/>
              <a:t> with the frontal bone at the </a:t>
            </a:r>
            <a:r>
              <a:rPr lang="en-US" dirty="0">
                <a:solidFill>
                  <a:schemeClr val="accent2"/>
                </a:solidFill>
              </a:rPr>
              <a:t>coronal suture</a:t>
            </a:r>
            <a:r>
              <a:rPr lang="en-US" dirty="0"/>
              <a:t>, with the occipital bone at the </a:t>
            </a:r>
            <a:r>
              <a:rPr lang="en-US" dirty="0" err="1">
                <a:solidFill>
                  <a:schemeClr val="accent2"/>
                </a:solidFill>
              </a:rPr>
              <a:t>lambdoidal</a:t>
            </a:r>
            <a:r>
              <a:rPr lang="en-US" dirty="0"/>
              <a:t> suture and with the temporal bones at the </a:t>
            </a:r>
            <a:r>
              <a:rPr lang="en-US" dirty="0">
                <a:solidFill>
                  <a:schemeClr val="accent2"/>
                </a:solidFill>
              </a:rPr>
              <a:t>squamous sutures</a:t>
            </a:r>
            <a:r>
              <a:rPr lang="en-US" dirty="0"/>
              <a:t>. </a:t>
            </a:r>
          </a:p>
          <a:p>
            <a:r>
              <a:rPr lang="en-US" dirty="0"/>
              <a:t>The inner surface is concave and is grooved to accommodate the brain and blood vessels.</a:t>
            </a:r>
          </a:p>
        </p:txBody>
      </p:sp>
    </p:spTree>
    <p:extLst>
      <p:ext uri="{BB962C8B-B14F-4D97-AF65-F5344CB8AC3E}">
        <p14:creationId xmlns:p14="http://schemas.microsoft.com/office/powerpoint/2010/main" val="1313689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a:buNone/>
            </a:pPr>
            <a:r>
              <a:rPr lang="en-US" b="1" dirty="0"/>
              <a:t>d. </a:t>
            </a:r>
            <a:r>
              <a:rPr lang="en-US" b="1" dirty="0" err="1"/>
              <a:t>Subclavius</a:t>
            </a:r>
            <a:endParaRPr lang="en-US" b="1" dirty="0"/>
          </a:p>
          <a:p>
            <a:r>
              <a:rPr lang="en-US" dirty="0"/>
              <a:t>Is a small muscle located underneath the </a:t>
            </a:r>
            <a:r>
              <a:rPr lang="en-US" dirty="0" err="1"/>
              <a:t>clavical</a:t>
            </a:r>
            <a:r>
              <a:rPr lang="en-US" dirty="0"/>
              <a:t> running horizontally</a:t>
            </a:r>
          </a:p>
          <a:p>
            <a:r>
              <a:rPr lang="en-US" dirty="0"/>
              <a:t>It gives protection to underlying neurovascular structures </a:t>
            </a:r>
            <a:r>
              <a:rPr lang="en-US" dirty="0" err="1"/>
              <a:t>e.g</a:t>
            </a:r>
            <a:r>
              <a:rPr lang="en-US" dirty="0"/>
              <a:t> in cases of </a:t>
            </a:r>
            <a:r>
              <a:rPr lang="en-US" dirty="0" err="1"/>
              <a:t>clavicular</a:t>
            </a:r>
            <a:r>
              <a:rPr lang="en-US" dirty="0"/>
              <a:t> fracture or other trauma</a:t>
            </a:r>
          </a:p>
          <a:p>
            <a:r>
              <a:rPr lang="en-US" dirty="0"/>
              <a:t>Originates from the junction of first rib and costal cartilage inserting to inferior surface of the middle third of clavicle</a:t>
            </a:r>
          </a:p>
          <a:p>
            <a:r>
              <a:rPr lang="en-US" dirty="0"/>
              <a:t>Anchors and depresses the clavicle</a:t>
            </a:r>
          </a:p>
          <a:p>
            <a:r>
              <a:rPr lang="en-US" dirty="0"/>
              <a:t>Innervated by </a:t>
            </a:r>
            <a:r>
              <a:rPr lang="en-US" b="1" dirty="0"/>
              <a:t>nerve to </a:t>
            </a:r>
            <a:r>
              <a:rPr lang="en-US" b="1" dirty="0" err="1"/>
              <a:t>subclavius</a:t>
            </a:r>
            <a:r>
              <a:rPr lang="en-US" b="1" dirty="0"/>
              <a:t> (C5&amp;C6)-A branch of brachial plexus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21363"/>
          </a:xfrm>
        </p:spPr>
        <p:txBody>
          <a:bodyPr>
            <a:normAutofit lnSpcReduction="10000"/>
          </a:bodyPr>
          <a:lstStyle/>
          <a:p>
            <a:pPr marL="0" indent="0">
              <a:buNone/>
            </a:pPr>
            <a:r>
              <a:rPr lang="en-US" b="1" dirty="0"/>
              <a:t>Temporal bones </a:t>
            </a:r>
          </a:p>
          <a:p>
            <a:r>
              <a:rPr lang="en-US" dirty="0"/>
              <a:t>These bones lie one on each side of the head and form fibrous immovable joints with the parietal, occipital, sphenoid and </a:t>
            </a:r>
            <a:r>
              <a:rPr lang="en-US" dirty="0" err="1"/>
              <a:t>zygomatic</a:t>
            </a:r>
            <a:r>
              <a:rPr lang="en-US" dirty="0"/>
              <a:t> bones. </a:t>
            </a:r>
          </a:p>
          <a:p>
            <a:r>
              <a:rPr lang="en-US" dirty="0"/>
              <a:t>Each temporal bone has several important features.</a:t>
            </a:r>
          </a:p>
          <a:p>
            <a:r>
              <a:rPr lang="en-US" dirty="0"/>
              <a:t>The squamous part is the thin fan-shaped area that articulates with the parietal bone. The </a:t>
            </a:r>
            <a:r>
              <a:rPr lang="en-US" dirty="0" err="1"/>
              <a:t>zygomatic</a:t>
            </a:r>
            <a:r>
              <a:rPr lang="en-US" dirty="0"/>
              <a:t> process articulates with the </a:t>
            </a:r>
            <a:r>
              <a:rPr lang="en-US" dirty="0" err="1"/>
              <a:t>zygomatic</a:t>
            </a:r>
            <a:r>
              <a:rPr lang="en-US" dirty="0"/>
              <a:t> bone to form the </a:t>
            </a:r>
            <a:r>
              <a:rPr lang="en-US" dirty="0" err="1"/>
              <a:t>zygomatic</a:t>
            </a:r>
            <a:r>
              <a:rPr lang="en-US" dirty="0"/>
              <a:t> arch (cheekbone)</a:t>
            </a:r>
          </a:p>
        </p:txBody>
      </p:sp>
    </p:spTree>
    <p:extLst>
      <p:ext uri="{BB962C8B-B14F-4D97-AF65-F5344CB8AC3E}">
        <p14:creationId xmlns:p14="http://schemas.microsoft.com/office/powerpoint/2010/main" val="70628848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The mastoid part contains the mastoid process, a thickened region easily felt behind the ear. </a:t>
            </a:r>
          </a:p>
          <a:p>
            <a:r>
              <a:rPr lang="en-US" dirty="0"/>
              <a:t>It contains a large number of very small air sinuses that communicate with the middle ear and are lined with squamous epithelium. </a:t>
            </a:r>
          </a:p>
          <a:p>
            <a:r>
              <a:rPr lang="en-US" dirty="0"/>
              <a:t>The petrous portion forms part of the base of the skull and contains the organs of hearing (the spiral organ) and balance.</a:t>
            </a:r>
          </a:p>
        </p:txBody>
      </p:sp>
    </p:spTree>
    <p:extLst>
      <p:ext uri="{BB962C8B-B14F-4D97-AF65-F5344CB8AC3E}">
        <p14:creationId xmlns:p14="http://schemas.microsoft.com/office/powerpoint/2010/main" val="288231814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normAutofit lnSpcReduction="10000"/>
          </a:bodyPr>
          <a:lstStyle/>
          <a:p>
            <a:r>
              <a:rPr lang="en-US" dirty="0"/>
              <a:t>The temporal bone articulates with the mandible at the </a:t>
            </a:r>
            <a:r>
              <a:rPr lang="en-US" dirty="0" err="1">
                <a:solidFill>
                  <a:schemeClr val="accent2"/>
                </a:solidFill>
              </a:rPr>
              <a:t>temporomandibular</a:t>
            </a:r>
            <a:r>
              <a:rPr lang="en-US" dirty="0">
                <a:solidFill>
                  <a:schemeClr val="accent2"/>
                </a:solidFill>
              </a:rPr>
              <a:t> joint</a:t>
            </a:r>
            <a:r>
              <a:rPr lang="en-US" dirty="0"/>
              <a:t>, the only movable joint of the skull. </a:t>
            </a:r>
          </a:p>
          <a:p>
            <a:r>
              <a:rPr lang="en-US" dirty="0"/>
              <a:t>Immediately behind this articulating surface is the external acoustic meatus (auditory canal), which passes inwards towards the petrous portion of the bone. </a:t>
            </a:r>
          </a:p>
          <a:p>
            <a:r>
              <a:rPr lang="en-US" dirty="0"/>
              <a:t>The </a:t>
            </a:r>
            <a:r>
              <a:rPr lang="en-US" dirty="0" err="1"/>
              <a:t>styloid</a:t>
            </a:r>
            <a:r>
              <a:rPr lang="en-US" dirty="0"/>
              <a:t> process projects from the lower process of the temporal bone, and supports the hyoid bone (u-shaped bone located at root of the tongue) and muscles associated with the tongue and pharynx.</a:t>
            </a:r>
          </a:p>
        </p:txBody>
      </p:sp>
    </p:spTree>
    <p:extLst>
      <p:ext uri="{BB962C8B-B14F-4D97-AF65-F5344CB8AC3E}">
        <p14:creationId xmlns:p14="http://schemas.microsoft.com/office/powerpoint/2010/main" val="381174501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92500" lnSpcReduction="20000"/>
          </a:bodyPr>
          <a:lstStyle/>
          <a:p>
            <a:pPr marL="0" indent="0">
              <a:buNone/>
            </a:pPr>
            <a:r>
              <a:rPr lang="en-US" b="1" dirty="0"/>
              <a:t>Occipital bone </a:t>
            </a:r>
          </a:p>
          <a:p>
            <a:r>
              <a:rPr lang="en-US" dirty="0"/>
              <a:t>This bone forms the back of the head and part of the base of the skull. </a:t>
            </a:r>
          </a:p>
          <a:p>
            <a:r>
              <a:rPr lang="en-US" dirty="0"/>
              <a:t>It has immovable fibrous joints with the parietal, temporal and sphenoid bones. </a:t>
            </a:r>
          </a:p>
          <a:p>
            <a:r>
              <a:rPr lang="en-US" dirty="0"/>
              <a:t>Its inner surface is deeply concave and the concavity is occupied by the occipital lobes of the cerebrum and by the cerebellum. The occiput has two articular condyles that form </a:t>
            </a:r>
            <a:r>
              <a:rPr lang="en-US" dirty="0" err="1">
                <a:solidFill>
                  <a:schemeClr val="accent2"/>
                </a:solidFill>
              </a:rPr>
              <a:t>condyloid</a:t>
            </a:r>
            <a:r>
              <a:rPr lang="en-US" dirty="0">
                <a:solidFill>
                  <a:schemeClr val="accent2"/>
                </a:solidFill>
              </a:rPr>
              <a:t> joints </a:t>
            </a:r>
            <a:r>
              <a:rPr lang="en-US" dirty="0"/>
              <a:t>with the first bone of the vertebral column, the atlas. </a:t>
            </a:r>
          </a:p>
          <a:p>
            <a:r>
              <a:rPr lang="en-US" dirty="0"/>
              <a:t>This joint permits nodding movements of the head. Between the condyles is the foramen magnum (meaning ‘large hole’) through which the spinal cord passes into the cranial cavity.</a:t>
            </a:r>
          </a:p>
        </p:txBody>
      </p:sp>
    </p:spTree>
    <p:extLst>
      <p:ext uri="{BB962C8B-B14F-4D97-AF65-F5344CB8AC3E}">
        <p14:creationId xmlns:p14="http://schemas.microsoft.com/office/powerpoint/2010/main" val="27494027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6400800"/>
          </a:xfrm>
        </p:spPr>
        <p:txBody>
          <a:bodyPr>
            <a:normAutofit lnSpcReduction="10000"/>
          </a:bodyPr>
          <a:lstStyle/>
          <a:p>
            <a:pPr marL="0" indent="0">
              <a:buNone/>
            </a:pPr>
            <a:r>
              <a:rPr lang="en-US" b="1" dirty="0"/>
              <a:t>Sphenoid bone </a:t>
            </a:r>
          </a:p>
          <a:p>
            <a:r>
              <a:rPr lang="en-US" dirty="0"/>
              <a:t>This bone occupies the middle portion of the base of the skull and it articulates with the occipital, temporal, parietal and frontal bones .</a:t>
            </a:r>
          </a:p>
          <a:p>
            <a:r>
              <a:rPr lang="en-US" dirty="0"/>
              <a:t>It links the </a:t>
            </a:r>
            <a:r>
              <a:rPr lang="en-US" dirty="0">
                <a:solidFill>
                  <a:schemeClr val="accent2"/>
                </a:solidFill>
              </a:rPr>
              <a:t>cranial and facial bones</a:t>
            </a:r>
            <a:r>
              <a:rPr lang="en-US" dirty="0"/>
              <a:t>, and cross braces the skull. </a:t>
            </a:r>
          </a:p>
          <a:p>
            <a:r>
              <a:rPr lang="en-US" dirty="0"/>
              <a:t>On the superior surface in the middle of the bone is a little saddle-shaped depression, the </a:t>
            </a:r>
            <a:r>
              <a:rPr lang="en-US" dirty="0" err="1">
                <a:solidFill>
                  <a:schemeClr val="accent6"/>
                </a:solidFill>
              </a:rPr>
              <a:t>hypophyseal</a:t>
            </a:r>
            <a:r>
              <a:rPr lang="en-US" dirty="0">
                <a:solidFill>
                  <a:schemeClr val="accent6"/>
                </a:solidFill>
              </a:rPr>
              <a:t> fossa (</a:t>
            </a:r>
            <a:r>
              <a:rPr lang="en-US" dirty="0" err="1">
                <a:solidFill>
                  <a:schemeClr val="accent6"/>
                </a:solidFill>
              </a:rPr>
              <a:t>sella</a:t>
            </a:r>
            <a:r>
              <a:rPr lang="en-US" dirty="0">
                <a:solidFill>
                  <a:schemeClr val="accent6"/>
                </a:solidFill>
              </a:rPr>
              <a:t> </a:t>
            </a:r>
            <a:r>
              <a:rPr lang="en-US" dirty="0" err="1">
                <a:solidFill>
                  <a:schemeClr val="accent6"/>
                </a:solidFill>
              </a:rPr>
              <a:t>turcica</a:t>
            </a:r>
            <a:r>
              <a:rPr lang="en-US" dirty="0">
                <a:solidFill>
                  <a:schemeClr val="accent6"/>
                </a:solidFill>
              </a:rPr>
              <a:t>) </a:t>
            </a:r>
            <a:r>
              <a:rPr lang="en-US" dirty="0"/>
              <a:t>in which the pituitary gland rests. </a:t>
            </a:r>
          </a:p>
          <a:p>
            <a:r>
              <a:rPr lang="en-US" dirty="0"/>
              <a:t>The body of the bone contains some fairly large air sinuses lined with ciliated mucous membrane with openings into the nasal cavity.</a:t>
            </a:r>
          </a:p>
        </p:txBody>
      </p:sp>
    </p:spTree>
    <p:extLst>
      <p:ext uri="{BB962C8B-B14F-4D97-AF65-F5344CB8AC3E}">
        <p14:creationId xmlns:p14="http://schemas.microsoft.com/office/powerpoint/2010/main" val="153824218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Autofit/>
          </a:bodyPr>
          <a:lstStyle/>
          <a:p>
            <a:pPr marL="0" indent="0">
              <a:buNone/>
            </a:pPr>
            <a:r>
              <a:rPr lang="en-US" sz="3600" b="1" dirty="0" err="1"/>
              <a:t>Ethmoid</a:t>
            </a:r>
            <a:r>
              <a:rPr lang="en-US" sz="3600" b="1" dirty="0"/>
              <a:t> bone </a:t>
            </a:r>
          </a:p>
          <a:p>
            <a:r>
              <a:rPr lang="en-US" sz="2400" dirty="0"/>
              <a:t>The </a:t>
            </a:r>
            <a:r>
              <a:rPr lang="en-US" sz="2400" dirty="0" err="1"/>
              <a:t>ethmoid</a:t>
            </a:r>
            <a:r>
              <a:rPr lang="en-US" sz="2400" dirty="0"/>
              <a:t> bone occupies the </a:t>
            </a:r>
            <a:r>
              <a:rPr lang="en-US" sz="2400" dirty="0">
                <a:solidFill>
                  <a:schemeClr val="accent6"/>
                </a:solidFill>
              </a:rPr>
              <a:t>anterior part of the base of the skull </a:t>
            </a:r>
            <a:r>
              <a:rPr lang="en-US" sz="2400" dirty="0"/>
              <a:t>and helps to form the </a:t>
            </a:r>
            <a:r>
              <a:rPr lang="en-US" sz="2400" dirty="0">
                <a:solidFill>
                  <a:schemeClr val="accent1"/>
                </a:solidFill>
              </a:rPr>
              <a:t>orbital cavity</a:t>
            </a:r>
            <a:r>
              <a:rPr lang="en-US" sz="2400" dirty="0"/>
              <a:t>, </a:t>
            </a:r>
            <a:r>
              <a:rPr lang="en-US" sz="2400" dirty="0">
                <a:solidFill>
                  <a:schemeClr val="accent1"/>
                </a:solidFill>
              </a:rPr>
              <a:t>the nasal septum </a:t>
            </a:r>
            <a:r>
              <a:rPr lang="en-US" sz="2400" dirty="0"/>
              <a:t>and the lateral walls of the nasal cavity. </a:t>
            </a:r>
          </a:p>
          <a:p>
            <a:r>
              <a:rPr lang="en-US" sz="2400" dirty="0"/>
              <a:t>On each side are </a:t>
            </a:r>
            <a:r>
              <a:rPr lang="en-US" sz="2400" dirty="0">
                <a:solidFill>
                  <a:schemeClr val="accent3"/>
                </a:solidFill>
              </a:rPr>
              <a:t>two projections into the nasal cavity</a:t>
            </a:r>
            <a:r>
              <a:rPr lang="en-US" sz="2400" dirty="0"/>
              <a:t>, the </a:t>
            </a:r>
            <a:r>
              <a:rPr lang="en-US" sz="2400" dirty="0">
                <a:solidFill>
                  <a:schemeClr val="accent6"/>
                </a:solidFill>
              </a:rPr>
              <a:t>superior and middle conchae or turbinated processes</a:t>
            </a:r>
            <a:r>
              <a:rPr lang="en-US" sz="2400" dirty="0"/>
              <a:t>. </a:t>
            </a:r>
          </a:p>
          <a:p>
            <a:r>
              <a:rPr lang="en-US" sz="2400" dirty="0"/>
              <a:t>It is a very delicate bone containing many </a:t>
            </a:r>
            <a:r>
              <a:rPr lang="en-US" sz="2400" dirty="0">
                <a:solidFill>
                  <a:schemeClr val="accent1"/>
                </a:solidFill>
              </a:rPr>
              <a:t>air sinuses </a:t>
            </a:r>
            <a:r>
              <a:rPr lang="en-US" sz="2400" dirty="0"/>
              <a:t>lined with ciliated epithelium and with openings into the nasal cavity. </a:t>
            </a:r>
          </a:p>
          <a:p>
            <a:r>
              <a:rPr lang="en-US" sz="2400" dirty="0"/>
              <a:t>The horizontal flattened part, the </a:t>
            </a:r>
            <a:r>
              <a:rPr lang="en-US" sz="2400" dirty="0">
                <a:solidFill>
                  <a:schemeClr val="accent6"/>
                </a:solidFill>
              </a:rPr>
              <a:t>cribriform plate</a:t>
            </a:r>
            <a:r>
              <a:rPr lang="en-US" sz="2400" dirty="0"/>
              <a:t>, forms the roof of the nasal cavity and has numerous small foramina through which nerve </a:t>
            </a:r>
            <a:r>
              <a:rPr lang="en-US" sz="2400" dirty="0" err="1"/>
              <a:t>fibres</a:t>
            </a:r>
            <a:r>
              <a:rPr lang="en-US" sz="2400" dirty="0"/>
              <a:t> of the olfactory nerve (sense of smell) pass upwards from the nasal cavity to the brain.</a:t>
            </a:r>
          </a:p>
          <a:p>
            <a:r>
              <a:rPr lang="en-US" sz="2400" dirty="0"/>
              <a:t>There is also a very fine perpendicular plate of bone that forms the upper part of the nasal septum.</a:t>
            </a:r>
          </a:p>
        </p:txBody>
      </p:sp>
    </p:spTree>
    <p:extLst>
      <p:ext uri="{BB962C8B-B14F-4D97-AF65-F5344CB8AC3E}">
        <p14:creationId xmlns:p14="http://schemas.microsoft.com/office/powerpoint/2010/main" val="54300029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33424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800"/>
          </a:xfrm>
        </p:spPr>
        <p:txBody>
          <a:bodyPr>
            <a:normAutofit/>
          </a:bodyPr>
          <a:lstStyle/>
          <a:p>
            <a:pPr marL="0" indent="0">
              <a:buNone/>
            </a:pPr>
            <a:r>
              <a:rPr lang="en-US" b="1" dirty="0"/>
              <a:t>Face</a:t>
            </a:r>
          </a:p>
          <a:p>
            <a:r>
              <a:rPr lang="en-US" dirty="0"/>
              <a:t>The facial skeleton (also known as the </a:t>
            </a:r>
            <a:r>
              <a:rPr lang="en-US" dirty="0" err="1">
                <a:solidFill>
                  <a:schemeClr val="tx2"/>
                </a:solidFill>
              </a:rPr>
              <a:t>viscerocranium</a:t>
            </a:r>
            <a:r>
              <a:rPr lang="en-US" dirty="0"/>
              <a:t>) supports the soft tissues of the face.</a:t>
            </a:r>
          </a:p>
          <a:p>
            <a:r>
              <a:rPr lang="en-US" dirty="0"/>
              <a:t>It consists of 14 bones, which fuse to house the </a:t>
            </a:r>
            <a:r>
              <a:rPr lang="en-US" dirty="0">
                <a:solidFill>
                  <a:schemeClr val="tx2"/>
                </a:solidFill>
              </a:rPr>
              <a:t>orbits of the eyes</a:t>
            </a:r>
            <a:r>
              <a:rPr lang="en-US" dirty="0"/>
              <a:t>, the nasal and oral cavities, and the sinuses. </a:t>
            </a:r>
          </a:p>
          <a:p>
            <a:r>
              <a:rPr lang="en-US" dirty="0"/>
              <a:t>The frontal bone, typically a bone of the </a:t>
            </a:r>
            <a:r>
              <a:rPr lang="en-US" dirty="0" err="1">
                <a:solidFill>
                  <a:schemeClr val="tx2"/>
                </a:solidFill>
              </a:rPr>
              <a:t>calvaria</a:t>
            </a:r>
            <a:r>
              <a:rPr lang="en-US" dirty="0">
                <a:solidFill>
                  <a:schemeClr val="tx2"/>
                </a:solidFill>
              </a:rPr>
              <a:t>, </a:t>
            </a:r>
            <a:r>
              <a:rPr lang="en-US" dirty="0"/>
              <a:t>is sometimes included as part of the facial skeleton.</a:t>
            </a:r>
          </a:p>
        </p:txBody>
      </p:sp>
    </p:spTree>
    <p:extLst>
      <p:ext uri="{BB962C8B-B14F-4D97-AF65-F5344CB8AC3E}">
        <p14:creationId xmlns:p14="http://schemas.microsoft.com/office/powerpoint/2010/main" val="261990517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lnSpcReduction="10000"/>
          </a:bodyPr>
          <a:lstStyle/>
          <a:p>
            <a:r>
              <a:rPr lang="en-US" dirty="0"/>
              <a:t>The skeleton of the face is formed by 13 bones in addition to the frontal bone already described. </a:t>
            </a:r>
          </a:p>
          <a:p>
            <a:pPr>
              <a:buFont typeface="Wingdings" pitchFamily="2" charset="2"/>
              <a:buChar char="ü"/>
            </a:pPr>
            <a:r>
              <a:rPr lang="en-US" dirty="0"/>
              <a:t> 2 </a:t>
            </a:r>
            <a:r>
              <a:rPr lang="en-US" dirty="0" err="1"/>
              <a:t>zygomatic</a:t>
            </a:r>
            <a:r>
              <a:rPr lang="en-US" dirty="0"/>
              <a:t> (cheek) bones </a:t>
            </a:r>
          </a:p>
          <a:p>
            <a:pPr>
              <a:buFont typeface="Wingdings" pitchFamily="2" charset="2"/>
              <a:buChar char="ü"/>
            </a:pPr>
            <a:r>
              <a:rPr lang="en-US" dirty="0"/>
              <a:t> 1 maxilla</a:t>
            </a:r>
          </a:p>
          <a:p>
            <a:pPr>
              <a:buFont typeface="Wingdings" pitchFamily="2" charset="2"/>
              <a:buChar char="ü"/>
            </a:pPr>
            <a:r>
              <a:rPr lang="en-US" dirty="0"/>
              <a:t> 2 nasal bones</a:t>
            </a:r>
          </a:p>
          <a:p>
            <a:pPr>
              <a:buFont typeface="Wingdings" pitchFamily="2" charset="2"/>
              <a:buChar char="ü"/>
            </a:pPr>
            <a:r>
              <a:rPr lang="en-US" dirty="0"/>
              <a:t> 2 lacrimal bones</a:t>
            </a:r>
          </a:p>
          <a:p>
            <a:pPr>
              <a:buFont typeface="Wingdings" pitchFamily="2" charset="2"/>
              <a:buChar char="ü"/>
            </a:pPr>
            <a:r>
              <a:rPr lang="en-US" dirty="0"/>
              <a:t> 1 </a:t>
            </a:r>
            <a:r>
              <a:rPr lang="en-US" dirty="0" err="1"/>
              <a:t>vomer</a:t>
            </a:r>
            <a:r>
              <a:rPr lang="en-US" dirty="0"/>
              <a:t> </a:t>
            </a:r>
          </a:p>
          <a:p>
            <a:pPr>
              <a:buFont typeface="Wingdings" pitchFamily="2" charset="2"/>
              <a:buChar char="ü"/>
            </a:pPr>
            <a:r>
              <a:rPr lang="en-US" dirty="0"/>
              <a:t> 2 palatine bones</a:t>
            </a:r>
          </a:p>
          <a:p>
            <a:pPr>
              <a:buFont typeface="Wingdings" pitchFamily="2" charset="2"/>
              <a:buChar char="ü"/>
            </a:pPr>
            <a:r>
              <a:rPr lang="en-US" dirty="0"/>
              <a:t> 2 inferior conchae </a:t>
            </a:r>
          </a:p>
          <a:p>
            <a:pPr>
              <a:buFont typeface="Wingdings" pitchFamily="2" charset="2"/>
              <a:buChar char="ü"/>
            </a:pPr>
            <a:r>
              <a:rPr lang="en-US" dirty="0"/>
              <a:t> 1 mandible</a:t>
            </a:r>
          </a:p>
        </p:txBody>
      </p:sp>
    </p:spTree>
    <p:extLst>
      <p:ext uri="{BB962C8B-B14F-4D97-AF65-F5344CB8AC3E}">
        <p14:creationId xmlns:p14="http://schemas.microsoft.com/office/powerpoint/2010/main" val="388655381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1" dirty="0" err="1"/>
              <a:t>Zygomatic</a:t>
            </a:r>
            <a:r>
              <a:rPr lang="en-US" b="1" dirty="0"/>
              <a:t> (cheek) bones </a:t>
            </a:r>
          </a:p>
          <a:p>
            <a:r>
              <a:rPr lang="en-US" dirty="0"/>
              <a:t>The </a:t>
            </a:r>
            <a:r>
              <a:rPr lang="en-US" dirty="0" err="1"/>
              <a:t>zygomatic</a:t>
            </a:r>
            <a:r>
              <a:rPr lang="en-US" dirty="0"/>
              <a:t> bone originates as two bones that fuse before birth. </a:t>
            </a:r>
          </a:p>
          <a:p>
            <a:r>
              <a:rPr lang="en-US" dirty="0"/>
              <a:t>They form the prominences of the cheeks and part of the floor and lateral walls of the orbital cavities.</a:t>
            </a:r>
          </a:p>
        </p:txBody>
      </p:sp>
    </p:spTree>
    <p:extLst>
      <p:ext uri="{BB962C8B-B14F-4D97-AF65-F5344CB8AC3E}">
        <p14:creationId xmlns:p14="http://schemas.microsoft.com/office/powerpoint/2010/main" val="122221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425178" y="304800"/>
            <a:ext cx="6293643" cy="5821363"/>
          </a:xfrm>
          <a:prstGeom prst="rect">
            <a:avLst/>
          </a:prstGeom>
          <a:noFill/>
          <a:ln w="9525">
            <a:noFill/>
            <a:miter lim="800000"/>
            <a:headEnd/>
            <a:tailEnd/>
          </a:ln>
          <a:effectLst/>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629400"/>
          </a:xfrm>
        </p:spPr>
        <p:txBody>
          <a:bodyPr>
            <a:normAutofit/>
          </a:bodyPr>
          <a:lstStyle/>
          <a:p>
            <a:pPr marL="0" indent="0">
              <a:buNone/>
            </a:pPr>
            <a:r>
              <a:rPr lang="en-US" b="1" dirty="0"/>
              <a:t>Maxilla (upper jaw bone</a:t>
            </a:r>
            <a:r>
              <a:rPr lang="en-US" dirty="0"/>
              <a:t>) </a:t>
            </a:r>
          </a:p>
          <a:p>
            <a:r>
              <a:rPr lang="en-US" dirty="0"/>
              <a:t>This originates as two bones, but fusion takes place before birth. </a:t>
            </a:r>
          </a:p>
          <a:p>
            <a:r>
              <a:rPr lang="en-US" dirty="0"/>
              <a:t>The maxilla forms the upper jaw, the anterior part of the roof of the mouth, the lateral walls of the nasal cavity and part of the floor of the orbital cavities.</a:t>
            </a:r>
          </a:p>
          <a:p>
            <a:r>
              <a:rPr lang="en-US" dirty="0"/>
              <a:t> The alveolar ridge, or process, projects downwards and carries the upper teeth. </a:t>
            </a:r>
          </a:p>
          <a:p>
            <a:r>
              <a:rPr lang="en-US" dirty="0"/>
              <a:t>On each side is a large air sinus, the maxillary sinus, lined with ciliated mucous membrane and with openings into the nasal cavity.</a:t>
            </a:r>
          </a:p>
        </p:txBody>
      </p:sp>
    </p:spTree>
    <p:extLst>
      <p:ext uri="{BB962C8B-B14F-4D97-AF65-F5344CB8AC3E}">
        <p14:creationId xmlns:p14="http://schemas.microsoft.com/office/powerpoint/2010/main" val="158193958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8686800" cy="6629400"/>
          </a:xfrm>
        </p:spPr>
        <p:txBody>
          <a:bodyPr>
            <a:normAutofit lnSpcReduction="10000"/>
          </a:bodyPr>
          <a:lstStyle/>
          <a:p>
            <a:pPr marL="0" indent="0">
              <a:buNone/>
            </a:pPr>
            <a:r>
              <a:rPr lang="en-US" b="1" dirty="0"/>
              <a:t>Nasal bones </a:t>
            </a:r>
          </a:p>
          <a:p>
            <a:r>
              <a:rPr lang="en-US" dirty="0"/>
              <a:t>These are two </a:t>
            </a:r>
            <a:r>
              <a:rPr lang="en-US" dirty="0">
                <a:solidFill>
                  <a:schemeClr val="accent3"/>
                </a:solidFill>
              </a:rPr>
              <a:t>small flat bones </a:t>
            </a:r>
            <a:r>
              <a:rPr lang="en-US" dirty="0"/>
              <a:t>that form the greater part of the lateral and superior surfaces of the bridge of the nose.</a:t>
            </a:r>
          </a:p>
          <a:p>
            <a:pPr marL="0" indent="0">
              <a:buNone/>
            </a:pPr>
            <a:r>
              <a:rPr lang="en-US" b="1" dirty="0"/>
              <a:t>Lacrimal bones </a:t>
            </a:r>
          </a:p>
          <a:p>
            <a:r>
              <a:rPr lang="en-US" dirty="0"/>
              <a:t>These two small bones are posterior and lateral to the nasal bones and form part of the medial walls of the orbital cavities. </a:t>
            </a:r>
          </a:p>
          <a:p>
            <a:r>
              <a:rPr lang="en-US" dirty="0"/>
              <a:t>Each is pierced by a foramen for the passage of the nasolacrimal duct that carries the tears from the medial canthus (the inner corner of the eye where upper and lower lid meets) of the eye to the nasal cavity. </a:t>
            </a:r>
          </a:p>
        </p:txBody>
      </p:sp>
    </p:spTree>
    <p:extLst>
      <p:ext uri="{BB962C8B-B14F-4D97-AF65-F5344CB8AC3E}">
        <p14:creationId xmlns:p14="http://schemas.microsoft.com/office/powerpoint/2010/main" val="48645383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6248400"/>
          </a:xfrm>
        </p:spPr>
        <p:txBody>
          <a:bodyPr>
            <a:normAutofit fontScale="92500" lnSpcReduction="20000"/>
          </a:bodyPr>
          <a:lstStyle/>
          <a:p>
            <a:pPr marL="0" indent="0">
              <a:buNone/>
            </a:pPr>
            <a:r>
              <a:rPr lang="en-US" b="1" dirty="0" err="1"/>
              <a:t>Vomer</a:t>
            </a:r>
            <a:endParaRPr lang="en-US" b="1" dirty="0"/>
          </a:p>
          <a:p>
            <a:r>
              <a:rPr lang="en-US" dirty="0"/>
              <a:t> The </a:t>
            </a:r>
            <a:r>
              <a:rPr lang="en-US" dirty="0" err="1"/>
              <a:t>vomer</a:t>
            </a:r>
            <a:r>
              <a:rPr lang="en-US" dirty="0"/>
              <a:t> is a thin flat bone that </a:t>
            </a:r>
            <a:r>
              <a:rPr lang="en-US" b="1" dirty="0"/>
              <a:t>extends upwards from the middle of the hard palate</a:t>
            </a:r>
            <a:r>
              <a:rPr lang="en-US" dirty="0"/>
              <a:t> to form most of the inferior part of the nasal septum. </a:t>
            </a:r>
          </a:p>
          <a:p>
            <a:r>
              <a:rPr lang="en-US" dirty="0"/>
              <a:t>Superiorly it articulates with the </a:t>
            </a:r>
            <a:r>
              <a:rPr lang="en-US" b="1" dirty="0"/>
              <a:t>perpendicular plate of the </a:t>
            </a:r>
            <a:r>
              <a:rPr lang="en-US" b="1" dirty="0" err="1"/>
              <a:t>ethmoid</a:t>
            </a:r>
            <a:r>
              <a:rPr lang="en-US" b="1" dirty="0"/>
              <a:t> bone.</a:t>
            </a:r>
          </a:p>
          <a:p>
            <a:pPr marL="0" indent="0">
              <a:buNone/>
            </a:pPr>
            <a:r>
              <a:rPr lang="en-US" b="1" dirty="0"/>
              <a:t>Palatine bones</a:t>
            </a:r>
          </a:p>
          <a:p>
            <a:r>
              <a:rPr lang="en-US" dirty="0"/>
              <a:t>These are two </a:t>
            </a:r>
            <a:r>
              <a:rPr lang="en-US" b="1" dirty="0"/>
              <a:t>small L-shaped bones</a:t>
            </a:r>
            <a:r>
              <a:rPr lang="en-US" dirty="0"/>
              <a:t>. </a:t>
            </a:r>
          </a:p>
          <a:p>
            <a:r>
              <a:rPr lang="en-US" dirty="0"/>
              <a:t>The horizontal parts unite to form the posterior part of the hard palate and the perpendicular parts project upwards to form part of the lateral walls of the nasal cavity. </a:t>
            </a:r>
          </a:p>
          <a:p>
            <a:r>
              <a:rPr lang="en-US" dirty="0"/>
              <a:t>At their upper extremities they form part of the orbital cavities. </a:t>
            </a:r>
          </a:p>
          <a:p>
            <a:endParaRPr lang="en-US" b="1" dirty="0"/>
          </a:p>
        </p:txBody>
      </p:sp>
    </p:spTree>
    <p:extLst>
      <p:ext uri="{BB962C8B-B14F-4D97-AF65-F5344CB8AC3E}">
        <p14:creationId xmlns:p14="http://schemas.microsoft.com/office/powerpoint/2010/main" val="143860314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1" dirty="0"/>
              <a:t>Inferior conchae</a:t>
            </a:r>
          </a:p>
          <a:p>
            <a:r>
              <a:rPr lang="en-US" dirty="0"/>
              <a:t> Each concha is a scroll-shaped bone, which forms part of the lateral wall of the nasal cavity and projects into it below the middle concha.</a:t>
            </a:r>
          </a:p>
          <a:p>
            <a:r>
              <a:rPr lang="en-US" dirty="0"/>
              <a:t>The superior and middle conchae are parts of the </a:t>
            </a:r>
            <a:r>
              <a:rPr lang="en-US" dirty="0" err="1"/>
              <a:t>ethmoid</a:t>
            </a:r>
            <a:r>
              <a:rPr lang="en-US" dirty="0"/>
              <a:t> bone. </a:t>
            </a:r>
          </a:p>
          <a:p>
            <a:r>
              <a:rPr lang="en-US" dirty="0"/>
              <a:t>The conchae collectively increase the surface area in the nasal cavity, allowing inspired air to be warmed and humidified more effectively. </a:t>
            </a:r>
          </a:p>
        </p:txBody>
      </p:sp>
    </p:spTree>
    <p:extLst>
      <p:ext uri="{BB962C8B-B14F-4D97-AF65-F5344CB8AC3E}">
        <p14:creationId xmlns:p14="http://schemas.microsoft.com/office/powerpoint/2010/main" val="355840071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1" dirty="0"/>
              <a:t>Mandible (lower jaw bone) </a:t>
            </a:r>
          </a:p>
          <a:p>
            <a:r>
              <a:rPr lang="en-US" dirty="0"/>
              <a:t>This is the lower jaw, the only movable bone of the skull. </a:t>
            </a:r>
          </a:p>
          <a:p>
            <a:r>
              <a:rPr lang="en-US" dirty="0"/>
              <a:t>It originates as two parts that unite at the midline. </a:t>
            </a:r>
          </a:p>
          <a:p>
            <a:r>
              <a:rPr lang="en-US" dirty="0"/>
              <a:t>Each half consists of two main parts: </a:t>
            </a:r>
            <a:r>
              <a:rPr lang="en-US" dirty="0">
                <a:solidFill>
                  <a:schemeClr val="accent6"/>
                </a:solidFill>
              </a:rPr>
              <a:t>a curved body </a:t>
            </a:r>
            <a:r>
              <a:rPr lang="en-US" dirty="0"/>
              <a:t>with </a:t>
            </a:r>
            <a:r>
              <a:rPr lang="en-US" dirty="0">
                <a:solidFill>
                  <a:schemeClr val="accent6"/>
                </a:solidFill>
              </a:rPr>
              <a:t>the alveolar ridge</a:t>
            </a:r>
            <a:r>
              <a:rPr lang="en-US" dirty="0"/>
              <a:t> containing the lower teeth and a ramus, which projects upwards almost at right angles to the posterior end of the body.</a:t>
            </a:r>
          </a:p>
        </p:txBody>
      </p:sp>
    </p:spTree>
    <p:extLst>
      <p:ext uri="{BB962C8B-B14F-4D97-AF65-F5344CB8AC3E}">
        <p14:creationId xmlns:p14="http://schemas.microsoft.com/office/powerpoint/2010/main" val="300045987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a:t>At the upper end the ramus divides into the condylar process which articulates with the temporal bone to form the </a:t>
            </a:r>
            <a:r>
              <a:rPr lang="en-US" dirty="0" err="1"/>
              <a:t>temporomandibular</a:t>
            </a:r>
            <a:r>
              <a:rPr lang="en-US" dirty="0"/>
              <a:t> joint and the coronoid process, which gives attachment to muscles and ligaments that close the jaw.</a:t>
            </a:r>
          </a:p>
          <a:p>
            <a:r>
              <a:rPr lang="en-US" dirty="0"/>
              <a:t> The point where the ramus joins the body is the angle of the jaw.</a:t>
            </a:r>
          </a:p>
        </p:txBody>
      </p:sp>
    </p:spTree>
    <p:extLst>
      <p:ext uri="{BB962C8B-B14F-4D97-AF65-F5344CB8AC3E}">
        <p14:creationId xmlns:p14="http://schemas.microsoft.com/office/powerpoint/2010/main" val="2474420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229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9848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lnSpcReduction="10000"/>
          </a:bodyPr>
          <a:lstStyle/>
          <a:p>
            <a:pPr marL="0" indent="0">
              <a:buNone/>
            </a:pPr>
            <a:r>
              <a:rPr lang="en-US" b="1" dirty="0"/>
              <a:t>Hyoid bone </a:t>
            </a:r>
          </a:p>
          <a:p>
            <a:r>
              <a:rPr lang="en-US" dirty="0"/>
              <a:t>This is an isolated </a:t>
            </a:r>
            <a:r>
              <a:rPr lang="en-US" dirty="0">
                <a:solidFill>
                  <a:srgbClr val="FF0000"/>
                </a:solidFill>
              </a:rPr>
              <a:t>horseshoe-shaped bone</a:t>
            </a:r>
            <a:r>
              <a:rPr lang="en-US" dirty="0"/>
              <a:t> lying in the soft tissues of the neck </a:t>
            </a:r>
            <a:r>
              <a:rPr lang="en-US" dirty="0">
                <a:solidFill>
                  <a:schemeClr val="accent1"/>
                </a:solidFill>
              </a:rPr>
              <a:t>just above the larynx and below the mandible. </a:t>
            </a:r>
          </a:p>
          <a:p>
            <a:r>
              <a:rPr lang="en-US" dirty="0"/>
              <a:t>It is located in the upper neck near the level of the inferior mandible, with the tips of the “U” pointing posteriorly.</a:t>
            </a:r>
          </a:p>
          <a:p>
            <a:r>
              <a:rPr lang="en-US" dirty="0"/>
              <a:t>It </a:t>
            </a:r>
            <a:r>
              <a:rPr lang="en-US" dirty="0">
                <a:solidFill>
                  <a:schemeClr val="accent1"/>
                </a:solidFill>
              </a:rPr>
              <a:t>does not articulate with any other bone</a:t>
            </a:r>
            <a:r>
              <a:rPr lang="en-US" dirty="0"/>
              <a:t>, but is attached to the </a:t>
            </a:r>
            <a:r>
              <a:rPr lang="en-US" dirty="0" err="1"/>
              <a:t>styloid</a:t>
            </a:r>
            <a:r>
              <a:rPr lang="en-US" dirty="0"/>
              <a:t> process of the temporal bone by ligaments.</a:t>
            </a:r>
          </a:p>
          <a:p>
            <a:r>
              <a:rPr lang="en-US" dirty="0"/>
              <a:t> It supports the </a:t>
            </a:r>
            <a:r>
              <a:rPr lang="en-US" dirty="0">
                <a:solidFill>
                  <a:srgbClr val="00B0F0"/>
                </a:solidFill>
              </a:rPr>
              <a:t>larynx and gives attachment to the base of the tongue</a:t>
            </a:r>
            <a:r>
              <a:rPr lang="en-US" dirty="0"/>
              <a:t>.</a:t>
            </a:r>
          </a:p>
        </p:txBody>
      </p:sp>
    </p:spTree>
    <p:extLst>
      <p:ext uri="{BB962C8B-B14F-4D97-AF65-F5344CB8AC3E}">
        <p14:creationId xmlns:p14="http://schemas.microsoft.com/office/powerpoint/2010/main" val="313268910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199"/>
            <a:ext cx="8382000"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9070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gn="l"/>
            <a:r>
              <a:rPr lang="en-US" sz="3200" b="1" dirty="0"/>
              <a:t>Anterior view of face. </a:t>
            </a:r>
            <a:r>
              <a:rPr lang="en-US" sz="3200" b="1" dirty="0" err="1"/>
              <a:t>Vomer</a:t>
            </a:r>
            <a:r>
              <a:rPr lang="en-US" sz="3200" b="1" dirty="0"/>
              <a:t>, palatine and inferior conchae lie deep within the face</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686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367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457200" y="955567"/>
            <a:ext cx="8229600" cy="4443629"/>
          </a:xfrm>
          <a:prstGeom prst="rect">
            <a:avLst/>
          </a:prstGeom>
          <a:noFill/>
          <a:ln w="9525">
            <a:noFill/>
            <a:miter lim="800000"/>
            <a:headEnd/>
            <a:tailEnd/>
          </a:ln>
          <a:effectLst/>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Skull bones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7924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17894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6629400"/>
          </a:xfrm>
        </p:spPr>
        <p:txBody>
          <a:bodyPr>
            <a:normAutofit/>
          </a:bodyPr>
          <a:lstStyle/>
          <a:p>
            <a:pPr marL="0" indent="0">
              <a:buNone/>
            </a:pPr>
            <a:r>
              <a:rPr lang="en-US" b="1" i="0" dirty="0">
                <a:solidFill>
                  <a:srgbClr val="32323C"/>
                </a:solidFill>
                <a:effectLst/>
                <a:latin typeface="acumin-pro"/>
              </a:rPr>
              <a:t>Sutures of the Skull</a:t>
            </a:r>
          </a:p>
          <a:p>
            <a:pPr algn="just"/>
            <a:r>
              <a:rPr lang="en-US" b="1" i="0" dirty="0">
                <a:solidFill>
                  <a:srgbClr val="32323C"/>
                </a:solidFill>
                <a:effectLst/>
                <a:latin typeface="acumin-pro"/>
              </a:rPr>
              <a:t>Sutures</a:t>
            </a:r>
            <a:r>
              <a:rPr lang="en-US" b="0" i="0" dirty="0">
                <a:solidFill>
                  <a:srgbClr val="32323C"/>
                </a:solidFill>
                <a:effectLst/>
                <a:latin typeface="acumin-pro"/>
              </a:rPr>
              <a:t> are a type of fibrous joint that are unique to the skull. They are immovable and fuse completely around the age of 20.</a:t>
            </a:r>
          </a:p>
          <a:p>
            <a:pPr algn="just"/>
            <a:r>
              <a:rPr lang="en-US" b="0" i="0" dirty="0">
                <a:solidFill>
                  <a:srgbClr val="32323C"/>
                </a:solidFill>
                <a:effectLst/>
                <a:latin typeface="acumin-pro"/>
              </a:rPr>
              <a:t>These joints are important in the context of trauma, as they represent points of </a:t>
            </a:r>
            <a:r>
              <a:rPr lang="en-US" b="1" i="0" dirty="0">
                <a:solidFill>
                  <a:srgbClr val="32323C"/>
                </a:solidFill>
                <a:effectLst/>
                <a:latin typeface="acumin-pro"/>
              </a:rPr>
              <a:t>potential weakness</a:t>
            </a:r>
            <a:r>
              <a:rPr lang="en-US" b="0" i="0" dirty="0">
                <a:solidFill>
                  <a:srgbClr val="32323C"/>
                </a:solidFill>
                <a:effectLst/>
                <a:latin typeface="acumin-pro"/>
              </a:rPr>
              <a:t> in the skull. The main sutures in the adult skull are:</a:t>
            </a:r>
          </a:p>
          <a:p>
            <a:pPr algn="just">
              <a:buFont typeface="Arial"/>
              <a:buChar char="•"/>
            </a:pPr>
            <a:r>
              <a:rPr lang="en-US" b="1" i="0" dirty="0">
                <a:solidFill>
                  <a:srgbClr val="32323C"/>
                </a:solidFill>
                <a:effectLst/>
                <a:latin typeface="acumin-pro"/>
              </a:rPr>
              <a:t>Coronal suture</a:t>
            </a:r>
            <a:r>
              <a:rPr lang="en-US" b="0" i="0" dirty="0">
                <a:solidFill>
                  <a:srgbClr val="32323C"/>
                </a:solidFill>
                <a:effectLst/>
                <a:latin typeface="acumin-pro"/>
              </a:rPr>
              <a:t> – fuses the frontal bone with the two parietal bones.</a:t>
            </a:r>
          </a:p>
          <a:p>
            <a:endParaRPr lang="en-US" dirty="0"/>
          </a:p>
        </p:txBody>
      </p:sp>
    </p:spTree>
    <p:extLst>
      <p:ext uri="{BB962C8B-B14F-4D97-AF65-F5344CB8AC3E}">
        <p14:creationId xmlns:p14="http://schemas.microsoft.com/office/powerpoint/2010/main" val="275478560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553200"/>
          </a:xfrm>
        </p:spPr>
        <p:txBody>
          <a:bodyPr>
            <a:normAutofit fontScale="92500" lnSpcReduction="20000"/>
          </a:bodyPr>
          <a:lstStyle/>
          <a:p>
            <a:pPr lvl="0" algn="just">
              <a:buFont typeface="Arial"/>
              <a:buChar char="•"/>
            </a:pPr>
            <a:r>
              <a:rPr lang="en-US" sz="3000" b="1" dirty="0">
                <a:solidFill>
                  <a:srgbClr val="32323C"/>
                </a:solidFill>
                <a:latin typeface="acumin-pro"/>
              </a:rPr>
              <a:t>Sagittal suture</a:t>
            </a:r>
            <a:r>
              <a:rPr lang="en-US" sz="3000" dirty="0">
                <a:solidFill>
                  <a:srgbClr val="32323C"/>
                </a:solidFill>
                <a:latin typeface="acumin-pro"/>
              </a:rPr>
              <a:t> – fuses both parietal bones to each other.</a:t>
            </a:r>
          </a:p>
          <a:p>
            <a:pPr lvl="0" algn="just">
              <a:buFont typeface="Arial"/>
              <a:buChar char="•"/>
            </a:pPr>
            <a:r>
              <a:rPr lang="en-US" sz="3000" b="1" dirty="0" err="1">
                <a:solidFill>
                  <a:srgbClr val="32323C"/>
                </a:solidFill>
                <a:latin typeface="acumin-pro"/>
              </a:rPr>
              <a:t>Lambdoid</a:t>
            </a:r>
            <a:r>
              <a:rPr lang="en-US" sz="3000" b="1" dirty="0">
                <a:solidFill>
                  <a:srgbClr val="32323C"/>
                </a:solidFill>
                <a:latin typeface="acumin-pro"/>
              </a:rPr>
              <a:t> suture</a:t>
            </a:r>
            <a:r>
              <a:rPr lang="en-US" sz="3000" dirty="0">
                <a:solidFill>
                  <a:srgbClr val="32323C"/>
                </a:solidFill>
                <a:latin typeface="acumin-pro"/>
              </a:rPr>
              <a:t> – fuses the occipital bone to the two parietal bones.</a:t>
            </a:r>
            <a:endParaRPr lang="en-US" dirty="0">
              <a:effectLst/>
            </a:endParaRPr>
          </a:p>
          <a:p>
            <a:r>
              <a:rPr lang="en-US" dirty="0">
                <a:effectLst/>
              </a:rPr>
              <a:t>In neonates, the incompletely fused suture joints give rise to membranous gaps between the bones, known as </a:t>
            </a:r>
            <a:r>
              <a:rPr lang="en-US" dirty="0" err="1">
                <a:solidFill>
                  <a:srgbClr val="00B0F0"/>
                </a:solidFill>
                <a:effectLst/>
              </a:rPr>
              <a:t>fontanelles</a:t>
            </a:r>
            <a:r>
              <a:rPr lang="en-US" dirty="0">
                <a:effectLst/>
              </a:rPr>
              <a:t>. The two major </a:t>
            </a:r>
            <a:r>
              <a:rPr lang="en-US" dirty="0" err="1">
                <a:effectLst/>
              </a:rPr>
              <a:t>fontanelles</a:t>
            </a:r>
            <a:r>
              <a:rPr lang="en-US" dirty="0">
                <a:effectLst/>
              </a:rPr>
              <a:t> are:</a:t>
            </a:r>
          </a:p>
          <a:p>
            <a:pPr>
              <a:buFont typeface="Arial"/>
              <a:buChar char="•"/>
            </a:pPr>
            <a:r>
              <a:rPr lang="en-US" b="1" dirty="0">
                <a:effectLst/>
              </a:rPr>
              <a:t>Frontal </a:t>
            </a:r>
            <a:r>
              <a:rPr lang="en-US" b="1" dirty="0" err="1">
                <a:effectLst/>
              </a:rPr>
              <a:t>fontanelle</a:t>
            </a:r>
            <a:r>
              <a:rPr lang="en-US" b="1" dirty="0">
                <a:effectLst/>
              </a:rPr>
              <a:t> </a:t>
            </a:r>
            <a:r>
              <a:rPr lang="en-US" dirty="0">
                <a:effectLst/>
              </a:rPr>
              <a:t>– located at the junction of the coronal and sagittal sutures</a:t>
            </a:r>
          </a:p>
          <a:p>
            <a:pPr>
              <a:buFont typeface="Arial"/>
              <a:buChar char="•"/>
            </a:pPr>
            <a:r>
              <a:rPr lang="en-US" b="1" dirty="0">
                <a:effectLst/>
              </a:rPr>
              <a:t>Occipital </a:t>
            </a:r>
            <a:r>
              <a:rPr lang="en-US" b="1" dirty="0" err="1">
                <a:effectLst/>
              </a:rPr>
              <a:t>fontanelle</a:t>
            </a:r>
            <a:r>
              <a:rPr lang="en-US" dirty="0">
                <a:effectLst/>
              </a:rPr>
              <a:t> – located at the junction of the sagittal and </a:t>
            </a:r>
            <a:r>
              <a:rPr lang="en-US" dirty="0" err="1">
                <a:effectLst/>
              </a:rPr>
              <a:t>lambdoidal</a:t>
            </a:r>
            <a:r>
              <a:rPr lang="en-US" dirty="0">
                <a:effectLst/>
              </a:rPr>
              <a:t> sutures</a:t>
            </a:r>
          </a:p>
          <a:p>
            <a:pPr algn="just" latinLnBrk="1"/>
            <a:r>
              <a:rPr lang="en-US" b="0" i="0" dirty="0">
                <a:solidFill>
                  <a:srgbClr val="FFFFFF"/>
                </a:solidFill>
                <a:effectLst/>
                <a:latin typeface="acumin-pro"/>
              </a:rPr>
              <a:t> By </a:t>
            </a:r>
            <a:r>
              <a:rPr lang="en-US" b="0" i="0" u="sng" dirty="0" err="1">
                <a:solidFill>
                  <a:srgbClr val="FFFFFF"/>
                </a:solidFill>
                <a:effectLst/>
                <a:latin typeface="acumin-pro"/>
              </a:rPr>
              <a:t>Te</a:t>
            </a:r>
            <a:r>
              <a:rPr lang="en-US" b="0" i="0" dirty="0">
                <a:solidFill>
                  <a:srgbClr val="FFFFFF"/>
                </a:solidFill>
                <a:effectLst/>
                <a:latin typeface="acumin-pro"/>
              </a:rPr>
              <a:t> (2021)</a:t>
            </a:r>
          </a:p>
          <a:p>
            <a:br>
              <a:rPr lang="en-US" dirty="0">
                <a:solidFill>
                  <a:srgbClr val="FFFFFF"/>
                </a:solidFill>
                <a:effectLst/>
              </a:rPr>
            </a:br>
            <a:endParaRPr lang="en-US" dirty="0"/>
          </a:p>
        </p:txBody>
      </p:sp>
    </p:spTree>
    <p:extLst>
      <p:ext uri="{BB962C8B-B14F-4D97-AF65-F5344CB8AC3E}">
        <p14:creationId xmlns:p14="http://schemas.microsoft.com/office/powerpoint/2010/main" val="5048951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Major </a:t>
            </a:r>
            <a:r>
              <a:rPr lang="en-US" b="1" dirty="0" err="1"/>
              <a:t>fontanelles</a:t>
            </a:r>
            <a:r>
              <a:rPr lang="en-US" b="1" dirty="0"/>
              <a:t> and sutures of the skull</a:t>
            </a:r>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447800"/>
            <a:ext cx="84772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0383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b="1" dirty="0"/>
              <a:t>Muscles of face and head</a:t>
            </a:r>
          </a:p>
        </p:txBody>
      </p:sp>
      <p:sp>
        <p:nvSpPr>
          <p:cNvPr id="3" name="Content Placeholder 2"/>
          <p:cNvSpPr>
            <a:spLocks noGrp="1"/>
          </p:cNvSpPr>
          <p:nvPr>
            <p:ph idx="1"/>
          </p:nvPr>
        </p:nvSpPr>
        <p:spPr>
          <a:xfrm>
            <a:off x="457200" y="1143000"/>
            <a:ext cx="8382000" cy="5334000"/>
          </a:xfrm>
        </p:spPr>
        <p:txBody>
          <a:bodyPr>
            <a:normAutofit fontScale="92500" lnSpcReduction="10000"/>
          </a:bodyPr>
          <a:lstStyle/>
          <a:p>
            <a:pPr marL="0" indent="0">
              <a:buNone/>
            </a:pPr>
            <a:r>
              <a:rPr lang="en-US" b="1" dirty="0"/>
              <a:t>Muscles of facial expression</a:t>
            </a:r>
          </a:p>
          <a:p>
            <a:pPr algn="just"/>
            <a:r>
              <a:rPr lang="en-US" b="0" i="0" dirty="0">
                <a:solidFill>
                  <a:srgbClr val="32323C"/>
                </a:solidFill>
                <a:effectLst/>
                <a:latin typeface="acumin-pro"/>
              </a:rPr>
              <a:t>The muscles of facial expression are located in the</a:t>
            </a:r>
            <a:r>
              <a:rPr lang="en-US" b="1" i="0" dirty="0">
                <a:solidFill>
                  <a:srgbClr val="32323C"/>
                </a:solidFill>
                <a:effectLst/>
                <a:latin typeface="acumin-pro"/>
              </a:rPr>
              <a:t> subcutaneous tissue</a:t>
            </a:r>
            <a:r>
              <a:rPr lang="en-US" b="0" i="0" dirty="0">
                <a:solidFill>
                  <a:srgbClr val="32323C"/>
                </a:solidFill>
                <a:effectLst/>
                <a:latin typeface="acumin-pro"/>
              </a:rPr>
              <a:t>, originating from bone or fascia, and inserting onto the skin. By contracting, the muscles pull on the skin and exert their effects. They are the only group of muscles that insert into skin.</a:t>
            </a:r>
          </a:p>
          <a:p>
            <a:pPr algn="just"/>
            <a:r>
              <a:rPr lang="en-US" b="0" i="0" dirty="0">
                <a:solidFill>
                  <a:srgbClr val="32323C"/>
                </a:solidFill>
                <a:effectLst/>
                <a:latin typeface="acumin-pro"/>
              </a:rPr>
              <a:t> </a:t>
            </a:r>
            <a:r>
              <a:rPr lang="en-US" dirty="0">
                <a:solidFill>
                  <a:srgbClr val="32323C"/>
                </a:solidFill>
                <a:latin typeface="acumin-pro"/>
              </a:rPr>
              <a:t>A</a:t>
            </a:r>
            <a:r>
              <a:rPr lang="en-US" b="0" i="0" dirty="0">
                <a:solidFill>
                  <a:srgbClr val="32323C"/>
                </a:solidFill>
                <a:effectLst/>
                <a:latin typeface="acumin-pro"/>
              </a:rPr>
              <a:t>ll the muscles of facial expression are innervated by the </a:t>
            </a:r>
            <a:r>
              <a:rPr lang="en-US" b="1" i="0" dirty="0">
                <a:solidFill>
                  <a:srgbClr val="32323C"/>
                </a:solidFill>
                <a:effectLst/>
                <a:latin typeface="acumin-pro"/>
              </a:rPr>
              <a:t>facial nerve</a:t>
            </a:r>
            <a:r>
              <a:rPr lang="en-US" b="0" i="0" dirty="0">
                <a:solidFill>
                  <a:srgbClr val="32323C"/>
                </a:solidFill>
                <a:effectLst/>
                <a:latin typeface="acumin-pro"/>
              </a:rPr>
              <a:t>.</a:t>
            </a:r>
          </a:p>
          <a:p>
            <a:pPr algn="just"/>
            <a:r>
              <a:rPr lang="en-US" b="0" i="0" dirty="0">
                <a:solidFill>
                  <a:srgbClr val="32323C"/>
                </a:solidFill>
                <a:effectLst/>
                <a:latin typeface="acumin-pro"/>
              </a:rPr>
              <a:t>The facial muscles can broadly be split into three groups: </a:t>
            </a:r>
            <a:r>
              <a:rPr lang="en-US" b="1" i="0" dirty="0">
                <a:solidFill>
                  <a:srgbClr val="32323C"/>
                </a:solidFill>
                <a:effectLst/>
                <a:latin typeface="acumin-pro"/>
              </a:rPr>
              <a:t>orbital</a:t>
            </a:r>
            <a:r>
              <a:rPr lang="en-US" b="0" i="0" dirty="0">
                <a:solidFill>
                  <a:srgbClr val="32323C"/>
                </a:solidFill>
                <a:effectLst/>
                <a:latin typeface="acumin-pro"/>
              </a:rPr>
              <a:t>, </a:t>
            </a:r>
            <a:r>
              <a:rPr lang="en-US" b="1" i="0" dirty="0">
                <a:solidFill>
                  <a:srgbClr val="32323C"/>
                </a:solidFill>
                <a:effectLst/>
                <a:latin typeface="acumin-pro"/>
              </a:rPr>
              <a:t>nasal</a:t>
            </a:r>
            <a:r>
              <a:rPr lang="en-US" b="0" i="0" dirty="0">
                <a:solidFill>
                  <a:srgbClr val="32323C"/>
                </a:solidFill>
                <a:effectLst/>
                <a:latin typeface="acumin-pro"/>
              </a:rPr>
              <a:t> and </a:t>
            </a:r>
            <a:r>
              <a:rPr lang="en-US" b="1" i="0" dirty="0">
                <a:solidFill>
                  <a:srgbClr val="32323C"/>
                </a:solidFill>
                <a:effectLst/>
                <a:latin typeface="acumin-pro"/>
              </a:rPr>
              <a:t>oral</a:t>
            </a:r>
            <a:r>
              <a:rPr lang="en-US" b="0" i="0" dirty="0">
                <a:solidFill>
                  <a:srgbClr val="32323C"/>
                </a:solidFill>
                <a:effectLst/>
                <a:latin typeface="acumin-pro"/>
              </a:rPr>
              <a:t>.</a:t>
            </a:r>
          </a:p>
          <a:p>
            <a:pPr marL="0" indent="0">
              <a:buNone/>
            </a:pPr>
            <a:endParaRPr lang="en-US" b="1" dirty="0"/>
          </a:p>
        </p:txBody>
      </p:sp>
    </p:spTree>
    <p:extLst>
      <p:ext uri="{BB962C8B-B14F-4D97-AF65-F5344CB8AC3E}">
        <p14:creationId xmlns:p14="http://schemas.microsoft.com/office/powerpoint/2010/main" val="960421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dirty="0"/>
              <a:t>1.Orbital Group</a:t>
            </a:r>
          </a:p>
          <a:p>
            <a:r>
              <a:rPr lang="en-US" dirty="0"/>
              <a:t>The orbital group of facial muscles contains </a:t>
            </a:r>
            <a:r>
              <a:rPr lang="en-US" dirty="0">
                <a:solidFill>
                  <a:srgbClr val="00B0F0"/>
                </a:solidFill>
              </a:rPr>
              <a:t>two muscles </a:t>
            </a:r>
            <a:r>
              <a:rPr lang="en-US" dirty="0"/>
              <a:t>associated with the eye socket.</a:t>
            </a:r>
          </a:p>
          <a:p>
            <a:r>
              <a:rPr lang="en-US" dirty="0"/>
              <a:t>These muscles </a:t>
            </a:r>
            <a:r>
              <a:rPr lang="en-US" b="1" dirty="0"/>
              <a:t>control the movements of the eyelids, </a:t>
            </a:r>
            <a:r>
              <a:rPr lang="en-US" dirty="0"/>
              <a:t>important in protecting the cornea from damage. </a:t>
            </a:r>
          </a:p>
          <a:p>
            <a:r>
              <a:rPr lang="en-US" dirty="0"/>
              <a:t>They are both innervated by the </a:t>
            </a:r>
            <a:r>
              <a:rPr lang="en-US" b="1" dirty="0"/>
              <a:t>facial nerve</a:t>
            </a:r>
          </a:p>
        </p:txBody>
      </p:sp>
    </p:spTree>
    <p:extLst>
      <p:ext uri="{BB962C8B-B14F-4D97-AF65-F5344CB8AC3E}">
        <p14:creationId xmlns:p14="http://schemas.microsoft.com/office/powerpoint/2010/main" val="76533734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6019800"/>
          </a:xfrm>
        </p:spPr>
        <p:txBody>
          <a:bodyPr>
            <a:normAutofit/>
          </a:bodyPr>
          <a:lstStyle/>
          <a:p>
            <a:pPr marL="0" indent="0">
              <a:buNone/>
            </a:pPr>
            <a:r>
              <a:rPr lang="en-US" b="1" dirty="0"/>
              <a:t>a. Orbicularis Oculi</a:t>
            </a:r>
            <a:endParaRPr lang="en-US" dirty="0"/>
          </a:p>
          <a:p>
            <a:r>
              <a:rPr lang="en-US" dirty="0"/>
              <a:t>The orbicularis oculi muscle surrounds </a:t>
            </a:r>
            <a:r>
              <a:rPr lang="en-US" b="1" dirty="0"/>
              <a:t>the eye socket and extends into the eyelid</a:t>
            </a:r>
            <a:r>
              <a:rPr lang="en-US" dirty="0"/>
              <a:t>. It has three distinct parts – </a:t>
            </a:r>
            <a:r>
              <a:rPr lang="en-US" b="1" dirty="0"/>
              <a:t>palpebral, lacrimal, and orbital</a:t>
            </a:r>
            <a:r>
              <a:rPr lang="en-US" dirty="0"/>
              <a:t>.</a:t>
            </a:r>
          </a:p>
          <a:p>
            <a:r>
              <a:rPr lang="en-US" dirty="0"/>
              <a:t>Attachments – Originates from the </a:t>
            </a:r>
            <a:r>
              <a:rPr lang="en-US" b="1" dirty="0"/>
              <a:t>medial orbital margin, the medial palpebral ligament, and the lacrimal bone</a:t>
            </a:r>
            <a:r>
              <a:rPr lang="en-US" dirty="0"/>
              <a:t>. It then inserts into the </a:t>
            </a:r>
            <a:r>
              <a:rPr lang="en-US" b="1" dirty="0"/>
              <a:t>skin around the margin of the orbit, and the superior and inferior tarsal plates.</a:t>
            </a:r>
          </a:p>
        </p:txBody>
      </p:sp>
    </p:spTree>
    <p:extLst>
      <p:ext uri="{BB962C8B-B14F-4D97-AF65-F5344CB8AC3E}">
        <p14:creationId xmlns:p14="http://schemas.microsoft.com/office/powerpoint/2010/main" val="400165633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b="1" dirty="0"/>
              <a:t>Actions:</a:t>
            </a:r>
          </a:p>
          <a:p>
            <a:r>
              <a:rPr lang="en-US" b="1" dirty="0"/>
              <a:t>Palpebral part </a:t>
            </a:r>
            <a:r>
              <a:rPr lang="en-US" dirty="0"/>
              <a:t>– gently closes the eyelids.</a:t>
            </a:r>
          </a:p>
          <a:p>
            <a:r>
              <a:rPr lang="en-US" b="1" dirty="0"/>
              <a:t>Lacrimal part </a:t>
            </a:r>
            <a:r>
              <a:rPr lang="en-US" dirty="0"/>
              <a:t>– involved in the drainage of tears.</a:t>
            </a:r>
          </a:p>
          <a:p>
            <a:r>
              <a:rPr lang="en-US" b="1" dirty="0"/>
              <a:t>Orbital part</a:t>
            </a:r>
            <a:r>
              <a:rPr lang="en-US" dirty="0"/>
              <a:t> – tightly closes the eyelids.</a:t>
            </a:r>
          </a:p>
          <a:p>
            <a:pPr marL="0" indent="0">
              <a:buNone/>
            </a:pPr>
            <a:r>
              <a:rPr lang="en-US" b="1" dirty="0"/>
              <a:t>Innervation</a:t>
            </a:r>
          </a:p>
          <a:p>
            <a:r>
              <a:rPr lang="en-US" dirty="0"/>
              <a:t>Temporal and </a:t>
            </a:r>
            <a:r>
              <a:rPr lang="en-US" dirty="0" err="1"/>
              <a:t>zygomatic</a:t>
            </a:r>
            <a:r>
              <a:rPr lang="en-US" dirty="0"/>
              <a:t> branches of facial nerve (CN VII)</a:t>
            </a:r>
          </a:p>
          <a:p>
            <a:endParaRPr lang="en-US" dirty="0"/>
          </a:p>
        </p:txBody>
      </p:sp>
    </p:spTree>
    <p:extLst>
      <p:ext uri="{BB962C8B-B14F-4D97-AF65-F5344CB8AC3E}">
        <p14:creationId xmlns:p14="http://schemas.microsoft.com/office/powerpoint/2010/main" val="15933631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b. Corrugator </a:t>
            </a:r>
            <a:r>
              <a:rPr lang="en-US" b="1" dirty="0" err="1"/>
              <a:t>supercilii</a:t>
            </a:r>
            <a:r>
              <a:rPr lang="en-US" b="1" dirty="0"/>
              <a:t> (</a:t>
            </a:r>
            <a:r>
              <a:rPr lang="en-US" b="1" dirty="0" err="1"/>
              <a:t>superficialialis</a:t>
            </a:r>
            <a:r>
              <a:rPr lang="en-US" b="1" dirty="0"/>
              <a:t>)</a:t>
            </a:r>
          </a:p>
        </p:txBody>
      </p:sp>
      <p:sp>
        <p:nvSpPr>
          <p:cNvPr id="3" name="Content Placeholder 2"/>
          <p:cNvSpPr>
            <a:spLocks noGrp="1"/>
          </p:cNvSpPr>
          <p:nvPr>
            <p:ph idx="1"/>
          </p:nvPr>
        </p:nvSpPr>
        <p:spPr/>
        <p:txBody>
          <a:bodyPr>
            <a:normAutofit fontScale="92500"/>
          </a:bodyPr>
          <a:lstStyle/>
          <a:p>
            <a:r>
              <a:rPr lang="en-US" dirty="0"/>
              <a:t>The corrugator </a:t>
            </a:r>
            <a:r>
              <a:rPr lang="en-US" dirty="0" err="1"/>
              <a:t>supercilii</a:t>
            </a:r>
            <a:r>
              <a:rPr lang="en-US" dirty="0"/>
              <a:t> is a much smaller muscle and is located posteriorly to the </a:t>
            </a:r>
            <a:r>
              <a:rPr lang="en-US" b="1" dirty="0"/>
              <a:t>orbicularis oculi</a:t>
            </a:r>
            <a:r>
              <a:rPr lang="en-US" dirty="0"/>
              <a:t>.</a:t>
            </a:r>
          </a:p>
          <a:p>
            <a:r>
              <a:rPr lang="en-US" dirty="0"/>
              <a:t>Attachments – Originates from the </a:t>
            </a:r>
            <a:r>
              <a:rPr lang="en-US" b="1" dirty="0" err="1"/>
              <a:t>superciliary</a:t>
            </a:r>
            <a:r>
              <a:rPr lang="en-US" b="1" dirty="0"/>
              <a:t> arch, running in a </a:t>
            </a:r>
            <a:r>
              <a:rPr lang="en-US" b="1" dirty="0" err="1"/>
              <a:t>superolateral</a:t>
            </a:r>
            <a:r>
              <a:rPr lang="en-US" b="1" dirty="0"/>
              <a:t> direction</a:t>
            </a:r>
            <a:r>
              <a:rPr lang="en-US" dirty="0"/>
              <a:t>. Inserts into the </a:t>
            </a:r>
            <a:r>
              <a:rPr lang="en-US" b="1" dirty="0"/>
              <a:t>skin of the eyebrow</a:t>
            </a:r>
            <a:r>
              <a:rPr lang="en-US" dirty="0"/>
              <a:t>.</a:t>
            </a:r>
          </a:p>
          <a:p>
            <a:r>
              <a:rPr lang="en-US" dirty="0"/>
              <a:t>Actions – Acts to draw the eyebrows together, creating vertical wrinkles on the bridge of the nose.</a:t>
            </a:r>
          </a:p>
          <a:p>
            <a:r>
              <a:rPr lang="en-US" dirty="0"/>
              <a:t>Innervation – Facial nerve</a:t>
            </a:r>
          </a:p>
        </p:txBody>
      </p:sp>
    </p:spTree>
    <p:extLst>
      <p:ext uri="{BB962C8B-B14F-4D97-AF65-F5344CB8AC3E}">
        <p14:creationId xmlns:p14="http://schemas.microsoft.com/office/powerpoint/2010/main" val="137047041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28600"/>
            <a:ext cx="838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287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514350" indent="-514350">
              <a:buNone/>
            </a:pPr>
            <a:r>
              <a:rPr lang="en-US" b="1" dirty="0"/>
              <a:t>2.Posterior muscles</a:t>
            </a:r>
          </a:p>
          <a:p>
            <a:pPr marL="514350" indent="-514350">
              <a:buNone/>
            </a:pPr>
            <a:r>
              <a:rPr lang="en-US" b="1" dirty="0"/>
              <a:t> Scapula-humeral muscles (intrinsic muscles</a:t>
            </a:r>
            <a:r>
              <a:rPr lang="en-US" dirty="0"/>
              <a:t>)</a:t>
            </a:r>
          </a:p>
          <a:p>
            <a:pPr marL="514350" indent="-514350"/>
            <a:r>
              <a:rPr lang="en-US" dirty="0"/>
              <a:t>They originate from the scapula and or clavicle and attach to </a:t>
            </a:r>
            <a:r>
              <a:rPr lang="en-US" dirty="0" err="1"/>
              <a:t>humerus</a:t>
            </a:r>
            <a:endParaRPr lang="en-US" dirty="0"/>
          </a:p>
          <a:p>
            <a:pPr marL="514350" indent="-514350"/>
            <a:r>
              <a:rPr lang="en-US" dirty="0"/>
              <a:t>They  6 in number </a:t>
            </a:r>
            <a:r>
              <a:rPr lang="en-US"/>
              <a:t>and include;</a:t>
            </a:r>
            <a:endParaRPr lang="en-US" dirty="0"/>
          </a:p>
          <a:p>
            <a:pPr marL="514350" indent="-514350"/>
            <a:r>
              <a:rPr lang="en-US" dirty="0"/>
              <a:t> </a:t>
            </a:r>
            <a:r>
              <a:rPr lang="en-US" b="1" dirty="0"/>
              <a:t>Deltoid</a:t>
            </a:r>
          </a:p>
          <a:p>
            <a:pPr marL="514350" indent="-514350"/>
            <a:r>
              <a:rPr lang="en-US" b="1" dirty="0" err="1"/>
              <a:t>Teres</a:t>
            </a:r>
            <a:r>
              <a:rPr lang="en-US" b="1" dirty="0"/>
              <a:t> major</a:t>
            </a:r>
          </a:p>
          <a:p>
            <a:pPr marL="514350" indent="-514350"/>
            <a:r>
              <a:rPr lang="en-US" b="1" dirty="0"/>
              <a:t>Rotator cuff muscle-</a:t>
            </a:r>
            <a:r>
              <a:rPr lang="en-US" dirty="0"/>
              <a:t>These rotator cuff muscles are 4 in number </a:t>
            </a:r>
            <a:r>
              <a:rPr lang="en-US" dirty="0" err="1"/>
              <a:t>i.e</a:t>
            </a:r>
            <a:r>
              <a:rPr lang="en-US" dirty="0"/>
              <a:t>  supraspinatus, </a:t>
            </a:r>
            <a:r>
              <a:rPr lang="en-US" dirty="0" err="1"/>
              <a:t>infraspinatus</a:t>
            </a:r>
            <a:r>
              <a:rPr lang="en-US" dirty="0"/>
              <a:t>, </a:t>
            </a:r>
            <a:r>
              <a:rPr lang="en-US" dirty="0" err="1"/>
              <a:t>teres</a:t>
            </a:r>
            <a:r>
              <a:rPr lang="en-US" dirty="0"/>
              <a:t> minor and </a:t>
            </a:r>
            <a:r>
              <a:rPr lang="en-US" dirty="0" err="1"/>
              <a:t>subscaspularis</a:t>
            </a:r>
            <a:endParaRPr lang="en-US" dirty="0"/>
          </a:p>
          <a:p>
            <a:pPr marL="514350" indent="-514350"/>
            <a:endParaRPr lang="en-US" dirty="0"/>
          </a:p>
          <a:p>
            <a:endParaRPr lang="en-US" dirty="0"/>
          </a:p>
          <a:p>
            <a:pPr marL="514350" indent="-514350"/>
            <a:endParaRPr lang="en-US" dirty="0"/>
          </a:p>
          <a:p>
            <a:pPr>
              <a:buNone/>
            </a:pPr>
            <a:endParaRPr lang="en-US" b="1" dirty="0"/>
          </a:p>
          <a:p>
            <a:pPr>
              <a:buNone/>
            </a:pPr>
            <a:endParaRPr lang="en-US" b="1" dirty="0"/>
          </a:p>
          <a:p>
            <a:pPr>
              <a:buNone/>
            </a:pPr>
            <a:endParaRPr lang="en-US"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2. Nasal group</a:t>
            </a:r>
          </a:p>
        </p:txBody>
      </p:sp>
      <p:sp>
        <p:nvSpPr>
          <p:cNvPr id="3" name="Content Placeholder 2"/>
          <p:cNvSpPr>
            <a:spLocks noGrp="1"/>
          </p:cNvSpPr>
          <p:nvPr>
            <p:ph idx="1"/>
          </p:nvPr>
        </p:nvSpPr>
        <p:spPr>
          <a:xfrm>
            <a:off x="457200" y="1371600"/>
            <a:ext cx="8229600" cy="4754563"/>
          </a:xfrm>
        </p:spPr>
        <p:txBody>
          <a:bodyPr/>
          <a:lstStyle/>
          <a:p>
            <a:r>
              <a:rPr lang="en-US" dirty="0"/>
              <a:t>The nasal group of facial muscles are associated with </a:t>
            </a:r>
            <a:r>
              <a:rPr lang="en-US" b="1" dirty="0"/>
              <a:t>movements of the nose, and the skin around it</a:t>
            </a:r>
            <a:r>
              <a:rPr lang="en-US" dirty="0"/>
              <a:t>. </a:t>
            </a:r>
          </a:p>
          <a:p>
            <a:r>
              <a:rPr lang="en-US" dirty="0"/>
              <a:t>There are </a:t>
            </a:r>
            <a:r>
              <a:rPr lang="en-US" dirty="0">
                <a:solidFill>
                  <a:schemeClr val="accent1"/>
                </a:solidFill>
              </a:rPr>
              <a:t>three muscles</a:t>
            </a:r>
            <a:r>
              <a:rPr lang="en-US" dirty="0"/>
              <a:t> in this group, and they are all innervated by the facial nerve.</a:t>
            </a:r>
          </a:p>
          <a:p>
            <a:r>
              <a:rPr lang="en-US" dirty="0"/>
              <a:t>They serve little importance in humans.</a:t>
            </a:r>
          </a:p>
          <a:p>
            <a:pPr marL="0" indent="0">
              <a:buNone/>
            </a:pPr>
            <a:endParaRPr lang="en-US" dirty="0"/>
          </a:p>
          <a:p>
            <a:endParaRPr lang="en-US" dirty="0"/>
          </a:p>
        </p:txBody>
      </p:sp>
    </p:spTree>
    <p:extLst>
      <p:ext uri="{BB962C8B-B14F-4D97-AF65-F5344CB8AC3E}">
        <p14:creationId xmlns:p14="http://schemas.microsoft.com/office/powerpoint/2010/main" val="254004538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normAutofit fontScale="92500" lnSpcReduction="10000"/>
          </a:bodyPr>
          <a:lstStyle/>
          <a:p>
            <a:pPr marL="0" indent="0">
              <a:buNone/>
            </a:pPr>
            <a:r>
              <a:rPr lang="en-US" b="1" dirty="0" err="1"/>
              <a:t>Nasalis</a:t>
            </a:r>
            <a:endParaRPr lang="en-US" dirty="0"/>
          </a:p>
          <a:p>
            <a:r>
              <a:rPr lang="en-US" dirty="0"/>
              <a:t>The </a:t>
            </a:r>
            <a:r>
              <a:rPr lang="en-US" dirty="0" err="1">
                <a:solidFill>
                  <a:schemeClr val="accent1"/>
                </a:solidFill>
              </a:rPr>
              <a:t>nasalis</a:t>
            </a:r>
            <a:r>
              <a:rPr lang="en-US" dirty="0">
                <a:solidFill>
                  <a:schemeClr val="accent1"/>
                </a:solidFill>
              </a:rPr>
              <a:t> is the largest </a:t>
            </a:r>
            <a:r>
              <a:rPr lang="en-US" dirty="0"/>
              <a:t>of the nasal muscles.</a:t>
            </a:r>
          </a:p>
          <a:p>
            <a:r>
              <a:rPr lang="en-US" dirty="0"/>
              <a:t>It is split into two parts: </a:t>
            </a:r>
            <a:r>
              <a:rPr lang="en-US" dirty="0">
                <a:solidFill>
                  <a:srgbClr val="FF0000"/>
                </a:solidFill>
              </a:rPr>
              <a:t>transverse and alar.</a:t>
            </a:r>
          </a:p>
          <a:p>
            <a:r>
              <a:rPr lang="en-US" b="1" dirty="0"/>
              <a:t>Attachments:</a:t>
            </a:r>
            <a:r>
              <a:rPr lang="en-US" dirty="0"/>
              <a:t> Both portions of the muscle originate from the </a:t>
            </a:r>
            <a:r>
              <a:rPr lang="en-US" dirty="0">
                <a:solidFill>
                  <a:schemeClr val="accent1"/>
                </a:solidFill>
              </a:rPr>
              <a:t>maxilla</a:t>
            </a:r>
            <a:r>
              <a:rPr lang="en-US" dirty="0"/>
              <a:t>. The transverse part attaches to an </a:t>
            </a:r>
            <a:r>
              <a:rPr lang="en-US" dirty="0" err="1">
                <a:solidFill>
                  <a:schemeClr val="accent1"/>
                </a:solidFill>
              </a:rPr>
              <a:t>aponeurosis</a:t>
            </a:r>
            <a:r>
              <a:rPr lang="en-US" dirty="0">
                <a:solidFill>
                  <a:schemeClr val="accent1"/>
                </a:solidFill>
              </a:rPr>
              <a:t> across the dorsum of the nose</a:t>
            </a:r>
            <a:r>
              <a:rPr lang="en-US" dirty="0"/>
              <a:t>. The alar portion of the muscle attaches to the </a:t>
            </a:r>
            <a:r>
              <a:rPr lang="en-US" dirty="0">
                <a:solidFill>
                  <a:schemeClr val="accent1"/>
                </a:solidFill>
              </a:rPr>
              <a:t>alar cartilage of the nasal skeleton.</a:t>
            </a:r>
          </a:p>
          <a:p>
            <a:r>
              <a:rPr lang="en-US" b="1" dirty="0"/>
              <a:t>Actions</a:t>
            </a:r>
            <a:r>
              <a:rPr lang="en-US" dirty="0"/>
              <a:t>: The two parts have opposing functions. The </a:t>
            </a:r>
            <a:r>
              <a:rPr lang="en-US" dirty="0">
                <a:solidFill>
                  <a:schemeClr val="accent2"/>
                </a:solidFill>
              </a:rPr>
              <a:t>transverse part compresses the nares</a:t>
            </a:r>
            <a:r>
              <a:rPr lang="en-US" dirty="0"/>
              <a:t>, and the </a:t>
            </a:r>
            <a:r>
              <a:rPr lang="en-US" dirty="0">
                <a:solidFill>
                  <a:schemeClr val="accent2"/>
                </a:solidFill>
              </a:rPr>
              <a:t>alar part opens the nares.</a:t>
            </a:r>
          </a:p>
          <a:p>
            <a:r>
              <a:rPr lang="en-US" b="1" dirty="0"/>
              <a:t>Innervation</a:t>
            </a:r>
            <a:r>
              <a:rPr lang="en-US" dirty="0"/>
              <a:t>: Facial nerve.</a:t>
            </a:r>
          </a:p>
        </p:txBody>
      </p:sp>
    </p:spTree>
    <p:extLst>
      <p:ext uri="{BB962C8B-B14F-4D97-AF65-F5344CB8AC3E}">
        <p14:creationId xmlns:p14="http://schemas.microsoft.com/office/powerpoint/2010/main" val="388084304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pPr marL="0" indent="0">
              <a:buNone/>
            </a:pPr>
            <a:r>
              <a:rPr lang="en-US" b="1" dirty="0" err="1"/>
              <a:t>Procerus</a:t>
            </a:r>
            <a:endParaRPr lang="en-US" dirty="0"/>
          </a:p>
          <a:p>
            <a:r>
              <a:rPr lang="en-US" dirty="0"/>
              <a:t>The </a:t>
            </a:r>
            <a:r>
              <a:rPr lang="en-US" dirty="0" err="1">
                <a:solidFill>
                  <a:schemeClr val="accent1"/>
                </a:solidFill>
              </a:rPr>
              <a:t>procerus</a:t>
            </a:r>
            <a:r>
              <a:rPr lang="en-US" dirty="0">
                <a:solidFill>
                  <a:schemeClr val="accent1"/>
                </a:solidFill>
              </a:rPr>
              <a:t> is the most superior </a:t>
            </a:r>
            <a:r>
              <a:rPr lang="en-US" dirty="0"/>
              <a:t>of the nasal muscles. It also lies superficially to the other muscles of facial expression.</a:t>
            </a:r>
          </a:p>
          <a:p>
            <a:r>
              <a:rPr lang="en-US" b="1" dirty="0"/>
              <a:t>Attachments</a:t>
            </a:r>
            <a:r>
              <a:rPr lang="en-US" dirty="0"/>
              <a:t>: It originates from the </a:t>
            </a:r>
            <a:r>
              <a:rPr lang="en-US" dirty="0">
                <a:solidFill>
                  <a:schemeClr val="accent2"/>
                </a:solidFill>
              </a:rPr>
              <a:t>nasal bone, inserting into the lower medial forehead.</a:t>
            </a:r>
          </a:p>
          <a:p>
            <a:r>
              <a:rPr lang="en-US" b="1" dirty="0"/>
              <a:t>Actions</a:t>
            </a:r>
            <a:r>
              <a:rPr lang="en-US" dirty="0"/>
              <a:t>:  Contraction of this muscle pulls the eyebrows downward to produce transverse wrinkles over the nose.</a:t>
            </a:r>
          </a:p>
          <a:p>
            <a:r>
              <a:rPr lang="en-US" b="1" dirty="0"/>
              <a:t>Innervation</a:t>
            </a:r>
            <a:r>
              <a:rPr lang="en-US" dirty="0"/>
              <a:t>: Facial nerve.</a:t>
            </a:r>
          </a:p>
        </p:txBody>
      </p:sp>
    </p:spTree>
    <p:extLst>
      <p:ext uri="{BB962C8B-B14F-4D97-AF65-F5344CB8AC3E}">
        <p14:creationId xmlns:p14="http://schemas.microsoft.com/office/powerpoint/2010/main" val="427645022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05800" cy="6248400"/>
          </a:xfrm>
        </p:spPr>
        <p:txBody>
          <a:bodyPr/>
          <a:lstStyle/>
          <a:p>
            <a:pPr marL="0" indent="0">
              <a:buNone/>
            </a:pPr>
            <a:r>
              <a:rPr lang="en-US" b="1" dirty="0"/>
              <a:t>Depressor </a:t>
            </a:r>
            <a:r>
              <a:rPr lang="en-US" b="1" dirty="0" err="1"/>
              <a:t>Septi</a:t>
            </a:r>
            <a:r>
              <a:rPr lang="en-US" b="1" dirty="0"/>
              <a:t> </a:t>
            </a:r>
            <a:r>
              <a:rPr lang="en-US" b="1" dirty="0" err="1"/>
              <a:t>Nasi</a:t>
            </a:r>
            <a:endParaRPr lang="en-US" dirty="0"/>
          </a:p>
          <a:p>
            <a:r>
              <a:rPr lang="en-US" dirty="0"/>
              <a:t>This muscle assists the </a:t>
            </a:r>
            <a:r>
              <a:rPr lang="en-US" dirty="0">
                <a:solidFill>
                  <a:schemeClr val="accent2"/>
                </a:solidFill>
              </a:rPr>
              <a:t>alar part of the </a:t>
            </a:r>
            <a:r>
              <a:rPr lang="en-US" dirty="0" err="1">
                <a:solidFill>
                  <a:schemeClr val="accent2"/>
                </a:solidFill>
              </a:rPr>
              <a:t>nasali</a:t>
            </a:r>
            <a:r>
              <a:rPr lang="en-US" dirty="0">
                <a:solidFill>
                  <a:schemeClr val="accent2"/>
                </a:solidFill>
              </a:rPr>
              <a:t> in opening the nostrils.</a:t>
            </a:r>
          </a:p>
          <a:p>
            <a:r>
              <a:rPr lang="en-US" b="1" dirty="0"/>
              <a:t>Attachments</a:t>
            </a:r>
            <a:r>
              <a:rPr lang="en-US" dirty="0"/>
              <a:t>: It runs from the maxilla (above the medial incisor tooth) to the nasal septum.</a:t>
            </a:r>
          </a:p>
          <a:p>
            <a:r>
              <a:rPr lang="en-US" b="1" dirty="0"/>
              <a:t>Actions</a:t>
            </a:r>
            <a:r>
              <a:rPr lang="en-US" dirty="0"/>
              <a:t>: It pulls the nose inferiorly, opening the nares.</a:t>
            </a:r>
          </a:p>
          <a:p>
            <a:r>
              <a:rPr lang="en-US" b="1" dirty="0"/>
              <a:t>Innervation</a:t>
            </a:r>
            <a:r>
              <a:rPr lang="en-US" dirty="0"/>
              <a:t>: Facial nerve.</a:t>
            </a:r>
          </a:p>
        </p:txBody>
      </p:sp>
    </p:spTree>
    <p:extLst>
      <p:ext uri="{BB962C8B-B14F-4D97-AF65-F5344CB8AC3E}">
        <p14:creationId xmlns:p14="http://schemas.microsoft.com/office/powerpoint/2010/main" val="3952619286"/>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676400"/>
            <a:ext cx="5653088"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22589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3.Oral group</a:t>
            </a:r>
          </a:p>
        </p:txBody>
      </p:sp>
      <p:sp>
        <p:nvSpPr>
          <p:cNvPr id="3" name="Content Placeholder 2"/>
          <p:cNvSpPr>
            <a:spLocks noGrp="1"/>
          </p:cNvSpPr>
          <p:nvPr>
            <p:ph idx="1"/>
          </p:nvPr>
        </p:nvSpPr>
        <p:spPr>
          <a:xfrm>
            <a:off x="457200" y="1219200"/>
            <a:ext cx="8229600" cy="4906963"/>
          </a:xfrm>
        </p:spPr>
        <p:txBody>
          <a:bodyPr/>
          <a:lstStyle/>
          <a:p>
            <a:r>
              <a:rPr lang="en-US" dirty="0"/>
              <a:t>These are the most important group of the </a:t>
            </a:r>
            <a:r>
              <a:rPr lang="en-US" dirty="0">
                <a:solidFill>
                  <a:schemeClr val="accent1"/>
                </a:solidFill>
              </a:rPr>
              <a:t>facial </a:t>
            </a:r>
            <a:r>
              <a:rPr lang="en-US" dirty="0" err="1">
                <a:solidFill>
                  <a:schemeClr val="accent1"/>
                </a:solidFill>
              </a:rPr>
              <a:t>expressors</a:t>
            </a:r>
            <a:r>
              <a:rPr lang="en-US" dirty="0"/>
              <a:t>: responsible for movements of the mouth and lips. Such movements are required in singing and whistling and add emphasis to vocal communication.</a:t>
            </a:r>
          </a:p>
          <a:p>
            <a:r>
              <a:rPr lang="en-US" dirty="0"/>
              <a:t>The oral group of muscles consists of the orbicularis </a:t>
            </a:r>
            <a:r>
              <a:rPr lang="en-US" dirty="0" err="1"/>
              <a:t>oris</a:t>
            </a:r>
            <a:r>
              <a:rPr lang="en-US" dirty="0"/>
              <a:t>, </a:t>
            </a:r>
            <a:r>
              <a:rPr lang="en-US" dirty="0" err="1"/>
              <a:t>buccinator</a:t>
            </a:r>
            <a:r>
              <a:rPr lang="en-US" dirty="0"/>
              <a:t>, and various smaller muscles.</a:t>
            </a:r>
          </a:p>
          <a:p>
            <a:endParaRPr lang="en-US" dirty="0"/>
          </a:p>
          <a:p>
            <a:endParaRPr lang="en-US" dirty="0"/>
          </a:p>
        </p:txBody>
      </p:sp>
    </p:spTree>
    <p:extLst>
      <p:ext uri="{BB962C8B-B14F-4D97-AF65-F5344CB8AC3E}">
        <p14:creationId xmlns:p14="http://schemas.microsoft.com/office/powerpoint/2010/main" val="321537763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b="1" dirty="0"/>
              <a:t>Orbicularis </a:t>
            </a:r>
            <a:r>
              <a:rPr lang="en-US" b="1" dirty="0" err="1"/>
              <a:t>Oris</a:t>
            </a:r>
            <a:endParaRPr lang="en-US" dirty="0"/>
          </a:p>
          <a:p>
            <a:r>
              <a:rPr lang="en-US" dirty="0"/>
              <a:t>The </a:t>
            </a:r>
            <a:r>
              <a:rPr lang="en-US" dirty="0" err="1"/>
              <a:t>fibres</a:t>
            </a:r>
            <a:r>
              <a:rPr lang="en-US" dirty="0"/>
              <a:t> of the orbicularis </a:t>
            </a:r>
            <a:r>
              <a:rPr lang="en-US" dirty="0" err="1"/>
              <a:t>oris</a:t>
            </a:r>
            <a:r>
              <a:rPr lang="en-US" dirty="0"/>
              <a:t> enclose the opening to the oral cavity.</a:t>
            </a:r>
          </a:p>
          <a:p>
            <a:r>
              <a:rPr lang="en-US" b="1" dirty="0"/>
              <a:t>Attachments:</a:t>
            </a:r>
            <a:r>
              <a:rPr lang="en-US" dirty="0"/>
              <a:t> Arises from the </a:t>
            </a:r>
            <a:r>
              <a:rPr lang="en-US" b="1" dirty="0"/>
              <a:t>maxilla </a:t>
            </a:r>
            <a:r>
              <a:rPr lang="en-US" dirty="0"/>
              <a:t>and from the </a:t>
            </a:r>
            <a:r>
              <a:rPr lang="en-US" b="1" dirty="0"/>
              <a:t>other muscles of the cheek</a:t>
            </a:r>
            <a:r>
              <a:rPr lang="en-US" dirty="0"/>
              <a:t>. It inserts into the </a:t>
            </a:r>
            <a:r>
              <a:rPr lang="en-US" b="1" dirty="0"/>
              <a:t>skin and mucous membranes of the lips.</a:t>
            </a:r>
          </a:p>
          <a:p>
            <a:r>
              <a:rPr lang="en-US" b="1" dirty="0"/>
              <a:t>Action:</a:t>
            </a:r>
            <a:r>
              <a:rPr lang="en-US" dirty="0"/>
              <a:t> Purses the lips.</a:t>
            </a:r>
          </a:p>
          <a:p>
            <a:r>
              <a:rPr lang="en-US" b="1" dirty="0"/>
              <a:t>Innervation</a:t>
            </a:r>
            <a:r>
              <a:rPr lang="en-US" dirty="0"/>
              <a:t>: Facial nerve.</a:t>
            </a:r>
          </a:p>
        </p:txBody>
      </p:sp>
    </p:spTree>
    <p:extLst>
      <p:ext uri="{BB962C8B-B14F-4D97-AF65-F5344CB8AC3E}">
        <p14:creationId xmlns:p14="http://schemas.microsoft.com/office/powerpoint/2010/main" val="77467269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610600" cy="6172200"/>
          </a:xfrm>
        </p:spPr>
        <p:txBody>
          <a:bodyPr>
            <a:normAutofit lnSpcReduction="10000"/>
          </a:bodyPr>
          <a:lstStyle/>
          <a:p>
            <a:pPr marL="0" indent="0">
              <a:buNone/>
            </a:pPr>
            <a:r>
              <a:rPr lang="en-US" b="1" dirty="0" err="1"/>
              <a:t>Buccinator</a:t>
            </a:r>
            <a:endParaRPr lang="en-US" dirty="0"/>
          </a:p>
          <a:p>
            <a:r>
              <a:rPr lang="en-US" dirty="0"/>
              <a:t>This muscle is located </a:t>
            </a:r>
            <a:r>
              <a:rPr lang="en-US" b="1" dirty="0"/>
              <a:t>between the mandible and maxilla</a:t>
            </a:r>
            <a:r>
              <a:rPr lang="en-US" dirty="0"/>
              <a:t>, deep to the other muscles of the face.</a:t>
            </a:r>
          </a:p>
          <a:p>
            <a:r>
              <a:rPr lang="en-US" b="1" dirty="0"/>
              <a:t>Attachments: </a:t>
            </a:r>
            <a:r>
              <a:rPr lang="en-US" dirty="0"/>
              <a:t>It originates from the maxilla and mandible. The </a:t>
            </a:r>
            <a:r>
              <a:rPr lang="en-US" dirty="0" err="1"/>
              <a:t>fibres</a:t>
            </a:r>
            <a:r>
              <a:rPr lang="en-US" dirty="0"/>
              <a:t> run in an </a:t>
            </a:r>
            <a:r>
              <a:rPr lang="en-US" dirty="0" err="1"/>
              <a:t>inferomedial</a:t>
            </a:r>
            <a:r>
              <a:rPr lang="en-US" dirty="0"/>
              <a:t> direction, </a:t>
            </a:r>
            <a:r>
              <a:rPr lang="en-US" b="1" dirty="0"/>
              <a:t>blending with the orbicularis </a:t>
            </a:r>
            <a:r>
              <a:rPr lang="en-US" b="1" dirty="0" err="1"/>
              <a:t>oris</a:t>
            </a:r>
            <a:r>
              <a:rPr lang="en-US" b="1" dirty="0"/>
              <a:t> and the skin of the lips</a:t>
            </a:r>
            <a:r>
              <a:rPr lang="en-US" dirty="0"/>
              <a:t>.</a:t>
            </a:r>
          </a:p>
          <a:p>
            <a:r>
              <a:rPr lang="en-US" b="1" dirty="0"/>
              <a:t>Actions</a:t>
            </a:r>
            <a:r>
              <a:rPr lang="en-US" dirty="0"/>
              <a:t>: The </a:t>
            </a:r>
            <a:r>
              <a:rPr lang="en-US" dirty="0" err="1"/>
              <a:t>buccinator</a:t>
            </a:r>
            <a:r>
              <a:rPr lang="en-US" dirty="0"/>
              <a:t> pulls the cheek inwards against the teeth, preventing accumulation of food in that area.</a:t>
            </a:r>
          </a:p>
          <a:p>
            <a:r>
              <a:rPr lang="en-US" b="1" dirty="0"/>
              <a:t>Innervation</a:t>
            </a:r>
            <a:r>
              <a:rPr lang="en-US" dirty="0"/>
              <a:t>: Facial nerve.</a:t>
            </a:r>
          </a:p>
        </p:txBody>
      </p:sp>
    </p:spTree>
    <p:extLst>
      <p:ext uri="{BB962C8B-B14F-4D97-AF65-F5344CB8AC3E}">
        <p14:creationId xmlns:p14="http://schemas.microsoft.com/office/powerpoint/2010/main" val="326335568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534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69374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477000"/>
          </a:xfrm>
        </p:spPr>
        <p:txBody>
          <a:bodyPr>
            <a:normAutofit/>
          </a:bodyPr>
          <a:lstStyle/>
          <a:p>
            <a:pPr marL="0" indent="0">
              <a:buNone/>
            </a:pPr>
            <a:r>
              <a:rPr lang="en-US" b="1" u="sng" dirty="0"/>
              <a:t>Other Oral Muscles</a:t>
            </a:r>
            <a:endParaRPr lang="en-US" dirty="0"/>
          </a:p>
          <a:p>
            <a:r>
              <a:rPr lang="en-US" dirty="0"/>
              <a:t>There are other muscles that act on the lips and mouth. Anatomically, they can be divided into upper and lower groups:</a:t>
            </a:r>
          </a:p>
          <a:p>
            <a:pPr lvl="1"/>
            <a:r>
              <a:rPr lang="en-US" sz="3200" dirty="0"/>
              <a:t>The lower group contains the depressor </a:t>
            </a:r>
            <a:r>
              <a:rPr lang="en-US" sz="3200" dirty="0" err="1"/>
              <a:t>anguli</a:t>
            </a:r>
            <a:r>
              <a:rPr lang="en-US" sz="3200" dirty="0"/>
              <a:t> </a:t>
            </a:r>
            <a:r>
              <a:rPr lang="en-US" sz="3200" dirty="0" err="1"/>
              <a:t>oris</a:t>
            </a:r>
            <a:r>
              <a:rPr lang="en-US" sz="3200" dirty="0"/>
              <a:t>, depressor </a:t>
            </a:r>
            <a:r>
              <a:rPr lang="en-US" sz="3200" dirty="0" err="1"/>
              <a:t>labii</a:t>
            </a:r>
            <a:r>
              <a:rPr lang="en-US" sz="3200" dirty="0"/>
              <a:t> </a:t>
            </a:r>
            <a:r>
              <a:rPr lang="en-US" sz="3200" dirty="0" err="1"/>
              <a:t>inferioris</a:t>
            </a:r>
            <a:r>
              <a:rPr lang="en-US" sz="3200" dirty="0"/>
              <a:t> and the </a:t>
            </a:r>
            <a:r>
              <a:rPr lang="en-US" sz="3200" dirty="0" err="1"/>
              <a:t>mentalis</a:t>
            </a:r>
            <a:r>
              <a:rPr lang="en-US" sz="3200" dirty="0"/>
              <a:t>.</a:t>
            </a:r>
          </a:p>
          <a:p>
            <a:pPr lvl="2"/>
            <a:r>
              <a:rPr lang="en-US" b="1" dirty="0"/>
              <a:t>Depressor </a:t>
            </a:r>
            <a:r>
              <a:rPr lang="en-US" b="1" dirty="0" err="1"/>
              <a:t>anguli</a:t>
            </a:r>
            <a:r>
              <a:rPr lang="en-US" b="1" dirty="0"/>
              <a:t> </a:t>
            </a:r>
            <a:r>
              <a:rPr lang="en-US" b="1" dirty="0" err="1"/>
              <a:t>oris</a:t>
            </a:r>
            <a:r>
              <a:rPr lang="en-US" b="1" dirty="0"/>
              <a:t> </a:t>
            </a:r>
            <a:r>
              <a:rPr lang="en-US" dirty="0"/>
              <a:t>– originates from mental tubercle and oblique mandible (it is </a:t>
            </a:r>
            <a:r>
              <a:rPr lang="en-US" dirty="0" err="1"/>
              <a:t>continous</a:t>
            </a:r>
            <a:r>
              <a:rPr lang="en-US" dirty="0"/>
              <a:t> with </a:t>
            </a:r>
            <a:r>
              <a:rPr lang="en-US" dirty="0" err="1"/>
              <a:t>platysma</a:t>
            </a:r>
            <a:r>
              <a:rPr lang="en-US" dirty="0"/>
              <a:t> muscle).  Inserts into </a:t>
            </a:r>
            <a:r>
              <a:rPr lang="en-US" dirty="0" err="1"/>
              <a:t>modiolus</a:t>
            </a:r>
            <a:r>
              <a:rPr lang="en-US" dirty="0"/>
              <a:t>. Its action is to depress angle of the mouth.  Blood supply is by inferior labial artery(facial artery); mental artery (maxillary artery). Nerve supply is by </a:t>
            </a:r>
            <a:r>
              <a:rPr lang="en-US" dirty="0" err="1"/>
              <a:t>buccal</a:t>
            </a:r>
            <a:r>
              <a:rPr lang="en-US" dirty="0"/>
              <a:t> and mandibular branches of facial nerve</a:t>
            </a:r>
          </a:p>
        </p:txBody>
      </p:sp>
    </p:spTree>
    <p:extLst>
      <p:ext uri="{BB962C8B-B14F-4D97-AF65-F5344CB8AC3E}">
        <p14:creationId xmlns:p14="http://schemas.microsoft.com/office/powerpoint/2010/main" val="168455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t>Upper limb</a:t>
            </a:r>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a:t>The upper limb is associated with the lateral aspect of the lower portion of the neck and with the thoracic wall</a:t>
            </a:r>
          </a:p>
          <a:p>
            <a:r>
              <a:rPr lang="en-US" dirty="0"/>
              <a:t>Based on the position of its major joints and component bones, the upper limb is divided into; </a:t>
            </a:r>
            <a:r>
              <a:rPr lang="en-US" dirty="0">
                <a:solidFill>
                  <a:schemeClr val="accent1"/>
                </a:solidFill>
              </a:rPr>
              <a:t>shoulder, arm, forearm, and hand</a:t>
            </a:r>
          </a:p>
          <a:p>
            <a:r>
              <a:rPr lang="en-US" b="1" dirty="0"/>
              <a:t>The shoulder </a:t>
            </a:r>
            <a:r>
              <a:rPr lang="en-US" dirty="0"/>
              <a:t>is the area of upper limb attachment to the trunk</a:t>
            </a:r>
          </a:p>
          <a:p>
            <a:r>
              <a:rPr lang="en-US" b="1" dirty="0"/>
              <a:t>The arm </a:t>
            </a:r>
            <a:r>
              <a:rPr lang="en-US" dirty="0"/>
              <a:t>is the part of the upper limb between the shoulder and the elbow joint; the </a:t>
            </a:r>
            <a:r>
              <a:rPr lang="en-US" b="1" dirty="0"/>
              <a:t>forearm</a:t>
            </a:r>
            <a:r>
              <a:rPr lang="en-US" dirty="0"/>
              <a:t> is between the elbow joint and the wrist joint; and the </a:t>
            </a:r>
            <a:r>
              <a:rPr lang="en-US" b="1" dirty="0"/>
              <a:t>hand</a:t>
            </a:r>
            <a:r>
              <a:rPr lang="en-US" dirty="0"/>
              <a:t> is distal to the wrist joint.</a:t>
            </a:r>
          </a:p>
        </p:txBody>
      </p:sp>
    </p:spTree>
    <p:extLst>
      <p:ext uri="{BB962C8B-B14F-4D97-AF65-F5344CB8AC3E}">
        <p14:creationId xmlns:p14="http://schemas.microsoft.com/office/powerpoint/2010/main" val="3930664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buNone/>
            </a:pPr>
            <a:r>
              <a:rPr lang="en-US" b="1" dirty="0" err="1"/>
              <a:t>a.Deltoid</a:t>
            </a:r>
            <a:r>
              <a:rPr lang="en-US" b="1" dirty="0"/>
              <a:t>  muscles</a:t>
            </a:r>
          </a:p>
          <a:p>
            <a:r>
              <a:rPr lang="en-US" dirty="0"/>
              <a:t>These muscle </a:t>
            </a:r>
            <a:r>
              <a:rPr lang="en-US" dirty="0" err="1"/>
              <a:t>fibres</a:t>
            </a:r>
            <a:r>
              <a:rPr lang="en-US" dirty="0"/>
              <a:t> originate from the lateral one third of clavicle, </a:t>
            </a:r>
            <a:r>
              <a:rPr lang="en-US" dirty="0" err="1"/>
              <a:t>acromion</a:t>
            </a:r>
            <a:r>
              <a:rPr lang="en-US" dirty="0"/>
              <a:t> process and spine of scapula and radiate over the shoulder joint to be inserted into the deltoid </a:t>
            </a:r>
            <a:r>
              <a:rPr lang="en-US" dirty="0" err="1"/>
              <a:t>tuberosity</a:t>
            </a:r>
            <a:r>
              <a:rPr lang="en-US" dirty="0"/>
              <a:t> of the </a:t>
            </a:r>
            <a:r>
              <a:rPr lang="en-US" dirty="0" err="1"/>
              <a:t>humerus</a:t>
            </a:r>
            <a:r>
              <a:rPr lang="en-US" dirty="0"/>
              <a:t>.</a:t>
            </a:r>
          </a:p>
          <a:p>
            <a:r>
              <a:rPr lang="en-US" dirty="0"/>
              <a:t>It forms the fleshy and rounded contour of the shoulder and the main function is movement of the arm.</a:t>
            </a:r>
          </a:p>
          <a:p>
            <a:pPr>
              <a:buFont typeface="Wingdings" pitchFamily="2" charset="2"/>
              <a:buChar char="Ø"/>
            </a:pPr>
            <a:r>
              <a:rPr lang="en-US" dirty="0"/>
              <a:t>Movements allowed: abduction of the arm, extension, flexion and medial rotation (anterior </a:t>
            </a:r>
            <a:r>
              <a:rPr lang="en-US" dirty="0" err="1"/>
              <a:t>fibre</a:t>
            </a:r>
            <a:r>
              <a:rPr lang="en-US" dirty="0"/>
              <a:t>) and lateral rotation (posterior fibers) of </a:t>
            </a:r>
            <a:r>
              <a:rPr lang="en-US" dirty="0" err="1"/>
              <a:t>humerus</a:t>
            </a:r>
            <a:endParaRPr lang="en-US" dirty="0"/>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5867400"/>
          </a:xfrm>
        </p:spPr>
        <p:txBody>
          <a:bodyPr>
            <a:normAutofit lnSpcReduction="10000"/>
          </a:bodyPr>
          <a:lstStyle/>
          <a:p>
            <a:pPr lvl="1"/>
            <a:r>
              <a:rPr lang="en-US" b="1" dirty="0"/>
              <a:t>Depressor </a:t>
            </a:r>
            <a:r>
              <a:rPr lang="en-US" b="1" dirty="0" err="1"/>
              <a:t>labii</a:t>
            </a:r>
            <a:r>
              <a:rPr lang="en-US" b="1" dirty="0"/>
              <a:t> </a:t>
            </a:r>
            <a:r>
              <a:rPr lang="en-US" b="1" dirty="0" err="1"/>
              <a:t>inferioris</a:t>
            </a:r>
            <a:r>
              <a:rPr lang="en-US" b="1" dirty="0"/>
              <a:t>-  </a:t>
            </a:r>
            <a:r>
              <a:rPr lang="en-US" dirty="0"/>
              <a:t>originates from oblique line of mandible (</a:t>
            </a:r>
            <a:r>
              <a:rPr lang="en-US" dirty="0" err="1"/>
              <a:t>continous</a:t>
            </a:r>
            <a:r>
              <a:rPr lang="en-US" dirty="0"/>
              <a:t> with </a:t>
            </a:r>
            <a:r>
              <a:rPr lang="en-US" dirty="0" err="1"/>
              <a:t>platsyma</a:t>
            </a:r>
            <a:r>
              <a:rPr lang="en-US" dirty="0"/>
              <a:t>)and inserts into skin and </a:t>
            </a:r>
            <a:r>
              <a:rPr lang="en-US" dirty="0" err="1"/>
              <a:t>submucosa</a:t>
            </a:r>
            <a:r>
              <a:rPr lang="en-US" dirty="0"/>
              <a:t> of lower lip.  Its blood supply is by inferior labial branch of facial artery, mental branch of maxillary artery  . Nerve supply is by Mandibular branch of facial nerve (CN VII)  . It action is to </a:t>
            </a:r>
            <a:r>
              <a:rPr lang="en-US" b="1" dirty="0"/>
              <a:t>depress lower lip </a:t>
            </a:r>
            <a:r>
              <a:rPr lang="en-US" b="1" dirty="0" err="1"/>
              <a:t>inferolaterally</a:t>
            </a:r>
            <a:endParaRPr lang="en-US" b="1" dirty="0"/>
          </a:p>
          <a:p>
            <a:pPr lvl="1"/>
            <a:r>
              <a:rPr lang="en-US" b="1" dirty="0" err="1"/>
              <a:t>Mentalis</a:t>
            </a:r>
            <a:r>
              <a:rPr lang="en-US" dirty="0"/>
              <a:t>- originates from  the </a:t>
            </a:r>
            <a:r>
              <a:rPr lang="en-US" b="1" dirty="0"/>
              <a:t>mandible</a:t>
            </a:r>
            <a:r>
              <a:rPr lang="en-US" dirty="0"/>
              <a:t> (lower jaw) and runs vertically from below the lower lip to the lower part of the chin. </a:t>
            </a:r>
            <a:r>
              <a:rPr lang="en-US" dirty="0">
                <a:solidFill>
                  <a:schemeClr val="accent1"/>
                </a:solidFill>
              </a:rPr>
              <a:t>Elevates, </a:t>
            </a:r>
            <a:r>
              <a:rPr lang="en-US" dirty="0" err="1">
                <a:solidFill>
                  <a:schemeClr val="accent1"/>
                </a:solidFill>
              </a:rPr>
              <a:t>everts</a:t>
            </a:r>
            <a:r>
              <a:rPr lang="en-US" dirty="0">
                <a:solidFill>
                  <a:schemeClr val="accent1"/>
                </a:solidFill>
              </a:rPr>
              <a:t> and protrudes lower lip, wrinkles skin of chin. </a:t>
            </a:r>
            <a:r>
              <a:rPr lang="en-US" dirty="0" err="1"/>
              <a:t>Innerveted</a:t>
            </a:r>
            <a:r>
              <a:rPr lang="en-US" dirty="0"/>
              <a:t> by Mandibular branch of </a:t>
            </a:r>
            <a:r>
              <a:rPr lang="en-US" dirty="0">
                <a:solidFill>
                  <a:schemeClr val="accent1"/>
                </a:solidFill>
              </a:rPr>
              <a:t>facial nerve (CN VII)</a:t>
            </a:r>
            <a:r>
              <a:rPr lang="en-US" dirty="0"/>
              <a:t>. Inferior labial branch of facial artery, mental branch of the maxillary artery</a:t>
            </a:r>
          </a:p>
          <a:p>
            <a:endParaRPr lang="en-US" dirty="0"/>
          </a:p>
        </p:txBody>
      </p:sp>
    </p:spTree>
    <p:extLst>
      <p:ext uri="{BB962C8B-B14F-4D97-AF65-F5344CB8AC3E}">
        <p14:creationId xmlns:p14="http://schemas.microsoft.com/office/powerpoint/2010/main" val="271542680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839200" cy="5897563"/>
          </a:xfrm>
        </p:spPr>
        <p:txBody>
          <a:bodyPr/>
          <a:lstStyle/>
          <a:p>
            <a:pPr lvl="1"/>
            <a:r>
              <a:rPr lang="en-US" sz="3200" dirty="0"/>
              <a:t>The upper group contains the</a:t>
            </a:r>
          </a:p>
          <a:p>
            <a:pPr lvl="2"/>
            <a:r>
              <a:rPr lang="en-US" dirty="0"/>
              <a:t> </a:t>
            </a:r>
            <a:r>
              <a:rPr lang="en-US" sz="2800" b="1" dirty="0" err="1"/>
              <a:t>Risorius</a:t>
            </a:r>
            <a:r>
              <a:rPr lang="en-US" sz="2800" dirty="0"/>
              <a:t>- responsible for the lateral movement of the mouth </a:t>
            </a:r>
            <a:r>
              <a:rPr lang="en-US" sz="2800" dirty="0" err="1"/>
              <a:t>i.e</a:t>
            </a:r>
            <a:r>
              <a:rPr lang="en-US" sz="2800" dirty="0"/>
              <a:t> it if found </a:t>
            </a:r>
            <a:r>
              <a:rPr lang="en-US" sz="2800" dirty="0">
                <a:solidFill>
                  <a:schemeClr val="accent2"/>
                </a:solidFill>
              </a:rPr>
              <a:t>around the lips</a:t>
            </a:r>
            <a:r>
              <a:rPr lang="en-US" sz="2800" dirty="0"/>
              <a:t>. It closes the lips, responsible for whistling and kissing </a:t>
            </a:r>
            <a:r>
              <a:rPr lang="en-US" sz="2800" dirty="0" err="1"/>
              <a:t>i.e</a:t>
            </a:r>
            <a:r>
              <a:rPr lang="en-US" sz="2800" dirty="0"/>
              <a:t> protrusion of mouth. It originates from </a:t>
            </a:r>
            <a:r>
              <a:rPr lang="en-US" sz="2800" dirty="0">
                <a:solidFill>
                  <a:schemeClr val="accent2"/>
                </a:solidFill>
              </a:rPr>
              <a:t>parotid fascia, </a:t>
            </a:r>
            <a:r>
              <a:rPr lang="en-US" sz="2800" dirty="0" err="1">
                <a:solidFill>
                  <a:schemeClr val="accent2"/>
                </a:solidFill>
              </a:rPr>
              <a:t>buccal</a:t>
            </a:r>
            <a:r>
              <a:rPr lang="en-US" sz="2800" dirty="0">
                <a:solidFill>
                  <a:schemeClr val="accent2"/>
                </a:solidFill>
              </a:rPr>
              <a:t> skin, </a:t>
            </a:r>
            <a:r>
              <a:rPr lang="en-US" sz="2800" dirty="0" err="1">
                <a:solidFill>
                  <a:schemeClr val="accent2"/>
                </a:solidFill>
              </a:rPr>
              <a:t>zygomatic</a:t>
            </a:r>
            <a:r>
              <a:rPr lang="en-US" sz="2800" dirty="0">
                <a:solidFill>
                  <a:schemeClr val="accent2"/>
                </a:solidFill>
              </a:rPr>
              <a:t> bone and inserts in </a:t>
            </a:r>
            <a:r>
              <a:rPr lang="en-US" sz="2800" dirty="0" err="1">
                <a:solidFill>
                  <a:schemeClr val="accent2"/>
                </a:solidFill>
              </a:rPr>
              <a:t>modiolus</a:t>
            </a:r>
            <a:r>
              <a:rPr lang="en-US" sz="2800" dirty="0">
                <a:solidFill>
                  <a:schemeClr val="accent2"/>
                </a:solidFill>
              </a:rPr>
              <a:t>.</a:t>
            </a:r>
            <a:r>
              <a:rPr lang="en-US" sz="2800" dirty="0"/>
              <a:t> Nerve supply is by </a:t>
            </a:r>
            <a:r>
              <a:rPr lang="en-US" sz="2800" dirty="0" err="1"/>
              <a:t>buccal</a:t>
            </a:r>
            <a:r>
              <a:rPr lang="en-US" sz="2800" dirty="0"/>
              <a:t> branch of facial nerve. Blood supply is by superior labial artery of facial artery</a:t>
            </a:r>
          </a:p>
        </p:txBody>
      </p:sp>
    </p:spTree>
    <p:extLst>
      <p:ext uri="{BB962C8B-B14F-4D97-AF65-F5344CB8AC3E}">
        <p14:creationId xmlns:p14="http://schemas.microsoft.com/office/powerpoint/2010/main" val="414323687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lvl="2"/>
            <a:r>
              <a:rPr lang="en-US" dirty="0" err="1"/>
              <a:t>zygomaticus</a:t>
            </a:r>
            <a:r>
              <a:rPr lang="en-US" dirty="0"/>
              <a:t> major-  a muscle of facial expression which draws the muscle of angle of the mouth superiorly and posteriorly to allow one to smile. Originates from anterior of </a:t>
            </a:r>
            <a:r>
              <a:rPr lang="en-US" dirty="0" err="1"/>
              <a:t>zygomatic</a:t>
            </a:r>
            <a:r>
              <a:rPr lang="en-US" dirty="0"/>
              <a:t> and inserts in </a:t>
            </a:r>
            <a:r>
              <a:rPr lang="en-US" dirty="0" err="1"/>
              <a:t>modiolus</a:t>
            </a:r>
            <a:r>
              <a:rPr lang="en-US" dirty="0"/>
              <a:t> of the mouth. Nerve supply is by </a:t>
            </a:r>
            <a:r>
              <a:rPr lang="en-US" dirty="0" err="1"/>
              <a:t>zygomatic</a:t>
            </a:r>
            <a:r>
              <a:rPr lang="en-US" dirty="0"/>
              <a:t> and </a:t>
            </a:r>
            <a:r>
              <a:rPr lang="en-US" dirty="0" err="1"/>
              <a:t>buccal</a:t>
            </a:r>
            <a:r>
              <a:rPr lang="en-US" dirty="0"/>
              <a:t> branches of the facial nerve. Blood supply is by superficial labial branches of facial artery. It draws the angle of the mouth upward laterally</a:t>
            </a:r>
          </a:p>
          <a:p>
            <a:pPr lvl="2"/>
            <a:r>
              <a:rPr lang="en-US" dirty="0" err="1"/>
              <a:t>zygomaticus</a:t>
            </a:r>
            <a:r>
              <a:rPr lang="en-US" dirty="0"/>
              <a:t> minor- it originates from lateral aspect of </a:t>
            </a:r>
            <a:r>
              <a:rPr lang="en-US" dirty="0" err="1"/>
              <a:t>vzygomatic</a:t>
            </a:r>
            <a:r>
              <a:rPr lang="en-US" dirty="0"/>
              <a:t> bone  and inserts into the outer part of the  upper lip. It is </a:t>
            </a:r>
            <a:r>
              <a:rPr lang="en-US" dirty="0" err="1"/>
              <a:t>innerted</a:t>
            </a:r>
            <a:r>
              <a:rPr lang="en-US" dirty="0"/>
              <a:t> by </a:t>
            </a:r>
            <a:r>
              <a:rPr lang="en-US" dirty="0" err="1"/>
              <a:t>zygomatic</a:t>
            </a:r>
            <a:r>
              <a:rPr lang="en-US" dirty="0"/>
              <a:t> and </a:t>
            </a:r>
            <a:r>
              <a:rPr lang="en-US" dirty="0" err="1"/>
              <a:t>buccal</a:t>
            </a:r>
            <a:r>
              <a:rPr lang="en-US" dirty="0"/>
              <a:t> branches of facial nerve (CN VII). Blood supply is superior labial branch of facial artery. It  elevates upper lip, exposes maxillary teeth</a:t>
            </a:r>
          </a:p>
          <a:p>
            <a:pPr marL="914400" lvl="2" indent="0">
              <a:buNone/>
            </a:pPr>
            <a:endParaRPr lang="en-US" dirty="0"/>
          </a:p>
          <a:p>
            <a:pPr marL="342900" lvl="2" indent="-342900"/>
            <a:endParaRPr lang="en-US" dirty="0"/>
          </a:p>
        </p:txBody>
      </p:sp>
    </p:spTree>
    <p:extLst>
      <p:ext uri="{BB962C8B-B14F-4D97-AF65-F5344CB8AC3E}">
        <p14:creationId xmlns:p14="http://schemas.microsoft.com/office/powerpoint/2010/main" val="301483725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29400"/>
          </a:xfrm>
        </p:spPr>
        <p:txBody>
          <a:bodyPr/>
          <a:lstStyle/>
          <a:p>
            <a:pPr marL="342900" lvl="2" indent="-342900"/>
            <a:r>
              <a:rPr lang="en-US" b="1" dirty="0" err="1"/>
              <a:t>levator</a:t>
            </a:r>
            <a:r>
              <a:rPr lang="en-US" b="1" dirty="0"/>
              <a:t> </a:t>
            </a:r>
            <a:r>
              <a:rPr lang="en-US" b="1" dirty="0" err="1"/>
              <a:t>labii</a:t>
            </a:r>
            <a:r>
              <a:rPr lang="en-US" b="1" dirty="0"/>
              <a:t> </a:t>
            </a:r>
            <a:r>
              <a:rPr lang="en-US" b="1" dirty="0" err="1"/>
              <a:t>superioris</a:t>
            </a:r>
            <a:r>
              <a:rPr lang="en-US" b="1" dirty="0"/>
              <a:t>-     </a:t>
            </a:r>
            <a:r>
              <a:rPr lang="en-US" dirty="0"/>
              <a:t>originates from maxillary process of </a:t>
            </a:r>
            <a:r>
              <a:rPr lang="en-US" dirty="0" err="1"/>
              <a:t>zygomatic</a:t>
            </a:r>
            <a:r>
              <a:rPr lang="en-US" dirty="0"/>
              <a:t> bone. </a:t>
            </a:r>
            <a:r>
              <a:rPr lang="en-US" b="1" dirty="0"/>
              <a:t>Inserts in upper lip</a:t>
            </a:r>
            <a:r>
              <a:rPr lang="en-US" dirty="0"/>
              <a:t>. </a:t>
            </a:r>
            <a:r>
              <a:rPr lang="en-US" b="1" dirty="0"/>
              <a:t>Elevates upper lip, </a:t>
            </a:r>
            <a:r>
              <a:rPr lang="en-US" dirty="0"/>
              <a:t>exposes maxillary teeth. Blood supply is by </a:t>
            </a:r>
            <a:r>
              <a:rPr lang="en-US" dirty="0">
                <a:solidFill>
                  <a:schemeClr val="accent1"/>
                </a:solidFill>
              </a:rPr>
              <a:t>facial artery and </a:t>
            </a:r>
            <a:r>
              <a:rPr lang="en-US" dirty="0" err="1">
                <a:solidFill>
                  <a:schemeClr val="accent1"/>
                </a:solidFill>
              </a:rPr>
              <a:t>infraorbital</a:t>
            </a:r>
            <a:r>
              <a:rPr lang="en-US" dirty="0">
                <a:solidFill>
                  <a:schemeClr val="accent1"/>
                </a:solidFill>
              </a:rPr>
              <a:t> branch of maxillary artery</a:t>
            </a:r>
            <a:r>
              <a:rPr lang="en-US" dirty="0"/>
              <a:t>. It is innervated by </a:t>
            </a:r>
            <a:r>
              <a:rPr lang="en-US" dirty="0" err="1">
                <a:solidFill>
                  <a:schemeClr val="accent1"/>
                </a:solidFill>
              </a:rPr>
              <a:t>zygomatic</a:t>
            </a:r>
            <a:r>
              <a:rPr lang="en-US" dirty="0">
                <a:solidFill>
                  <a:schemeClr val="accent1"/>
                </a:solidFill>
              </a:rPr>
              <a:t> and </a:t>
            </a:r>
            <a:r>
              <a:rPr lang="en-US" dirty="0" err="1">
                <a:solidFill>
                  <a:schemeClr val="accent1"/>
                </a:solidFill>
              </a:rPr>
              <a:t>buccal</a:t>
            </a:r>
            <a:r>
              <a:rPr lang="en-US" dirty="0">
                <a:solidFill>
                  <a:schemeClr val="accent1"/>
                </a:solidFill>
              </a:rPr>
              <a:t> branches of facial nerve</a:t>
            </a:r>
          </a:p>
          <a:p>
            <a:pPr marL="342900" lvl="2" indent="-342900"/>
            <a:r>
              <a:rPr lang="en-US" b="1" dirty="0" err="1"/>
              <a:t>levator</a:t>
            </a:r>
            <a:r>
              <a:rPr lang="en-US" b="1" dirty="0"/>
              <a:t> </a:t>
            </a:r>
            <a:r>
              <a:rPr lang="en-US" b="1" dirty="0" err="1"/>
              <a:t>labii</a:t>
            </a:r>
            <a:r>
              <a:rPr lang="en-US" b="1" dirty="0"/>
              <a:t> </a:t>
            </a:r>
            <a:r>
              <a:rPr lang="en-US" b="1" dirty="0" err="1"/>
              <a:t>superioris</a:t>
            </a:r>
            <a:r>
              <a:rPr lang="en-US" b="1" dirty="0"/>
              <a:t> </a:t>
            </a:r>
            <a:r>
              <a:rPr lang="en-US" b="1" dirty="0" err="1"/>
              <a:t>alaeque</a:t>
            </a:r>
            <a:r>
              <a:rPr lang="en-US" b="1" dirty="0"/>
              <a:t> </a:t>
            </a:r>
            <a:r>
              <a:rPr lang="en-US" b="1" dirty="0" err="1"/>
              <a:t>nasi</a:t>
            </a:r>
            <a:r>
              <a:rPr lang="en-US" b="1" dirty="0"/>
              <a:t>-  </a:t>
            </a:r>
            <a:r>
              <a:rPr lang="en-US" dirty="0"/>
              <a:t>originates from maxilla and inserts </a:t>
            </a:r>
            <a:r>
              <a:rPr lang="en-US" dirty="0">
                <a:solidFill>
                  <a:schemeClr val="accent1"/>
                </a:solidFill>
              </a:rPr>
              <a:t>into nostrils and upper lip</a:t>
            </a:r>
            <a:r>
              <a:rPr lang="en-US" dirty="0"/>
              <a:t>. Nerve innervation is by </a:t>
            </a:r>
            <a:r>
              <a:rPr lang="en-US" dirty="0" err="1"/>
              <a:t>buccal</a:t>
            </a:r>
            <a:r>
              <a:rPr lang="en-US" dirty="0"/>
              <a:t> branch of facial nerve. </a:t>
            </a:r>
            <a:r>
              <a:rPr lang="en-US" dirty="0">
                <a:solidFill>
                  <a:schemeClr val="accent1"/>
                </a:solidFill>
              </a:rPr>
              <a:t>It dilates nostrils, elevates upper lip and wing of the nose</a:t>
            </a:r>
          </a:p>
          <a:p>
            <a:pPr marL="342900" lvl="2" indent="-342900"/>
            <a:r>
              <a:rPr lang="en-US" dirty="0"/>
              <a:t> </a:t>
            </a:r>
            <a:r>
              <a:rPr lang="en-US" b="1" dirty="0" err="1"/>
              <a:t>levator</a:t>
            </a:r>
            <a:r>
              <a:rPr lang="en-US" b="1" dirty="0"/>
              <a:t> </a:t>
            </a:r>
            <a:r>
              <a:rPr lang="en-US" b="1" dirty="0" err="1"/>
              <a:t>anguli</a:t>
            </a:r>
            <a:r>
              <a:rPr lang="en-US" b="1" dirty="0"/>
              <a:t> </a:t>
            </a:r>
            <a:r>
              <a:rPr lang="en-US" b="1" dirty="0" err="1"/>
              <a:t>oris</a:t>
            </a:r>
            <a:r>
              <a:rPr lang="en-US" b="1" dirty="0"/>
              <a:t>-  </a:t>
            </a:r>
            <a:r>
              <a:rPr lang="en-US" dirty="0"/>
              <a:t>originates from Canine fossa of maxilla. It inserts in </a:t>
            </a:r>
            <a:r>
              <a:rPr lang="en-US" dirty="0" err="1"/>
              <a:t>modiolus</a:t>
            </a:r>
            <a:r>
              <a:rPr lang="en-US" dirty="0"/>
              <a:t>. Its action is to elevate angle of mouth. It is supplied by </a:t>
            </a:r>
            <a:r>
              <a:rPr lang="en-US" dirty="0" err="1"/>
              <a:t>Zygomatic</a:t>
            </a:r>
            <a:r>
              <a:rPr lang="en-US" dirty="0"/>
              <a:t> and </a:t>
            </a:r>
            <a:r>
              <a:rPr lang="en-US" dirty="0" err="1"/>
              <a:t>buccal</a:t>
            </a:r>
            <a:r>
              <a:rPr lang="en-US" dirty="0"/>
              <a:t> branches of facial nerve (CN VII) and Superior labial branch of facial artery, </a:t>
            </a:r>
            <a:r>
              <a:rPr lang="en-US" dirty="0" err="1"/>
              <a:t>infraorbital</a:t>
            </a:r>
            <a:r>
              <a:rPr lang="en-US" dirty="0"/>
              <a:t> branch of maxillary artery</a:t>
            </a:r>
          </a:p>
          <a:p>
            <a:endParaRPr lang="en-US" dirty="0"/>
          </a:p>
          <a:p>
            <a:endParaRPr lang="en-US" dirty="0"/>
          </a:p>
        </p:txBody>
      </p:sp>
    </p:spTree>
    <p:extLst>
      <p:ext uri="{BB962C8B-B14F-4D97-AF65-F5344CB8AC3E}">
        <p14:creationId xmlns:p14="http://schemas.microsoft.com/office/powerpoint/2010/main" val="400357438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9926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Muscles of mastication</a:t>
            </a:r>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a:t>The muscles of mastication are associated with movements of the jaw (</a:t>
            </a:r>
            <a:r>
              <a:rPr lang="en-US" b="1" dirty="0" err="1"/>
              <a:t>temporomandibular</a:t>
            </a:r>
            <a:r>
              <a:rPr lang="en-US" b="1" dirty="0"/>
              <a:t> joint). </a:t>
            </a:r>
            <a:r>
              <a:rPr lang="en-US" dirty="0"/>
              <a:t>They are one of the major muscle groups in the head – the other being the muscles of facial expression. </a:t>
            </a:r>
          </a:p>
          <a:p>
            <a:r>
              <a:rPr lang="en-US" dirty="0"/>
              <a:t>There are four muscles:</a:t>
            </a:r>
          </a:p>
          <a:p>
            <a:pPr lvl="1"/>
            <a:r>
              <a:rPr lang="en-US" dirty="0"/>
              <a:t>Masseter</a:t>
            </a:r>
          </a:p>
          <a:p>
            <a:pPr lvl="1"/>
            <a:r>
              <a:rPr lang="en-US" dirty="0"/>
              <a:t>Temporalis</a:t>
            </a:r>
          </a:p>
          <a:p>
            <a:pPr lvl="1"/>
            <a:r>
              <a:rPr lang="en-US" dirty="0"/>
              <a:t>Medial </a:t>
            </a:r>
            <a:r>
              <a:rPr lang="en-US" dirty="0" err="1"/>
              <a:t>pterygoid</a:t>
            </a:r>
            <a:endParaRPr lang="en-US" dirty="0"/>
          </a:p>
          <a:p>
            <a:pPr lvl="1"/>
            <a:r>
              <a:rPr lang="en-US" dirty="0"/>
              <a:t>Lateral </a:t>
            </a:r>
            <a:r>
              <a:rPr lang="en-US" dirty="0" err="1"/>
              <a:t>pterygoid</a:t>
            </a:r>
            <a:endParaRPr lang="en-US" dirty="0"/>
          </a:p>
        </p:txBody>
      </p:sp>
    </p:spTree>
    <p:extLst>
      <p:ext uri="{BB962C8B-B14F-4D97-AF65-F5344CB8AC3E}">
        <p14:creationId xmlns:p14="http://schemas.microsoft.com/office/powerpoint/2010/main" val="231994799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400800"/>
          </a:xfrm>
        </p:spPr>
        <p:txBody>
          <a:bodyPr>
            <a:normAutofit fontScale="85000" lnSpcReduction="20000"/>
          </a:bodyPr>
          <a:lstStyle/>
          <a:p>
            <a:r>
              <a:rPr lang="en-US" dirty="0"/>
              <a:t>The muscles of mastication develop from the first pharyngeal arch. Thus, they are innervated by a branch of the </a:t>
            </a:r>
            <a:r>
              <a:rPr lang="en-US" dirty="0">
                <a:solidFill>
                  <a:schemeClr val="accent1"/>
                </a:solidFill>
              </a:rPr>
              <a:t>trigeminal nerve (CN V)</a:t>
            </a:r>
            <a:r>
              <a:rPr lang="en-US" dirty="0"/>
              <a:t>, the mandibular nerve.</a:t>
            </a:r>
          </a:p>
          <a:p>
            <a:pPr marL="0" indent="0">
              <a:buNone/>
            </a:pPr>
            <a:r>
              <a:rPr lang="en-US" b="1" dirty="0"/>
              <a:t>Masseter</a:t>
            </a:r>
          </a:p>
          <a:p>
            <a:r>
              <a:rPr lang="en-US" dirty="0"/>
              <a:t>The masseter muscle is the </a:t>
            </a:r>
            <a:r>
              <a:rPr lang="en-US" dirty="0">
                <a:solidFill>
                  <a:schemeClr val="accent1"/>
                </a:solidFill>
              </a:rPr>
              <a:t>most powerful muscle of mastication</a:t>
            </a:r>
            <a:r>
              <a:rPr lang="en-US" dirty="0"/>
              <a:t>.</a:t>
            </a:r>
          </a:p>
          <a:p>
            <a:r>
              <a:rPr lang="en-US" dirty="0"/>
              <a:t> It is quadrangular in shape and has two parts: deep and superficial.</a:t>
            </a:r>
          </a:p>
          <a:p>
            <a:r>
              <a:rPr lang="en-US" dirty="0"/>
              <a:t>The entirety of the muscle lies superficially to the </a:t>
            </a:r>
            <a:r>
              <a:rPr lang="en-US" b="1" dirty="0" err="1"/>
              <a:t>pterygoids</a:t>
            </a:r>
            <a:r>
              <a:rPr lang="en-US" b="1" dirty="0"/>
              <a:t> and temporalis</a:t>
            </a:r>
            <a:r>
              <a:rPr lang="en-US" dirty="0"/>
              <a:t>, covering them.</a:t>
            </a:r>
          </a:p>
          <a:p>
            <a:r>
              <a:rPr lang="en-US" b="1" dirty="0"/>
              <a:t>Attachments:</a:t>
            </a:r>
            <a:r>
              <a:rPr lang="en-US" dirty="0"/>
              <a:t> The superficial part originates from maxillary process of the </a:t>
            </a:r>
            <a:r>
              <a:rPr lang="en-US" dirty="0" err="1"/>
              <a:t>zygomatic</a:t>
            </a:r>
            <a:r>
              <a:rPr lang="en-US" dirty="0"/>
              <a:t> bone. The deep part originates from the </a:t>
            </a:r>
            <a:r>
              <a:rPr lang="en-US" dirty="0" err="1"/>
              <a:t>zygomatic</a:t>
            </a:r>
            <a:r>
              <a:rPr lang="en-US" dirty="0"/>
              <a:t> arch of the temporal bone. Both parts attach to the ramus of the mandible.</a:t>
            </a:r>
          </a:p>
          <a:p>
            <a:r>
              <a:rPr lang="en-US" b="1" dirty="0"/>
              <a:t>Actions</a:t>
            </a:r>
            <a:r>
              <a:rPr lang="en-US" dirty="0"/>
              <a:t>: Elevates the mandible, closing the mouth.</a:t>
            </a:r>
          </a:p>
          <a:p>
            <a:r>
              <a:rPr lang="en-US" b="1" dirty="0"/>
              <a:t>Innervation</a:t>
            </a:r>
            <a:r>
              <a:rPr lang="en-US" dirty="0"/>
              <a:t>: Mandibular nerve (V3).</a:t>
            </a:r>
          </a:p>
        </p:txBody>
      </p:sp>
    </p:spTree>
    <p:extLst>
      <p:ext uri="{BB962C8B-B14F-4D97-AF65-F5344CB8AC3E}">
        <p14:creationId xmlns:p14="http://schemas.microsoft.com/office/powerpoint/2010/main" val="3262754127"/>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868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91388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1" dirty="0"/>
              <a:t>Temporalis</a:t>
            </a:r>
            <a:r>
              <a:rPr lang="en-US" dirty="0"/>
              <a:t> </a:t>
            </a:r>
          </a:p>
          <a:p>
            <a:r>
              <a:rPr lang="en-US" dirty="0"/>
              <a:t>The temporalis muscle originates from the temporal fossa – a shallow depression on the lateral aspect of the skull. </a:t>
            </a:r>
          </a:p>
          <a:p>
            <a:r>
              <a:rPr lang="en-US" dirty="0"/>
              <a:t>The muscle is covered by tough fascia which can be harvested surgically and used to repair a perforated tympanic membrane (an operation known as a </a:t>
            </a:r>
            <a:r>
              <a:rPr lang="en-US" dirty="0" err="1"/>
              <a:t>myringoplasty</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196693418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b="1" dirty="0"/>
              <a:t>Attachments</a:t>
            </a:r>
            <a:r>
              <a:rPr lang="en-US" dirty="0"/>
              <a:t>: Originates from the temporal fossa. It condenses into a tendon, which inserts onto the coronoid process of the mandible.</a:t>
            </a:r>
          </a:p>
          <a:p>
            <a:r>
              <a:rPr lang="en-US" b="1" dirty="0"/>
              <a:t>Actions</a:t>
            </a:r>
            <a:r>
              <a:rPr lang="en-US" dirty="0"/>
              <a:t>: Elevates the mandible, closing the mouth. Also retracts the mandible, pulling the jaw posteriorly.</a:t>
            </a:r>
          </a:p>
          <a:p>
            <a:r>
              <a:rPr lang="en-US" b="1" dirty="0"/>
              <a:t>Innervation</a:t>
            </a:r>
            <a:r>
              <a:rPr lang="en-US" dirty="0"/>
              <a:t>: Mandibular nerve (V3).</a:t>
            </a:r>
          </a:p>
        </p:txBody>
      </p:sp>
    </p:spTree>
    <p:extLst>
      <p:ext uri="{BB962C8B-B14F-4D97-AF65-F5344CB8AC3E}">
        <p14:creationId xmlns:p14="http://schemas.microsoft.com/office/powerpoint/2010/main" val="2155608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20000"/>
          </a:bodyPr>
          <a:lstStyle/>
          <a:p>
            <a:pPr>
              <a:buFont typeface="Wingdings" pitchFamily="2" charset="2"/>
              <a:buChar char="Ø"/>
            </a:pPr>
            <a:r>
              <a:rPr lang="en-US" dirty="0"/>
              <a:t>They also cause </a:t>
            </a:r>
            <a:r>
              <a:rPr lang="en-US" dirty="0" err="1"/>
              <a:t>rythmic</a:t>
            </a:r>
            <a:r>
              <a:rPr lang="en-US" dirty="0"/>
              <a:t> swinging movement of arm </a:t>
            </a:r>
            <a:r>
              <a:rPr lang="en-US" dirty="0" err="1"/>
              <a:t>e.g</a:t>
            </a:r>
            <a:r>
              <a:rPr lang="en-US" dirty="0"/>
              <a:t> during walking</a:t>
            </a:r>
          </a:p>
          <a:p>
            <a:pPr>
              <a:buFont typeface="Wingdings" pitchFamily="2" charset="2"/>
              <a:buChar char="Ø"/>
            </a:pPr>
            <a:r>
              <a:rPr lang="en-US" dirty="0"/>
              <a:t>Innervation: </a:t>
            </a:r>
            <a:r>
              <a:rPr lang="en-US" b="1" dirty="0"/>
              <a:t>Axillary nerve</a:t>
            </a:r>
            <a:r>
              <a:rPr lang="en-US" dirty="0"/>
              <a:t>.</a:t>
            </a:r>
          </a:p>
          <a:p>
            <a:pPr>
              <a:buFont typeface="Wingdings" pitchFamily="2" charset="2"/>
              <a:buChar char="Ø"/>
            </a:pPr>
            <a:r>
              <a:rPr lang="en-US" b="1" dirty="0"/>
              <a:t>Note: </a:t>
            </a:r>
            <a:r>
              <a:rPr lang="en-US" dirty="0"/>
              <a:t>to easily remember the three origins of deltoid use mnemonic SAC</a:t>
            </a:r>
          </a:p>
          <a:p>
            <a:pPr lvl="1">
              <a:buFont typeface="Wingdings" pitchFamily="2" charset="2"/>
              <a:buChar char="Ø"/>
            </a:pPr>
            <a:r>
              <a:rPr lang="en-US" dirty="0"/>
              <a:t>Spine of scapula</a:t>
            </a:r>
          </a:p>
          <a:p>
            <a:pPr lvl="1">
              <a:buFont typeface="Wingdings" pitchFamily="2" charset="2"/>
              <a:buChar char="Ø"/>
            </a:pPr>
            <a:r>
              <a:rPr lang="en-US" dirty="0"/>
              <a:t>Acromion process</a:t>
            </a:r>
          </a:p>
          <a:p>
            <a:pPr lvl="1">
              <a:buFont typeface="Wingdings" pitchFamily="2" charset="2"/>
              <a:buChar char="Ø"/>
            </a:pPr>
            <a:r>
              <a:rPr lang="en-US" dirty="0"/>
              <a:t>Clavicle</a:t>
            </a:r>
          </a:p>
          <a:p>
            <a:pPr>
              <a:buNone/>
            </a:pPr>
            <a:r>
              <a:rPr lang="en-US" b="1" dirty="0" err="1"/>
              <a:t>b.Teres</a:t>
            </a:r>
            <a:r>
              <a:rPr lang="en-US" b="1" dirty="0"/>
              <a:t> major</a:t>
            </a:r>
          </a:p>
          <a:p>
            <a:r>
              <a:rPr lang="en-US" dirty="0"/>
              <a:t>Originates from posterior surface of scapula adjacent to lateral border</a:t>
            </a:r>
          </a:p>
          <a:p>
            <a:r>
              <a:rPr lang="en-US" dirty="0"/>
              <a:t>It attaches to greater tubercle of </a:t>
            </a:r>
            <a:r>
              <a:rPr lang="en-US" dirty="0" err="1"/>
              <a:t>humerus</a:t>
            </a:r>
            <a:endParaRPr lang="en-US" dirty="0"/>
          </a:p>
          <a:p>
            <a:r>
              <a:rPr lang="en-US" dirty="0"/>
              <a:t>Laterally rotates the arm</a:t>
            </a:r>
          </a:p>
          <a:p>
            <a:r>
              <a:rPr lang="en-US" dirty="0"/>
              <a:t>innervation: </a:t>
            </a:r>
            <a:r>
              <a:rPr lang="en-US" b="1" dirty="0"/>
              <a:t>Lower subscapular nerve</a:t>
            </a:r>
            <a:r>
              <a:rPr lang="en-US" dirty="0"/>
              <a:t>.</a:t>
            </a:r>
          </a:p>
          <a:p>
            <a:endParaRPr lang="en-US" dirty="0"/>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153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46488"/>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800" cy="6172200"/>
          </a:xfrm>
        </p:spPr>
        <p:txBody>
          <a:bodyPr>
            <a:normAutofit lnSpcReduction="10000"/>
          </a:bodyPr>
          <a:lstStyle/>
          <a:p>
            <a:pPr marL="0" indent="0">
              <a:buNone/>
            </a:pPr>
            <a:r>
              <a:rPr lang="en-US" sz="3500" b="1" dirty="0"/>
              <a:t>Lateral </a:t>
            </a:r>
            <a:r>
              <a:rPr lang="en-US" sz="3500" b="1" dirty="0" err="1"/>
              <a:t>Pterygoid</a:t>
            </a:r>
            <a:endParaRPr lang="en-US" sz="3500" b="1" dirty="0"/>
          </a:p>
          <a:p>
            <a:r>
              <a:rPr lang="en-US" dirty="0"/>
              <a:t>The lateral </a:t>
            </a:r>
            <a:r>
              <a:rPr lang="en-US" dirty="0" err="1"/>
              <a:t>pterygoid</a:t>
            </a:r>
            <a:r>
              <a:rPr lang="en-US" dirty="0"/>
              <a:t> muscle has a triangular shape with two heads: superior and inferior. It has horizontally orientated muscle </a:t>
            </a:r>
            <a:r>
              <a:rPr lang="en-US" dirty="0" err="1"/>
              <a:t>fibres</a:t>
            </a:r>
            <a:r>
              <a:rPr lang="en-US" dirty="0"/>
              <a:t>, and thus is the major protractor of the mandible.</a:t>
            </a:r>
          </a:p>
          <a:p>
            <a:pPr marL="0" indent="0">
              <a:buNone/>
            </a:pPr>
            <a:r>
              <a:rPr lang="en-US" b="1" dirty="0"/>
              <a:t>Attachments:</a:t>
            </a:r>
          </a:p>
          <a:p>
            <a:r>
              <a:rPr lang="en-US" dirty="0"/>
              <a:t>The superior head originates from the greater wing of the sphenoid.</a:t>
            </a:r>
          </a:p>
          <a:p>
            <a:r>
              <a:rPr lang="en-US" dirty="0"/>
              <a:t>The inferior head originates from the lateral </a:t>
            </a:r>
            <a:r>
              <a:rPr lang="en-US" dirty="0" err="1"/>
              <a:t>pterygoid</a:t>
            </a:r>
            <a:r>
              <a:rPr lang="en-US" dirty="0"/>
              <a:t> plate of the sphenoid.</a:t>
            </a:r>
          </a:p>
          <a:p>
            <a:r>
              <a:rPr lang="en-US" dirty="0"/>
              <a:t>The two heads converge into a tendon which attaches to the neck of the mandible.</a:t>
            </a:r>
          </a:p>
        </p:txBody>
      </p:sp>
    </p:spTree>
    <p:extLst>
      <p:ext uri="{BB962C8B-B14F-4D97-AF65-F5344CB8AC3E}">
        <p14:creationId xmlns:p14="http://schemas.microsoft.com/office/powerpoint/2010/main" val="50611549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lstStyle/>
          <a:p>
            <a:r>
              <a:rPr lang="en-US" b="1" dirty="0"/>
              <a:t>Actions</a:t>
            </a:r>
            <a:r>
              <a:rPr lang="en-US" dirty="0"/>
              <a:t>: Acting bilaterally, the lateral </a:t>
            </a:r>
            <a:r>
              <a:rPr lang="en-US" dirty="0" err="1"/>
              <a:t>pterygoids</a:t>
            </a:r>
            <a:r>
              <a:rPr lang="en-US" dirty="0"/>
              <a:t> </a:t>
            </a:r>
            <a:r>
              <a:rPr lang="en-US" dirty="0">
                <a:solidFill>
                  <a:schemeClr val="accent1"/>
                </a:solidFill>
              </a:rPr>
              <a:t>protract the mandible</a:t>
            </a:r>
            <a:r>
              <a:rPr lang="en-US" dirty="0"/>
              <a:t>, pushing the jaw forwards. Unilateral action produces the ‘side to side’ movement of the jaw.</a:t>
            </a:r>
          </a:p>
          <a:p>
            <a:r>
              <a:rPr lang="en-US" i="1" dirty="0"/>
              <a:t>Note: Contraction of the lateral </a:t>
            </a:r>
            <a:r>
              <a:rPr lang="en-US" i="1" dirty="0" err="1"/>
              <a:t>pterygoid</a:t>
            </a:r>
            <a:r>
              <a:rPr lang="en-US" i="1" dirty="0"/>
              <a:t> will produce lateral movement on the contralateral side. For example, contraction of left lateral </a:t>
            </a:r>
            <a:r>
              <a:rPr lang="en-US" i="1" dirty="0" err="1"/>
              <a:t>pterygoid</a:t>
            </a:r>
            <a:r>
              <a:rPr lang="en-US" i="1" dirty="0"/>
              <a:t> will deviate the mandible to the right.</a:t>
            </a:r>
          </a:p>
          <a:p>
            <a:r>
              <a:rPr lang="en-US" dirty="0"/>
              <a:t>Innervation: Mandibular nerve (V3).</a:t>
            </a:r>
          </a:p>
        </p:txBody>
      </p:sp>
    </p:spTree>
    <p:extLst>
      <p:ext uri="{BB962C8B-B14F-4D97-AF65-F5344CB8AC3E}">
        <p14:creationId xmlns:p14="http://schemas.microsoft.com/office/powerpoint/2010/main" val="55898883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77689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1" dirty="0"/>
              <a:t>Muscles of the tongue</a:t>
            </a:r>
          </a:p>
          <a:p>
            <a:r>
              <a:rPr lang="en-US" dirty="0"/>
              <a:t>Most muscles serve to attach one bone, usually via a tendon, to another. </a:t>
            </a:r>
          </a:p>
          <a:p>
            <a:r>
              <a:rPr lang="en-US" dirty="0"/>
              <a:t>There are a few places where that is not entirely true: the</a:t>
            </a:r>
            <a:r>
              <a:rPr lang="en-US" b="1" dirty="0">
                <a:hlinkClick r:id="rId2"/>
              </a:rPr>
              <a:t> ocular muscles</a:t>
            </a:r>
            <a:r>
              <a:rPr lang="en-US" dirty="0"/>
              <a:t>, the </a:t>
            </a:r>
            <a:r>
              <a:rPr lang="en-US" b="1" dirty="0" err="1"/>
              <a:t>scapulothoracic</a:t>
            </a:r>
            <a:r>
              <a:rPr lang="en-US" b="1" dirty="0"/>
              <a:t> joint</a:t>
            </a:r>
            <a:r>
              <a:rPr lang="en-US" dirty="0"/>
              <a:t>, the </a:t>
            </a:r>
            <a:r>
              <a:rPr lang="en-US" b="1" dirty="0">
                <a:hlinkClick r:id="rId3"/>
              </a:rPr>
              <a:t>diaphragm</a:t>
            </a:r>
            <a:r>
              <a:rPr lang="en-US" dirty="0">
                <a:hlinkClick r:id="rId3"/>
              </a:rPr>
              <a:t> </a:t>
            </a:r>
            <a:r>
              <a:rPr lang="en-US" dirty="0"/>
              <a:t>and </a:t>
            </a:r>
            <a:r>
              <a:rPr lang="en-US" b="1" dirty="0">
                <a:hlinkClick r:id="rId4"/>
              </a:rPr>
              <a:t>perineum</a:t>
            </a:r>
            <a:r>
              <a:rPr lang="en-US" dirty="0">
                <a:hlinkClick r:id="rId4"/>
              </a:rPr>
              <a:t> </a:t>
            </a:r>
            <a:r>
              <a:rPr lang="en-US" dirty="0"/>
              <a:t>are all good exceptions. </a:t>
            </a:r>
          </a:p>
          <a:p>
            <a:r>
              <a:rPr lang="en-US" dirty="0"/>
              <a:t>However, the tongue is extraordinary. A boneless mass that you can protrude at will, fold, invert, lay flat or fill the mouth</a:t>
            </a:r>
          </a:p>
        </p:txBody>
      </p:sp>
    </p:spTree>
    <p:extLst>
      <p:ext uri="{BB962C8B-B14F-4D97-AF65-F5344CB8AC3E}">
        <p14:creationId xmlns:p14="http://schemas.microsoft.com/office/powerpoint/2010/main" val="1154666314"/>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686800" cy="6096000"/>
          </a:xfrm>
        </p:spPr>
        <p:txBody>
          <a:bodyPr>
            <a:normAutofit fontScale="92500" lnSpcReduction="10000"/>
          </a:bodyPr>
          <a:lstStyle/>
          <a:p>
            <a:pPr marL="0" indent="0">
              <a:buNone/>
            </a:pPr>
            <a:r>
              <a:rPr lang="en-US" b="1" dirty="0"/>
              <a:t>Intrinsic Muscles</a:t>
            </a:r>
          </a:p>
          <a:p>
            <a:r>
              <a:rPr lang="en-US" dirty="0"/>
              <a:t>The </a:t>
            </a:r>
            <a:r>
              <a:rPr lang="en-US" b="1" dirty="0"/>
              <a:t>intrinsic</a:t>
            </a:r>
            <a:r>
              <a:rPr lang="en-US" dirty="0"/>
              <a:t> muscles only attach to other structures in the tongue. </a:t>
            </a:r>
          </a:p>
          <a:p>
            <a:r>
              <a:rPr lang="en-US" dirty="0"/>
              <a:t>There are four paired intrinsic muscles of the tongue and they are named by the direction in which they travel: the</a:t>
            </a:r>
            <a:r>
              <a:rPr lang="en-US" b="1" dirty="0"/>
              <a:t> superior longitudinal, inferior longitudinal, transverse </a:t>
            </a:r>
            <a:r>
              <a:rPr lang="en-US" dirty="0"/>
              <a:t>and</a:t>
            </a:r>
            <a:r>
              <a:rPr lang="en-US" b="1" dirty="0"/>
              <a:t> vertical</a:t>
            </a:r>
            <a:r>
              <a:rPr lang="en-US" dirty="0"/>
              <a:t> muscles of the tongue. </a:t>
            </a:r>
          </a:p>
          <a:p>
            <a:r>
              <a:rPr lang="en-US" dirty="0"/>
              <a:t>These muscles affect the shape and size of the tongue – for example, in tongue rolling – and have a role in facilitating speech, eating and swallowing.</a:t>
            </a:r>
          </a:p>
          <a:p>
            <a:r>
              <a:rPr lang="en-US" dirty="0"/>
              <a:t>Motor innervation for the intrinsic muscles of the tongue is via the </a:t>
            </a:r>
            <a:r>
              <a:rPr lang="en-US" dirty="0">
                <a:hlinkClick r:id="rId2"/>
              </a:rPr>
              <a:t>hypoglossal nerve</a:t>
            </a:r>
            <a:r>
              <a:rPr lang="en-US" dirty="0"/>
              <a:t> (CNXII).</a:t>
            </a:r>
          </a:p>
          <a:p>
            <a:endParaRPr lang="en-US" dirty="0"/>
          </a:p>
        </p:txBody>
      </p:sp>
    </p:spTree>
    <p:extLst>
      <p:ext uri="{BB962C8B-B14F-4D97-AF65-F5344CB8AC3E}">
        <p14:creationId xmlns:p14="http://schemas.microsoft.com/office/powerpoint/2010/main" val="1512078160"/>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a:bodyPr>
          <a:lstStyle/>
          <a:p>
            <a:pPr marL="0" indent="0">
              <a:buNone/>
            </a:pPr>
            <a:r>
              <a:rPr lang="en-US" b="1" dirty="0">
                <a:solidFill>
                  <a:srgbClr val="32323C"/>
                </a:solidFill>
                <a:latin typeface="acumin-pro"/>
              </a:rPr>
              <a:t>Extrinsic Muscles</a:t>
            </a:r>
          </a:p>
          <a:p>
            <a:pPr algn="just"/>
            <a:r>
              <a:rPr lang="en-US" dirty="0">
                <a:solidFill>
                  <a:srgbClr val="32323C"/>
                </a:solidFill>
                <a:latin typeface="acumin-pro"/>
              </a:rPr>
              <a:t>The </a:t>
            </a:r>
            <a:r>
              <a:rPr lang="en-US" b="1" dirty="0">
                <a:solidFill>
                  <a:srgbClr val="32323C"/>
                </a:solidFill>
                <a:latin typeface="acumin-pro"/>
              </a:rPr>
              <a:t>extrinsic</a:t>
            </a:r>
            <a:r>
              <a:rPr lang="en-US" dirty="0">
                <a:solidFill>
                  <a:srgbClr val="32323C"/>
                </a:solidFill>
                <a:latin typeface="acumin-pro"/>
              </a:rPr>
              <a:t> muscles are as follows:</a:t>
            </a:r>
          </a:p>
          <a:p>
            <a:pPr marL="0" indent="0">
              <a:buNone/>
            </a:pPr>
            <a:r>
              <a:rPr lang="en-US" b="1" dirty="0">
                <a:solidFill>
                  <a:srgbClr val="32323C"/>
                </a:solidFill>
                <a:latin typeface="acumin-pro"/>
              </a:rPr>
              <a:t>a. </a:t>
            </a:r>
            <a:r>
              <a:rPr lang="en-US" b="1" dirty="0" err="1">
                <a:solidFill>
                  <a:srgbClr val="32323C"/>
                </a:solidFill>
                <a:latin typeface="acumin-pro"/>
              </a:rPr>
              <a:t>Genioglossus</a:t>
            </a:r>
            <a:endParaRPr lang="en-US" b="1" dirty="0">
              <a:solidFill>
                <a:srgbClr val="32323C"/>
              </a:solidFill>
              <a:latin typeface="acumin-pro"/>
            </a:endParaRPr>
          </a:p>
          <a:p>
            <a:pPr algn="just">
              <a:buFont typeface="Arial"/>
              <a:buChar char="•"/>
            </a:pPr>
            <a:r>
              <a:rPr lang="en-US" dirty="0">
                <a:solidFill>
                  <a:srgbClr val="32323C"/>
                </a:solidFill>
                <a:latin typeface="acumin-pro"/>
              </a:rPr>
              <a:t>Attachments: Arises from the mandibular </a:t>
            </a:r>
            <a:r>
              <a:rPr lang="en-US" dirty="0" err="1">
                <a:solidFill>
                  <a:srgbClr val="32323C"/>
                </a:solidFill>
                <a:latin typeface="acumin-pro"/>
              </a:rPr>
              <a:t>symphsis</a:t>
            </a:r>
            <a:r>
              <a:rPr lang="en-US" dirty="0">
                <a:solidFill>
                  <a:srgbClr val="32323C"/>
                </a:solidFill>
                <a:latin typeface="acumin-pro"/>
              </a:rPr>
              <a:t>. Inserts into the body of the hyoid bone and the entire length of the tongue.</a:t>
            </a:r>
          </a:p>
          <a:p>
            <a:pPr algn="just">
              <a:buFont typeface="Arial"/>
              <a:buChar char="•"/>
            </a:pPr>
            <a:r>
              <a:rPr lang="en-US" dirty="0">
                <a:solidFill>
                  <a:srgbClr val="32323C"/>
                </a:solidFill>
                <a:latin typeface="acumin-pro"/>
              </a:rPr>
              <a:t>Function: Inferior </a:t>
            </a:r>
            <a:r>
              <a:rPr lang="en-US" dirty="0" err="1">
                <a:solidFill>
                  <a:srgbClr val="32323C"/>
                </a:solidFill>
                <a:latin typeface="acumin-pro"/>
              </a:rPr>
              <a:t>fibres</a:t>
            </a:r>
            <a:r>
              <a:rPr lang="en-US" dirty="0">
                <a:solidFill>
                  <a:srgbClr val="32323C"/>
                </a:solidFill>
                <a:latin typeface="acumin-pro"/>
              </a:rPr>
              <a:t> </a:t>
            </a:r>
            <a:r>
              <a:rPr lang="en-US" dirty="0">
                <a:solidFill>
                  <a:srgbClr val="FF0000"/>
                </a:solidFill>
                <a:latin typeface="acumin-pro"/>
              </a:rPr>
              <a:t>protrude the tongue</a:t>
            </a:r>
            <a:r>
              <a:rPr lang="en-US" dirty="0">
                <a:solidFill>
                  <a:srgbClr val="32323C"/>
                </a:solidFill>
                <a:latin typeface="acumin-pro"/>
              </a:rPr>
              <a:t>, middle </a:t>
            </a:r>
            <a:r>
              <a:rPr lang="en-US" dirty="0" err="1">
                <a:solidFill>
                  <a:srgbClr val="32323C"/>
                </a:solidFill>
                <a:latin typeface="acumin-pro"/>
              </a:rPr>
              <a:t>fibres</a:t>
            </a:r>
            <a:r>
              <a:rPr lang="en-US" dirty="0">
                <a:solidFill>
                  <a:srgbClr val="32323C"/>
                </a:solidFill>
                <a:latin typeface="acumin-pro"/>
              </a:rPr>
              <a:t> </a:t>
            </a:r>
            <a:r>
              <a:rPr lang="en-US" dirty="0">
                <a:solidFill>
                  <a:srgbClr val="FF0000"/>
                </a:solidFill>
                <a:latin typeface="acumin-pro"/>
              </a:rPr>
              <a:t>depress the tongue</a:t>
            </a:r>
            <a:r>
              <a:rPr lang="en-US" dirty="0">
                <a:solidFill>
                  <a:srgbClr val="32323C"/>
                </a:solidFill>
                <a:latin typeface="acumin-pro"/>
              </a:rPr>
              <a:t>, and superior </a:t>
            </a:r>
            <a:r>
              <a:rPr lang="en-US" dirty="0" err="1">
                <a:solidFill>
                  <a:srgbClr val="32323C"/>
                </a:solidFill>
                <a:latin typeface="acumin-pro"/>
              </a:rPr>
              <a:t>fibres</a:t>
            </a:r>
            <a:r>
              <a:rPr lang="en-US" dirty="0">
                <a:solidFill>
                  <a:srgbClr val="32323C"/>
                </a:solidFill>
                <a:latin typeface="acumin-pro"/>
              </a:rPr>
              <a:t> </a:t>
            </a:r>
            <a:r>
              <a:rPr lang="en-US" dirty="0">
                <a:solidFill>
                  <a:srgbClr val="FF0000"/>
                </a:solidFill>
                <a:latin typeface="acumin-pro"/>
              </a:rPr>
              <a:t>draw the tip back and down</a:t>
            </a:r>
          </a:p>
          <a:p>
            <a:pPr algn="just">
              <a:buFont typeface="Arial"/>
              <a:buChar char="•"/>
            </a:pPr>
            <a:r>
              <a:rPr lang="en-US" dirty="0">
                <a:solidFill>
                  <a:srgbClr val="32323C"/>
                </a:solidFill>
                <a:latin typeface="acumin-pro"/>
              </a:rPr>
              <a:t>Innervation: Motor innervation via the </a:t>
            </a:r>
            <a:r>
              <a:rPr lang="en-US" dirty="0">
                <a:solidFill>
                  <a:srgbClr val="00A99D"/>
                </a:solidFill>
                <a:latin typeface="acumin-pro"/>
                <a:hlinkClick r:id="rId2"/>
              </a:rPr>
              <a:t>hypoglossal nerve</a:t>
            </a:r>
            <a:r>
              <a:rPr lang="en-US" dirty="0">
                <a:solidFill>
                  <a:srgbClr val="32323C"/>
                </a:solidFill>
                <a:latin typeface="acumin-pro"/>
              </a:rPr>
              <a:t> (CNXII).</a:t>
            </a:r>
          </a:p>
          <a:p>
            <a:endParaRPr lang="en-US" dirty="0"/>
          </a:p>
        </p:txBody>
      </p:sp>
    </p:spTree>
    <p:extLst>
      <p:ext uri="{BB962C8B-B14F-4D97-AF65-F5344CB8AC3E}">
        <p14:creationId xmlns:p14="http://schemas.microsoft.com/office/powerpoint/2010/main" val="309020825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00800"/>
          </a:xfrm>
        </p:spPr>
        <p:txBody>
          <a:bodyPr>
            <a:normAutofit fontScale="92500" lnSpcReduction="10000"/>
          </a:bodyPr>
          <a:lstStyle/>
          <a:p>
            <a:pPr marL="0" indent="0">
              <a:buNone/>
            </a:pPr>
            <a:r>
              <a:rPr lang="en-US" b="1" dirty="0"/>
              <a:t>b. </a:t>
            </a:r>
            <a:r>
              <a:rPr lang="en-US" b="1" dirty="0" err="1"/>
              <a:t>Hyoglossus</a:t>
            </a:r>
            <a:endParaRPr lang="en-US" b="1" dirty="0"/>
          </a:p>
          <a:p>
            <a:r>
              <a:rPr lang="en-US" dirty="0"/>
              <a:t>Attachments: Arises from the hyoid bone and inserts into the side of the tongue</a:t>
            </a:r>
          </a:p>
          <a:p>
            <a:r>
              <a:rPr lang="en-US" dirty="0"/>
              <a:t>Function: Depresses and retracts the tongue</a:t>
            </a:r>
          </a:p>
          <a:p>
            <a:r>
              <a:rPr lang="en-US" dirty="0"/>
              <a:t>Innervation: Motor innervation via the </a:t>
            </a:r>
            <a:r>
              <a:rPr lang="en-US" dirty="0">
                <a:hlinkClick r:id="rId2"/>
              </a:rPr>
              <a:t>hypoglossal nerve</a:t>
            </a:r>
            <a:r>
              <a:rPr lang="en-US" dirty="0"/>
              <a:t> (CNXII).</a:t>
            </a:r>
          </a:p>
          <a:p>
            <a:pPr marL="0" indent="0">
              <a:buNone/>
            </a:pPr>
            <a:r>
              <a:rPr lang="en-US" b="1" dirty="0"/>
              <a:t>c. </a:t>
            </a:r>
            <a:r>
              <a:rPr lang="en-US" b="1" dirty="0" err="1"/>
              <a:t>Styloglossus</a:t>
            </a:r>
            <a:endParaRPr lang="en-US" b="1" dirty="0"/>
          </a:p>
          <a:p>
            <a:r>
              <a:rPr lang="en-US" dirty="0"/>
              <a:t>Attachments: Originates at the </a:t>
            </a:r>
            <a:r>
              <a:rPr lang="en-US" dirty="0" err="1"/>
              <a:t>styloid</a:t>
            </a:r>
            <a:r>
              <a:rPr lang="en-US" dirty="0"/>
              <a:t> process of the temporal bone and inserts into the side of the tongue</a:t>
            </a:r>
          </a:p>
          <a:p>
            <a:r>
              <a:rPr lang="en-US" dirty="0"/>
              <a:t>Function: Retracts and elevates the tongue</a:t>
            </a:r>
          </a:p>
          <a:p>
            <a:r>
              <a:rPr lang="en-US" dirty="0"/>
              <a:t>Innervation: Motor innervation via the </a:t>
            </a:r>
            <a:r>
              <a:rPr lang="en-US" dirty="0">
                <a:hlinkClick r:id="rId2"/>
              </a:rPr>
              <a:t>hypoglossal nerve</a:t>
            </a:r>
            <a:r>
              <a:rPr lang="en-US" dirty="0"/>
              <a:t> (CNXII).</a:t>
            </a:r>
          </a:p>
          <a:p>
            <a:pPr marL="0" indent="0">
              <a:buNone/>
            </a:pPr>
            <a:endParaRPr lang="en-US" dirty="0"/>
          </a:p>
        </p:txBody>
      </p:sp>
    </p:spTree>
    <p:extLst>
      <p:ext uri="{BB962C8B-B14F-4D97-AF65-F5344CB8AC3E}">
        <p14:creationId xmlns:p14="http://schemas.microsoft.com/office/powerpoint/2010/main" val="429056188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b="1" dirty="0"/>
              <a:t>c. </a:t>
            </a:r>
            <a:r>
              <a:rPr lang="en-US" b="1" dirty="0" err="1"/>
              <a:t>Palatoglossus</a:t>
            </a:r>
            <a:endParaRPr lang="en-US" b="1" dirty="0"/>
          </a:p>
          <a:p>
            <a:r>
              <a:rPr lang="en-US" dirty="0"/>
              <a:t>Attachments: Arises from the palatine </a:t>
            </a:r>
            <a:r>
              <a:rPr lang="en-US" dirty="0" err="1"/>
              <a:t>aponeurosis</a:t>
            </a:r>
            <a:r>
              <a:rPr lang="en-US" dirty="0"/>
              <a:t> and inserts broadly across the tongue</a:t>
            </a:r>
          </a:p>
          <a:p>
            <a:r>
              <a:rPr lang="en-US" dirty="0"/>
              <a:t>Function: Elevates the posterior aspect of the tongue</a:t>
            </a:r>
          </a:p>
          <a:p>
            <a:r>
              <a:rPr lang="en-US" dirty="0"/>
              <a:t>Innervation: Motor innervation via the </a:t>
            </a:r>
            <a:r>
              <a:rPr lang="en-US" dirty="0" err="1">
                <a:hlinkClick r:id="rId2"/>
              </a:rPr>
              <a:t>vagus</a:t>
            </a:r>
            <a:r>
              <a:rPr lang="en-US" dirty="0">
                <a:hlinkClick r:id="rId2"/>
              </a:rPr>
              <a:t> nerve</a:t>
            </a:r>
            <a:r>
              <a:rPr lang="en-US" dirty="0"/>
              <a:t> (CNX).</a:t>
            </a:r>
          </a:p>
          <a:p>
            <a:r>
              <a:rPr lang="en-US" dirty="0"/>
              <a:t>All of the intrinsic and extrinsic muscles are innervated by the </a:t>
            </a:r>
            <a:r>
              <a:rPr lang="en-US" dirty="0">
                <a:hlinkClick r:id="rId3"/>
              </a:rPr>
              <a:t>hypoglossal nerve</a:t>
            </a:r>
            <a:r>
              <a:rPr lang="en-US" dirty="0"/>
              <a:t> (CN XII), except </a:t>
            </a:r>
            <a:r>
              <a:rPr lang="en-US" dirty="0" err="1"/>
              <a:t>palatoglossus</a:t>
            </a:r>
            <a:r>
              <a:rPr lang="en-US" dirty="0"/>
              <a:t>, which has </a:t>
            </a:r>
            <a:r>
              <a:rPr lang="en-US" dirty="0">
                <a:hlinkClick r:id="rId2"/>
              </a:rPr>
              <a:t>vagal </a:t>
            </a:r>
            <a:r>
              <a:rPr lang="en-US" dirty="0"/>
              <a:t>innervation (CN X).</a:t>
            </a:r>
          </a:p>
          <a:p>
            <a:endParaRPr lang="en-US" dirty="0"/>
          </a:p>
        </p:txBody>
      </p:sp>
    </p:spTree>
    <p:extLst>
      <p:ext uri="{BB962C8B-B14F-4D97-AF65-F5344CB8AC3E}">
        <p14:creationId xmlns:p14="http://schemas.microsoft.com/office/powerpoint/2010/main" val="217733477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a:t>Extrinsic muscles of the tongue</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015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610600" cy="5888703"/>
          </a:xfrm>
        </p:spPr>
        <p:txBody>
          <a:bodyPr>
            <a:normAutofit fontScale="92500" lnSpcReduction="20000"/>
          </a:bodyPr>
          <a:lstStyle/>
          <a:p>
            <a:pPr>
              <a:buFont typeface="Wingdings" pitchFamily="2" charset="2"/>
              <a:buChar char="Ø"/>
            </a:pPr>
            <a:r>
              <a:rPr lang="en-US" b="1" dirty="0" err="1"/>
              <a:t>Infraspinatus</a:t>
            </a:r>
            <a:r>
              <a:rPr lang="en-US" b="1" dirty="0"/>
              <a:t>- </a:t>
            </a:r>
            <a:r>
              <a:rPr lang="en-US" dirty="0"/>
              <a:t>originates from medial ¾ </a:t>
            </a:r>
            <a:r>
              <a:rPr lang="en-US" dirty="0" err="1"/>
              <a:t>infraspinous</a:t>
            </a:r>
            <a:r>
              <a:rPr lang="en-US" dirty="0"/>
              <a:t> fossa of scapula and inserts in greater tubercle of </a:t>
            </a:r>
            <a:r>
              <a:rPr lang="en-US" dirty="0" err="1"/>
              <a:t>humerus</a:t>
            </a:r>
            <a:r>
              <a:rPr lang="en-US" dirty="0"/>
              <a:t>. It </a:t>
            </a:r>
            <a:r>
              <a:rPr lang="en-US" dirty="0" err="1"/>
              <a:t>stabilises</a:t>
            </a:r>
            <a:r>
              <a:rPr lang="en-US" dirty="0"/>
              <a:t> the shoulder joint and is involved  lateral rotation of the </a:t>
            </a:r>
            <a:r>
              <a:rPr lang="en-US" dirty="0" err="1"/>
              <a:t>humerus</a:t>
            </a:r>
            <a:r>
              <a:rPr lang="en-US" dirty="0"/>
              <a:t>. It is innervated by </a:t>
            </a:r>
            <a:r>
              <a:rPr lang="en-US" b="1" dirty="0" err="1"/>
              <a:t>Suprascapular</a:t>
            </a:r>
            <a:r>
              <a:rPr lang="en-US" b="1" dirty="0"/>
              <a:t> nerve</a:t>
            </a:r>
          </a:p>
          <a:p>
            <a:pPr>
              <a:buFont typeface="Wingdings" pitchFamily="2" charset="2"/>
              <a:buChar char="Ø"/>
            </a:pPr>
            <a:r>
              <a:rPr lang="en-US" b="1" dirty="0" err="1"/>
              <a:t>Teres</a:t>
            </a:r>
            <a:r>
              <a:rPr lang="en-US" b="1" dirty="0"/>
              <a:t> minor- </a:t>
            </a:r>
            <a:r>
              <a:rPr lang="en-US" dirty="0"/>
              <a:t> Originate from posterior surface of scapula adjacent to its lateral border. It attaches to greater tubercle of the </a:t>
            </a:r>
            <a:r>
              <a:rPr lang="en-US" dirty="0" err="1"/>
              <a:t>humerus</a:t>
            </a:r>
            <a:r>
              <a:rPr lang="en-US" dirty="0"/>
              <a:t>. It is innervated by </a:t>
            </a:r>
            <a:r>
              <a:rPr lang="en-US" b="1" dirty="0"/>
              <a:t>Axillary nerve</a:t>
            </a:r>
          </a:p>
          <a:p>
            <a:pPr>
              <a:buFont typeface="Wingdings" pitchFamily="2" charset="2"/>
              <a:buChar char="Ø"/>
            </a:pPr>
            <a:r>
              <a:rPr lang="en-US" b="1" dirty="0" err="1"/>
              <a:t>Subscapularis</a:t>
            </a:r>
            <a:r>
              <a:rPr lang="en-US" b="1" dirty="0"/>
              <a:t>-</a:t>
            </a:r>
            <a:r>
              <a:rPr lang="en-US" dirty="0"/>
              <a:t> originates from </a:t>
            </a:r>
            <a:r>
              <a:rPr lang="en-US" dirty="0" err="1"/>
              <a:t>subscapular</a:t>
            </a:r>
            <a:r>
              <a:rPr lang="en-US" dirty="0"/>
              <a:t> </a:t>
            </a:r>
            <a:r>
              <a:rPr lang="en-US" dirty="0" err="1"/>
              <a:t>fossa</a:t>
            </a:r>
            <a:r>
              <a:rPr lang="en-US" dirty="0"/>
              <a:t> on costal surface of scapula. It attaches to lesser tubercle of </a:t>
            </a:r>
            <a:r>
              <a:rPr lang="en-US" dirty="0" err="1"/>
              <a:t>humerus</a:t>
            </a:r>
            <a:r>
              <a:rPr lang="en-US" dirty="0"/>
              <a:t>. It is important in stabilizing the shoulder and in medial rotation of </a:t>
            </a:r>
            <a:r>
              <a:rPr lang="en-US" dirty="0" err="1"/>
              <a:t>humerus</a:t>
            </a:r>
            <a:r>
              <a:rPr lang="en-US" dirty="0"/>
              <a:t>. It is innervated by </a:t>
            </a:r>
            <a:r>
              <a:rPr lang="en-US" b="1" dirty="0"/>
              <a:t>Upper and lower subscapular nerves</a:t>
            </a:r>
          </a:p>
          <a:p>
            <a:pPr>
              <a:buFont typeface="Wingdings" pitchFamily="2" charset="2"/>
              <a:buChar char="Ø"/>
            </a:pPr>
            <a:endParaRPr lang="en-US" b="1" dirty="0"/>
          </a:p>
          <a:p>
            <a:endParaRPr lang="en-US" dirty="0"/>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Innervation</a:t>
            </a:r>
          </a:p>
        </p:txBody>
      </p:sp>
      <p:sp>
        <p:nvSpPr>
          <p:cNvPr id="3" name="Content Placeholder 2"/>
          <p:cNvSpPr>
            <a:spLocks noGrp="1"/>
          </p:cNvSpPr>
          <p:nvPr>
            <p:ph idx="1"/>
          </p:nvPr>
        </p:nvSpPr>
        <p:spPr>
          <a:xfrm>
            <a:off x="457200" y="1295400"/>
            <a:ext cx="8229600" cy="4830763"/>
          </a:xfrm>
        </p:spPr>
        <p:txBody>
          <a:bodyPr>
            <a:normAutofit fontScale="85000" lnSpcReduction="10000"/>
          </a:bodyPr>
          <a:lstStyle/>
          <a:p>
            <a:r>
              <a:rPr lang="en-US" dirty="0"/>
              <a:t>In the anterior 2/3, general sensation is supplied by the </a:t>
            </a:r>
            <a:r>
              <a:rPr lang="en-US" b="1" dirty="0">
                <a:hlinkClick r:id="rId2"/>
              </a:rPr>
              <a:t>trigeminal nerve</a:t>
            </a:r>
            <a:r>
              <a:rPr lang="en-US" dirty="0"/>
              <a:t> (CNV). Specifically the </a:t>
            </a:r>
            <a:r>
              <a:rPr lang="en-US" b="1" dirty="0"/>
              <a:t>lingual nerve</a:t>
            </a:r>
            <a:r>
              <a:rPr lang="en-US" dirty="0"/>
              <a:t>, a branch of the </a:t>
            </a:r>
            <a:r>
              <a:rPr lang="en-US" b="1" dirty="0"/>
              <a:t>mandibular nerve </a:t>
            </a:r>
            <a:r>
              <a:rPr lang="en-US" dirty="0"/>
              <a:t>(CN V3).</a:t>
            </a:r>
          </a:p>
          <a:p>
            <a:r>
              <a:rPr lang="en-US" dirty="0"/>
              <a:t>On the other hand, taste in the anterior 2/3 is supplied from the </a:t>
            </a:r>
            <a:r>
              <a:rPr lang="en-US" b="1" dirty="0">
                <a:hlinkClick r:id="rId3"/>
              </a:rPr>
              <a:t>facial nerve</a:t>
            </a:r>
            <a:r>
              <a:rPr lang="en-US" dirty="0"/>
              <a:t> (CNVII). In the petrous part of the </a:t>
            </a:r>
            <a:r>
              <a:rPr lang="en-US" dirty="0">
                <a:hlinkClick r:id="rId4"/>
              </a:rPr>
              <a:t>temporal bone</a:t>
            </a:r>
            <a:r>
              <a:rPr lang="en-US" dirty="0"/>
              <a:t>, the </a:t>
            </a:r>
            <a:r>
              <a:rPr lang="en-US" dirty="0">
                <a:hlinkClick r:id="rId3"/>
              </a:rPr>
              <a:t>facial nerve</a:t>
            </a:r>
            <a:r>
              <a:rPr lang="en-US" dirty="0"/>
              <a:t> gives off three branches, one of which is </a:t>
            </a:r>
            <a:r>
              <a:rPr lang="en-US" b="1" dirty="0"/>
              <a:t>chorda tympani</a:t>
            </a:r>
            <a:r>
              <a:rPr lang="en-US" dirty="0"/>
              <a:t>. This travels through the </a:t>
            </a:r>
            <a:r>
              <a:rPr lang="en-US" dirty="0">
                <a:hlinkClick r:id="rId5"/>
              </a:rPr>
              <a:t>middle ear</a:t>
            </a:r>
            <a:r>
              <a:rPr lang="en-US" dirty="0"/>
              <a:t>, and continues on to the tongue.</a:t>
            </a:r>
          </a:p>
          <a:p>
            <a:r>
              <a:rPr lang="en-US" dirty="0"/>
              <a:t>The posterior 1/3 of the tongue is slightly easier. Both touch and taste are supplied by the </a:t>
            </a:r>
            <a:r>
              <a:rPr lang="en-US" b="1" dirty="0">
                <a:hlinkClick r:id="rId6"/>
              </a:rPr>
              <a:t>glossopharyngeal</a:t>
            </a:r>
            <a:r>
              <a:rPr lang="en-US" dirty="0">
                <a:hlinkClick r:id="rId6"/>
              </a:rPr>
              <a:t> </a:t>
            </a:r>
            <a:r>
              <a:rPr lang="en-US" b="1" dirty="0">
                <a:hlinkClick r:id="rId6"/>
              </a:rPr>
              <a:t>nerve</a:t>
            </a:r>
            <a:r>
              <a:rPr lang="en-US" dirty="0"/>
              <a:t> (CNIX).</a:t>
            </a:r>
          </a:p>
          <a:p>
            <a:endParaRPr lang="en-US" dirty="0"/>
          </a:p>
        </p:txBody>
      </p:sp>
    </p:spTree>
    <p:extLst>
      <p:ext uri="{BB962C8B-B14F-4D97-AF65-F5344CB8AC3E}">
        <p14:creationId xmlns:p14="http://schemas.microsoft.com/office/powerpoint/2010/main" val="338387562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553200"/>
          </a:xfrm>
        </p:spPr>
        <p:txBody>
          <a:bodyPr>
            <a:normAutofit fontScale="92500" lnSpcReduction="10000"/>
          </a:bodyPr>
          <a:lstStyle/>
          <a:p>
            <a:pPr marL="0" indent="0">
              <a:buNone/>
            </a:pPr>
            <a:r>
              <a:rPr lang="en-US" b="1" dirty="0"/>
              <a:t>Vasculature</a:t>
            </a:r>
          </a:p>
          <a:p>
            <a:r>
              <a:rPr lang="en-US" dirty="0"/>
              <a:t>The </a:t>
            </a:r>
            <a:r>
              <a:rPr lang="en-US" b="1" dirty="0"/>
              <a:t>lingual</a:t>
            </a:r>
            <a:r>
              <a:rPr lang="en-US" dirty="0"/>
              <a:t> </a:t>
            </a:r>
            <a:r>
              <a:rPr lang="en-US" b="1" dirty="0"/>
              <a:t>artery</a:t>
            </a:r>
            <a:r>
              <a:rPr lang="en-US" dirty="0"/>
              <a:t> (branch of the external carotid) does most of the supply, but there is a branch from the facial artery, called the </a:t>
            </a:r>
            <a:r>
              <a:rPr lang="en-US" b="1" dirty="0" err="1"/>
              <a:t>tonsillar</a:t>
            </a:r>
            <a:r>
              <a:rPr lang="en-US" b="1" dirty="0"/>
              <a:t> artery</a:t>
            </a:r>
            <a:r>
              <a:rPr lang="en-US" dirty="0"/>
              <a:t>, which can provide some collateral circulation. Drainage is by the </a:t>
            </a:r>
            <a:r>
              <a:rPr lang="en-US" b="1" dirty="0"/>
              <a:t>lingual</a:t>
            </a:r>
            <a:r>
              <a:rPr lang="en-US" dirty="0"/>
              <a:t> </a:t>
            </a:r>
            <a:r>
              <a:rPr lang="en-US" b="1" dirty="0"/>
              <a:t>vein</a:t>
            </a:r>
            <a:r>
              <a:rPr lang="en-US" dirty="0"/>
              <a:t>.</a:t>
            </a:r>
          </a:p>
          <a:p>
            <a:pPr marL="0" indent="0">
              <a:buNone/>
            </a:pPr>
            <a:r>
              <a:rPr lang="en-US" b="1" dirty="0" err="1"/>
              <a:t>Lypmphatic</a:t>
            </a:r>
            <a:r>
              <a:rPr lang="en-US" b="1" dirty="0"/>
              <a:t> drainage</a:t>
            </a:r>
          </a:p>
          <a:p>
            <a:r>
              <a:rPr lang="en-US" dirty="0"/>
              <a:t>The lymphatic drainage of the tongue is as follows:</a:t>
            </a:r>
          </a:p>
          <a:p>
            <a:r>
              <a:rPr lang="en-US" b="1" dirty="0"/>
              <a:t>Anterior two thirds</a:t>
            </a:r>
            <a:r>
              <a:rPr lang="en-US" dirty="0"/>
              <a:t> – initially into the </a:t>
            </a:r>
            <a:r>
              <a:rPr lang="en-US" dirty="0" err="1"/>
              <a:t>submental</a:t>
            </a:r>
            <a:r>
              <a:rPr lang="en-US" dirty="0"/>
              <a:t> and submandibular nodes, which empty into the deep cervical lymph nodes</a:t>
            </a:r>
          </a:p>
          <a:p>
            <a:r>
              <a:rPr lang="en-US" b="1" dirty="0"/>
              <a:t>Posterior third</a:t>
            </a:r>
            <a:r>
              <a:rPr lang="en-US" dirty="0"/>
              <a:t> – directly into the deep cervical lymph nodes</a:t>
            </a:r>
          </a:p>
          <a:p>
            <a:endParaRPr lang="en-US" b="1" dirty="0"/>
          </a:p>
        </p:txBody>
      </p:sp>
    </p:spTree>
    <p:extLst>
      <p:ext uri="{BB962C8B-B14F-4D97-AF65-F5344CB8AC3E}">
        <p14:creationId xmlns:p14="http://schemas.microsoft.com/office/powerpoint/2010/main" val="15869135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a:t>Muscles of the neck</a:t>
            </a:r>
          </a:p>
        </p:txBody>
      </p:sp>
      <p:sp>
        <p:nvSpPr>
          <p:cNvPr id="3" name="Content Placeholder 2"/>
          <p:cNvSpPr>
            <a:spLocks noGrp="1"/>
          </p:cNvSpPr>
          <p:nvPr>
            <p:ph idx="1"/>
          </p:nvPr>
        </p:nvSpPr>
        <p:spPr>
          <a:xfrm>
            <a:off x="457200" y="838200"/>
            <a:ext cx="8229600" cy="5287963"/>
          </a:xfrm>
        </p:spPr>
        <p:txBody>
          <a:bodyPr/>
          <a:lstStyle/>
          <a:p>
            <a:pPr marL="0" indent="0">
              <a:buNone/>
            </a:pPr>
            <a:r>
              <a:rPr lang="en-US" b="1" dirty="0" err="1"/>
              <a:t>Suboccipital</a:t>
            </a:r>
            <a:r>
              <a:rPr lang="en-US" b="1" dirty="0"/>
              <a:t> muscles</a:t>
            </a:r>
          </a:p>
          <a:p>
            <a:r>
              <a:rPr lang="en-US" dirty="0"/>
              <a:t>The </a:t>
            </a:r>
            <a:r>
              <a:rPr lang="en-US" b="1" dirty="0" err="1"/>
              <a:t>suboccipital</a:t>
            </a:r>
            <a:r>
              <a:rPr lang="en-US" b="1" dirty="0"/>
              <a:t> muscles</a:t>
            </a:r>
            <a:r>
              <a:rPr lang="en-US" dirty="0"/>
              <a:t> are a group of four muscles situated underneath the occipital bone. All the muscles in this group are innervated by the </a:t>
            </a:r>
            <a:r>
              <a:rPr lang="en-US" dirty="0" err="1">
                <a:solidFill>
                  <a:schemeClr val="accent2"/>
                </a:solidFill>
              </a:rPr>
              <a:t>suboccipital</a:t>
            </a:r>
            <a:r>
              <a:rPr lang="en-US" dirty="0">
                <a:solidFill>
                  <a:schemeClr val="accent2"/>
                </a:solidFill>
              </a:rPr>
              <a:t> nerve</a:t>
            </a:r>
            <a:r>
              <a:rPr lang="en-US" dirty="0"/>
              <a:t>.</a:t>
            </a:r>
          </a:p>
          <a:p>
            <a:r>
              <a:rPr lang="en-US" dirty="0"/>
              <a:t>They are located within the </a:t>
            </a:r>
            <a:r>
              <a:rPr lang="en-US" b="1" dirty="0" err="1"/>
              <a:t>suboccipital</a:t>
            </a:r>
            <a:r>
              <a:rPr lang="en-US" b="1" dirty="0"/>
              <a:t> compartment </a:t>
            </a:r>
            <a:r>
              <a:rPr lang="en-US" dirty="0"/>
              <a:t>of the neck; deep to the sternocleidomastoid, trapezius, splenius and </a:t>
            </a:r>
            <a:r>
              <a:rPr lang="en-US" dirty="0" err="1"/>
              <a:t>semispinalis</a:t>
            </a:r>
            <a:r>
              <a:rPr lang="en-US" dirty="0"/>
              <a:t> muscles. They </a:t>
            </a:r>
            <a:r>
              <a:rPr lang="en-US" dirty="0">
                <a:solidFill>
                  <a:schemeClr val="accent2"/>
                </a:solidFill>
              </a:rPr>
              <a:t>collectively act to extend and rotate the head.</a:t>
            </a:r>
          </a:p>
          <a:p>
            <a:endParaRPr lang="en-US" dirty="0"/>
          </a:p>
        </p:txBody>
      </p:sp>
    </p:spTree>
    <p:extLst>
      <p:ext uri="{BB962C8B-B14F-4D97-AF65-F5344CB8AC3E}">
        <p14:creationId xmlns:p14="http://schemas.microsoft.com/office/powerpoint/2010/main" val="344351788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629400"/>
          </a:xfrm>
        </p:spPr>
        <p:txBody>
          <a:bodyPr>
            <a:normAutofit fontScale="85000" lnSpcReduction="10000"/>
          </a:bodyPr>
          <a:lstStyle/>
          <a:p>
            <a:pPr marL="0" indent="0">
              <a:buNone/>
            </a:pPr>
            <a:r>
              <a:rPr lang="en-US" b="1" dirty="0"/>
              <a:t>a. Rectus </a:t>
            </a:r>
            <a:r>
              <a:rPr lang="en-US" b="1" dirty="0" err="1"/>
              <a:t>Capitis</a:t>
            </a:r>
            <a:r>
              <a:rPr lang="en-US" b="1" dirty="0"/>
              <a:t> Posterior Major</a:t>
            </a:r>
          </a:p>
          <a:p>
            <a:r>
              <a:rPr lang="en-US" dirty="0"/>
              <a:t>The rectus </a:t>
            </a:r>
            <a:r>
              <a:rPr lang="en-US" dirty="0" err="1"/>
              <a:t>capitis</a:t>
            </a:r>
            <a:r>
              <a:rPr lang="en-US" dirty="0"/>
              <a:t> posterior major is the larger of the rectus </a:t>
            </a:r>
            <a:r>
              <a:rPr lang="en-US" dirty="0" err="1"/>
              <a:t>capitis</a:t>
            </a:r>
            <a:r>
              <a:rPr lang="en-US" dirty="0"/>
              <a:t> muscles. It is located laterally to the rectus </a:t>
            </a:r>
            <a:r>
              <a:rPr lang="en-US" dirty="0" err="1"/>
              <a:t>capitis</a:t>
            </a:r>
            <a:r>
              <a:rPr lang="en-US" dirty="0"/>
              <a:t> posterior minor.</a:t>
            </a:r>
          </a:p>
          <a:p>
            <a:r>
              <a:rPr lang="en-US" b="1" dirty="0"/>
              <a:t>Attachments: </a:t>
            </a:r>
            <a:r>
              <a:rPr lang="en-US" dirty="0"/>
              <a:t>Originates from the </a:t>
            </a:r>
            <a:r>
              <a:rPr lang="en-US" dirty="0" err="1"/>
              <a:t>spinous</a:t>
            </a:r>
            <a:r>
              <a:rPr lang="en-US" dirty="0"/>
              <a:t> process of the C2 vertebrae (axis), and inserts into the lateral part of the inferior nuchal line of the occipital bone.</a:t>
            </a:r>
          </a:p>
          <a:p>
            <a:r>
              <a:rPr lang="en-US" b="1" dirty="0"/>
              <a:t>Actions</a:t>
            </a:r>
            <a:r>
              <a:rPr lang="en-US" dirty="0"/>
              <a:t>: Extension and rotation of the head.</a:t>
            </a:r>
          </a:p>
          <a:p>
            <a:r>
              <a:rPr lang="en-US" b="1" dirty="0"/>
              <a:t>Innervation</a:t>
            </a:r>
            <a:r>
              <a:rPr lang="en-US" dirty="0"/>
              <a:t>: </a:t>
            </a:r>
            <a:r>
              <a:rPr lang="en-US" dirty="0" err="1"/>
              <a:t>Suboccipital</a:t>
            </a:r>
            <a:r>
              <a:rPr lang="en-US" dirty="0"/>
              <a:t> nerve (posterior ramus of C1).</a:t>
            </a:r>
          </a:p>
          <a:p>
            <a:pPr marL="0" indent="0">
              <a:buNone/>
            </a:pPr>
            <a:r>
              <a:rPr lang="en-US" b="1" dirty="0"/>
              <a:t>b. Rectus </a:t>
            </a:r>
            <a:r>
              <a:rPr lang="en-US" b="1" dirty="0" err="1"/>
              <a:t>Capitis</a:t>
            </a:r>
            <a:r>
              <a:rPr lang="en-US" b="1" dirty="0"/>
              <a:t> Posterior Minor</a:t>
            </a:r>
          </a:p>
          <a:p>
            <a:r>
              <a:rPr lang="en-US" dirty="0"/>
              <a:t>The rectus </a:t>
            </a:r>
            <a:r>
              <a:rPr lang="en-US" dirty="0" err="1"/>
              <a:t>capitis</a:t>
            </a:r>
            <a:r>
              <a:rPr lang="en-US" dirty="0"/>
              <a:t> posterior minor is the most medial of the </a:t>
            </a:r>
            <a:r>
              <a:rPr lang="en-US" dirty="0" err="1"/>
              <a:t>suboccipital</a:t>
            </a:r>
            <a:r>
              <a:rPr lang="en-US" dirty="0"/>
              <a:t> muscles. There is a connective tissue bridge between this muscle and the </a:t>
            </a:r>
            <a:r>
              <a:rPr lang="en-US" dirty="0" err="1"/>
              <a:t>dura</a:t>
            </a:r>
            <a:r>
              <a:rPr lang="en-US" dirty="0"/>
              <a:t> mater (outer membrane of the meninges) – which may play a role in </a:t>
            </a:r>
            <a:r>
              <a:rPr lang="en-US" dirty="0" err="1"/>
              <a:t>cervicogenic</a:t>
            </a:r>
            <a:r>
              <a:rPr lang="en-US" dirty="0"/>
              <a:t> headaches.</a:t>
            </a:r>
          </a:p>
          <a:p>
            <a:endParaRPr lang="en-US" dirty="0"/>
          </a:p>
        </p:txBody>
      </p:sp>
    </p:spTree>
    <p:extLst>
      <p:ext uri="{BB962C8B-B14F-4D97-AF65-F5344CB8AC3E}">
        <p14:creationId xmlns:p14="http://schemas.microsoft.com/office/powerpoint/2010/main" val="256963434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b="1" dirty="0"/>
              <a:t>Attachments:</a:t>
            </a:r>
            <a:r>
              <a:rPr lang="en-US" dirty="0"/>
              <a:t> Runs from the posterior tubercle (a rudimentary </a:t>
            </a:r>
            <a:r>
              <a:rPr lang="en-US" dirty="0" err="1"/>
              <a:t>spinous</a:t>
            </a:r>
            <a:r>
              <a:rPr lang="en-US" dirty="0"/>
              <a:t> process) of the C1 vertebra to the medial part of the inferior nuchal line of the occipital bone.</a:t>
            </a:r>
          </a:p>
          <a:p>
            <a:r>
              <a:rPr lang="en-US" b="1" dirty="0"/>
              <a:t>Actions</a:t>
            </a:r>
            <a:r>
              <a:rPr lang="en-US" dirty="0"/>
              <a:t>: Extension of the head.</a:t>
            </a:r>
          </a:p>
          <a:p>
            <a:r>
              <a:rPr lang="en-US" b="1" dirty="0"/>
              <a:t>Innervation</a:t>
            </a:r>
            <a:r>
              <a:rPr lang="en-US" dirty="0"/>
              <a:t>: </a:t>
            </a:r>
            <a:r>
              <a:rPr lang="en-US" dirty="0" err="1"/>
              <a:t>Suboccipital</a:t>
            </a:r>
            <a:r>
              <a:rPr lang="en-US" dirty="0"/>
              <a:t> nerve (posterior ramus of C1).</a:t>
            </a:r>
          </a:p>
          <a:p>
            <a:endParaRPr lang="en-US" dirty="0"/>
          </a:p>
        </p:txBody>
      </p:sp>
    </p:spTree>
    <p:extLst>
      <p:ext uri="{BB962C8B-B14F-4D97-AF65-F5344CB8AC3E}">
        <p14:creationId xmlns:p14="http://schemas.microsoft.com/office/powerpoint/2010/main" val="141445219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pPr marL="0" indent="0">
              <a:buNone/>
            </a:pPr>
            <a:r>
              <a:rPr lang="en-US" b="1" dirty="0"/>
              <a:t>c. </a:t>
            </a:r>
            <a:r>
              <a:rPr lang="en-US" b="1" dirty="0" err="1"/>
              <a:t>Obliquus</a:t>
            </a:r>
            <a:r>
              <a:rPr lang="en-US" b="1" dirty="0"/>
              <a:t> </a:t>
            </a:r>
            <a:r>
              <a:rPr lang="en-US" b="1" dirty="0" err="1"/>
              <a:t>Capitis</a:t>
            </a:r>
            <a:r>
              <a:rPr lang="en-US" b="1" dirty="0"/>
              <a:t> Inferior</a:t>
            </a:r>
          </a:p>
          <a:p>
            <a:r>
              <a:rPr lang="en-US" dirty="0"/>
              <a:t>As its name suggests, the </a:t>
            </a:r>
            <a:r>
              <a:rPr lang="en-US" dirty="0" err="1"/>
              <a:t>obliquus</a:t>
            </a:r>
            <a:r>
              <a:rPr lang="en-US" dirty="0"/>
              <a:t> </a:t>
            </a:r>
            <a:r>
              <a:rPr lang="en-US" dirty="0" err="1"/>
              <a:t>capitis</a:t>
            </a:r>
            <a:r>
              <a:rPr lang="en-US" dirty="0"/>
              <a:t> inferior is the most inferiorly positioned of the </a:t>
            </a:r>
            <a:r>
              <a:rPr lang="en-US" dirty="0" err="1"/>
              <a:t>suboccipital</a:t>
            </a:r>
            <a:r>
              <a:rPr lang="en-US" dirty="0"/>
              <a:t> muscles. Additionally, it is the only </a:t>
            </a:r>
            <a:r>
              <a:rPr lang="en-US" dirty="0" err="1"/>
              <a:t>capitis</a:t>
            </a:r>
            <a:r>
              <a:rPr lang="en-US" dirty="0"/>
              <a:t> muscle that has no attachment to the cranium.</a:t>
            </a:r>
          </a:p>
          <a:p>
            <a:r>
              <a:rPr lang="en-US" b="1" dirty="0"/>
              <a:t>Attachments: </a:t>
            </a:r>
            <a:r>
              <a:rPr lang="en-US" dirty="0"/>
              <a:t>Originates from the </a:t>
            </a:r>
            <a:r>
              <a:rPr lang="en-US" dirty="0" err="1"/>
              <a:t>spinous</a:t>
            </a:r>
            <a:r>
              <a:rPr lang="en-US" dirty="0"/>
              <a:t> process of the C2 vertebra, and attaches into the transverse process of C1.</a:t>
            </a:r>
          </a:p>
          <a:p>
            <a:r>
              <a:rPr lang="en-US" b="1" dirty="0"/>
              <a:t>Actions</a:t>
            </a:r>
            <a:r>
              <a:rPr lang="en-US" dirty="0"/>
              <a:t>: Extension and rotation of the head.</a:t>
            </a:r>
          </a:p>
          <a:p>
            <a:r>
              <a:rPr lang="en-US" b="1" dirty="0"/>
              <a:t>Innervation</a:t>
            </a:r>
            <a:r>
              <a:rPr lang="en-US" dirty="0"/>
              <a:t>: </a:t>
            </a:r>
            <a:r>
              <a:rPr lang="en-US" dirty="0" err="1"/>
              <a:t>Suboccipital</a:t>
            </a:r>
            <a:r>
              <a:rPr lang="en-US" dirty="0"/>
              <a:t> nerve (posterior ramus of C1)</a:t>
            </a:r>
          </a:p>
          <a:p>
            <a:endParaRPr lang="en-US" dirty="0"/>
          </a:p>
        </p:txBody>
      </p:sp>
    </p:spTree>
    <p:extLst>
      <p:ext uri="{BB962C8B-B14F-4D97-AF65-F5344CB8AC3E}">
        <p14:creationId xmlns:p14="http://schemas.microsoft.com/office/powerpoint/2010/main" val="2649044529"/>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1" dirty="0"/>
              <a:t>d. </a:t>
            </a:r>
            <a:r>
              <a:rPr lang="en-US" b="1" dirty="0" err="1"/>
              <a:t>Obliquus</a:t>
            </a:r>
            <a:r>
              <a:rPr lang="en-US" b="1" dirty="0"/>
              <a:t> </a:t>
            </a:r>
            <a:r>
              <a:rPr lang="en-US" b="1" dirty="0" err="1"/>
              <a:t>Capitis</a:t>
            </a:r>
            <a:r>
              <a:rPr lang="en-US" b="1" dirty="0"/>
              <a:t> Superior</a:t>
            </a:r>
          </a:p>
          <a:p>
            <a:r>
              <a:rPr lang="en-US" dirty="0"/>
              <a:t>The </a:t>
            </a:r>
            <a:r>
              <a:rPr lang="en-US" dirty="0" err="1"/>
              <a:t>obliquus</a:t>
            </a:r>
            <a:r>
              <a:rPr lang="en-US" dirty="0"/>
              <a:t> </a:t>
            </a:r>
            <a:r>
              <a:rPr lang="en-US" dirty="0" err="1"/>
              <a:t>capitis</a:t>
            </a:r>
            <a:r>
              <a:rPr lang="en-US" dirty="0"/>
              <a:t> superior is located laterally in the </a:t>
            </a:r>
            <a:r>
              <a:rPr lang="en-US" dirty="0" err="1"/>
              <a:t>suboccipital</a:t>
            </a:r>
            <a:r>
              <a:rPr lang="en-US" dirty="0"/>
              <a:t> compartment.</a:t>
            </a:r>
          </a:p>
          <a:p>
            <a:r>
              <a:rPr lang="en-US" b="1" dirty="0"/>
              <a:t>Attachments: </a:t>
            </a:r>
            <a:r>
              <a:rPr lang="en-US" dirty="0"/>
              <a:t>Originates from the transverse process of C1 and attaches into the occipital bone (between the superior and inferior nuchal lines).</a:t>
            </a:r>
          </a:p>
          <a:p>
            <a:r>
              <a:rPr lang="en-US" b="1" dirty="0"/>
              <a:t>Actions</a:t>
            </a:r>
            <a:r>
              <a:rPr lang="en-US" dirty="0"/>
              <a:t>: Extension of the head.</a:t>
            </a:r>
          </a:p>
          <a:p>
            <a:r>
              <a:rPr lang="en-US" b="1" dirty="0"/>
              <a:t>Innervation</a:t>
            </a:r>
            <a:r>
              <a:rPr lang="en-US" dirty="0"/>
              <a:t>: </a:t>
            </a:r>
            <a:r>
              <a:rPr lang="en-US" dirty="0" err="1"/>
              <a:t>Suboccipital</a:t>
            </a:r>
            <a:r>
              <a:rPr lang="en-US" dirty="0"/>
              <a:t> nerve (posterior ramus of C1)</a:t>
            </a:r>
          </a:p>
          <a:p>
            <a:endParaRPr lang="en-US" dirty="0"/>
          </a:p>
        </p:txBody>
      </p:sp>
    </p:spTree>
    <p:extLst>
      <p:ext uri="{BB962C8B-B14F-4D97-AF65-F5344CB8AC3E}">
        <p14:creationId xmlns:p14="http://schemas.microsoft.com/office/powerpoint/2010/main" val="3946954123"/>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
            <a:ext cx="838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72695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err="1"/>
              <a:t>Suprahyoid</a:t>
            </a:r>
            <a:r>
              <a:rPr lang="en-US" b="1" dirty="0"/>
              <a:t> muscle</a:t>
            </a:r>
          </a:p>
        </p:txBody>
      </p:sp>
      <p:sp>
        <p:nvSpPr>
          <p:cNvPr id="3" name="Content Placeholder 2"/>
          <p:cNvSpPr>
            <a:spLocks noGrp="1"/>
          </p:cNvSpPr>
          <p:nvPr>
            <p:ph idx="1"/>
          </p:nvPr>
        </p:nvSpPr>
        <p:spPr>
          <a:xfrm>
            <a:off x="457200" y="1371600"/>
            <a:ext cx="8229600" cy="4754563"/>
          </a:xfrm>
        </p:spPr>
        <p:txBody>
          <a:bodyPr/>
          <a:lstStyle/>
          <a:p>
            <a:r>
              <a:rPr lang="en-US" dirty="0"/>
              <a:t>The </a:t>
            </a:r>
            <a:r>
              <a:rPr lang="en-US" b="1" dirty="0" err="1"/>
              <a:t>suprahyoid</a:t>
            </a:r>
            <a:r>
              <a:rPr lang="en-US" b="1" dirty="0"/>
              <a:t> muscles</a:t>
            </a:r>
            <a:r>
              <a:rPr lang="en-US" dirty="0"/>
              <a:t> are a group of four muscles located superior to the </a:t>
            </a:r>
            <a:r>
              <a:rPr lang="en-US" dirty="0">
                <a:hlinkClick r:id="rId2"/>
              </a:rPr>
              <a:t>hyoid bone</a:t>
            </a:r>
            <a:r>
              <a:rPr lang="en-US" dirty="0"/>
              <a:t> of the neck. They all act to </a:t>
            </a:r>
            <a:r>
              <a:rPr lang="en-US" dirty="0">
                <a:solidFill>
                  <a:srgbClr val="00B0F0"/>
                </a:solidFill>
              </a:rPr>
              <a:t>elevate the hyoid bone</a:t>
            </a:r>
            <a:r>
              <a:rPr lang="en-US" dirty="0"/>
              <a:t> – an action involved in </a:t>
            </a:r>
            <a:r>
              <a:rPr lang="en-US" b="1" dirty="0"/>
              <a:t>swallowing.</a:t>
            </a:r>
          </a:p>
          <a:p>
            <a:r>
              <a:rPr lang="en-US" dirty="0"/>
              <a:t>The arterial supply to these muscles is via branches of the </a:t>
            </a:r>
            <a:r>
              <a:rPr lang="en-US" b="1" dirty="0"/>
              <a:t>facial artery</a:t>
            </a:r>
            <a:r>
              <a:rPr lang="en-US" dirty="0"/>
              <a:t>, occipital artery, and lingual artery.</a:t>
            </a:r>
          </a:p>
          <a:p>
            <a:endParaRPr lang="en-US" dirty="0"/>
          </a:p>
        </p:txBody>
      </p:sp>
    </p:spTree>
    <p:extLst>
      <p:ext uri="{BB962C8B-B14F-4D97-AF65-F5344CB8AC3E}">
        <p14:creationId xmlns:p14="http://schemas.microsoft.com/office/powerpoint/2010/main" val="165220562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fontScale="92500" lnSpcReduction="10000"/>
          </a:bodyPr>
          <a:lstStyle/>
          <a:p>
            <a:pPr marL="0" indent="0">
              <a:buNone/>
            </a:pPr>
            <a:r>
              <a:rPr lang="en-US" dirty="0"/>
              <a:t>a. </a:t>
            </a:r>
            <a:r>
              <a:rPr lang="en-US" b="1" dirty="0" err="1"/>
              <a:t>Stylohyoid</a:t>
            </a:r>
            <a:endParaRPr lang="en-US" b="1" dirty="0"/>
          </a:p>
          <a:p>
            <a:r>
              <a:rPr lang="en-US" dirty="0"/>
              <a:t>The </a:t>
            </a:r>
            <a:r>
              <a:rPr lang="en-US" dirty="0" err="1"/>
              <a:t>stylohyoid</a:t>
            </a:r>
            <a:r>
              <a:rPr lang="en-US" dirty="0"/>
              <a:t> muscle is a thin muscular strip, which is located </a:t>
            </a:r>
            <a:r>
              <a:rPr lang="en-US" b="1" dirty="0"/>
              <a:t>superiorly</a:t>
            </a:r>
            <a:r>
              <a:rPr lang="en-US" dirty="0"/>
              <a:t> to the posterior belly of the digastric muscle.</a:t>
            </a:r>
          </a:p>
          <a:p>
            <a:r>
              <a:rPr lang="en-US" b="1" dirty="0"/>
              <a:t>Attachments: </a:t>
            </a:r>
            <a:r>
              <a:rPr lang="en-US" dirty="0"/>
              <a:t>Arises from the </a:t>
            </a:r>
            <a:r>
              <a:rPr lang="en-US" dirty="0" err="1"/>
              <a:t>styloid</a:t>
            </a:r>
            <a:r>
              <a:rPr lang="en-US" dirty="0"/>
              <a:t> process of the </a:t>
            </a:r>
            <a:r>
              <a:rPr lang="en-US" dirty="0">
                <a:hlinkClick r:id="rId2" tooltip="The Temporal Bone"/>
              </a:rPr>
              <a:t>temporal bone</a:t>
            </a:r>
            <a:r>
              <a:rPr lang="en-US" dirty="0"/>
              <a:t> and attaches to the lateral aspect of the hyoid bone.</a:t>
            </a:r>
          </a:p>
          <a:p>
            <a:r>
              <a:rPr lang="en-US" b="1" dirty="0"/>
              <a:t>Actions</a:t>
            </a:r>
            <a:r>
              <a:rPr lang="en-US" dirty="0"/>
              <a:t>: Initiates a swallowing action by pulling the hyoid bone in a posterior and superior direction.</a:t>
            </a:r>
          </a:p>
          <a:p>
            <a:r>
              <a:rPr lang="en-US" b="1" dirty="0"/>
              <a:t>Innervation</a:t>
            </a:r>
            <a:r>
              <a:rPr lang="en-US" dirty="0"/>
              <a:t>: </a:t>
            </a:r>
            <a:r>
              <a:rPr lang="en-US" dirty="0" err="1"/>
              <a:t>Stylohyoid</a:t>
            </a:r>
            <a:r>
              <a:rPr lang="en-US" dirty="0"/>
              <a:t> branch of the </a:t>
            </a:r>
            <a:r>
              <a:rPr lang="en-US" dirty="0">
                <a:hlinkClick r:id="rId3"/>
              </a:rPr>
              <a:t>facial nerve (CN VII)</a:t>
            </a:r>
            <a:r>
              <a:rPr lang="en-US" dirty="0"/>
              <a:t>. This arises proximally to the </a:t>
            </a:r>
            <a:r>
              <a:rPr lang="en-US" dirty="0">
                <a:hlinkClick r:id="rId4"/>
              </a:rPr>
              <a:t>parotid gland</a:t>
            </a:r>
            <a:r>
              <a:rPr lang="en-US" dirty="0"/>
              <a:t>.</a:t>
            </a:r>
          </a:p>
          <a:p>
            <a:endParaRPr lang="en-US" dirty="0"/>
          </a:p>
        </p:txBody>
      </p:sp>
    </p:spTree>
    <p:extLst>
      <p:ext uri="{BB962C8B-B14F-4D97-AF65-F5344CB8AC3E}">
        <p14:creationId xmlns:p14="http://schemas.microsoft.com/office/powerpoint/2010/main" val="3675034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err="1"/>
              <a:t>b.Rotator</a:t>
            </a:r>
            <a:r>
              <a:rPr lang="en-US" b="1" dirty="0"/>
              <a:t> cuff muscles</a:t>
            </a:r>
          </a:p>
          <a:p>
            <a:pPr>
              <a:buFont typeface="Wingdings" pitchFamily="2" charset="2"/>
              <a:buChar char="Ø"/>
            </a:pPr>
            <a:r>
              <a:rPr lang="en-US" b="1" dirty="0" err="1"/>
              <a:t>Supraspinatus</a:t>
            </a:r>
            <a:r>
              <a:rPr lang="en-US" b="1" dirty="0"/>
              <a:t>- </a:t>
            </a:r>
            <a:r>
              <a:rPr lang="en-US" dirty="0"/>
              <a:t>originates from superior surface of spine of the scapula and inserts on superior  aspect of greater tubercle of </a:t>
            </a:r>
            <a:r>
              <a:rPr lang="en-US" dirty="0" err="1"/>
              <a:t>humerus</a:t>
            </a:r>
            <a:r>
              <a:rPr lang="en-US" dirty="0"/>
              <a:t>. It stabilizes shoulder joint and prevents downward dislocation of </a:t>
            </a:r>
            <a:r>
              <a:rPr lang="en-US" dirty="0" err="1"/>
              <a:t>humerus</a:t>
            </a:r>
            <a:r>
              <a:rPr lang="en-US" dirty="0"/>
              <a:t>. Allows abduction of the arm. It is innervated by </a:t>
            </a:r>
            <a:r>
              <a:rPr lang="en-US" b="1" dirty="0" err="1"/>
              <a:t>Suprascapular</a:t>
            </a:r>
            <a:r>
              <a:rPr lang="en-US" b="1" dirty="0"/>
              <a:t> nerve.</a:t>
            </a:r>
          </a:p>
          <a:p>
            <a:pPr>
              <a:buFont typeface="Wingdings" pitchFamily="2" charset="2"/>
              <a:buChar char="Ø"/>
            </a:pPr>
            <a:endParaRPr lang="en-US" dirty="0"/>
          </a:p>
          <a:p>
            <a:endParaRPr lang="en-US" dirty="0"/>
          </a:p>
          <a:p>
            <a:endParaRPr lang="en-US" dirty="0"/>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610600" cy="6553200"/>
          </a:xfrm>
        </p:spPr>
        <p:txBody>
          <a:bodyPr>
            <a:normAutofit fontScale="92500" lnSpcReduction="10000"/>
          </a:bodyPr>
          <a:lstStyle/>
          <a:p>
            <a:pPr marL="0" indent="0">
              <a:buNone/>
            </a:pPr>
            <a:r>
              <a:rPr lang="en-US" b="1" dirty="0"/>
              <a:t>b. Digastric</a:t>
            </a:r>
          </a:p>
          <a:p>
            <a:r>
              <a:rPr lang="en-US" dirty="0"/>
              <a:t>The digastric is comprised of </a:t>
            </a:r>
            <a:r>
              <a:rPr lang="en-US" dirty="0">
                <a:solidFill>
                  <a:schemeClr val="accent1"/>
                </a:solidFill>
              </a:rPr>
              <a:t>two muscular bellies</a:t>
            </a:r>
            <a:r>
              <a:rPr lang="en-US" dirty="0"/>
              <a:t>, which are connected by a tendon. In some cadaveric specimens, this tendon can be seen to pierce the </a:t>
            </a:r>
            <a:r>
              <a:rPr lang="en-US" dirty="0" err="1"/>
              <a:t>stylohyoid</a:t>
            </a:r>
            <a:r>
              <a:rPr lang="en-US" dirty="0"/>
              <a:t> muscle.</a:t>
            </a:r>
          </a:p>
          <a:p>
            <a:r>
              <a:rPr lang="en-US" b="1" dirty="0"/>
              <a:t>Attachments: </a:t>
            </a:r>
            <a:endParaRPr lang="en-US" dirty="0"/>
          </a:p>
          <a:p>
            <a:pPr lvl="1"/>
            <a:r>
              <a:rPr lang="en-US" dirty="0"/>
              <a:t>The anterior belly arises from the digastric fossa of the mandible.</a:t>
            </a:r>
          </a:p>
          <a:p>
            <a:pPr lvl="1"/>
            <a:r>
              <a:rPr lang="en-US" dirty="0"/>
              <a:t>The posterior belly arises from the mastoid process of the temporal bone.</a:t>
            </a:r>
          </a:p>
          <a:p>
            <a:pPr lvl="1"/>
            <a:r>
              <a:rPr lang="en-US" dirty="0"/>
              <a:t>The two bellies are connected by an intermediate tendon, which is attached to the hyoid bone via a fibrous sling.</a:t>
            </a:r>
          </a:p>
          <a:p>
            <a:r>
              <a:rPr lang="en-US" b="1" dirty="0"/>
              <a:t>Actions</a:t>
            </a:r>
            <a:r>
              <a:rPr lang="en-US" dirty="0"/>
              <a:t>: Depresses the mandible and elevates the hyoid bone.</a:t>
            </a:r>
          </a:p>
          <a:p>
            <a:endParaRPr lang="en-US" dirty="0"/>
          </a:p>
        </p:txBody>
      </p:sp>
    </p:spTree>
    <p:extLst>
      <p:ext uri="{BB962C8B-B14F-4D97-AF65-F5344CB8AC3E}">
        <p14:creationId xmlns:p14="http://schemas.microsoft.com/office/powerpoint/2010/main" val="25193963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705600"/>
          </a:xfrm>
        </p:spPr>
        <p:txBody>
          <a:bodyPr>
            <a:normAutofit fontScale="85000" lnSpcReduction="20000"/>
          </a:bodyPr>
          <a:lstStyle/>
          <a:p>
            <a:r>
              <a:rPr lang="en-US" b="1" dirty="0"/>
              <a:t>Innervation</a:t>
            </a:r>
            <a:r>
              <a:rPr lang="en-US" dirty="0"/>
              <a:t>:</a:t>
            </a:r>
          </a:p>
          <a:p>
            <a:pPr lvl="1"/>
            <a:r>
              <a:rPr lang="en-US" dirty="0"/>
              <a:t>The anterior belly is innervated by the inferior alveolar nerve, a branch of the mandibular nerve (which is derived from the trigeminal nerve, </a:t>
            </a:r>
            <a:r>
              <a:rPr lang="en-US" dirty="0">
                <a:hlinkClick r:id="rId2"/>
              </a:rPr>
              <a:t>CN V</a:t>
            </a:r>
            <a:r>
              <a:rPr lang="en-US" dirty="0"/>
              <a:t>).</a:t>
            </a:r>
          </a:p>
          <a:p>
            <a:pPr lvl="1"/>
            <a:r>
              <a:rPr lang="en-US" dirty="0"/>
              <a:t>The posterior belly is innervated by the digastric branch of the facial nerve.</a:t>
            </a:r>
          </a:p>
          <a:p>
            <a:pPr marL="0" indent="0">
              <a:buNone/>
            </a:pPr>
            <a:r>
              <a:rPr lang="en-US" b="1" dirty="0"/>
              <a:t>c. </a:t>
            </a:r>
            <a:r>
              <a:rPr lang="en-US" b="1" dirty="0" err="1"/>
              <a:t>Mylohyoid</a:t>
            </a:r>
            <a:endParaRPr lang="en-US" b="1" dirty="0"/>
          </a:p>
          <a:p>
            <a:r>
              <a:rPr lang="en-US" dirty="0"/>
              <a:t>The </a:t>
            </a:r>
            <a:r>
              <a:rPr lang="en-US" dirty="0" err="1"/>
              <a:t>mylohyoid</a:t>
            </a:r>
            <a:r>
              <a:rPr lang="en-US" dirty="0"/>
              <a:t> is a broad, triangular shaped muscle. It forms the floor of the oral cavity and supports the floor of the mouth.</a:t>
            </a:r>
          </a:p>
          <a:p>
            <a:r>
              <a:rPr lang="en-US" b="1" dirty="0"/>
              <a:t>Attachments</a:t>
            </a:r>
            <a:r>
              <a:rPr lang="en-US" dirty="0"/>
              <a:t>: Originates from the </a:t>
            </a:r>
            <a:r>
              <a:rPr lang="en-US" dirty="0" err="1"/>
              <a:t>mylohyoid</a:t>
            </a:r>
            <a:r>
              <a:rPr lang="en-US" dirty="0"/>
              <a:t> line of the mandible, and attaches onto the hyoid bone.</a:t>
            </a:r>
          </a:p>
          <a:p>
            <a:r>
              <a:rPr lang="en-US" b="1" dirty="0"/>
              <a:t>Actions</a:t>
            </a:r>
            <a:r>
              <a:rPr lang="en-US" dirty="0"/>
              <a:t>: Elevates the hyoid bone and the floor of the mouth.</a:t>
            </a:r>
          </a:p>
          <a:p>
            <a:r>
              <a:rPr lang="en-US" b="1" dirty="0"/>
              <a:t>Innervation</a:t>
            </a:r>
            <a:r>
              <a:rPr lang="en-US" dirty="0"/>
              <a:t>: Inferior alveolar nerve, a branch of the mandibular nerve (which is derived from the trigeminal nerve).</a:t>
            </a:r>
          </a:p>
          <a:p>
            <a:pPr marL="0" indent="0">
              <a:buNone/>
            </a:pPr>
            <a:endParaRPr lang="en-US" dirty="0"/>
          </a:p>
        </p:txBody>
      </p:sp>
    </p:spTree>
    <p:extLst>
      <p:ext uri="{BB962C8B-B14F-4D97-AF65-F5344CB8AC3E}">
        <p14:creationId xmlns:p14="http://schemas.microsoft.com/office/powerpoint/2010/main" val="277051697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US" b="1" dirty="0"/>
              <a:t>d. </a:t>
            </a:r>
            <a:r>
              <a:rPr lang="en-US" b="1" dirty="0" err="1"/>
              <a:t>Geniohyoid</a:t>
            </a:r>
            <a:endParaRPr lang="en-US" b="1" dirty="0"/>
          </a:p>
          <a:p>
            <a:r>
              <a:rPr lang="en-US" dirty="0"/>
              <a:t>The </a:t>
            </a:r>
            <a:r>
              <a:rPr lang="en-US" dirty="0" err="1"/>
              <a:t>geniohyoid</a:t>
            </a:r>
            <a:r>
              <a:rPr lang="en-US" dirty="0"/>
              <a:t> is located close to the midline of the neck, deep to the </a:t>
            </a:r>
            <a:r>
              <a:rPr lang="en-US" dirty="0" err="1"/>
              <a:t>mylohyoid</a:t>
            </a:r>
            <a:r>
              <a:rPr lang="en-US" dirty="0"/>
              <a:t> muscle.</a:t>
            </a:r>
          </a:p>
          <a:p>
            <a:r>
              <a:rPr lang="en-US" b="1" dirty="0"/>
              <a:t>Attachments</a:t>
            </a:r>
            <a:r>
              <a:rPr lang="en-US" dirty="0"/>
              <a:t>: Arises from the inferior mental spine of the mandible. It then travels inferiorly and posteriorly to attach to the hyoid bone.</a:t>
            </a:r>
          </a:p>
          <a:p>
            <a:r>
              <a:rPr lang="en-US" b="1" dirty="0"/>
              <a:t>Actions</a:t>
            </a:r>
            <a:r>
              <a:rPr lang="en-US" dirty="0"/>
              <a:t>: Depresses the mandible and elevates the hyoid bone.</a:t>
            </a:r>
          </a:p>
          <a:p>
            <a:r>
              <a:rPr lang="en-US" b="1" dirty="0"/>
              <a:t>Innervation</a:t>
            </a:r>
            <a:r>
              <a:rPr lang="en-US" dirty="0"/>
              <a:t>: C1 nerve roots that run within the </a:t>
            </a:r>
            <a:r>
              <a:rPr lang="en-US" dirty="0">
                <a:hlinkClick r:id="rId2"/>
              </a:rPr>
              <a:t>hypoglossal nerve</a:t>
            </a:r>
            <a:r>
              <a:rPr lang="en-US" dirty="0"/>
              <a:t>.</a:t>
            </a:r>
          </a:p>
          <a:p>
            <a:endParaRPr lang="en-US" dirty="0"/>
          </a:p>
        </p:txBody>
      </p:sp>
    </p:spTree>
    <p:extLst>
      <p:ext uri="{BB962C8B-B14F-4D97-AF65-F5344CB8AC3E}">
        <p14:creationId xmlns:p14="http://schemas.microsoft.com/office/powerpoint/2010/main" val="126743979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52401"/>
            <a:ext cx="8782050" cy="611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29091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err="1"/>
              <a:t>Infrahyoid</a:t>
            </a:r>
            <a:r>
              <a:rPr lang="en-US" b="1" dirty="0"/>
              <a:t> muscles</a:t>
            </a:r>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a:t>The </a:t>
            </a:r>
            <a:r>
              <a:rPr lang="en-US" dirty="0" err="1"/>
              <a:t>infrahyoid</a:t>
            </a:r>
            <a:r>
              <a:rPr lang="en-US" dirty="0"/>
              <a:t> muscles are a group of four muscles that are located inferiorly to the </a:t>
            </a:r>
            <a:r>
              <a:rPr lang="en-US" dirty="0">
                <a:hlinkClick r:id="rId2"/>
              </a:rPr>
              <a:t>hyoid bone</a:t>
            </a:r>
            <a:r>
              <a:rPr lang="en-US" dirty="0"/>
              <a:t> in the neck. They can be divided into two groups:</a:t>
            </a:r>
          </a:p>
          <a:p>
            <a:r>
              <a:rPr lang="en-US" b="1" dirty="0"/>
              <a:t>Superficial plane</a:t>
            </a:r>
            <a:r>
              <a:rPr lang="en-US" dirty="0"/>
              <a:t> – </a:t>
            </a:r>
            <a:r>
              <a:rPr lang="en-US" dirty="0" err="1"/>
              <a:t>omohyoid</a:t>
            </a:r>
            <a:r>
              <a:rPr lang="en-US" dirty="0"/>
              <a:t> and </a:t>
            </a:r>
            <a:r>
              <a:rPr lang="en-US" dirty="0" err="1"/>
              <a:t>sternohyoid</a:t>
            </a:r>
            <a:r>
              <a:rPr lang="en-US" dirty="0"/>
              <a:t> muscles.</a:t>
            </a:r>
          </a:p>
          <a:p>
            <a:r>
              <a:rPr lang="en-US" b="1" dirty="0"/>
              <a:t>Deep plane</a:t>
            </a:r>
            <a:r>
              <a:rPr lang="en-US" dirty="0"/>
              <a:t> – </a:t>
            </a:r>
            <a:r>
              <a:rPr lang="en-US" dirty="0" err="1"/>
              <a:t>sternothyroid</a:t>
            </a:r>
            <a:r>
              <a:rPr lang="en-US" dirty="0"/>
              <a:t> and </a:t>
            </a:r>
            <a:r>
              <a:rPr lang="en-US" dirty="0" err="1"/>
              <a:t>thyrohyoid</a:t>
            </a:r>
            <a:r>
              <a:rPr lang="en-US" dirty="0"/>
              <a:t> muscles.</a:t>
            </a:r>
          </a:p>
          <a:p>
            <a:r>
              <a:rPr lang="en-US" dirty="0"/>
              <a:t>The arterial supply to the </a:t>
            </a:r>
            <a:r>
              <a:rPr lang="en-US" dirty="0" err="1"/>
              <a:t>infrahyoid</a:t>
            </a:r>
            <a:r>
              <a:rPr lang="en-US" dirty="0"/>
              <a:t> muscles is via the superior and inferior </a:t>
            </a:r>
            <a:r>
              <a:rPr lang="en-US" b="1" dirty="0"/>
              <a:t>thyroid arteries</a:t>
            </a:r>
            <a:r>
              <a:rPr lang="en-US" dirty="0"/>
              <a:t>, with venous drainage via the corresponding veins.</a:t>
            </a:r>
          </a:p>
          <a:p>
            <a:endParaRPr lang="en-US" dirty="0"/>
          </a:p>
        </p:txBody>
      </p:sp>
    </p:spTree>
    <p:extLst>
      <p:ext uri="{BB962C8B-B14F-4D97-AF65-F5344CB8AC3E}">
        <p14:creationId xmlns:p14="http://schemas.microsoft.com/office/powerpoint/2010/main" val="293752928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marL="0" indent="0">
              <a:buNone/>
            </a:pPr>
            <a:r>
              <a:rPr lang="en-US" b="1" dirty="0"/>
              <a:t>a. </a:t>
            </a:r>
            <a:r>
              <a:rPr lang="en-US" b="1" dirty="0" err="1"/>
              <a:t>Omohyoid</a:t>
            </a:r>
            <a:endParaRPr lang="en-US" b="1" dirty="0"/>
          </a:p>
          <a:p>
            <a:r>
              <a:rPr lang="en-US" dirty="0"/>
              <a:t>The </a:t>
            </a:r>
            <a:r>
              <a:rPr lang="en-US" dirty="0" err="1"/>
              <a:t>omohyoid</a:t>
            </a:r>
            <a:r>
              <a:rPr lang="en-US" dirty="0"/>
              <a:t> is comprised of two muscle bellies, which are connected by a muscular tendon.</a:t>
            </a:r>
          </a:p>
          <a:p>
            <a:r>
              <a:rPr lang="en-US" b="1" dirty="0"/>
              <a:t>Attachments</a:t>
            </a:r>
            <a:r>
              <a:rPr lang="en-US" dirty="0"/>
              <a:t>:</a:t>
            </a:r>
          </a:p>
          <a:p>
            <a:pPr lvl="1"/>
            <a:r>
              <a:rPr lang="en-US" dirty="0"/>
              <a:t>The inferior belly of the </a:t>
            </a:r>
            <a:r>
              <a:rPr lang="en-US" dirty="0" err="1"/>
              <a:t>omohyoid</a:t>
            </a:r>
            <a:r>
              <a:rPr lang="en-US" dirty="0"/>
              <a:t> arises from the </a:t>
            </a:r>
            <a:r>
              <a:rPr lang="en-US" dirty="0">
                <a:hlinkClick r:id="rId2"/>
              </a:rPr>
              <a:t>scapula</a:t>
            </a:r>
            <a:r>
              <a:rPr lang="en-US" dirty="0"/>
              <a:t>. It runs </a:t>
            </a:r>
            <a:r>
              <a:rPr lang="en-US" dirty="0" err="1"/>
              <a:t>superomedially</a:t>
            </a:r>
            <a:r>
              <a:rPr lang="en-US" dirty="0"/>
              <a:t> underneath the sternocleidomastoid muscle.</a:t>
            </a:r>
          </a:p>
          <a:p>
            <a:pPr lvl="1"/>
            <a:r>
              <a:rPr lang="en-US" dirty="0"/>
              <a:t>It is attached to the superior belly by an intermediate tendon, which is anchored to the </a:t>
            </a:r>
            <a:r>
              <a:rPr lang="en-US" dirty="0">
                <a:hlinkClick r:id="rId3"/>
              </a:rPr>
              <a:t>clavicle</a:t>
            </a:r>
            <a:r>
              <a:rPr lang="en-US" dirty="0"/>
              <a:t> by the deep cervical fascia.</a:t>
            </a:r>
          </a:p>
          <a:p>
            <a:pPr lvl="1"/>
            <a:r>
              <a:rPr lang="en-US" dirty="0"/>
              <a:t>From here, the superior belly ascends to attach to the </a:t>
            </a:r>
            <a:r>
              <a:rPr lang="en-US" dirty="0">
                <a:hlinkClick r:id="rId4"/>
              </a:rPr>
              <a:t>hyoid bone</a:t>
            </a:r>
            <a:r>
              <a:rPr lang="en-US" dirty="0"/>
              <a:t>.</a:t>
            </a:r>
          </a:p>
          <a:p>
            <a:r>
              <a:rPr lang="en-US" b="1" dirty="0"/>
              <a:t>Actions</a:t>
            </a:r>
            <a:r>
              <a:rPr lang="en-US" dirty="0"/>
              <a:t>: Depresses the hyoid bone.</a:t>
            </a:r>
          </a:p>
          <a:p>
            <a:r>
              <a:rPr lang="en-US" b="1" dirty="0"/>
              <a:t>Innervation</a:t>
            </a:r>
            <a:r>
              <a:rPr lang="en-US" dirty="0"/>
              <a:t>: Anterior rami of C1-C3, carried by a branch of the </a:t>
            </a:r>
            <a:r>
              <a:rPr lang="en-US" dirty="0" err="1"/>
              <a:t>ansa</a:t>
            </a:r>
            <a:r>
              <a:rPr lang="en-US" dirty="0"/>
              <a:t> </a:t>
            </a:r>
            <a:r>
              <a:rPr lang="en-US" dirty="0" err="1"/>
              <a:t>cervicalis</a:t>
            </a:r>
            <a:r>
              <a:rPr lang="en-US" dirty="0"/>
              <a:t>.</a:t>
            </a:r>
          </a:p>
          <a:p>
            <a:endParaRPr lang="en-US" dirty="0"/>
          </a:p>
        </p:txBody>
      </p:sp>
    </p:spTree>
    <p:extLst>
      <p:ext uri="{BB962C8B-B14F-4D97-AF65-F5344CB8AC3E}">
        <p14:creationId xmlns:p14="http://schemas.microsoft.com/office/powerpoint/2010/main" val="676336103"/>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1" dirty="0"/>
              <a:t>b. </a:t>
            </a:r>
            <a:r>
              <a:rPr lang="en-US" b="1" dirty="0" err="1"/>
              <a:t>Sternohyoid</a:t>
            </a:r>
            <a:endParaRPr lang="en-US" b="1" dirty="0"/>
          </a:p>
          <a:p>
            <a:r>
              <a:rPr lang="en-US" dirty="0"/>
              <a:t>The </a:t>
            </a:r>
            <a:r>
              <a:rPr lang="en-US" dirty="0" err="1"/>
              <a:t>sternohyoid</a:t>
            </a:r>
            <a:r>
              <a:rPr lang="en-US" dirty="0"/>
              <a:t> muscle is located within the superficial plane.</a:t>
            </a:r>
          </a:p>
          <a:p>
            <a:r>
              <a:rPr lang="en-US" b="1" dirty="0"/>
              <a:t>Attachments</a:t>
            </a:r>
            <a:r>
              <a:rPr lang="en-US" dirty="0"/>
              <a:t>: Originates from the sternum and </a:t>
            </a:r>
            <a:r>
              <a:rPr lang="en-US" dirty="0" err="1"/>
              <a:t>sternoclavicular</a:t>
            </a:r>
            <a:r>
              <a:rPr lang="en-US" dirty="0"/>
              <a:t> joint. It ascends to insert onto the hyoid bone.</a:t>
            </a:r>
          </a:p>
          <a:p>
            <a:r>
              <a:rPr lang="en-US" b="1" dirty="0"/>
              <a:t>Actions</a:t>
            </a:r>
            <a:r>
              <a:rPr lang="en-US" dirty="0"/>
              <a:t>: Depresses the hyoid bone.</a:t>
            </a:r>
          </a:p>
          <a:p>
            <a:r>
              <a:rPr lang="en-US" b="1" dirty="0"/>
              <a:t>Innervation</a:t>
            </a:r>
            <a:r>
              <a:rPr lang="en-US" dirty="0"/>
              <a:t>: Anterior rami of C1-C3, carried by a branch of the </a:t>
            </a:r>
            <a:r>
              <a:rPr lang="en-US" dirty="0" err="1"/>
              <a:t>ansa</a:t>
            </a:r>
            <a:r>
              <a:rPr lang="en-US" dirty="0"/>
              <a:t> </a:t>
            </a:r>
            <a:r>
              <a:rPr lang="en-US" dirty="0" err="1"/>
              <a:t>cervicalis</a:t>
            </a:r>
            <a:r>
              <a:rPr lang="en-US" dirty="0"/>
              <a:t>.</a:t>
            </a:r>
          </a:p>
          <a:p>
            <a:endParaRPr lang="en-US" dirty="0"/>
          </a:p>
        </p:txBody>
      </p:sp>
    </p:spTree>
    <p:extLst>
      <p:ext uri="{BB962C8B-B14F-4D97-AF65-F5344CB8AC3E}">
        <p14:creationId xmlns:p14="http://schemas.microsoft.com/office/powerpoint/2010/main" val="3160853898"/>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pPr marL="0" indent="0">
              <a:buNone/>
            </a:pPr>
            <a:r>
              <a:rPr lang="en-US" b="1" dirty="0"/>
              <a:t>c. </a:t>
            </a:r>
            <a:r>
              <a:rPr lang="en-US" b="1" dirty="0" err="1"/>
              <a:t>Sternothyroid</a:t>
            </a:r>
            <a:endParaRPr lang="en-US" b="1" dirty="0"/>
          </a:p>
          <a:p>
            <a:r>
              <a:rPr lang="en-US" dirty="0"/>
              <a:t>The </a:t>
            </a:r>
            <a:r>
              <a:rPr lang="en-US" dirty="0" err="1"/>
              <a:t>sternothyroid</a:t>
            </a:r>
            <a:r>
              <a:rPr lang="en-US" dirty="0"/>
              <a:t> muscle is wider and deeper than the </a:t>
            </a:r>
            <a:r>
              <a:rPr lang="en-US" dirty="0" err="1"/>
              <a:t>sternohyoid</a:t>
            </a:r>
            <a:r>
              <a:rPr lang="en-US" dirty="0"/>
              <a:t>. It is located within the deep plane.</a:t>
            </a:r>
          </a:p>
          <a:p>
            <a:r>
              <a:rPr lang="en-US" b="1" dirty="0"/>
              <a:t>Attachments: </a:t>
            </a:r>
            <a:r>
              <a:rPr lang="en-US" dirty="0"/>
              <a:t>Arises from the manubrium of the sternum, and attaches to the thyroid cartilage.</a:t>
            </a:r>
          </a:p>
          <a:p>
            <a:r>
              <a:rPr lang="en-US" b="1" dirty="0"/>
              <a:t>Actions</a:t>
            </a:r>
            <a:r>
              <a:rPr lang="en-US" dirty="0"/>
              <a:t>: Depresses the thyroid cartilage.</a:t>
            </a:r>
          </a:p>
          <a:p>
            <a:r>
              <a:rPr lang="en-US" b="1" dirty="0"/>
              <a:t>Innervation</a:t>
            </a:r>
            <a:r>
              <a:rPr lang="en-US" dirty="0"/>
              <a:t>:  Anterior rami of C1-C3, carried by a branch of the </a:t>
            </a:r>
            <a:r>
              <a:rPr lang="en-US" dirty="0" err="1"/>
              <a:t>ansa</a:t>
            </a:r>
            <a:r>
              <a:rPr lang="en-US" dirty="0"/>
              <a:t> </a:t>
            </a:r>
            <a:r>
              <a:rPr lang="en-US" dirty="0" err="1"/>
              <a:t>cervicalis</a:t>
            </a:r>
            <a:r>
              <a:rPr lang="en-US" dirty="0"/>
              <a:t>.</a:t>
            </a:r>
          </a:p>
          <a:p>
            <a:endParaRPr lang="en-US" dirty="0"/>
          </a:p>
        </p:txBody>
      </p:sp>
    </p:spTree>
    <p:extLst>
      <p:ext uri="{BB962C8B-B14F-4D97-AF65-F5344CB8AC3E}">
        <p14:creationId xmlns:p14="http://schemas.microsoft.com/office/powerpoint/2010/main" val="210507801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buNone/>
            </a:pPr>
            <a:r>
              <a:rPr lang="en-US" b="1" dirty="0" err="1"/>
              <a:t>d.Thyrohyoid</a:t>
            </a:r>
            <a:endParaRPr lang="en-US" b="1" dirty="0"/>
          </a:p>
          <a:p>
            <a:r>
              <a:rPr lang="en-US" dirty="0"/>
              <a:t>The </a:t>
            </a:r>
            <a:r>
              <a:rPr lang="en-US" dirty="0" err="1"/>
              <a:t>thyrohyoid</a:t>
            </a:r>
            <a:r>
              <a:rPr lang="en-US" dirty="0"/>
              <a:t> is a short band of muscle, thought to be a continuation of the </a:t>
            </a:r>
            <a:r>
              <a:rPr lang="en-US" dirty="0" err="1"/>
              <a:t>sternothyroid</a:t>
            </a:r>
            <a:r>
              <a:rPr lang="en-US" dirty="0"/>
              <a:t> muscle.</a:t>
            </a:r>
          </a:p>
          <a:p>
            <a:r>
              <a:rPr lang="en-US" b="1" dirty="0"/>
              <a:t>Attachments</a:t>
            </a:r>
            <a:r>
              <a:rPr lang="en-US" dirty="0"/>
              <a:t>: Arises from the thyroid cartilage of the larynx, and ascends to attach to the hyoid bone.</a:t>
            </a:r>
          </a:p>
          <a:p>
            <a:r>
              <a:rPr lang="en-US" b="1" dirty="0"/>
              <a:t>Actions</a:t>
            </a:r>
            <a:r>
              <a:rPr lang="en-US" dirty="0"/>
              <a:t>: Depresses the hyoid. If the hyoid bone is fixed, it can elevate the larynx.</a:t>
            </a:r>
          </a:p>
          <a:p>
            <a:r>
              <a:rPr lang="en-US" b="1" dirty="0"/>
              <a:t>Innervation</a:t>
            </a:r>
            <a:r>
              <a:rPr lang="en-US" dirty="0"/>
              <a:t>: Anterior ramus of C1, carried within the </a:t>
            </a:r>
            <a:r>
              <a:rPr lang="en-US" dirty="0">
                <a:hlinkClick r:id="rId2"/>
              </a:rPr>
              <a:t>hypoglossal nerve</a:t>
            </a:r>
            <a:r>
              <a:rPr lang="en-US" dirty="0"/>
              <a:t>.</a:t>
            </a:r>
          </a:p>
          <a:p>
            <a:endParaRPr lang="en-US" dirty="0"/>
          </a:p>
        </p:txBody>
      </p:sp>
    </p:spTree>
    <p:extLst>
      <p:ext uri="{BB962C8B-B14F-4D97-AF65-F5344CB8AC3E}">
        <p14:creationId xmlns:p14="http://schemas.microsoft.com/office/powerpoint/2010/main" val="498904001"/>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Lateral review of </a:t>
            </a:r>
            <a:r>
              <a:rPr lang="en-US" b="1" dirty="0" err="1"/>
              <a:t>infrahyoid</a:t>
            </a:r>
            <a:r>
              <a:rPr lang="en-US" b="1" dirty="0"/>
              <a:t> bone</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8763000" cy="481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299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err="1"/>
              <a:t>Instrinsic</a:t>
            </a:r>
            <a:r>
              <a:rPr lang="en-US" b="1" dirty="0"/>
              <a:t> muscles/Scapula-humeral muscles</a:t>
            </a:r>
          </a:p>
        </p:txBody>
      </p:sp>
      <p:pic>
        <p:nvPicPr>
          <p:cNvPr id="8194" name="Picture 2"/>
          <p:cNvPicPr>
            <a:picLocks noGrp="1" noChangeAspect="1" noChangeArrowheads="1"/>
          </p:cNvPicPr>
          <p:nvPr>
            <p:ph idx="1"/>
          </p:nvPr>
        </p:nvPicPr>
        <p:blipFill>
          <a:blip r:embed="rId2"/>
          <a:srcRect/>
          <a:stretch>
            <a:fillRect/>
          </a:stretch>
        </p:blipFill>
        <p:spPr bwMode="auto">
          <a:xfrm>
            <a:off x="381000" y="1600200"/>
            <a:ext cx="7391399" cy="4800600"/>
          </a:xfrm>
          <a:prstGeom prst="rect">
            <a:avLst/>
          </a:prstGeom>
          <a:noFill/>
          <a:ln w="9525">
            <a:noFill/>
            <a:miter lim="800000"/>
            <a:headEnd/>
            <a:tailEnd/>
          </a:ln>
          <a:effectLst/>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Anterior view of </a:t>
            </a:r>
            <a:r>
              <a:rPr lang="en-US" b="1" dirty="0" err="1"/>
              <a:t>infrahyoid</a:t>
            </a:r>
            <a:r>
              <a:rPr lang="en-US" b="1" dirty="0"/>
              <a:t> bone</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214438"/>
            <a:ext cx="8477250" cy="549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941015"/>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3600" b="1" dirty="0"/>
              <a:t>Scalene muscles</a:t>
            </a:r>
          </a:p>
          <a:p>
            <a:r>
              <a:rPr lang="en-US" dirty="0"/>
              <a:t>The</a:t>
            </a:r>
            <a:r>
              <a:rPr lang="en-US" b="1" dirty="0"/>
              <a:t> scalene muscles</a:t>
            </a:r>
            <a:r>
              <a:rPr lang="en-US" dirty="0"/>
              <a:t> are three paired muscles (anterior, middle and posterior), located in the lateral aspect of the neck. Collectively, they form part of the floor of the </a:t>
            </a:r>
            <a:r>
              <a:rPr lang="en-US" dirty="0">
                <a:hlinkClick r:id="rId2"/>
              </a:rPr>
              <a:t>posterior triangle of the neck</a:t>
            </a:r>
            <a:r>
              <a:rPr lang="en-US" dirty="0"/>
              <a:t>.</a:t>
            </a:r>
          </a:p>
          <a:p>
            <a:r>
              <a:rPr lang="en-US" dirty="0"/>
              <a:t>The </a:t>
            </a:r>
            <a:r>
              <a:rPr lang="en-US" dirty="0" err="1"/>
              <a:t>scalenes</a:t>
            </a:r>
            <a:r>
              <a:rPr lang="en-US" dirty="0"/>
              <a:t> act as </a:t>
            </a:r>
            <a:r>
              <a:rPr lang="en-US" b="1" dirty="0"/>
              <a:t>accessory muscles of respiration</a:t>
            </a:r>
            <a:r>
              <a:rPr lang="en-US" dirty="0"/>
              <a:t>, and perform flexion at the neck</a:t>
            </a:r>
          </a:p>
          <a:p>
            <a:endParaRPr lang="en-US" dirty="0"/>
          </a:p>
        </p:txBody>
      </p:sp>
    </p:spTree>
    <p:extLst>
      <p:ext uri="{BB962C8B-B14F-4D97-AF65-F5344CB8AC3E}">
        <p14:creationId xmlns:p14="http://schemas.microsoft.com/office/powerpoint/2010/main" val="276714528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marL="0" indent="0">
              <a:buNone/>
            </a:pPr>
            <a:r>
              <a:rPr lang="en-US" b="1" dirty="0"/>
              <a:t>Anterior Scalene</a:t>
            </a:r>
          </a:p>
          <a:p>
            <a:r>
              <a:rPr lang="en-US" dirty="0"/>
              <a:t>The anterior scalene muscle lies on the lateral aspect of the neck, deep to the prominent sternocleidomastoid muscle.</a:t>
            </a:r>
          </a:p>
          <a:p>
            <a:r>
              <a:rPr lang="en-US" b="1" dirty="0"/>
              <a:t>Attachments</a:t>
            </a:r>
            <a:r>
              <a:rPr lang="en-US" dirty="0"/>
              <a:t>: Originates from the anterior tubercles of the transverse processes of C3-C6, and attaches onto the scalene tubercle, on the inner border of the first rib.</a:t>
            </a:r>
          </a:p>
          <a:p>
            <a:r>
              <a:rPr lang="en-US" b="1" dirty="0"/>
              <a:t>Function</a:t>
            </a:r>
            <a:r>
              <a:rPr lang="en-US" dirty="0"/>
              <a:t>: Elevation of the first rib. </a:t>
            </a:r>
            <a:r>
              <a:rPr lang="en-US" dirty="0" err="1"/>
              <a:t>Ipsilateral</a:t>
            </a:r>
            <a:r>
              <a:rPr lang="en-US" dirty="0"/>
              <a:t> contraction causes </a:t>
            </a:r>
            <a:r>
              <a:rPr lang="en-US" dirty="0" err="1"/>
              <a:t>ipsilateral</a:t>
            </a:r>
            <a:r>
              <a:rPr lang="en-US" dirty="0"/>
              <a:t> lateral flexion of the neck, and bilateral contraction causes anterior flexion of the neck.</a:t>
            </a:r>
          </a:p>
          <a:p>
            <a:r>
              <a:rPr lang="en-US" b="1" dirty="0"/>
              <a:t>Innervation</a:t>
            </a:r>
            <a:r>
              <a:rPr lang="en-US" dirty="0"/>
              <a:t>: Anterior rami of C5-C6.</a:t>
            </a:r>
          </a:p>
          <a:p>
            <a:endParaRPr lang="en-US" dirty="0"/>
          </a:p>
        </p:txBody>
      </p:sp>
    </p:spTree>
    <p:extLst>
      <p:ext uri="{BB962C8B-B14F-4D97-AF65-F5344CB8AC3E}">
        <p14:creationId xmlns:p14="http://schemas.microsoft.com/office/powerpoint/2010/main" val="1729288886"/>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sz="3900" b="1" dirty="0"/>
              <a:t>Middle Scalene</a:t>
            </a:r>
          </a:p>
          <a:p>
            <a:r>
              <a:rPr lang="en-US" dirty="0"/>
              <a:t>The middle scalene is the largest and longest of the three scalene muscles. It has several long, thin muscles bellies arising from the cervical spine, which converge into one large belly that inserts into the first rib.</a:t>
            </a:r>
          </a:p>
          <a:p>
            <a:r>
              <a:rPr lang="en-US" b="1" dirty="0"/>
              <a:t>Attachments</a:t>
            </a:r>
            <a:r>
              <a:rPr lang="en-US" dirty="0"/>
              <a:t>: Originates from the posterior tubercles of the transverse processes of C2-C7, and attaches to the scalene tubercle of the first rib.</a:t>
            </a:r>
          </a:p>
          <a:p>
            <a:r>
              <a:rPr lang="en-US" b="1" dirty="0"/>
              <a:t>Function</a:t>
            </a:r>
            <a:r>
              <a:rPr lang="en-US" dirty="0"/>
              <a:t>: Elevation of the first rib. </a:t>
            </a:r>
            <a:r>
              <a:rPr lang="en-US" dirty="0" err="1"/>
              <a:t>Ipsilateral</a:t>
            </a:r>
            <a:r>
              <a:rPr lang="en-US" dirty="0"/>
              <a:t> contraction causes </a:t>
            </a:r>
            <a:r>
              <a:rPr lang="en-US" dirty="0" err="1"/>
              <a:t>ipsilateral</a:t>
            </a:r>
            <a:r>
              <a:rPr lang="en-US" dirty="0"/>
              <a:t> lateral flexion of the neck.</a:t>
            </a:r>
          </a:p>
          <a:p>
            <a:r>
              <a:rPr lang="en-US" b="1" dirty="0"/>
              <a:t>Innervation</a:t>
            </a:r>
            <a:r>
              <a:rPr lang="en-US" dirty="0"/>
              <a:t>: Anterior rami of C3-C8.</a:t>
            </a:r>
          </a:p>
          <a:p>
            <a:endParaRPr lang="en-US" dirty="0"/>
          </a:p>
        </p:txBody>
      </p:sp>
    </p:spTree>
    <p:extLst>
      <p:ext uri="{BB962C8B-B14F-4D97-AF65-F5344CB8AC3E}">
        <p14:creationId xmlns:p14="http://schemas.microsoft.com/office/powerpoint/2010/main" val="228132437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sz="3900" b="1" dirty="0"/>
              <a:t>Posterior Scalene</a:t>
            </a:r>
          </a:p>
          <a:p>
            <a:r>
              <a:rPr lang="en-US" dirty="0"/>
              <a:t>The posterior scalene is the smallest and deepest of the scalene muscles. Unlike the anterior and middle scalene muscles, it inserts into the second rib.</a:t>
            </a:r>
          </a:p>
          <a:p>
            <a:r>
              <a:rPr lang="en-US" b="1" dirty="0"/>
              <a:t>Attachments</a:t>
            </a:r>
            <a:r>
              <a:rPr lang="en-US" dirty="0"/>
              <a:t>: Originates from the posterior tubercles of the transverse processes of C5-C7, and attaches into the second rib.</a:t>
            </a:r>
          </a:p>
          <a:p>
            <a:r>
              <a:rPr lang="en-US" b="1" dirty="0"/>
              <a:t>Function</a:t>
            </a:r>
            <a:r>
              <a:rPr lang="en-US" dirty="0"/>
              <a:t>: Elevation of the second rib, and </a:t>
            </a:r>
            <a:r>
              <a:rPr lang="en-US" dirty="0" err="1"/>
              <a:t>ipsilateral</a:t>
            </a:r>
            <a:r>
              <a:rPr lang="en-US" dirty="0"/>
              <a:t> lateral flexion of the neck.</a:t>
            </a:r>
          </a:p>
          <a:p>
            <a:r>
              <a:rPr lang="en-US" b="1" dirty="0"/>
              <a:t>Innervation</a:t>
            </a:r>
            <a:r>
              <a:rPr lang="en-US" dirty="0"/>
              <a:t>: Anterior rami of C6-C8.</a:t>
            </a:r>
          </a:p>
          <a:p>
            <a:endParaRPr lang="en-US" dirty="0"/>
          </a:p>
        </p:txBody>
      </p:sp>
    </p:spTree>
    <p:extLst>
      <p:ext uri="{BB962C8B-B14F-4D97-AF65-F5344CB8AC3E}">
        <p14:creationId xmlns:p14="http://schemas.microsoft.com/office/powerpoint/2010/main" val="2345573528"/>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fontScale="92500" lnSpcReduction="20000"/>
          </a:bodyPr>
          <a:lstStyle/>
          <a:p>
            <a:pPr marL="0" indent="0">
              <a:buNone/>
            </a:pPr>
            <a:r>
              <a:rPr lang="en-US" b="1" dirty="0"/>
              <a:t>Anatomical Relationships</a:t>
            </a:r>
          </a:p>
          <a:p>
            <a:r>
              <a:rPr lang="en-US" dirty="0"/>
              <a:t>The</a:t>
            </a:r>
            <a:r>
              <a:rPr lang="en-US" b="1" dirty="0"/>
              <a:t> scalene muscles</a:t>
            </a:r>
            <a:r>
              <a:rPr lang="en-US" dirty="0"/>
              <a:t> are an important part of the anatomy of the neck, with several important structures located between and around them.</a:t>
            </a:r>
          </a:p>
          <a:p>
            <a:r>
              <a:rPr lang="en-US" dirty="0"/>
              <a:t>The </a:t>
            </a:r>
            <a:r>
              <a:rPr lang="en-US" dirty="0">
                <a:hlinkClick r:id="rId2"/>
              </a:rPr>
              <a:t>brachial plexus </a:t>
            </a:r>
            <a:r>
              <a:rPr lang="en-US" dirty="0"/>
              <a:t>and </a:t>
            </a:r>
            <a:r>
              <a:rPr lang="en-US" dirty="0" err="1"/>
              <a:t>subclavian</a:t>
            </a:r>
            <a:r>
              <a:rPr lang="en-US" dirty="0"/>
              <a:t> artery pass between the anterior and middle scalene muscles. This provides an important anatomical landmark in </a:t>
            </a:r>
            <a:r>
              <a:rPr lang="en-US" dirty="0" err="1"/>
              <a:t>anaesthetics</a:t>
            </a:r>
            <a:r>
              <a:rPr lang="en-US" dirty="0"/>
              <a:t> for performing an </a:t>
            </a:r>
            <a:r>
              <a:rPr lang="en-US" b="1" dirty="0" err="1"/>
              <a:t>interscalene</a:t>
            </a:r>
            <a:r>
              <a:rPr lang="en-US" b="1" dirty="0"/>
              <a:t> block</a:t>
            </a:r>
            <a:r>
              <a:rPr lang="en-US" dirty="0"/>
              <a:t>.</a:t>
            </a:r>
          </a:p>
          <a:p>
            <a:r>
              <a:rPr lang="en-US" dirty="0"/>
              <a:t>The </a:t>
            </a:r>
            <a:r>
              <a:rPr lang="en-US" b="1" dirty="0" err="1"/>
              <a:t>subclavian</a:t>
            </a:r>
            <a:r>
              <a:rPr lang="en-US" b="1" dirty="0"/>
              <a:t> vein</a:t>
            </a:r>
            <a:r>
              <a:rPr lang="en-US" dirty="0"/>
              <a:t> and </a:t>
            </a:r>
            <a:r>
              <a:rPr lang="en-US" dirty="0">
                <a:hlinkClick r:id="rId3"/>
              </a:rPr>
              <a:t>phrenic nerve</a:t>
            </a:r>
            <a:r>
              <a:rPr lang="en-US" dirty="0"/>
              <a:t> pass anteriorly to the anterior scalene – the </a:t>
            </a:r>
            <a:r>
              <a:rPr lang="en-US" dirty="0" err="1"/>
              <a:t>subclavian</a:t>
            </a:r>
            <a:r>
              <a:rPr lang="en-US" dirty="0"/>
              <a:t> vein courses horizontally across it, while the phrenic nerve runs vertically down the muscle. The </a:t>
            </a:r>
            <a:r>
              <a:rPr lang="en-US" dirty="0" err="1"/>
              <a:t>subclavian</a:t>
            </a:r>
            <a:r>
              <a:rPr lang="en-US" dirty="0"/>
              <a:t> artery is located posterior to the anterior scalene.</a:t>
            </a:r>
          </a:p>
          <a:p>
            <a:endParaRPr lang="en-US" dirty="0"/>
          </a:p>
        </p:txBody>
      </p:sp>
    </p:spTree>
    <p:extLst>
      <p:ext uri="{BB962C8B-B14F-4D97-AF65-F5344CB8AC3E}">
        <p14:creationId xmlns:p14="http://schemas.microsoft.com/office/powerpoint/2010/main" val="159765220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25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35863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b="1" dirty="0"/>
              <a:t>Other muscles of the neck </a:t>
            </a:r>
          </a:p>
          <a:p>
            <a:pPr marL="0" indent="0">
              <a:buNone/>
            </a:pPr>
            <a:r>
              <a:rPr lang="en-US" b="1" dirty="0"/>
              <a:t>Sternocleidomastoid </a:t>
            </a:r>
          </a:p>
          <a:p>
            <a:r>
              <a:rPr lang="en-US" dirty="0"/>
              <a:t>This muscle arises from the </a:t>
            </a:r>
            <a:r>
              <a:rPr lang="en-US" dirty="0">
                <a:solidFill>
                  <a:srgbClr val="FF0000"/>
                </a:solidFill>
              </a:rPr>
              <a:t>manubrium of the sternum and the clavicle and extends upwards to the mastoid process of the temporal bone. </a:t>
            </a:r>
          </a:p>
          <a:p>
            <a:r>
              <a:rPr lang="en-US" dirty="0"/>
              <a:t>It assists in turning the head from side to side.</a:t>
            </a:r>
          </a:p>
          <a:p>
            <a:r>
              <a:rPr lang="en-US" dirty="0"/>
              <a:t>When the muscle on one side contracts it draws the head towards the shoulder. </a:t>
            </a:r>
          </a:p>
          <a:p>
            <a:r>
              <a:rPr lang="en-US" dirty="0"/>
              <a:t>When both contract at the same time they flex the cervical vertebrae or draw the sternum and clavicles upwards when the head is maintained in a fixed position, e.g. in forced respiration</a:t>
            </a:r>
          </a:p>
        </p:txBody>
      </p:sp>
    </p:spTree>
    <p:extLst>
      <p:ext uri="{BB962C8B-B14F-4D97-AF65-F5344CB8AC3E}">
        <p14:creationId xmlns:p14="http://schemas.microsoft.com/office/powerpoint/2010/main" val="366732584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73763"/>
          </a:xfrm>
        </p:spPr>
        <p:txBody>
          <a:bodyPr>
            <a:normAutofit lnSpcReduction="10000"/>
          </a:bodyPr>
          <a:lstStyle/>
          <a:p>
            <a:pPr marL="0" indent="0">
              <a:buNone/>
            </a:pPr>
            <a:r>
              <a:rPr lang="en-US" b="1" dirty="0"/>
              <a:t>Trapezius </a:t>
            </a:r>
          </a:p>
          <a:p>
            <a:r>
              <a:rPr lang="en-US" dirty="0"/>
              <a:t>This muscle covers the </a:t>
            </a:r>
            <a:r>
              <a:rPr lang="en-US" dirty="0">
                <a:solidFill>
                  <a:srgbClr val="FF0000"/>
                </a:solidFill>
              </a:rPr>
              <a:t>shoulder and the back of the neck. </a:t>
            </a:r>
          </a:p>
          <a:p>
            <a:r>
              <a:rPr lang="en-US" dirty="0"/>
              <a:t>The upper attachment is to the </a:t>
            </a:r>
            <a:r>
              <a:rPr lang="en-US" dirty="0">
                <a:solidFill>
                  <a:schemeClr val="tx2">
                    <a:lumMod val="40000"/>
                    <a:lumOff val="60000"/>
                  </a:schemeClr>
                </a:solidFill>
              </a:rPr>
              <a:t>occipital protuberance</a:t>
            </a:r>
            <a:r>
              <a:rPr lang="en-US" dirty="0"/>
              <a:t>, the medial attachment is to the </a:t>
            </a:r>
            <a:r>
              <a:rPr lang="en-US" dirty="0">
                <a:solidFill>
                  <a:schemeClr val="tx2">
                    <a:lumMod val="40000"/>
                    <a:lumOff val="60000"/>
                  </a:schemeClr>
                </a:solidFill>
              </a:rPr>
              <a:t>transverse processes of the cervical </a:t>
            </a:r>
            <a:r>
              <a:rPr lang="en-US" dirty="0"/>
              <a:t>and </a:t>
            </a:r>
            <a:r>
              <a:rPr lang="en-US" dirty="0">
                <a:solidFill>
                  <a:schemeClr val="tx2">
                    <a:lumMod val="40000"/>
                    <a:lumOff val="60000"/>
                  </a:schemeClr>
                </a:solidFill>
              </a:rPr>
              <a:t>thoracic vertebrae </a:t>
            </a:r>
            <a:r>
              <a:rPr lang="en-US" dirty="0"/>
              <a:t>and the lateral attachment is to the </a:t>
            </a:r>
            <a:r>
              <a:rPr lang="en-US" dirty="0">
                <a:solidFill>
                  <a:schemeClr val="tx2">
                    <a:lumMod val="40000"/>
                    <a:lumOff val="60000"/>
                  </a:schemeClr>
                </a:solidFill>
              </a:rPr>
              <a:t>clavicle</a:t>
            </a:r>
            <a:r>
              <a:rPr lang="en-US" dirty="0"/>
              <a:t> and to the </a:t>
            </a:r>
            <a:r>
              <a:rPr lang="en-US" dirty="0" err="1">
                <a:solidFill>
                  <a:schemeClr val="tx2">
                    <a:lumMod val="40000"/>
                    <a:lumOff val="60000"/>
                  </a:schemeClr>
                </a:solidFill>
              </a:rPr>
              <a:t>spinous</a:t>
            </a:r>
            <a:r>
              <a:rPr lang="en-US" dirty="0">
                <a:solidFill>
                  <a:schemeClr val="tx2">
                    <a:lumMod val="40000"/>
                    <a:lumOff val="60000"/>
                  </a:schemeClr>
                </a:solidFill>
              </a:rPr>
              <a:t> and acromion processes of the scapula</a:t>
            </a:r>
            <a:r>
              <a:rPr lang="en-US" dirty="0"/>
              <a:t>. </a:t>
            </a:r>
          </a:p>
          <a:p>
            <a:r>
              <a:rPr lang="en-US" dirty="0"/>
              <a:t>It pulls the head backwards, squares the shoulders and </a:t>
            </a:r>
            <a:r>
              <a:rPr lang="en-US" dirty="0">
                <a:solidFill>
                  <a:schemeClr val="tx2">
                    <a:lumMod val="40000"/>
                    <a:lumOff val="60000"/>
                  </a:schemeClr>
                </a:solidFill>
              </a:rPr>
              <a:t>controls the movements of the scapula when the shoulder joint is in use</a:t>
            </a:r>
            <a:r>
              <a:rPr lang="en-US" dirty="0"/>
              <a:t>.</a:t>
            </a:r>
          </a:p>
        </p:txBody>
      </p:sp>
    </p:spTree>
    <p:extLst>
      <p:ext uri="{BB962C8B-B14F-4D97-AF65-F5344CB8AC3E}">
        <p14:creationId xmlns:p14="http://schemas.microsoft.com/office/powerpoint/2010/main" val="99312615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rmAutofit fontScale="92500" lnSpcReduction="10000"/>
          </a:bodyPr>
          <a:lstStyle/>
          <a:p>
            <a:pPr marL="0" indent="0">
              <a:buNone/>
            </a:pPr>
            <a:r>
              <a:rPr lang="en-US" sz="3600" b="1" dirty="0"/>
              <a:t>SCALP</a:t>
            </a:r>
          </a:p>
          <a:p>
            <a:r>
              <a:rPr lang="en-US" dirty="0"/>
              <a:t>The </a:t>
            </a:r>
            <a:r>
              <a:rPr lang="en-US" b="1" dirty="0"/>
              <a:t>scalp</a:t>
            </a:r>
            <a:r>
              <a:rPr lang="en-US" dirty="0"/>
              <a:t> refers to the layers of skin and subcutaneous tissue that cover the bones of cranial vault.</a:t>
            </a:r>
          </a:p>
          <a:p>
            <a:pPr marL="0" indent="0">
              <a:buNone/>
            </a:pPr>
            <a:r>
              <a:rPr lang="en-US" b="1" dirty="0"/>
              <a:t>Layers of the scalp</a:t>
            </a:r>
          </a:p>
          <a:p>
            <a:r>
              <a:rPr lang="en-US" dirty="0"/>
              <a:t>The scalp consists of  five layers. The first three layers are tightly bound together and move as a collective structure.</a:t>
            </a:r>
          </a:p>
          <a:p>
            <a:r>
              <a:rPr lang="en-US" i="1" dirty="0"/>
              <a:t>The mnemonic ‘</a:t>
            </a:r>
            <a:r>
              <a:rPr lang="en-US" b="1" i="1" dirty="0"/>
              <a:t>SCALP’</a:t>
            </a:r>
            <a:r>
              <a:rPr lang="en-US" i="1" dirty="0"/>
              <a:t> can be a useful way to remember the layers of the scalp: </a:t>
            </a:r>
            <a:r>
              <a:rPr lang="en-US" b="1" i="1" dirty="0"/>
              <a:t>S</a:t>
            </a:r>
            <a:r>
              <a:rPr lang="en-US" i="1" dirty="0"/>
              <a:t>kin, Dense </a:t>
            </a:r>
            <a:r>
              <a:rPr lang="en-US" b="1" i="1" dirty="0"/>
              <a:t>C</a:t>
            </a:r>
            <a:r>
              <a:rPr lang="en-US" i="1" dirty="0"/>
              <a:t>onnective Tissue, </a:t>
            </a:r>
            <a:r>
              <a:rPr lang="en-US" i="1" dirty="0" err="1"/>
              <a:t>Epicranial</a:t>
            </a:r>
            <a:r>
              <a:rPr lang="en-US" i="1" dirty="0"/>
              <a:t> </a:t>
            </a:r>
            <a:r>
              <a:rPr lang="en-US" b="1" i="1" dirty="0" err="1"/>
              <a:t>A</a:t>
            </a:r>
            <a:r>
              <a:rPr lang="en-US" i="1" dirty="0" err="1"/>
              <a:t>poneurosis</a:t>
            </a:r>
            <a:r>
              <a:rPr lang="en-US" i="1" dirty="0"/>
              <a:t>, </a:t>
            </a:r>
            <a:r>
              <a:rPr lang="en-US" b="1" i="1" dirty="0"/>
              <a:t>L</a:t>
            </a:r>
            <a:r>
              <a:rPr lang="en-US" i="1" dirty="0"/>
              <a:t>oose Areolar Connective Tissue and </a:t>
            </a:r>
            <a:r>
              <a:rPr lang="en-US" b="1" i="1" dirty="0" err="1"/>
              <a:t>P</a:t>
            </a:r>
            <a:r>
              <a:rPr lang="en-US" i="1" dirty="0" err="1"/>
              <a:t>eriosteum</a:t>
            </a:r>
            <a:r>
              <a:rPr lang="en-US" i="1" dirty="0"/>
              <a:t>.</a:t>
            </a:r>
            <a:endParaRPr lang="en-US" dirty="0"/>
          </a:p>
          <a:p>
            <a:pPr marL="0" indent="0">
              <a:buNone/>
            </a:pPr>
            <a:endParaRPr lang="en-US" dirty="0"/>
          </a:p>
        </p:txBody>
      </p:sp>
    </p:spTree>
    <p:extLst>
      <p:ext uri="{BB962C8B-B14F-4D97-AF65-F5344CB8AC3E}">
        <p14:creationId xmlns:p14="http://schemas.microsoft.com/office/powerpoint/2010/main" val="3595405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a:t>Intrinsic muscles (Rotator cuff muscles)</a:t>
            </a:r>
          </a:p>
        </p:txBody>
      </p:sp>
      <p:pic>
        <p:nvPicPr>
          <p:cNvPr id="9219" name="Picture 3"/>
          <p:cNvPicPr>
            <a:picLocks noGrp="1" noChangeAspect="1" noChangeArrowheads="1"/>
          </p:cNvPicPr>
          <p:nvPr>
            <p:ph idx="1"/>
          </p:nvPr>
        </p:nvPicPr>
        <p:blipFill>
          <a:blip r:embed="rId2"/>
          <a:stretch>
            <a:fillRect/>
          </a:stretch>
        </p:blipFill>
        <p:spPr bwMode="auto">
          <a:xfrm>
            <a:off x="457200" y="2428627"/>
            <a:ext cx="8229600" cy="2869108"/>
          </a:xfrm>
          <a:prstGeom prst="rect">
            <a:avLst/>
          </a:prstGeom>
          <a:noFill/>
          <a:ln w="9525">
            <a:noFill/>
            <a:miter lim="800000"/>
            <a:headEnd/>
            <a:tailEnd/>
          </a:ln>
          <a:effectLst/>
        </p:spPr>
      </p:pic>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a:bodyPr>
          <a:lstStyle/>
          <a:p>
            <a:pPr algn="just">
              <a:buFont typeface="Arial"/>
              <a:buChar char="•"/>
            </a:pPr>
            <a:r>
              <a:rPr lang="en-US" u="sng" dirty="0">
                <a:solidFill>
                  <a:srgbClr val="FF0000"/>
                </a:solidFill>
                <a:latin typeface="acumin-pro"/>
              </a:rPr>
              <a:t>S</a:t>
            </a:r>
            <a:r>
              <a:rPr lang="en-US" dirty="0">
                <a:solidFill>
                  <a:srgbClr val="32323C"/>
                </a:solidFill>
                <a:latin typeface="acumin-pro"/>
              </a:rPr>
              <a:t>kin – contains numerous hair follicles and sebaceous glands (thus a common site for sebaceous cysts).</a:t>
            </a:r>
          </a:p>
          <a:p>
            <a:pPr algn="just">
              <a:buFont typeface="Arial"/>
              <a:buChar char="•"/>
            </a:pPr>
            <a:r>
              <a:rPr lang="en-US" dirty="0">
                <a:solidFill>
                  <a:srgbClr val="32323C"/>
                </a:solidFill>
                <a:latin typeface="acumin-pro"/>
              </a:rPr>
              <a:t>Dense </a:t>
            </a:r>
            <a:r>
              <a:rPr lang="en-US" u="sng" dirty="0">
                <a:solidFill>
                  <a:srgbClr val="FF0000"/>
                </a:solidFill>
                <a:latin typeface="acumin-pro"/>
              </a:rPr>
              <a:t>C</a:t>
            </a:r>
            <a:r>
              <a:rPr lang="en-US" dirty="0">
                <a:solidFill>
                  <a:srgbClr val="32323C"/>
                </a:solidFill>
                <a:latin typeface="acumin-pro"/>
              </a:rPr>
              <a:t>onnective tissue – connects the skin to the </a:t>
            </a:r>
            <a:r>
              <a:rPr lang="en-US" dirty="0" err="1">
                <a:solidFill>
                  <a:srgbClr val="32323C"/>
                </a:solidFill>
                <a:latin typeface="acumin-pro"/>
              </a:rPr>
              <a:t>epicranial</a:t>
            </a:r>
            <a:r>
              <a:rPr lang="en-US" dirty="0">
                <a:solidFill>
                  <a:srgbClr val="32323C"/>
                </a:solidFill>
                <a:latin typeface="acumin-pro"/>
              </a:rPr>
              <a:t> </a:t>
            </a:r>
            <a:r>
              <a:rPr lang="en-US" dirty="0" err="1">
                <a:solidFill>
                  <a:srgbClr val="32323C"/>
                </a:solidFill>
                <a:latin typeface="acumin-pro"/>
              </a:rPr>
              <a:t>aponeurosis</a:t>
            </a:r>
            <a:r>
              <a:rPr lang="en-US" dirty="0">
                <a:solidFill>
                  <a:srgbClr val="32323C"/>
                </a:solidFill>
                <a:latin typeface="acumin-pro"/>
              </a:rPr>
              <a:t>. It is richly </a:t>
            </a:r>
            <a:r>
              <a:rPr lang="en-US" dirty="0" err="1">
                <a:solidFill>
                  <a:srgbClr val="32323C"/>
                </a:solidFill>
                <a:latin typeface="acumin-pro"/>
              </a:rPr>
              <a:t>vascularised</a:t>
            </a:r>
            <a:r>
              <a:rPr lang="en-US" dirty="0">
                <a:solidFill>
                  <a:srgbClr val="32323C"/>
                </a:solidFill>
                <a:latin typeface="acumin-pro"/>
              </a:rPr>
              <a:t> and innervated.</a:t>
            </a:r>
          </a:p>
          <a:p>
            <a:pPr lvl="1" algn="just">
              <a:buFont typeface="Arial"/>
              <a:buChar char="•"/>
            </a:pPr>
            <a:r>
              <a:rPr lang="en-US" dirty="0">
                <a:solidFill>
                  <a:srgbClr val="32323C"/>
                </a:solidFill>
                <a:latin typeface="acumin-pro"/>
              </a:rPr>
              <a:t>The blood vessels within the layer are highly adherent to the connective tissue. This renders them unable to constrict fully if lacerated – and so the scalp can be a site of profuse bleeding.</a:t>
            </a:r>
          </a:p>
          <a:p>
            <a:endParaRPr lang="en-US" dirty="0"/>
          </a:p>
        </p:txBody>
      </p:sp>
    </p:spTree>
    <p:extLst>
      <p:ext uri="{BB962C8B-B14F-4D97-AF65-F5344CB8AC3E}">
        <p14:creationId xmlns:p14="http://schemas.microsoft.com/office/powerpoint/2010/main" val="530798389"/>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77000"/>
          </a:xfrm>
        </p:spPr>
        <p:txBody>
          <a:bodyPr>
            <a:normAutofit lnSpcReduction="10000"/>
          </a:bodyPr>
          <a:lstStyle/>
          <a:p>
            <a:pPr algn="just">
              <a:buFont typeface="Arial"/>
              <a:buChar char="•"/>
            </a:pPr>
            <a:r>
              <a:rPr lang="en-US" b="1" dirty="0" err="1">
                <a:solidFill>
                  <a:srgbClr val="32323C"/>
                </a:solidFill>
                <a:latin typeface="acumin-pro"/>
              </a:rPr>
              <a:t>Epicranial</a:t>
            </a:r>
            <a:r>
              <a:rPr lang="en-US" dirty="0">
                <a:solidFill>
                  <a:srgbClr val="32323C"/>
                </a:solidFill>
                <a:latin typeface="acumin-pro"/>
              </a:rPr>
              <a:t> </a:t>
            </a:r>
            <a:r>
              <a:rPr lang="en-US" b="1" u="sng" dirty="0" err="1">
                <a:solidFill>
                  <a:srgbClr val="FF0000"/>
                </a:solidFill>
                <a:latin typeface="acumin-pro"/>
              </a:rPr>
              <a:t>A</a:t>
            </a:r>
            <a:r>
              <a:rPr lang="en-US" b="1" dirty="0" err="1">
                <a:solidFill>
                  <a:srgbClr val="32323C"/>
                </a:solidFill>
                <a:latin typeface="acumin-pro"/>
              </a:rPr>
              <a:t>poneurosis</a:t>
            </a:r>
            <a:r>
              <a:rPr lang="en-US" b="1" dirty="0">
                <a:solidFill>
                  <a:srgbClr val="32323C"/>
                </a:solidFill>
                <a:latin typeface="acumin-pro"/>
              </a:rPr>
              <a:t> </a:t>
            </a:r>
            <a:r>
              <a:rPr lang="en-US" dirty="0">
                <a:solidFill>
                  <a:srgbClr val="32323C"/>
                </a:solidFill>
                <a:latin typeface="acumin-pro"/>
              </a:rPr>
              <a:t>– a thin, tendon-like structure that connects the </a:t>
            </a:r>
            <a:r>
              <a:rPr lang="en-US" dirty="0" err="1">
                <a:solidFill>
                  <a:srgbClr val="32323C"/>
                </a:solidFill>
                <a:latin typeface="acumin-pro"/>
              </a:rPr>
              <a:t>occipitalis</a:t>
            </a:r>
            <a:r>
              <a:rPr lang="en-US" dirty="0">
                <a:solidFill>
                  <a:srgbClr val="32323C"/>
                </a:solidFill>
                <a:latin typeface="acumin-pro"/>
              </a:rPr>
              <a:t> and </a:t>
            </a:r>
            <a:r>
              <a:rPr lang="en-US" dirty="0" err="1">
                <a:solidFill>
                  <a:srgbClr val="32323C"/>
                </a:solidFill>
                <a:latin typeface="acumin-pro"/>
              </a:rPr>
              <a:t>frontalis</a:t>
            </a:r>
            <a:r>
              <a:rPr lang="en-US" dirty="0">
                <a:solidFill>
                  <a:srgbClr val="32323C"/>
                </a:solidFill>
                <a:latin typeface="acumin-pro"/>
              </a:rPr>
              <a:t> muscles.</a:t>
            </a:r>
          </a:p>
          <a:p>
            <a:pPr algn="just">
              <a:buFont typeface="Arial"/>
              <a:buChar char="•"/>
            </a:pPr>
            <a:r>
              <a:rPr lang="en-US" b="1" u="sng" dirty="0">
                <a:solidFill>
                  <a:srgbClr val="FF0000"/>
                </a:solidFill>
                <a:latin typeface="acumin-pro"/>
              </a:rPr>
              <a:t>L</a:t>
            </a:r>
            <a:r>
              <a:rPr lang="en-US" b="1" dirty="0">
                <a:solidFill>
                  <a:srgbClr val="32323C"/>
                </a:solidFill>
                <a:latin typeface="acumin-pro"/>
              </a:rPr>
              <a:t>oose Areolar Connective Tissue </a:t>
            </a:r>
            <a:r>
              <a:rPr lang="en-US" dirty="0">
                <a:solidFill>
                  <a:srgbClr val="32323C"/>
                </a:solidFill>
                <a:latin typeface="acumin-pro"/>
              </a:rPr>
              <a:t>– a thin connective tissue layer that separates the </a:t>
            </a:r>
            <a:r>
              <a:rPr lang="en-US" dirty="0" err="1">
                <a:solidFill>
                  <a:srgbClr val="32323C"/>
                </a:solidFill>
                <a:latin typeface="acumin-pro"/>
              </a:rPr>
              <a:t>periosteum</a:t>
            </a:r>
            <a:r>
              <a:rPr lang="en-US" dirty="0">
                <a:solidFill>
                  <a:srgbClr val="32323C"/>
                </a:solidFill>
                <a:latin typeface="acumin-pro"/>
              </a:rPr>
              <a:t> of the skull from the </a:t>
            </a:r>
            <a:r>
              <a:rPr lang="en-US" dirty="0" err="1">
                <a:solidFill>
                  <a:srgbClr val="32323C"/>
                </a:solidFill>
                <a:latin typeface="acumin-pro"/>
              </a:rPr>
              <a:t>epicranial</a:t>
            </a:r>
            <a:r>
              <a:rPr lang="en-US" dirty="0">
                <a:solidFill>
                  <a:srgbClr val="32323C"/>
                </a:solidFill>
                <a:latin typeface="acumin-pro"/>
              </a:rPr>
              <a:t> </a:t>
            </a:r>
            <a:r>
              <a:rPr lang="en-US" dirty="0" err="1">
                <a:solidFill>
                  <a:srgbClr val="32323C"/>
                </a:solidFill>
                <a:latin typeface="acumin-pro"/>
              </a:rPr>
              <a:t>aponeurosis</a:t>
            </a:r>
            <a:r>
              <a:rPr lang="en-US" dirty="0">
                <a:solidFill>
                  <a:srgbClr val="32323C"/>
                </a:solidFill>
                <a:latin typeface="acumin-pro"/>
              </a:rPr>
              <a:t>.</a:t>
            </a:r>
          </a:p>
          <a:p>
            <a:pPr lvl="1" algn="just">
              <a:buFont typeface="Arial"/>
              <a:buChar char="•"/>
            </a:pPr>
            <a:r>
              <a:rPr lang="en-US" dirty="0">
                <a:solidFill>
                  <a:srgbClr val="32323C"/>
                </a:solidFill>
                <a:latin typeface="acumin-pro"/>
              </a:rPr>
              <a:t>It contains numerous blood vessels, including emissary veins which connect the veins of the scalp to the </a:t>
            </a:r>
            <a:r>
              <a:rPr lang="en-US" dirty="0" err="1">
                <a:solidFill>
                  <a:srgbClr val="32323C"/>
                </a:solidFill>
                <a:latin typeface="acumin-pro"/>
              </a:rPr>
              <a:t>diploic</a:t>
            </a:r>
            <a:r>
              <a:rPr lang="en-US" dirty="0">
                <a:solidFill>
                  <a:srgbClr val="32323C"/>
                </a:solidFill>
                <a:latin typeface="acumin-pro"/>
              </a:rPr>
              <a:t> veins and intracranial venous sinuses.</a:t>
            </a:r>
          </a:p>
          <a:p>
            <a:pPr algn="just">
              <a:buFont typeface="Arial"/>
              <a:buChar char="•"/>
            </a:pPr>
            <a:r>
              <a:rPr lang="en-US" b="1" u="sng" dirty="0" err="1">
                <a:solidFill>
                  <a:srgbClr val="FF0000"/>
                </a:solidFill>
                <a:latin typeface="acumin-pro"/>
              </a:rPr>
              <a:t>P</a:t>
            </a:r>
            <a:r>
              <a:rPr lang="en-US" b="1" dirty="0" err="1">
                <a:solidFill>
                  <a:srgbClr val="32323C"/>
                </a:solidFill>
                <a:latin typeface="acumin-pro"/>
              </a:rPr>
              <a:t>eriosteum</a:t>
            </a:r>
            <a:r>
              <a:rPr lang="en-US" b="1" dirty="0">
                <a:solidFill>
                  <a:srgbClr val="32323C"/>
                </a:solidFill>
                <a:latin typeface="acumin-pro"/>
              </a:rPr>
              <a:t> </a:t>
            </a:r>
            <a:r>
              <a:rPr lang="en-US" dirty="0">
                <a:solidFill>
                  <a:srgbClr val="32323C"/>
                </a:solidFill>
                <a:latin typeface="acumin-pro"/>
              </a:rPr>
              <a:t>– the outer layer of the skull bones. It becomes continuous with the </a:t>
            </a:r>
            <a:r>
              <a:rPr lang="en-US" dirty="0" err="1">
                <a:solidFill>
                  <a:srgbClr val="32323C"/>
                </a:solidFill>
                <a:latin typeface="acumin-pro"/>
              </a:rPr>
              <a:t>endosteum</a:t>
            </a:r>
            <a:r>
              <a:rPr lang="en-US" dirty="0">
                <a:solidFill>
                  <a:srgbClr val="32323C"/>
                </a:solidFill>
                <a:latin typeface="acumin-pro"/>
              </a:rPr>
              <a:t> at the suture lines.</a:t>
            </a:r>
          </a:p>
          <a:p>
            <a:endParaRPr lang="en-US" dirty="0"/>
          </a:p>
        </p:txBody>
      </p:sp>
    </p:spTree>
    <p:extLst>
      <p:ext uri="{BB962C8B-B14F-4D97-AF65-F5344CB8AC3E}">
        <p14:creationId xmlns:p14="http://schemas.microsoft.com/office/powerpoint/2010/main" val="54136944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86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89450"/>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marL="0" indent="0">
              <a:buNone/>
            </a:pPr>
            <a:r>
              <a:rPr lang="en-US" b="1" dirty="0"/>
              <a:t>Arterial Supply</a:t>
            </a:r>
          </a:p>
          <a:p>
            <a:r>
              <a:rPr lang="en-US" dirty="0"/>
              <a:t>The scalp receives a rich arterial supply via the </a:t>
            </a:r>
            <a:r>
              <a:rPr lang="en-US" b="1" dirty="0"/>
              <a:t>external carotid artery</a:t>
            </a:r>
            <a:r>
              <a:rPr lang="en-US" dirty="0"/>
              <a:t> and the ophthalmic artery (a branch of the internal carotid). There are three branches of the external carotid artery involved:</a:t>
            </a:r>
          </a:p>
          <a:p>
            <a:r>
              <a:rPr lang="en-US" b="1" dirty="0"/>
              <a:t>Superficial temporal </a:t>
            </a:r>
            <a:r>
              <a:rPr lang="en-US" dirty="0"/>
              <a:t>– supplies the frontal and temporal regions</a:t>
            </a:r>
          </a:p>
          <a:p>
            <a:r>
              <a:rPr lang="en-US" b="1" dirty="0"/>
              <a:t>Posterior auricular </a:t>
            </a:r>
            <a:r>
              <a:rPr lang="en-US" dirty="0"/>
              <a:t>– supplies the area superiorly and posteriorly to the auricle.</a:t>
            </a:r>
          </a:p>
          <a:p>
            <a:r>
              <a:rPr lang="en-US" b="1" dirty="0"/>
              <a:t>Occipital </a:t>
            </a:r>
            <a:r>
              <a:rPr lang="en-US" dirty="0"/>
              <a:t>– supplies the back of the scalp</a:t>
            </a:r>
          </a:p>
          <a:p>
            <a:r>
              <a:rPr lang="en-US" dirty="0"/>
              <a:t>Anteriorly and superiorly, the scalp receives additional supply from two branches of the </a:t>
            </a:r>
            <a:r>
              <a:rPr lang="en-US" b="1" dirty="0"/>
              <a:t>ophthalmic artery</a:t>
            </a:r>
            <a:r>
              <a:rPr lang="en-US" dirty="0"/>
              <a:t> – the supraorbital and </a:t>
            </a:r>
            <a:r>
              <a:rPr lang="en-US" dirty="0" err="1"/>
              <a:t>supratrochlear</a:t>
            </a:r>
            <a:r>
              <a:rPr lang="en-US" dirty="0"/>
              <a:t> arteries. These vessels accompany the supraorbital and </a:t>
            </a:r>
            <a:r>
              <a:rPr lang="en-US" dirty="0" err="1"/>
              <a:t>supratrochlear</a:t>
            </a:r>
            <a:r>
              <a:rPr lang="en-US" dirty="0"/>
              <a:t> nerves respectively.</a:t>
            </a:r>
          </a:p>
          <a:p>
            <a:endParaRPr lang="en-US" dirty="0"/>
          </a:p>
        </p:txBody>
      </p:sp>
    </p:spTree>
    <p:extLst>
      <p:ext uri="{BB962C8B-B14F-4D97-AF65-F5344CB8AC3E}">
        <p14:creationId xmlns:p14="http://schemas.microsoft.com/office/powerpoint/2010/main" val="290606222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15962"/>
          </a:xfrm>
        </p:spPr>
        <p:txBody>
          <a:bodyPr>
            <a:normAutofit fontScale="90000"/>
          </a:bodyPr>
          <a:lstStyle/>
          <a:p>
            <a:r>
              <a:rPr lang="en-US" b="1" dirty="0"/>
              <a:t>Three branches supplying the scalp</a:t>
            </a: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295400"/>
            <a:ext cx="893445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2314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324600"/>
          </a:xfrm>
        </p:spPr>
        <p:txBody>
          <a:bodyPr>
            <a:normAutofit fontScale="92500" lnSpcReduction="20000"/>
          </a:bodyPr>
          <a:lstStyle/>
          <a:p>
            <a:pPr marL="0" indent="0">
              <a:buNone/>
            </a:pPr>
            <a:r>
              <a:rPr lang="en-US" sz="4100" b="1" dirty="0"/>
              <a:t>Venous drainage</a:t>
            </a:r>
          </a:p>
          <a:p>
            <a:r>
              <a:rPr lang="en-US" dirty="0"/>
              <a:t>The venous drainage of the scalp can be divided into superficial and deep components.</a:t>
            </a:r>
          </a:p>
          <a:p>
            <a:r>
              <a:rPr lang="en-US" dirty="0"/>
              <a:t>The </a:t>
            </a:r>
            <a:r>
              <a:rPr lang="en-US" b="1" dirty="0"/>
              <a:t>superficial drainage</a:t>
            </a:r>
            <a:r>
              <a:rPr lang="en-US" dirty="0"/>
              <a:t> follows the arterial supply: superficial temporal, occipital, posterior auricular, supraorbital and </a:t>
            </a:r>
            <a:r>
              <a:rPr lang="en-US" dirty="0" err="1"/>
              <a:t>supratrochlear</a:t>
            </a:r>
            <a:r>
              <a:rPr lang="en-US" dirty="0"/>
              <a:t> veins.</a:t>
            </a:r>
          </a:p>
          <a:p>
            <a:r>
              <a:rPr lang="en-US" dirty="0"/>
              <a:t>The deep (temporal) region of the skull is drained by the </a:t>
            </a:r>
            <a:r>
              <a:rPr lang="en-US" b="1" dirty="0" err="1"/>
              <a:t>pterygoid</a:t>
            </a:r>
            <a:r>
              <a:rPr lang="en-US" b="1" dirty="0"/>
              <a:t> venous plexus</a:t>
            </a:r>
            <a:r>
              <a:rPr lang="en-US" dirty="0"/>
              <a:t>. This is a large plexus of veins situated between the temporalis and lateral </a:t>
            </a:r>
            <a:r>
              <a:rPr lang="en-US" dirty="0" err="1"/>
              <a:t>pterygoid</a:t>
            </a:r>
            <a:r>
              <a:rPr lang="en-US" dirty="0"/>
              <a:t> </a:t>
            </a:r>
            <a:r>
              <a:rPr lang="en-US" dirty="0" err="1"/>
              <a:t>muscles,and</a:t>
            </a:r>
            <a:r>
              <a:rPr lang="en-US" dirty="0"/>
              <a:t> drains into the maxillary vein.</a:t>
            </a:r>
          </a:p>
          <a:p>
            <a:r>
              <a:rPr lang="en-US" dirty="0"/>
              <a:t>Importantly, the veins of the scalp connect to the </a:t>
            </a:r>
            <a:r>
              <a:rPr lang="en-US" dirty="0" err="1"/>
              <a:t>diploic</a:t>
            </a:r>
            <a:r>
              <a:rPr lang="en-US" dirty="0"/>
              <a:t> veins of the skull via </a:t>
            </a:r>
            <a:r>
              <a:rPr lang="en-US" dirty="0" err="1"/>
              <a:t>valveless</a:t>
            </a:r>
            <a:r>
              <a:rPr lang="en-US" dirty="0"/>
              <a:t> </a:t>
            </a:r>
            <a:r>
              <a:rPr lang="en-US" b="1" dirty="0"/>
              <a:t>emissary veins</a:t>
            </a:r>
            <a:r>
              <a:rPr lang="en-US" dirty="0"/>
              <a:t>. This establishes a connection between the scalp and the </a:t>
            </a:r>
            <a:r>
              <a:rPr lang="en-US" dirty="0" err="1"/>
              <a:t>dural</a:t>
            </a:r>
            <a:r>
              <a:rPr lang="en-US" dirty="0"/>
              <a:t> venous sinuses.</a:t>
            </a:r>
          </a:p>
          <a:p>
            <a:pPr marL="0" indent="0">
              <a:buNone/>
            </a:pPr>
            <a:endParaRPr lang="en-US" dirty="0"/>
          </a:p>
        </p:txBody>
      </p:sp>
    </p:spTree>
    <p:extLst>
      <p:ext uri="{BB962C8B-B14F-4D97-AF65-F5344CB8AC3E}">
        <p14:creationId xmlns:p14="http://schemas.microsoft.com/office/powerpoint/2010/main" val="205568269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85000" lnSpcReduction="10000"/>
          </a:bodyPr>
          <a:lstStyle/>
          <a:p>
            <a:pPr marL="0" indent="0">
              <a:buNone/>
            </a:pPr>
            <a:r>
              <a:rPr lang="en-US" sz="4200" b="1" dirty="0"/>
              <a:t>Innervation </a:t>
            </a:r>
          </a:p>
          <a:p>
            <a:pPr marL="0" indent="0">
              <a:buNone/>
            </a:pPr>
            <a:r>
              <a:rPr lang="en-US" dirty="0"/>
              <a:t>The scalp receives cutaneous innervation from branches of the trigeminal nerve or the cervical nerve roots.</a:t>
            </a:r>
            <a:endParaRPr lang="en-US" b="1" dirty="0"/>
          </a:p>
          <a:p>
            <a:pPr marL="0" indent="0">
              <a:buNone/>
            </a:pPr>
            <a:r>
              <a:rPr lang="en-US" b="1" dirty="0"/>
              <a:t>Trigeminal Nerve</a:t>
            </a:r>
          </a:p>
          <a:p>
            <a:r>
              <a:rPr lang="en-US" b="1" dirty="0" err="1"/>
              <a:t>Supratrochlear</a:t>
            </a:r>
            <a:r>
              <a:rPr lang="en-US" b="1" dirty="0"/>
              <a:t> nerve </a:t>
            </a:r>
            <a:r>
              <a:rPr lang="en-US" dirty="0"/>
              <a:t>– branch of the ophthalmic nerve which supplies the </a:t>
            </a:r>
            <a:r>
              <a:rPr lang="en-US" dirty="0" err="1"/>
              <a:t>anteromedial</a:t>
            </a:r>
            <a:r>
              <a:rPr lang="en-US" dirty="0"/>
              <a:t> forehead.</a:t>
            </a:r>
          </a:p>
          <a:p>
            <a:r>
              <a:rPr lang="en-US" b="1" dirty="0"/>
              <a:t>Supraorbital nerve </a:t>
            </a:r>
            <a:r>
              <a:rPr lang="en-US" dirty="0"/>
              <a:t>– branch of the ophthalmic nerve which supplies a large portion of the scalp between the anterolateral forehead and the vertex.</a:t>
            </a:r>
          </a:p>
          <a:p>
            <a:r>
              <a:rPr lang="en-US" b="1" dirty="0" err="1"/>
              <a:t>Zygomaticotemporal</a:t>
            </a:r>
            <a:r>
              <a:rPr lang="en-US" b="1" dirty="0"/>
              <a:t> nerve </a:t>
            </a:r>
            <a:r>
              <a:rPr lang="en-US" dirty="0"/>
              <a:t>– branch of the maxillary nerve, this supplies the temple.</a:t>
            </a:r>
          </a:p>
          <a:p>
            <a:r>
              <a:rPr lang="en-US" b="1" dirty="0" err="1"/>
              <a:t>Auriculotemporal</a:t>
            </a:r>
            <a:r>
              <a:rPr lang="en-US" b="1" dirty="0"/>
              <a:t> nerve </a:t>
            </a:r>
            <a:r>
              <a:rPr lang="en-US" dirty="0"/>
              <a:t>– branch of the mandibular nerve which supplies skin </a:t>
            </a:r>
            <a:r>
              <a:rPr lang="en-US" dirty="0" err="1"/>
              <a:t>anterosuperior</a:t>
            </a:r>
            <a:r>
              <a:rPr lang="en-US" dirty="0"/>
              <a:t> to the auricle.</a:t>
            </a:r>
          </a:p>
          <a:p>
            <a:endParaRPr lang="en-US" dirty="0"/>
          </a:p>
        </p:txBody>
      </p:sp>
    </p:spTree>
    <p:extLst>
      <p:ext uri="{BB962C8B-B14F-4D97-AF65-F5344CB8AC3E}">
        <p14:creationId xmlns:p14="http://schemas.microsoft.com/office/powerpoint/2010/main" val="2435233245"/>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b="1" dirty="0"/>
              <a:t>Cervical Nerves</a:t>
            </a:r>
          </a:p>
          <a:p>
            <a:r>
              <a:rPr lang="en-US" b="1" dirty="0"/>
              <a:t>Lesser occipital nerve </a:t>
            </a:r>
            <a:r>
              <a:rPr lang="en-US" dirty="0"/>
              <a:t>– derived from the anterior ramus (division) of C2 and supplies the skin posterior to the ear</a:t>
            </a:r>
          </a:p>
          <a:p>
            <a:r>
              <a:rPr lang="en-US" b="1" dirty="0"/>
              <a:t>Greater occipital nerve </a:t>
            </a:r>
            <a:r>
              <a:rPr lang="en-US" dirty="0"/>
              <a:t>– derived from the posterior ramus (division) of C2 and supplies the skin of the occipital region.</a:t>
            </a:r>
          </a:p>
          <a:p>
            <a:r>
              <a:rPr lang="en-US" b="1" dirty="0"/>
              <a:t>Great auricular nerve</a:t>
            </a:r>
            <a:r>
              <a:rPr lang="en-US" dirty="0"/>
              <a:t> – derived from the anterior rami of C2 and C3 and supplies the skin posterior to the ear and over the angle of the mandible.</a:t>
            </a:r>
          </a:p>
          <a:p>
            <a:r>
              <a:rPr lang="en-US" b="1" dirty="0"/>
              <a:t>Third occipital nerve </a:t>
            </a:r>
            <a:r>
              <a:rPr lang="en-US" dirty="0"/>
              <a:t>– derived from the posterior ramus of C3 and supplies the skin of the inferior occipital region.</a:t>
            </a:r>
          </a:p>
          <a:p>
            <a:endParaRPr lang="en-US" dirty="0"/>
          </a:p>
        </p:txBody>
      </p:sp>
    </p:spTree>
    <p:extLst>
      <p:ext uri="{BB962C8B-B14F-4D97-AF65-F5344CB8AC3E}">
        <p14:creationId xmlns:p14="http://schemas.microsoft.com/office/powerpoint/2010/main" val="3404176948"/>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Cranial cavity</a:t>
            </a:r>
          </a:p>
        </p:txBody>
      </p:sp>
      <p:sp>
        <p:nvSpPr>
          <p:cNvPr id="3" name="Content Placeholder 2"/>
          <p:cNvSpPr>
            <a:spLocks noGrp="1"/>
          </p:cNvSpPr>
          <p:nvPr>
            <p:ph idx="1"/>
          </p:nvPr>
        </p:nvSpPr>
        <p:spPr>
          <a:xfrm>
            <a:off x="457200" y="1143000"/>
            <a:ext cx="8229600" cy="5638800"/>
          </a:xfrm>
        </p:spPr>
        <p:txBody>
          <a:bodyPr>
            <a:normAutofit fontScale="85000" lnSpcReduction="20000"/>
          </a:bodyPr>
          <a:lstStyle/>
          <a:p>
            <a:r>
              <a:rPr lang="en-US" dirty="0"/>
              <a:t>The </a:t>
            </a:r>
            <a:r>
              <a:rPr lang="en-US" b="1" dirty="0"/>
              <a:t>cranial cavity</a:t>
            </a:r>
            <a:r>
              <a:rPr lang="en-US" dirty="0"/>
              <a:t>, also known as </a:t>
            </a:r>
            <a:r>
              <a:rPr lang="en-US" b="1" dirty="0"/>
              <a:t>intracranial space</a:t>
            </a:r>
            <a:r>
              <a:rPr lang="en-US" dirty="0"/>
              <a:t>, is the space within the </a:t>
            </a:r>
            <a:r>
              <a:rPr lang="en-US" dirty="0">
                <a:hlinkClick r:id="rId2" tooltip="Skull"/>
              </a:rPr>
              <a:t>skull</a:t>
            </a:r>
            <a:endParaRPr lang="en-US" dirty="0"/>
          </a:p>
          <a:p>
            <a:r>
              <a:rPr lang="en-US" dirty="0"/>
              <a:t>The space inside the skull is formed by eight cranial bones known as the </a:t>
            </a:r>
            <a:r>
              <a:rPr lang="en-US" dirty="0" err="1">
                <a:hlinkClick r:id="rId3"/>
              </a:rPr>
              <a:t>neurocranium</a:t>
            </a:r>
            <a:r>
              <a:rPr lang="en-US" dirty="0"/>
              <a:t>. The </a:t>
            </a:r>
            <a:r>
              <a:rPr lang="en-US" dirty="0" err="1"/>
              <a:t>neurocranium</a:t>
            </a:r>
            <a:r>
              <a:rPr lang="en-US" dirty="0"/>
              <a:t> is the upper back part that forms the protective case around the brain. </a:t>
            </a:r>
          </a:p>
          <a:p>
            <a:r>
              <a:rPr lang="en-US" dirty="0"/>
              <a:t>The skull cap of the </a:t>
            </a:r>
            <a:r>
              <a:rPr lang="en-US" dirty="0" err="1"/>
              <a:t>neurocranium</a:t>
            </a:r>
            <a:r>
              <a:rPr lang="en-US" dirty="0"/>
              <a:t> covers the cranial cavity and the remainder of the skull is called the facial skeleton.</a:t>
            </a:r>
          </a:p>
          <a:p>
            <a:r>
              <a:rPr lang="en-US" dirty="0"/>
              <a:t>The skull (minus the </a:t>
            </a:r>
            <a:r>
              <a:rPr lang="en-US" dirty="0">
                <a:hlinkClick r:id="rId4" tooltip="Mandible"/>
              </a:rPr>
              <a:t>mandible</a:t>
            </a:r>
            <a:r>
              <a:rPr lang="en-US" dirty="0"/>
              <a:t>) is also known as the cranium, and contains the </a:t>
            </a:r>
            <a:r>
              <a:rPr lang="en-US" dirty="0">
                <a:hlinkClick r:id="rId5" tooltip="Brain"/>
              </a:rPr>
              <a:t>brain</a:t>
            </a:r>
            <a:r>
              <a:rPr lang="en-US" dirty="0"/>
              <a:t>. </a:t>
            </a:r>
          </a:p>
          <a:p>
            <a:r>
              <a:rPr lang="en-US" dirty="0">
                <a:hlinkClick r:id="rId6" tooltip="Meninges"/>
              </a:rPr>
              <a:t>Meninges</a:t>
            </a:r>
            <a:r>
              <a:rPr lang="en-US" dirty="0"/>
              <a:t> are protective membranes that surround the brain to minimize damage of the brain when there is head trauma. Meningitis is the inflammation of meninges caused by bacterial or viral</a:t>
            </a:r>
          </a:p>
        </p:txBody>
      </p:sp>
    </p:spTree>
    <p:extLst>
      <p:ext uri="{BB962C8B-B14F-4D97-AF65-F5344CB8AC3E}">
        <p14:creationId xmlns:p14="http://schemas.microsoft.com/office/powerpoint/2010/main" val="1158535684"/>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172200"/>
          </a:xfrm>
        </p:spPr>
        <p:txBody>
          <a:bodyPr/>
          <a:lstStyle/>
          <a:p>
            <a:r>
              <a:rPr lang="en-US" dirty="0"/>
              <a:t>The spaces between meninges and the brain are filled with a clear </a:t>
            </a:r>
            <a:r>
              <a:rPr lang="en-US" dirty="0">
                <a:hlinkClick r:id="rId2" tooltip="Cerebrospinal fluid"/>
              </a:rPr>
              <a:t>cerebrospinal fluid</a:t>
            </a:r>
            <a:r>
              <a:rPr lang="en-US" dirty="0"/>
              <a:t>, increasing the protection of the brain. Facial bones of the skull are not included in the cranial cavity.</a:t>
            </a:r>
          </a:p>
          <a:p>
            <a:r>
              <a:rPr lang="en-US" dirty="0"/>
              <a:t>It is formed by blending of eight cranial bones: The occipital, two </a:t>
            </a:r>
            <a:r>
              <a:rPr lang="en-US" dirty="0">
                <a:hlinkClick r:id="rId3" tooltip="Parietal bone"/>
              </a:rPr>
              <a:t>parietal</a:t>
            </a:r>
            <a:r>
              <a:rPr lang="en-US" dirty="0"/>
              <a:t>, the frontal, two temporal, the </a:t>
            </a:r>
            <a:r>
              <a:rPr lang="en-US" dirty="0" err="1"/>
              <a:t>ethmoid</a:t>
            </a:r>
            <a:r>
              <a:rPr lang="en-US" dirty="0"/>
              <a:t> and the sphenoid bones are fused together by the ossification of fixed fibrous sutures</a:t>
            </a:r>
          </a:p>
          <a:p>
            <a:endParaRPr lang="en-US" dirty="0"/>
          </a:p>
        </p:txBody>
      </p:sp>
    </p:spTree>
    <p:extLst>
      <p:ext uri="{BB962C8B-B14F-4D97-AF65-F5344CB8AC3E}">
        <p14:creationId xmlns:p14="http://schemas.microsoft.com/office/powerpoint/2010/main" val="3235048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pPr algn="l"/>
            <a:br>
              <a:rPr lang="en-US" b="1" dirty="0"/>
            </a:br>
            <a:r>
              <a:rPr lang="en-US" b="1" dirty="0"/>
              <a:t>Extrinsic muscles (axial –</a:t>
            </a:r>
            <a:r>
              <a:rPr lang="en-US" b="1" dirty="0" err="1"/>
              <a:t>appendicular</a:t>
            </a:r>
            <a:r>
              <a:rPr lang="en-US" b="1" dirty="0"/>
              <a:t> muscles)</a:t>
            </a:r>
            <a:br>
              <a:rPr lang="en-US" b="1" dirty="0"/>
            </a:br>
            <a:endParaRPr lang="en-US" b="1" dirty="0"/>
          </a:p>
        </p:txBody>
      </p:sp>
      <p:pic>
        <p:nvPicPr>
          <p:cNvPr id="7171" name="Picture 3"/>
          <p:cNvPicPr>
            <a:picLocks noGrp="1" noChangeAspect="1" noChangeArrowheads="1"/>
          </p:cNvPicPr>
          <p:nvPr>
            <p:ph idx="1"/>
          </p:nvPr>
        </p:nvPicPr>
        <p:blipFill>
          <a:blip r:embed="rId2"/>
          <a:srcRect/>
          <a:stretch>
            <a:fillRect/>
          </a:stretch>
        </p:blipFill>
        <p:spPr bwMode="auto">
          <a:xfrm>
            <a:off x="381000" y="1447800"/>
            <a:ext cx="7315200" cy="4953000"/>
          </a:xfrm>
          <a:prstGeom prst="rect">
            <a:avLst/>
          </a:prstGeom>
          <a:noFill/>
          <a:ln w="9525">
            <a:noFill/>
            <a:miter lim="800000"/>
            <a:headEnd/>
            <a:tailEnd/>
          </a:ln>
          <a:effectLst/>
        </p:spPr>
      </p:pic>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85000" lnSpcReduction="10000"/>
          </a:bodyPr>
          <a:lstStyle/>
          <a:p>
            <a:r>
              <a:rPr lang="en-US" dirty="0"/>
              <a:t>The three meninges are the three membranes that envelop the brain and spinal cord, in which the central nervous system developed, which are the </a:t>
            </a:r>
            <a:r>
              <a:rPr lang="en-US" dirty="0" err="1">
                <a:hlinkClick r:id="rId2" tooltip="Pia mater"/>
              </a:rPr>
              <a:t>pia</a:t>
            </a:r>
            <a:r>
              <a:rPr lang="en-US" dirty="0">
                <a:hlinkClick r:id="rId2" tooltip="Pia mater"/>
              </a:rPr>
              <a:t> mater</a:t>
            </a:r>
            <a:r>
              <a:rPr lang="en-US" dirty="0"/>
              <a:t>, the </a:t>
            </a:r>
            <a:r>
              <a:rPr lang="en-US" dirty="0">
                <a:hlinkClick r:id="rId3" tooltip="Arachnoid mater"/>
              </a:rPr>
              <a:t>arachnoid mater</a:t>
            </a:r>
            <a:r>
              <a:rPr lang="en-US" dirty="0"/>
              <a:t>, and the </a:t>
            </a:r>
            <a:r>
              <a:rPr lang="en-US" dirty="0" err="1">
                <a:hlinkClick r:id="rId4" tooltip="Dura mater"/>
              </a:rPr>
              <a:t>dura</a:t>
            </a:r>
            <a:r>
              <a:rPr lang="en-US" dirty="0">
                <a:hlinkClick r:id="rId4" tooltip="Dura mater"/>
              </a:rPr>
              <a:t> mater</a:t>
            </a:r>
            <a:r>
              <a:rPr lang="en-US" dirty="0"/>
              <a:t>. </a:t>
            </a:r>
          </a:p>
          <a:p>
            <a:r>
              <a:rPr lang="en-US" dirty="0">
                <a:solidFill>
                  <a:srgbClr val="202122"/>
                </a:solidFill>
                <a:latin typeface="Arial"/>
              </a:rPr>
              <a:t>The latter is the thickest and outermost of the three membrane layers; it contains the most collagen, and it is derived from the </a:t>
            </a:r>
            <a:r>
              <a:rPr lang="en-US" dirty="0">
                <a:solidFill>
                  <a:srgbClr val="0645AD"/>
                </a:solidFill>
                <a:latin typeface="Arial"/>
                <a:hlinkClick r:id="rId5" tooltip="Mesoderm"/>
              </a:rPr>
              <a:t>mesoderm</a:t>
            </a:r>
            <a:r>
              <a:rPr lang="en-US" dirty="0">
                <a:solidFill>
                  <a:srgbClr val="202122"/>
                </a:solidFill>
                <a:latin typeface="Arial"/>
              </a:rPr>
              <a:t> </a:t>
            </a:r>
          </a:p>
          <a:p>
            <a:r>
              <a:rPr lang="en-US" dirty="0"/>
              <a:t>The pituitary gland is also found in the make up of the cranial cavity. It plays a major role in the body, creating and secreting many bodily hormones. The gland secretes different fluids that are important for the body to function. The body's temperature, physical, and sexual functions are regulated by this gland. One of the major glands are controlled through this cavity.</a:t>
            </a:r>
            <a:endParaRPr lang="en-US" dirty="0">
              <a:solidFill>
                <a:srgbClr val="202122"/>
              </a:solidFill>
              <a:latin typeface="Arial"/>
            </a:endParaRPr>
          </a:p>
          <a:p>
            <a:endParaRPr lang="en-US" dirty="0"/>
          </a:p>
          <a:p>
            <a:endParaRPr lang="en-US" dirty="0"/>
          </a:p>
        </p:txBody>
      </p:sp>
    </p:spTree>
    <p:extLst>
      <p:ext uri="{BB962C8B-B14F-4D97-AF65-F5344CB8AC3E}">
        <p14:creationId xmlns:p14="http://schemas.microsoft.com/office/powerpoint/2010/main" val="112595830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normAutofit fontScale="92500" lnSpcReduction="10000"/>
          </a:bodyPr>
          <a:lstStyle/>
          <a:p>
            <a:pPr marL="0" indent="0">
              <a:buNone/>
            </a:pPr>
            <a:r>
              <a:rPr lang="en-US" dirty="0"/>
              <a:t>Cranial cavity is divided into 3 fossae </a:t>
            </a:r>
          </a:p>
          <a:p>
            <a:pPr lvl="1"/>
            <a:r>
              <a:rPr lang="en-US" dirty="0"/>
              <a:t>Anterior</a:t>
            </a:r>
          </a:p>
          <a:p>
            <a:pPr lvl="1"/>
            <a:r>
              <a:rPr lang="en-US" dirty="0"/>
              <a:t>Middle</a:t>
            </a:r>
          </a:p>
          <a:p>
            <a:pPr lvl="1"/>
            <a:r>
              <a:rPr lang="en-US" dirty="0"/>
              <a:t>Posterior</a:t>
            </a:r>
          </a:p>
          <a:p>
            <a:pPr marL="0" indent="0">
              <a:buNone/>
            </a:pPr>
            <a:r>
              <a:rPr lang="en-US" b="1" dirty="0"/>
              <a:t>Anterior cranial fossae</a:t>
            </a:r>
          </a:p>
          <a:p>
            <a:r>
              <a:rPr lang="en-US" dirty="0"/>
              <a:t>The anterior cranial fossa is the most shallow and superior of the three cranial fossae. It lies superiorly over the </a:t>
            </a:r>
            <a:r>
              <a:rPr lang="en-US" b="1" dirty="0">
                <a:hlinkClick r:id="rId2"/>
              </a:rPr>
              <a:t>nasal</a:t>
            </a:r>
            <a:r>
              <a:rPr lang="en-US" dirty="0"/>
              <a:t> and</a:t>
            </a:r>
            <a:r>
              <a:rPr lang="en-US" b="1" dirty="0">
                <a:hlinkClick r:id="rId3"/>
              </a:rPr>
              <a:t> orbital</a:t>
            </a:r>
            <a:r>
              <a:rPr lang="en-US" b="1" dirty="0"/>
              <a:t> cavities</a:t>
            </a:r>
            <a:r>
              <a:rPr lang="en-US" dirty="0"/>
              <a:t>. The fossa accommodates the anteroinferior portions of the </a:t>
            </a:r>
            <a:r>
              <a:rPr lang="en-US" b="1" dirty="0"/>
              <a:t>frontal lobes</a:t>
            </a:r>
            <a:r>
              <a:rPr lang="en-US" dirty="0"/>
              <a:t> of the brain.</a:t>
            </a:r>
          </a:p>
          <a:p>
            <a:r>
              <a:rPr lang="en-US" dirty="0"/>
              <a:t>The anterior fossae consists of three bones: </a:t>
            </a:r>
            <a:r>
              <a:rPr lang="en-US" dirty="0">
                <a:solidFill>
                  <a:srgbClr val="FF0000"/>
                </a:solidFill>
              </a:rPr>
              <a:t>frontal, ethmoid and sphenoid bones</a:t>
            </a:r>
          </a:p>
          <a:p>
            <a:endParaRPr lang="en-US" dirty="0"/>
          </a:p>
        </p:txBody>
      </p:sp>
    </p:spTree>
    <p:extLst>
      <p:ext uri="{BB962C8B-B14F-4D97-AF65-F5344CB8AC3E}">
        <p14:creationId xmlns:p14="http://schemas.microsoft.com/office/powerpoint/2010/main" val="74223143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86800" cy="6781800"/>
          </a:xfrm>
        </p:spPr>
        <p:txBody>
          <a:bodyPr>
            <a:normAutofit/>
          </a:bodyPr>
          <a:lstStyle/>
          <a:p>
            <a:pPr marL="0" indent="0" fontAlgn="base">
              <a:buNone/>
            </a:pPr>
            <a:r>
              <a:rPr lang="en-US" b="1" dirty="0"/>
              <a:t>Middle Cranial Fossa</a:t>
            </a:r>
          </a:p>
          <a:p>
            <a:pPr fontAlgn="base"/>
            <a:r>
              <a:rPr lang="en-US" dirty="0"/>
              <a:t>The middle cranial fossa is deeper and situated posterior to the anterior fossa. It extends from the lesser wings of the sphenoid bone anteriorly, to the petrous ridges (petrous portion of the temporal bones) posteriorly</a:t>
            </a:r>
          </a:p>
          <a:p>
            <a:pPr fontAlgn="base"/>
            <a:r>
              <a:rPr lang="en-US" dirty="0"/>
              <a:t>The middle cranial fossa consists of three bones – the </a:t>
            </a:r>
            <a:r>
              <a:rPr lang="en-US" b="1" dirty="0">
                <a:hlinkClick r:id="rId2"/>
              </a:rPr>
              <a:t>sphenoid</a:t>
            </a:r>
            <a:r>
              <a:rPr lang="en-US" dirty="0"/>
              <a:t> bone and the two </a:t>
            </a:r>
            <a:r>
              <a:rPr lang="en-US" b="1" dirty="0">
                <a:hlinkClick r:id="rId3"/>
              </a:rPr>
              <a:t>temporal</a:t>
            </a:r>
            <a:r>
              <a:rPr lang="en-US" dirty="0">
                <a:hlinkClick r:id="rId3"/>
              </a:rPr>
              <a:t> </a:t>
            </a:r>
            <a:r>
              <a:rPr lang="en-US" dirty="0"/>
              <a:t>bones.</a:t>
            </a:r>
          </a:p>
          <a:p>
            <a:pPr fontAlgn="base"/>
            <a:r>
              <a:rPr lang="en-US" dirty="0"/>
              <a:t>Middle cranial fossa consists of central portion that contain </a:t>
            </a:r>
            <a:r>
              <a:rPr lang="en-US" dirty="0">
                <a:solidFill>
                  <a:srgbClr val="FF0000"/>
                </a:solidFill>
              </a:rPr>
              <a:t>pituitary gland </a:t>
            </a:r>
            <a:r>
              <a:rPr lang="en-US" dirty="0"/>
              <a:t>and two lateral portions which accommodate </a:t>
            </a:r>
            <a:r>
              <a:rPr lang="en-US" dirty="0">
                <a:solidFill>
                  <a:srgbClr val="FF0000"/>
                </a:solidFill>
              </a:rPr>
              <a:t>temporal bones of the brain</a:t>
            </a:r>
          </a:p>
          <a:p>
            <a:pPr marL="0" indent="0">
              <a:buNone/>
            </a:pPr>
            <a:endParaRPr lang="en-US" dirty="0"/>
          </a:p>
        </p:txBody>
      </p:sp>
    </p:spTree>
    <p:extLst>
      <p:ext uri="{BB962C8B-B14F-4D97-AF65-F5344CB8AC3E}">
        <p14:creationId xmlns:p14="http://schemas.microsoft.com/office/powerpoint/2010/main" val="324235434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2328-31CE-412B-A470-9721EE75497C}"/>
              </a:ext>
            </a:extLst>
          </p:cNvPr>
          <p:cNvSpPr>
            <a:spLocks noGrp="1"/>
          </p:cNvSpPr>
          <p:nvPr>
            <p:ph type="title"/>
          </p:nvPr>
        </p:nvSpPr>
        <p:spPr/>
        <p:txBody>
          <a:bodyPr>
            <a:normAutofit fontScale="90000"/>
          </a:bodyPr>
          <a:lstStyle/>
          <a:p>
            <a:br>
              <a:rPr lang="en-US" dirty="0"/>
            </a:br>
            <a:r>
              <a:rPr lang="en-US" b="1" dirty="0"/>
              <a:t>Posterior Cranial Fossa</a:t>
            </a:r>
            <a:br>
              <a:rPr lang="en-US" dirty="0"/>
            </a:br>
            <a:endParaRPr lang="en-US" dirty="0"/>
          </a:p>
        </p:txBody>
      </p:sp>
      <p:sp>
        <p:nvSpPr>
          <p:cNvPr id="3" name="Content Placeholder 2">
            <a:extLst>
              <a:ext uri="{FF2B5EF4-FFF2-40B4-BE49-F238E27FC236}">
                <a16:creationId xmlns:a16="http://schemas.microsoft.com/office/drawing/2014/main" id="{A7651A6B-ACE1-488A-806A-2576F9C0490F}"/>
              </a:ext>
            </a:extLst>
          </p:cNvPr>
          <p:cNvSpPr>
            <a:spLocks noGrp="1"/>
          </p:cNvSpPr>
          <p:nvPr>
            <p:ph idx="1"/>
          </p:nvPr>
        </p:nvSpPr>
        <p:spPr>
          <a:xfrm>
            <a:off x="457200" y="1417638"/>
            <a:ext cx="8229600" cy="4708525"/>
          </a:xfrm>
        </p:spPr>
        <p:txBody>
          <a:bodyPr>
            <a:normAutofit fontScale="85000" lnSpcReduction="10000"/>
          </a:bodyPr>
          <a:lstStyle/>
          <a:p>
            <a:r>
              <a:rPr lang="en-US" dirty="0"/>
              <a:t>The posterior cranial fossa is the most posterior and deepest portion of the cranial cavity. </a:t>
            </a:r>
          </a:p>
          <a:p>
            <a:r>
              <a:rPr lang="en-US" dirty="0"/>
              <a:t>It accommodates </a:t>
            </a:r>
            <a:r>
              <a:rPr lang="en-US" dirty="0">
                <a:solidFill>
                  <a:srgbClr val="FF0000"/>
                </a:solidFill>
              </a:rPr>
              <a:t>the brainstem and cerebellum of the brain. </a:t>
            </a:r>
          </a:p>
          <a:p>
            <a:r>
              <a:rPr lang="en-US" dirty="0"/>
              <a:t>The posterior fossa is bounded anteriorly by the petrous ridges, while the occipital bone forms the floor and posterior wall. It is divided at the midline by the large foramen magnum (“great aperture”), the opening that provides for passage of the spinal cord.</a:t>
            </a:r>
          </a:p>
          <a:p>
            <a:r>
              <a:rPr lang="en-US" dirty="0"/>
              <a:t>The posterior cranial fossa is comprised of three bones; </a:t>
            </a:r>
            <a:r>
              <a:rPr lang="en-US" dirty="0">
                <a:solidFill>
                  <a:srgbClr val="FF0000"/>
                </a:solidFill>
              </a:rPr>
              <a:t>occipital bone and two temporal bones</a:t>
            </a:r>
          </a:p>
        </p:txBody>
      </p:sp>
    </p:spTree>
    <p:extLst>
      <p:ext uri="{BB962C8B-B14F-4D97-AF65-F5344CB8AC3E}">
        <p14:creationId xmlns:p14="http://schemas.microsoft.com/office/powerpoint/2010/main" val="393764316"/>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a:t>BRAIN</a:t>
            </a:r>
          </a:p>
        </p:txBody>
      </p:sp>
      <p:sp>
        <p:nvSpPr>
          <p:cNvPr id="3" name="Content Placeholder 2"/>
          <p:cNvSpPr>
            <a:spLocks noGrp="1"/>
          </p:cNvSpPr>
          <p:nvPr>
            <p:ph idx="1"/>
          </p:nvPr>
        </p:nvSpPr>
        <p:spPr>
          <a:xfrm>
            <a:off x="228600" y="990600"/>
            <a:ext cx="8458200" cy="5135563"/>
          </a:xfrm>
        </p:spPr>
        <p:txBody>
          <a:bodyPr>
            <a:normAutofit/>
          </a:bodyPr>
          <a:lstStyle/>
          <a:p>
            <a:r>
              <a:rPr lang="en-US" dirty="0"/>
              <a:t>The </a:t>
            </a:r>
            <a:r>
              <a:rPr lang="en-US" b="1" dirty="0"/>
              <a:t>brain</a:t>
            </a:r>
            <a:r>
              <a:rPr lang="en-US" dirty="0"/>
              <a:t> has three main parts: forebrain  middle brain and hind brain </a:t>
            </a:r>
          </a:p>
          <a:p>
            <a:r>
              <a:rPr lang="en-US" dirty="0"/>
              <a:t>The brain is contained in, and protected by, the </a:t>
            </a:r>
            <a:r>
              <a:rPr lang="en-US" dirty="0">
                <a:hlinkClick r:id="rId2"/>
              </a:rPr>
              <a:t>skull bones</a:t>
            </a:r>
            <a:r>
              <a:rPr lang="en-US" dirty="0"/>
              <a:t> of the </a:t>
            </a:r>
            <a:r>
              <a:rPr lang="en-US" u="sng" dirty="0">
                <a:hlinkClick r:id="rId3" tooltip="Human head"/>
              </a:rPr>
              <a:t>head</a:t>
            </a:r>
            <a:endParaRPr lang="en-US" dirty="0"/>
          </a:p>
          <a:p>
            <a:pPr marL="0" indent="0">
              <a:buNone/>
            </a:pPr>
            <a:endParaRPr lang="en-US" dirty="0"/>
          </a:p>
        </p:txBody>
      </p:sp>
    </p:spTree>
    <p:extLst>
      <p:ext uri="{BB962C8B-B14F-4D97-AF65-F5344CB8AC3E}">
        <p14:creationId xmlns:p14="http://schemas.microsoft.com/office/powerpoint/2010/main" val="4073019184"/>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a:t>Parts of the brain</a:t>
            </a:r>
          </a:p>
        </p:txBody>
      </p:sp>
      <p:sp>
        <p:nvSpPr>
          <p:cNvPr id="3" name="Content Placeholder 2"/>
          <p:cNvSpPr>
            <a:spLocks noGrp="1"/>
          </p:cNvSpPr>
          <p:nvPr>
            <p:ph idx="1"/>
          </p:nvPr>
        </p:nvSpPr>
        <p:spPr>
          <a:xfrm>
            <a:off x="457200" y="762000"/>
            <a:ext cx="8534400" cy="5791200"/>
          </a:xfrm>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38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90921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0" indent="0" fontAlgn="base">
              <a:buNone/>
            </a:pPr>
            <a:r>
              <a:rPr lang="en-US" b="1" dirty="0"/>
              <a:t>Forebrain</a:t>
            </a:r>
          </a:p>
          <a:p>
            <a:pPr fontAlgn="base"/>
            <a:r>
              <a:rPr lang="en-US" dirty="0">
                <a:solidFill>
                  <a:schemeClr val="accent6"/>
                </a:solidFill>
              </a:rPr>
              <a:t>The Cerebrum</a:t>
            </a:r>
            <a:r>
              <a:rPr lang="en-US" dirty="0"/>
              <a:t>: Also known as the </a:t>
            </a:r>
            <a:r>
              <a:rPr lang="en-US" dirty="0">
                <a:solidFill>
                  <a:schemeClr val="accent5"/>
                </a:solidFill>
              </a:rPr>
              <a:t>cerebral cortex</a:t>
            </a:r>
            <a:r>
              <a:rPr lang="en-US" dirty="0"/>
              <a:t>,</a:t>
            </a:r>
          </a:p>
          <a:p>
            <a:pPr fontAlgn="base"/>
            <a:r>
              <a:rPr lang="en-US" dirty="0"/>
              <a:t>The cerebrum is the </a:t>
            </a:r>
            <a:r>
              <a:rPr lang="en-US" dirty="0">
                <a:solidFill>
                  <a:schemeClr val="accent5"/>
                </a:solidFill>
              </a:rPr>
              <a:t>largest part of the human brain, </a:t>
            </a:r>
            <a:r>
              <a:rPr lang="en-US" dirty="0"/>
              <a:t>and it is associated with higher brain function such as </a:t>
            </a:r>
            <a:r>
              <a:rPr lang="en-US" dirty="0">
                <a:solidFill>
                  <a:srgbClr val="FF0000"/>
                </a:solidFill>
              </a:rPr>
              <a:t>thought and action</a:t>
            </a:r>
            <a:r>
              <a:rPr lang="en-US" dirty="0"/>
              <a:t>. </a:t>
            </a:r>
          </a:p>
          <a:p>
            <a:pPr fontAlgn="base"/>
            <a:r>
              <a:rPr lang="en-US" dirty="0"/>
              <a:t>Nerve cells make up the </a:t>
            </a:r>
            <a:r>
              <a:rPr lang="en-US" dirty="0">
                <a:solidFill>
                  <a:srgbClr val="FF0000"/>
                </a:solidFill>
              </a:rPr>
              <a:t>gray surface</a:t>
            </a:r>
            <a:r>
              <a:rPr lang="en-US" dirty="0"/>
              <a:t>, which is a little thicker than our thumb. </a:t>
            </a:r>
          </a:p>
          <a:p>
            <a:pPr fontAlgn="base"/>
            <a:r>
              <a:rPr lang="en-US" dirty="0"/>
              <a:t>White nerve fibers beneath the surface carry signals between nerve cells in other parts of the brain and body. </a:t>
            </a:r>
          </a:p>
        </p:txBody>
      </p:sp>
    </p:spTree>
    <p:extLst>
      <p:ext uri="{BB962C8B-B14F-4D97-AF65-F5344CB8AC3E}">
        <p14:creationId xmlns:p14="http://schemas.microsoft.com/office/powerpoint/2010/main" val="326982371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fontAlgn="base"/>
            <a:r>
              <a:rPr lang="en-US" dirty="0"/>
              <a:t>Its </a:t>
            </a:r>
            <a:r>
              <a:rPr lang="en-US" dirty="0">
                <a:solidFill>
                  <a:srgbClr val="FF0000"/>
                </a:solidFill>
              </a:rPr>
              <a:t>wrinkled surface increases the surface area, and is a six-layered structure found in mammals, called the </a:t>
            </a:r>
            <a:r>
              <a:rPr lang="en-US" dirty="0" err="1">
                <a:solidFill>
                  <a:srgbClr val="FF0000"/>
                </a:solidFill>
              </a:rPr>
              <a:t>neocortex</a:t>
            </a:r>
            <a:r>
              <a:rPr lang="en-US" dirty="0"/>
              <a:t>. </a:t>
            </a:r>
          </a:p>
          <a:p>
            <a:pPr fontAlgn="base"/>
            <a:r>
              <a:rPr lang="en-US" dirty="0"/>
              <a:t>It is divided into four sections, called “lobes”. They are; </a:t>
            </a:r>
            <a:r>
              <a:rPr lang="en-US" dirty="0">
                <a:solidFill>
                  <a:srgbClr val="FF0000"/>
                </a:solidFill>
              </a:rPr>
              <a:t>the frontal lobe, the parietal lobe, the occipital lobe and the temporal lobe</a:t>
            </a:r>
            <a:r>
              <a:rPr lang="en-US" dirty="0"/>
              <a:t>.</a:t>
            </a:r>
          </a:p>
          <a:p>
            <a:endParaRPr lang="en-US" dirty="0"/>
          </a:p>
        </p:txBody>
      </p:sp>
    </p:spTree>
    <p:extLst>
      <p:ext uri="{BB962C8B-B14F-4D97-AF65-F5344CB8AC3E}">
        <p14:creationId xmlns:p14="http://schemas.microsoft.com/office/powerpoint/2010/main" val="418859119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0"/>
            <a:ext cx="8382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83885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610600" cy="5745163"/>
          </a:xfrm>
        </p:spPr>
        <p:txBody>
          <a:bodyPr/>
          <a:lstStyle/>
          <a:p>
            <a:pPr marL="0" indent="0" fontAlgn="base">
              <a:buNone/>
            </a:pPr>
            <a:r>
              <a:rPr lang="en-US" b="1" dirty="0"/>
              <a:t>Functions Of The Lobes:</a:t>
            </a:r>
            <a:endParaRPr lang="en-US" dirty="0"/>
          </a:p>
          <a:p>
            <a:pPr fontAlgn="base"/>
            <a:r>
              <a:rPr lang="en-US" dirty="0">
                <a:solidFill>
                  <a:schemeClr val="accent6"/>
                </a:solidFill>
              </a:rPr>
              <a:t>Frontal Lobe</a:t>
            </a:r>
            <a:r>
              <a:rPr lang="en-US" dirty="0"/>
              <a:t> – The frontal lobe lies just beneath our forehead (the front of the head) and is associated with our brain’s ability to </a:t>
            </a:r>
            <a:r>
              <a:rPr lang="en-US" dirty="0">
                <a:solidFill>
                  <a:schemeClr val="accent1"/>
                </a:solidFill>
              </a:rPr>
              <a:t>reason, organize, plan, speak, move, make facial expressions, serial task, problem solve, control inhibition, spontaneity, initiate and self-regulate behaviors, pay attention, remember and control emotions.</a:t>
            </a:r>
          </a:p>
          <a:p>
            <a:endParaRPr lang="en-US" dirty="0"/>
          </a:p>
        </p:txBody>
      </p:sp>
    </p:spTree>
    <p:extLst>
      <p:ext uri="{BB962C8B-B14F-4D97-AF65-F5344CB8AC3E}">
        <p14:creationId xmlns:p14="http://schemas.microsoft.com/office/powerpoint/2010/main" val="4181890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a:buNone/>
            </a:pPr>
            <a:r>
              <a:rPr lang="en-US" b="1" dirty="0"/>
              <a:t>3. </a:t>
            </a:r>
            <a:r>
              <a:rPr lang="en-US" b="1" dirty="0" err="1"/>
              <a:t>Axio</a:t>
            </a:r>
            <a:r>
              <a:rPr lang="en-US" b="1" dirty="0"/>
              <a:t>-</a:t>
            </a:r>
            <a:r>
              <a:rPr lang="en-US" b="1" dirty="0" err="1"/>
              <a:t>appendicular</a:t>
            </a:r>
            <a:r>
              <a:rPr lang="en-US" b="1" dirty="0"/>
              <a:t> muscles (extrinsic muscles)</a:t>
            </a:r>
          </a:p>
          <a:p>
            <a:r>
              <a:rPr lang="en-US" dirty="0"/>
              <a:t>Connect axial skeleton to </a:t>
            </a:r>
            <a:r>
              <a:rPr lang="en-US" dirty="0" err="1"/>
              <a:t>appendicular</a:t>
            </a:r>
            <a:r>
              <a:rPr lang="en-US" dirty="0"/>
              <a:t> skeleton</a:t>
            </a:r>
          </a:p>
          <a:p>
            <a:r>
              <a:rPr lang="en-US" dirty="0"/>
              <a:t>They originate from torso (trunk) and attach to bones of shoulder (clavicle, scapula or </a:t>
            </a:r>
            <a:r>
              <a:rPr lang="en-US" dirty="0" err="1"/>
              <a:t>humerus</a:t>
            </a:r>
            <a:r>
              <a:rPr lang="en-US" dirty="0"/>
              <a:t>)</a:t>
            </a:r>
          </a:p>
          <a:p>
            <a:r>
              <a:rPr lang="en-US" dirty="0"/>
              <a:t>The muscles are both deep and superficial muscles</a:t>
            </a:r>
          </a:p>
          <a:p>
            <a:r>
              <a:rPr lang="en-US" dirty="0"/>
              <a:t>Superficial layer- trapezium and </a:t>
            </a:r>
            <a:r>
              <a:rPr lang="en-US" dirty="0" err="1"/>
              <a:t>latissmus</a:t>
            </a:r>
            <a:r>
              <a:rPr lang="en-US" dirty="0"/>
              <a:t> </a:t>
            </a:r>
            <a:r>
              <a:rPr lang="en-US" dirty="0" err="1"/>
              <a:t>dorsi</a:t>
            </a:r>
            <a:endParaRPr lang="en-US" dirty="0"/>
          </a:p>
          <a:p>
            <a:r>
              <a:rPr lang="en-US" dirty="0"/>
              <a:t>Deep layer- </a:t>
            </a:r>
            <a:r>
              <a:rPr lang="en-US" dirty="0" err="1"/>
              <a:t>levator</a:t>
            </a:r>
            <a:r>
              <a:rPr lang="en-US" dirty="0"/>
              <a:t> scapula, rhomboid major and rhomboid minor</a:t>
            </a:r>
          </a:p>
          <a:p>
            <a:pPr>
              <a:buNone/>
            </a:pPr>
            <a:endParaRPr lang="en-US" b="1" dirty="0"/>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normAutofit fontScale="92500" lnSpcReduction="10000"/>
          </a:bodyPr>
          <a:lstStyle/>
          <a:p>
            <a:r>
              <a:rPr lang="en-US" dirty="0">
                <a:solidFill>
                  <a:schemeClr val="accent6"/>
                </a:solidFill>
              </a:rPr>
              <a:t>Parietal Lobe</a:t>
            </a:r>
            <a:r>
              <a:rPr lang="en-US" dirty="0"/>
              <a:t> – The parietal lobe is located at the upper rear of our brain (the middle part of the brain), and controls our complex behaviors, including senses such as </a:t>
            </a:r>
            <a:r>
              <a:rPr lang="en-US" dirty="0">
                <a:solidFill>
                  <a:srgbClr val="FF0000"/>
                </a:solidFill>
              </a:rPr>
              <a:t>vision, touch, body awareness and spatial orientation</a:t>
            </a:r>
            <a:r>
              <a:rPr lang="en-US" dirty="0"/>
              <a:t>. </a:t>
            </a:r>
          </a:p>
          <a:p>
            <a:r>
              <a:rPr lang="en-US" dirty="0"/>
              <a:t>It plays important roles in integrating sensory information from various parts of our body, knowledge of numbers and their relations, and in the manipulation of objects. </a:t>
            </a:r>
          </a:p>
          <a:p>
            <a:r>
              <a:rPr lang="en-US" dirty="0"/>
              <a:t>Portions are involved with our </a:t>
            </a:r>
            <a:r>
              <a:rPr lang="en-US" dirty="0" err="1"/>
              <a:t>visuospatial</a:t>
            </a:r>
            <a:r>
              <a:rPr lang="en-US" dirty="0"/>
              <a:t> processing, language comprehension, the ability to construct, body positioning and movement, neglect/inattention, left-right differentiation and self-awareness/insight.</a:t>
            </a:r>
          </a:p>
        </p:txBody>
      </p:sp>
    </p:spTree>
    <p:extLst>
      <p:ext uri="{BB962C8B-B14F-4D97-AF65-F5344CB8AC3E}">
        <p14:creationId xmlns:p14="http://schemas.microsoft.com/office/powerpoint/2010/main" val="909731616"/>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305800" cy="6553200"/>
          </a:xfrm>
        </p:spPr>
        <p:txBody>
          <a:bodyPr>
            <a:normAutofit fontScale="92500" lnSpcReduction="20000"/>
          </a:bodyPr>
          <a:lstStyle/>
          <a:p>
            <a:r>
              <a:rPr lang="en-US" dirty="0">
                <a:solidFill>
                  <a:schemeClr val="accent6"/>
                </a:solidFill>
              </a:rPr>
              <a:t>Occipital Lobe</a:t>
            </a:r>
            <a:r>
              <a:rPr lang="en-US" dirty="0"/>
              <a:t> – The occipital lobe is located at the back of our brain, and is associated with our visual processing, such as visual recognition, visual attention, spatial analysis and visual perception of body language; such as postures, expressions and gestures.</a:t>
            </a:r>
          </a:p>
          <a:p>
            <a:r>
              <a:rPr lang="en-US" dirty="0">
                <a:solidFill>
                  <a:schemeClr val="accent6"/>
                </a:solidFill>
              </a:rPr>
              <a:t>Temporal Lobe</a:t>
            </a:r>
            <a:r>
              <a:rPr lang="en-US" dirty="0"/>
              <a:t> – The temporal lobe is located near our ears (the sides of the brain) and is associated with processing our perception and recognition of auditory stimuli (including our ability to focus on one sound among many, like listening to one voice among many at a party), comprehending spoken language, verbal memory, visual memory and language production (including fluency and word-finding), general knowledge and autobiographical memories.</a:t>
            </a:r>
          </a:p>
        </p:txBody>
      </p:sp>
    </p:spTree>
    <p:extLst>
      <p:ext uri="{BB962C8B-B14F-4D97-AF65-F5344CB8AC3E}">
        <p14:creationId xmlns:p14="http://schemas.microsoft.com/office/powerpoint/2010/main" val="102118216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fontScale="85000" lnSpcReduction="20000"/>
          </a:bodyPr>
          <a:lstStyle/>
          <a:p>
            <a:r>
              <a:rPr lang="en-US" dirty="0"/>
              <a:t>A deep furrow divides the cerebrum into two halves, known as the left and right hemispheres.</a:t>
            </a:r>
          </a:p>
          <a:p>
            <a:r>
              <a:rPr lang="en-US" dirty="0"/>
              <a:t>The two halves join at a large deep sulcus (</a:t>
            </a:r>
            <a:r>
              <a:rPr lang="en-US" dirty="0" err="1"/>
              <a:t>interhemispheric</a:t>
            </a:r>
            <a:r>
              <a:rPr lang="en-US" dirty="0"/>
              <a:t> fissure AKA, the medial longitudinal fissure) that runs from front of head to the back</a:t>
            </a:r>
          </a:p>
          <a:p>
            <a:r>
              <a:rPr lang="en-US" dirty="0"/>
              <a:t> And, while the two hemispheres look almost symmetrical, each side seems to function differently. </a:t>
            </a:r>
          </a:p>
          <a:p>
            <a:r>
              <a:rPr lang="en-US" dirty="0"/>
              <a:t>The right hemisphere is considered our creative side, and the left hemisphere is considered our logical side. </a:t>
            </a:r>
          </a:p>
          <a:p>
            <a:r>
              <a:rPr lang="en-US" dirty="0"/>
              <a:t>The right hemisphere controls the left side of the body while the left hemisphere control the right side of the body</a:t>
            </a:r>
          </a:p>
          <a:p>
            <a:r>
              <a:rPr lang="en-US" dirty="0"/>
              <a:t>A bundle of axons, called the corpus callosum (a C-shaped structure of white matter and nerve pathways), connects the two hemispheres and allow communication between the two halves. The corpus callosum is at the center of the cerebrum</a:t>
            </a:r>
          </a:p>
        </p:txBody>
      </p:sp>
    </p:spTree>
    <p:extLst>
      <p:ext uri="{BB962C8B-B14F-4D97-AF65-F5344CB8AC3E}">
        <p14:creationId xmlns:p14="http://schemas.microsoft.com/office/powerpoint/2010/main" val="3068199909"/>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629400"/>
          </a:xfrm>
        </p:spPr>
        <p:txBody>
          <a:bodyPr>
            <a:normAutofit fontScale="92500" lnSpcReduction="10000"/>
          </a:bodyPr>
          <a:lstStyle/>
          <a:p>
            <a:pPr marL="0" indent="0" fontAlgn="base">
              <a:buNone/>
            </a:pPr>
            <a:r>
              <a:rPr lang="en-US" b="1" dirty="0"/>
              <a:t>Midbrain</a:t>
            </a:r>
          </a:p>
          <a:p>
            <a:pPr fontAlgn="base"/>
            <a:r>
              <a:rPr lang="en-US" dirty="0"/>
              <a:t>The midbrain is located </a:t>
            </a:r>
            <a:r>
              <a:rPr lang="en-US" dirty="0">
                <a:solidFill>
                  <a:schemeClr val="accent6"/>
                </a:solidFill>
              </a:rPr>
              <a:t>below the cerebral cortex</a:t>
            </a:r>
            <a:r>
              <a:rPr lang="en-US" dirty="0"/>
              <a:t>, and </a:t>
            </a:r>
            <a:r>
              <a:rPr lang="en-US" dirty="0">
                <a:solidFill>
                  <a:schemeClr val="accent6"/>
                </a:solidFill>
              </a:rPr>
              <a:t>above the hindbrain </a:t>
            </a:r>
            <a:r>
              <a:rPr lang="en-US" dirty="0"/>
              <a:t>placing it near the center of the brain. </a:t>
            </a:r>
          </a:p>
          <a:p>
            <a:pPr fontAlgn="base"/>
            <a:r>
              <a:rPr lang="en-US" dirty="0"/>
              <a:t>It is comprised of the </a:t>
            </a:r>
            <a:r>
              <a:rPr lang="en-US" b="1" dirty="0" err="1"/>
              <a:t>tectum</a:t>
            </a:r>
            <a:r>
              <a:rPr lang="en-US" dirty="0"/>
              <a:t>(Latin for roof)- is the dorsal side of the midbrain , </a:t>
            </a:r>
            <a:r>
              <a:rPr lang="en-US" b="1" dirty="0" err="1"/>
              <a:t>tegmentum</a:t>
            </a:r>
            <a:r>
              <a:rPr lang="en-US" dirty="0"/>
              <a:t> -is the ventral part of the midbrain , </a:t>
            </a:r>
            <a:r>
              <a:rPr lang="en-US" b="1" dirty="0"/>
              <a:t>cerebral aqueduct </a:t>
            </a:r>
            <a:r>
              <a:rPr lang="en-US" dirty="0"/>
              <a:t>(the structure within the brainstem that connects the third ventricle to the fourth) </a:t>
            </a:r>
            <a:r>
              <a:rPr lang="en-US" b="1" dirty="0"/>
              <a:t>cerebral peduncles</a:t>
            </a:r>
            <a:r>
              <a:rPr lang="en-US" dirty="0"/>
              <a:t> (are the two stalks that attach the cerebrum to the brainstem) and </a:t>
            </a:r>
            <a:r>
              <a:rPr lang="en-US" b="1" dirty="0"/>
              <a:t>several nuclei and fasciculi</a:t>
            </a:r>
            <a:r>
              <a:rPr lang="en-US" dirty="0"/>
              <a:t>. </a:t>
            </a:r>
          </a:p>
          <a:p>
            <a:pPr fontAlgn="base"/>
            <a:r>
              <a:rPr lang="en-US" dirty="0"/>
              <a:t>The primary role of the midbrain is to act </a:t>
            </a:r>
            <a:r>
              <a:rPr lang="en-US" b="1" dirty="0"/>
              <a:t>as a sort of relay station for our visual and auditory systems.</a:t>
            </a:r>
          </a:p>
        </p:txBody>
      </p:sp>
    </p:spTree>
    <p:extLst>
      <p:ext uri="{BB962C8B-B14F-4D97-AF65-F5344CB8AC3E}">
        <p14:creationId xmlns:p14="http://schemas.microsoft.com/office/powerpoint/2010/main" val="423982338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dirty="0"/>
              <a:t>Portions of the midbrain called the </a:t>
            </a:r>
            <a:r>
              <a:rPr lang="en-US" b="1" dirty="0"/>
              <a:t>red nucleus and the </a:t>
            </a:r>
            <a:r>
              <a:rPr lang="en-US" b="1" dirty="0" err="1"/>
              <a:t>substantia</a:t>
            </a:r>
            <a:r>
              <a:rPr lang="en-US" b="1" dirty="0"/>
              <a:t> </a:t>
            </a:r>
            <a:r>
              <a:rPr lang="en-US" b="1" dirty="0" err="1"/>
              <a:t>nigra</a:t>
            </a:r>
            <a:r>
              <a:rPr lang="en-US" b="1" dirty="0"/>
              <a:t> </a:t>
            </a:r>
            <a:r>
              <a:rPr lang="en-US" dirty="0"/>
              <a:t>are involved in the control of body movement, and contain a large number of dopamine-producing neurons. </a:t>
            </a:r>
          </a:p>
          <a:p>
            <a:r>
              <a:rPr lang="en-US" dirty="0"/>
              <a:t>The degeneration of neurons in the </a:t>
            </a:r>
            <a:r>
              <a:rPr lang="en-US" dirty="0" err="1"/>
              <a:t>substantia</a:t>
            </a:r>
            <a:r>
              <a:rPr lang="en-US" dirty="0"/>
              <a:t> </a:t>
            </a:r>
            <a:r>
              <a:rPr lang="en-US" dirty="0" err="1"/>
              <a:t>nigra</a:t>
            </a:r>
            <a:r>
              <a:rPr lang="en-US" dirty="0"/>
              <a:t> is associated with Parkinson’s disease. </a:t>
            </a:r>
          </a:p>
          <a:p>
            <a:r>
              <a:rPr lang="en-US" dirty="0"/>
              <a:t>The midbrain is the smallest region of the brain, and is located most centrally within the cranial cavity.</a:t>
            </a:r>
          </a:p>
          <a:p>
            <a:endParaRPr lang="en-US" dirty="0"/>
          </a:p>
          <a:p>
            <a:endParaRPr lang="en-US" dirty="0"/>
          </a:p>
        </p:txBody>
      </p:sp>
    </p:spTree>
    <p:extLst>
      <p:ext uri="{BB962C8B-B14F-4D97-AF65-F5344CB8AC3E}">
        <p14:creationId xmlns:p14="http://schemas.microsoft.com/office/powerpoint/2010/main" val="1350307732"/>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6477000"/>
          </a:xfrm>
        </p:spPr>
        <p:txBody>
          <a:bodyPr>
            <a:normAutofit/>
          </a:bodyPr>
          <a:lstStyle/>
          <a:p>
            <a:pPr marL="0" indent="0">
              <a:buNone/>
            </a:pPr>
            <a:r>
              <a:rPr lang="en-US" b="1" dirty="0"/>
              <a:t>Limbic System</a:t>
            </a:r>
            <a:r>
              <a:rPr lang="en-US" dirty="0"/>
              <a:t> – the limbic system is often referred to as our “emotional brain”, or ‘childish brain’. It is found buried within the cerebrum and contains the thalamus, hypothalamus, amygdala and hippocampus.</a:t>
            </a:r>
          </a:p>
          <a:p>
            <a:pPr lvl="1"/>
            <a:r>
              <a:rPr lang="en-US" b="1" dirty="0"/>
              <a:t>Thalamus</a:t>
            </a:r>
            <a:r>
              <a:rPr lang="en-US" dirty="0"/>
              <a:t> – the primary role of the thalamus is to </a:t>
            </a:r>
            <a:r>
              <a:rPr lang="en-US" dirty="0">
                <a:solidFill>
                  <a:srgbClr val="FF0000"/>
                </a:solidFill>
              </a:rPr>
              <a:t>relay sensory information from other parts of the brain to the cerebral cortex</a:t>
            </a:r>
          </a:p>
          <a:p>
            <a:pPr lvl="1"/>
            <a:r>
              <a:rPr lang="en-US" b="1" dirty="0"/>
              <a:t>Hypothalamus</a:t>
            </a:r>
            <a:r>
              <a:rPr lang="en-US" dirty="0"/>
              <a:t> – the primary role of the hypothalamus is to regulate various functions of the pituitary gland and endocrine activity, as well as somatic functions </a:t>
            </a:r>
            <a:r>
              <a:rPr lang="en-US" dirty="0" err="1">
                <a:solidFill>
                  <a:srgbClr val="FF0000"/>
                </a:solidFill>
              </a:rPr>
              <a:t>e.g.body</a:t>
            </a:r>
            <a:r>
              <a:rPr lang="en-US" dirty="0">
                <a:solidFill>
                  <a:srgbClr val="FF0000"/>
                </a:solidFill>
              </a:rPr>
              <a:t> temperature, sleep, appetite.</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234249006"/>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lvl="1"/>
            <a:r>
              <a:rPr lang="en-US" b="1" dirty="0"/>
              <a:t>Amygdala</a:t>
            </a:r>
            <a:r>
              <a:rPr lang="en-US" dirty="0"/>
              <a:t> – the primary role of the amygdala is to be a critical processor for the senses. Connected to the hippocampus, it plays a role in emotionally laden memories and contains a huge number of opiate receptor sites that are implicated in rage, fear and sexual feelings</a:t>
            </a:r>
          </a:p>
          <a:p>
            <a:pPr lvl="1"/>
            <a:r>
              <a:rPr lang="en-US" b="1" dirty="0"/>
              <a:t>Hippocampus </a:t>
            </a:r>
            <a:r>
              <a:rPr lang="en-US" dirty="0"/>
              <a:t>– the primary role of the hippocampus is memory forming, organizing and storing information. It is particularly important in forming new memories, and connecting emotions and senses, such as smell and sound, to memories.</a:t>
            </a:r>
          </a:p>
        </p:txBody>
      </p:sp>
    </p:spTree>
    <p:extLst>
      <p:ext uri="{BB962C8B-B14F-4D97-AF65-F5344CB8AC3E}">
        <p14:creationId xmlns:p14="http://schemas.microsoft.com/office/powerpoint/2010/main" val="70598785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lvl="1"/>
            <a:r>
              <a:rPr lang="en-US" b="1" dirty="0"/>
              <a:t>Pituitary Gland</a:t>
            </a:r>
            <a:r>
              <a:rPr lang="en-US" dirty="0"/>
              <a:t> – the primary role of the pituitary gland is an important link between the nervous system and the endocrine system.</a:t>
            </a:r>
          </a:p>
          <a:p>
            <a:pPr lvl="2"/>
            <a:r>
              <a:rPr lang="en-US" sz="2800" dirty="0"/>
              <a:t>It releases many hormones which affect growth, metabolism, sexual development and the reproduction system. </a:t>
            </a:r>
          </a:p>
          <a:p>
            <a:pPr lvl="2"/>
            <a:r>
              <a:rPr lang="en-US" sz="2800" dirty="0"/>
              <a:t>It is connected to the hypothalamus and is about the size of a pea. </a:t>
            </a:r>
          </a:p>
          <a:p>
            <a:pPr lvl="2"/>
            <a:r>
              <a:rPr lang="en-US" sz="2800" dirty="0"/>
              <a:t>It is located in the center of the skull, just behind the bridge of the nose</a:t>
            </a:r>
            <a:r>
              <a:rPr lang="en-US" dirty="0"/>
              <a:t>.</a:t>
            </a:r>
          </a:p>
        </p:txBody>
      </p:sp>
    </p:spTree>
    <p:extLst>
      <p:ext uri="{BB962C8B-B14F-4D97-AF65-F5344CB8AC3E}">
        <p14:creationId xmlns:p14="http://schemas.microsoft.com/office/powerpoint/2010/main" val="2931551588"/>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Midbrain </a:t>
            </a:r>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458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30958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normAutofit lnSpcReduction="10000"/>
          </a:bodyPr>
          <a:lstStyle/>
          <a:p>
            <a:pPr marL="0" indent="0" fontAlgn="base">
              <a:buNone/>
            </a:pPr>
            <a:r>
              <a:rPr lang="en-US" b="1" dirty="0"/>
              <a:t>Hindbrain</a:t>
            </a:r>
          </a:p>
          <a:p>
            <a:pPr fontAlgn="base"/>
            <a:r>
              <a:rPr lang="en-US" dirty="0">
                <a:solidFill>
                  <a:schemeClr val="accent2"/>
                </a:solidFill>
              </a:rPr>
              <a:t>The Cerebellum</a:t>
            </a:r>
            <a:r>
              <a:rPr lang="en-US" dirty="0"/>
              <a:t> – The cerebellum, or “little brain”, is similar to the cerebrum with its two hemispheres and highly folded surface. It is associated with regulation and coordination of movement, posture, balance and cardiac, respiratory and vasomotor centers.</a:t>
            </a:r>
          </a:p>
          <a:p>
            <a:pPr fontAlgn="base"/>
            <a:r>
              <a:rPr lang="en-US" dirty="0">
                <a:solidFill>
                  <a:schemeClr val="accent2"/>
                </a:solidFill>
              </a:rPr>
              <a:t>Brain Stem</a:t>
            </a:r>
            <a:r>
              <a:rPr lang="en-US" dirty="0"/>
              <a:t> – The brain stem is located beneath the limbic system. It is responsible for vital life functions such as breathing, heartbeat, and blood pressure. The brain stem is made of the </a:t>
            </a:r>
            <a:r>
              <a:rPr lang="en-US" b="1" dirty="0"/>
              <a:t>midbrain, pons, and medulla</a:t>
            </a:r>
            <a:r>
              <a:rPr lang="en-US" dirty="0"/>
              <a:t>.</a:t>
            </a:r>
          </a:p>
          <a:p>
            <a:endParaRPr lang="en-US" dirty="0"/>
          </a:p>
        </p:txBody>
      </p:sp>
    </p:spTree>
    <p:extLst>
      <p:ext uri="{BB962C8B-B14F-4D97-AF65-F5344CB8AC3E}">
        <p14:creationId xmlns:p14="http://schemas.microsoft.com/office/powerpoint/2010/main" val="2056547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92500" lnSpcReduction="20000"/>
          </a:bodyPr>
          <a:lstStyle/>
          <a:p>
            <a:pPr>
              <a:buNone/>
            </a:pPr>
            <a:r>
              <a:rPr lang="en-US" b="1" dirty="0" err="1"/>
              <a:t>a.Trapezium</a:t>
            </a:r>
            <a:r>
              <a:rPr lang="en-US" b="1" dirty="0"/>
              <a:t>- </a:t>
            </a:r>
          </a:p>
          <a:p>
            <a:r>
              <a:rPr lang="en-US" dirty="0"/>
              <a:t>is flat and triangular muscle. Is the most superficial of all back muscles. originates from the skull, </a:t>
            </a:r>
            <a:r>
              <a:rPr lang="en-US" dirty="0" err="1"/>
              <a:t>nuchal</a:t>
            </a:r>
            <a:r>
              <a:rPr lang="en-US" dirty="0"/>
              <a:t> ligament and </a:t>
            </a:r>
            <a:r>
              <a:rPr lang="en-US" dirty="0" err="1"/>
              <a:t>spinous</a:t>
            </a:r>
            <a:r>
              <a:rPr lang="en-US" dirty="0"/>
              <a:t> process 0f C7-T12. </a:t>
            </a:r>
          </a:p>
          <a:p>
            <a:r>
              <a:rPr lang="en-US" dirty="0"/>
              <a:t>The </a:t>
            </a:r>
            <a:r>
              <a:rPr lang="en-US" dirty="0" err="1"/>
              <a:t>fibres</a:t>
            </a:r>
            <a:r>
              <a:rPr lang="en-US" dirty="0"/>
              <a:t> attach to the clavicle, </a:t>
            </a:r>
            <a:r>
              <a:rPr lang="en-US" dirty="0" err="1"/>
              <a:t>acromion</a:t>
            </a:r>
            <a:r>
              <a:rPr lang="en-US" dirty="0"/>
              <a:t> and scapula spine. </a:t>
            </a:r>
          </a:p>
          <a:p>
            <a:r>
              <a:rPr lang="en-US" dirty="0"/>
              <a:t>Upper fibers rotates it during adduction of arm. </a:t>
            </a:r>
          </a:p>
          <a:p>
            <a:r>
              <a:rPr lang="en-US" dirty="0"/>
              <a:t>Middle </a:t>
            </a:r>
            <a:r>
              <a:rPr lang="en-US" dirty="0" err="1"/>
              <a:t>fibres</a:t>
            </a:r>
            <a:r>
              <a:rPr lang="en-US" dirty="0"/>
              <a:t> retract the scapula and lower </a:t>
            </a:r>
            <a:r>
              <a:rPr lang="en-US" dirty="0" err="1"/>
              <a:t>fibres</a:t>
            </a:r>
            <a:r>
              <a:rPr lang="en-US" dirty="0"/>
              <a:t> pull scapula inferiorly </a:t>
            </a:r>
          </a:p>
          <a:p>
            <a:r>
              <a:rPr lang="en-US" b="1" dirty="0"/>
              <a:t>Innervation: </a:t>
            </a:r>
            <a:r>
              <a:rPr lang="en-US" dirty="0"/>
              <a:t>Motor innervation is from the accessory nerve. It also receives proprioceptor  </a:t>
            </a:r>
            <a:r>
              <a:rPr lang="en-US" dirty="0" err="1"/>
              <a:t>fibres</a:t>
            </a:r>
            <a:r>
              <a:rPr lang="en-US" dirty="0"/>
              <a:t> (sensory receptors) from </a:t>
            </a:r>
            <a:r>
              <a:rPr lang="en-US" b="1" dirty="0"/>
              <a:t>C3 and C4 spinal nerves.</a:t>
            </a:r>
          </a:p>
          <a:p>
            <a:endParaRPr lang="en-US" dirty="0"/>
          </a:p>
          <a:p>
            <a:pPr>
              <a:buNone/>
            </a:pPr>
            <a:endParaRPr lang="en-US" dirty="0"/>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7500" lnSpcReduction="20000"/>
          </a:bodyPr>
          <a:lstStyle/>
          <a:p>
            <a:r>
              <a:rPr lang="en-US" dirty="0">
                <a:solidFill>
                  <a:schemeClr val="accent6"/>
                </a:solidFill>
              </a:rPr>
              <a:t>Pons</a:t>
            </a:r>
            <a:r>
              <a:rPr lang="en-US" dirty="0"/>
              <a:t> – The primary role of the pons is to </a:t>
            </a:r>
            <a:r>
              <a:rPr lang="en-US" dirty="0">
                <a:solidFill>
                  <a:schemeClr val="accent5"/>
                </a:solidFill>
              </a:rPr>
              <a:t>serve as a bridge between various parts of the nervous system, including the cerebellum and cerebrum. </a:t>
            </a:r>
            <a:r>
              <a:rPr lang="en-US" dirty="0"/>
              <a:t>Many important nerves that originate in the pons, such as the trigeminal nerve, responsible for feeling in the face, as well as controlling the muscles that are responsible for biting, chewing, and swallowing. </a:t>
            </a:r>
          </a:p>
          <a:p>
            <a:r>
              <a:rPr lang="en-US" dirty="0"/>
              <a:t>It also contains the </a:t>
            </a:r>
            <a:r>
              <a:rPr lang="en-US" dirty="0" err="1">
                <a:solidFill>
                  <a:schemeClr val="accent5"/>
                </a:solidFill>
              </a:rPr>
              <a:t>abducens</a:t>
            </a:r>
            <a:r>
              <a:rPr lang="en-US" dirty="0">
                <a:solidFill>
                  <a:schemeClr val="accent5"/>
                </a:solidFill>
              </a:rPr>
              <a:t> nerve</a:t>
            </a:r>
            <a:r>
              <a:rPr lang="en-US" dirty="0"/>
              <a:t>, which allows us to look from side to side and the </a:t>
            </a:r>
            <a:r>
              <a:rPr lang="en-US" dirty="0" err="1">
                <a:solidFill>
                  <a:schemeClr val="accent5"/>
                </a:solidFill>
              </a:rPr>
              <a:t>vestibulocochlear</a:t>
            </a:r>
            <a:r>
              <a:rPr lang="en-US" dirty="0">
                <a:solidFill>
                  <a:schemeClr val="accent5"/>
                </a:solidFill>
              </a:rPr>
              <a:t> nerve</a:t>
            </a:r>
            <a:r>
              <a:rPr lang="en-US" dirty="0"/>
              <a:t>, which allows to hear. </a:t>
            </a:r>
          </a:p>
          <a:p>
            <a:r>
              <a:rPr lang="en-US" dirty="0"/>
              <a:t>As part of the brainstem, a section of the </a:t>
            </a:r>
            <a:r>
              <a:rPr lang="en-US" dirty="0">
                <a:solidFill>
                  <a:schemeClr val="accent5"/>
                </a:solidFill>
              </a:rPr>
              <a:t>lower pons stimulates and controls the intensity of breathing</a:t>
            </a:r>
            <a:r>
              <a:rPr lang="en-US" dirty="0"/>
              <a:t>, while a section of the </a:t>
            </a:r>
            <a:r>
              <a:rPr lang="en-US" dirty="0">
                <a:solidFill>
                  <a:schemeClr val="accent5"/>
                </a:solidFill>
              </a:rPr>
              <a:t>upper pons decreases the depth and frequency of breaths</a:t>
            </a:r>
            <a:r>
              <a:rPr lang="en-US" dirty="0"/>
              <a:t>. </a:t>
            </a:r>
          </a:p>
          <a:p>
            <a:r>
              <a:rPr lang="en-US" dirty="0"/>
              <a:t>The pons is also associated with the </a:t>
            </a:r>
            <a:r>
              <a:rPr lang="en-US" dirty="0">
                <a:solidFill>
                  <a:schemeClr val="accent5"/>
                </a:solidFill>
              </a:rPr>
              <a:t>control of sleep cycles, and controls respiration and reflexes</a:t>
            </a:r>
            <a:r>
              <a:rPr lang="en-US" dirty="0"/>
              <a:t>. It is </a:t>
            </a:r>
            <a:r>
              <a:rPr lang="en-US" dirty="0">
                <a:solidFill>
                  <a:schemeClr val="accent6"/>
                </a:solidFill>
              </a:rPr>
              <a:t>located above the medulla, below the midbrain, and just in front of the cerebellum.</a:t>
            </a:r>
          </a:p>
        </p:txBody>
      </p:sp>
    </p:spTree>
    <p:extLst>
      <p:ext uri="{BB962C8B-B14F-4D97-AF65-F5344CB8AC3E}">
        <p14:creationId xmlns:p14="http://schemas.microsoft.com/office/powerpoint/2010/main" val="389064938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a:solidFill>
                  <a:schemeClr val="accent6"/>
                </a:solidFill>
              </a:rPr>
              <a:t>Medulla –</a:t>
            </a:r>
            <a:r>
              <a:rPr lang="en-US" dirty="0"/>
              <a:t> The primary role of the medulla is regulating our involuntary life sustaining functions such as breathing, swallowing and heart rate. </a:t>
            </a:r>
          </a:p>
          <a:p>
            <a:r>
              <a:rPr lang="en-US" dirty="0"/>
              <a:t>As part of the brain stem, it also helps transfer neural messages to and from the brain and spinal cord. </a:t>
            </a:r>
          </a:p>
          <a:p>
            <a:r>
              <a:rPr lang="en-US" dirty="0"/>
              <a:t>It is located at the junction of the spinal cord and brain.</a:t>
            </a:r>
          </a:p>
        </p:txBody>
      </p:sp>
    </p:spTree>
    <p:extLst>
      <p:ext uri="{BB962C8B-B14F-4D97-AF65-F5344CB8AC3E}">
        <p14:creationId xmlns:p14="http://schemas.microsoft.com/office/powerpoint/2010/main" val="1425530726"/>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382000" cy="60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452645"/>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15400" cy="6400800"/>
          </a:xfrm>
        </p:spPr>
        <p:txBody>
          <a:bodyPr>
            <a:normAutofit fontScale="92500" lnSpcReduction="10000"/>
          </a:bodyPr>
          <a:lstStyle/>
          <a:p>
            <a:pPr marL="0" indent="0">
              <a:buNone/>
            </a:pPr>
            <a:r>
              <a:rPr lang="en-US" b="1" dirty="0"/>
              <a:t>Cranial nerves</a:t>
            </a:r>
          </a:p>
          <a:p>
            <a:r>
              <a:rPr lang="en-US" dirty="0"/>
              <a:t>There are 12 pairs of major nerves called cranial nerves that serve both sides of the body. </a:t>
            </a:r>
          </a:p>
          <a:p>
            <a:r>
              <a:rPr lang="en-US" dirty="0"/>
              <a:t>These nerves innervate the </a:t>
            </a:r>
            <a:r>
              <a:rPr lang="en-US" dirty="0" err="1"/>
              <a:t>structuresof</a:t>
            </a:r>
            <a:r>
              <a:rPr lang="en-US" dirty="0"/>
              <a:t> head and neck</a:t>
            </a:r>
          </a:p>
          <a:p>
            <a:r>
              <a:rPr lang="en-US" dirty="0"/>
              <a:t>Except for accessory nerve (CN XI) which has origin in the spinal cord, all other cranial nerves emerge from the brain</a:t>
            </a:r>
          </a:p>
          <a:p>
            <a:r>
              <a:rPr lang="en-US" dirty="0"/>
              <a:t>The cranial nerves and their responsibilities include:</a:t>
            </a:r>
          </a:p>
          <a:p>
            <a:pPr lvl="1"/>
            <a:r>
              <a:rPr lang="en-US" dirty="0"/>
              <a:t>Olfactory </a:t>
            </a:r>
            <a:r>
              <a:rPr lang="en-US" b="1" dirty="0"/>
              <a:t>(CN 1)- </a:t>
            </a:r>
            <a:r>
              <a:rPr lang="en-US" dirty="0"/>
              <a:t>a sensory nerve:  smell</a:t>
            </a:r>
          </a:p>
          <a:p>
            <a:pPr lvl="1"/>
            <a:r>
              <a:rPr lang="en-US" dirty="0"/>
              <a:t>Optic </a:t>
            </a:r>
            <a:r>
              <a:rPr lang="en-US" b="1" dirty="0"/>
              <a:t>(CN II) </a:t>
            </a:r>
            <a:r>
              <a:rPr lang="en-US" dirty="0"/>
              <a:t>– sensory nerve: sight</a:t>
            </a:r>
          </a:p>
          <a:p>
            <a:pPr lvl="1"/>
            <a:r>
              <a:rPr lang="en-US" dirty="0" err="1"/>
              <a:t>Oculomotor</a:t>
            </a:r>
            <a:r>
              <a:rPr lang="en-US" dirty="0"/>
              <a:t> </a:t>
            </a:r>
            <a:r>
              <a:rPr lang="en-US" b="1" dirty="0"/>
              <a:t>(CN 111)- </a:t>
            </a:r>
            <a:r>
              <a:rPr lang="en-US" dirty="0"/>
              <a:t>motor nerve: contraction of eye muscles</a:t>
            </a:r>
          </a:p>
          <a:p>
            <a:pPr lvl="1"/>
            <a:r>
              <a:rPr lang="en-US" dirty="0"/>
              <a:t>Trochlear </a:t>
            </a:r>
            <a:r>
              <a:rPr lang="en-US" b="1" dirty="0"/>
              <a:t>( CN 1V)- </a:t>
            </a:r>
            <a:r>
              <a:rPr lang="en-US" dirty="0"/>
              <a:t>motor nerve: one muscle of the eye</a:t>
            </a:r>
          </a:p>
        </p:txBody>
      </p:sp>
    </p:spTree>
    <p:extLst>
      <p:ext uri="{BB962C8B-B14F-4D97-AF65-F5344CB8AC3E}">
        <p14:creationId xmlns:p14="http://schemas.microsoft.com/office/powerpoint/2010/main" val="509809536"/>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839200" cy="6477000"/>
          </a:xfrm>
        </p:spPr>
        <p:txBody>
          <a:bodyPr>
            <a:normAutofit/>
          </a:bodyPr>
          <a:lstStyle/>
          <a:p>
            <a:pPr lvl="1"/>
            <a:r>
              <a:rPr lang="en-US" b="1" dirty="0"/>
              <a:t>Trigeminal (CN V</a:t>
            </a:r>
            <a:r>
              <a:rPr lang="en-US" dirty="0"/>
              <a:t>)-mixed nerve: large sensory nerve of </a:t>
            </a:r>
          </a:p>
          <a:p>
            <a:pPr lvl="2"/>
            <a:r>
              <a:rPr lang="en-US" dirty="0"/>
              <a:t>Has 3 branches; </a:t>
            </a:r>
            <a:r>
              <a:rPr lang="en-US" dirty="0" err="1"/>
              <a:t>opthalmic</a:t>
            </a:r>
            <a:r>
              <a:rPr lang="en-US" dirty="0"/>
              <a:t> branch, maxillary branch, mandibular branch</a:t>
            </a:r>
          </a:p>
          <a:p>
            <a:pPr lvl="1"/>
            <a:r>
              <a:rPr lang="en-US" b="1" dirty="0" err="1"/>
              <a:t>Abducens</a:t>
            </a:r>
            <a:r>
              <a:rPr lang="en-US" b="1" dirty="0"/>
              <a:t> (CN VI</a:t>
            </a:r>
            <a:r>
              <a:rPr lang="en-US" dirty="0"/>
              <a:t>)-motor nerve: one muscle of the eye</a:t>
            </a:r>
          </a:p>
          <a:p>
            <a:pPr lvl="1"/>
            <a:r>
              <a:rPr lang="en-US" b="1" dirty="0"/>
              <a:t>Facial (CN VII</a:t>
            </a:r>
            <a:r>
              <a:rPr lang="en-US" i="1" dirty="0"/>
              <a:t>) - </a:t>
            </a:r>
            <a:r>
              <a:rPr lang="en-US" dirty="0"/>
              <a:t>mixed nerve:</a:t>
            </a:r>
            <a:r>
              <a:rPr lang="en-US" i="1" dirty="0"/>
              <a:t> </a:t>
            </a:r>
            <a:r>
              <a:rPr lang="en-US" dirty="0"/>
              <a:t>facial expression, taste sensation</a:t>
            </a:r>
          </a:p>
          <a:p>
            <a:pPr lvl="1"/>
            <a:r>
              <a:rPr lang="en-US" b="1" dirty="0" err="1"/>
              <a:t>Vestibulocochlear</a:t>
            </a:r>
            <a:r>
              <a:rPr lang="en-US" b="1" dirty="0"/>
              <a:t> (CN VIII</a:t>
            </a:r>
            <a:r>
              <a:rPr lang="en-US" dirty="0"/>
              <a:t>)- sensory nerve-:  has 2 division vestibule division for body balance and cochlea division for hearing </a:t>
            </a:r>
          </a:p>
        </p:txBody>
      </p:sp>
    </p:spTree>
    <p:extLst>
      <p:ext uri="{BB962C8B-B14F-4D97-AF65-F5344CB8AC3E}">
        <p14:creationId xmlns:p14="http://schemas.microsoft.com/office/powerpoint/2010/main" val="931305621"/>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610600" cy="5897563"/>
          </a:xfrm>
        </p:spPr>
        <p:txBody>
          <a:bodyPr>
            <a:normAutofit/>
          </a:bodyPr>
          <a:lstStyle/>
          <a:p>
            <a:pPr lvl="1"/>
            <a:r>
              <a:rPr lang="en-US" b="1" dirty="0"/>
              <a:t>Glossopharyngeal (CN IX)- </a:t>
            </a:r>
            <a:r>
              <a:rPr lang="en-US" dirty="0"/>
              <a:t>mixed nerve: back of tongue, including taste senses, and the </a:t>
            </a:r>
            <a:r>
              <a:rPr lang="en-US" dirty="0" err="1"/>
              <a:t>sylopharyngeus</a:t>
            </a:r>
            <a:r>
              <a:rPr lang="en-US" dirty="0"/>
              <a:t> muscle in the throat</a:t>
            </a:r>
          </a:p>
          <a:p>
            <a:pPr lvl="1"/>
            <a:r>
              <a:rPr lang="en-US" b="1" dirty="0" err="1"/>
              <a:t>Vagus</a:t>
            </a:r>
            <a:r>
              <a:rPr lang="en-US" b="1" dirty="0"/>
              <a:t> (CN X)- </a:t>
            </a:r>
            <a:r>
              <a:rPr lang="en-US" dirty="0"/>
              <a:t>mixed nerve: thoracic and abdominal cavities as well as larynx. Is the only nerve which innervates structures beyond head and neck region</a:t>
            </a:r>
          </a:p>
          <a:p>
            <a:pPr lvl="1"/>
            <a:r>
              <a:rPr lang="en-US" b="1" dirty="0"/>
              <a:t>Accessory (CN XI)- </a:t>
            </a:r>
            <a:r>
              <a:rPr lang="en-US" dirty="0"/>
              <a:t>motor nerve: larynx, neck, and lower neck muscles</a:t>
            </a:r>
          </a:p>
          <a:p>
            <a:pPr lvl="1"/>
            <a:r>
              <a:rPr lang="en-US" b="1" dirty="0"/>
              <a:t>Hypoglossal (CN XII</a:t>
            </a:r>
            <a:r>
              <a:rPr lang="en-US" dirty="0"/>
              <a:t>)-motor nerve: muscles of the tongue</a:t>
            </a:r>
            <a:br>
              <a:rPr lang="en-US" dirty="0"/>
            </a:br>
            <a:endParaRPr lang="en-US" dirty="0"/>
          </a:p>
          <a:p>
            <a:endParaRPr lang="en-US" dirty="0"/>
          </a:p>
        </p:txBody>
      </p:sp>
    </p:spTree>
    <p:extLst>
      <p:ext uri="{BB962C8B-B14F-4D97-AF65-F5344CB8AC3E}">
        <p14:creationId xmlns:p14="http://schemas.microsoft.com/office/powerpoint/2010/main" val="3280837112"/>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l"/>
            <a:r>
              <a:rPr lang="en-US" b="1" dirty="0"/>
              <a:t>Arterial blood supply</a:t>
            </a:r>
          </a:p>
        </p:txBody>
      </p:sp>
      <p:sp>
        <p:nvSpPr>
          <p:cNvPr id="3" name="Content Placeholder 2"/>
          <p:cNvSpPr>
            <a:spLocks noGrp="1"/>
          </p:cNvSpPr>
          <p:nvPr>
            <p:ph idx="1"/>
          </p:nvPr>
        </p:nvSpPr>
        <p:spPr>
          <a:xfrm>
            <a:off x="457200" y="1219200"/>
            <a:ext cx="8229600" cy="5486400"/>
          </a:xfrm>
        </p:spPr>
        <p:txBody>
          <a:bodyPr>
            <a:noAutofit/>
          </a:bodyPr>
          <a:lstStyle/>
          <a:p>
            <a:r>
              <a:rPr lang="en-US" sz="2800" dirty="0"/>
              <a:t>The head’s blood supply comes mainly from the external and internal </a:t>
            </a:r>
            <a:r>
              <a:rPr lang="en-US" sz="2800" b="1" dirty="0"/>
              <a:t>carotid arteries</a:t>
            </a:r>
            <a:r>
              <a:rPr lang="en-US" sz="2800" dirty="0"/>
              <a:t>. These are the arteries you use to check your pulse in your neck.</a:t>
            </a:r>
          </a:p>
          <a:p>
            <a:r>
              <a:rPr lang="en-US" sz="2800" dirty="0"/>
              <a:t>Damage to these arteries poses severe, immediate health risks that can be fatal.</a:t>
            </a:r>
          </a:p>
          <a:p>
            <a:r>
              <a:rPr lang="en-US" sz="2800" dirty="0"/>
              <a:t>The </a:t>
            </a:r>
            <a:r>
              <a:rPr lang="en-US" sz="2800" b="1" dirty="0"/>
              <a:t>vertebral arteries </a:t>
            </a:r>
            <a:r>
              <a:rPr lang="en-US" sz="2800" dirty="0"/>
              <a:t>also supply the brain.</a:t>
            </a:r>
          </a:p>
          <a:p>
            <a:pPr marL="0" indent="0">
              <a:buNone/>
            </a:pPr>
            <a:r>
              <a:rPr lang="en-US" sz="2800" b="1" dirty="0"/>
              <a:t>Internal carotid artery</a:t>
            </a:r>
          </a:p>
          <a:p>
            <a:r>
              <a:rPr lang="en-US" sz="2800" dirty="0">
                <a:effectLst/>
              </a:rPr>
              <a:t>The </a:t>
            </a:r>
            <a:r>
              <a:rPr lang="en-US" sz="2800" b="1" dirty="0">
                <a:effectLst/>
              </a:rPr>
              <a:t>internal carotid artery </a:t>
            </a:r>
            <a:r>
              <a:rPr lang="en-US" sz="2800" dirty="0">
                <a:effectLst/>
              </a:rPr>
              <a:t>travels up from the aortic arch just outside the heart. It travels into the brain to provide oxygenated blood to the eyes, the front of the brain, and portions of the scalp.</a:t>
            </a:r>
          </a:p>
          <a:p>
            <a:pPr marL="0" indent="0">
              <a:buNone/>
            </a:pPr>
            <a:br>
              <a:rPr lang="en-US" sz="2800" dirty="0">
                <a:effectLst/>
              </a:rPr>
            </a:br>
            <a:br>
              <a:rPr lang="en-US" sz="2800" dirty="0"/>
            </a:br>
            <a:endParaRPr lang="en-US" sz="2800" dirty="0"/>
          </a:p>
        </p:txBody>
      </p:sp>
    </p:spTree>
    <p:extLst>
      <p:ext uri="{BB962C8B-B14F-4D97-AF65-F5344CB8AC3E}">
        <p14:creationId xmlns:p14="http://schemas.microsoft.com/office/powerpoint/2010/main" val="288515738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This is a major contributor to the </a:t>
            </a:r>
            <a:r>
              <a:rPr lang="en-US" dirty="0" err="1"/>
              <a:t>circulus</a:t>
            </a:r>
            <a:r>
              <a:rPr lang="en-US" dirty="0"/>
              <a:t> </a:t>
            </a:r>
            <a:r>
              <a:rPr lang="en-US" dirty="0" err="1"/>
              <a:t>arteriosus</a:t>
            </a:r>
            <a:r>
              <a:rPr lang="en-US" dirty="0"/>
              <a:t> (circle of Willis) which supplies the greater part of the brain. </a:t>
            </a:r>
          </a:p>
          <a:p>
            <a:r>
              <a:rPr lang="en-US" dirty="0"/>
              <a:t>It also has branches that supply the eyes, forehead and nose. </a:t>
            </a:r>
          </a:p>
          <a:p>
            <a:r>
              <a:rPr lang="en-US" dirty="0"/>
              <a:t>It ascends to the base of the skull and passes through the carotid foramen in the temporal bone</a:t>
            </a:r>
          </a:p>
        </p:txBody>
      </p:sp>
    </p:spTree>
    <p:extLst>
      <p:ext uri="{BB962C8B-B14F-4D97-AF65-F5344CB8AC3E}">
        <p14:creationId xmlns:p14="http://schemas.microsoft.com/office/powerpoint/2010/main" val="20176998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b="1" dirty="0" err="1"/>
              <a:t>Circulus</a:t>
            </a:r>
            <a:r>
              <a:rPr lang="en-US" b="1" dirty="0"/>
              <a:t> </a:t>
            </a:r>
            <a:r>
              <a:rPr lang="en-US" b="1" dirty="0" err="1"/>
              <a:t>arteriousus</a:t>
            </a:r>
            <a:r>
              <a:rPr lang="en-US" b="1" dirty="0"/>
              <a:t> (Circle of </a:t>
            </a:r>
            <a:r>
              <a:rPr lang="en-US" b="1" dirty="0" err="1"/>
              <a:t>willis</a:t>
            </a:r>
            <a:r>
              <a:rPr lang="en-US" b="1" dirty="0"/>
              <a:t>)</a:t>
            </a:r>
          </a:p>
        </p:txBody>
      </p:sp>
      <p:sp>
        <p:nvSpPr>
          <p:cNvPr id="3" name="Content Placeholder 2"/>
          <p:cNvSpPr>
            <a:spLocks noGrp="1"/>
          </p:cNvSpPr>
          <p:nvPr>
            <p:ph idx="1"/>
          </p:nvPr>
        </p:nvSpPr>
        <p:spPr>
          <a:xfrm>
            <a:off x="152400" y="1143000"/>
            <a:ext cx="8839200" cy="5486400"/>
          </a:xfrm>
        </p:spPr>
        <p:txBody>
          <a:bodyPr>
            <a:normAutofit/>
          </a:bodyPr>
          <a:lstStyle/>
          <a:p>
            <a:r>
              <a:rPr lang="en-US" dirty="0"/>
              <a:t>The greater part of the brain is supplied with arterial blood by an arrangement of arteries called the </a:t>
            </a:r>
            <a:r>
              <a:rPr lang="en-US" dirty="0" err="1"/>
              <a:t>circulus</a:t>
            </a:r>
            <a:r>
              <a:rPr lang="en-US" dirty="0"/>
              <a:t> </a:t>
            </a:r>
            <a:r>
              <a:rPr lang="en-US" dirty="0" err="1"/>
              <a:t>arteriosus</a:t>
            </a:r>
            <a:r>
              <a:rPr lang="en-US" dirty="0"/>
              <a:t> or the circle of Willis . </a:t>
            </a:r>
          </a:p>
          <a:p>
            <a:r>
              <a:rPr lang="en-US" dirty="0"/>
              <a:t>Four large arteries contribute to its formation: the </a:t>
            </a:r>
            <a:r>
              <a:rPr lang="en-US" dirty="0">
                <a:solidFill>
                  <a:schemeClr val="accent1"/>
                </a:solidFill>
              </a:rPr>
              <a:t>two internal carotid arteries </a:t>
            </a:r>
            <a:r>
              <a:rPr lang="en-US" dirty="0"/>
              <a:t>and the </a:t>
            </a:r>
            <a:r>
              <a:rPr lang="en-US" dirty="0">
                <a:solidFill>
                  <a:schemeClr val="accent1"/>
                </a:solidFill>
              </a:rPr>
              <a:t>two vertebral arteries . </a:t>
            </a:r>
          </a:p>
        </p:txBody>
      </p:sp>
    </p:spTree>
    <p:extLst>
      <p:ext uri="{BB962C8B-B14F-4D97-AF65-F5344CB8AC3E}">
        <p14:creationId xmlns:p14="http://schemas.microsoft.com/office/powerpoint/2010/main" val="396070080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05800" cy="6400800"/>
          </a:xfrm>
        </p:spPr>
        <p:txBody>
          <a:bodyPr/>
          <a:lstStyle/>
          <a:p>
            <a:r>
              <a:rPr lang="en-US" b="1" dirty="0"/>
              <a:t>The vertebral arteries</a:t>
            </a:r>
            <a:r>
              <a:rPr lang="en-US" dirty="0"/>
              <a:t> arise from the </a:t>
            </a:r>
            <a:r>
              <a:rPr lang="en-US" dirty="0" err="1"/>
              <a:t>subclavian</a:t>
            </a:r>
            <a:r>
              <a:rPr lang="en-US" dirty="0"/>
              <a:t> arteries, pass upwards through the foramina in the transverse processes of the cervical vertebrae, enter the skull through the foramen magnum, then join to form the basilar artery. </a:t>
            </a:r>
          </a:p>
          <a:p>
            <a:r>
              <a:rPr lang="en-US" dirty="0"/>
              <a:t>The arrangement in the </a:t>
            </a:r>
            <a:r>
              <a:rPr lang="en-US" dirty="0" err="1"/>
              <a:t>circulus</a:t>
            </a:r>
            <a:r>
              <a:rPr lang="en-US" dirty="0"/>
              <a:t> </a:t>
            </a:r>
            <a:r>
              <a:rPr lang="en-US" dirty="0" err="1"/>
              <a:t>arteriosus</a:t>
            </a:r>
            <a:r>
              <a:rPr lang="en-US" dirty="0"/>
              <a:t> is such that the brain as a whole receives an adequate blood supply when a contributing artery is damaged and during extreme movements of the head and neck.</a:t>
            </a:r>
          </a:p>
        </p:txBody>
      </p:sp>
    </p:spTree>
    <p:extLst>
      <p:ext uri="{BB962C8B-B14F-4D97-AF65-F5344CB8AC3E}">
        <p14:creationId xmlns:p14="http://schemas.microsoft.com/office/powerpoint/2010/main" val="3255323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err="1"/>
              <a:t>b.Latissmus</a:t>
            </a:r>
            <a:r>
              <a:rPr lang="en-US" b="1" dirty="0"/>
              <a:t> </a:t>
            </a:r>
            <a:r>
              <a:rPr lang="en-US" b="1" dirty="0" err="1"/>
              <a:t>Dorsi</a:t>
            </a:r>
            <a:endParaRPr lang="en-US" b="1" dirty="0"/>
          </a:p>
          <a:p>
            <a:r>
              <a:rPr lang="en-US" dirty="0"/>
              <a:t>Is superficial and originates from lower thoracic vertebrae , the 3</a:t>
            </a:r>
            <a:r>
              <a:rPr lang="en-US" baseline="30000" dirty="0"/>
              <a:t>rd</a:t>
            </a:r>
            <a:r>
              <a:rPr lang="en-US" dirty="0"/>
              <a:t> and 4</a:t>
            </a:r>
            <a:r>
              <a:rPr lang="en-US" baseline="30000" dirty="0"/>
              <a:t>th</a:t>
            </a:r>
            <a:r>
              <a:rPr lang="en-US" dirty="0"/>
              <a:t> ribs, iliac crest and lumbar vertebrae</a:t>
            </a:r>
          </a:p>
          <a:p>
            <a:r>
              <a:rPr lang="en-US" dirty="0"/>
              <a:t>It inserts to </a:t>
            </a:r>
            <a:r>
              <a:rPr lang="en-US" dirty="0" err="1"/>
              <a:t>intertubercular</a:t>
            </a:r>
            <a:r>
              <a:rPr lang="en-US" dirty="0"/>
              <a:t> </a:t>
            </a:r>
            <a:r>
              <a:rPr lang="en-US" dirty="0" err="1"/>
              <a:t>sulcus</a:t>
            </a:r>
            <a:r>
              <a:rPr lang="en-US" dirty="0"/>
              <a:t> of </a:t>
            </a:r>
            <a:r>
              <a:rPr lang="en-US" dirty="0" err="1"/>
              <a:t>humerus</a:t>
            </a:r>
            <a:endParaRPr lang="en-US" dirty="0"/>
          </a:p>
          <a:p>
            <a:r>
              <a:rPr lang="en-US" dirty="0"/>
              <a:t>It extends, adducts and medially rotates the upper limb</a:t>
            </a:r>
          </a:p>
          <a:p>
            <a:r>
              <a:rPr lang="en-US" dirty="0"/>
              <a:t>Innervated by </a:t>
            </a:r>
            <a:r>
              <a:rPr lang="en-US" b="1" dirty="0" err="1"/>
              <a:t>Thoracodorsal</a:t>
            </a:r>
            <a:r>
              <a:rPr lang="en-US" b="1" dirty="0"/>
              <a:t> nerve</a:t>
            </a:r>
          </a:p>
          <a:p>
            <a:endParaRPr lang="en-US" dirty="0"/>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a:bodyPr>
          <a:lstStyle/>
          <a:p>
            <a:r>
              <a:rPr lang="en-US" dirty="0"/>
              <a:t>Anteriorly, the </a:t>
            </a:r>
            <a:r>
              <a:rPr lang="en-US" dirty="0">
                <a:solidFill>
                  <a:srgbClr val="FF0000"/>
                </a:solidFill>
              </a:rPr>
              <a:t>two anterior cerebral arteries </a:t>
            </a:r>
            <a:r>
              <a:rPr lang="en-US" dirty="0"/>
              <a:t>arise from the </a:t>
            </a:r>
            <a:r>
              <a:rPr lang="en-US" dirty="0">
                <a:solidFill>
                  <a:srgbClr val="FF0000"/>
                </a:solidFill>
              </a:rPr>
              <a:t>internal carotid arteries </a:t>
            </a:r>
            <a:r>
              <a:rPr lang="en-US" dirty="0"/>
              <a:t>and are joined by the </a:t>
            </a:r>
            <a:r>
              <a:rPr lang="en-US" dirty="0">
                <a:solidFill>
                  <a:srgbClr val="FF0000"/>
                </a:solidFill>
              </a:rPr>
              <a:t>anterior communicating artery</a:t>
            </a:r>
            <a:r>
              <a:rPr lang="en-US" dirty="0"/>
              <a:t>.</a:t>
            </a:r>
          </a:p>
          <a:p>
            <a:r>
              <a:rPr lang="en-US" dirty="0"/>
              <a:t>Posteriorly, the </a:t>
            </a:r>
            <a:r>
              <a:rPr lang="en-US" dirty="0">
                <a:solidFill>
                  <a:srgbClr val="FF0000"/>
                </a:solidFill>
              </a:rPr>
              <a:t>two vertebral arteries join to form the basilar artery. </a:t>
            </a:r>
          </a:p>
          <a:p>
            <a:r>
              <a:rPr lang="en-US" dirty="0"/>
              <a:t>After travelling for a short distance the basilar artery divides to form two </a:t>
            </a:r>
            <a:r>
              <a:rPr lang="en-US" dirty="0">
                <a:solidFill>
                  <a:srgbClr val="FF0000"/>
                </a:solidFill>
              </a:rPr>
              <a:t>posterior cerebral arteries, each of which is joined to the corresponding internal carotid artery </a:t>
            </a:r>
            <a:r>
              <a:rPr lang="en-US" dirty="0"/>
              <a:t>by a posterior communicating artery, completing the circle. </a:t>
            </a:r>
          </a:p>
        </p:txBody>
      </p:sp>
    </p:spTree>
    <p:extLst>
      <p:ext uri="{BB962C8B-B14F-4D97-AF65-F5344CB8AC3E}">
        <p14:creationId xmlns:p14="http://schemas.microsoft.com/office/powerpoint/2010/main" val="2691778826"/>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a:t>The </a:t>
            </a:r>
            <a:r>
              <a:rPr lang="en-US" dirty="0" err="1"/>
              <a:t>circulus</a:t>
            </a:r>
            <a:r>
              <a:rPr lang="en-US" dirty="0"/>
              <a:t> </a:t>
            </a:r>
            <a:r>
              <a:rPr lang="en-US" dirty="0" err="1"/>
              <a:t>arteriosus</a:t>
            </a:r>
            <a:r>
              <a:rPr lang="en-US" dirty="0"/>
              <a:t> is therefore formed by:</a:t>
            </a:r>
          </a:p>
          <a:p>
            <a:pPr>
              <a:buFont typeface="Wingdings" pitchFamily="2" charset="2"/>
              <a:buChar char="ü"/>
            </a:pPr>
            <a:r>
              <a:rPr lang="en-US" dirty="0"/>
              <a:t>2 anterior cerebral arteries </a:t>
            </a:r>
          </a:p>
          <a:p>
            <a:pPr>
              <a:buFont typeface="Wingdings" pitchFamily="2" charset="2"/>
              <a:buChar char="ü"/>
            </a:pPr>
            <a:r>
              <a:rPr lang="en-US" dirty="0"/>
              <a:t>2 internal carotid arteries </a:t>
            </a:r>
          </a:p>
          <a:p>
            <a:pPr>
              <a:buFont typeface="Wingdings" pitchFamily="2" charset="2"/>
              <a:buChar char="ü"/>
            </a:pPr>
            <a:r>
              <a:rPr lang="en-US" dirty="0"/>
              <a:t>1 anterior communicating artery </a:t>
            </a:r>
          </a:p>
          <a:p>
            <a:pPr>
              <a:buFont typeface="Wingdings" pitchFamily="2" charset="2"/>
              <a:buChar char="ü"/>
            </a:pPr>
            <a:r>
              <a:rPr lang="en-US" dirty="0"/>
              <a:t>2 posterior communicating arteries</a:t>
            </a:r>
          </a:p>
          <a:p>
            <a:pPr>
              <a:buFont typeface="Wingdings" pitchFamily="2" charset="2"/>
              <a:buChar char="ü"/>
            </a:pPr>
            <a:r>
              <a:rPr lang="en-US" dirty="0"/>
              <a:t> 2 posterior cerebral arteries </a:t>
            </a:r>
          </a:p>
          <a:p>
            <a:pPr>
              <a:buFont typeface="Wingdings" pitchFamily="2" charset="2"/>
              <a:buChar char="ü"/>
            </a:pPr>
            <a:r>
              <a:rPr lang="en-US" dirty="0"/>
              <a:t>1 basilar artery</a:t>
            </a:r>
          </a:p>
        </p:txBody>
      </p:sp>
    </p:spTree>
    <p:extLst>
      <p:ext uri="{BB962C8B-B14F-4D97-AF65-F5344CB8AC3E}">
        <p14:creationId xmlns:p14="http://schemas.microsoft.com/office/powerpoint/2010/main" val="3929852538"/>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t>From this circle, the anterior cerebral arteries pass forward to supply the anterior part of the brain, the middle cerebral arteries pass laterally to supply the sides of the brain, and the posterior cerebral arteries supply the posterior part of the brain. </a:t>
            </a:r>
          </a:p>
          <a:p>
            <a:r>
              <a:rPr lang="en-US" dirty="0"/>
              <a:t>Branches of the basilar artery supply parts of the brain stem.</a:t>
            </a:r>
          </a:p>
        </p:txBody>
      </p:sp>
    </p:spTree>
    <p:extLst>
      <p:ext uri="{BB962C8B-B14F-4D97-AF65-F5344CB8AC3E}">
        <p14:creationId xmlns:p14="http://schemas.microsoft.com/office/powerpoint/2010/main" val="200007249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93726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97050"/>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096000"/>
          </a:xfrm>
        </p:spPr>
        <p:txBody>
          <a:bodyPr>
            <a:normAutofit fontScale="25000" lnSpcReduction="20000"/>
          </a:bodyPr>
          <a:lstStyle/>
          <a:p>
            <a:pPr marL="0" indent="0">
              <a:buNone/>
            </a:pPr>
            <a:r>
              <a:rPr lang="en-US" sz="11100" b="1" dirty="0"/>
              <a:t>External carotid artery</a:t>
            </a:r>
          </a:p>
          <a:p>
            <a:r>
              <a:rPr lang="en-US" sz="12800" dirty="0"/>
              <a:t>The </a:t>
            </a:r>
            <a:r>
              <a:rPr lang="en-US" sz="12800" b="1" dirty="0"/>
              <a:t>external carotid artery </a:t>
            </a:r>
            <a:r>
              <a:rPr lang="en-US" sz="12800" dirty="0"/>
              <a:t>helps supply part of the brain through its many branches, and it also gives blood to the thyroid gland in the neck. The </a:t>
            </a:r>
            <a:r>
              <a:rPr lang="en-US" sz="12800" b="1" dirty="0"/>
              <a:t>thyroid gland</a:t>
            </a:r>
            <a:r>
              <a:rPr lang="en-US" sz="12800" dirty="0"/>
              <a:t> is one of the largest endocrine glands in the body. Hormones from the thyroid gland control how quickly the body uses energy, when to make proteins, and how the body responds to other hormones.</a:t>
            </a:r>
          </a:p>
          <a:p>
            <a:r>
              <a:rPr lang="en-US" sz="12800" dirty="0"/>
              <a:t>Inside the brain, important areas get blood from more than one source, which involves communication between two blood vessels. This is called anastomosis. This process also occurs in the hands, feet, and intestinal tract.</a:t>
            </a:r>
          </a:p>
          <a:p>
            <a:pPr marL="0" indent="0">
              <a:buNone/>
            </a:pPr>
            <a:br>
              <a:rPr lang="en-US" sz="12800" dirty="0"/>
            </a:br>
            <a:br>
              <a:rPr lang="en-US" sz="11200" dirty="0"/>
            </a:br>
            <a:endParaRPr lang="en-US" sz="11200" dirty="0"/>
          </a:p>
        </p:txBody>
      </p:sp>
    </p:spTree>
    <p:extLst>
      <p:ext uri="{BB962C8B-B14F-4D97-AF65-F5344CB8AC3E}">
        <p14:creationId xmlns:p14="http://schemas.microsoft.com/office/powerpoint/2010/main" val="370190367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458200" cy="6096000"/>
          </a:xfrm>
        </p:spPr>
        <p:txBody>
          <a:bodyPr>
            <a:normAutofit lnSpcReduction="10000"/>
          </a:bodyPr>
          <a:lstStyle/>
          <a:p>
            <a:r>
              <a:rPr lang="en-US" dirty="0"/>
              <a:t>This artery supplies the superficial tissues of the head and neck, via a number of branches: </a:t>
            </a:r>
          </a:p>
          <a:p>
            <a:pPr>
              <a:buFont typeface="Wingdings" pitchFamily="2" charset="2"/>
              <a:buChar char="ü"/>
            </a:pPr>
            <a:r>
              <a:rPr lang="en-US" dirty="0"/>
              <a:t>The superior thyroid artery supplies the thyroid gland and adjacent muscles. </a:t>
            </a:r>
          </a:p>
          <a:p>
            <a:pPr>
              <a:buFont typeface="Wingdings" pitchFamily="2" charset="2"/>
              <a:buChar char="ü"/>
            </a:pPr>
            <a:r>
              <a:rPr lang="en-US" dirty="0"/>
              <a:t>The lingual artery supplies the tongue, the lining membrane of the mouth, the structures in the floor of the mouth, the tonsil and the epiglottis. </a:t>
            </a:r>
          </a:p>
          <a:p>
            <a:pPr>
              <a:buFont typeface="Wingdings" pitchFamily="2" charset="2"/>
              <a:buChar char="ü"/>
            </a:pPr>
            <a:r>
              <a:rPr lang="en-US" dirty="0"/>
              <a:t>The facial artery passes outwards over the mandible just in front of the angle of the jaw and supplies the muscles of facial expression and structures in the mouth. The pulse can be felt where the artery crosses the jaw bone. </a:t>
            </a:r>
          </a:p>
          <a:p>
            <a:pPr>
              <a:buFont typeface="Wingdings" pitchFamily="2" charset="2"/>
              <a:buChar char="ü"/>
            </a:pPr>
            <a:endParaRPr lang="en-US" dirty="0"/>
          </a:p>
        </p:txBody>
      </p:sp>
    </p:spTree>
    <p:extLst>
      <p:ext uri="{BB962C8B-B14F-4D97-AF65-F5344CB8AC3E}">
        <p14:creationId xmlns:p14="http://schemas.microsoft.com/office/powerpoint/2010/main" val="3631256671"/>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8200" cy="5943600"/>
          </a:xfrm>
        </p:spPr>
        <p:txBody>
          <a:bodyPr>
            <a:normAutofit/>
          </a:bodyPr>
          <a:lstStyle/>
          <a:p>
            <a:pPr>
              <a:buFont typeface="Wingdings" pitchFamily="2" charset="2"/>
              <a:buChar char="ü"/>
            </a:pPr>
            <a:r>
              <a:rPr lang="en-US" dirty="0"/>
              <a:t>The occipital artery supplies the posterior part of the scalp. </a:t>
            </a:r>
          </a:p>
          <a:p>
            <a:pPr>
              <a:buFont typeface="Wingdings" pitchFamily="2" charset="2"/>
              <a:buChar char="ü"/>
            </a:pPr>
            <a:r>
              <a:rPr lang="en-US" dirty="0"/>
              <a:t>The temporal artery passes upwards over the </a:t>
            </a:r>
            <a:r>
              <a:rPr lang="en-US" dirty="0" err="1"/>
              <a:t>zygomatic</a:t>
            </a:r>
            <a:r>
              <a:rPr lang="en-US" dirty="0"/>
              <a:t> process in front of the ear and supplies the frontal, temporal and parietal parts of the scalp. The pulse can be felt in front of the upper part of the ear. </a:t>
            </a:r>
          </a:p>
          <a:p>
            <a:pPr>
              <a:buFont typeface="Wingdings" pitchFamily="2" charset="2"/>
              <a:buChar char="ü"/>
            </a:pPr>
            <a:r>
              <a:rPr lang="en-US" dirty="0"/>
              <a:t>The maxillary artery supplies the muscles of mastication and a branch of this artery, the middle meningeal artery, runs deeply to supply structures in the interior of the skull. </a:t>
            </a:r>
          </a:p>
          <a:p>
            <a:pPr>
              <a:buFont typeface="Wingdings" pitchFamily="2" charset="2"/>
              <a:buChar char="ü"/>
            </a:pPr>
            <a:endParaRPr lang="en-US" dirty="0"/>
          </a:p>
        </p:txBody>
      </p:sp>
    </p:spTree>
    <p:extLst>
      <p:ext uri="{BB962C8B-B14F-4D97-AF65-F5344CB8AC3E}">
        <p14:creationId xmlns:p14="http://schemas.microsoft.com/office/powerpoint/2010/main" val="738902872"/>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b="1" dirty="0"/>
              <a:t>Venous return from the head and neck </a:t>
            </a:r>
          </a:p>
          <a:p>
            <a:r>
              <a:rPr lang="en-US" dirty="0"/>
              <a:t>The venous blood from the head and neck is returned by deep and superficial veins.</a:t>
            </a:r>
          </a:p>
          <a:p>
            <a:r>
              <a:rPr lang="en-US" dirty="0"/>
              <a:t>Superficial veins with the same names as the branches of the external carotid artery return venous blood from the superficial structures of the face and scalp and unite to form the external jugular vein</a:t>
            </a:r>
          </a:p>
        </p:txBody>
      </p:sp>
    </p:spTree>
    <p:extLst>
      <p:ext uri="{BB962C8B-B14F-4D97-AF65-F5344CB8AC3E}">
        <p14:creationId xmlns:p14="http://schemas.microsoft.com/office/powerpoint/2010/main" val="3586342465"/>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dirty="0"/>
              <a:t>The </a:t>
            </a:r>
            <a:r>
              <a:rPr lang="en-US" i="1" dirty="0">
                <a:solidFill>
                  <a:schemeClr val="accent1"/>
                </a:solidFill>
              </a:rPr>
              <a:t>external jugular vein </a:t>
            </a:r>
            <a:r>
              <a:rPr lang="en-US" dirty="0"/>
              <a:t>begins in the neck at the level of the angle of the jaw.</a:t>
            </a:r>
          </a:p>
          <a:p>
            <a:r>
              <a:rPr lang="en-US" dirty="0"/>
              <a:t> It passes downwards in front of the sternocleidomastoid muscle, then behind the clavicle before entering the </a:t>
            </a:r>
            <a:r>
              <a:rPr lang="en-US" i="1" dirty="0" err="1">
                <a:solidFill>
                  <a:schemeClr val="accent1"/>
                </a:solidFill>
              </a:rPr>
              <a:t>subclavian</a:t>
            </a:r>
            <a:r>
              <a:rPr lang="en-US" i="1" dirty="0">
                <a:solidFill>
                  <a:schemeClr val="accent1"/>
                </a:solidFill>
              </a:rPr>
              <a:t> vein</a:t>
            </a:r>
            <a:r>
              <a:rPr lang="en-US" dirty="0"/>
              <a:t>. </a:t>
            </a:r>
          </a:p>
          <a:p>
            <a:r>
              <a:rPr lang="en-US" dirty="0"/>
              <a:t>The venous blood from the </a:t>
            </a:r>
            <a:r>
              <a:rPr lang="en-US" dirty="0">
                <a:solidFill>
                  <a:srgbClr val="FF0000"/>
                </a:solidFill>
              </a:rPr>
              <a:t>deep areas of the brain is collected into channels called the </a:t>
            </a:r>
            <a:r>
              <a:rPr lang="en-US" dirty="0" err="1">
                <a:solidFill>
                  <a:srgbClr val="FF0000"/>
                </a:solidFill>
              </a:rPr>
              <a:t>dural</a:t>
            </a:r>
            <a:r>
              <a:rPr lang="en-US" dirty="0">
                <a:solidFill>
                  <a:srgbClr val="FF0000"/>
                </a:solidFill>
              </a:rPr>
              <a:t> venous sinuses.</a:t>
            </a:r>
            <a:r>
              <a:rPr lang="en-US" dirty="0"/>
              <a:t> The </a:t>
            </a:r>
            <a:r>
              <a:rPr lang="en-US" dirty="0" err="1"/>
              <a:t>dural</a:t>
            </a:r>
            <a:r>
              <a:rPr lang="en-US" dirty="0"/>
              <a:t> venous sinuses of the brain are formed by layers of </a:t>
            </a:r>
            <a:r>
              <a:rPr lang="en-US" dirty="0" err="1"/>
              <a:t>dura</a:t>
            </a:r>
            <a:r>
              <a:rPr lang="en-US" dirty="0"/>
              <a:t> mater lined with endothelium. The </a:t>
            </a:r>
            <a:r>
              <a:rPr lang="en-US" dirty="0" err="1"/>
              <a:t>dura</a:t>
            </a:r>
            <a:r>
              <a:rPr lang="en-US" dirty="0"/>
              <a:t> mater is the outer protective covering of the brain .</a:t>
            </a:r>
          </a:p>
          <a:p>
            <a:r>
              <a:rPr lang="en-US" dirty="0"/>
              <a:t>The main venous sinuses are listed below:</a:t>
            </a:r>
          </a:p>
        </p:txBody>
      </p:sp>
    </p:spTree>
    <p:extLst>
      <p:ext uri="{BB962C8B-B14F-4D97-AF65-F5344CB8AC3E}">
        <p14:creationId xmlns:p14="http://schemas.microsoft.com/office/powerpoint/2010/main" val="323906565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Font typeface="Wingdings" pitchFamily="2" charset="2"/>
              <a:buChar char="ü"/>
            </a:pPr>
            <a:r>
              <a:rPr lang="en-US" dirty="0"/>
              <a:t>The </a:t>
            </a:r>
            <a:r>
              <a:rPr lang="en-US" dirty="0">
                <a:solidFill>
                  <a:schemeClr val="accent2"/>
                </a:solidFill>
              </a:rPr>
              <a:t>sigmoid sinuses </a:t>
            </a:r>
            <a:r>
              <a:rPr lang="en-US" dirty="0"/>
              <a:t>are a continuation of the transverse sinuses. Each curves downwards and medially and lies in a groove in the mastoid process of the temporal bone.</a:t>
            </a:r>
          </a:p>
          <a:p>
            <a:r>
              <a:rPr lang="en-US" dirty="0"/>
              <a:t>Anteriorly only a thin plate of bone separates the sinus from the air cells in the mastoid process of the temporal bone. Inferiorly it continues as the internal jugular vein.</a:t>
            </a:r>
          </a:p>
        </p:txBody>
      </p:sp>
    </p:spTree>
    <p:extLst>
      <p:ext uri="{BB962C8B-B14F-4D97-AF65-F5344CB8AC3E}">
        <p14:creationId xmlns:p14="http://schemas.microsoft.com/office/powerpoint/2010/main" val="344378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t>The axilla, </a:t>
            </a:r>
            <a:r>
              <a:rPr lang="en-US" dirty="0" err="1"/>
              <a:t>cubital</a:t>
            </a:r>
            <a:r>
              <a:rPr lang="en-US" dirty="0"/>
              <a:t> fossa, and carpal tunnel are significant areas of transition between the different parts of the limb. </a:t>
            </a:r>
          </a:p>
          <a:p>
            <a:r>
              <a:rPr lang="en-US" dirty="0"/>
              <a:t>Important structures pass through, or are related to, each of these areas. </a:t>
            </a:r>
          </a:p>
        </p:txBody>
      </p:sp>
    </p:spTree>
    <p:extLst>
      <p:ext uri="{BB962C8B-B14F-4D97-AF65-F5344CB8AC3E}">
        <p14:creationId xmlns:p14="http://schemas.microsoft.com/office/powerpoint/2010/main" val="2872928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err="1"/>
              <a:t>c.Levator</a:t>
            </a:r>
            <a:r>
              <a:rPr lang="en-US" b="1" dirty="0"/>
              <a:t> scapula</a:t>
            </a:r>
          </a:p>
          <a:p>
            <a:r>
              <a:rPr lang="en-US" dirty="0"/>
              <a:t>It is a deep muscle</a:t>
            </a:r>
          </a:p>
          <a:p>
            <a:r>
              <a:rPr lang="en-US" dirty="0"/>
              <a:t>It begins in the neck and extends to the scapula</a:t>
            </a:r>
          </a:p>
          <a:p>
            <a:r>
              <a:rPr lang="en-US" dirty="0"/>
              <a:t>Originates from transverse processes of C1-C4 vertebrae and attaches to medial border of scapula</a:t>
            </a:r>
          </a:p>
          <a:p>
            <a:r>
              <a:rPr lang="en-US" dirty="0"/>
              <a:t>It elevates the scapula</a:t>
            </a:r>
          </a:p>
          <a:p>
            <a:r>
              <a:rPr lang="en-US" dirty="0"/>
              <a:t>It is innervated by </a:t>
            </a:r>
            <a:r>
              <a:rPr lang="en-US" b="1" dirty="0"/>
              <a:t>Dorsal scapular nerve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92500" lnSpcReduction="20000"/>
          </a:bodyPr>
          <a:lstStyle/>
          <a:p>
            <a:pPr>
              <a:buFont typeface="Wingdings" pitchFamily="2" charset="2"/>
              <a:buChar char="ü"/>
            </a:pPr>
            <a:r>
              <a:rPr lang="en-US" dirty="0"/>
              <a:t>The </a:t>
            </a:r>
            <a:r>
              <a:rPr lang="en-US" dirty="0">
                <a:solidFill>
                  <a:schemeClr val="accent2"/>
                </a:solidFill>
              </a:rPr>
              <a:t>superior sagittal sinus </a:t>
            </a:r>
            <a:r>
              <a:rPr lang="en-US" dirty="0"/>
              <a:t>carries the venous blood from the superior part of the brain. It begins in the frontal region and passes directly backwards in the midline of the skull to the occipital region where it turns to the right side and continues as the right transverse sinus. </a:t>
            </a:r>
          </a:p>
          <a:p>
            <a:pPr>
              <a:buFont typeface="Wingdings" pitchFamily="2" charset="2"/>
              <a:buChar char="ü"/>
            </a:pPr>
            <a:r>
              <a:rPr lang="en-US" dirty="0"/>
              <a:t>The </a:t>
            </a:r>
            <a:r>
              <a:rPr lang="en-US" dirty="0">
                <a:solidFill>
                  <a:schemeClr val="accent2"/>
                </a:solidFill>
              </a:rPr>
              <a:t>inferior sagittal sinus </a:t>
            </a:r>
            <a:r>
              <a:rPr lang="en-US" dirty="0"/>
              <a:t>lies deep within the brain and passes backwards to form the straight sinus.</a:t>
            </a:r>
          </a:p>
          <a:p>
            <a:pPr>
              <a:buFont typeface="Wingdings" pitchFamily="2" charset="2"/>
              <a:buChar char="ü"/>
            </a:pPr>
            <a:r>
              <a:rPr lang="en-US" dirty="0"/>
              <a:t>The </a:t>
            </a:r>
            <a:r>
              <a:rPr lang="en-US" dirty="0">
                <a:solidFill>
                  <a:schemeClr val="accent2"/>
                </a:solidFill>
              </a:rPr>
              <a:t>straight sinus </a:t>
            </a:r>
            <a:r>
              <a:rPr lang="en-US" dirty="0"/>
              <a:t>runs backwards and downwards to become the left transverse sinus. </a:t>
            </a:r>
          </a:p>
          <a:p>
            <a:pPr>
              <a:buFont typeface="Wingdings" pitchFamily="2" charset="2"/>
              <a:buChar char="ü"/>
            </a:pPr>
            <a:r>
              <a:rPr lang="en-US" dirty="0"/>
              <a:t>The </a:t>
            </a:r>
            <a:r>
              <a:rPr lang="en-US" dirty="0">
                <a:solidFill>
                  <a:schemeClr val="accent2"/>
                </a:solidFill>
              </a:rPr>
              <a:t>transverse sinuses </a:t>
            </a:r>
            <a:r>
              <a:rPr lang="en-US" dirty="0"/>
              <a:t>begin in the occipital region. They run forward and medially in a curved groove of the skull, to become continuous with the sigmoid sinuses.</a:t>
            </a:r>
          </a:p>
        </p:txBody>
      </p:sp>
    </p:spTree>
    <p:extLst>
      <p:ext uri="{BB962C8B-B14F-4D97-AF65-F5344CB8AC3E}">
        <p14:creationId xmlns:p14="http://schemas.microsoft.com/office/powerpoint/2010/main" val="2627470842"/>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US" dirty="0"/>
              <a:t>The </a:t>
            </a:r>
            <a:r>
              <a:rPr lang="en-US" dirty="0">
                <a:solidFill>
                  <a:schemeClr val="accent1"/>
                </a:solidFill>
              </a:rPr>
              <a:t>internal jugular veins </a:t>
            </a:r>
            <a:r>
              <a:rPr lang="en-US" dirty="0"/>
              <a:t>begin at the jugular foramina in the middle cranial fossa and each is the continuation of a sigmoid sinus. They run downwards in the neck behind the sternocleidomastoid muscles. Behind the clavicle they unite with the </a:t>
            </a:r>
            <a:r>
              <a:rPr lang="en-US" dirty="0" err="1"/>
              <a:t>subclavian</a:t>
            </a:r>
            <a:r>
              <a:rPr lang="en-US" dirty="0"/>
              <a:t> veins, carrying blood from the upper limbs, to form the brachiocephalic veins. </a:t>
            </a:r>
          </a:p>
          <a:p>
            <a:r>
              <a:rPr lang="en-US" dirty="0"/>
              <a:t>The </a:t>
            </a:r>
            <a:r>
              <a:rPr lang="en-US" dirty="0">
                <a:solidFill>
                  <a:schemeClr val="accent1"/>
                </a:solidFill>
              </a:rPr>
              <a:t>brachiocephalic veins </a:t>
            </a:r>
            <a:r>
              <a:rPr lang="en-US" dirty="0"/>
              <a:t>are situated one on each side in the root of the neck. Each is formed by the union of the internal jugular and the </a:t>
            </a:r>
            <a:r>
              <a:rPr lang="en-US" dirty="0" err="1"/>
              <a:t>subclavian</a:t>
            </a:r>
            <a:r>
              <a:rPr lang="en-US" dirty="0"/>
              <a:t> veins. </a:t>
            </a:r>
          </a:p>
        </p:txBody>
      </p:sp>
    </p:spTree>
    <p:extLst>
      <p:ext uri="{BB962C8B-B14F-4D97-AF65-F5344CB8AC3E}">
        <p14:creationId xmlns:p14="http://schemas.microsoft.com/office/powerpoint/2010/main" val="2380175141"/>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1"/>
            <a:ext cx="7772400" cy="609600"/>
          </a:xfrm>
        </p:spPr>
        <p:txBody>
          <a:bodyPr>
            <a:normAutofit fontScale="90000"/>
          </a:bodyPr>
          <a:lstStyle/>
          <a:p>
            <a:pPr algn="l"/>
            <a:r>
              <a:rPr lang="en-US" b="1" dirty="0"/>
              <a:t>Special sense</a:t>
            </a:r>
          </a:p>
        </p:txBody>
      </p:sp>
      <p:sp>
        <p:nvSpPr>
          <p:cNvPr id="3" name="Subtitle 2"/>
          <p:cNvSpPr>
            <a:spLocks noGrp="1"/>
          </p:cNvSpPr>
          <p:nvPr>
            <p:ph type="subTitle" idx="1"/>
          </p:nvPr>
        </p:nvSpPr>
        <p:spPr>
          <a:xfrm>
            <a:off x="304800" y="838200"/>
            <a:ext cx="8153400" cy="5791200"/>
          </a:xfrm>
        </p:spPr>
        <p:txBody>
          <a:bodyPr>
            <a:normAutofit fontScale="70000" lnSpcReduction="20000"/>
          </a:bodyPr>
          <a:lstStyle/>
          <a:p>
            <a:pPr marL="457200" indent="-457200" algn="l">
              <a:buFont typeface="Arial" pitchFamily="34" charset="0"/>
              <a:buChar char="•"/>
            </a:pPr>
            <a:r>
              <a:rPr lang="en-US" dirty="0">
                <a:solidFill>
                  <a:schemeClr val="tx1"/>
                </a:solidFill>
              </a:rPr>
              <a:t>Humans have five </a:t>
            </a:r>
            <a:r>
              <a:rPr lang="en-US" b="1" dirty="0">
                <a:solidFill>
                  <a:schemeClr val="tx1"/>
                </a:solidFill>
              </a:rPr>
              <a:t>special senses</a:t>
            </a:r>
            <a:r>
              <a:rPr lang="en-US" dirty="0">
                <a:solidFill>
                  <a:schemeClr val="tx1"/>
                </a:solidFill>
              </a:rPr>
              <a:t>: olfaction(smell), gustation (taste), equilibrium (balance and body position), vision, and hearing</a:t>
            </a:r>
            <a:r>
              <a:rPr lang="en-US" dirty="0"/>
              <a:t>.</a:t>
            </a:r>
          </a:p>
          <a:p>
            <a:r>
              <a:rPr lang="en-US" b="1" dirty="0">
                <a:solidFill>
                  <a:schemeClr val="tx1"/>
                </a:solidFill>
              </a:rPr>
              <a:t>What Are the Functions of the Five Senses?</a:t>
            </a:r>
          </a:p>
          <a:p>
            <a:pPr marL="457200" indent="-457200" algn="l">
              <a:buFont typeface="Arial" pitchFamily="34" charset="0"/>
              <a:buChar char="•"/>
            </a:pPr>
            <a:r>
              <a:rPr lang="en-US" b="1" dirty="0">
                <a:solidFill>
                  <a:schemeClr val="tx1"/>
                </a:solidFill>
              </a:rPr>
              <a:t>Eyes</a:t>
            </a:r>
            <a:r>
              <a:rPr lang="en-US" dirty="0">
                <a:solidFill>
                  <a:schemeClr val="tx1"/>
                </a:solidFill>
              </a:rPr>
              <a:t> obviously allow us to see. But if you break it down, they do more than just that. Using our eyes, we can judge depth, interpret new information, and identify color (the wavelengths of light that reflect off surfaces).</a:t>
            </a:r>
          </a:p>
          <a:p>
            <a:pPr marL="457200" indent="-457200" algn="l">
              <a:buFont typeface="Arial" pitchFamily="34" charset="0"/>
              <a:buChar char="•"/>
            </a:pPr>
            <a:r>
              <a:rPr lang="en-US" b="1" dirty="0">
                <a:solidFill>
                  <a:schemeClr val="tx1"/>
                </a:solidFill>
              </a:rPr>
              <a:t>Noses</a:t>
            </a:r>
            <a:r>
              <a:rPr lang="en-US" dirty="0">
                <a:solidFill>
                  <a:schemeClr val="tx1"/>
                </a:solidFill>
              </a:rPr>
              <a:t> are used to smell scents. They get a sense for what particles are traveling through the air, which can help us identify if dangerous chemicals are nearby. Smell also has the strongest connection to memory; a familiar smell can remind us of things long forgotten.</a:t>
            </a:r>
          </a:p>
          <a:p>
            <a:pPr marL="457200" indent="-457200" algn="l">
              <a:buFont typeface="Arial" pitchFamily="34" charset="0"/>
              <a:buChar char="•"/>
            </a:pPr>
            <a:r>
              <a:rPr lang="en-US" b="1" dirty="0">
                <a:solidFill>
                  <a:schemeClr val="tx1"/>
                </a:solidFill>
              </a:rPr>
              <a:t>Ears</a:t>
            </a:r>
            <a:r>
              <a:rPr lang="en-US" dirty="0">
                <a:solidFill>
                  <a:schemeClr val="tx1"/>
                </a:solidFill>
              </a:rPr>
              <a:t> allow us to hear sound - to detect vibrations in the air particles around us. But the inner ear also helps us maintain balance and regulate sinus pressure. This is especially useful when you change altitude (like, for example, when you are flying in an airplane).</a:t>
            </a:r>
          </a:p>
          <a:p>
            <a:pPr marL="457200" indent="-457200" algn="l">
              <a:buFont typeface="Arial" pitchFamily="34" charset="0"/>
              <a:buChar char="•"/>
            </a:pPr>
            <a:endParaRPr lang="en-US" dirty="0"/>
          </a:p>
        </p:txBody>
      </p:sp>
    </p:spTree>
    <p:extLst>
      <p:ext uri="{BB962C8B-B14F-4D97-AF65-F5344CB8AC3E}">
        <p14:creationId xmlns:p14="http://schemas.microsoft.com/office/powerpoint/2010/main" val="199613256"/>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normAutofit fontScale="77500" lnSpcReduction="20000"/>
          </a:bodyPr>
          <a:lstStyle/>
          <a:p>
            <a:pPr marL="0" indent="0">
              <a:buNone/>
            </a:pPr>
            <a:r>
              <a:rPr lang="en-US" b="1" dirty="0"/>
              <a:t>Tongues</a:t>
            </a:r>
            <a:r>
              <a:rPr lang="en-US" dirty="0"/>
              <a:t> are used to taste foods, allowing us to figure out if something is going to be useful to our bodies or poisonous.. They also allow us to sense hot and cold in food and liquids.</a:t>
            </a:r>
          </a:p>
          <a:p>
            <a:r>
              <a:rPr lang="en-US" b="1" dirty="0"/>
              <a:t> The skin is general sense organ</a:t>
            </a:r>
            <a:r>
              <a:rPr lang="en-US" dirty="0"/>
              <a:t>, which is responsible for what may be the most important senses in the human body. The skin performs a huge number of functions. These include:</a:t>
            </a:r>
          </a:p>
          <a:p>
            <a:r>
              <a:rPr lang="en-US" dirty="0"/>
              <a:t>Perspiration (sweating) to cool the body</a:t>
            </a:r>
          </a:p>
          <a:p>
            <a:r>
              <a:rPr lang="en-US" dirty="0"/>
              <a:t>Protection from the elements</a:t>
            </a:r>
          </a:p>
          <a:p>
            <a:r>
              <a:rPr lang="en-US" dirty="0"/>
              <a:t>Sensing what's in contact with our bodies</a:t>
            </a:r>
          </a:p>
          <a:p>
            <a:r>
              <a:rPr lang="en-US" dirty="0"/>
              <a:t>Communication with other human beings through touch</a:t>
            </a:r>
          </a:p>
          <a:p>
            <a:r>
              <a:rPr lang="en-US" dirty="0"/>
              <a:t>Storage of water and lipids</a:t>
            </a:r>
          </a:p>
          <a:p>
            <a:r>
              <a:rPr lang="en-US" dirty="0"/>
              <a:t>Formation of vitamin D from the Sun</a:t>
            </a:r>
          </a:p>
          <a:p>
            <a:r>
              <a:rPr lang="en-US" dirty="0"/>
              <a:t>Water resistance</a:t>
            </a:r>
          </a:p>
          <a:p>
            <a:r>
              <a:rPr lang="en-US" dirty="0"/>
              <a:t>Heat regulation</a:t>
            </a:r>
          </a:p>
          <a:p>
            <a:endParaRPr lang="en-US" dirty="0"/>
          </a:p>
        </p:txBody>
      </p:sp>
    </p:spTree>
    <p:extLst>
      <p:ext uri="{BB962C8B-B14F-4D97-AF65-F5344CB8AC3E}">
        <p14:creationId xmlns:p14="http://schemas.microsoft.com/office/powerpoint/2010/main" val="721977825"/>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248400"/>
          </a:xfrm>
        </p:spPr>
        <p:txBody>
          <a:bodyPr>
            <a:normAutofit fontScale="85000" lnSpcReduction="20000"/>
          </a:bodyPr>
          <a:lstStyle/>
          <a:p>
            <a:r>
              <a:rPr lang="en-US" b="1" dirty="0"/>
              <a:t>Sensory Receptors </a:t>
            </a:r>
            <a:r>
              <a:rPr lang="en-US" dirty="0"/>
              <a:t>- receive input, generate receptor potentials and with enough summation, generate action potentials in the neurons they are part of or synapse with </a:t>
            </a:r>
          </a:p>
          <a:p>
            <a:pPr marL="0" indent="0">
              <a:buNone/>
            </a:pPr>
            <a:r>
              <a:rPr lang="en-US" b="1" dirty="0"/>
              <a:t>5 Types of Sensory Receptors </a:t>
            </a:r>
            <a:r>
              <a:rPr lang="en-US" dirty="0"/>
              <a:t>- </a:t>
            </a:r>
            <a:r>
              <a:rPr lang="en-US" b="1" dirty="0"/>
              <a:t>based on the type of stimuli they detect:</a:t>
            </a:r>
            <a:r>
              <a:rPr lang="en-US" dirty="0"/>
              <a:t> </a:t>
            </a:r>
          </a:p>
          <a:p>
            <a:pPr marL="514350" indent="-514350">
              <a:buAutoNum type="arabicPeriod"/>
            </a:pPr>
            <a:r>
              <a:rPr lang="en-US" dirty="0"/>
              <a:t>Mechanoreceptors - pressure receptors, stretch receptors, and specialized mechanoreceptors involved in movement and balance.</a:t>
            </a:r>
          </a:p>
          <a:p>
            <a:pPr marL="514350" indent="-514350">
              <a:buAutoNum type="arabicPeriod"/>
            </a:pPr>
            <a:r>
              <a:rPr lang="en-US" dirty="0"/>
              <a:t> </a:t>
            </a:r>
            <a:r>
              <a:rPr lang="en-US" dirty="0" err="1"/>
              <a:t>Thermoreceptors</a:t>
            </a:r>
            <a:r>
              <a:rPr lang="en-US" dirty="0"/>
              <a:t> - skin and viscera, respond to both external and internal temperature </a:t>
            </a:r>
          </a:p>
          <a:p>
            <a:pPr marL="514350" indent="-514350">
              <a:buAutoNum type="arabicPeriod"/>
            </a:pPr>
            <a:r>
              <a:rPr lang="en-US" dirty="0"/>
              <a:t>Pain receptors - stimulated by lack of O2, chemicals released from damaged cells and inflammatory cells </a:t>
            </a:r>
          </a:p>
          <a:p>
            <a:pPr marL="514350" indent="-514350">
              <a:buAutoNum type="arabicPeriod"/>
            </a:pPr>
            <a:r>
              <a:rPr lang="en-US" dirty="0"/>
              <a:t> Chemoreceptors - detect changes in levels of O2, CO2, and H+ ions (pH) as well as chemicals that stimulate taste and smell receptors </a:t>
            </a:r>
          </a:p>
          <a:p>
            <a:pPr marL="514350" indent="-514350">
              <a:buAutoNum type="arabicPeriod"/>
            </a:pPr>
            <a:r>
              <a:rPr lang="en-US" dirty="0"/>
              <a:t> Photoreceptors - stimulated by light </a:t>
            </a:r>
          </a:p>
        </p:txBody>
      </p:sp>
    </p:spTree>
    <p:extLst>
      <p:ext uri="{BB962C8B-B14F-4D97-AF65-F5344CB8AC3E}">
        <p14:creationId xmlns:p14="http://schemas.microsoft.com/office/powerpoint/2010/main" val="186985658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b="1" dirty="0"/>
              <a:t>EAR – HEARING </a:t>
            </a:r>
          </a:p>
          <a:p>
            <a:pPr marL="0" indent="0">
              <a:buNone/>
            </a:pPr>
            <a:r>
              <a:rPr lang="en-US" b="1" dirty="0"/>
              <a:t>Anatomy of ear</a:t>
            </a:r>
          </a:p>
          <a:p>
            <a:pPr marL="0" indent="0">
              <a:buNone/>
            </a:pPr>
            <a:r>
              <a:rPr lang="en-US" b="1" dirty="0"/>
              <a:t>1. Outer ear-</a:t>
            </a:r>
            <a:r>
              <a:rPr lang="en-US" dirty="0"/>
              <a:t> pinna, auditory canal </a:t>
            </a:r>
          </a:p>
          <a:p>
            <a:pPr marL="0" indent="0">
              <a:buNone/>
            </a:pPr>
            <a:r>
              <a:rPr lang="en-US" b="1" dirty="0"/>
              <a:t>2. Middle ear</a:t>
            </a:r>
          </a:p>
          <a:p>
            <a:r>
              <a:rPr lang="en-US" dirty="0"/>
              <a:t>Middle ear has 3 small bones or </a:t>
            </a:r>
            <a:r>
              <a:rPr lang="en-US" dirty="0" err="1"/>
              <a:t>Ossicles</a:t>
            </a:r>
            <a:r>
              <a:rPr lang="en-US" dirty="0"/>
              <a:t> -anvil, stirrup, stapes – amplify sound (small bones) which vibrate sound and tympanic membrane</a:t>
            </a:r>
          </a:p>
          <a:p>
            <a:pPr lvl="1"/>
            <a:r>
              <a:rPr lang="en-US" dirty="0">
                <a:solidFill>
                  <a:schemeClr val="accent1"/>
                </a:solidFill>
              </a:rPr>
              <a:t>The incus </a:t>
            </a:r>
            <a:r>
              <a:rPr lang="en-US" dirty="0"/>
              <a:t>- This is the middle anvil-shaped bone. Its body articulates with the malleus, the long process with the stapes, and it is </a:t>
            </a:r>
            <a:r>
              <a:rPr lang="en-US" dirty="0" err="1"/>
              <a:t>stabilised</a:t>
            </a:r>
            <a:r>
              <a:rPr lang="en-US" dirty="0"/>
              <a:t> by the short process, fixed by fibrous tissue to the posterior wall of the tympanic cavity.</a:t>
            </a:r>
          </a:p>
          <a:p>
            <a:pPr lvl="1"/>
            <a:endParaRPr lang="en-US" dirty="0"/>
          </a:p>
          <a:p>
            <a:endParaRPr lang="en-US" dirty="0"/>
          </a:p>
        </p:txBody>
      </p:sp>
    </p:spTree>
    <p:extLst>
      <p:ext uri="{BB962C8B-B14F-4D97-AF65-F5344CB8AC3E}">
        <p14:creationId xmlns:p14="http://schemas.microsoft.com/office/powerpoint/2010/main" val="2385929006"/>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solidFill>
                  <a:schemeClr val="accent1"/>
                </a:solidFill>
              </a:rPr>
              <a:t>The stapes </a:t>
            </a:r>
            <a:r>
              <a:rPr lang="en-US" dirty="0"/>
              <a:t>-This is the medial stirrup-shaped bone. Its head articulates with the incus and its footplate fits into the oval window. </a:t>
            </a:r>
          </a:p>
          <a:p>
            <a:r>
              <a:rPr lang="en-US" dirty="0">
                <a:solidFill>
                  <a:schemeClr val="accent1"/>
                </a:solidFill>
              </a:rPr>
              <a:t>The malleus - </a:t>
            </a:r>
            <a:r>
              <a:rPr lang="en-US" dirty="0"/>
              <a:t>This is the lateral hammer-shaped bone. The handle is in contact with the tympanic membrane and the head forms a movable joint with the incus.</a:t>
            </a:r>
          </a:p>
          <a:p>
            <a:r>
              <a:rPr lang="en-US" dirty="0"/>
              <a:t>The three </a:t>
            </a:r>
            <a:r>
              <a:rPr lang="en-US" dirty="0" err="1"/>
              <a:t>ossicles</a:t>
            </a:r>
            <a:r>
              <a:rPr lang="en-US" dirty="0"/>
              <a:t> are held in position by fine ligaments.</a:t>
            </a:r>
          </a:p>
        </p:txBody>
      </p:sp>
    </p:spTree>
    <p:extLst>
      <p:ext uri="{BB962C8B-B14F-4D97-AF65-F5344CB8AC3E}">
        <p14:creationId xmlns:p14="http://schemas.microsoft.com/office/powerpoint/2010/main" val="429029575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6172200"/>
          </a:xfrm>
        </p:spPr>
        <p:txBody>
          <a:bodyPr>
            <a:normAutofit lnSpcReduction="10000"/>
          </a:bodyPr>
          <a:lstStyle/>
          <a:p>
            <a:pPr marL="0" indent="0">
              <a:buNone/>
            </a:pPr>
            <a:r>
              <a:rPr lang="en-US" b="1" dirty="0"/>
              <a:t>Inner ear</a:t>
            </a:r>
          </a:p>
          <a:p>
            <a:r>
              <a:rPr lang="en-US" dirty="0"/>
              <a:t>The inner (internal) ear or labyrinth (meaning ‘maze’) contains the organs of hearing and balance. It is described in two parts, the bony labyrinth and the membranous labyrinth.</a:t>
            </a:r>
          </a:p>
          <a:p>
            <a:pPr marL="457200" lvl="1" indent="0">
              <a:buNone/>
            </a:pPr>
            <a:r>
              <a:rPr lang="en-US" dirty="0">
                <a:solidFill>
                  <a:schemeClr val="accent1"/>
                </a:solidFill>
              </a:rPr>
              <a:t>1. Bony labyrinth -</a:t>
            </a:r>
            <a:r>
              <a:rPr lang="en-US" dirty="0"/>
              <a:t>This is a cavity within the temporal bone lined with </a:t>
            </a:r>
            <a:r>
              <a:rPr lang="en-US" dirty="0" err="1"/>
              <a:t>periosteum</a:t>
            </a:r>
            <a:r>
              <a:rPr lang="en-US" dirty="0"/>
              <a:t>. It is larger than, and encloses, the membranous labyrinth of the same shape that fits into it, like a tube within a tube. Between the </a:t>
            </a:r>
            <a:r>
              <a:rPr lang="en-US" dirty="0">
                <a:solidFill>
                  <a:srgbClr val="FF0000"/>
                </a:solidFill>
              </a:rPr>
              <a:t>bony and membranous labyrinth there is a layer of watery fluid called perilymph </a:t>
            </a:r>
            <a:r>
              <a:rPr lang="en-US" dirty="0"/>
              <a:t>and within the membranous labyrinth there is a similarly watery fluid, </a:t>
            </a:r>
            <a:r>
              <a:rPr lang="en-US" dirty="0" err="1"/>
              <a:t>endolymph</a:t>
            </a:r>
            <a:r>
              <a:rPr lang="en-US" dirty="0"/>
              <a:t>. The bony labyrinth consists of: the </a:t>
            </a:r>
            <a:r>
              <a:rPr lang="en-US" dirty="0">
                <a:solidFill>
                  <a:schemeClr val="accent1"/>
                </a:solidFill>
              </a:rPr>
              <a:t>vestibule the cochlea,  three semicircular canals</a:t>
            </a:r>
            <a:r>
              <a:rPr lang="en-US" dirty="0"/>
              <a:t>.</a:t>
            </a:r>
          </a:p>
        </p:txBody>
      </p:sp>
    </p:spTree>
    <p:extLst>
      <p:ext uri="{BB962C8B-B14F-4D97-AF65-F5344CB8AC3E}">
        <p14:creationId xmlns:p14="http://schemas.microsoft.com/office/powerpoint/2010/main" val="245892266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lnSpcReduction="20000"/>
          </a:bodyPr>
          <a:lstStyle/>
          <a:p>
            <a:r>
              <a:rPr lang="en-US" b="1" dirty="0"/>
              <a:t>The vestibule </a:t>
            </a:r>
            <a:r>
              <a:rPr lang="en-US" dirty="0"/>
              <a:t>-This is the expanded part nearest the middle ear. The oval and round windows are located in its lateral wall. It contains two membranous sacs, the utricle and the </a:t>
            </a:r>
            <a:r>
              <a:rPr lang="en-US" dirty="0" err="1"/>
              <a:t>saccule</a:t>
            </a:r>
            <a:r>
              <a:rPr lang="en-US" dirty="0"/>
              <a:t>, which are important in balance. </a:t>
            </a:r>
          </a:p>
          <a:p>
            <a:r>
              <a:rPr lang="en-US" b="1" dirty="0"/>
              <a:t>The cochlea -</a:t>
            </a:r>
            <a:r>
              <a:rPr lang="en-US" dirty="0"/>
              <a:t>This resembles a snail’s shell. It has a broad base where it is continuous with the vestibule and a narrow apex, and it spirals round a central bony column. It contains three compartments: the </a:t>
            </a:r>
            <a:r>
              <a:rPr lang="en-US" dirty="0" err="1"/>
              <a:t>scala</a:t>
            </a:r>
            <a:r>
              <a:rPr lang="en-US" dirty="0"/>
              <a:t> </a:t>
            </a:r>
            <a:r>
              <a:rPr lang="en-US" dirty="0" err="1"/>
              <a:t>vestibuli</a:t>
            </a:r>
            <a:r>
              <a:rPr lang="en-US" dirty="0"/>
              <a:t> the </a:t>
            </a:r>
            <a:r>
              <a:rPr lang="en-US" dirty="0" err="1"/>
              <a:t>scala</a:t>
            </a:r>
            <a:r>
              <a:rPr lang="en-US" dirty="0"/>
              <a:t> media, or cochlear duct the </a:t>
            </a:r>
            <a:r>
              <a:rPr lang="en-US" dirty="0" err="1"/>
              <a:t>scala</a:t>
            </a:r>
            <a:r>
              <a:rPr lang="en-US" dirty="0"/>
              <a:t> tympani</a:t>
            </a:r>
          </a:p>
          <a:p>
            <a:r>
              <a:rPr lang="en-US" b="1" dirty="0"/>
              <a:t>The semicircular canals</a:t>
            </a:r>
            <a:r>
              <a:rPr lang="en-US" dirty="0"/>
              <a:t>-These are three tubes arranged so that one is situated in each of the three planes of space. They are continuous with the vestibule.</a:t>
            </a:r>
          </a:p>
        </p:txBody>
      </p:sp>
    </p:spTree>
    <p:extLst>
      <p:ext uri="{BB962C8B-B14F-4D97-AF65-F5344CB8AC3E}">
        <p14:creationId xmlns:p14="http://schemas.microsoft.com/office/powerpoint/2010/main" val="222168097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marL="0" indent="0">
              <a:buNone/>
            </a:pPr>
            <a:r>
              <a:rPr lang="en-US" dirty="0">
                <a:solidFill>
                  <a:schemeClr val="accent1"/>
                </a:solidFill>
              </a:rPr>
              <a:t>2. Membranous labyrinth- </a:t>
            </a:r>
            <a:r>
              <a:rPr lang="en-US" dirty="0"/>
              <a:t>This is a network of delicate tubes, filled with </a:t>
            </a:r>
            <a:r>
              <a:rPr lang="en-US" dirty="0" err="1"/>
              <a:t>endolymph</a:t>
            </a:r>
            <a:r>
              <a:rPr lang="en-US" dirty="0"/>
              <a:t>. It comprises: the </a:t>
            </a:r>
            <a:r>
              <a:rPr lang="en-US" dirty="0">
                <a:solidFill>
                  <a:schemeClr val="accent1"/>
                </a:solidFill>
              </a:rPr>
              <a:t>vestibule</a:t>
            </a:r>
            <a:r>
              <a:rPr lang="en-US" dirty="0"/>
              <a:t>, which contains the </a:t>
            </a:r>
            <a:r>
              <a:rPr lang="en-US" dirty="0">
                <a:solidFill>
                  <a:schemeClr val="accent1"/>
                </a:solidFill>
              </a:rPr>
              <a:t>utricle and </a:t>
            </a:r>
            <a:r>
              <a:rPr lang="en-US" dirty="0" err="1">
                <a:solidFill>
                  <a:schemeClr val="accent1"/>
                </a:solidFill>
              </a:rPr>
              <a:t>saccule</a:t>
            </a:r>
            <a:endParaRPr lang="en-US" dirty="0">
              <a:solidFill>
                <a:schemeClr val="accent1"/>
              </a:solidFill>
            </a:endParaRPr>
          </a:p>
          <a:p>
            <a:r>
              <a:rPr lang="en-US" dirty="0"/>
              <a:t>The ear is supplied by the 8th cranial nerve, i.e. the cochlear part of the </a:t>
            </a:r>
            <a:r>
              <a:rPr lang="en-US" dirty="0" err="1">
                <a:solidFill>
                  <a:schemeClr val="accent1"/>
                </a:solidFill>
              </a:rPr>
              <a:t>vestibulocochlear</a:t>
            </a:r>
            <a:r>
              <a:rPr lang="en-US" dirty="0">
                <a:solidFill>
                  <a:schemeClr val="accent1"/>
                </a:solidFill>
              </a:rPr>
              <a:t> nerve</a:t>
            </a:r>
            <a:r>
              <a:rPr lang="en-US" dirty="0"/>
              <a:t>, which is stimulated by vibrations caused by sound wave</a:t>
            </a:r>
          </a:p>
        </p:txBody>
      </p:sp>
    </p:spTree>
    <p:extLst>
      <p:ext uri="{BB962C8B-B14F-4D97-AF65-F5344CB8AC3E}">
        <p14:creationId xmlns:p14="http://schemas.microsoft.com/office/powerpoint/2010/main" val="2906077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a:buNone/>
            </a:pPr>
            <a:r>
              <a:rPr lang="en-US" b="1" dirty="0"/>
              <a:t>d. Rhomboids</a:t>
            </a:r>
          </a:p>
          <a:p>
            <a:r>
              <a:rPr lang="en-US" dirty="0"/>
              <a:t>Are deep muscles</a:t>
            </a:r>
          </a:p>
          <a:p>
            <a:r>
              <a:rPr lang="en-US" dirty="0"/>
              <a:t>There are 2 rhomboid muscles-major an minor</a:t>
            </a:r>
          </a:p>
          <a:p>
            <a:r>
              <a:rPr lang="en-US" dirty="0"/>
              <a:t>Rhomboid minor is located superiorly to major</a:t>
            </a:r>
          </a:p>
          <a:p>
            <a:pPr>
              <a:buNone/>
            </a:pPr>
            <a:r>
              <a:rPr lang="en-US" b="1" dirty="0"/>
              <a:t>Rhomboid major-</a:t>
            </a:r>
            <a:r>
              <a:rPr lang="en-US" dirty="0"/>
              <a:t> originates from </a:t>
            </a:r>
            <a:r>
              <a:rPr lang="en-US" dirty="0" err="1"/>
              <a:t>spinous</a:t>
            </a:r>
            <a:r>
              <a:rPr lang="en-US" dirty="0"/>
              <a:t> processes of T2-T5 vertebrae. Attaches to medial border of scapula between scapula spine and inferior angle. It retracts and rotates scapula. It is innervated by </a:t>
            </a:r>
            <a:r>
              <a:rPr lang="en-US" b="1" dirty="0"/>
              <a:t>Dorsal scapular nerve</a:t>
            </a:r>
          </a:p>
          <a:p>
            <a:pPr>
              <a:buNone/>
            </a:pPr>
            <a:r>
              <a:rPr lang="en-US" b="1" dirty="0"/>
              <a:t>Rhomboid minor-</a:t>
            </a:r>
            <a:r>
              <a:rPr lang="en-US" dirty="0"/>
              <a:t>originates from </a:t>
            </a:r>
            <a:r>
              <a:rPr lang="en-US" dirty="0" err="1"/>
              <a:t>spinous</a:t>
            </a:r>
            <a:r>
              <a:rPr lang="en-US" dirty="0"/>
              <a:t> process of C7-T1. it attaches to medial border of scapula at the level of spine of scapula. It retracts and rotates scapula. It is innervated by </a:t>
            </a:r>
            <a:r>
              <a:rPr lang="en-US" b="1" dirty="0"/>
              <a:t>Dorsal scapular nerve</a:t>
            </a:r>
          </a:p>
          <a:p>
            <a:pPr>
              <a:buNone/>
            </a:pPr>
            <a:endParaRPr lang="en-US" b="1" dirty="0"/>
          </a:p>
          <a:p>
            <a:pPr>
              <a:buNone/>
            </a:pPr>
            <a:endParaRPr lang="en-US" b="1" dirty="0"/>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06175" cy="790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59283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5973763"/>
          </a:xfrm>
        </p:spPr>
        <p:txBody>
          <a:bodyPr>
            <a:normAutofit fontScale="85000" lnSpcReduction="20000"/>
          </a:bodyPr>
          <a:lstStyle/>
          <a:p>
            <a:pPr marL="0" indent="0">
              <a:buNone/>
            </a:pPr>
            <a:r>
              <a:rPr lang="en-US" b="1" dirty="0"/>
              <a:t>TONGUE- TASTE-</a:t>
            </a:r>
            <a:r>
              <a:rPr lang="en-US" dirty="0"/>
              <a:t> Chemical Receptors </a:t>
            </a:r>
          </a:p>
          <a:p>
            <a:r>
              <a:rPr lang="en-US" dirty="0"/>
              <a:t>The tongue is a sensory organs consisting of taste buds </a:t>
            </a:r>
          </a:p>
          <a:p>
            <a:r>
              <a:rPr lang="en-US" dirty="0"/>
              <a:t>The tongue is the muscular organ found in the vertebrate mouth. It is attached via muscles to the hyoid bone, mandible, </a:t>
            </a:r>
            <a:r>
              <a:rPr lang="en-US" dirty="0" err="1"/>
              <a:t>styloid</a:t>
            </a:r>
            <a:r>
              <a:rPr lang="en-US" dirty="0"/>
              <a:t> process, palate, and pharynx and divided into two parts by the V-shaped sulcus </a:t>
            </a:r>
            <a:r>
              <a:rPr lang="en-US" dirty="0" err="1"/>
              <a:t>terminalis</a:t>
            </a:r>
            <a:endParaRPr lang="en-US" dirty="0"/>
          </a:p>
          <a:p>
            <a:r>
              <a:rPr lang="en-US" dirty="0"/>
              <a:t>The mouth contains around 10,000 taste buds, most of which are located on and around the tiny bumps on your tongue. </a:t>
            </a:r>
          </a:p>
          <a:p>
            <a:r>
              <a:rPr lang="en-US" dirty="0"/>
              <a:t>Every taste bud detects five primary tastes: </a:t>
            </a:r>
          </a:p>
          <a:p>
            <a:pPr lvl="1"/>
            <a:r>
              <a:rPr lang="en-US" dirty="0"/>
              <a:t>Sour </a:t>
            </a:r>
          </a:p>
          <a:p>
            <a:pPr lvl="1"/>
            <a:r>
              <a:rPr lang="en-US" dirty="0"/>
              <a:t>Sweet </a:t>
            </a:r>
          </a:p>
          <a:p>
            <a:pPr lvl="1"/>
            <a:r>
              <a:rPr lang="en-US" dirty="0"/>
              <a:t>Bitter  </a:t>
            </a:r>
          </a:p>
          <a:p>
            <a:pPr lvl="1"/>
            <a:r>
              <a:rPr lang="en-US" dirty="0"/>
              <a:t>Salty</a:t>
            </a:r>
          </a:p>
          <a:p>
            <a:pPr lvl="1"/>
            <a:r>
              <a:rPr lang="en-US" dirty="0"/>
              <a:t> Umami - salts of certain acids (for example monosodium glutamate)</a:t>
            </a:r>
          </a:p>
        </p:txBody>
      </p:sp>
    </p:spTree>
    <p:extLst>
      <p:ext uri="{BB962C8B-B14F-4D97-AF65-F5344CB8AC3E}">
        <p14:creationId xmlns:p14="http://schemas.microsoft.com/office/powerpoint/2010/main" val="233628142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92500" lnSpcReduction="20000"/>
          </a:bodyPr>
          <a:lstStyle/>
          <a:p>
            <a:pPr marL="342900" lvl="1" indent="-342900">
              <a:buFont typeface="Arial" pitchFamily="34" charset="0"/>
              <a:buChar char="•"/>
            </a:pPr>
            <a:r>
              <a:rPr lang="en-US" sz="3000" dirty="0"/>
              <a:t>Each of your taste buds contains 50-100 </a:t>
            </a:r>
            <a:r>
              <a:rPr lang="en-US" sz="3000" dirty="0" err="1"/>
              <a:t>specialised</a:t>
            </a:r>
            <a:r>
              <a:rPr lang="en-US" sz="3000" dirty="0"/>
              <a:t> receptor cells. </a:t>
            </a:r>
          </a:p>
          <a:p>
            <a:pPr marL="342900" lvl="1" indent="-342900">
              <a:buFont typeface="Arial" pitchFamily="34" charset="0"/>
              <a:buChar char="•"/>
            </a:pPr>
            <a:r>
              <a:rPr lang="en-US" sz="3000" dirty="0"/>
              <a:t>The sense of taste, gustatory sense  occurs in the taste buds.</a:t>
            </a:r>
          </a:p>
          <a:p>
            <a:pPr marL="342900" lvl="1" indent="-342900">
              <a:buFont typeface="Arial" pitchFamily="34" charset="0"/>
              <a:buChar char="•"/>
            </a:pPr>
            <a:r>
              <a:rPr lang="en-US" sz="3000" dirty="0"/>
              <a:t>The taste buds consists of supporting cells, basal cells and gustatory  (taste) receptor cells.</a:t>
            </a:r>
          </a:p>
          <a:p>
            <a:pPr marL="342900" lvl="1" indent="-342900">
              <a:buFont typeface="Arial" pitchFamily="34" charset="0"/>
              <a:buChar char="•"/>
            </a:pPr>
            <a:r>
              <a:rPr lang="en-US" sz="3000" dirty="0"/>
              <a:t>Basal cells are actively dividing cells. The daughter cells develop into supporting cells which subsequently develop into gustatory receptor cells.</a:t>
            </a:r>
          </a:p>
          <a:p>
            <a:pPr marL="342900" lvl="1" indent="-342900">
              <a:buFont typeface="Arial" pitchFamily="34" charset="0"/>
              <a:buChar char="•"/>
            </a:pPr>
            <a:r>
              <a:rPr lang="en-US" sz="3000" dirty="0"/>
              <a:t>Because they are easily damaged by activities </a:t>
            </a:r>
            <a:r>
              <a:rPr lang="en-US" sz="3000" dirty="0" err="1"/>
              <a:t>occuring</a:t>
            </a:r>
            <a:r>
              <a:rPr lang="en-US" sz="3000" dirty="0"/>
              <a:t> in the mouth, gustatory receptor cells are short-lived and are replaced after every 10 days.</a:t>
            </a:r>
          </a:p>
          <a:p>
            <a:pPr marL="342900" lvl="1" indent="-342900">
              <a:buFont typeface="Arial" pitchFamily="34" charset="0"/>
              <a:buChar char="•"/>
            </a:pPr>
            <a:r>
              <a:rPr lang="en-US" sz="3000" dirty="0"/>
              <a:t> Sticking out of every single one of these receptor cells is a tiny taste hair that checks out the food chemicals in your saliva. </a:t>
            </a:r>
          </a:p>
          <a:p>
            <a:pPr marL="342900" lvl="1" indent="-342900">
              <a:buFont typeface="Arial" pitchFamily="34" charset="0"/>
              <a:buChar char="•"/>
            </a:pPr>
            <a:endParaRPr lang="en-US" dirty="0"/>
          </a:p>
          <a:p>
            <a:endParaRPr lang="en-US" dirty="0"/>
          </a:p>
        </p:txBody>
      </p:sp>
    </p:spTree>
    <p:extLst>
      <p:ext uri="{BB962C8B-B14F-4D97-AF65-F5344CB8AC3E}">
        <p14:creationId xmlns:p14="http://schemas.microsoft.com/office/powerpoint/2010/main" val="2467380452"/>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lvl="0"/>
            <a:r>
              <a:rPr lang="en-US" sz="3000" dirty="0">
                <a:solidFill>
                  <a:prstClr val="black"/>
                </a:solidFill>
              </a:rPr>
              <a:t>When these taste hairs are stimulated, they send nerve impulses to your brain. </a:t>
            </a:r>
          </a:p>
          <a:p>
            <a:pPr lvl="0"/>
            <a:r>
              <a:rPr lang="en-US" sz="3000" dirty="0">
                <a:solidFill>
                  <a:prstClr val="black"/>
                </a:solidFill>
              </a:rPr>
              <a:t>Each taste hair responds best to one of the five basic tastes.</a:t>
            </a:r>
          </a:p>
          <a:p>
            <a:pPr lvl="0"/>
            <a:r>
              <a:rPr lang="en-US" sz="3000" dirty="0">
                <a:solidFill>
                  <a:prstClr val="black"/>
                </a:solidFill>
              </a:rPr>
              <a:t>Taste buds contain sensory receptors (chemoreceptors) that are found in the papillae of the tongue and widely distributed in the epithelia of the </a:t>
            </a:r>
            <a:r>
              <a:rPr lang="en-US" sz="3000" dirty="0">
                <a:solidFill>
                  <a:schemeClr val="accent1"/>
                </a:solidFill>
              </a:rPr>
              <a:t>tongue, soft palate, pharynx and epiglottis</a:t>
            </a:r>
            <a:r>
              <a:rPr lang="en-US" sz="3000" dirty="0">
                <a:solidFill>
                  <a:prstClr val="black"/>
                </a:solidFill>
              </a:rPr>
              <a:t>. They consist of small sensory nerve endings of the glossopharyngeal, facial and </a:t>
            </a:r>
            <a:r>
              <a:rPr lang="en-US" sz="3000" dirty="0" err="1">
                <a:solidFill>
                  <a:prstClr val="black"/>
                </a:solidFill>
              </a:rPr>
              <a:t>vagus</a:t>
            </a:r>
            <a:r>
              <a:rPr lang="en-US" sz="3000" dirty="0">
                <a:solidFill>
                  <a:prstClr val="black"/>
                </a:solidFill>
              </a:rPr>
              <a:t> nerves (cranial nerves VII, IX and X).</a:t>
            </a:r>
          </a:p>
          <a:p>
            <a:endParaRPr lang="en-US" dirty="0"/>
          </a:p>
        </p:txBody>
      </p:sp>
    </p:spTree>
    <p:extLst>
      <p:ext uri="{BB962C8B-B14F-4D97-AF65-F5344CB8AC3E}">
        <p14:creationId xmlns:p14="http://schemas.microsoft.com/office/powerpoint/2010/main" val="4272372970"/>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92500" lnSpcReduction="10000"/>
          </a:bodyPr>
          <a:lstStyle/>
          <a:p>
            <a:r>
              <a:rPr lang="en-US" dirty="0"/>
              <a:t>The following papillae cover the tongue and are used for taste perception:</a:t>
            </a:r>
          </a:p>
          <a:p>
            <a:pPr lvl="1"/>
            <a:r>
              <a:rPr lang="en-US" b="1" dirty="0" err="1"/>
              <a:t>Vallate</a:t>
            </a:r>
            <a:r>
              <a:rPr lang="en-US" b="1" dirty="0"/>
              <a:t> papillae (circumvallate papillae) </a:t>
            </a:r>
            <a:r>
              <a:rPr lang="en-US" dirty="0"/>
              <a:t>are arranged in a V-shape anterior to the sulcus </a:t>
            </a:r>
            <a:r>
              <a:rPr lang="en-US" dirty="0" err="1"/>
              <a:t>terminalis</a:t>
            </a:r>
            <a:r>
              <a:rPr lang="en-US" dirty="0"/>
              <a:t> and studded with numerous taste buds. Innervation is by the glossopharyngeal nerve (CN IX). There are 10-14 circumvallate  papillae on most people and are present at the back of the oral part of the tongue.</a:t>
            </a:r>
          </a:p>
          <a:p>
            <a:pPr lvl="1"/>
            <a:r>
              <a:rPr lang="en-US" b="1" dirty="0"/>
              <a:t>Fungiform papillae</a:t>
            </a:r>
            <a:r>
              <a:rPr lang="en-US" dirty="0"/>
              <a:t> are mushroom-shaped papillae with erythematous domes located on the dorsal aspect of the tongue, lateral aspects and at the apex of the tongue. Innervated by facial nerve.</a:t>
            </a:r>
            <a:r>
              <a:rPr lang="en-US" dirty="0">
                <a:solidFill>
                  <a:srgbClr val="333333"/>
                </a:solidFill>
                <a:latin typeface="Open Sans"/>
              </a:rPr>
              <a:t> </a:t>
            </a:r>
            <a:r>
              <a:rPr lang="en-US" dirty="0">
                <a:latin typeface="Open Sans"/>
              </a:rPr>
              <a:t>Each papilla contains three to five taste buds. Your tongue has between 200 and 400 fungiform papillae </a:t>
            </a:r>
            <a:r>
              <a:rPr lang="en-US" dirty="0"/>
              <a:t> </a:t>
            </a:r>
          </a:p>
        </p:txBody>
      </p:sp>
    </p:spTree>
    <p:extLst>
      <p:ext uri="{BB962C8B-B14F-4D97-AF65-F5344CB8AC3E}">
        <p14:creationId xmlns:p14="http://schemas.microsoft.com/office/powerpoint/2010/main" val="1725999128"/>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US" b="1" dirty="0" err="1"/>
              <a:t>Filiform</a:t>
            </a:r>
            <a:r>
              <a:rPr lang="en-US" dirty="0"/>
              <a:t> papillae are slim, cone-shaped projections organized in rows parallel to the sulcus </a:t>
            </a:r>
            <a:r>
              <a:rPr lang="en-US" dirty="0" err="1"/>
              <a:t>terminalis</a:t>
            </a:r>
            <a:r>
              <a:rPr lang="en-US" dirty="0"/>
              <a:t>. Are most numerous type but </a:t>
            </a:r>
            <a:r>
              <a:rPr lang="en-US" b="1" dirty="0"/>
              <a:t>do not contain taste </a:t>
            </a:r>
            <a:r>
              <a:rPr lang="en-US" b="1" dirty="0" err="1"/>
              <a:t>taste</a:t>
            </a:r>
            <a:r>
              <a:rPr lang="en-US" b="1" dirty="0"/>
              <a:t> buds</a:t>
            </a:r>
            <a:r>
              <a:rPr lang="en-US" dirty="0"/>
              <a:t>. They are </a:t>
            </a:r>
            <a:r>
              <a:rPr lang="en-US" dirty="0" err="1"/>
              <a:t>characterised</a:t>
            </a:r>
            <a:r>
              <a:rPr lang="en-US" dirty="0"/>
              <a:t> by increased keratinization and are involved in the mechanical aspect of providing abrasion</a:t>
            </a:r>
          </a:p>
          <a:p>
            <a:r>
              <a:rPr lang="en-US" b="1" dirty="0"/>
              <a:t>Foliate papillae</a:t>
            </a:r>
            <a:r>
              <a:rPr lang="en-US" dirty="0"/>
              <a:t> are rarely found in humans (vestigial). These are ridges and grooves towards  the posterior part of the tongue found at lateral borders. Innervated by facial nerve (anterior papillae) and </a:t>
            </a:r>
            <a:r>
              <a:rPr lang="en-US" dirty="0" err="1"/>
              <a:t>glasssopharyngeal</a:t>
            </a:r>
            <a:r>
              <a:rPr lang="en-US" dirty="0"/>
              <a:t> nerve (posterior papillae)</a:t>
            </a:r>
          </a:p>
          <a:p>
            <a:endParaRPr lang="en-US" dirty="0"/>
          </a:p>
        </p:txBody>
      </p:sp>
    </p:spTree>
    <p:extLst>
      <p:ext uri="{BB962C8B-B14F-4D97-AF65-F5344CB8AC3E}">
        <p14:creationId xmlns:p14="http://schemas.microsoft.com/office/powerpoint/2010/main" val="169543694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704833"/>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391400" cy="558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98990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a:t>NOSE- SMELL</a:t>
            </a:r>
          </a:p>
        </p:txBody>
      </p:sp>
      <p:sp>
        <p:nvSpPr>
          <p:cNvPr id="3" name="Content Placeholder 2"/>
          <p:cNvSpPr>
            <a:spLocks noGrp="1"/>
          </p:cNvSpPr>
          <p:nvPr>
            <p:ph idx="1"/>
          </p:nvPr>
        </p:nvSpPr>
        <p:spPr>
          <a:xfrm>
            <a:off x="457200" y="1143000"/>
            <a:ext cx="8229600" cy="5486400"/>
          </a:xfrm>
        </p:spPr>
        <p:txBody>
          <a:bodyPr>
            <a:normAutofit/>
          </a:bodyPr>
          <a:lstStyle/>
          <a:p>
            <a:r>
              <a:rPr lang="en-US" dirty="0"/>
              <a:t>The nose consist of Smell Receptors or Olfactory receptors ( innervated by olfactory nerve)</a:t>
            </a:r>
          </a:p>
          <a:p>
            <a:r>
              <a:rPr lang="en-US" dirty="0"/>
              <a:t> Humans able to detect thousands of different smells </a:t>
            </a:r>
          </a:p>
          <a:p>
            <a:r>
              <a:rPr lang="en-US" dirty="0"/>
              <a:t> Olfactory receptors occupy a stamp-sized area in the roof of the nasal cavity, the hollow space inside the nose </a:t>
            </a:r>
          </a:p>
        </p:txBody>
      </p:sp>
    </p:spTree>
    <p:extLst>
      <p:ext uri="{BB962C8B-B14F-4D97-AF65-F5344CB8AC3E}">
        <p14:creationId xmlns:p14="http://schemas.microsoft.com/office/powerpoint/2010/main" val="2220705842"/>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62600"/>
          </a:xfrm>
        </p:spPr>
        <p:txBody>
          <a:bodyPr>
            <a:normAutofit/>
          </a:bodyPr>
          <a:lstStyle/>
          <a:p>
            <a:r>
              <a:rPr lang="en-US" dirty="0"/>
              <a:t>Tiny hairs, made of nerve fibers, dangle from all your olfactory receptors.</a:t>
            </a:r>
          </a:p>
          <a:p>
            <a:r>
              <a:rPr lang="en-US" dirty="0"/>
              <a:t>They are covered with a layer of mucus. </a:t>
            </a:r>
          </a:p>
          <a:p>
            <a:r>
              <a:rPr lang="en-US" dirty="0"/>
              <a:t>If a smell, formed by chemicals in the air, dissolves in this mucus, the hairs absorb it and excite your olfactory receptors. </a:t>
            </a:r>
          </a:p>
          <a:p>
            <a:r>
              <a:rPr lang="en-US" dirty="0"/>
              <a:t> A few molecules are enough to activate these extremely sensitive receptors.</a:t>
            </a:r>
          </a:p>
          <a:p>
            <a:r>
              <a:rPr lang="en-US" dirty="0"/>
              <a:t>Olfactory Hairs are easily fatigued so you do not notice smells </a:t>
            </a:r>
          </a:p>
        </p:txBody>
      </p:sp>
    </p:spTree>
    <p:extLst>
      <p:ext uri="{BB962C8B-B14F-4D97-AF65-F5344CB8AC3E}">
        <p14:creationId xmlns:p14="http://schemas.microsoft.com/office/powerpoint/2010/main" val="3966615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None/>
            </a:pPr>
            <a:r>
              <a:rPr lang="en-US" b="1" dirty="0"/>
              <a:t>Muscles of  arm</a:t>
            </a:r>
          </a:p>
          <a:p>
            <a:r>
              <a:rPr lang="en-US" dirty="0"/>
              <a:t>It  consists of 4 muscle</a:t>
            </a:r>
          </a:p>
          <a:p>
            <a:r>
              <a:rPr lang="en-US" dirty="0"/>
              <a:t> 3 in anterior compartment (biceps </a:t>
            </a:r>
            <a:r>
              <a:rPr lang="en-US" dirty="0" err="1"/>
              <a:t>brachii</a:t>
            </a:r>
            <a:r>
              <a:rPr lang="en-US" dirty="0"/>
              <a:t>, brachialis, </a:t>
            </a:r>
            <a:r>
              <a:rPr lang="en-US" dirty="0" err="1"/>
              <a:t>coracobrachialis</a:t>
            </a:r>
            <a:r>
              <a:rPr lang="en-US" dirty="0"/>
              <a:t> and one in posterior compartment (triceps </a:t>
            </a:r>
            <a:r>
              <a:rPr lang="en-US" dirty="0" err="1"/>
              <a:t>brachii</a:t>
            </a:r>
            <a:r>
              <a:rPr lang="en-US" dirty="0"/>
              <a:t>) </a:t>
            </a:r>
          </a:p>
          <a:p>
            <a:r>
              <a:rPr lang="en-US" dirty="0"/>
              <a:t>The muscles in the anterior compartment of arm are innervated by </a:t>
            </a:r>
            <a:r>
              <a:rPr lang="en-US" b="1" dirty="0" err="1"/>
              <a:t>musculocutaneous</a:t>
            </a:r>
            <a:r>
              <a:rPr lang="en-US" b="1" dirty="0"/>
              <a:t> nerve</a:t>
            </a:r>
          </a:p>
          <a:p>
            <a:pPr>
              <a:buNone/>
            </a:pPr>
            <a:endParaRPr lang="en-US" dirty="0"/>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r>
              <a:rPr lang="en-US" dirty="0"/>
              <a:t>Linked to memories - when your olfactory receptors are stimulated, they transmit impulses to your brain and the pathway is directly connected to the limbic system - the part of your brain that deals with emotions so you usually either like or dislike a smell </a:t>
            </a:r>
          </a:p>
          <a:p>
            <a:r>
              <a:rPr lang="en-US" dirty="0"/>
              <a:t> Smells leave long-lasting impressions and are strongly linked to your memories</a:t>
            </a:r>
          </a:p>
          <a:p>
            <a:r>
              <a:rPr lang="en-US" dirty="0"/>
              <a:t>Much of what we associate as taste also involves smell – that is why hot foods “taste” different than “cold” foods </a:t>
            </a:r>
          </a:p>
          <a:p>
            <a:endParaRPr lang="en-US" dirty="0"/>
          </a:p>
          <a:p>
            <a:pPr marL="0" indent="0">
              <a:buNone/>
            </a:pPr>
            <a:endParaRPr lang="en-US" dirty="0"/>
          </a:p>
        </p:txBody>
      </p:sp>
    </p:spTree>
    <p:extLst>
      <p:ext uri="{BB962C8B-B14F-4D97-AF65-F5344CB8AC3E}">
        <p14:creationId xmlns:p14="http://schemas.microsoft.com/office/powerpoint/2010/main" val="3745313554"/>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dirty="0"/>
              <a:t>Structure of the nose</a:t>
            </a:r>
          </a:p>
          <a:p>
            <a:r>
              <a:rPr lang="en-US" dirty="0"/>
              <a:t>The nasal cavity is the main route of air entry, and consists of a large irregular cavity divided into two equal passages by a septum</a:t>
            </a:r>
          </a:p>
          <a:p>
            <a:r>
              <a:rPr lang="en-US" dirty="0"/>
              <a:t>The posterior bony part of the septum is formed by the perpendicular plate of the </a:t>
            </a:r>
            <a:r>
              <a:rPr lang="en-US" dirty="0" err="1"/>
              <a:t>ethmoid</a:t>
            </a:r>
            <a:r>
              <a:rPr lang="en-US" dirty="0"/>
              <a:t> bone and the </a:t>
            </a:r>
            <a:r>
              <a:rPr lang="en-US" dirty="0" err="1"/>
              <a:t>vomer</a:t>
            </a:r>
            <a:r>
              <a:rPr lang="en-US" dirty="0"/>
              <a:t>. </a:t>
            </a:r>
          </a:p>
          <a:p>
            <a:r>
              <a:rPr lang="en-US" dirty="0"/>
              <a:t>Anteriorly, it consists of hyaline cartilage</a:t>
            </a:r>
          </a:p>
          <a:p>
            <a:r>
              <a:rPr lang="en-US" dirty="0"/>
              <a:t>The roof is formed by the cribriform plate of the </a:t>
            </a:r>
            <a:r>
              <a:rPr lang="en-US" dirty="0" err="1"/>
              <a:t>ethmoid</a:t>
            </a:r>
            <a:r>
              <a:rPr lang="en-US" dirty="0"/>
              <a:t> bone and the sphenoid bone, frontal bone and nasal bones. </a:t>
            </a:r>
          </a:p>
          <a:p>
            <a:pPr marL="0" indent="0">
              <a:buNone/>
            </a:pPr>
            <a:endParaRPr lang="en-US" dirty="0"/>
          </a:p>
        </p:txBody>
      </p:sp>
    </p:spTree>
    <p:extLst>
      <p:ext uri="{BB962C8B-B14F-4D97-AF65-F5344CB8AC3E}">
        <p14:creationId xmlns:p14="http://schemas.microsoft.com/office/powerpoint/2010/main" val="3891155056"/>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The floor is formed by the roof of the mouth and consists of the hard palate in front and the soft palate behind. The hard palate is composed of the maxilla and palatine bones and the soft palate consists of involuntary muscle</a:t>
            </a:r>
          </a:p>
          <a:p>
            <a:r>
              <a:rPr lang="en-US" dirty="0"/>
              <a:t>The </a:t>
            </a:r>
            <a:r>
              <a:rPr lang="en-US" i="1" dirty="0"/>
              <a:t>medial wall </a:t>
            </a:r>
            <a:r>
              <a:rPr lang="en-US" dirty="0"/>
              <a:t>is formed by the septum.</a:t>
            </a:r>
          </a:p>
          <a:p>
            <a:r>
              <a:rPr lang="en-US" dirty="0"/>
              <a:t> The </a:t>
            </a:r>
            <a:r>
              <a:rPr lang="en-US" i="1" dirty="0"/>
              <a:t>lateral walls </a:t>
            </a:r>
            <a:r>
              <a:rPr lang="en-US" dirty="0"/>
              <a:t>are formed by the maxilla, the </a:t>
            </a:r>
            <a:r>
              <a:rPr lang="en-US" dirty="0" err="1"/>
              <a:t>ethmoid</a:t>
            </a:r>
            <a:r>
              <a:rPr lang="en-US" dirty="0"/>
              <a:t> bone and the inferior conchae</a:t>
            </a:r>
          </a:p>
        </p:txBody>
      </p:sp>
    </p:spTree>
    <p:extLst>
      <p:ext uri="{BB962C8B-B14F-4D97-AF65-F5344CB8AC3E}">
        <p14:creationId xmlns:p14="http://schemas.microsoft.com/office/powerpoint/2010/main" val="228113070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The posterior wall is formed by the posterior wall of the pharynx. </a:t>
            </a:r>
          </a:p>
          <a:p>
            <a:r>
              <a:rPr lang="en-US" dirty="0"/>
              <a:t>Lining of the nose The nose is lined with very vascular ciliated columnar epithelium (ciliated mucous membrane</a:t>
            </a:r>
          </a:p>
          <a:p>
            <a:r>
              <a:rPr lang="en-US" dirty="0"/>
              <a:t>The anterior nares this blends with the skin and posteriorly it extends into the nasal part of the pharynx.</a:t>
            </a:r>
          </a:p>
        </p:txBody>
      </p:sp>
    </p:spTree>
    <p:extLst>
      <p:ext uri="{BB962C8B-B14F-4D97-AF65-F5344CB8AC3E}">
        <p14:creationId xmlns:p14="http://schemas.microsoft.com/office/powerpoint/2010/main" val="240260797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dirty="0"/>
              <a:t>Openings into the nasal cavity </a:t>
            </a:r>
          </a:p>
          <a:p>
            <a:r>
              <a:rPr lang="en-US" dirty="0"/>
              <a:t>The anterior nares, or nostrils, are the openings from the exterior into the nasal cavity. </a:t>
            </a:r>
          </a:p>
          <a:p>
            <a:r>
              <a:rPr lang="en-US" dirty="0"/>
              <a:t>Nasal hairs are found here, coated in sticky mucus. </a:t>
            </a:r>
          </a:p>
          <a:p>
            <a:r>
              <a:rPr lang="en-US" dirty="0"/>
              <a:t>The posterior nares are the openings from the nasal cavity into the pharynx.</a:t>
            </a:r>
          </a:p>
        </p:txBody>
      </p:sp>
    </p:spTree>
    <p:extLst>
      <p:ext uri="{BB962C8B-B14F-4D97-AF65-F5344CB8AC3E}">
        <p14:creationId xmlns:p14="http://schemas.microsoft.com/office/powerpoint/2010/main" val="174195197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fontScale="92500" lnSpcReduction="20000"/>
          </a:bodyPr>
          <a:lstStyle/>
          <a:p>
            <a:r>
              <a:rPr lang="en-US" dirty="0"/>
              <a:t>The </a:t>
            </a:r>
            <a:r>
              <a:rPr lang="en-US" dirty="0" err="1"/>
              <a:t>paranasal</a:t>
            </a:r>
            <a:r>
              <a:rPr lang="en-US" dirty="0"/>
              <a:t> sinuses are cavities in the bones of the face and the cranium, containing air.</a:t>
            </a:r>
          </a:p>
          <a:p>
            <a:r>
              <a:rPr lang="en-US" dirty="0"/>
              <a:t>There are tiny openings between the </a:t>
            </a:r>
            <a:r>
              <a:rPr lang="en-US" dirty="0" err="1"/>
              <a:t>paranasal</a:t>
            </a:r>
            <a:r>
              <a:rPr lang="en-US" dirty="0"/>
              <a:t> sinuses and the nasal cavity. </a:t>
            </a:r>
          </a:p>
          <a:p>
            <a:r>
              <a:rPr lang="en-US" dirty="0"/>
              <a:t>They are lined with mucous membrane, continuous with that of the nasal cavity. The main sinuses are: </a:t>
            </a:r>
            <a:r>
              <a:rPr lang="en-US" dirty="0">
                <a:solidFill>
                  <a:schemeClr val="accent1"/>
                </a:solidFill>
              </a:rPr>
              <a:t>maxillary sinuses </a:t>
            </a:r>
            <a:r>
              <a:rPr lang="en-US" dirty="0"/>
              <a:t>in the lateral walls</a:t>
            </a:r>
            <a:r>
              <a:rPr lang="en-US" dirty="0">
                <a:solidFill>
                  <a:schemeClr val="accent1"/>
                </a:solidFill>
              </a:rPr>
              <a:t>, frontal and </a:t>
            </a:r>
            <a:r>
              <a:rPr lang="en-US" dirty="0" err="1">
                <a:solidFill>
                  <a:schemeClr val="accent1"/>
                </a:solidFill>
              </a:rPr>
              <a:t>sphenoidal</a:t>
            </a:r>
            <a:r>
              <a:rPr lang="en-US" dirty="0">
                <a:solidFill>
                  <a:schemeClr val="accent1"/>
                </a:solidFill>
              </a:rPr>
              <a:t> sinuses in </a:t>
            </a:r>
            <a:r>
              <a:rPr lang="en-US" dirty="0"/>
              <a:t>the roof</a:t>
            </a:r>
            <a:r>
              <a:rPr lang="en-US" dirty="0">
                <a:solidFill>
                  <a:schemeClr val="accent1"/>
                </a:solidFill>
              </a:rPr>
              <a:t>, </a:t>
            </a:r>
            <a:r>
              <a:rPr lang="en-US" dirty="0" err="1">
                <a:solidFill>
                  <a:schemeClr val="accent1"/>
                </a:solidFill>
              </a:rPr>
              <a:t>ethmoidal</a:t>
            </a:r>
            <a:r>
              <a:rPr lang="en-US" dirty="0">
                <a:solidFill>
                  <a:schemeClr val="accent1"/>
                </a:solidFill>
              </a:rPr>
              <a:t> sinuses </a:t>
            </a:r>
            <a:r>
              <a:rPr lang="en-US" dirty="0"/>
              <a:t>in the upper part of the lateral walls</a:t>
            </a:r>
          </a:p>
          <a:p>
            <a:r>
              <a:rPr lang="en-US" dirty="0"/>
              <a:t>The sinuses function in speech and also lighten the skull. </a:t>
            </a:r>
          </a:p>
          <a:p>
            <a:r>
              <a:rPr lang="en-US" dirty="0"/>
              <a:t>The nasolacrimal ducts extend from the lateral walls of the nose to the </a:t>
            </a:r>
            <a:r>
              <a:rPr lang="en-US" dirty="0" err="1"/>
              <a:t>conjunctival</a:t>
            </a:r>
            <a:r>
              <a:rPr lang="en-US" dirty="0"/>
              <a:t> sacs of the eye . They drain tears from the eyes.</a:t>
            </a:r>
          </a:p>
          <a:p>
            <a:endParaRPr lang="en-US" dirty="0"/>
          </a:p>
        </p:txBody>
      </p:sp>
    </p:spTree>
    <p:extLst>
      <p:ext uri="{BB962C8B-B14F-4D97-AF65-F5344CB8AC3E}">
        <p14:creationId xmlns:p14="http://schemas.microsoft.com/office/powerpoint/2010/main" val="2752758793"/>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61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272610"/>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a:t>THE EYE- SIGHT/VISION </a:t>
            </a:r>
          </a:p>
        </p:txBody>
      </p:sp>
      <p:sp>
        <p:nvSpPr>
          <p:cNvPr id="3" name="Content Placeholder 2"/>
          <p:cNvSpPr>
            <a:spLocks noGrp="1"/>
          </p:cNvSpPr>
          <p:nvPr>
            <p:ph idx="1"/>
          </p:nvPr>
        </p:nvSpPr>
        <p:spPr>
          <a:xfrm>
            <a:off x="152400" y="838200"/>
            <a:ext cx="8839200" cy="5791200"/>
          </a:xfrm>
        </p:spPr>
        <p:txBody>
          <a:bodyPr>
            <a:noAutofit/>
          </a:bodyPr>
          <a:lstStyle/>
          <a:p>
            <a:r>
              <a:rPr lang="en-US" sz="2800" b="1" dirty="0"/>
              <a:t>Sclera or </a:t>
            </a:r>
            <a:r>
              <a:rPr lang="en-US" sz="2800" b="1" dirty="0" err="1"/>
              <a:t>Scleroid</a:t>
            </a:r>
            <a:r>
              <a:rPr lang="en-US" sz="2800" b="1" dirty="0"/>
              <a:t> Layer </a:t>
            </a:r>
            <a:r>
              <a:rPr lang="en-US" sz="2800" dirty="0"/>
              <a:t>– (white of eye) the outermost layer that forms the eyeball- a tough protective layer of connective tissue that helps maintain the shape of the eye and provides an attachment for the muscles that move the eye </a:t>
            </a:r>
          </a:p>
          <a:p>
            <a:r>
              <a:rPr lang="en-US" sz="2800" b="1" dirty="0"/>
              <a:t>Conjunctiva-</a:t>
            </a:r>
            <a:r>
              <a:rPr lang="en-US" sz="2800" dirty="0"/>
              <a:t>-membrane inside the eyelid attached to the sclera</a:t>
            </a:r>
          </a:p>
          <a:p>
            <a:r>
              <a:rPr lang="en-US" sz="2800" b="1" dirty="0"/>
              <a:t>Cornea</a:t>
            </a:r>
            <a:r>
              <a:rPr lang="en-US" sz="2800" dirty="0"/>
              <a:t> - the transparent surface covering the iris and pupil- a clear, dome-shaped part of the sclera covering the front of the eye through which light enters the eye </a:t>
            </a:r>
          </a:p>
          <a:p>
            <a:pPr marL="0" indent="0">
              <a:buNone/>
            </a:pPr>
            <a:endParaRPr lang="en-US" sz="2800" dirty="0"/>
          </a:p>
        </p:txBody>
      </p:sp>
    </p:spTree>
    <p:extLst>
      <p:ext uri="{BB962C8B-B14F-4D97-AF65-F5344CB8AC3E}">
        <p14:creationId xmlns:p14="http://schemas.microsoft.com/office/powerpoint/2010/main" val="1203553012"/>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5897563"/>
          </a:xfrm>
        </p:spPr>
        <p:txBody>
          <a:bodyPr/>
          <a:lstStyle/>
          <a:p>
            <a:r>
              <a:rPr lang="en-US" b="1" dirty="0"/>
              <a:t>Anterior Chamber </a:t>
            </a:r>
            <a:r>
              <a:rPr lang="en-US" dirty="0"/>
              <a:t>– a small chamber between the cornea and the pupil </a:t>
            </a:r>
          </a:p>
          <a:p>
            <a:r>
              <a:rPr lang="en-US" b="1" dirty="0"/>
              <a:t>Aqueous Humor </a:t>
            </a:r>
            <a:r>
              <a:rPr lang="en-US" dirty="0"/>
              <a:t>- fluid behind the cornea - the clear fluid that fills that anterior chamber of the eye and helps to maintain the shape of the cornea providing most of the nutrients for the lens and the cornea and involved in waste management in the front of the eye </a:t>
            </a:r>
          </a:p>
          <a:p>
            <a:r>
              <a:rPr lang="en-US" dirty="0"/>
              <a:t> </a:t>
            </a:r>
            <a:r>
              <a:rPr lang="en-US" b="1" dirty="0"/>
              <a:t>Choroid Layer </a:t>
            </a:r>
            <a:r>
              <a:rPr lang="en-US" dirty="0"/>
              <a:t>- middle layer of the eye containing may blood vessels </a:t>
            </a:r>
          </a:p>
          <a:p>
            <a:endParaRPr lang="en-US" dirty="0"/>
          </a:p>
        </p:txBody>
      </p:sp>
    </p:spTree>
    <p:extLst>
      <p:ext uri="{BB962C8B-B14F-4D97-AF65-F5344CB8AC3E}">
        <p14:creationId xmlns:p14="http://schemas.microsoft.com/office/powerpoint/2010/main" val="12771020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fontScale="92500"/>
          </a:bodyPr>
          <a:lstStyle/>
          <a:p>
            <a:r>
              <a:rPr lang="en-US" b="1" dirty="0" err="1"/>
              <a:t>Ciliary</a:t>
            </a:r>
            <a:r>
              <a:rPr lang="en-US" b="1" dirty="0"/>
              <a:t> Body </a:t>
            </a:r>
            <a:r>
              <a:rPr lang="en-US" dirty="0"/>
              <a:t>- the </a:t>
            </a:r>
            <a:r>
              <a:rPr lang="en-US" dirty="0" err="1"/>
              <a:t>ciliary</a:t>
            </a:r>
            <a:r>
              <a:rPr lang="en-US" dirty="0"/>
              <a:t> body is a circular band of muscle that is connected and sits immediately behind the iris- produces aqueous humor, changes shape of lens for focusing, and </a:t>
            </a:r>
          </a:p>
          <a:p>
            <a:r>
              <a:rPr lang="en-US" dirty="0"/>
              <a:t> </a:t>
            </a:r>
            <a:r>
              <a:rPr lang="en-US" b="1" dirty="0"/>
              <a:t>Iris </a:t>
            </a:r>
            <a:r>
              <a:rPr lang="en-US" dirty="0"/>
              <a:t>- circular muscle that controls the diameter of the pupil - the pigmented front portion of the choroid layer and contains the blood vessels - it determines the eye color and it controls the amount of light that enters the eye by changing the size of the pupil (an albino only has the blood vessels – not pigment so it appears red or pink because of the blood vessels) </a:t>
            </a:r>
          </a:p>
          <a:p>
            <a:pPr marL="0" indent="0">
              <a:buNone/>
            </a:pPr>
            <a:endParaRPr lang="en-US" dirty="0"/>
          </a:p>
        </p:txBody>
      </p:sp>
    </p:spTree>
    <p:extLst>
      <p:ext uri="{BB962C8B-B14F-4D97-AF65-F5344CB8AC3E}">
        <p14:creationId xmlns:p14="http://schemas.microsoft.com/office/powerpoint/2010/main" val="3413856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b="1" dirty="0"/>
              <a:t>Muscles of  arm : anterior compartment </a:t>
            </a:r>
          </a:p>
        </p:txBody>
      </p:sp>
      <p:pic>
        <p:nvPicPr>
          <p:cNvPr id="10242" name="Picture 2"/>
          <p:cNvPicPr>
            <a:picLocks noGrp="1" noChangeAspect="1" noChangeArrowheads="1"/>
          </p:cNvPicPr>
          <p:nvPr>
            <p:ph idx="1"/>
          </p:nvPr>
        </p:nvPicPr>
        <p:blipFill>
          <a:blip r:embed="rId2"/>
          <a:srcRect/>
          <a:stretch>
            <a:fillRect/>
          </a:stretch>
        </p:blipFill>
        <p:spPr bwMode="auto">
          <a:xfrm>
            <a:off x="304800" y="1447800"/>
            <a:ext cx="7463201" cy="4876800"/>
          </a:xfrm>
          <a:prstGeom prst="rect">
            <a:avLst/>
          </a:prstGeom>
          <a:noFill/>
          <a:ln w="9525">
            <a:noFill/>
            <a:miter lim="800000"/>
            <a:headEnd/>
            <a:tailEnd/>
          </a:ln>
          <a:effectLst/>
        </p:spPr>
      </p:pic>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821363"/>
          </a:xfrm>
        </p:spPr>
        <p:txBody>
          <a:bodyPr>
            <a:normAutofit/>
          </a:bodyPr>
          <a:lstStyle/>
          <a:p>
            <a:r>
              <a:rPr lang="en-US" b="1" dirty="0"/>
              <a:t>Lens</a:t>
            </a:r>
            <a:r>
              <a:rPr lang="en-US" dirty="0"/>
              <a:t> - a crystalline structure located just behind the iris - it focuses light onto the retina </a:t>
            </a:r>
          </a:p>
          <a:p>
            <a:r>
              <a:rPr lang="en-US" b="1" dirty="0"/>
              <a:t>Pupil </a:t>
            </a:r>
            <a:r>
              <a:rPr lang="en-US" dirty="0"/>
              <a:t>- the opening in the center of the iris- it changes size as the amount of light changes (the more light, the smaller the hole) and it allows light to reach the retina </a:t>
            </a:r>
          </a:p>
          <a:p>
            <a:r>
              <a:rPr lang="en-US" b="1" dirty="0"/>
              <a:t>Vitreous </a:t>
            </a:r>
            <a:r>
              <a:rPr lang="en-US" dirty="0"/>
              <a:t>- a thick, transparent liquid that fills the center of the eye - it is mostly water and gives the eye its form and shape (also called the vitreous humor) </a:t>
            </a:r>
          </a:p>
          <a:p>
            <a:pPr marL="0" indent="0">
              <a:buNone/>
            </a:pPr>
            <a:endParaRPr lang="en-US" dirty="0"/>
          </a:p>
        </p:txBody>
      </p:sp>
    </p:spTree>
    <p:extLst>
      <p:ext uri="{BB962C8B-B14F-4D97-AF65-F5344CB8AC3E}">
        <p14:creationId xmlns:p14="http://schemas.microsoft.com/office/powerpoint/2010/main" val="301680969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lnSpcReduction="10000"/>
          </a:bodyPr>
          <a:lstStyle/>
          <a:p>
            <a:r>
              <a:rPr lang="en-US" b="1" dirty="0"/>
              <a:t>Retina</a:t>
            </a:r>
            <a:r>
              <a:rPr lang="en-US" dirty="0"/>
              <a:t> - axons of the retina leaving the eye - sensory tissue that lines the back of the eye. It contains millions of photoreceptors (rods for black &amp; white and cones for color ) that convert light rays into electrical impulses that are relayed to the brain via the optic nerve. Rods and Cones are the photoreceptors, useful in providing vision to the eyes. Rods provide </a:t>
            </a:r>
            <a:r>
              <a:rPr lang="en-US" dirty="0">
                <a:solidFill>
                  <a:srgbClr val="002060"/>
                </a:solidFill>
              </a:rPr>
              <a:t>vision during dim light or night </a:t>
            </a:r>
            <a:r>
              <a:rPr lang="en-US" dirty="0"/>
              <a:t>also known as </a:t>
            </a:r>
            <a:r>
              <a:rPr lang="en-US" dirty="0" err="1"/>
              <a:t>scotopic</a:t>
            </a:r>
            <a:r>
              <a:rPr lang="en-US" dirty="0"/>
              <a:t> vision, whereas cones provide vision </a:t>
            </a:r>
            <a:r>
              <a:rPr lang="en-US" dirty="0">
                <a:solidFill>
                  <a:srgbClr val="002060"/>
                </a:solidFill>
              </a:rPr>
              <a:t>during day time or at bright </a:t>
            </a:r>
            <a:r>
              <a:rPr lang="en-US" dirty="0"/>
              <a:t>light also known as </a:t>
            </a:r>
            <a:r>
              <a:rPr lang="en-US" dirty="0" err="1"/>
              <a:t>photopic</a:t>
            </a:r>
            <a:r>
              <a:rPr lang="en-US" dirty="0"/>
              <a:t> vision.</a:t>
            </a:r>
          </a:p>
          <a:p>
            <a:r>
              <a:rPr lang="en-US" b="1" dirty="0"/>
              <a:t>Optic nerve </a:t>
            </a:r>
            <a:r>
              <a:rPr lang="en-US" dirty="0"/>
              <a:t>- the nerve that transmits electrical impulses from the retina to the brain </a:t>
            </a:r>
          </a:p>
          <a:p>
            <a:endParaRPr lang="en-US" dirty="0"/>
          </a:p>
        </p:txBody>
      </p:sp>
    </p:spTree>
    <p:extLst>
      <p:ext uri="{BB962C8B-B14F-4D97-AF65-F5344CB8AC3E}">
        <p14:creationId xmlns:p14="http://schemas.microsoft.com/office/powerpoint/2010/main" val="2138939708"/>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05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255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Muscles of posterior compartment of arm</a:t>
            </a:r>
          </a:p>
        </p:txBody>
      </p:sp>
      <p:pic>
        <p:nvPicPr>
          <p:cNvPr id="13314" name="Picture 2"/>
          <p:cNvPicPr>
            <a:picLocks noGrp="1" noChangeAspect="1" noChangeArrowheads="1"/>
          </p:cNvPicPr>
          <p:nvPr>
            <p:ph idx="1"/>
          </p:nvPr>
        </p:nvPicPr>
        <p:blipFill>
          <a:blip r:embed="rId2"/>
          <a:srcRect/>
          <a:stretch>
            <a:fillRect/>
          </a:stretch>
        </p:blipFill>
        <p:spPr bwMode="auto">
          <a:xfrm>
            <a:off x="1524000" y="1371600"/>
            <a:ext cx="6019800" cy="50292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a:buNone/>
            </a:pPr>
            <a:r>
              <a:rPr lang="en-US" b="1" dirty="0"/>
              <a:t>Anterior compartment</a:t>
            </a:r>
          </a:p>
          <a:p>
            <a:pPr>
              <a:buNone/>
            </a:pPr>
            <a:r>
              <a:rPr lang="en-US" dirty="0"/>
              <a:t>It consists of</a:t>
            </a:r>
          </a:p>
          <a:p>
            <a:pPr>
              <a:buNone/>
            </a:pPr>
            <a:r>
              <a:rPr lang="en-US" b="1" dirty="0" err="1"/>
              <a:t>Coracobrachialis</a:t>
            </a:r>
            <a:r>
              <a:rPr lang="en-US" b="1" dirty="0"/>
              <a:t> </a:t>
            </a:r>
          </a:p>
          <a:p>
            <a:r>
              <a:rPr lang="en-US" dirty="0"/>
              <a:t>This lies on the upper medial aspect of the arm. </a:t>
            </a:r>
          </a:p>
          <a:p>
            <a:r>
              <a:rPr lang="en-US" dirty="0"/>
              <a:t>It arises from the </a:t>
            </a:r>
            <a:r>
              <a:rPr lang="en-US" dirty="0" err="1"/>
              <a:t>coracoid</a:t>
            </a:r>
            <a:r>
              <a:rPr lang="en-US" dirty="0"/>
              <a:t> process of the scapula, stretches across in front of the shoulder joint and is inserted into the middle third of the </a:t>
            </a:r>
            <a:r>
              <a:rPr lang="en-US" dirty="0" err="1"/>
              <a:t>humerus</a:t>
            </a:r>
            <a:r>
              <a:rPr lang="en-US" dirty="0"/>
              <a:t>. </a:t>
            </a:r>
          </a:p>
          <a:p>
            <a:r>
              <a:rPr lang="en-US" dirty="0"/>
              <a:t>It flexes the shoulder joint</a:t>
            </a:r>
          </a:p>
          <a:p>
            <a:r>
              <a:rPr lang="en-US" dirty="0"/>
              <a:t>Is innervated by </a:t>
            </a:r>
            <a:r>
              <a:rPr lang="en-US" b="1" dirty="0" err="1"/>
              <a:t>musculocutaneous</a:t>
            </a:r>
            <a:r>
              <a:rPr lang="en-US" b="1" dirty="0"/>
              <a:t> nerve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00800"/>
          </a:xfrm>
        </p:spPr>
        <p:txBody>
          <a:bodyPr>
            <a:normAutofit fontScale="70000" lnSpcReduction="20000"/>
          </a:bodyPr>
          <a:lstStyle/>
          <a:p>
            <a:pPr>
              <a:buNone/>
            </a:pPr>
            <a:r>
              <a:rPr lang="en-US" b="1" dirty="0"/>
              <a:t>Biceps</a:t>
            </a:r>
            <a:r>
              <a:rPr lang="en-US" dirty="0"/>
              <a:t> </a:t>
            </a:r>
          </a:p>
          <a:p>
            <a:r>
              <a:rPr lang="en-US" dirty="0"/>
              <a:t>This lies on the anterior aspect of the upper arm. </a:t>
            </a:r>
          </a:p>
          <a:p>
            <a:r>
              <a:rPr lang="en-US" dirty="0"/>
              <a:t>At its proximal end it is divided into two parts (heads), each of which has its own tendon. </a:t>
            </a:r>
          </a:p>
          <a:p>
            <a:r>
              <a:rPr lang="en-US" dirty="0"/>
              <a:t>The short head rises from the </a:t>
            </a:r>
            <a:r>
              <a:rPr lang="en-US" dirty="0" err="1"/>
              <a:t>coracoid</a:t>
            </a:r>
            <a:r>
              <a:rPr lang="en-US" dirty="0"/>
              <a:t> process of the scapula and passes in front of the shoulder joint to the arm. </a:t>
            </a:r>
          </a:p>
          <a:p>
            <a:r>
              <a:rPr lang="en-US" dirty="0"/>
              <a:t>The long head originates from the rim of the </a:t>
            </a:r>
            <a:r>
              <a:rPr lang="en-US" dirty="0" err="1"/>
              <a:t>glenoid</a:t>
            </a:r>
            <a:r>
              <a:rPr lang="en-US" dirty="0"/>
              <a:t> cavity (</a:t>
            </a:r>
            <a:r>
              <a:rPr lang="en-US" dirty="0" err="1"/>
              <a:t>supraglenoid</a:t>
            </a:r>
            <a:r>
              <a:rPr lang="en-US" dirty="0"/>
              <a:t> cavity )and its tendon passes through the joint cavity and the </a:t>
            </a:r>
            <a:r>
              <a:rPr lang="en-US" dirty="0" err="1"/>
              <a:t>bicipital</a:t>
            </a:r>
            <a:r>
              <a:rPr lang="en-US" dirty="0"/>
              <a:t> groove of the </a:t>
            </a:r>
            <a:r>
              <a:rPr lang="en-US" dirty="0" err="1"/>
              <a:t>humerus</a:t>
            </a:r>
            <a:r>
              <a:rPr lang="en-US" dirty="0"/>
              <a:t> to the arm.</a:t>
            </a:r>
          </a:p>
          <a:p>
            <a:r>
              <a:rPr lang="en-US" dirty="0"/>
              <a:t>It is retained in the </a:t>
            </a:r>
            <a:r>
              <a:rPr lang="en-US" dirty="0" err="1"/>
              <a:t>bicipital</a:t>
            </a:r>
            <a:r>
              <a:rPr lang="en-US" dirty="0"/>
              <a:t> groove by a transverse humeral ligament that stretches across the groove. </a:t>
            </a:r>
          </a:p>
          <a:p>
            <a:r>
              <a:rPr lang="en-US" dirty="0"/>
              <a:t>The distal tendon crosses the elbow joint and is inserted into the radial </a:t>
            </a:r>
            <a:r>
              <a:rPr lang="en-US" dirty="0" err="1"/>
              <a:t>tuberosity</a:t>
            </a:r>
            <a:r>
              <a:rPr lang="en-US" dirty="0"/>
              <a:t>. </a:t>
            </a:r>
          </a:p>
          <a:p>
            <a:r>
              <a:rPr lang="en-US" dirty="0"/>
              <a:t>It helps to </a:t>
            </a:r>
            <a:r>
              <a:rPr lang="en-US" dirty="0" err="1"/>
              <a:t>stabilise</a:t>
            </a:r>
            <a:r>
              <a:rPr lang="en-US" dirty="0"/>
              <a:t> and flex the shoulder joint and at the elbow joint it assists with flexion and supination.  Actions of biceps is supinator of forearm, flexion of forearm at elbow</a:t>
            </a:r>
          </a:p>
          <a:p>
            <a:r>
              <a:rPr lang="en-US" dirty="0"/>
              <a:t>Is innervated by </a:t>
            </a:r>
            <a:r>
              <a:rPr lang="en-US" b="1" dirty="0" err="1"/>
              <a:t>Musculocutaneous</a:t>
            </a:r>
            <a:r>
              <a:rPr lang="en-US" b="1" dirty="0"/>
              <a:t> nerve</a:t>
            </a:r>
            <a:r>
              <a:rPr lang="en-US" dirty="0"/>
              <a:t>. The bicep tendon reflex tests spinal cord segment C6.</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Use the following mnemonic to remember the origins of biceps</a:t>
            </a:r>
          </a:p>
          <a:p>
            <a:pPr lvl="1"/>
            <a:r>
              <a:rPr lang="en-US" dirty="0"/>
              <a:t>You walk </a:t>
            </a:r>
            <a:r>
              <a:rPr lang="en-US" dirty="0">
                <a:solidFill>
                  <a:srgbClr val="FF0000"/>
                </a:solidFill>
              </a:rPr>
              <a:t>S</a:t>
            </a:r>
            <a:r>
              <a:rPr lang="en-US" dirty="0"/>
              <a:t>horter to street </a:t>
            </a:r>
            <a:r>
              <a:rPr lang="en-US" dirty="0">
                <a:solidFill>
                  <a:srgbClr val="FF0000"/>
                </a:solidFill>
              </a:rPr>
              <a:t>C</a:t>
            </a:r>
            <a:r>
              <a:rPr lang="en-US" dirty="0"/>
              <a:t>orner</a:t>
            </a:r>
          </a:p>
          <a:p>
            <a:pPr lvl="1"/>
            <a:r>
              <a:rPr lang="en-US" dirty="0"/>
              <a:t>You ride </a:t>
            </a:r>
            <a:r>
              <a:rPr lang="en-US" dirty="0">
                <a:solidFill>
                  <a:srgbClr val="FF0000"/>
                </a:solidFill>
              </a:rPr>
              <a:t>L</a:t>
            </a:r>
            <a:r>
              <a:rPr lang="en-US" dirty="0"/>
              <a:t>onger on a </a:t>
            </a:r>
            <a:r>
              <a:rPr lang="en-US" dirty="0">
                <a:solidFill>
                  <a:srgbClr val="FF0000"/>
                </a:solidFill>
              </a:rPr>
              <a:t>S</a:t>
            </a:r>
            <a:r>
              <a:rPr lang="en-US" dirty="0"/>
              <a:t>uperhighway</a:t>
            </a:r>
          </a:p>
          <a:p>
            <a:pPr lvl="1"/>
            <a:r>
              <a:rPr lang="en-US" b="1" dirty="0"/>
              <a:t>Short head </a:t>
            </a:r>
            <a:r>
              <a:rPr lang="en-US" dirty="0"/>
              <a:t>originates from </a:t>
            </a:r>
            <a:r>
              <a:rPr lang="en-US" dirty="0">
                <a:solidFill>
                  <a:srgbClr val="FF0000"/>
                </a:solidFill>
              </a:rPr>
              <a:t>Coracoid process</a:t>
            </a:r>
          </a:p>
          <a:p>
            <a:pPr lvl="1"/>
            <a:r>
              <a:rPr lang="en-US" b="1" dirty="0"/>
              <a:t>Long head </a:t>
            </a:r>
            <a:r>
              <a:rPr lang="en-US" dirty="0"/>
              <a:t>originates from </a:t>
            </a:r>
            <a:r>
              <a:rPr lang="en-US" dirty="0" err="1">
                <a:solidFill>
                  <a:srgbClr val="FF0000"/>
                </a:solidFill>
              </a:rPr>
              <a:t>Supraglenoid</a:t>
            </a:r>
            <a:r>
              <a:rPr lang="en-US" dirty="0">
                <a:solidFill>
                  <a:srgbClr val="FF0000"/>
                </a:solidFill>
              </a:rPr>
              <a:t> cavity</a:t>
            </a:r>
          </a:p>
        </p:txBody>
      </p:sp>
    </p:spTree>
    <p:extLst>
      <p:ext uri="{BB962C8B-B14F-4D97-AF65-F5344CB8AC3E}">
        <p14:creationId xmlns:p14="http://schemas.microsoft.com/office/powerpoint/2010/main" val="2428042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err="1"/>
              <a:t>Brachialis</a:t>
            </a:r>
            <a:r>
              <a:rPr lang="en-US" b="1" dirty="0"/>
              <a:t> </a:t>
            </a:r>
          </a:p>
          <a:p>
            <a:r>
              <a:rPr lang="en-US" dirty="0"/>
              <a:t>This lies on the anterior aspect of the upper arm deep to the biceps. </a:t>
            </a:r>
          </a:p>
          <a:p>
            <a:r>
              <a:rPr lang="en-US" dirty="0"/>
              <a:t>It originates from the shaft of the </a:t>
            </a:r>
            <a:r>
              <a:rPr lang="en-US" dirty="0" err="1"/>
              <a:t>humerus</a:t>
            </a:r>
            <a:r>
              <a:rPr lang="en-US" dirty="0"/>
              <a:t>, extends across the elbow joint and is inserted into the ulna just distal to the joint capsule.</a:t>
            </a:r>
          </a:p>
          <a:p>
            <a:r>
              <a:rPr lang="en-US" dirty="0"/>
              <a:t> It is the main flexor of the elbow joint. </a:t>
            </a:r>
          </a:p>
          <a:p>
            <a:r>
              <a:rPr lang="en-US" dirty="0"/>
              <a:t>It is </a:t>
            </a:r>
            <a:r>
              <a:rPr lang="en-US" b="1" dirty="0" err="1"/>
              <a:t>musculocutaneous</a:t>
            </a:r>
            <a:r>
              <a:rPr lang="en-US" b="1" dirty="0"/>
              <a:t> nerve </a:t>
            </a:r>
            <a:r>
              <a:rPr lang="en-US" dirty="0"/>
              <a:t>with contributions from radial nerve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77500" lnSpcReduction="20000"/>
          </a:bodyPr>
          <a:lstStyle/>
          <a:p>
            <a:pPr>
              <a:buNone/>
            </a:pPr>
            <a:r>
              <a:rPr lang="en-US" b="1" dirty="0"/>
              <a:t>Posterior compartment of  arm</a:t>
            </a:r>
          </a:p>
          <a:p>
            <a:r>
              <a:rPr lang="en-US" dirty="0"/>
              <a:t>It contains of triceps </a:t>
            </a:r>
            <a:r>
              <a:rPr lang="en-US" dirty="0" err="1"/>
              <a:t>brachii</a:t>
            </a:r>
            <a:r>
              <a:rPr lang="en-US" dirty="0"/>
              <a:t> muscles which has 3 heads-long, medial, lateral</a:t>
            </a:r>
          </a:p>
          <a:p>
            <a:pPr>
              <a:buNone/>
            </a:pPr>
            <a:r>
              <a:rPr lang="en-US" b="1" dirty="0"/>
              <a:t>Triceps </a:t>
            </a:r>
            <a:r>
              <a:rPr lang="en-US" b="1" dirty="0" err="1"/>
              <a:t>brachii</a:t>
            </a:r>
            <a:endParaRPr lang="en-US" b="1" dirty="0"/>
          </a:p>
          <a:p>
            <a:r>
              <a:rPr lang="en-US" dirty="0"/>
              <a:t>Long head originates from </a:t>
            </a:r>
            <a:r>
              <a:rPr lang="en-US" dirty="0" err="1"/>
              <a:t>infraglenoid</a:t>
            </a:r>
            <a:r>
              <a:rPr lang="en-US" dirty="0"/>
              <a:t> tubercle</a:t>
            </a:r>
          </a:p>
          <a:p>
            <a:r>
              <a:rPr lang="en-US" dirty="0"/>
              <a:t>Lateral head originates from </a:t>
            </a:r>
            <a:r>
              <a:rPr lang="en-US" dirty="0" err="1"/>
              <a:t>humerus</a:t>
            </a:r>
            <a:r>
              <a:rPr lang="en-US" dirty="0"/>
              <a:t> superior to radial groove (posterior of </a:t>
            </a:r>
            <a:r>
              <a:rPr lang="en-US" dirty="0" err="1"/>
              <a:t>humerus</a:t>
            </a:r>
            <a:r>
              <a:rPr lang="en-US" dirty="0"/>
              <a:t>)</a:t>
            </a:r>
          </a:p>
          <a:p>
            <a:r>
              <a:rPr lang="en-US" dirty="0"/>
              <a:t>Medial head from </a:t>
            </a:r>
            <a:r>
              <a:rPr lang="en-US" dirty="0" err="1"/>
              <a:t>humerus</a:t>
            </a:r>
            <a:r>
              <a:rPr lang="en-US" dirty="0"/>
              <a:t> inferior to the radial groove (posterior of </a:t>
            </a:r>
            <a:r>
              <a:rPr lang="en-US" dirty="0" err="1"/>
              <a:t>humerus</a:t>
            </a:r>
            <a:r>
              <a:rPr lang="en-US" dirty="0"/>
              <a:t>)</a:t>
            </a:r>
          </a:p>
          <a:p>
            <a:r>
              <a:rPr lang="en-US" dirty="0"/>
              <a:t>Distally, the head converge onto one tendon and insert into the </a:t>
            </a:r>
            <a:r>
              <a:rPr lang="en-US" dirty="0" err="1"/>
              <a:t>olecranon</a:t>
            </a:r>
            <a:r>
              <a:rPr lang="en-US" dirty="0"/>
              <a:t> process of the ulna. </a:t>
            </a:r>
          </a:p>
          <a:p>
            <a:r>
              <a:rPr lang="en-US" dirty="0"/>
              <a:t>It helps to </a:t>
            </a:r>
            <a:r>
              <a:rPr lang="en-US" dirty="0" err="1"/>
              <a:t>stabilise</a:t>
            </a:r>
            <a:r>
              <a:rPr lang="en-US" dirty="0"/>
              <a:t> the shoulder joint</a:t>
            </a:r>
          </a:p>
          <a:p>
            <a:r>
              <a:rPr lang="en-US" dirty="0"/>
              <a:t>Assists in adduction of the arm and extends the elbow joint. </a:t>
            </a:r>
          </a:p>
          <a:p>
            <a:r>
              <a:rPr lang="en-US" dirty="0"/>
              <a:t>It is innervated by </a:t>
            </a:r>
            <a:r>
              <a:rPr lang="en-US" b="1" dirty="0"/>
              <a:t>radial nerve</a:t>
            </a:r>
            <a:r>
              <a:rPr lang="en-US" dirty="0"/>
              <a:t>. A tap on the triceps tendon </a:t>
            </a:r>
            <a:r>
              <a:rPr lang="en-US" b="1" dirty="0"/>
              <a:t>tests spinal segment C7</a:t>
            </a:r>
          </a:p>
          <a:p>
            <a:r>
              <a:rPr lang="en-US" b="1" i="1" dirty="0"/>
              <a:t>Note</a:t>
            </a:r>
            <a:r>
              <a:rPr lang="en-US" i="1" dirty="0"/>
              <a:t>: In some individuals, the long head of the triceps </a:t>
            </a:r>
            <a:r>
              <a:rPr lang="en-US" i="1" dirty="0" err="1"/>
              <a:t>brachii</a:t>
            </a:r>
            <a:r>
              <a:rPr lang="en-US" i="1" dirty="0"/>
              <a:t> is innervated by the axillary nerve</a:t>
            </a:r>
            <a:r>
              <a:rPr lang="en-US"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lgn="just">
              <a:buNone/>
            </a:pPr>
            <a:r>
              <a:rPr lang="en-US" b="1" dirty="0"/>
              <a:t>A.BONES OF THE UPPER EXTREMITY AND SHOULDER  GIRDLE</a:t>
            </a:r>
          </a:p>
          <a:p>
            <a:r>
              <a:rPr lang="en-US" dirty="0"/>
              <a:t>The upper extremities consists of 64 bones(each upper limb has 32 bones)</a:t>
            </a:r>
          </a:p>
          <a:p>
            <a:r>
              <a:rPr lang="en-US" dirty="0"/>
              <a:t>These are; </a:t>
            </a:r>
          </a:p>
          <a:p>
            <a:pPr>
              <a:buFont typeface="Wingdings" pitchFamily="2" charset="2"/>
              <a:buChar char="ü"/>
            </a:pPr>
            <a:r>
              <a:rPr lang="en-US" dirty="0"/>
              <a:t>10 bones of shoulder and upper arm</a:t>
            </a:r>
          </a:p>
          <a:p>
            <a:pPr>
              <a:buFont typeface="Wingdings" pitchFamily="2" charset="2"/>
              <a:buChar char="ü"/>
            </a:pPr>
            <a:r>
              <a:rPr lang="en-US" dirty="0"/>
              <a:t>16 wrist bones and 38 </a:t>
            </a:r>
            <a:r>
              <a:rPr lang="en-US" dirty="0" err="1"/>
              <a:t>handbones</a:t>
            </a:r>
            <a:endParaRPr lang="en-US" dirty="0"/>
          </a:p>
          <a:p>
            <a:pPr>
              <a:buNone/>
            </a:pPr>
            <a:endParaRPr lang="en-US" b="1" dirty="0"/>
          </a:p>
          <a:p>
            <a:pPr>
              <a:buNone/>
            </a:pPr>
            <a:r>
              <a:rPr lang="en-US" b="1" dirty="0"/>
              <a:t>10 bones of the shoulder and upper arm</a:t>
            </a:r>
          </a:p>
          <a:p>
            <a:pPr>
              <a:buNone/>
            </a:pPr>
            <a:r>
              <a:rPr lang="en-US" dirty="0"/>
              <a:t>Each side of the upper extremity</a:t>
            </a:r>
          </a:p>
          <a:p>
            <a:r>
              <a:rPr lang="en-US" dirty="0"/>
              <a:t>1 Clavicle</a:t>
            </a:r>
          </a:p>
          <a:p>
            <a:r>
              <a:rPr lang="en-US" dirty="0"/>
              <a:t>1 Scapula</a:t>
            </a:r>
          </a:p>
          <a:p>
            <a:r>
              <a:rPr lang="en-US" dirty="0"/>
              <a:t>1 </a:t>
            </a:r>
            <a:r>
              <a:rPr lang="en-US" dirty="0" err="1"/>
              <a:t>humerus</a:t>
            </a:r>
            <a:endParaRPr lang="en-US" dirty="0"/>
          </a:p>
          <a:p>
            <a:endParaRPr lang="en-US" b="1" dirty="0"/>
          </a:p>
          <a:p>
            <a:endParaRPr lang="en-US"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Muscles of forearm</a:t>
            </a:r>
            <a:br>
              <a:rPr lang="en-US" b="1" dirty="0"/>
            </a:br>
            <a:r>
              <a:rPr lang="en-US" b="1" dirty="0"/>
              <a:t>Deep muscles of anterior compartment of forearm</a:t>
            </a:r>
          </a:p>
        </p:txBody>
      </p:sp>
      <p:pic>
        <p:nvPicPr>
          <p:cNvPr id="12290" name="Picture 2"/>
          <p:cNvPicPr>
            <a:picLocks noGrp="1" noChangeAspect="1" noChangeArrowheads="1"/>
          </p:cNvPicPr>
          <p:nvPr>
            <p:ph idx="1"/>
          </p:nvPr>
        </p:nvPicPr>
        <p:blipFill>
          <a:blip r:embed="rId2"/>
          <a:stretch>
            <a:fillRect/>
          </a:stretch>
        </p:blipFill>
        <p:spPr bwMode="auto">
          <a:xfrm>
            <a:off x="457200" y="2436664"/>
            <a:ext cx="8229600" cy="2853034"/>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7500" lnSpcReduction="20000"/>
          </a:bodyPr>
          <a:lstStyle/>
          <a:p>
            <a:pPr>
              <a:buNone/>
            </a:pPr>
            <a:r>
              <a:rPr lang="en-US" b="1" dirty="0"/>
              <a:t>Muscles in forearm</a:t>
            </a:r>
          </a:p>
          <a:p>
            <a:pPr>
              <a:buNone/>
            </a:pPr>
            <a:r>
              <a:rPr lang="en-US" b="1" dirty="0"/>
              <a:t>Anterior compartment</a:t>
            </a:r>
          </a:p>
          <a:p>
            <a:r>
              <a:rPr lang="en-US" dirty="0"/>
              <a:t>The anterior compartment consists of muscles that perform flexion at the wrist and fingers and </a:t>
            </a:r>
            <a:r>
              <a:rPr lang="en-US" dirty="0" err="1"/>
              <a:t>pronation</a:t>
            </a:r>
            <a:r>
              <a:rPr lang="en-US" dirty="0"/>
              <a:t>. These muscles  are both deep and superficial muscles.</a:t>
            </a:r>
          </a:p>
          <a:p>
            <a:r>
              <a:rPr lang="en-US" dirty="0"/>
              <a:t>All muscles of anterior compartment of forearm are innervated by </a:t>
            </a:r>
            <a:r>
              <a:rPr lang="en-US" b="1" dirty="0"/>
              <a:t>median nerve </a:t>
            </a:r>
            <a:r>
              <a:rPr lang="en-US" dirty="0"/>
              <a:t>except flexor carpi </a:t>
            </a:r>
            <a:r>
              <a:rPr lang="en-US" dirty="0" err="1"/>
              <a:t>ulnaris</a:t>
            </a:r>
            <a:r>
              <a:rPr lang="en-US" dirty="0"/>
              <a:t> and medial half of flexor  </a:t>
            </a:r>
            <a:r>
              <a:rPr lang="en-US" dirty="0" err="1"/>
              <a:t>digitorum</a:t>
            </a:r>
            <a:r>
              <a:rPr lang="en-US" dirty="0"/>
              <a:t> </a:t>
            </a:r>
            <a:r>
              <a:rPr lang="en-US" dirty="0" err="1"/>
              <a:t>profundus</a:t>
            </a:r>
            <a:r>
              <a:rPr lang="en-US" dirty="0"/>
              <a:t> which are innervated by </a:t>
            </a:r>
            <a:r>
              <a:rPr lang="en-US" b="1" dirty="0"/>
              <a:t>ulna nerve</a:t>
            </a:r>
          </a:p>
          <a:p>
            <a:pPr>
              <a:buNone/>
            </a:pPr>
            <a:r>
              <a:rPr lang="en-US" b="1" dirty="0"/>
              <a:t>Deep muscles</a:t>
            </a:r>
          </a:p>
          <a:p>
            <a:pPr>
              <a:buNone/>
            </a:pPr>
            <a:r>
              <a:rPr lang="en-US" b="1" dirty="0"/>
              <a:t>1.Pronator </a:t>
            </a:r>
            <a:r>
              <a:rPr lang="en-US" b="1" dirty="0" err="1"/>
              <a:t>quadratus</a:t>
            </a:r>
            <a:r>
              <a:rPr lang="en-US" b="1" dirty="0"/>
              <a:t> </a:t>
            </a:r>
          </a:p>
          <a:p>
            <a:r>
              <a:rPr lang="en-US" dirty="0"/>
              <a:t>This square-shaped muscle is the main muscle causing pronation of the hand and has attachments on the lower sections of both the </a:t>
            </a:r>
            <a:r>
              <a:rPr lang="en-US" b="1" dirty="0"/>
              <a:t>radius and the ulna. </a:t>
            </a:r>
          </a:p>
          <a:p>
            <a:r>
              <a:rPr lang="en-US" dirty="0"/>
              <a:t> It is innervated by </a:t>
            </a:r>
            <a:r>
              <a:rPr lang="en-US" b="1" dirty="0"/>
              <a:t>Median nerve </a:t>
            </a:r>
            <a:r>
              <a:rPr lang="en-US" dirty="0"/>
              <a:t>(anterior </a:t>
            </a:r>
            <a:r>
              <a:rPr lang="en-US" dirty="0" err="1"/>
              <a:t>interosseous</a:t>
            </a:r>
            <a:r>
              <a:rPr lang="en-US" dirty="0"/>
              <a:t> branch).</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a:t>2.Flexor  </a:t>
            </a:r>
            <a:r>
              <a:rPr lang="en-US" b="1" dirty="0" err="1"/>
              <a:t>pollicus</a:t>
            </a:r>
            <a:r>
              <a:rPr lang="en-US" b="1" dirty="0"/>
              <a:t> </a:t>
            </a:r>
            <a:r>
              <a:rPr lang="en-US" b="1" dirty="0" err="1"/>
              <a:t>longus</a:t>
            </a:r>
            <a:endParaRPr lang="en-US" b="1" dirty="0"/>
          </a:p>
          <a:p>
            <a:r>
              <a:rPr lang="en-US" dirty="0"/>
              <a:t>Originate from anterior surface of shaft of radius</a:t>
            </a:r>
          </a:p>
          <a:p>
            <a:r>
              <a:rPr lang="en-US" dirty="0"/>
              <a:t>Insert into distal phalanx of the thumb</a:t>
            </a:r>
          </a:p>
          <a:p>
            <a:r>
              <a:rPr lang="en-US" dirty="0"/>
              <a:t>They flex distal phalanx of the thumb</a:t>
            </a:r>
          </a:p>
          <a:p>
            <a:r>
              <a:rPr lang="en-US" dirty="0"/>
              <a:t>Is innervated by </a:t>
            </a:r>
            <a:r>
              <a:rPr lang="en-US" b="1" dirty="0"/>
              <a:t>Median nerve</a:t>
            </a:r>
            <a:r>
              <a:rPr lang="en-US" dirty="0"/>
              <a:t> (anterior </a:t>
            </a:r>
            <a:r>
              <a:rPr lang="en-US" dirty="0" err="1"/>
              <a:t>interosseous</a:t>
            </a:r>
            <a:r>
              <a:rPr lang="en-US" dirty="0"/>
              <a:t> branch).</a:t>
            </a:r>
          </a:p>
          <a:p>
            <a:pPr>
              <a:buNone/>
            </a:pPr>
            <a:r>
              <a:rPr lang="en-US" b="1" dirty="0"/>
              <a:t>3.Flexor </a:t>
            </a:r>
            <a:r>
              <a:rPr lang="en-US" b="1" dirty="0" err="1"/>
              <a:t>digitorum</a:t>
            </a:r>
            <a:r>
              <a:rPr lang="en-US" b="1" dirty="0"/>
              <a:t> </a:t>
            </a:r>
            <a:r>
              <a:rPr lang="en-US" b="1" dirty="0" err="1"/>
              <a:t>profundus</a:t>
            </a:r>
            <a:endParaRPr lang="en-US" b="1" dirty="0"/>
          </a:p>
          <a:p>
            <a:r>
              <a:rPr lang="en-US" dirty="0"/>
              <a:t>Originate from </a:t>
            </a:r>
            <a:r>
              <a:rPr lang="en-US" dirty="0" err="1"/>
              <a:t>anteromedial</a:t>
            </a:r>
            <a:r>
              <a:rPr lang="en-US" dirty="0"/>
              <a:t> surface of shaft of ulna</a:t>
            </a:r>
          </a:p>
          <a:p>
            <a:r>
              <a:rPr lang="en-US" dirty="0"/>
              <a:t>Insert to distal phalanges of medial four fingers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Flexes distal phalanx of fingers then assist in flexion of middle and proximal phalanges and wrist</a:t>
            </a:r>
          </a:p>
          <a:p>
            <a:r>
              <a:rPr lang="en-US" dirty="0"/>
              <a:t>The medial half (acts on the little and ring fingers) is innervated by the </a:t>
            </a:r>
            <a:r>
              <a:rPr lang="en-US" b="1" dirty="0"/>
              <a:t>ulnar nerve</a:t>
            </a:r>
            <a:r>
              <a:rPr lang="en-US" dirty="0"/>
              <a:t>. The lateral half (acts on the middle and index fingers) is innervated by the anterior </a:t>
            </a:r>
            <a:r>
              <a:rPr lang="en-US" dirty="0" err="1"/>
              <a:t>interosseous</a:t>
            </a:r>
            <a:r>
              <a:rPr lang="en-US" dirty="0"/>
              <a:t> branch of the </a:t>
            </a:r>
            <a:r>
              <a:rPr lang="en-US" b="1" dirty="0"/>
              <a:t>median nerve.</a:t>
            </a:r>
          </a:p>
          <a:p>
            <a:endParaRPr lang="en-US" dirty="0"/>
          </a:p>
          <a:p>
            <a:endParaRPr lang="en-US" dirty="0"/>
          </a:p>
          <a:p>
            <a:pPr>
              <a:buNone/>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838200"/>
          </a:xfrm>
        </p:spPr>
        <p:txBody>
          <a:bodyPr>
            <a:normAutofit fontScale="90000"/>
          </a:bodyPr>
          <a:lstStyle/>
          <a:p>
            <a:pPr algn="l"/>
            <a:r>
              <a:rPr lang="en-US" b="1" dirty="0"/>
              <a:t> </a:t>
            </a:r>
            <a:br>
              <a:rPr lang="en-US" b="1" dirty="0"/>
            </a:br>
            <a:r>
              <a:rPr lang="en-US" b="1" dirty="0"/>
              <a:t>Superficial muscles of anterior compartment of forearm</a:t>
            </a:r>
          </a:p>
        </p:txBody>
      </p:sp>
      <p:pic>
        <p:nvPicPr>
          <p:cNvPr id="11266" name="Picture 2"/>
          <p:cNvPicPr>
            <a:picLocks noGrp="1" noChangeAspect="1" noChangeArrowheads="1"/>
          </p:cNvPicPr>
          <p:nvPr>
            <p:ph idx="1"/>
          </p:nvPr>
        </p:nvPicPr>
        <p:blipFill>
          <a:blip r:embed="rId2"/>
          <a:srcRect/>
          <a:stretch>
            <a:fillRect/>
          </a:stretch>
        </p:blipFill>
        <p:spPr bwMode="auto">
          <a:xfrm>
            <a:off x="1219200" y="1646237"/>
            <a:ext cx="5455171" cy="5211763"/>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a:t>Superficial layer of forearm consists of</a:t>
            </a:r>
          </a:p>
          <a:p>
            <a:pPr>
              <a:buNone/>
            </a:pPr>
            <a:r>
              <a:rPr lang="en-US" b="1" dirty="0"/>
              <a:t>1.Pronator </a:t>
            </a:r>
            <a:r>
              <a:rPr lang="en-US" b="1" dirty="0" err="1"/>
              <a:t>teres</a:t>
            </a:r>
            <a:r>
              <a:rPr lang="en-US" b="1" dirty="0"/>
              <a:t> </a:t>
            </a:r>
          </a:p>
          <a:p>
            <a:r>
              <a:rPr lang="en-US" dirty="0"/>
              <a:t>This lies obliquely across the upper third of the front of the forearm.</a:t>
            </a:r>
          </a:p>
          <a:p>
            <a:r>
              <a:rPr lang="en-US" dirty="0"/>
              <a:t> It arises from the medial </a:t>
            </a:r>
            <a:r>
              <a:rPr lang="en-US" dirty="0" err="1"/>
              <a:t>epicondyle</a:t>
            </a:r>
            <a:r>
              <a:rPr lang="en-US" dirty="0"/>
              <a:t> of the </a:t>
            </a:r>
            <a:r>
              <a:rPr lang="en-US" dirty="0" err="1"/>
              <a:t>humerus</a:t>
            </a:r>
            <a:r>
              <a:rPr lang="en-US" dirty="0"/>
              <a:t> and the </a:t>
            </a:r>
            <a:r>
              <a:rPr lang="en-US" dirty="0" err="1"/>
              <a:t>coronoid</a:t>
            </a:r>
            <a:r>
              <a:rPr lang="en-US" dirty="0"/>
              <a:t> process of the ulna and passes obliquely across the forearm to be inserted into the lateral surface of the shaft of the radius.</a:t>
            </a:r>
          </a:p>
          <a:p>
            <a:r>
              <a:rPr lang="en-US" dirty="0"/>
              <a:t> It rotates the </a:t>
            </a:r>
            <a:r>
              <a:rPr lang="en-US" dirty="0" err="1"/>
              <a:t>radioulnar</a:t>
            </a:r>
            <a:r>
              <a:rPr lang="en-US" dirty="0"/>
              <a:t> joints, changing the hand from the anatomical to the writing position, i.e. pronation. </a:t>
            </a:r>
          </a:p>
          <a:p>
            <a:r>
              <a:rPr lang="en-US" dirty="0"/>
              <a:t>innervated by </a:t>
            </a:r>
            <a:r>
              <a:rPr lang="en-US" b="1" dirty="0"/>
              <a:t>median nerve</a:t>
            </a:r>
          </a:p>
          <a:p>
            <a:endParaRPr lang="en-US" dirty="0"/>
          </a:p>
          <a:p>
            <a:pPr>
              <a:buNone/>
            </a:pPr>
            <a:endParaRPr lang="en-US" dirty="0"/>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2.Flexor </a:t>
            </a:r>
            <a:r>
              <a:rPr lang="en-US" b="1" dirty="0" err="1"/>
              <a:t>carpi</a:t>
            </a:r>
            <a:r>
              <a:rPr lang="en-US" b="1" dirty="0"/>
              <a:t> </a:t>
            </a:r>
            <a:r>
              <a:rPr lang="en-US" b="1" dirty="0" err="1"/>
              <a:t>radialis</a:t>
            </a:r>
            <a:r>
              <a:rPr lang="en-US" b="1" dirty="0"/>
              <a:t> </a:t>
            </a:r>
          </a:p>
          <a:p>
            <a:r>
              <a:rPr lang="en-US" dirty="0"/>
              <a:t>This lies on the anterior surface of the forearm. </a:t>
            </a:r>
          </a:p>
          <a:p>
            <a:r>
              <a:rPr lang="en-US" dirty="0"/>
              <a:t>It originates from the medial epicondyle of the </a:t>
            </a:r>
            <a:r>
              <a:rPr lang="en-US" dirty="0" err="1"/>
              <a:t>humerus</a:t>
            </a:r>
            <a:r>
              <a:rPr lang="en-US" dirty="0"/>
              <a:t> and is inserted into the second and third metacarpal bones.</a:t>
            </a:r>
          </a:p>
          <a:p>
            <a:r>
              <a:rPr lang="en-US" dirty="0"/>
              <a:t> It flexes the wrist joint, and when acting with the extensor carpi </a:t>
            </a:r>
            <a:r>
              <a:rPr lang="en-US" dirty="0" err="1"/>
              <a:t>radialis</a:t>
            </a:r>
            <a:r>
              <a:rPr lang="en-US" dirty="0"/>
              <a:t>, abducts the joint. </a:t>
            </a:r>
          </a:p>
          <a:p>
            <a:r>
              <a:rPr lang="en-US" dirty="0"/>
              <a:t>Is innervated by innervated by </a:t>
            </a:r>
            <a:r>
              <a:rPr lang="en-US" b="1" dirty="0"/>
              <a:t>median nerve</a:t>
            </a:r>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a:t>3.Flexor </a:t>
            </a:r>
            <a:r>
              <a:rPr lang="en-US" b="1" dirty="0" err="1"/>
              <a:t>carpi</a:t>
            </a:r>
            <a:r>
              <a:rPr lang="en-US" b="1" dirty="0"/>
              <a:t> </a:t>
            </a:r>
            <a:r>
              <a:rPr lang="en-US" b="1" dirty="0" err="1"/>
              <a:t>ulnaris</a:t>
            </a:r>
            <a:r>
              <a:rPr lang="en-US" b="1" dirty="0"/>
              <a:t> </a:t>
            </a:r>
          </a:p>
          <a:p>
            <a:r>
              <a:rPr lang="en-US" dirty="0"/>
              <a:t>This lies on the medial aspect of the forearm. It originates from the medial </a:t>
            </a:r>
            <a:r>
              <a:rPr lang="en-US" dirty="0" err="1"/>
              <a:t>epicondyle</a:t>
            </a:r>
            <a:r>
              <a:rPr lang="en-US" dirty="0"/>
              <a:t> of the </a:t>
            </a:r>
            <a:r>
              <a:rPr lang="en-US" dirty="0" err="1"/>
              <a:t>humerus</a:t>
            </a:r>
            <a:r>
              <a:rPr lang="en-US" dirty="0"/>
              <a:t> and the upper parts of the ulna and is inserted into the </a:t>
            </a:r>
            <a:r>
              <a:rPr lang="en-US" dirty="0" err="1"/>
              <a:t>pisiform</a:t>
            </a:r>
            <a:r>
              <a:rPr lang="en-US" dirty="0"/>
              <a:t>, the </a:t>
            </a:r>
            <a:r>
              <a:rPr lang="en-US" dirty="0" err="1"/>
              <a:t>hamate</a:t>
            </a:r>
            <a:r>
              <a:rPr lang="en-US" dirty="0"/>
              <a:t> and the fifth metacarpal bones. </a:t>
            </a:r>
          </a:p>
          <a:p>
            <a:r>
              <a:rPr lang="en-US" dirty="0"/>
              <a:t>It flexes the wrist, and when acting with the extensor carpi </a:t>
            </a:r>
            <a:r>
              <a:rPr lang="en-US" dirty="0" err="1"/>
              <a:t>ulnaris</a:t>
            </a:r>
            <a:r>
              <a:rPr lang="en-US" dirty="0"/>
              <a:t>, adducts the joint. </a:t>
            </a:r>
          </a:p>
          <a:p>
            <a:r>
              <a:rPr lang="en-US" dirty="0"/>
              <a:t>Is innervated by </a:t>
            </a:r>
            <a:r>
              <a:rPr lang="en-US" b="1" dirty="0"/>
              <a:t>ulna nerve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pPr>
              <a:buNone/>
            </a:pPr>
            <a:r>
              <a:rPr lang="en-US" b="1" dirty="0"/>
              <a:t>4.Palmaris </a:t>
            </a:r>
            <a:r>
              <a:rPr lang="en-US" b="1" dirty="0" err="1"/>
              <a:t>longus</a:t>
            </a:r>
            <a:r>
              <a:rPr lang="en-US" b="1" dirty="0"/>
              <a:t> </a:t>
            </a:r>
          </a:p>
          <a:p>
            <a:r>
              <a:rPr lang="en-US" dirty="0"/>
              <a:t>This muscle resists shearing forces that might pull the skin and fascia of the palm away from the underlying structures, and flexes the wrist.</a:t>
            </a:r>
          </a:p>
          <a:p>
            <a:r>
              <a:rPr lang="en-US" dirty="0"/>
              <a:t> Its origin is on the medial epicondyle of the </a:t>
            </a:r>
            <a:r>
              <a:rPr lang="en-US" dirty="0" err="1"/>
              <a:t>humerus</a:t>
            </a:r>
            <a:r>
              <a:rPr lang="en-US" dirty="0"/>
              <a:t>, and it inserts on tendons on the palm of the hand</a:t>
            </a:r>
          </a:p>
          <a:p>
            <a:r>
              <a:rPr lang="en-US" dirty="0"/>
              <a:t>innervated by </a:t>
            </a:r>
            <a:r>
              <a:rPr lang="en-US" b="1" dirty="0"/>
              <a:t>median nerve</a:t>
            </a:r>
          </a:p>
          <a:p>
            <a:pPr marL="0" indent="0">
              <a:buNone/>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7500" lnSpcReduction="20000"/>
          </a:bodyPr>
          <a:lstStyle/>
          <a:p>
            <a:pPr marL="0" indent="0">
              <a:buNone/>
            </a:pPr>
            <a:r>
              <a:rPr lang="en-US" b="1" dirty="0"/>
              <a:t>Intermediate Compartment</a:t>
            </a:r>
          </a:p>
          <a:p>
            <a:r>
              <a:rPr lang="en-US" dirty="0"/>
              <a:t>The </a:t>
            </a:r>
            <a:r>
              <a:rPr lang="en-US" b="1" dirty="0"/>
              <a:t>flexor </a:t>
            </a:r>
            <a:r>
              <a:rPr lang="en-US" b="1" dirty="0" err="1"/>
              <a:t>digitorum</a:t>
            </a:r>
            <a:r>
              <a:rPr lang="en-US" b="1" dirty="0"/>
              <a:t> </a:t>
            </a:r>
            <a:r>
              <a:rPr lang="en-US" b="1" dirty="0" err="1"/>
              <a:t>superficialis</a:t>
            </a:r>
            <a:r>
              <a:rPr lang="en-US" b="1" dirty="0"/>
              <a:t> </a:t>
            </a:r>
            <a:r>
              <a:rPr lang="en-US" dirty="0"/>
              <a:t>is the only muscle of the intermediate compartment.</a:t>
            </a:r>
          </a:p>
          <a:p>
            <a:r>
              <a:rPr lang="en-US" dirty="0"/>
              <a:t>Flexor </a:t>
            </a:r>
            <a:r>
              <a:rPr lang="en-US" dirty="0" err="1"/>
              <a:t>digitorum</a:t>
            </a:r>
            <a:r>
              <a:rPr lang="en-US" dirty="0"/>
              <a:t> </a:t>
            </a:r>
            <a:r>
              <a:rPr lang="en-US" dirty="0" err="1"/>
              <a:t>superficialis</a:t>
            </a:r>
            <a:r>
              <a:rPr lang="en-US" dirty="0"/>
              <a:t> is divided into two heads; a humeral head and radial head. </a:t>
            </a:r>
          </a:p>
          <a:p>
            <a:r>
              <a:rPr lang="en-US" dirty="0"/>
              <a:t>Its muscular belly courses distally towards the wrist where it splits into four tendons and attaches into middle phalanges of the second through fifth digits of the hand.</a:t>
            </a:r>
          </a:p>
          <a:p>
            <a:r>
              <a:rPr lang="en-US" dirty="0"/>
              <a:t>The main action of this muscle is </a:t>
            </a:r>
            <a:r>
              <a:rPr lang="en-US" b="1" dirty="0"/>
              <a:t>flexion of the digits 2-5 at both </a:t>
            </a:r>
            <a:r>
              <a:rPr lang="en-US" b="1" dirty="0" err="1"/>
              <a:t>metacarpophalangeal</a:t>
            </a:r>
            <a:r>
              <a:rPr lang="en-US" b="1" dirty="0"/>
              <a:t> and proximal </a:t>
            </a:r>
            <a:r>
              <a:rPr lang="en-US" b="1" dirty="0" err="1"/>
              <a:t>interphalangeal</a:t>
            </a:r>
            <a:r>
              <a:rPr lang="en-US" b="1" dirty="0"/>
              <a:t> joints</a:t>
            </a:r>
          </a:p>
          <a:p>
            <a:r>
              <a:rPr lang="en-US" dirty="0"/>
              <a:t>Origin :</a:t>
            </a:r>
            <a:r>
              <a:rPr lang="en-US" b="1" dirty="0" err="1"/>
              <a:t>humeroulnar</a:t>
            </a:r>
            <a:r>
              <a:rPr lang="en-US" b="1" dirty="0"/>
              <a:t> </a:t>
            </a:r>
            <a:r>
              <a:rPr lang="en-US" b="1" dirty="0" err="1"/>
              <a:t>head</a:t>
            </a:r>
            <a:r>
              <a:rPr lang="en-US" dirty="0" err="1"/>
              <a:t>:medial</a:t>
            </a:r>
            <a:r>
              <a:rPr lang="en-US" dirty="0"/>
              <a:t> epicondyle of </a:t>
            </a:r>
            <a:r>
              <a:rPr lang="en-US" dirty="0" err="1"/>
              <a:t>humerus</a:t>
            </a:r>
            <a:r>
              <a:rPr lang="en-US" dirty="0"/>
              <a:t>, coronoid process of ulna</a:t>
            </a:r>
          </a:p>
          <a:p>
            <a:pPr marL="0" indent="0">
              <a:buNone/>
            </a:pPr>
            <a:r>
              <a:rPr lang="en-US" dirty="0"/>
              <a:t>                </a:t>
            </a:r>
            <a:r>
              <a:rPr lang="en-US" b="1" dirty="0"/>
              <a:t>Radial head</a:t>
            </a:r>
            <a:r>
              <a:rPr lang="en-US" dirty="0"/>
              <a:t>:  Proximal half of anterior border of 			   radius</a:t>
            </a:r>
            <a:endParaRPr lang="en-US" b="1" dirty="0"/>
          </a:p>
          <a:p>
            <a:r>
              <a:rPr lang="en-US" dirty="0"/>
              <a:t>It is innervated by </a:t>
            </a:r>
            <a:r>
              <a:rPr lang="en-US" b="1" dirty="0"/>
              <a:t>median nerve </a:t>
            </a:r>
            <a:r>
              <a:rPr lang="en-US" dirty="0"/>
              <a:t>(C8-T1)</a:t>
            </a:r>
          </a:p>
          <a:p>
            <a:r>
              <a:rPr lang="en-US" dirty="0"/>
              <a:t>Blood supply is by </a:t>
            </a:r>
            <a:r>
              <a:rPr lang="en-US" b="1" dirty="0"/>
              <a:t>ulna artery, radial artery, median artery</a:t>
            </a:r>
          </a:p>
        </p:txBody>
      </p:sp>
    </p:spTree>
    <p:extLst>
      <p:ext uri="{BB962C8B-B14F-4D97-AF65-F5344CB8AC3E}">
        <p14:creationId xmlns:p14="http://schemas.microsoft.com/office/powerpoint/2010/main" val="2429077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lnSpcReduction="10000"/>
          </a:bodyPr>
          <a:lstStyle/>
          <a:p>
            <a:r>
              <a:rPr lang="en-US" dirty="0"/>
              <a:t>1 Radius and ulna</a:t>
            </a:r>
          </a:p>
          <a:p>
            <a:pPr>
              <a:buNone/>
            </a:pPr>
            <a:endParaRPr lang="en-US" dirty="0"/>
          </a:p>
          <a:p>
            <a:pPr>
              <a:buNone/>
            </a:pPr>
            <a:r>
              <a:rPr lang="en-US" b="1" dirty="0"/>
              <a:t>Shoulder girdle</a:t>
            </a:r>
          </a:p>
          <a:p>
            <a:r>
              <a:rPr lang="en-US" dirty="0"/>
              <a:t>The bones of the shoulder consist of the scapula, clavicle</a:t>
            </a:r>
            <a:r>
              <a:rPr lang="en-US"/>
              <a:t>, and </a:t>
            </a:r>
            <a:r>
              <a:rPr lang="en-US" dirty="0"/>
              <a:t>proximal end of the </a:t>
            </a:r>
            <a:r>
              <a:rPr lang="en-US" dirty="0" err="1"/>
              <a:t>humerus</a:t>
            </a:r>
            <a:r>
              <a:rPr lang="en-US" dirty="0"/>
              <a:t> </a:t>
            </a:r>
          </a:p>
          <a:p>
            <a:r>
              <a:rPr lang="en-US" dirty="0"/>
              <a:t>The superficial muscles of the shoulder consist of the trapezius and deltoid muscles, which together form the smooth muscular contour over the lateral part of the shoulder. These muscles connect the </a:t>
            </a:r>
            <a:r>
              <a:rPr lang="en-US" b="1" dirty="0"/>
              <a:t>scapula and clavicle </a:t>
            </a:r>
            <a:r>
              <a:rPr lang="en-US" dirty="0"/>
              <a:t>to the </a:t>
            </a:r>
            <a:r>
              <a:rPr lang="en-US" b="1" dirty="0"/>
              <a:t>trunk and to the arm, </a:t>
            </a:r>
            <a:r>
              <a:rPr lang="en-US" dirty="0"/>
              <a:t>respectively</a:t>
            </a:r>
          </a:p>
          <a:p>
            <a:pPr marL="514350" indent="-514350">
              <a:buNone/>
            </a:pPr>
            <a:endParaRPr lang="en-US"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Muscles in superficial layer of posterior forearm</a:t>
            </a:r>
          </a:p>
        </p:txBody>
      </p:sp>
      <p:pic>
        <p:nvPicPr>
          <p:cNvPr id="14338" name="Picture 2"/>
          <p:cNvPicPr>
            <a:picLocks noGrp="1" noChangeAspect="1" noChangeArrowheads="1"/>
          </p:cNvPicPr>
          <p:nvPr>
            <p:ph idx="1"/>
          </p:nvPr>
        </p:nvPicPr>
        <p:blipFill>
          <a:blip r:embed="rId2"/>
          <a:stretch>
            <a:fillRect/>
          </a:stretch>
        </p:blipFill>
        <p:spPr bwMode="auto">
          <a:xfrm>
            <a:off x="2751007" y="1600200"/>
            <a:ext cx="3641985" cy="4525963"/>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a:buNone/>
            </a:pPr>
            <a:r>
              <a:rPr lang="en-US" b="1" dirty="0"/>
              <a:t>Muscles in posterior compartment of forearm</a:t>
            </a:r>
          </a:p>
          <a:p>
            <a:r>
              <a:rPr lang="en-US" dirty="0"/>
              <a:t>They produce extension of wrist and fingers</a:t>
            </a:r>
          </a:p>
          <a:p>
            <a:pPr>
              <a:buNone/>
            </a:pPr>
            <a:r>
              <a:rPr lang="en-US" dirty="0"/>
              <a:t>They include;</a:t>
            </a:r>
            <a:r>
              <a:rPr lang="en-US" b="1" dirty="0"/>
              <a:t> </a:t>
            </a:r>
          </a:p>
          <a:p>
            <a:pPr>
              <a:buNone/>
            </a:pPr>
            <a:r>
              <a:rPr lang="en-US" b="1" dirty="0"/>
              <a:t>Superficial layer</a:t>
            </a:r>
          </a:p>
          <a:p>
            <a:pPr>
              <a:buNone/>
            </a:pPr>
            <a:r>
              <a:rPr lang="en-US" b="1" dirty="0"/>
              <a:t>1.Extensor </a:t>
            </a:r>
            <a:r>
              <a:rPr lang="en-US" b="1" dirty="0" err="1"/>
              <a:t>carpi</a:t>
            </a:r>
            <a:r>
              <a:rPr lang="en-US" b="1" dirty="0"/>
              <a:t> </a:t>
            </a:r>
            <a:r>
              <a:rPr lang="en-US" b="1" dirty="0" err="1"/>
              <a:t>radialis</a:t>
            </a:r>
            <a:r>
              <a:rPr lang="en-US" b="1" dirty="0"/>
              <a:t> </a:t>
            </a:r>
            <a:r>
              <a:rPr lang="en-US" b="1" dirty="0" err="1"/>
              <a:t>longus</a:t>
            </a:r>
            <a:r>
              <a:rPr lang="en-US" b="1" dirty="0"/>
              <a:t> and </a:t>
            </a:r>
            <a:r>
              <a:rPr lang="en-US" b="1" dirty="0" err="1"/>
              <a:t>brevis</a:t>
            </a:r>
            <a:r>
              <a:rPr lang="en-US" b="1" dirty="0"/>
              <a:t> </a:t>
            </a:r>
          </a:p>
          <a:p>
            <a:r>
              <a:rPr lang="en-US" dirty="0"/>
              <a:t>These lie on the posterior aspect of the forearm. </a:t>
            </a:r>
          </a:p>
          <a:p>
            <a:r>
              <a:rPr lang="en-US" dirty="0"/>
              <a:t>The </a:t>
            </a:r>
            <a:r>
              <a:rPr lang="en-US" dirty="0" err="1"/>
              <a:t>fibres</a:t>
            </a:r>
            <a:r>
              <a:rPr lang="en-US" dirty="0"/>
              <a:t> originate from the lateral </a:t>
            </a:r>
            <a:r>
              <a:rPr lang="en-US" dirty="0" err="1"/>
              <a:t>epicondyle</a:t>
            </a:r>
            <a:r>
              <a:rPr lang="en-US" dirty="0"/>
              <a:t> of the </a:t>
            </a:r>
            <a:r>
              <a:rPr lang="en-US" dirty="0" err="1"/>
              <a:t>humerus</a:t>
            </a:r>
            <a:r>
              <a:rPr lang="en-US" dirty="0"/>
              <a:t> and are inserted by a long tendon into the second and third metacarpal bones.</a:t>
            </a:r>
          </a:p>
          <a:p>
            <a:r>
              <a:rPr lang="en-US" dirty="0"/>
              <a:t> They extend and abduct the wrist</a:t>
            </a:r>
          </a:p>
          <a:p>
            <a:r>
              <a:rPr lang="en-US" dirty="0"/>
              <a:t>Innervated by </a:t>
            </a:r>
            <a:r>
              <a:rPr lang="en-US" b="1" dirty="0"/>
              <a:t>Radial nerve</a:t>
            </a:r>
          </a:p>
          <a:p>
            <a:endParaRPr lang="en-US" dirty="0"/>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2.Extensor </a:t>
            </a:r>
            <a:r>
              <a:rPr lang="en-US" b="1" dirty="0" err="1"/>
              <a:t>carpi</a:t>
            </a:r>
            <a:r>
              <a:rPr lang="en-US" b="1" dirty="0"/>
              <a:t> </a:t>
            </a:r>
            <a:r>
              <a:rPr lang="en-US" b="1" dirty="0" err="1"/>
              <a:t>ulnaris</a:t>
            </a:r>
            <a:r>
              <a:rPr lang="en-US" b="1" dirty="0"/>
              <a:t> </a:t>
            </a:r>
          </a:p>
          <a:p>
            <a:r>
              <a:rPr lang="en-US" dirty="0"/>
              <a:t>This lies on the posterior surface of the forearm. </a:t>
            </a:r>
          </a:p>
          <a:p>
            <a:r>
              <a:rPr lang="en-US" dirty="0"/>
              <a:t>It originates from the lateral </a:t>
            </a:r>
            <a:r>
              <a:rPr lang="en-US" dirty="0" err="1"/>
              <a:t>epicondyle</a:t>
            </a:r>
            <a:r>
              <a:rPr lang="en-US" dirty="0"/>
              <a:t> of the </a:t>
            </a:r>
            <a:r>
              <a:rPr lang="en-US" dirty="0" err="1"/>
              <a:t>humerus</a:t>
            </a:r>
            <a:r>
              <a:rPr lang="en-US" dirty="0"/>
              <a:t> and is inserted into the fifth metacarpal bone. </a:t>
            </a:r>
          </a:p>
          <a:p>
            <a:r>
              <a:rPr lang="en-US" dirty="0"/>
              <a:t>It extends and adducts the wrist</a:t>
            </a:r>
          </a:p>
          <a:p>
            <a:r>
              <a:rPr lang="en-US" dirty="0"/>
              <a:t>Innervated by </a:t>
            </a:r>
            <a:r>
              <a:rPr lang="en-US" b="1" dirty="0"/>
              <a:t>Radial nerve(deep branch).</a:t>
            </a:r>
          </a:p>
          <a:p>
            <a:pPr marL="0" indent="0">
              <a:buNone/>
            </a:pPr>
            <a:r>
              <a:rPr lang="en-US" b="1" dirty="0"/>
              <a:t> </a:t>
            </a:r>
          </a:p>
          <a:p>
            <a:pPr>
              <a:buNone/>
            </a:pPr>
            <a:endParaRPr lang="en-US"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3.Extensor </a:t>
            </a:r>
            <a:r>
              <a:rPr lang="en-US" b="1" dirty="0" err="1"/>
              <a:t>digitorum</a:t>
            </a:r>
            <a:r>
              <a:rPr lang="en-US" b="1" dirty="0"/>
              <a:t> </a:t>
            </a:r>
          </a:p>
          <a:p>
            <a:r>
              <a:rPr lang="en-US" dirty="0"/>
              <a:t>This muscle originates on the lateral </a:t>
            </a:r>
            <a:r>
              <a:rPr lang="en-US" dirty="0" err="1"/>
              <a:t>epicondyle</a:t>
            </a:r>
            <a:r>
              <a:rPr lang="en-US" dirty="0"/>
              <a:t> of the </a:t>
            </a:r>
            <a:r>
              <a:rPr lang="en-US" dirty="0" err="1"/>
              <a:t>humerus</a:t>
            </a:r>
            <a:r>
              <a:rPr lang="en-US" dirty="0"/>
              <a:t> and spans both the elbow and wrist joints; in the wrist, it divides into four tendons, one for each finger. </a:t>
            </a:r>
          </a:p>
          <a:p>
            <a:r>
              <a:rPr lang="en-US" dirty="0"/>
              <a:t>Action of this muscle can extend any of the joints across which it passes, i.e. the elbow, wrist or finger joints. </a:t>
            </a:r>
          </a:p>
          <a:p>
            <a:r>
              <a:rPr lang="en-US" dirty="0"/>
              <a:t>Innervated by </a:t>
            </a:r>
            <a:r>
              <a:rPr lang="en-US" b="1" dirty="0"/>
              <a:t>Radial nerve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a:t>4.Anconeus</a:t>
            </a:r>
          </a:p>
          <a:p>
            <a:r>
              <a:rPr lang="en-US" dirty="0"/>
              <a:t>Originates from lateral </a:t>
            </a:r>
            <a:r>
              <a:rPr lang="en-US" dirty="0" err="1"/>
              <a:t>epicondyle</a:t>
            </a:r>
            <a:r>
              <a:rPr lang="en-US" dirty="0"/>
              <a:t> of </a:t>
            </a:r>
            <a:r>
              <a:rPr lang="en-US" dirty="0" err="1"/>
              <a:t>humerus</a:t>
            </a:r>
            <a:r>
              <a:rPr lang="en-US" dirty="0"/>
              <a:t> and attaches to posterior and lateral part of </a:t>
            </a:r>
            <a:r>
              <a:rPr lang="en-US" dirty="0" err="1"/>
              <a:t>olecranon</a:t>
            </a:r>
            <a:r>
              <a:rPr lang="en-US" dirty="0"/>
              <a:t> of ulna</a:t>
            </a:r>
          </a:p>
          <a:p>
            <a:r>
              <a:rPr lang="en-US" dirty="0"/>
              <a:t>Extends and </a:t>
            </a:r>
            <a:r>
              <a:rPr lang="en-US" dirty="0" err="1"/>
              <a:t>stabilises</a:t>
            </a:r>
            <a:r>
              <a:rPr lang="en-US" dirty="0"/>
              <a:t> the elbow joint</a:t>
            </a:r>
          </a:p>
          <a:p>
            <a:r>
              <a:rPr lang="en-US" dirty="0"/>
              <a:t>Abducts the ulna during pronation of forearm</a:t>
            </a:r>
          </a:p>
          <a:p>
            <a:r>
              <a:rPr lang="en-US" dirty="0"/>
              <a:t>Innervated by radial nerve</a:t>
            </a:r>
          </a:p>
          <a:p>
            <a:pPr>
              <a:buNone/>
            </a:pPr>
            <a:r>
              <a:rPr lang="en-US" b="1" dirty="0"/>
              <a:t>5.Brachioradialis</a:t>
            </a:r>
          </a:p>
          <a:p>
            <a:r>
              <a:rPr lang="en-US" dirty="0"/>
              <a:t> originate from lateral </a:t>
            </a:r>
            <a:r>
              <a:rPr lang="en-US" dirty="0" err="1"/>
              <a:t>supracondylar</a:t>
            </a:r>
            <a:r>
              <a:rPr lang="en-US" dirty="0"/>
              <a:t> ridge (</a:t>
            </a:r>
            <a:r>
              <a:rPr lang="en-US" dirty="0" err="1"/>
              <a:t>epicondyle</a:t>
            </a:r>
            <a:r>
              <a:rPr lang="en-US" dirty="0"/>
              <a:t>) of </a:t>
            </a:r>
            <a:r>
              <a:rPr lang="en-US" dirty="0" err="1"/>
              <a:t>humerus</a:t>
            </a:r>
            <a:endParaRPr lang="en-US" dirty="0"/>
          </a:p>
          <a:p>
            <a:r>
              <a:rPr lang="en-US" dirty="0"/>
              <a:t>Inserts on base of </a:t>
            </a:r>
            <a:r>
              <a:rPr lang="en-US" dirty="0" err="1"/>
              <a:t>styloid</a:t>
            </a:r>
            <a:r>
              <a:rPr lang="en-US" dirty="0"/>
              <a:t> process of radius</a:t>
            </a:r>
          </a:p>
          <a:p>
            <a:r>
              <a:rPr lang="en-US" dirty="0"/>
              <a:t>Flexes forearm and </a:t>
            </a:r>
            <a:r>
              <a:rPr lang="en-US" dirty="0" err="1"/>
              <a:t>stabilises</a:t>
            </a:r>
            <a:r>
              <a:rPr lang="en-US" dirty="0"/>
              <a:t> the elbow joint</a:t>
            </a:r>
          </a:p>
          <a:p>
            <a:r>
              <a:rPr lang="en-US" dirty="0"/>
              <a:t>Innervated by </a:t>
            </a:r>
            <a:r>
              <a:rPr lang="en-US" b="1" dirty="0"/>
              <a:t>Radial nerve</a:t>
            </a:r>
          </a:p>
          <a:p>
            <a:endParaRPr lang="en-US" dirty="0"/>
          </a:p>
          <a:p>
            <a:pPr>
              <a:buNone/>
            </a:pPr>
            <a:endParaRPr lang="en-US" dirty="0"/>
          </a:p>
          <a:p>
            <a:pPr>
              <a:buNone/>
            </a:pP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None/>
            </a:pPr>
            <a:r>
              <a:rPr lang="en-US" b="1" dirty="0"/>
              <a:t>6. Extensor </a:t>
            </a:r>
            <a:r>
              <a:rPr lang="en-US" b="1" dirty="0" err="1"/>
              <a:t>digiti</a:t>
            </a:r>
            <a:r>
              <a:rPr lang="en-US" b="1" dirty="0"/>
              <a:t> </a:t>
            </a:r>
            <a:r>
              <a:rPr lang="en-US" b="1" dirty="0" err="1"/>
              <a:t>minimi</a:t>
            </a:r>
            <a:endParaRPr lang="en-US" b="1" dirty="0"/>
          </a:p>
          <a:p>
            <a:r>
              <a:rPr lang="en-US" dirty="0"/>
              <a:t>Originates from lateral </a:t>
            </a:r>
            <a:r>
              <a:rPr lang="en-US" dirty="0" err="1"/>
              <a:t>epicondyle</a:t>
            </a:r>
            <a:r>
              <a:rPr lang="en-US" dirty="0"/>
              <a:t> of </a:t>
            </a:r>
            <a:r>
              <a:rPr lang="en-US" dirty="0" err="1"/>
              <a:t>humerus</a:t>
            </a:r>
            <a:endParaRPr lang="en-US" dirty="0"/>
          </a:p>
          <a:p>
            <a:r>
              <a:rPr lang="en-US" dirty="0"/>
              <a:t>Inserts at extensor expansion of little finger</a:t>
            </a:r>
          </a:p>
          <a:p>
            <a:r>
              <a:rPr lang="en-US" dirty="0"/>
              <a:t>Extends </a:t>
            </a:r>
            <a:r>
              <a:rPr lang="en-US" dirty="0" err="1"/>
              <a:t>metacarophalangeal</a:t>
            </a:r>
            <a:r>
              <a:rPr lang="en-US" dirty="0"/>
              <a:t> joint of little finger</a:t>
            </a:r>
          </a:p>
          <a:p>
            <a:r>
              <a:rPr lang="en-US" dirty="0"/>
              <a:t>Innervated by Radial nerve</a:t>
            </a:r>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Muscles in deep layer of posterior forearm</a:t>
            </a:r>
          </a:p>
        </p:txBody>
      </p:sp>
      <p:pic>
        <p:nvPicPr>
          <p:cNvPr id="15362" name="Picture 2"/>
          <p:cNvPicPr>
            <a:picLocks noGrp="1" noChangeAspect="1" noChangeArrowheads="1"/>
          </p:cNvPicPr>
          <p:nvPr>
            <p:ph idx="1"/>
          </p:nvPr>
        </p:nvPicPr>
        <p:blipFill>
          <a:blip r:embed="rId2"/>
          <a:stretch>
            <a:fillRect/>
          </a:stretch>
        </p:blipFill>
        <p:spPr bwMode="auto">
          <a:xfrm>
            <a:off x="2162889" y="1600200"/>
            <a:ext cx="4818222" cy="4525963"/>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a:buNone/>
            </a:pPr>
            <a:r>
              <a:rPr lang="en-US" b="1" dirty="0"/>
              <a:t>Deep muscles</a:t>
            </a:r>
          </a:p>
          <a:p>
            <a:pPr>
              <a:buNone/>
            </a:pPr>
            <a:r>
              <a:rPr lang="en-US" b="1" dirty="0" err="1"/>
              <a:t>Supinator</a:t>
            </a:r>
            <a:endParaRPr lang="en-US" b="1" dirty="0"/>
          </a:p>
          <a:p>
            <a:r>
              <a:rPr lang="en-US" dirty="0"/>
              <a:t>Is a deep muscle and lies obliquely across the posterior and lateral aspects of the forearm. </a:t>
            </a:r>
          </a:p>
          <a:p>
            <a:r>
              <a:rPr lang="en-US" dirty="0"/>
              <a:t>Its </a:t>
            </a:r>
            <a:r>
              <a:rPr lang="en-US" dirty="0" err="1"/>
              <a:t>fibres</a:t>
            </a:r>
            <a:r>
              <a:rPr lang="en-US" dirty="0"/>
              <a:t> arise from the </a:t>
            </a:r>
            <a:r>
              <a:rPr lang="en-US" b="1" dirty="0"/>
              <a:t>lateral </a:t>
            </a:r>
            <a:r>
              <a:rPr lang="en-US" b="1" dirty="0" err="1"/>
              <a:t>epicondyle</a:t>
            </a:r>
            <a:r>
              <a:rPr lang="en-US" b="1" dirty="0"/>
              <a:t> of the </a:t>
            </a:r>
            <a:r>
              <a:rPr lang="en-US" b="1" dirty="0" err="1"/>
              <a:t>humerus</a:t>
            </a:r>
            <a:r>
              <a:rPr lang="en-US" dirty="0"/>
              <a:t> and the upper part of the ulna and are inserted into the lateral surface of the upper third of the </a:t>
            </a:r>
            <a:r>
              <a:rPr lang="en-US" b="1" dirty="0"/>
              <a:t>radius. </a:t>
            </a:r>
          </a:p>
          <a:p>
            <a:r>
              <a:rPr lang="en-US" dirty="0"/>
              <a:t>It rotates the radio-ulnar joints, often with help from the biceps, changing the hand from the writing to the anatomical position, i.e. supination</a:t>
            </a:r>
          </a:p>
          <a:p>
            <a:r>
              <a:rPr lang="en-US" dirty="0"/>
              <a:t>Innervated by </a:t>
            </a:r>
            <a:r>
              <a:rPr lang="en-US" b="1" dirty="0"/>
              <a:t>radial nerve (deep branch)</a:t>
            </a:r>
          </a:p>
          <a:p>
            <a:pPr>
              <a:buNone/>
            </a:pPr>
            <a:endParaRPr lang="en-US"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85000" lnSpcReduction="10000"/>
          </a:bodyPr>
          <a:lstStyle/>
          <a:p>
            <a:pPr>
              <a:buNone/>
            </a:pPr>
            <a:r>
              <a:rPr lang="en-US" b="1" dirty="0"/>
              <a:t>Extensor </a:t>
            </a:r>
            <a:r>
              <a:rPr lang="en-US" b="1" dirty="0" err="1"/>
              <a:t>pollicis</a:t>
            </a:r>
            <a:r>
              <a:rPr lang="en-US" b="1" dirty="0"/>
              <a:t> </a:t>
            </a:r>
            <a:r>
              <a:rPr lang="en-US" b="1" dirty="0" err="1"/>
              <a:t>brevis</a:t>
            </a:r>
            <a:endParaRPr lang="en-US" b="1" dirty="0"/>
          </a:p>
          <a:p>
            <a:r>
              <a:rPr lang="en-US" dirty="0"/>
              <a:t>Originates from posterior surface of </a:t>
            </a:r>
            <a:r>
              <a:rPr lang="en-US" b="1" dirty="0"/>
              <a:t>shaft of radius</a:t>
            </a:r>
          </a:p>
          <a:p>
            <a:r>
              <a:rPr lang="en-US" dirty="0"/>
              <a:t>Inserts at the base of </a:t>
            </a:r>
            <a:r>
              <a:rPr lang="en-US" b="1" dirty="0"/>
              <a:t>proximal phalanx of the thumb</a:t>
            </a:r>
          </a:p>
          <a:p>
            <a:r>
              <a:rPr lang="en-US" dirty="0"/>
              <a:t>Extends </a:t>
            </a:r>
            <a:r>
              <a:rPr lang="en-US" dirty="0" err="1"/>
              <a:t>metacarpophalangeal</a:t>
            </a:r>
            <a:r>
              <a:rPr lang="en-US" dirty="0"/>
              <a:t> joints of thumb</a:t>
            </a:r>
          </a:p>
          <a:p>
            <a:r>
              <a:rPr lang="en-US" dirty="0"/>
              <a:t>Innervated by radial nerve (posterior </a:t>
            </a:r>
            <a:r>
              <a:rPr lang="en-US" dirty="0" err="1"/>
              <a:t>interosseous</a:t>
            </a:r>
            <a:r>
              <a:rPr lang="en-US" dirty="0"/>
              <a:t> branch)</a:t>
            </a:r>
          </a:p>
          <a:p>
            <a:pPr>
              <a:buNone/>
            </a:pPr>
            <a:r>
              <a:rPr lang="en-US" b="1" dirty="0"/>
              <a:t>Extensor </a:t>
            </a:r>
            <a:r>
              <a:rPr lang="en-US" b="1" dirty="0" err="1"/>
              <a:t>pollicis</a:t>
            </a:r>
            <a:r>
              <a:rPr lang="en-US" b="1" dirty="0"/>
              <a:t> </a:t>
            </a:r>
            <a:r>
              <a:rPr lang="en-US" b="1" dirty="0" err="1"/>
              <a:t>longus</a:t>
            </a:r>
            <a:endParaRPr lang="en-US" b="1" dirty="0"/>
          </a:p>
          <a:p>
            <a:r>
              <a:rPr lang="en-US" dirty="0"/>
              <a:t>Originates from posterior surface middle 1/3 of shaft of ulna</a:t>
            </a:r>
          </a:p>
          <a:p>
            <a:r>
              <a:rPr lang="en-US" dirty="0"/>
              <a:t>Inserts at the base of distal phalanx of thumb</a:t>
            </a:r>
          </a:p>
          <a:p>
            <a:r>
              <a:rPr lang="en-US" dirty="0"/>
              <a:t>Extends the </a:t>
            </a:r>
            <a:r>
              <a:rPr lang="en-US" dirty="0" err="1"/>
              <a:t>metacarpophalangeal</a:t>
            </a:r>
            <a:r>
              <a:rPr lang="en-US" dirty="0"/>
              <a:t> thumb</a:t>
            </a:r>
          </a:p>
          <a:p>
            <a:r>
              <a:rPr lang="en-US" dirty="0"/>
              <a:t>Innervated by radial nerve (posterior </a:t>
            </a:r>
            <a:r>
              <a:rPr lang="en-US" dirty="0" err="1"/>
              <a:t>interosseous</a:t>
            </a:r>
            <a:r>
              <a:rPr lang="en-US" dirty="0"/>
              <a:t> branch)</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10000"/>
          </a:bodyPr>
          <a:lstStyle/>
          <a:p>
            <a:pPr>
              <a:buNone/>
            </a:pPr>
            <a:r>
              <a:rPr lang="en-US" b="1" dirty="0"/>
              <a:t>Extensor </a:t>
            </a:r>
            <a:r>
              <a:rPr lang="en-US" b="1" dirty="0" err="1"/>
              <a:t>indicis</a:t>
            </a:r>
            <a:endParaRPr lang="en-US" b="1" dirty="0"/>
          </a:p>
          <a:p>
            <a:r>
              <a:rPr lang="en-US" dirty="0"/>
              <a:t>Originate from posterior surface of shaft of distal ulna</a:t>
            </a:r>
          </a:p>
          <a:p>
            <a:r>
              <a:rPr lang="en-US" dirty="0"/>
              <a:t>Inserts at index finger (second finger)</a:t>
            </a:r>
          </a:p>
          <a:p>
            <a:r>
              <a:rPr lang="en-US" dirty="0"/>
              <a:t>Extends index finger</a:t>
            </a:r>
          </a:p>
          <a:p>
            <a:r>
              <a:rPr lang="en-US" dirty="0"/>
              <a:t>Innervated by radial nerve (posterior </a:t>
            </a:r>
            <a:r>
              <a:rPr lang="en-US" dirty="0" err="1"/>
              <a:t>interosseous</a:t>
            </a:r>
            <a:r>
              <a:rPr lang="en-US" dirty="0"/>
              <a:t> branch)</a:t>
            </a:r>
          </a:p>
          <a:p>
            <a:pPr>
              <a:buNone/>
            </a:pPr>
            <a:r>
              <a:rPr lang="en-US" b="1" dirty="0" err="1">
                <a:solidFill>
                  <a:srgbClr val="FF0000"/>
                </a:solidFill>
              </a:rPr>
              <a:t>Adbuctor</a:t>
            </a:r>
            <a:r>
              <a:rPr lang="en-US" b="1" dirty="0">
                <a:solidFill>
                  <a:srgbClr val="FF0000"/>
                </a:solidFill>
              </a:rPr>
              <a:t> </a:t>
            </a:r>
            <a:r>
              <a:rPr lang="en-US" b="1" dirty="0" err="1">
                <a:solidFill>
                  <a:srgbClr val="FF0000"/>
                </a:solidFill>
              </a:rPr>
              <a:t>pollicis</a:t>
            </a:r>
            <a:r>
              <a:rPr lang="en-US" b="1" dirty="0">
                <a:solidFill>
                  <a:srgbClr val="FF0000"/>
                </a:solidFill>
              </a:rPr>
              <a:t> </a:t>
            </a:r>
            <a:r>
              <a:rPr lang="en-US" b="1" dirty="0" err="1"/>
              <a:t>longus</a:t>
            </a:r>
            <a:endParaRPr lang="en-US" b="1" dirty="0"/>
          </a:p>
          <a:p>
            <a:r>
              <a:rPr lang="en-US" dirty="0"/>
              <a:t>Originates from posterior surface of radius/ulna and </a:t>
            </a:r>
            <a:r>
              <a:rPr lang="en-US" dirty="0" err="1"/>
              <a:t>interosseous</a:t>
            </a:r>
            <a:r>
              <a:rPr lang="en-US" dirty="0"/>
              <a:t> membrane</a:t>
            </a:r>
          </a:p>
          <a:p>
            <a:r>
              <a:rPr lang="en-US" dirty="0"/>
              <a:t>Inserts to first metacarpal</a:t>
            </a:r>
          </a:p>
          <a:p>
            <a:r>
              <a:rPr lang="en-US" dirty="0"/>
              <a:t>Abduct the thumb at the wrist</a:t>
            </a:r>
          </a:p>
          <a:p>
            <a:r>
              <a:rPr lang="en-US" dirty="0"/>
              <a:t>Innervated by radial nerve (posterior </a:t>
            </a:r>
            <a:r>
              <a:rPr lang="en-US" dirty="0" err="1"/>
              <a:t>interosseous</a:t>
            </a:r>
            <a:r>
              <a:rPr lang="en-US" dirty="0"/>
              <a:t> branch)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003C9E-739A-4AAA-9D72-0C7865D20053}"/>
              </a:ext>
            </a:extLst>
          </p:cNvPr>
          <p:cNvSpPr>
            <a:spLocks noGrp="1"/>
          </p:cNvSpPr>
          <p:nvPr>
            <p:ph idx="1"/>
          </p:nvPr>
        </p:nvSpPr>
        <p:spPr>
          <a:xfrm>
            <a:off x="457200" y="533400"/>
            <a:ext cx="8229600" cy="6172200"/>
          </a:xfrm>
        </p:spPr>
        <p:txBody>
          <a:bodyPr>
            <a:normAutofit fontScale="92500"/>
          </a:bodyPr>
          <a:lstStyle/>
          <a:p>
            <a:pPr marL="0" indent="0">
              <a:buNone/>
            </a:pPr>
            <a:r>
              <a:rPr lang="en-US" b="1" dirty="0"/>
              <a:t>a. The clavicle (collar bone)</a:t>
            </a:r>
          </a:p>
          <a:p>
            <a:r>
              <a:rPr lang="en-US" dirty="0"/>
              <a:t>Long bone with double curve</a:t>
            </a:r>
          </a:p>
          <a:p>
            <a:r>
              <a:rPr lang="en-US" dirty="0"/>
              <a:t> The clavicle is the only bony attachment between the trunk and the upper limb.</a:t>
            </a:r>
          </a:p>
          <a:p>
            <a:r>
              <a:rPr lang="en-US" dirty="0"/>
              <a:t>Its is S-shaped</a:t>
            </a:r>
          </a:p>
          <a:p>
            <a:r>
              <a:rPr lang="en-US" dirty="0"/>
              <a:t>Medial end (sternal) has a much larger facet for articulation with  manubrium of the sternum to form sternoclavicular joint  and to a lesser extent, with the first costal cartilage.</a:t>
            </a:r>
          </a:p>
          <a:p>
            <a:r>
              <a:rPr lang="en-US" dirty="0"/>
              <a:t>Lateral end (acromial end) has a small oval facet on its surface for articulation with acromion process of scapula to form acromioclavicular joint</a:t>
            </a:r>
          </a:p>
          <a:p>
            <a:endParaRPr lang="en-US" dirty="0"/>
          </a:p>
        </p:txBody>
      </p:sp>
    </p:spTree>
    <p:extLst>
      <p:ext uri="{BB962C8B-B14F-4D97-AF65-F5344CB8AC3E}">
        <p14:creationId xmlns:p14="http://schemas.microsoft.com/office/powerpoint/2010/main" val="37810626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20000"/>
          </a:bodyPr>
          <a:lstStyle/>
          <a:p>
            <a:pPr>
              <a:buNone/>
            </a:pPr>
            <a:r>
              <a:rPr lang="en-US" b="1" dirty="0"/>
              <a:t>Muscles of the hand</a:t>
            </a:r>
          </a:p>
          <a:p>
            <a:r>
              <a:rPr lang="en-US" dirty="0"/>
              <a:t>These muscles are grouped into 2</a:t>
            </a:r>
          </a:p>
          <a:p>
            <a:r>
              <a:rPr lang="en-US" b="1" dirty="0"/>
              <a:t>Extrinsic muscles </a:t>
            </a:r>
            <a:r>
              <a:rPr lang="en-US" dirty="0"/>
              <a:t>are long flexor muscles. They are called extrinsic because they are located in the anterior and posterior compartments of the forearm</a:t>
            </a:r>
          </a:p>
          <a:p>
            <a:pPr>
              <a:buNone/>
            </a:pPr>
            <a:r>
              <a:rPr lang="en-US" b="1" dirty="0" err="1">
                <a:solidFill>
                  <a:srgbClr val="0070C0"/>
                </a:solidFill>
              </a:rPr>
              <a:t>Nb</a:t>
            </a:r>
            <a:r>
              <a:rPr lang="en-US" b="1" dirty="0">
                <a:solidFill>
                  <a:srgbClr val="0070C0"/>
                </a:solidFill>
              </a:rPr>
              <a:t>/extrinsic muscles have been </a:t>
            </a:r>
            <a:r>
              <a:rPr lang="en-US" b="1" dirty="0" err="1">
                <a:solidFill>
                  <a:srgbClr val="0070C0"/>
                </a:solidFill>
              </a:rPr>
              <a:t>disussed</a:t>
            </a:r>
            <a:r>
              <a:rPr lang="en-US" b="1" dirty="0">
                <a:solidFill>
                  <a:srgbClr val="0070C0"/>
                </a:solidFill>
              </a:rPr>
              <a:t> earlier</a:t>
            </a:r>
          </a:p>
          <a:p>
            <a:r>
              <a:rPr lang="en-US" b="1" dirty="0"/>
              <a:t>Intrinsic muscles</a:t>
            </a:r>
            <a:r>
              <a:rPr lang="en-US" dirty="0"/>
              <a:t> are located within the hand itself. </a:t>
            </a:r>
          </a:p>
          <a:p>
            <a:r>
              <a:rPr lang="en-US" dirty="0"/>
              <a:t>The intrinsic muscles move phalanges and metacarpals and are found on the </a:t>
            </a:r>
            <a:r>
              <a:rPr lang="en-US" dirty="0" err="1"/>
              <a:t>palmar</a:t>
            </a:r>
            <a:r>
              <a:rPr lang="en-US" dirty="0"/>
              <a:t> </a:t>
            </a:r>
            <a:r>
              <a:rPr lang="en-US" dirty="0" err="1"/>
              <a:t>apsect</a:t>
            </a:r>
            <a:r>
              <a:rPr lang="en-US"/>
              <a:t> </a:t>
            </a:r>
            <a:endParaRPr lang="en-US" dirty="0"/>
          </a:p>
          <a:p>
            <a:r>
              <a:rPr lang="en-US" dirty="0"/>
              <a:t>The intrinsic muscles are </a:t>
            </a:r>
            <a:r>
              <a:rPr lang="en-US" dirty="0" err="1"/>
              <a:t>Thenar</a:t>
            </a:r>
            <a:r>
              <a:rPr lang="en-US" dirty="0"/>
              <a:t> (4), </a:t>
            </a:r>
            <a:r>
              <a:rPr lang="en-US" dirty="0" err="1"/>
              <a:t>Hypothenar</a:t>
            </a:r>
            <a:r>
              <a:rPr lang="en-US" dirty="0"/>
              <a:t>(4)</a:t>
            </a:r>
            <a:r>
              <a:rPr lang="en-US" dirty="0" err="1"/>
              <a:t>Lumbricals</a:t>
            </a:r>
            <a:r>
              <a:rPr lang="en-US" dirty="0"/>
              <a:t> (4), </a:t>
            </a:r>
            <a:r>
              <a:rPr lang="en-US" dirty="0" err="1"/>
              <a:t>Interossei-Palmar</a:t>
            </a:r>
            <a:r>
              <a:rPr lang="en-US" dirty="0"/>
              <a:t> </a:t>
            </a:r>
            <a:r>
              <a:rPr lang="en-US" dirty="0" err="1"/>
              <a:t>intersossei</a:t>
            </a:r>
            <a:r>
              <a:rPr lang="en-US" b="1" dirty="0"/>
              <a:t>, </a:t>
            </a:r>
            <a:r>
              <a:rPr lang="en-US" dirty="0"/>
              <a:t>Adductor </a:t>
            </a:r>
            <a:r>
              <a:rPr lang="en-US" dirty="0" err="1"/>
              <a:t>pollicis</a:t>
            </a:r>
            <a:r>
              <a:rPr lang="en-US" dirty="0"/>
              <a:t>, </a:t>
            </a:r>
            <a:r>
              <a:rPr lang="en-US" dirty="0" err="1"/>
              <a:t>Palmar</a:t>
            </a:r>
            <a:r>
              <a:rPr lang="en-US" dirty="0"/>
              <a:t> </a:t>
            </a:r>
            <a:r>
              <a:rPr lang="en-US" dirty="0" err="1"/>
              <a:t>brevis</a:t>
            </a:r>
            <a:endParaRPr lang="en-US" dirty="0"/>
          </a:p>
          <a:p>
            <a:endParaRPr lang="en-US" dirty="0"/>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buNone/>
            </a:pPr>
            <a:r>
              <a:rPr lang="en-US" b="1" dirty="0"/>
              <a:t>Intrinsic muscles of the hand</a:t>
            </a:r>
          </a:p>
          <a:p>
            <a:pPr>
              <a:buNone/>
            </a:pPr>
            <a:r>
              <a:rPr lang="en-US" b="1" dirty="0" err="1"/>
              <a:t>Thenar</a:t>
            </a:r>
            <a:r>
              <a:rPr lang="en-US" b="1" dirty="0"/>
              <a:t> muscles</a:t>
            </a:r>
          </a:p>
          <a:p>
            <a:r>
              <a:rPr lang="en-US" dirty="0"/>
              <a:t>Are 4 short muscles located at the base of the thumb</a:t>
            </a:r>
          </a:p>
          <a:p>
            <a:r>
              <a:rPr lang="en-US" dirty="0"/>
              <a:t>They produce a bulge known as </a:t>
            </a:r>
            <a:r>
              <a:rPr lang="en-US" dirty="0" err="1"/>
              <a:t>thenar</a:t>
            </a:r>
            <a:r>
              <a:rPr lang="en-US" dirty="0"/>
              <a:t> eminence</a:t>
            </a:r>
          </a:p>
          <a:p>
            <a:r>
              <a:rPr lang="en-US" dirty="0"/>
              <a:t>They are;</a:t>
            </a:r>
          </a:p>
          <a:p>
            <a:pPr marL="514350" indent="-514350">
              <a:buFont typeface="+mj-lt"/>
              <a:buAutoNum type="alphaLcParenR"/>
            </a:pPr>
            <a:r>
              <a:rPr lang="en-US" b="1" dirty="0" err="1"/>
              <a:t>Opponens</a:t>
            </a:r>
            <a:r>
              <a:rPr lang="en-US" b="1" dirty="0"/>
              <a:t> </a:t>
            </a:r>
            <a:r>
              <a:rPr lang="en-US" b="1" dirty="0" err="1"/>
              <a:t>pollicis</a:t>
            </a:r>
            <a:endParaRPr lang="en-US" b="1" dirty="0"/>
          </a:p>
          <a:p>
            <a:pPr marL="514350" indent="-514350"/>
            <a:r>
              <a:rPr lang="en-US" dirty="0"/>
              <a:t>It is the largest of the </a:t>
            </a:r>
            <a:r>
              <a:rPr lang="en-US" dirty="0" err="1"/>
              <a:t>the</a:t>
            </a:r>
            <a:r>
              <a:rPr lang="en-US" dirty="0"/>
              <a:t> </a:t>
            </a:r>
            <a:r>
              <a:rPr lang="en-US" dirty="0" err="1"/>
              <a:t>thenar</a:t>
            </a:r>
            <a:r>
              <a:rPr lang="en-US" dirty="0"/>
              <a:t> muscles. </a:t>
            </a:r>
          </a:p>
          <a:p>
            <a:pPr marL="514350" indent="-514350"/>
            <a:r>
              <a:rPr lang="en-US" dirty="0"/>
              <a:t>It originates from tubercle of trapezium and the associated flexor </a:t>
            </a:r>
            <a:r>
              <a:rPr lang="en-US" dirty="0" err="1"/>
              <a:t>retinaculum</a:t>
            </a:r>
            <a:endParaRPr lang="en-US" dirty="0"/>
          </a:p>
          <a:p>
            <a:pPr marL="514350" indent="-514350"/>
            <a:r>
              <a:rPr lang="en-US" dirty="0"/>
              <a:t>It inserts into lateral margin of metacarpal of the thumb</a:t>
            </a:r>
          </a:p>
          <a:p>
            <a:pPr marL="0" indent="0">
              <a:buNone/>
            </a:pP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r>
              <a:rPr lang="en-US" dirty="0"/>
              <a:t>It opposes the thumb by medially rotating and flexing the metacarpal on the trapezium</a:t>
            </a:r>
          </a:p>
          <a:p>
            <a:r>
              <a:rPr lang="en-US" dirty="0"/>
              <a:t>Innervated by </a:t>
            </a:r>
            <a:r>
              <a:rPr lang="en-US" dirty="0">
                <a:solidFill>
                  <a:schemeClr val="accent1"/>
                </a:solidFill>
              </a:rPr>
              <a:t>median nerve</a:t>
            </a:r>
          </a:p>
          <a:p>
            <a:pPr>
              <a:buNone/>
            </a:pPr>
            <a:r>
              <a:rPr lang="en-US" b="1" dirty="0"/>
              <a:t>b) </a:t>
            </a:r>
            <a:r>
              <a:rPr lang="en-US" b="1" dirty="0">
                <a:solidFill>
                  <a:srgbClr val="FF0000"/>
                </a:solidFill>
              </a:rPr>
              <a:t>Abductor </a:t>
            </a:r>
            <a:r>
              <a:rPr lang="en-US" b="1" dirty="0" err="1">
                <a:solidFill>
                  <a:srgbClr val="FF0000"/>
                </a:solidFill>
              </a:rPr>
              <a:t>pollicis</a:t>
            </a:r>
            <a:r>
              <a:rPr lang="en-US" b="1" dirty="0">
                <a:solidFill>
                  <a:srgbClr val="FF0000"/>
                </a:solidFill>
              </a:rPr>
              <a:t> </a:t>
            </a:r>
            <a:r>
              <a:rPr lang="en-US" b="1" dirty="0" err="1">
                <a:solidFill>
                  <a:srgbClr val="FF0000"/>
                </a:solidFill>
              </a:rPr>
              <a:t>brevis</a:t>
            </a:r>
            <a:endParaRPr lang="en-US" b="1" dirty="0">
              <a:solidFill>
                <a:srgbClr val="FF0000"/>
              </a:solidFill>
            </a:endParaRPr>
          </a:p>
          <a:p>
            <a:r>
              <a:rPr lang="en-US" b="1" dirty="0"/>
              <a:t> </a:t>
            </a:r>
            <a:r>
              <a:rPr lang="en-US" dirty="0"/>
              <a:t>is found </a:t>
            </a:r>
            <a:r>
              <a:rPr lang="en-US" dirty="0" err="1"/>
              <a:t>anteriorly</a:t>
            </a:r>
            <a:r>
              <a:rPr lang="en-US" dirty="0"/>
              <a:t> to the </a:t>
            </a:r>
            <a:r>
              <a:rPr lang="en-US" dirty="0" err="1"/>
              <a:t>opponens</a:t>
            </a:r>
            <a:r>
              <a:rPr lang="en-US" dirty="0"/>
              <a:t> </a:t>
            </a:r>
            <a:r>
              <a:rPr lang="en-US" dirty="0" err="1"/>
              <a:t>policis</a:t>
            </a:r>
            <a:r>
              <a:rPr lang="en-US" dirty="0"/>
              <a:t> and proximal to the flexor </a:t>
            </a:r>
            <a:r>
              <a:rPr lang="en-US" dirty="0" err="1"/>
              <a:t>pollicis</a:t>
            </a:r>
            <a:r>
              <a:rPr lang="en-US" dirty="0"/>
              <a:t> </a:t>
            </a:r>
            <a:r>
              <a:rPr lang="en-US" dirty="0" err="1"/>
              <a:t>brevis</a:t>
            </a:r>
            <a:endParaRPr lang="en-US" dirty="0"/>
          </a:p>
          <a:p>
            <a:r>
              <a:rPr lang="en-US" dirty="0"/>
              <a:t>Originates from tubercles of </a:t>
            </a:r>
            <a:r>
              <a:rPr lang="en-US" dirty="0" err="1"/>
              <a:t>scaphoid</a:t>
            </a:r>
            <a:r>
              <a:rPr lang="en-US" dirty="0"/>
              <a:t> and trapezium and from the associated flexor </a:t>
            </a:r>
            <a:r>
              <a:rPr lang="en-US" dirty="0" err="1"/>
              <a:t>retinaculum</a:t>
            </a:r>
            <a:endParaRPr lang="en-US" dirty="0"/>
          </a:p>
          <a:p>
            <a:r>
              <a:rPr lang="en-US" dirty="0"/>
              <a:t>It attaches on lateral side of proximal phalanx of the thumb</a:t>
            </a:r>
          </a:p>
          <a:p>
            <a:r>
              <a:rPr lang="en-US" dirty="0"/>
              <a:t>Abducts the thumb at </a:t>
            </a:r>
            <a:r>
              <a:rPr lang="en-US" dirty="0" err="1"/>
              <a:t>metacarpophalangeal</a:t>
            </a:r>
            <a:r>
              <a:rPr lang="en-US" dirty="0"/>
              <a:t> joint </a:t>
            </a:r>
          </a:p>
          <a:p>
            <a:r>
              <a:rPr lang="en-US" dirty="0"/>
              <a:t>Innervated by </a:t>
            </a:r>
            <a:r>
              <a:rPr lang="en-US" dirty="0">
                <a:solidFill>
                  <a:schemeClr val="accent1"/>
                </a:solidFill>
              </a:rPr>
              <a:t>median nerve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a:t>d) Flexor </a:t>
            </a:r>
            <a:r>
              <a:rPr lang="en-US" b="1" dirty="0" err="1"/>
              <a:t>pollicis</a:t>
            </a:r>
            <a:r>
              <a:rPr lang="en-US" b="1" dirty="0"/>
              <a:t> </a:t>
            </a:r>
            <a:r>
              <a:rPr lang="en-US" b="1" dirty="0" err="1"/>
              <a:t>brevis</a:t>
            </a:r>
            <a:endParaRPr lang="en-US" b="1" dirty="0"/>
          </a:p>
          <a:p>
            <a:r>
              <a:rPr lang="en-US" dirty="0"/>
              <a:t> is the most distal of the </a:t>
            </a:r>
            <a:r>
              <a:rPr lang="en-US" dirty="0" err="1"/>
              <a:t>thenar</a:t>
            </a:r>
            <a:r>
              <a:rPr lang="en-US" dirty="0"/>
              <a:t> muscles</a:t>
            </a:r>
          </a:p>
          <a:p>
            <a:r>
              <a:rPr lang="en-US" dirty="0"/>
              <a:t>It originates from tubercles of trapezium and from the associated flexor </a:t>
            </a:r>
            <a:r>
              <a:rPr lang="en-US" dirty="0" err="1"/>
              <a:t>retinaculum</a:t>
            </a:r>
            <a:r>
              <a:rPr lang="en-US" dirty="0"/>
              <a:t>. </a:t>
            </a:r>
          </a:p>
          <a:p>
            <a:r>
              <a:rPr lang="en-US" dirty="0"/>
              <a:t>Attaches to the base of the proximal phalanx of the thumb</a:t>
            </a:r>
          </a:p>
          <a:p>
            <a:r>
              <a:rPr lang="en-US" dirty="0"/>
              <a:t>Flexes </a:t>
            </a:r>
            <a:r>
              <a:rPr lang="en-US" dirty="0" err="1"/>
              <a:t>metacarpophalangeal</a:t>
            </a:r>
            <a:r>
              <a:rPr lang="en-US" dirty="0"/>
              <a:t> joint of the thumb</a:t>
            </a:r>
          </a:p>
          <a:p>
            <a:r>
              <a:rPr lang="en-US" dirty="0"/>
              <a:t>Innervated by </a:t>
            </a:r>
            <a:r>
              <a:rPr lang="en-US" dirty="0">
                <a:solidFill>
                  <a:schemeClr val="accent1"/>
                </a:solidFill>
              </a:rPr>
              <a:t>median nerve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pPr algn="l"/>
            <a:r>
              <a:rPr lang="en-US" b="1" dirty="0" err="1"/>
              <a:t>Hypothenar</a:t>
            </a:r>
            <a:r>
              <a:rPr lang="en-US" b="1" dirty="0"/>
              <a:t> muscles</a:t>
            </a:r>
          </a:p>
        </p:txBody>
      </p:sp>
      <p:sp>
        <p:nvSpPr>
          <p:cNvPr id="3" name="Content Placeholder 2"/>
          <p:cNvSpPr>
            <a:spLocks noGrp="1"/>
          </p:cNvSpPr>
          <p:nvPr>
            <p:ph idx="1"/>
          </p:nvPr>
        </p:nvSpPr>
        <p:spPr>
          <a:xfrm>
            <a:off x="457200" y="990600"/>
            <a:ext cx="8229600" cy="5135563"/>
          </a:xfrm>
        </p:spPr>
        <p:txBody>
          <a:bodyPr/>
          <a:lstStyle/>
          <a:p>
            <a:r>
              <a:rPr lang="en-US" dirty="0"/>
              <a:t>Produces the </a:t>
            </a:r>
            <a:r>
              <a:rPr lang="en-US" dirty="0" err="1"/>
              <a:t>hypothenar</a:t>
            </a:r>
            <a:r>
              <a:rPr lang="en-US" dirty="0"/>
              <a:t> eminence- a muscular protrusion on medial side of the palm at the base of little finger</a:t>
            </a:r>
          </a:p>
          <a:p>
            <a:r>
              <a:rPr lang="en-US" dirty="0"/>
              <a:t>These muscles are the similar to the </a:t>
            </a:r>
            <a:r>
              <a:rPr lang="en-US" dirty="0" err="1"/>
              <a:t>thenar</a:t>
            </a:r>
            <a:r>
              <a:rPr lang="en-US" dirty="0"/>
              <a:t> muscles in both name and organization</a:t>
            </a:r>
          </a:p>
          <a:p>
            <a:pPr>
              <a:buNone/>
            </a:pPr>
            <a:r>
              <a:rPr lang="en-US" dirty="0"/>
              <a:t>a</a:t>
            </a:r>
            <a:r>
              <a:rPr lang="en-US" b="1" dirty="0"/>
              <a:t>) </a:t>
            </a:r>
            <a:r>
              <a:rPr lang="en-US" b="1" dirty="0" err="1"/>
              <a:t>Opponens</a:t>
            </a:r>
            <a:r>
              <a:rPr lang="en-US" b="1" dirty="0"/>
              <a:t> </a:t>
            </a:r>
            <a:r>
              <a:rPr lang="en-US" b="1" dirty="0" err="1"/>
              <a:t>digiti</a:t>
            </a:r>
            <a:r>
              <a:rPr lang="en-US" b="1" dirty="0"/>
              <a:t> </a:t>
            </a:r>
            <a:r>
              <a:rPr lang="en-US" b="1" dirty="0" err="1"/>
              <a:t>minimi</a:t>
            </a:r>
            <a:endParaRPr lang="en-US" b="1" dirty="0"/>
          </a:p>
          <a:p>
            <a:r>
              <a:rPr lang="en-US" dirty="0"/>
              <a:t>Originates from hook of </a:t>
            </a:r>
            <a:r>
              <a:rPr lang="en-US" dirty="0" err="1"/>
              <a:t>hamate</a:t>
            </a:r>
            <a:r>
              <a:rPr lang="en-US" dirty="0"/>
              <a:t> and associated flexor </a:t>
            </a:r>
            <a:r>
              <a:rPr lang="en-US" dirty="0" err="1"/>
              <a:t>retinaculum</a:t>
            </a:r>
            <a:endParaRPr lang="en-US" dirty="0"/>
          </a:p>
          <a:p>
            <a:r>
              <a:rPr lang="en-US" dirty="0"/>
              <a:t>Inserts into the medial margin of metacarpal V</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r>
              <a:rPr lang="en-US" dirty="0"/>
              <a:t>It rotates metacarpal of the little finger towards the palm producing opposition</a:t>
            </a:r>
          </a:p>
          <a:p>
            <a:r>
              <a:rPr lang="en-US" dirty="0"/>
              <a:t>Innervated by </a:t>
            </a:r>
            <a:r>
              <a:rPr lang="en-US" dirty="0">
                <a:solidFill>
                  <a:schemeClr val="accent1"/>
                </a:solidFill>
              </a:rPr>
              <a:t>ulnar nerve</a:t>
            </a:r>
          </a:p>
          <a:p>
            <a:pPr>
              <a:buNone/>
            </a:pPr>
            <a:r>
              <a:rPr lang="en-US" b="1" dirty="0"/>
              <a:t>b) Abductor </a:t>
            </a:r>
            <a:r>
              <a:rPr lang="en-US" b="1" dirty="0" err="1"/>
              <a:t>digiti</a:t>
            </a:r>
            <a:r>
              <a:rPr lang="en-US" b="1" dirty="0"/>
              <a:t> </a:t>
            </a:r>
            <a:r>
              <a:rPr lang="en-US" b="1" dirty="0" err="1"/>
              <a:t>minimi</a:t>
            </a:r>
            <a:endParaRPr lang="en-US" b="1" dirty="0"/>
          </a:p>
          <a:p>
            <a:r>
              <a:rPr lang="en-US" dirty="0"/>
              <a:t>Is the most superficial </a:t>
            </a:r>
            <a:r>
              <a:rPr lang="en-US" dirty="0" err="1"/>
              <a:t>hypothenar</a:t>
            </a:r>
            <a:r>
              <a:rPr lang="en-US" dirty="0"/>
              <a:t> muscle</a:t>
            </a:r>
          </a:p>
          <a:p>
            <a:r>
              <a:rPr lang="en-US" dirty="0"/>
              <a:t>Originates from </a:t>
            </a:r>
            <a:r>
              <a:rPr lang="en-US" dirty="0" err="1"/>
              <a:t>pisiform</a:t>
            </a:r>
            <a:r>
              <a:rPr lang="en-US" dirty="0"/>
              <a:t> and tendon of flexor </a:t>
            </a:r>
            <a:r>
              <a:rPr lang="en-US" dirty="0" err="1"/>
              <a:t>carpi</a:t>
            </a:r>
            <a:r>
              <a:rPr lang="en-US" dirty="0"/>
              <a:t> </a:t>
            </a:r>
            <a:r>
              <a:rPr lang="en-US" dirty="0" err="1"/>
              <a:t>ulnaris</a:t>
            </a:r>
            <a:endParaRPr lang="en-US" dirty="0"/>
          </a:p>
          <a:p>
            <a:r>
              <a:rPr lang="en-US" dirty="0"/>
              <a:t>Attaches to the base of the proximal phalanx of the little finger</a:t>
            </a:r>
          </a:p>
          <a:p>
            <a:r>
              <a:rPr lang="en-US" dirty="0"/>
              <a:t>Abducts the little finger</a:t>
            </a:r>
          </a:p>
          <a:p>
            <a:r>
              <a:rPr lang="en-US" dirty="0"/>
              <a:t>Innervated by </a:t>
            </a:r>
            <a:r>
              <a:rPr lang="en-US" dirty="0">
                <a:solidFill>
                  <a:schemeClr val="accent1"/>
                </a:solidFill>
              </a:rPr>
              <a:t>ulna nerve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t>c)Flexor </a:t>
            </a:r>
            <a:r>
              <a:rPr lang="en-US" b="1" dirty="0" err="1"/>
              <a:t>digiti</a:t>
            </a:r>
            <a:r>
              <a:rPr lang="en-US" b="1" dirty="0"/>
              <a:t> </a:t>
            </a:r>
            <a:r>
              <a:rPr lang="en-US" b="1" dirty="0" err="1"/>
              <a:t>minimi</a:t>
            </a:r>
            <a:r>
              <a:rPr lang="en-US" b="1" dirty="0"/>
              <a:t> </a:t>
            </a:r>
            <a:r>
              <a:rPr lang="en-US" b="1" dirty="0" err="1"/>
              <a:t>brevis</a:t>
            </a:r>
            <a:endParaRPr lang="en-US" b="1" dirty="0"/>
          </a:p>
          <a:p>
            <a:r>
              <a:rPr lang="en-US" dirty="0"/>
              <a:t>It lies laterally to the abductor </a:t>
            </a:r>
            <a:r>
              <a:rPr lang="en-US" dirty="0" err="1"/>
              <a:t>digiti</a:t>
            </a:r>
            <a:r>
              <a:rPr lang="en-US" dirty="0"/>
              <a:t> </a:t>
            </a:r>
            <a:r>
              <a:rPr lang="en-US" dirty="0" err="1"/>
              <a:t>minimi</a:t>
            </a:r>
            <a:endParaRPr lang="en-US" dirty="0"/>
          </a:p>
          <a:p>
            <a:r>
              <a:rPr lang="en-US" dirty="0"/>
              <a:t>Originates from hook of </a:t>
            </a:r>
            <a:r>
              <a:rPr lang="en-US" dirty="0" err="1"/>
              <a:t>hamate</a:t>
            </a:r>
            <a:r>
              <a:rPr lang="en-US" dirty="0"/>
              <a:t> and adjacent flexor </a:t>
            </a:r>
            <a:r>
              <a:rPr lang="en-US" dirty="0" err="1"/>
              <a:t>retinaculum</a:t>
            </a:r>
            <a:r>
              <a:rPr lang="en-US" dirty="0"/>
              <a:t> </a:t>
            </a:r>
          </a:p>
          <a:p>
            <a:r>
              <a:rPr lang="en-US" dirty="0"/>
              <a:t>Inserts into the base of proximal phalanx of the little finger </a:t>
            </a:r>
          </a:p>
          <a:p>
            <a:r>
              <a:rPr lang="en-US" dirty="0"/>
              <a:t>Flexes MCP joint of the little finger</a:t>
            </a:r>
          </a:p>
          <a:p>
            <a:r>
              <a:rPr lang="en-US" dirty="0"/>
              <a:t>Innervated by </a:t>
            </a:r>
            <a:r>
              <a:rPr lang="en-US" dirty="0">
                <a:solidFill>
                  <a:schemeClr val="accent1"/>
                </a:solidFill>
              </a:rPr>
              <a:t>ulnar nerve</a:t>
            </a:r>
          </a:p>
          <a:p>
            <a:pPr>
              <a:buNone/>
            </a:pPr>
            <a:endParaRPr lang="en-US"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5897563"/>
          </a:xfrm>
        </p:spPr>
        <p:txBody>
          <a:bodyPr>
            <a:normAutofit fontScale="85000" lnSpcReduction="20000"/>
          </a:bodyPr>
          <a:lstStyle/>
          <a:p>
            <a:pPr>
              <a:buNone/>
            </a:pPr>
            <a:r>
              <a:rPr lang="en-US" b="1" dirty="0" err="1"/>
              <a:t>Lumbricals</a:t>
            </a:r>
            <a:endParaRPr lang="en-US" b="1" dirty="0"/>
          </a:p>
          <a:p>
            <a:r>
              <a:rPr lang="en-US" dirty="0"/>
              <a:t>Muscles of </a:t>
            </a:r>
            <a:r>
              <a:rPr lang="en-US" dirty="0" err="1"/>
              <a:t>midpalm</a:t>
            </a:r>
            <a:endParaRPr lang="en-US" dirty="0"/>
          </a:p>
          <a:p>
            <a:r>
              <a:rPr lang="en-US" dirty="0"/>
              <a:t>There are 4 </a:t>
            </a:r>
            <a:r>
              <a:rPr lang="en-US" dirty="0" err="1"/>
              <a:t>lumbricals</a:t>
            </a:r>
            <a:r>
              <a:rPr lang="en-US" dirty="0"/>
              <a:t> in the hand</a:t>
            </a:r>
          </a:p>
          <a:p>
            <a:r>
              <a:rPr lang="en-US" dirty="0"/>
              <a:t>They are crucial in finger movement linking extensor tendons to flexor tendons</a:t>
            </a:r>
          </a:p>
          <a:p>
            <a:r>
              <a:rPr lang="en-US" dirty="0"/>
              <a:t>Each </a:t>
            </a:r>
            <a:r>
              <a:rPr lang="en-US" dirty="0" err="1"/>
              <a:t>lumbrical</a:t>
            </a:r>
            <a:r>
              <a:rPr lang="en-US" dirty="0"/>
              <a:t> originate from a tendon of flexor </a:t>
            </a:r>
            <a:r>
              <a:rPr lang="en-US" dirty="0" err="1"/>
              <a:t>digitorum</a:t>
            </a:r>
            <a:r>
              <a:rPr lang="en-US" dirty="0"/>
              <a:t> </a:t>
            </a:r>
            <a:r>
              <a:rPr lang="en-US" dirty="0" err="1"/>
              <a:t>profundus</a:t>
            </a:r>
            <a:r>
              <a:rPr lang="en-US" dirty="0"/>
              <a:t>. They pass dorsally and laterally around each finger and inserts into </a:t>
            </a:r>
            <a:r>
              <a:rPr lang="en-US" dirty="0">
                <a:solidFill>
                  <a:schemeClr val="accent1"/>
                </a:solidFill>
              </a:rPr>
              <a:t>extensor hood (Extensor hoods of index, ring, middle, and little fingers) </a:t>
            </a:r>
          </a:p>
          <a:p>
            <a:r>
              <a:rPr lang="en-US" dirty="0"/>
              <a:t>They cause flexion at metacarpal joint and extension at the </a:t>
            </a:r>
            <a:r>
              <a:rPr lang="en-US" dirty="0" err="1"/>
              <a:t>interphalangeal</a:t>
            </a:r>
            <a:r>
              <a:rPr lang="en-US" dirty="0"/>
              <a:t> joints of each digit</a:t>
            </a:r>
          </a:p>
          <a:p>
            <a:r>
              <a:rPr lang="en-US" dirty="0"/>
              <a:t>The lateral two </a:t>
            </a:r>
            <a:r>
              <a:rPr lang="en-US" dirty="0" err="1"/>
              <a:t>lumbricals</a:t>
            </a:r>
            <a:r>
              <a:rPr lang="en-US" dirty="0"/>
              <a:t> of the (index and middle finger) are innervated by </a:t>
            </a:r>
            <a:r>
              <a:rPr lang="en-US" dirty="0">
                <a:solidFill>
                  <a:schemeClr val="accent1"/>
                </a:solidFill>
              </a:rPr>
              <a:t>median nerve</a:t>
            </a:r>
            <a:r>
              <a:rPr lang="en-US" dirty="0"/>
              <a:t>. The medial two </a:t>
            </a:r>
            <a:r>
              <a:rPr lang="en-US" dirty="0" err="1"/>
              <a:t>lumbricals</a:t>
            </a:r>
            <a:r>
              <a:rPr lang="en-US" dirty="0"/>
              <a:t> (of little and ring finger ) are innervated by the </a:t>
            </a:r>
            <a:r>
              <a:rPr lang="en-US" dirty="0">
                <a:solidFill>
                  <a:schemeClr val="accent1"/>
                </a:solidFill>
              </a:rPr>
              <a:t>ulnar nerve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77500" lnSpcReduction="20000"/>
          </a:bodyPr>
          <a:lstStyle/>
          <a:p>
            <a:pPr>
              <a:buNone/>
            </a:pPr>
            <a:r>
              <a:rPr lang="en-US" b="1" dirty="0" err="1"/>
              <a:t>Interossei</a:t>
            </a:r>
            <a:endParaRPr lang="en-US" b="1" dirty="0"/>
          </a:p>
          <a:p>
            <a:pPr>
              <a:buNone/>
            </a:pPr>
            <a:r>
              <a:rPr lang="en-US" dirty="0"/>
              <a:t>Are muscles of </a:t>
            </a:r>
            <a:r>
              <a:rPr lang="en-US" dirty="0" err="1"/>
              <a:t>midpalm</a:t>
            </a:r>
            <a:endParaRPr lang="en-US" dirty="0"/>
          </a:p>
          <a:p>
            <a:r>
              <a:rPr lang="en-US" dirty="0"/>
              <a:t>Are located between metacarpals</a:t>
            </a:r>
          </a:p>
          <a:p>
            <a:r>
              <a:rPr lang="en-US" dirty="0" err="1"/>
              <a:t>Interossei</a:t>
            </a:r>
            <a:r>
              <a:rPr lang="en-US" dirty="0"/>
              <a:t> muscles are responsible for spreading the fingers apart and bringing them together</a:t>
            </a:r>
          </a:p>
          <a:p>
            <a:r>
              <a:rPr lang="en-US" dirty="0"/>
              <a:t>Are divided into 2 groups: dorsal and </a:t>
            </a:r>
            <a:r>
              <a:rPr lang="en-US" dirty="0" err="1"/>
              <a:t>palmar</a:t>
            </a:r>
            <a:r>
              <a:rPr lang="en-US" dirty="0"/>
              <a:t> </a:t>
            </a:r>
            <a:r>
              <a:rPr lang="en-US" dirty="0" err="1"/>
              <a:t>intersossei</a:t>
            </a:r>
            <a:endParaRPr lang="en-US" dirty="0"/>
          </a:p>
          <a:p>
            <a:pPr>
              <a:buNone/>
            </a:pPr>
            <a:r>
              <a:rPr lang="en-US" b="1" u="sng" dirty="0"/>
              <a:t>Dorsal </a:t>
            </a:r>
            <a:r>
              <a:rPr lang="en-US" b="1" u="sng" dirty="0" err="1"/>
              <a:t>interossei</a:t>
            </a:r>
            <a:endParaRPr lang="en-US" b="1" u="sng" dirty="0"/>
          </a:p>
          <a:p>
            <a:r>
              <a:rPr lang="en-US" dirty="0"/>
              <a:t>Is most superficial of all dorsal muscles</a:t>
            </a:r>
          </a:p>
          <a:p>
            <a:r>
              <a:rPr lang="en-US" dirty="0"/>
              <a:t>These can be palpated at the dorsum of the Hand</a:t>
            </a:r>
          </a:p>
          <a:p>
            <a:r>
              <a:rPr lang="en-US" dirty="0"/>
              <a:t>There are 4 dorsal </a:t>
            </a:r>
            <a:r>
              <a:rPr lang="en-US" dirty="0" err="1"/>
              <a:t>interossei</a:t>
            </a:r>
            <a:r>
              <a:rPr lang="en-US" dirty="0"/>
              <a:t> muscles</a:t>
            </a:r>
          </a:p>
          <a:p>
            <a:r>
              <a:rPr lang="en-US" dirty="0"/>
              <a:t>Each </a:t>
            </a:r>
            <a:r>
              <a:rPr lang="en-US" dirty="0" err="1"/>
              <a:t>interossei</a:t>
            </a:r>
            <a:r>
              <a:rPr lang="en-US" dirty="0"/>
              <a:t> originates from lateral and medial surfaces of metacarpals</a:t>
            </a:r>
          </a:p>
          <a:p>
            <a:r>
              <a:rPr lang="en-US" dirty="0"/>
              <a:t>They attach to extensor hood and proximal phalanx of each finger</a:t>
            </a:r>
          </a:p>
          <a:p>
            <a:r>
              <a:rPr lang="en-US" dirty="0"/>
              <a:t>Are innervated by </a:t>
            </a:r>
            <a:r>
              <a:rPr lang="en-US" dirty="0">
                <a:solidFill>
                  <a:schemeClr val="accent1"/>
                </a:solidFill>
              </a:rPr>
              <a:t>ulnar nerve</a:t>
            </a:r>
          </a:p>
          <a:p>
            <a:pPr>
              <a:buNone/>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dirty="0"/>
              <a:t>Abducts the fingers at MCP joint</a:t>
            </a:r>
          </a:p>
          <a:p>
            <a:pPr>
              <a:buNone/>
            </a:pPr>
            <a:r>
              <a:rPr lang="en-US" b="1" u="sng" dirty="0" err="1"/>
              <a:t>Palmar</a:t>
            </a:r>
            <a:r>
              <a:rPr lang="en-US" b="1" u="sng" dirty="0"/>
              <a:t> </a:t>
            </a:r>
            <a:r>
              <a:rPr lang="en-US" b="1" u="sng" dirty="0" err="1"/>
              <a:t>interossei</a:t>
            </a:r>
            <a:endParaRPr lang="en-US" b="1" u="sng" dirty="0"/>
          </a:p>
          <a:p>
            <a:r>
              <a:rPr lang="en-US" dirty="0"/>
              <a:t>Are located </a:t>
            </a:r>
            <a:r>
              <a:rPr lang="en-US" dirty="0" err="1"/>
              <a:t>anteriorly</a:t>
            </a:r>
            <a:r>
              <a:rPr lang="en-US" dirty="0"/>
              <a:t> on the hand</a:t>
            </a:r>
          </a:p>
          <a:p>
            <a:r>
              <a:rPr lang="en-US" dirty="0"/>
              <a:t>Each </a:t>
            </a:r>
            <a:r>
              <a:rPr lang="en-US" dirty="0" err="1"/>
              <a:t>interossei</a:t>
            </a:r>
            <a:r>
              <a:rPr lang="en-US" dirty="0"/>
              <a:t> originates from medial or lateral surface of metacarpals and attaches to extensor hood and proximal phalanx of the same finger</a:t>
            </a:r>
          </a:p>
          <a:p>
            <a:r>
              <a:rPr lang="en-US" dirty="0"/>
              <a:t>Adducts the fingers at MCP joint</a:t>
            </a:r>
          </a:p>
          <a:p>
            <a:r>
              <a:rPr lang="en-US" dirty="0"/>
              <a:t>Are innervated by </a:t>
            </a:r>
            <a:r>
              <a:rPr lang="en-US" dirty="0">
                <a:solidFill>
                  <a:schemeClr val="accent1"/>
                </a:solidFill>
              </a:rPr>
              <a:t>ulna nerve</a:t>
            </a:r>
          </a:p>
          <a:p>
            <a:pPr>
              <a:buNone/>
            </a:pPr>
            <a:r>
              <a:rPr lang="en-US" dirty="0">
                <a:solidFill>
                  <a:srgbClr val="FF0000"/>
                </a:solidFill>
              </a:rPr>
              <a:t>Note</a:t>
            </a:r>
            <a:r>
              <a:rPr lang="en-US" dirty="0">
                <a:solidFill>
                  <a:srgbClr val="C00000"/>
                </a:solidFill>
              </a:rPr>
              <a:t>: an easy way to remember which </a:t>
            </a:r>
            <a:r>
              <a:rPr lang="en-US" dirty="0" err="1">
                <a:solidFill>
                  <a:srgbClr val="C00000"/>
                </a:solidFill>
              </a:rPr>
              <a:t>interossei</a:t>
            </a:r>
            <a:r>
              <a:rPr lang="en-US" dirty="0">
                <a:solidFill>
                  <a:srgbClr val="C00000"/>
                </a:solidFill>
              </a:rPr>
              <a:t> do the following</a:t>
            </a:r>
            <a:r>
              <a:rPr lang="en-US" dirty="0">
                <a:solidFill>
                  <a:srgbClr val="FF0000"/>
                </a:solidFill>
              </a:rPr>
              <a:t>: </a:t>
            </a:r>
            <a:r>
              <a:rPr lang="en-US" dirty="0">
                <a:solidFill>
                  <a:schemeClr val="tx2">
                    <a:lumMod val="60000"/>
                    <a:lumOff val="40000"/>
                  </a:schemeClr>
                </a:solidFill>
              </a:rPr>
              <a:t>The </a:t>
            </a:r>
            <a:r>
              <a:rPr lang="en-US" dirty="0" err="1">
                <a:solidFill>
                  <a:schemeClr val="tx2">
                    <a:lumMod val="60000"/>
                    <a:lumOff val="40000"/>
                  </a:schemeClr>
                </a:solidFill>
              </a:rPr>
              <a:t>Palmar</a:t>
            </a:r>
            <a:r>
              <a:rPr lang="en-US" dirty="0">
                <a:solidFill>
                  <a:schemeClr val="tx2">
                    <a:lumMod val="60000"/>
                    <a:lumOff val="40000"/>
                  </a:schemeClr>
                </a:solidFill>
              </a:rPr>
              <a:t> </a:t>
            </a:r>
            <a:r>
              <a:rPr lang="en-US" dirty="0" err="1">
                <a:solidFill>
                  <a:schemeClr val="tx2">
                    <a:lumMod val="60000"/>
                    <a:lumOff val="40000"/>
                  </a:schemeClr>
                </a:solidFill>
              </a:rPr>
              <a:t>interossei</a:t>
            </a:r>
            <a:endParaRPr lang="en-US" dirty="0">
              <a:solidFill>
                <a:srgbClr val="FF0000"/>
              </a:solidFill>
            </a:endParaRPr>
          </a:p>
          <a:p>
            <a:pPr>
              <a:buNone/>
            </a:pPr>
            <a:r>
              <a:rPr lang="en-US" u="sng" dirty="0" err="1">
                <a:solidFill>
                  <a:srgbClr val="FF0000"/>
                </a:solidFill>
              </a:rPr>
              <a:t>AD</a:t>
            </a:r>
            <a:r>
              <a:rPr lang="en-US" dirty="0" err="1">
                <a:solidFill>
                  <a:srgbClr val="FF0000"/>
                </a:solidFill>
              </a:rPr>
              <a:t>duct</a:t>
            </a:r>
            <a:r>
              <a:rPr lang="en-US" dirty="0">
                <a:solidFill>
                  <a:schemeClr val="tx2">
                    <a:lumMod val="60000"/>
                    <a:lumOff val="40000"/>
                  </a:schemeClr>
                </a:solidFill>
              </a:rPr>
              <a:t> the fingers (“PAD”) whereas the Dorsal </a:t>
            </a:r>
            <a:r>
              <a:rPr lang="en-US" dirty="0" err="1">
                <a:solidFill>
                  <a:schemeClr val="tx2">
                    <a:lumMod val="60000"/>
                    <a:lumOff val="40000"/>
                  </a:schemeClr>
                </a:solidFill>
              </a:rPr>
              <a:t>interossei</a:t>
            </a:r>
            <a:r>
              <a:rPr lang="en-US" dirty="0">
                <a:solidFill>
                  <a:schemeClr val="tx2">
                    <a:lumMod val="60000"/>
                    <a:lumOff val="40000"/>
                  </a:schemeClr>
                </a:solidFill>
              </a:rPr>
              <a:t> </a:t>
            </a:r>
            <a:r>
              <a:rPr lang="en-US" dirty="0" err="1">
                <a:solidFill>
                  <a:srgbClr val="FF0000"/>
                </a:solidFill>
              </a:rPr>
              <a:t>ABduCt</a:t>
            </a:r>
            <a:r>
              <a:rPr lang="en-US" dirty="0">
                <a:solidFill>
                  <a:schemeClr val="tx2">
                    <a:lumMod val="60000"/>
                    <a:lumOff val="40000"/>
                  </a:schemeClr>
                </a:solidFill>
              </a:rPr>
              <a:t> the fingers (“DAB”)</a:t>
            </a:r>
            <a:endParaRPr lang="en-US" dirty="0">
              <a:solidFill>
                <a:srgbClr val="FF0000"/>
              </a:solidFill>
            </a:endParaRPr>
          </a:p>
          <a:p>
            <a:pPr>
              <a:buNone/>
            </a:pP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3F88-80E3-48AC-A5BB-6A5CE3639605}"/>
              </a:ext>
            </a:extLst>
          </p:cNvPr>
          <p:cNvSpPr>
            <a:spLocks noGrp="1"/>
          </p:cNvSpPr>
          <p:nvPr>
            <p:ph type="title"/>
          </p:nvPr>
        </p:nvSpPr>
        <p:spPr/>
        <p:txBody>
          <a:bodyPr>
            <a:normAutofit fontScale="90000"/>
          </a:bodyPr>
          <a:lstStyle/>
          <a:p>
            <a:r>
              <a:rPr lang="en-US" dirty="0"/>
              <a:t>Ct</a:t>
            </a:r>
            <a:br>
              <a:rPr lang="en-US" dirty="0"/>
            </a:br>
            <a:endParaRPr lang="en-US" dirty="0"/>
          </a:p>
        </p:txBody>
      </p:sp>
      <p:sp>
        <p:nvSpPr>
          <p:cNvPr id="3" name="Content Placeholder 2">
            <a:extLst>
              <a:ext uri="{FF2B5EF4-FFF2-40B4-BE49-F238E27FC236}">
                <a16:creationId xmlns:a16="http://schemas.microsoft.com/office/drawing/2014/main" id="{72AADFCA-4308-4599-BF22-5F503C8FF214}"/>
              </a:ext>
            </a:extLst>
          </p:cNvPr>
          <p:cNvSpPr>
            <a:spLocks noGrp="1"/>
          </p:cNvSpPr>
          <p:nvPr>
            <p:ph idx="1"/>
          </p:nvPr>
        </p:nvSpPr>
        <p:spPr>
          <a:xfrm>
            <a:off x="457200" y="1066800"/>
            <a:ext cx="8229600" cy="5059363"/>
          </a:xfrm>
        </p:spPr>
        <p:txBody>
          <a:bodyPr>
            <a:normAutofit/>
          </a:bodyPr>
          <a:lstStyle/>
          <a:p>
            <a:r>
              <a:rPr lang="en-US" dirty="0"/>
              <a:t> The inferior surface of the lateral third of the clavicle possesses a distinct tuberosity consisting of a </a:t>
            </a:r>
            <a:r>
              <a:rPr lang="en-US" b="1" dirty="0"/>
              <a:t>tubercle (the conoid tubercle ) </a:t>
            </a:r>
            <a:r>
              <a:rPr lang="en-US" dirty="0"/>
              <a:t>and </a:t>
            </a:r>
            <a:r>
              <a:rPr lang="en-US" b="1" dirty="0"/>
              <a:t>lateral roughening (the trapezoid line ), </a:t>
            </a:r>
            <a:r>
              <a:rPr lang="en-US" dirty="0"/>
              <a:t>for attachment of the important coracoclavicular ligament.</a:t>
            </a:r>
          </a:p>
        </p:txBody>
      </p:sp>
    </p:spTree>
    <p:extLst>
      <p:ext uri="{BB962C8B-B14F-4D97-AF65-F5344CB8AC3E}">
        <p14:creationId xmlns:p14="http://schemas.microsoft.com/office/powerpoint/2010/main" val="25826582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Thenar</a:t>
            </a:r>
            <a:r>
              <a:rPr lang="en-US" dirty="0"/>
              <a:t> muscles</a:t>
            </a:r>
          </a:p>
        </p:txBody>
      </p:sp>
      <p:pic>
        <p:nvPicPr>
          <p:cNvPr id="4" name="Picture 2"/>
          <p:cNvPicPr>
            <a:picLocks noGrp="1" noChangeAspect="1" noChangeArrowheads="1"/>
          </p:cNvPicPr>
          <p:nvPr>
            <p:ph idx="1"/>
          </p:nvPr>
        </p:nvPicPr>
        <p:blipFill>
          <a:blip r:embed="rId2"/>
          <a:srcRect/>
          <a:stretch>
            <a:fillRect/>
          </a:stretch>
        </p:blipFill>
        <p:spPr bwMode="auto">
          <a:xfrm>
            <a:off x="457200" y="1600200"/>
            <a:ext cx="7696200" cy="4525963"/>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Hypothenar</a:t>
            </a:r>
            <a:r>
              <a:rPr lang="en-US" dirty="0"/>
              <a:t> muscles</a:t>
            </a:r>
          </a:p>
        </p:txBody>
      </p:sp>
      <p:pic>
        <p:nvPicPr>
          <p:cNvPr id="4" name="Picture 2"/>
          <p:cNvPicPr>
            <a:picLocks noGrp="1" noChangeAspect="1" noChangeArrowheads="1"/>
          </p:cNvPicPr>
          <p:nvPr>
            <p:ph idx="1"/>
          </p:nvPr>
        </p:nvPicPr>
        <p:blipFill>
          <a:blip r:embed="rId2"/>
          <a:stretch>
            <a:fillRect/>
          </a:stretch>
        </p:blipFill>
        <p:spPr bwMode="auto">
          <a:xfrm>
            <a:off x="1147762" y="1834356"/>
            <a:ext cx="6848475" cy="4057650"/>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Lumbricals</a:t>
            </a:r>
            <a:r>
              <a:rPr lang="en-US" dirty="0"/>
              <a:t> of the hand</a:t>
            </a:r>
          </a:p>
        </p:txBody>
      </p:sp>
      <p:pic>
        <p:nvPicPr>
          <p:cNvPr id="5122" name="Picture 2"/>
          <p:cNvPicPr>
            <a:picLocks noGrp="1" noChangeAspect="1" noChangeArrowheads="1"/>
          </p:cNvPicPr>
          <p:nvPr>
            <p:ph idx="1"/>
          </p:nvPr>
        </p:nvPicPr>
        <p:blipFill>
          <a:blip r:embed="rId2"/>
          <a:stretch>
            <a:fillRect/>
          </a:stretch>
        </p:blipFill>
        <p:spPr bwMode="auto">
          <a:xfrm>
            <a:off x="2934728" y="1600200"/>
            <a:ext cx="3274544" cy="4525963"/>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Interossei</a:t>
            </a:r>
            <a:r>
              <a:rPr lang="en-US" dirty="0"/>
              <a:t> muscle</a:t>
            </a:r>
          </a:p>
        </p:txBody>
      </p:sp>
      <p:pic>
        <p:nvPicPr>
          <p:cNvPr id="6146" name="Picture 2"/>
          <p:cNvPicPr>
            <a:picLocks noGrp="1" noChangeAspect="1" noChangeArrowheads="1"/>
          </p:cNvPicPr>
          <p:nvPr>
            <p:ph idx="1"/>
          </p:nvPr>
        </p:nvPicPr>
        <p:blipFill>
          <a:blip r:embed="rId2"/>
          <a:srcRect/>
          <a:stretch>
            <a:fillRect/>
          </a:stretch>
        </p:blipFill>
        <p:spPr bwMode="auto">
          <a:xfrm>
            <a:off x="609600" y="1600200"/>
            <a:ext cx="6225381" cy="4525963"/>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20000"/>
          </a:bodyPr>
          <a:lstStyle/>
          <a:p>
            <a:pPr>
              <a:buNone/>
            </a:pPr>
            <a:r>
              <a:rPr lang="en-US" b="1" dirty="0"/>
              <a:t>Other muscles on the palm</a:t>
            </a:r>
          </a:p>
          <a:p>
            <a:r>
              <a:rPr lang="en-US" dirty="0"/>
              <a:t>There are 2 other muscles on the palm that are not </a:t>
            </a:r>
            <a:r>
              <a:rPr lang="en-US" dirty="0" err="1"/>
              <a:t>lumbricals</a:t>
            </a:r>
            <a:r>
              <a:rPr lang="en-US" dirty="0"/>
              <a:t> or </a:t>
            </a:r>
            <a:r>
              <a:rPr lang="en-US" dirty="0" err="1"/>
              <a:t>interossei</a:t>
            </a:r>
            <a:r>
              <a:rPr lang="en-US" dirty="0"/>
              <a:t> and do not fit into </a:t>
            </a:r>
            <a:r>
              <a:rPr lang="en-US" dirty="0" err="1"/>
              <a:t>hypothenar</a:t>
            </a:r>
            <a:r>
              <a:rPr lang="en-US" dirty="0"/>
              <a:t> or </a:t>
            </a:r>
            <a:r>
              <a:rPr lang="en-US" dirty="0" err="1"/>
              <a:t>thenar</a:t>
            </a:r>
            <a:r>
              <a:rPr lang="en-US" dirty="0"/>
              <a:t> compartments</a:t>
            </a:r>
          </a:p>
          <a:p>
            <a:pPr marL="514350" indent="-514350">
              <a:buAutoNum type="alphaLcParenR"/>
            </a:pPr>
            <a:r>
              <a:rPr lang="en-US" b="1" dirty="0" err="1"/>
              <a:t>Palmar</a:t>
            </a:r>
            <a:r>
              <a:rPr lang="en-US" b="1" dirty="0"/>
              <a:t> </a:t>
            </a:r>
            <a:r>
              <a:rPr lang="en-US" b="1" dirty="0" err="1"/>
              <a:t>brevis</a:t>
            </a:r>
            <a:endParaRPr lang="en-US" b="1" dirty="0"/>
          </a:p>
          <a:p>
            <a:pPr marL="514350" indent="-514350"/>
            <a:r>
              <a:rPr lang="en-US" dirty="0"/>
              <a:t>Is a small thin muscle found superficially on subcutaneous tissue of </a:t>
            </a:r>
            <a:r>
              <a:rPr lang="en-US" dirty="0" err="1"/>
              <a:t>hypothenar</a:t>
            </a:r>
            <a:r>
              <a:rPr lang="en-US" dirty="0"/>
              <a:t> eminence</a:t>
            </a:r>
          </a:p>
          <a:p>
            <a:pPr marL="514350" indent="-514350"/>
            <a:r>
              <a:rPr lang="en-US" dirty="0"/>
              <a:t>Originates from </a:t>
            </a:r>
            <a:r>
              <a:rPr lang="en-US" dirty="0" err="1"/>
              <a:t>palmar</a:t>
            </a:r>
            <a:r>
              <a:rPr lang="en-US" dirty="0"/>
              <a:t> </a:t>
            </a:r>
            <a:r>
              <a:rPr lang="en-US" dirty="0" err="1"/>
              <a:t>aponeurosis</a:t>
            </a:r>
            <a:r>
              <a:rPr lang="en-US" dirty="0"/>
              <a:t> and flexor </a:t>
            </a:r>
            <a:r>
              <a:rPr lang="en-US" dirty="0" err="1"/>
              <a:t>retinaculum</a:t>
            </a:r>
            <a:endParaRPr lang="en-US" dirty="0"/>
          </a:p>
          <a:p>
            <a:pPr marL="514350" indent="-514350"/>
            <a:r>
              <a:rPr lang="en-US" dirty="0"/>
              <a:t>Attaches to dermis of skin on medial margin of the hand</a:t>
            </a:r>
          </a:p>
          <a:p>
            <a:pPr marL="514350" indent="-514350"/>
            <a:r>
              <a:rPr lang="en-US" dirty="0"/>
              <a:t>wrinkles the skin of </a:t>
            </a:r>
            <a:r>
              <a:rPr lang="en-US" dirty="0" err="1"/>
              <a:t>hypothenar</a:t>
            </a:r>
            <a:r>
              <a:rPr lang="en-US" dirty="0"/>
              <a:t> eminence and deepens curvature of the hand improving grip.</a:t>
            </a:r>
          </a:p>
          <a:p>
            <a:pPr marL="514350" indent="-514350"/>
            <a:r>
              <a:rPr lang="en-US" dirty="0"/>
              <a:t>Is innervated by </a:t>
            </a:r>
            <a:r>
              <a:rPr lang="en-US" b="1" dirty="0"/>
              <a:t>ulnar nerve </a:t>
            </a:r>
          </a:p>
          <a:p>
            <a:pPr marL="514350" indent="-514350">
              <a:buNone/>
            </a:pP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a:buNone/>
            </a:pPr>
            <a:r>
              <a:rPr lang="en-US" b="1" dirty="0"/>
              <a:t>b) Adductor </a:t>
            </a:r>
            <a:r>
              <a:rPr lang="en-US" b="1" dirty="0" err="1"/>
              <a:t>pollicis</a:t>
            </a:r>
            <a:endParaRPr lang="en-US" b="1" dirty="0"/>
          </a:p>
          <a:p>
            <a:r>
              <a:rPr lang="en-US" dirty="0"/>
              <a:t>Is large triangular muscle with two heads</a:t>
            </a:r>
          </a:p>
          <a:p>
            <a:r>
              <a:rPr lang="en-US" dirty="0"/>
              <a:t>It is comprised of two heads: oblique and transverse. </a:t>
            </a:r>
          </a:p>
          <a:p>
            <a:pPr marL="0" indent="0">
              <a:buNone/>
            </a:pPr>
            <a:r>
              <a:rPr lang="en-US" b="1" dirty="0"/>
              <a:t>Origin</a:t>
            </a:r>
          </a:p>
          <a:p>
            <a:r>
              <a:rPr lang="en-US" dirty="0"/>
              <a:t>The transverse head: palmar base of metacarpal bone 3</a:t>
            </a:r>
          </a:p>
          <a:p>
            <a:r>
              <a:rPr lang="en-US" dirty="0"/>
              <a:t>Oblique head: </a:t>
            </a:r>
            <a:r>
              <a:rPr lang="en-US" dirty="0" err="1"/>
              <a:t>capitate</a:t>
            </a:r>
            <a:r>
              <a:rPr lang="en-US" dirty="0"/>
              <a:t> bone, palmar base of metacarpal bones 2 &amp; 3</a:t>
            </a:r>
          </a:p>
          <a:p>
            <a:r>
              <a:rPr lang="en-US" dirty="0"/>
              <a:t>Both heads attach into base of the proximal phalanx of the thumb</a:t>
            </a:r>
          </a:p>
          <a:p>
            <a:r>
              <a:rPr lang="en-US" dirty="0"/>
              <a:t>Main function is adduction of the thumb</a:t>
            </a:r>
          </a:p>
          <a:p>
            <a:r>
              <a:rPr lang="en-US" dirty="0"/>
              <a:t>Is innervated by  </a:t>
            </a:r>
            <a:r>
              <a:rPr lang="en-US" dirty="0">
                <a:solidFill>
                  <a:schemeClr val="accent1"/>
                </a:solidFill>
              </a:rPr>
              <a:t>ulnar nerve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74638"/>
            <a:ext cx="8229600" cy="715962"/>
          </a:xfrm>
        </p:spPr>
        <p:txBody>
          <a:bodyPr>
            <a:normAutofit fontScale="90000"/>
          </a:bodyPr>
          <a:lstStyle/>
          <a:p>
            <a:pPr algn="l"/>
            <a:r>
              <a:rPr lang="en-US" b="1" dirty="0"/>
              <a:t>Joints of the upper limb</a:t>
            </a:r>
          </a:p>
        </p:txBody>
      </p:sp>
      <p:sp>
        <p:nvSpPr>
          <p:cNvPr id="15" name="Content Placeholder 14"/>
          <p:cNvSpPr>
            <a:spLocks noGrp="1"/>
          </p:cNvSpPr>
          <p:nvPr>
            <p:ph idx="1"/>
          </p:nvPr>
        </p:nvSpPr>
        <p:spPr>
          <a:xfrm>
            <a:off x="457200" y="990600"/>
            <a:ext cx="8229600" cy="5135563"/>
          </a:xfrm>
        </p:spPr>
        <p:txBody>
          <a:bodyPr>
            <a:normAutofit fontScale="77500" lnSpcReduction="20000"/>
          </a:bodyPr>
          <a:lstStyle/>
          <a:p>
            <a:r>
              <a:rPr lang="en-US" dirty="0"/>
              <a:t>A joint is a site where two or more bones come together </a:t>
            </a:r>
          </a:p>
          <a:p>
            <a:r>
              <a:rPr lang="en-US" dirty="0"/>
              <a:t>Joints are classified according to </a:t>
            </a:r>
            <a:r>
              <a:rPr lang="en-US" dirty="0" err="1"/>
              <a:t>to</a:t>
            </a:r>
            <a:r>
              <a:rPr lang="en-US" dirty="0"/>
              <a:t> tissue that lie between the bones: fibrous joints, </a:t>
            </a:r>
            <a:r>
              <a:rPr lang="en-US" dirty="0" err="1"/>
              <a:t>cartilageous</a:t>
            </a:r>
            <a:r>
              <a:rPr lang="en-US" dirty="0"/>
              <a:t> joints, synovial joints.</a:t>
            </a:r>
          </a:p>
          <a:p>
            <a:r>
              <a:rPr lang="en-US" dirty="0"/>
              <a:t>The joints of the upper limb include</a:t>
            </a:r>
          </a:p>
          <a:p>
            <a:pPr>
              <a:buFont typeface="Wingdings" pitchFamily="2" charset="2"/>
              <a:buChar char="v"/>
            </a:pPr>
            <a:r>
              <a:rPr lang="en-US" dirty="0" err="1">
                <a:solidFill>
                  <a:schemeClr val="accent6">
                    <a:lumMod val="75000"/>
                  </a:schemeClr>
                </a:solidFill>
              </a:rPr>
              <a:t>Acromio-clavicular</a:t>
            </a:r>
            <a:r>
              <a:rPr lang="en-US" dirty="0">
                <a:solidFill>
                  <a:schemeClr val="accent6">
                    <a:lumMod val="75000"/>
                  </a:schemeClr>
                </a:solidFill>
              </a:rPr>
              <a:t> joints</a:t>
            </a:r>
          </a:p>
          <a:p>
            <a:pPr>
              <a:buFont typeface="Wingdings" pitchFamily="2" charset="2"/>
              <a:buChar char="v"/>
            </a:pPr>
            <a:r>
              <a:rPr lang="en-US" dirty="0" err="1">
                <a:solidFill>
                  <a:schemeClr val="accent6">
                    <a:lumMod val="75000"/>
                  </a:schemeClr>
                </a:solidFill>
              </a:rPr>
              <a:t>Sternoclavicular</a:t>
            </a:r>
            <a:r>
              <a:rPr lang="en-US" dirty="0">
                <a:solidFill>
                  <a:schemeClr val="accent6">
                    <a:lumMod val="75000"/>
                  </a:schemeClr>
                </a:solidFill>
              </a:rPr>
              <a:t> joint</a:t>
            </a:r>
          </a:p>
          <a:p>
            <a:pPr>
              <a:buFont typeface="Wingdings" pitchFamily="2" charset="2"/>
              <a:buChar char="v"/>
            </a:pPr>
            <a:r>
              <a:rPr lang="en-US" dirty="0">
                <a:solidFill>
                  <a:schemeClr val="accent6">
                    <a:lumMod val="75000"/>
                  </a:schemeClr>
                </a:solidFill>
              </a:rPr>
              <a:t>Shoulder joint</a:t>
            </a:r>
          </a:p>
          <a:p>
            <a:pPr>
              <a:buFont typeface="Wingdings" pitchFamily="2" charset="2"/>
              <a:buChar char="v"/>
            </a:pPr>
            <a:r>
              <a:rPr lang="en-US" dirty="0">
                <a:solidFill>
                  <a:schemeClr val="accent6">
                    <a:lumMod val="75000"/>
                  </a:schemeClr>
                </a:solidFill>
              </a:rPr>
              <a:t>Elbow joint</a:t>
            </a:r>
          </a:p>
          <a:p>
            <a:pPr>
              <a:buFont typeface="Wingdings" pitchFamily="2" charset="2"/>
              <a:buChar char="v"/>
            </a:pPr>
            <a:r>
              <a:rPr lang="en-US" dirty="0">
                <a:solidFill>
                  <a:schemeClr val="accent6">
                    <a:lumMod val="75000"/>
                  </a:schemeClr>
                </a:solidFill>
              </a:rPr>
              <a:t>Radio-ulnar joint</a:t>
            </a:r>
          </a:p>
          <a:p>
            <a:pPr>
              <a:buFont typeface="Wingdings" pitchFamily="2" charset="2"/>
              <a:buChar char="v"/>
            </a:pPr>
            <a:r>
              <a:rPr lang="en-US" dirty="0">
                <a:solidFill>
                  <a:schemeClr val="accent6">
                    <a:lumMod val="75000"/>
                  </a:schemeClr>
                </a:solidFill>
              </a:rPr>
              <a:t>Wrist joint</a:t>
            </a:r>
          </a:p>
          <a:p>
            <a:pPr>
              <a:buFont typeface="Wingdings" pitchFamily="2" charset="2"/>
              <a:buChar char="v"/>
            </a:pPr>
            <a:r>
              <a:rPr lang="en-US" dirty="0">
                <a:solidFill>
                  <a:schemeClr val="accent6">
                    <a:lumMod val="75000"/>
                  </a:schemeClr>
                </a:solidFill>
              </a:rPr>
              <a:t>Metacarpal joints</a:t>
            </a:r>
          </a:p>
          <a:p>
            <a:pPr>
              <a:buFont typeface="Wingdings" pitchFamily="2" charset="2"/>
              <a:buChar char="v"/>
            </a:pPr>
            <a:r>
              <a:rPr lang="en-US" dirty="0" err="1">
                <a:solidFill>
                  <a:schemeClr val="accent6">
                    <a:lumMod val="75000"/>
                  </a:schemeClr>
                </a:solidFill>
              </a:rPr>
              <a:t>Metacarpophalangeal</a:t>
            </a:r>
            <a:r>
              <a:rPr lang="en-US" dirty="0">
                <a:solidFill>
                  <a:schemeClr val="accent6">
                    <a:lumMod val="75000"/>
                  </a:schemeClr>
                </a:solidFill>
              </a:rPr>
              <a:t> joints</a:t>
            </a:r>
          </a:p>
          <a:p>
            <a:pPr>
              <a:buFont typeface="Wingdings" pitchFamily="2" charset="2"/>
              <a:buChar char="v"/>
            </a:pPr>
            <a:r>
              <a:rPr lang="en-US" dirty="0" err="1">
                <a:solidFill>
                  <a:schemeClr val="accent6">
                    <a:lumMod val="75000"/>
                  </a:schemeClr>
                </a:solidFill>
              </a:rPr>
              <a:t>Interphalangeal</a:t>
            </a:r>
            <a:r>
              <a:rPr lang="en-US" dirty="0">
                <a:solidFill>
                  <a:schemeClr val="accent6">
                    <a:lumMod val="75000"/>
                  </a:schemeClr>
                </a:solidFill>
              </a:rPr>
              <a:t> joint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a:t>1. </a:t>
            </a:r>
            <a:r>
              <a:rPr lang="en-US" b="1" dirty="0" err="1"/>
              <a:t>Acromioclavicular</a:t>
            </a:r>
            <a:r>
              <a:rPr lang="en-US" b="1" dirty="0"/>
              <a:t> joint </a:t>
            </a:r>
          </a:p>
        </p:txBody>
      </p:sp>
      <p:sp>
        <p:nvSpPr>
          <p:cNvPr id="3" name="Content Placeholder 2"/>
          <p:cNvSpPr>
            <a:spLocks noGrp="1"/>
          </p:cNvSpPr>
          <p:nvPr>
            <p:ph idx="1"/>
          </p:nvPr>
        </p:nvSpPr>
        <p:spPr>
          <a:xfrm>
            <a:off x="457200" y="914400"/>
            <a:ext cx="8229600" cy="5211763"/>
          </a:xfrm>
        </p:spPr>
        <p:txBody>
          <a:bodyPr>
            <a:normAutofit fontScale="92500" lnSpcReduction="10000"/>
          </a:bodyPr>
          <a:lstStyle/>
          <a:p>
            <a:r>
              <a:rPr lang="en-US" dirty="0"/>
              <a:t>It is formed by articulation of </a:t>
            </a:r>
            <a:r>
              <a:rPr lang="en-US" dirty="0">
                <a:solidFill>
                  <a:srgbClr val="FF0000"/>
                </a:solidFill>
              </a:rPr>
              <a:t>lateral end</a:t>
            </a:r>
            <a:r>
              <a:rPr lang="en-US" dirty="0"/>
              <a:t> of </a:t>
            </a:r>
            <a:r>
              <a:rPr lang="en-US" dirty="0" err="1"/>
              <a:t>clavical</a:t>
            </a:r>
            <a:r>
              <a:rPr lang="en-US" dirty="0"/>
              <a:t> with the </a:t>
            </a:r>
            <a:r>
              <a:rPr lang="en-US" dirty="0" err="1">
                <a:solidFill>
                  <a:srgbClr val="FF0000"/>
                </a:solidFill>
              </a:rPr>
              <a:t>acromion</a:t>
            </a:r>
            <a:r>
              <a:rPr lang="en-US" dirty="0">
                <a:solidFill>
                  <a:srgbClr val="FF0000"/>
                </a:solidFill>
              </a:rPr>
              <a:t> of the scapula</a:t>
            </a:r>
          </a:p>
          <a:p>
            <a:r>
              <a:rPr lang="en-US" dirty="0"/>
              <a:t>It is a type of </a:t>
            </a:r>
            <a:r>
              <a:rPr lang="en-US" dirty="0">
                <a:solidFill>
                  <a:srgbClr val="FF0000"/>
                </a:solidFill>
              </a:rPr>
              <a:t>synovial joint</a:t>
            </a:r>
          </a:p>
          <a:p>
            <a:r>
              <a:rPr lang="en-US" dirty="0"/>
              <a:t>The </a:t>
            </a:r>
            <a:r>
              <a:rPr lang="en-US" dirty="0" err="1"/>
              <a:t>articular</a:t>
            </a:r>
            <a:r>
              <a:rPr lang="en-US" dirty="0"/>
              <a:t> surfaces of the joint are lined with </a:t>
            </a:r>
            <a:r>
              <a:rPr lang="en-US" dirty="0" err="1">
                <a:solidFill>
                  <a:srgbClr val="FF0000"/>
                </a:solidFill>
              </a:rPr>
              <a:t>fibrocartilage</a:t>
            </a:r>
            <a:endParaRPr lang="en-US" dirty="0">
              <a:solidFill>
                <a:srgbClr val="FF0000"/>
              </a:solidFill>
            </a:endParaRPr>
          </a:p>
          <a:p>
            <a:pPr>
              <a:buNone/>
            </a:pPr>
            <a:r>
              <a:rPr lang="en-US" b="1" dirty="0">
                <a:solidFill>
                  <a:srgbClr val="0070C0"/>
                </a:solidFill>
              </a:rPr>
              <a:t>Ligaments</a:t>
            </a:r>
          </a:p>
          <a:p>
            <a:r>
              <a:rPr lang="en-US" dirty="0"/>
              <a:t>There are 3 ligaments that strengthen the </a:t>
            </a:r>
            <a:r>
              <a:rPr lang="en-US" dirty="0" err="1"/>
              <a:t>acromioclavicular</a:t>
            </a:r>
            <a:r>
              <a:rPr lang="en-US" dirty="0"/>
              <a:t> joint</a:t>
            </a:r>
          </a:p>
          <a:p>
            <a:pPr>
              <a:buNone/>
            </a:pPr>
            <a:r>
              <a:rPr lang="en-US" dirty="0">
                <a:solidFill>
                  <a:schemeClr val="accent1"/>
                </a:solidFill>
              </a:rPr>
              <a:t>Intrinsic ligaments</a:t>
            </a:r>
          </a:p>
          <a:p>
            <a:r>
              <a:rPr lang="en-US" b="1" dirty="0" err="1"/>
              <a:t>Acromioclavicular</a:t>
            </a:r>
            <a:r>
              <a:rPr lang="en-US" b="1" dirty="0"/>
              <a:t> </a:t>
            </a:r>
            <a:r>
              <a:rPr lang="en-US" dirty="0"/>
              <a:t>ligament-runs horizontally from </a:t>
            </a:r>
            <a:r>
              <a:rPr lang="en-US" dirty="0" err="1"/>
              <a:t>acromion</a:t>
            </a:r>
            <a:r>
              <a:rPr lang="en-US" dirty="0"/>
              <a:t> to clavicle</a:t>
            </a:r>
          </a:p>
          <a:p>
            <a:pPr>
              <a:buNone/>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solidFill>
                  <a:schemeClr val="accent1"/>
                </a:solidFill>
              </a:rPr>
              <a:t>Extrinsic ligaments</a:t>
            </a:r>
          </a:p>
          <a:p>
            <a:r>
              <a:rPr lang="en-US" b="1" dirty="0" err="1"/>
              <a:t>Conoid</a:t>
            </a:r>
            <a:r>
              <a:rPr lang="en-US" b="1" dirty="0"/>
              <a:t> ligament-</a:t>
            </a:r>
            <a:r>
              <a:rPr lang="en-US" dirty="0"/>
              <a:t>runs vertically from </a:t>
            </a:r>
            <a:r>
              <a:rPr lang="en-US" dirty="0" err="1"/>
              <a:t>coracoid</a:t>
            </a:r>
            <a:r>
              <a:rPr lang="en-US" dirty="0"/>
              <a:t> of scapula to the </a:t>
            </a:r>
            <a:r>
              <a:rPr lang="en-US" dirty="0" err="1"/>
              <a:t>conoid</a:t>
            </a:r>
            <a:r>
              <a:rPr lang="en-US" dirty="0"/>
              <a:t> process of clavicle</a:t>
            </a:r>
          </a:p>
          <a:p>
            <a:r>
              <a:rPr lang="en-US" b="1" dirty="0"/>
              <a:t>Trapezoid ligament-</a:t>
            </a:r>
            <a:r>
              <a:rPr lang="en-US" dirty="0"/>
              <a:t> runs from </a:t>
            </a:r>
            <a:r>
              <a:rPr lang="en-US" dirty="0" err="1"/>
              <a:t>coracoid</a:t>
            </a:r>
            <a:r>
              <a:rPr lang="en-US" dirty="0"/>
              <a:t> process of scapula to the trapezoid line of clavicle</a:t>
            </a:r>
          </a:p>
          <a:p>
            <a:pPr marL="514350" indent="-514350">
              <a:buFont typeface="Courier New" pitchFamily="49" charset="0"/>
              <a:buChar char="o"/>
            </a:pPr>
            <a:r>
              <a:rPr lang="en-US" b="1" dirty="0">
                <a:solidFill>
                  <a:srgbClr val="00B050"/>
                </a:solidFill>
              </a:rPr>
              <a:t>Collectively the </a:t>
            </a:r>
            <a:r>
              <a:rPr lang="en-US" b="1" dirty="0" err="1">
                <a:solidFill>
                  <a:srgbClr val="00B050"/>
                </a:solidFill>
              </a:rPr>
              <a:t>conoid</a:t>
            </a:r>
            <a:r>
              <a:rPr lang="en-US" b="1" dirty="0">
                <a:solidFill>
                  <a:srgbClr val="00B050"/>
                </a:solidFill>
              </a:rPr>
              <a:t> and trapezoid ligament are known as the </a:t>
            </a:r>
            <a:r>
              <a:rPr lang="en-US" b="1" dirty="0" err="1">
                <a:solidFill>
                  <a:schemeClr val="accent6">
                    <a:lumMod val="75000"/>
                  </a:schemeClr>
                </a:solidFill>
              </a:rPr>
              <a:t>coracoclavicular</a:t>
            </a:r>
            <a:r>
              <a:rPr lang="en-US" b="1" dirty="0">
                <a:solidFill>
                  <a:schemeClr val="accent6">
                    <a:lumMod val="75000"/>
                  </a:schemeClr>
                </a:solidFill>
              </a:rPr>
              <a:t> ligaments</a:t>
            </a:r>
            <a:endParaRPr lang="en-US" b="1" dirty="0">
              <a:solidFill>
                <a:srgbClr val="0070C0"/>
              </a:solidFill>
            </a:endParaRPr>
          </a:p>
          <a:p>
            <a:pPr marL="514350" indent="-514350"/>
            <a:endParaRPr lang="en-US" b="1" dirty="0">
              <a:solidFill>
                <a:srgbClr val="0070C0"/>
              </a:solidFill>
            </a:endParaRPr>
          </a:p>
          <a:p>
            <a:pPr marL="514350" indent="-514350">
              <a:buNone/>
            </a:pPr>
            <a:endParaRPr lang="en-US" b="1" dirty="0">
              <a:solidFill>
                <a:srgbClr val="0070C0"/>
              </a:solidFill>
            </a:endParaRPr>
          </a:p>
          <a:p>
            <a:pPr marL="514350" indent="-514350">
              <a:buNone/>
            </a:pPr>
            <a:endParaRPr lang="en-US" b="1" dirty="0">
              <a:solidFill>
                <a:srgbClr val="0070C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dirty="0">
                <a:solidFill>
                  <a:srgbClr val="0070C0"/>
                </a:solidFill>
              </a:rPr>
              <a:t>Movements</a:t>
            </a:r>
          </a:p>
          <a:p>
            <a:r>
              <a:rPr lang="en-US" dirty="0" err="1"/>
              <a:t>Glinding</a:t>
            </a:r>
            <a:r>
              <a:rPr lang="en-US" dirty="0"/>
              <a:t> motion of the </a:t>
            </a:r>
            <a:r>
              <a:rPr lang="en-US" dirty="0" err="1"/>
              <a:t>articular</a:t>
            </a:r>
            <a:r>
              <a:rPr lang="en-US" dirty="0"/>
              <a:t> ends of the clavicle and </a:t>
            </a:r>
            <a:r>
              <a:rPr lang="en-US" dirty="0" err="1"/>
              <a:t>acromion</a:t>
            </a:r>
            <a:endParaRPr lang="en-US" dirty="0"/>
          </a:p>
          <a:p>
            <a:r>
              <a:rPr lang="en-US" dirty="0"/>
              <a:t>Rotation of the clavicle backwards and forward upon the clavicle</a:t>
            </a:r>
          </a:p>
        </p:txBody>
      </p:sp>
    </p:spTree>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11077</TotalTime>
  <Words>34790</Words>
  <Application>Microsoft Office PowerPoint</Application>
  <PresentationFormat>On-screen Show (4:3)</PresentationFormat>
  <Paragraphs>2204</Paragraphs>
  <Slides>532</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532</vt:i4>
      </vt:variant>
    </vt:vector>
  </HeadingPairs>
  <TitlesOfParts>
    <vt:vector size="546" baseType="lpstr">
      <vt:lpstr>acumin-pro</vt:lpstr>
      <vt:lpstr>Arial</vt:lpstr>
      <vt:lpstr>Calibri</vt:lpstr>
      <vt:lpstr>Courier New</vt:lpstr>
      <vt:lpstr>inherit</vt:lpstr>
      <vt:lpstr>Open Sans</vt:lpstr>
      <vt:lpstr>PlutoSansLight</vt:lpstr>
      <vt:lpstr>PlutoSansMedium</vt:lpstr>
      <vt:lpstr>Wingdings</vt:lpstr>
      <vt:lpstr>5_Office Theme</vt:lpstr>
      <vt:lpstr>7_Office Theme</vt:lpstr>
      <vt:lpstr>8_Office Theme</vt:lpstr>
      <vt:lpstr>10_Office Theme</vt:lpstr>
      <vt:lpstr>2_Office Theme</vt:lpstr>
      <vt:lpstr>PowerPoint Presentation</vt:lpstr>
      <vt:lpstr>PowerPoint Presentation</vt:lpstr>
      <vt:lpstr>PowerPoint Presentation</vt:lpstr>
      <vt:lpstr>Upper limb</vt:lpstr>
      <vt:lpstr>PowerPoint Presentation</vt:lpstr>
      <vt:lpstr>PowerPoint Presentation</vt:lpstr>
      <vt:lpstr>PowerPoint Presentation</vt:lpstr>
      <vt:lpstr>PowerPoint Presentation</vt:lpstr>
      <vt:lpstr>Ct </vt:lpstr>
      <vt:lpstr>PowerPoint Presentation</vt:lpstr>
      <vt:lpstr>PowerPoint Presentation</vt:lpstr>
      <vt:lpstr>PowerPoint Presentation</vt:lpstr>
      <vt:lpstr>Ct, </vt:lpstr>
      <vt:lpstr>Ct,</vt:lpstr>
      <vt:lpstr>PowerPoint Presentation</vt:lpstr>
      <vt:lpstr>PowerPoint Presentation</vt:lpstr>
      <vt:lpstr>PowerPoint Presentation</vt:lpstr>
      <vt:lpstr>Ct, </vt:lpstr>
      <vt:lpstr>PowerPoint Presentation</vt:lpstr>
      <vt:lpstr>PowerPoint Presentation</vt:lpstr>
      <vt:lpstr>PowerPoint Presentation</vt:lpstr>
      <vt:lpstr>PowerPoint Presentation</vt:lpstr>
      <vt:lpstr>PowerPoint Presentation</vt:lpstr>
      <vt:lpstr>PowerPoint Presentation</vt:lpstr>
      <vt:lpstr>Wrist and handbones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Instrinsic muscles/Scapula-humeral muscles</vt:lpstr>
      <vt:lpstr>Intrinsic muscles (Rotator cuff muscles)</vt:lpstr>
      <vt:lpstr> Extrinsic muscles (axial –appendicular muscles) </vt:lpstr>
      <vt:lpstr>PowerPoint Presentation</vt:lpstr>
      <vt:lpstr>PowerPoint Presentation</vt:lpstr>
      <vt:lpstr>PowerPoint Presentation</vt:lpstr>
      <vt:lpstr>PowerPoint Presentation</vt:lpstr>
      <vt:lpstr>PowerPoint Presentation</vt:lpstr>
      <vt:lpstr>PowerPoint Presentation</vt:lpstr>
      <vt:lpstr>Muscles of  arm : anterior compartment </vt:lpstr>
      <vt:lpstr>Muscles of posterior compartment of arm</vt:lpstr>
      <vt:lpstr>PowerPoint Presentation</vt:lpstr>
      <vt:lpstr>PowerPoint Presentation</vt:lpstr>
      <vt:lpstr>PowerPoint Presentation</vt:lpstr>
      <vt:lpstr>PowerPoint Presentation</vt:lpstr>
      <vt:lpstr>PowerPoint Presentation</vt:lpstr>
      <vt:lpstr>Muscles of forearm Deep muscles of anterior compartment of forearm</vt:lpstr>
      <vt:lpstr>PowerPoint Presentation</vt:lpstr>
      <vt:lpstr>PowerPoint Presentation</vt:lpstr>
      <vt:lpstr>PowerPoint Presentation</vt:lpstr>
      <vt:lpstr>  Superficial muscles of anterior compartment of forearm</vt:lpstr>
      <vt:lpstr>PowerPoint Presentation</vt:lpstr>
      <vt:lpstr>PowerPoint Presentation</vt:lpstr>
      <vt:lpstr>PowerPoint Presentation</vt:lpstr>
      <vt:lpstr>PowerPoint Presentation</vt:lpstr>
      <vt:lpstr>PowerPoint Presentation</vt:lpstr>
      <vt:lpstr>Muscles in superficial layer of posterior forearm</vt:lpstr>
      <vt:lpstr>PowerPoint Presentation</vt:lpstr>
      <vt:lpstr>PowerPoint Presentation</vt:lpstr>
      <vt:lpstr>PowerPoint Presentation</vt:lpstr>
      <vt:lpstr>PowerPoint Presentation</vt:lpstr>
      <vt:lpstr>PowerPoint Presentation</vt:lpstr>
      <vt:lpstr>Muscles in deep layer of posterior forearm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Hypothenar muscles</vt:lpstr>
      <vt:lpstr>PowerPoint Presentation</vt:lpstr>
      <vt:lpstr>PowerPoint Presentation</vt:lpstr>
      <vt:lpstr>PowerPoint Presentation</vt:lpstr>
      <vt:lpstr>PowerPoint Presentation</vt:lpstr>
      <vt:lpstr>PowerPoint Presentation</vt:lpstr>
      <vt:lpstr>Thenar muscles</vt:lpstr>
      <vt:lpstr>Hypothenar muscles</vt:lpstr>
      <vt:lpstr>Lumbricals of the hand</vt:lpstr>
      <vt:lpstr>Interossei muscle</vt:lpstr>
      <vt:lpstr>PowerPoint Presentation</vt:lpstr>
      <vt:lpstr>PowerPoint Presentation</vt:lpstr>
      <vt:lpstr>Joints of the upper limb</vt:lpstr>
      <vt:lpstr>1. Acromioclavicular joint </vt:lpstr>
      <vt:lpstr>PowerPoint Presentation</vt:lpstr>
      <vt:lpstr>PowerPoint Presentation</vt:lpstr>
      <vt:lpstr>2. Sternoclavicular joint</vt:lpstr>
      <vt:lpstr>PowerPoint Presentation</vt:lpstr>
      <vt:lpstr>Movements </vt:lpstr>
      <vt:lpstr>PowerPoint Presentation</vt:lpstr>
      <vt:lpstr>Movements </vt:lpstr>
      <vt:lpstr>PowerPoint Presentation</vt:lpstr>
      <vt:lpstr>PowerPoint Presentation</vt:lpstr>
      <vt:lpstr>5. Wrist joint</vt:lpstr>
      <vt:lpstr>Ligaments </vt:lpstr>
      <vt:lpstr>5. Carpal joints</vt:lpstr>
      <vt:lpstr>PowerPoint Presentation</vt:lpstr>
      <vt:lpstr>PowerPoint Presentation</vt:lpstr>
      <vt:lpstr>6. Metacarpophalangeal joints</vt:lpstr>
      <vt:lpstr>7. Interphalangeal joints </vt:lpstr>
      <vt:lpstr>Blood supply to the upper limb</vt:lpstr>
      <vt:lpstr>Axillary artery</vt:lpstr>
      <vt:lpstr>PowerPoint Presentation</vt:lpstr>
      <vt:lpstr>PowerPoint Presentation</vt:lpstr>
      <vt:lpstr>PowerPoint Presentation</vt:lpstr>
      <vt:lpstr>Veins of the upper limb</vt:lpstr>
      <vt:lpstr>PowerPoint Presentation</vt:lpstr>
      <vt:lpstr>PowerPoint Presentation</vt:lpstr>
      <vt:lpstr>Nerve supply to the upper limb</vt:lpstr>
      <vt:lpstr>PowerPoint Presentation</vt:lpstr>
      <vt:lpstr>PowerPoint Presentation</vt:lpstr>
      <vt:lpstr>3. Musculocutaneous nerve</vt:lpstr>
      <vt:lpstr>4. Median nerve</vt:lpstr>
      <vt:lpstr>PowerPoint Presentation</vt:lpstr>
      <vt:lpstr>5. Ulnar nerve</vt:lpstr>
      <vt:lpstr>PowerPoint Presentation</vt:lpstr>
      <vt:lpstr>Anatomical areas of upper limb</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Boundaries and contents of clavipectoral triangle</vt:lpstr>
      <vt:lpstr>PowerPoint Presentation</vt:lpstr>
      <vt:lpstr>Cubital fossa</vt:lpstr>
      <vt:lpstr>PowerPoint Presentation</vt:lpstr>
      <vt:lpstr>PowerPoint Presentation</vt:lpstr>
      <vt:lpstr>PowerPoint Presentation</vt:lpstr>
      <vt:lpstr>PowerPoint Presentation</vt:lpstr>
      <vt:lpstr>PowerPoint Presentation</vt:lpstr>
      <vt:lpstr>Contents of cubital fossa</vt:lpstr>
      <vt:lpstr>Ulnar tunnel</vt:lpstr>
      <vt:lpstr>PowerPoint Presentation</vt:lpstr>
      <vt:lpstr>PowerPoint Presentation</vt:lpstr>
      <vt:lpstr>PowerPoint Presentation</vt:lpstr>
      <vt:lpstr>Carpal tunnel</vt:lpstr>
      <vt:lpstr>PowerPoint Presentation</vt:lpstr>
      <vt:lpstr>PowerPoint Presentation</vt:lpstr>
      <vt:lpstr>Transverse section of carpal tnnel</vt:lpstr>
      <vt:lpstr>PowerPoint Presentation</vt:lpstr>
      <vt:lpstr>PowerPoint Presentation</vt:lpstr>
      <vt:lpstr>Muscular and tendinous components of carpal tunnel</vt:lpstr>
      <vt:lpstr>PowerPoint Presentation</vt:lpstr>
      <vt:lpstr>The Extensor Tendon Compartments of the Wrist</vt:lpstr>
      <vt:lpstr>Extensor tendon compartments</vt:lpstr>
      <vt:lpstr>PowerPoint Presentation</vt:lpstr>
      <vt:lpstr>PowerPoint Presentation</vt:lpstr>
      <vt:lpstr>PowerPoint Presentation</vt:lpstr>
      <vt:lpstr>PowerPoint Presentation</vt:lpstr>
      <vt:lpstr>Anatomical snuffbox</vt:lpstr>
      <vt:lpstr>PowerPoint Presentation</vt:lpstr>
      <vt:lpstr>PowerPoint Presentation</vt:lpstr>
      <vt:lpstr>The tendinous border of anatomical snuff box</vt:lpstr>
      <vt:lpstr>PowerPoint Presentation</vt:lpstr>
      <vt:lpstr>PowerPoint Presentation</vt:lpstr>
      <vt:lpstr>PowerPoint Presentation</vt:lpstr>
      <vt:lpstr>PowerPoint Presentation</vt:lpstr>
      <vt:lpstr>The borders of ulnar canal</vt:lpstr>
      <vt:lpstr>PowerPoint Presentation</vt:lpstr>
      <vt:lpstr>CHEST</vt:lpstr>
      <vt:lpstr>Ct </vt:lpstr>
      <vt:lpstr>Ct,</vt:lpstr>
      <vt:lpstr>ct</vt:lpstr>
      <vt:lpstr>manubrium</vt:lpstr>
      <vt:lpstr>PowerPoint Presentation</vt:lpstr>
      <vt:lpstr> Body </vt:lpstr>
      <vt:lpstr>PowerPoint Presentation</vt:lpstr>
      <vt:lpstr>b) Ribs </vt:lpstr>
      <vt:lpstr>PowerPoint Presentation</vt:lpstr>
      <vt:lpstr>PowerPoint Presentation</vt:lpstr>
      <vt:lpstr>Ribs and costal cartilages</vt:lpstr>
      <vt:lpstr>PowerPoint Presentation</vt:lpstr>
      <vt:lpstr>PowerPoint Presentation</vt:lpstr>
      <vt:lpstr>Bony landmarks of a typical rib</vt:lpstr>
      <vt:lpstr>PowerPoint Presentation</vt:lpstr>
      <vt:lpstr>PowerPoint Presentation</vt:lpstr>
      <vt:lpstr>PowerPoint Presentation</vt:lpstr>
      <vt:lpstr>PowerPoint Presentation</vt:lpstr>
      <vt:lpstr>Posterior articulation between a typical ribs and its numerically corresponding vertebrae</vt:lpstr>
      <vt:lpstr>PowerPoint Presentation</vt:lpstr>
      <vt:lpstr>PowerPoint Presentation</vt:lpstr>
      <vt:lpstr>PowerPoint Presentation</vt:lpstr>
      <vt:lpstr>PowerPoint Presentation</vt:lpstr>
      <vt:lpstr>PowerPoint Presentation</vt:lpstr>
      <vt:lpstr>Ct  </vt:lpstr>
      <vt:lpstr>PowerPoint Presentation</vt:lpstr>
      <vt:lpstr>Ct, </vt:lpstr>
      <vt:lpstr>Ct, </vt:lpstr>
      <vt:lpstr>Ct,</vt:lpstr>
      <vt:lpstr>Ct.,</vt:lpstr>
      <vt:lpstr>PowerPoint Presentation</vt:lpstr>
      <vt:lpstr>Thoracic vertebrae</vt:lpstr>
      <vt:lpstr>PowerPoint Presentation</vt:lpstr>
      <vt:lpstr>PowerPoint Presentation</vt:lpstr>
      <vt:lpstr>PowerPoint Presentation</vt:lpstr>
      <vt:lpstr>PowerPoint Presentation</vt:lpstr>
      <vt:lpstr>PowerPoint Presentation</vt:lpstr>
      <vt:lpstr>Atypical vertebrae</vt:lpstr>
      <vt:lpstr>PowerPoint Presentation</vt:lpstr>
      <vt:lpstr>mediastinum</vt:lpstr>
      <vt:lpstr>PowerPoint Presentation</vt:lpstr>
      <vt:lpstr>PowerPoint Presentation</vt:lpstr>
      <vt:lpstr>PowerPoint Presentation</vt:lpstr>
      <vt:lpstr>PowerPoint Presentation</vt:lpstr>
      <vt:lpstr>Superior mediastinum</vt:lpstr>
      <vt:lpstr>PowerPoint Presentation</vt:lpstr>
      <vt:lpstr>PowerPoint Presentation</vt:lpstr>
      <vt:lpstr>PowerPoint Presentation</vt:lpstr>
      <vt:lpstr>Nerves in mediastinum</vt:lpstr>
      <vt:lpstr>PowerPoint Presentation</vt:lpstr>
      <vt:lpstr>Pleura </vt:lpstr>
      <vt:lpstr>PowerPoint Presentation</vt:lpstr>
      <vt:lpstr>PowerPoint Presentation</vt:lpstr>
      <vt:lpstr>PowerPoint Presentation</vt:lpstr>
      <vt:lpstr>Visceral pleura</vt:lpstr>
      <vt:lpstr>PowerPoint Presentation</vt:lpstr>
      <vt:lpstr>PowerPoint Presentation</vt:lpstr>
      <vt:lpstr>PowerPoint Presentation</vt:lpstr>
      <vt:lpstr>PowerPoint Presentation</vt:lpstr>
      <vt:lpstr>Abdomen </vt:lpstr>
      <vt:lpstr>PowerPoint Presentation</vt:lpstr>
      <vt:lpstr>Ct,</vt:lpstr>
      <vt:lpstr>PowerPoint Presentation</vt:lpstr>
      <vt:lpstr>Areas of the abdomen</vt:lpstr>
      <vt:lpstr>1. Anterior abdominal wall</vt:lpstr>
      <vt:lpstr>Ct,</vt:lpstr>
      <vt:lpstr>PowerPoint Presentation</vt:lpstr>
      <vt:lpstr>Ct,</vt:lpstr>
      <vt:lpstr> The layers of the anterolateral abdominal wall. Below the umbilicus, there are two layers of superficial fascia – Camper’s and Scarpa’s.</vt:lpstr>
      <vt:lpstr>Ct, </vt:lpstr>
      <vt:lpstr>PowerPoint Presentation</vt:lpstr>
      <vt:lpstr>PowerPoint Presentation</vt:lpstr>
      <vt:lpstr>PowerPoint Presentation</vt:lpstr>
      <vt:lpstr>PowerPoint Presentation</vt:lpstr>
      <vt:lpstr>PowerPoint Presentation</vt:lpstr>
      <vt:lpstr>Vertical Muscles </vt:lpstr>
      <vt:lpstr>PowerPoint Presentation</vt:lpstr>
      <vt:lpstr>PowerPoint Presentation</vt:lpstr>
      <vt:lpstr>Muscles of the abdomen</vt:lpstr>
      <vt:lpstr>PowerPoint Presentation</vt:lpstr>
      <vt:lpstr> Blood Supply and Lymphatics to the anterior abdominal wall </vt:lpstr>
      <vt:lpstr>Nerve supply to anterolateral abdominal wall</vt:lpstr>
      <vt:lpstr>PowerPoint Presentation</vt:lpstr>
      <vt:lpstr>PowerPoint Presentation</vt:lpstr>
      <vt:lpstr>Ct, </vt:lpstr>
      <vt:lpstr>Quadratus lomborum muscle</vt:lpstr>
      <vt:lpstr>Posterior abdominal wall blood and nerve supply</vt:lpstr>
      <vt:lpstr>PowerPoint Presentation</vt:lpstr>
      <vt:lpstr>Rectus sheath</vt:lpstr>
      <vt:lpstr>PowerPoint Presentation</vt:lpstr>
      <vt:lpstr>PowerPoint Presentation</vt:lpstr>
      <vt:lpstr>Calot’s triangle</vt:lpstr>
      <vt:lpstr>PowerPoint Presentation</vt:lpstr>
      <vt:lpstr>Borders and major contents of calot’s triangle</vt:lpstr>
      <vt:lpstr>Borders of calot’s triangle</vt:lpstr>
      <vt:lpstr> Inguinal triangle</vt:lpstr>
      <vt:lpstr>PowerPoint Presentation</vt:lpstr>
      <vt:lpstr>Sagittal view of inguinal canal borders</vt:lpstr>
      <vt:lpstr>Borders of inguinal triangle</vt:lpstr>
      <vt:lpstr>PowerPoint Presentation</vt:lpstr>
      <vt:lpstr>PowerPoint Presentation</vt:lpstr>
      <vt:lpstr>PowerPoint Presentation</vt:lpstr>
      <vt:lpstr>PowerPoint Presentation</vt:lpstr>
      <vt:lpstr>Peritoneum </vt:lpstr>
      <vt:lpstr>PowerPoint Presentation</vt:lpstr>
      <vt:lpstr>PowerPoint Presentation</vt:lpstr>
      <vt:lpstr>PowerPoint Presentation</vt:lpstr>
      <vt:lpstr>PowerPoint Presentation</vt:lpstr>
      <vt:lpstr>Parietal Peritoneum </vt:lpstr>
      <vt:lpstr>Visceral Peritoneum </vt:lpstr>
      <vt:lpstr> Peritoneum (abdominal) cavity</vt:lpstr>
      <vt:lpstr>PowerPoint Presentation</vt:lpstr>
      <vt:lpstr>Peritoneal cavity</vt:lpstr>
      <vt:lpstr>PowerPoint Presentation</vt:lpstr>
      <vt:lpstr>Retroperitoneal organs</vt:lpstr>
      <vt:lpstr>PowerPoint Presentation</vt:lpstr>
      <vt:lpstr>Intraperitoneal and retroperitoneal organs</vt:lpstr>
      <vt:lpstr>Peritoneal Reflections </vt:lpstr>
      <vt:lpstr>Mesentery </vt:lpstr>
      <vt:lpstr>PowerPoint Presentation</vt:lpstr>
      <vt:lpstr>PowerPoint Presentation</vt:lpstr>
      <vt:lpstr>Greater and lesser omenta</vt:lpstr>
      <vt:lpstr>PowerPoint Presentation</vt:lpstr>
      <vt:lpstr>Arteries of the abdomen</vt:lpstr>
      <vt:lpstr>Ascending aorta</vt:lpstr>
      <vt:lpstr>PowerPoint Presentation</vt:lpstr>
      <vt:lpstr>PowerPoint Presentation</vt:lpstr>
      <vt:lpstr>Schematic of the aortic arch and major branches.</vt:lpstr>
      <vt:lpstr>PowerPoint Presentation</vt:lpstr>
      <vt:lpstr>PowerPoint Presentation</vt:lpstr>
      <vt:lpstr>PowerPoint Presentation</vt:lpstr>
      <vt:lpstr>Lateral view of the thoracic aorta, with the intercostal branches shown.</vt:lpstr>
      <vt:lpstr>Abdominal aorta</vt:lpstr>
      <vt:lpstr>PowerPoint Presentation</vt:lpstr>
      <vt:lpstr>PowerPoint Presentation</vt:lpstr>
      <vt:lpstr>The abdominal aorta and its major branches.</vt:lpstr>
      <vt:lpstr>PowerPoint Presentation</vt:lpstr>
      <vt:lpstr>PowerPoint Presentation</vt:lpstr>
      <vt:lpstr>Major branches of coeliac trunk</vt:lpstr>
      <vt:lpstr>PowerPoint Presentation</vt:lpstr>
      <vt:lpstr>PowerPoint Presentation</vt:lpstr>
      <vt:lpstr>PowerPoint Presentation</vt:lpstr>
      <vt:lpstr>PowerPoint Presentation</vt:lpstr>
      <vt:lpstr>PowerPoint Presentation</vt:lpstr>
      <vt:lpstr>PowerPoint Presentation</vt:lpstr>
      <vt:lpstr>3.The superior mesenteric artery</vt:lpstr>
      <vt:lpstr>PowerPoint Presentation</vt:lpstr>
      <vt:lpstr>PowerPoint Presentation</vt:lpstr>
      <vt:lpstr>PowerPoint Presentation</vt:lpstr>
      <vt:lpstr>Jejunal and ileal arteries</vt:lpstr>
      <vt:lpstr>PowerPoint Presentation</vt:lpstr>
      <vt:lpstr>PowerPoint Presentation</vt:lpstr>
      <vt:lpstr>  The superior mesenteric artery and its branches. Note: the inferior pancreatoduodenal artery arises more proximally, and is not visible on thia illustration.</vt:lpstr>
      <vt:lpstr>4. inferior mesenteric artery (IMA)</vt:lpstr>
      <vt:lpstr>PowerPoint Presentation</vt:lpstr>
      <vt:lpstr>The origin of the IMA from the abdominal aorta. It is the third major branch.</vt:lpstr>
      <vt:lpstr>PowerPoint Presentation</vt:lpstr>
      <vt:lpstr>Left colic artery</vt:lpstr>
      <vt:lpstr>PowerPoint Presentation</vt:lpstr>
      <vt:lpstr>PowerPoint Presentation</vt:lpstr>
      <vt:lpstr> The major branches of the IMA supplying the sigmoid colon and rectum</vt:lpstr>
      <vt:lpstr>Venous drainage of the abdomen</vt:lpstr>
      <vt:lpstr>PowerPoint Presentation</vt:lpstr>
      <vt:lpstr>Ct;</vt:lpstr>
      <vt:lpstr>Ct,</vt:lpstr>
      <vt:lpstr>Ct,</vt:lpstr>
      <vt:lpstr>Portal venous system</vt:lpstr>
      <vt:lpstr>Ct,</vt:lpstr>
      <vt:lpstr>Ct, </vt:lpstr>
      <vt:lpstr>PowerPoint Presentation</vt:lpstr>
      <vt:lpstr>ct.,</vt:lpstr>
      <vt:lpstr>Ct,</vt:lpstr>
      <vt:lpstr>Surface anatomy </vt:lpstr>
      <vt:lpstr>PowerPoint Presentation</vt:lpstr>
      <vt:lpstr>Nine regions of the abdomen</vt:lpstr>
      <vt:lpstr>Head and face</vt:lpstr>
      <vt:lpstr>PowerPoint Presentation</vt:lpstr>
      <vt:lpstr>PowerPoint Presentation</vt:lpstr>
      <vt:lpstr>PowerPoint Presentation</vt:lpstr>
      <vt:lpstr>PowerPoint Presentation</vt:lpstr>
      <vt:lpstr>Frontal bone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Anterior view of face. Vomer, palatine and inferior conchae lie deep within the face</vt:lpstr>
      <vt:lpstr>Skull bones</vt:lpstr>
      <vt:lpstr>PowerPoint Presentation</vt:lpstr>
      <vt:lpstr>PowerPoint Presentation</vt:lpstr>
      <vt:lpstr>Major fontanelles and sutures of the skull</vt:lpstr>
      <vt:lpstr>Muscles of face and head</vt:lpstr>
      <vt:lpstr>PowerPoint Presentation</vt:lpstr>
      <vt:lpstr>PowerPoint Presentation</vt:lpstr>
      <vt:lpstr>PowerPoint Presentation</vt:lpstr>
      <vt:lpstr>b. Corrugator supercilii (superficialialis)</vt:lpstr>
      <vt:lpstr>PowerPoint Presentation</vt:lpstr>
      <vt:lpstr>2. Nasal group</vt:lpstr>
      <vt:lpstr>PowerPoint Presentation</vt:lpstr>
      <vt:lpstr>PowerPoint Presentation</vt:lpstr>
      <vt:lpstr>PowerPoint Presentation</vt:lpstr>
      <vt:lpstr>PowerPoint Presentation</vt:lpstr>
      <vt:lpstr>3.Oral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Muscles of mastication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Extrinsic muscles of the tongue</vt:lpstr>
      <vt:lpstr>Innervation</vt:lpstr>
      <vt:lpstr>PowerPoint Presentation</vt:lpstr>
      <vt:lpstr>Muscles of the neck</vt:lpstr>
      <vt:lpstr>PowerPoint Presentation</vt:lpstr>
      <vt:lpstr>PowerPoint Presentation</vt:lpstr>
      <vt:lpstr>PowerPoint Presentation</vt:lpstr>
      <vt:lpstr>PowerPoint Presentation</vt:lpstr>
      <vt:lpstr>PowerPoint Presentation</vt:lpstr>
      <vt:lpstr>Suprahyoid muscle</vt:lpstr>
      <vt:lpstr>PowerPoint Presentation</vt:lpstr>
      <vt:lpstr>PowerPoint Presentation</vt:lpstr>
      <vt:lpstr>PowerPoint Presentation</vt:lpstr>
      <vt:lpstr>PowerPoint Presentation</vt:lpstr>
      <vt:lpstr>PowerPoint Presentation</vt:lpstr>
      <vt:lpstr>Infrahyoid muscles</vt:lpstr>
      <vt:lpstr>PowerPoint Presentation</vt:lpstr>
      <vt:lpstr>PowerPoint Presentation</vt:lpstr>
      <vt:lpstr>PowerPoint Presentation</vt:lpstr>
      <vt:lpstr>PowerPoint Presentation</vt:lpstr>
      <vt:lpstr>Lateral review of infrahyoid bone</vt:lpstr>
      <vt:lpstr>Anterior view of infrahyoid bone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branches supplying the scalp</vt:lpstr>
      <vt:lpstr>PowerPoint Presentation</vt:lpstr>
      <vt:lpstr>PowerPoint Presentation</vt:lpstr>
      <vt:lpstr>PowerPoint Presentation</vt:lpstr>
      <vt:lpstr>Cranial cavity</vt:lpstr>
      <vt:lpstr>PowerPoint Presentation</vt:lpstr>
      <vt:lpstr>PowerPoint Presentation</vt:lpstr>
      <vt:lpstr>PowerPoint Presentation</vt:lpstr>
      <vt:lpstr>PowerPoint Presentation</vt:lpstr>
      <vt:lpstr> Posterior Cranial Fossa </vt:lpstr>
      <vt:lpstr>BRAIN</vt:lpstr>
      <vt:lpstr>Parts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Midbrain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Arterial blood supply</vt:lpstr>
      <vt:lpstr>PowerPoint Presentation</vt:lpstr>
      <vt:lpstr>Circulus arteriousus (Circle of willis)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NOSE- SMELL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EYE- SIGHT/VISION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276</cp:revision>
  <dcterms:created xsi:type="dcterms:W3CDTF">2021-04-06T12:23:34Z</dcterms:created>
  <dcterms:modified xsi:type="dcterms:W3CDTF">2022-03-05T20:37:21Z</dcterms:modified>
</cp:coreProperties>
</file>