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825" r:id="rId2"/>
    <p:sldId id="1278" r:id="rId3"/>
    <p:sldId id="1592" r:id="rId4"/>
    <p:sldId id="1277" r:id="rId5"/>
    <p:sldId id="1280" r:id="rId6"/>
    <p:sldId id="1281" r:id="rId7"/>
    <p:sldId id="1282" r:id="rId8"/>
    <p:sldId id="1283" r:id="rId9"/>
    <p:sldId id="1284" r:id="rId10"/>
    <p:sldId id="1287" r:id="rId11"/>
    <p:sldId id="1285" r:id="rId12"/>
    <p:sldId id="1286" r:id="rId13"/>
    <p:sldId id="1288" r:id="rId14"/>
    <p:sldId id="1437" r:id="rId15"/>
    <p:sldId id="1289" r:id="rId16"/>
    <p:sldId id="1290" r:id="rId17"/>
    <p:sldId id="1291" r:id="rId18"/>
    <p:sldId id="1292" r:id="rId19"/>
    <p:sldId id="1293" r:id="rId20"/>
    <p:sldId id="1294" r:id="rId21"/>
    <p:sldId id="1295" r:id="rId22"/>
    <p:sldId id="1296" r:id="rId23"/>
    <p:sldId id="1297" r:id="rId24"/>
    <p:sldId id="1299" r:id="rId25"/>
    <p:sldId id="1300" r:id="rId26"/>
    <p:sldId id="1302" r:id="rId27"/>
    <p:sldId id="1301" r:id="rId28"/>
    <p:sldId id="1304" r:id="rId29"/>
    <p:sldId id="1438" r:id="rId30"/>
    <p:sldId id="1305" r:id="rId31"/>
    <p:sldId id="1306" r:id="rId32"/>
    <p:sldId id="1307" r:id="rId33"/>
    <p:sldId id="1308" r:id="rId34"/>
    <p:sldId id="1309" r:id="rId35"/>
    <p:sldId id="1439" r:id="rId36"/>
    <p:sldId id="1310" r:id="rId37"/>
    <p:sldId id="1480" r:id="rId38"/>
    <p:sldId id="1827" r:id="rId39"/>
    <p:sldId id="257" r:id="rId40"/>
    <p:sldId id="258" r:id="rId41"/>
    <p:sldId id="1701" r:id="rId42"/>
    <p:sldId id="1702" r:id="rId43"/>
    <p:sldId id="1822" r:id="rId44"/>
    <p:sldId id="1703" r:id="rId45"/>
    <p:sldId id="1704" r:id="rId46"/>
    <p:sldId id="1705" r:id="rId47"/>
    <p:sldId id="1706" r:id="rId48"/>
    <p:sldId id="1707" r:id="rId49"/>
    <p:sldId id="1708" r:id="rId50"/>
    <p:sldId id="1709" r:id="rId51"/>
    <p:sldId id="1710" r:id="rId52"/>
    <p:sldId id="1711" r:id="rId53"/>
    <p:sldId id="1712" r:id="rId54"/>
    <p:sldId id="1713" r:id="rId55"/>
    <p:sldId id="1714" r:id="rId56"/>
    <p:sldId id="1715" r:id="rId57"/>
    <p:sldId id="1716" r:id="rId58"/>
    <p:sldId id="1717" r:id="rId59"/>
    <p:sldId id="1718" r:id="rId60"/>
    <p:sldId id="1719" r:id="rId61"/>
    <p:sldId id="1723" r:id="rId62"/>
    <p:sldId id="1724" r:id="rId63"/>
    <p:sldId id="1725" r:id="rId64"/>
    <p:sldId id="1741" r:id="rId65"/>
    <p:sldId id="1726" r:id="rId66"/>
    <p:sldId id="1727" r:id="rId67"/>
    <p:sldId id="1728" r:id="rId68"/>
    <p:sldId id="1729" r:id="rId69"/>
    <p:sldId id="1730" r:id="rId70"/>
    <p:sldId id="1731" r:id="rId71"/>
    <p:sldId id="1732" r:id="rId72"/>
    <p:sldId id="1744" r:id="rId73"/>
    <p:sldId id="1745" r:id="rId74"/>
    <p:sldId id="1750" r:id="rId75"/>
    <p:sldId id="1746" r:id="rId76"/>
    <p:sldId id="1747" r:id="rId77"/>
    <p:sldId id="1749" r:id="rId78"/>
    <p:sldId id="1751" r:id="rId79"/>
    <p:sldId id="1752" r:id="rId80"/>
    <p:sldId id="1765" r:id="rId81"/>
    <p:sldId id="1757" r:id="rId82"/>
    <p:sldId id="1758" r:id="rId83"/>
    <p:sldId id="1759" r:id="rId84"/>
    <p:sldId id="1760" r:id="rId85"/>
    <p:sldId id="1761" r:id="rId86"/>
    <p:sldId id="1762" r:id="rId87"/>
    <p:sldId id="1763" r:id="rId88"/>
    <p:sldId id="1764" r:id="rId89"/>
    <p:sldId id="1767" r:id="rId90"/>
    <p:sldId id="1768" r:id="rId91"/>
    <p:sldId id="1769" r:id="rId92"/>
    <p:sldId id="1770" r:id="rId93"/>
    <p:sldId id="1771" r:id="rId94"/>
    <p:sldId id="1774" r:id="rId95"/>
    <p:sldId id="1772" r:id="rId96"/>
    <p:sldId id="1773" r:id="rId97"/>
    <p:sldId id="1119" r:id="rId98"/>
    <p:sldId id="1404" r:id="rId99"/>
    <p:sldId id="1133" r:id="rId100"/>
    <p:sldId id="1597" r:id="rId101"/>
    <p:sldId id="1135" r:id="rId102"/>
    <p:sldId id="1138" r:id="rId103"/>
    <p:sldId id="1143" r:id="rId104"/>
    <p:sldId id="1144" r:id="rId105"/>
    <p:sldId id="1120" r:id="rId106"/>
    <p:sldId id="1121" r:id="rId107"/>
    <p:sldId id="1403" r:id="rId108"/>
    <p:sldId id="1122" r:id="rId109"/>
    <p:sldId id="1126" r:id="rId110"/>
    <p:sldId id="1123" r:id="rId111"/>
    <p:sldId id="1124" r:id="rId112"/>
    <p:sldId id="1776" r:id="rId113"/>
    <p:sldId id="1405" r:id="rId114"/>
    <p:sldId id="1134" r:id="rId115"/>
    <p:sldId id="1125" r:id="rId116"/>
    <p:sldId id="1127" r:id="rId117"/>
    <p:sldId id="1128" r:id="rId118"/>
    <p:sldId id="1129" r:id="rId119"/>
    <p:sldId id="1130" r:id="rId120"/>
    <p:sldId id="1407" r:id="rId121"/>
    <p:sldId id="1828" r:id="rId122"/>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D2F6-3988-43C8-986D-506444981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E"/>
          </a:p>
        </p:txBody>
      </p:sp>
      <p:sp>
        <p:nvSpPr>
          <p:cNvPr id="3" name="Subtitle 2">
            <a:extLst>
              <a:ext uri="{FF2B5EF4-FFF2-40B4-BE49-F238E27FC236}">
                <a16:creationId xmlns:a16="http://schemas.microsoft.com/office/drawing/2014/main" id="{0FB7253D-37AB-408E-B8F3-C6F720E6E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E"/>
          </a:p>
        </p:txBody>
      </p:sp>
      <p:sp>
        <p:nvSpPr>
          <p:cNvPr id="4" name="Date Placeholder 3">
            <a:extLst>
              <a:ext uri="{FF2B5EF4-FFF2-40B4-BE49-F238E27FC236}">
                <a16:creationId xmlns:a16="http://schemas.microsoft.com/office/drawing/2014/main" id="{E77D0CAE-5F0E-4C4F-A418-FAD716E29A61}"/>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5" name="Footer Placeholder 4">
            <a:extLst>
              <a:ext uri="{FF2B5EF4-FFF2-40B4-BE49-F238E27FC236}">
                <a16:creationId xmlns:a16="http://schemas.microsoft.com/office/drawing/2014/main" id="{415D7E3F-EFDB-443E-B6AA-6A486B194A69}"/>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981F119-B40E-4B2B-9539-42D9E16BF36C}"/>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220024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BA089-94EF-4374-BBFA-8EBE5A532984}"/>
              </a:ext>
            </a:extLst>
          </p:cNvPr>
          <p:cNvSpPr>
            <a:spLocks noGrp="1"/>
          </p:cNvSpPr>
          <p:nvPr>
            <p:ph type="title"/>
          </p:nvPr>
        </p:nvSpPr>
        <p:spPr/>
        <p:txBody>
          <a:bodyPr/>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E9F19ACD-06D4-4C24-86C6-31BB4A818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70BF8112-A1B8-4BF3-B9CA-3F47679DE21B}"/>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5" name="Footer Placeholder 4">
            <a:extLst>
              <a:ext uri="{FF2B5EF4-FFF2-40B4-BE49-F238E27FC236}">
                <a16:creationId xmlns:a16="http://schemas.microsoft.com/office/drawing/2014/main" id="{F1770451-6E69-4A34-95A0-F551B8144345}"/>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81C523A-3FF8-4D58-B14E-5B187596D8AA}"/>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16946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CEF25-2941-4D46-BFB3-73AF731FFB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E"/>
          </a:p>
        </p:txBody>
      </p:sp>
      <p:sp>
        <p:nvSpPr>
          <p:cNvPr id="3" name="Vertical Text Placeholder 2">
            <a:extLst>
              <a:ext uri="{FF2B5EF4-FFF2-40B4-BE49-F238E27FC236}">
                <a16:creationId xmlns:a16="http://schemas.microsoft.com/office/drawing/2014/main" id="{E02C3F05-9D90-4F28-9BB8-832ECD9749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276D7AFB-C208-41C2-84C7-69F1B27F8F93}"/>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5" name="Footer Placeholder 4">
            <a:extLst>
              <a:ext uri="{FF2B5EF4-FFF2-40B4-BE49-F238E27FC236}">
                <a16:creationId xmlns:a16="http://schemas.microsoft.com/office/drawing/2014/main" id="{040D38C9-5BB4-40BF-8843-9C020205F4F7}"/>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5CD13D58-F377-4F9E-ABA6-E8B6239D6C87}"/>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223934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988CC-7CF1-4544-B020-32BA80846B43}"/>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DEE7E512-2026-4AC9-8008-F7352D9FE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0F4F0F57-A6E5-4150-BDB7-4830E8017B23}"/>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5" name="Footer Placeholder 4">
            <a:extLst>
              <a:ext uri="{FF2B5EF4-FFF2-40B4-BE49-F238E27FC236}">
                <a16:creationId xmlns:a16="http://schemas.microsoft.com/office/drawing/2014/main" id="{BE204B6D-A2B7-4BDC-8130-DE2FB7571381}"/>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CB91A816-E595-47EA-AF80-5CBE64B3AC32}"/>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215701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556D-C366-451A-A132-C355F4B64B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E"/>
          </a:p>
        </p:txBody>
      </p:sp>
      <p:sp>
        <p:nvSpPr>
          <p:cNvPr id="3" name="Text Placeholder 2">
            <a:extLst>
              <a:ext uri="{FF2B5EF4-FFF2-40B4-BE49-F238E27FC236}">
                <a16:creationId xmlns:a16="http://schemas.microsoft.com/office/drawing/2014/main" id="{38113858-D3AB-4A63-AB12-8A2C010F3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7E207C-E18F-418F-BA30-6D952AB404E5}"/>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5" name="Footer Placeholder 4">
            <a:extLst>
              <a:ext uri="{FF2B5EF4-FFF2-40B4-BE49-F238E27FC236}">
                <a16:creationId xmlns:a16="http://schemas.microsoft.com/office/drawing/2014/main" id="{87A51AAC-BFCC-45B3-8F1C-324B03D8CE11}"/>
              </a:ext>
            </a:extLst>
          </p:cNvPr>
          <p:cNvSpPr>
            <a:spLocks noGrp="1"/>
          </p:cNvSpPr>
          <p:nvPr>
            <p:ph type="ftr" sz="quarter" idx="11"/>
          </p:nvPr>
        </p:nvSpPr>
        <p:spPr/>
        <p:txBody>
          <a:bodyPr/>
          <a:lstStyle/>
          <a:p>
            <a:endParaRPr lang="en-KE"/>
          </a:p>
        </p:txBody>
      </p:sp>
      <p:sp>
        <p:nvSpPr>
          <p:cNvPr id="6" name="Slide Number Placeholder 5">
            <a:extLst>
              <a:ext uri="{FF2B5EF4-FFF2-40B4-BE49-F238E27FC236}">
                <a16:creationId xmlns:a16="http://schemas.microsoft.com/office/drawing/2014/main" id="{7B51DF3D-DEA4-406B-ACBE-08D7FB1417EC}"/>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30493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5C66-0CAE-4BC3-B605-84414CB55ADC}"/>
              </a:ext>
            </a:extLst>
          </p:cNvPr>
          <p:cNvSpPr>
            <a:spLocks noGrp="1"/>
          </p:cNvSpPr>
          <p:nvPr>
            <p:ph type="title"/>
          </p:nvPr>
        </p:nvSpPr>
        <p:spPr/>
        <p:txBody>
          <a:bodyPr/>
          <a:lstStyle/>
          <a:p>
            <a:r>
              <a:rPr lang="en-US"/>
              <a:t>Click to edit Master title style</a:t>
            </a:r>
            <a:endParaRPr lang="en-KE"/>
          </a:p>
        </p:txBody>
      </p:sp>
      <p:sp>
        <p:nvSpPr>
          <p:cNvPr id="3" name="Content Placeholder 2">
            <a:extLst>
              <a:ext uri="{FF2B5EF4-FFF2-40B4-BE49-F238E27FC236}">
                <a16:creationId xmlns:a16="http://schemas.microsoft.com/office/drawing/2014/main" id="{5ECE2A1F-D55B-47D0-A4D8-E7A9F1153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Content Placeholder 3">
            <a:extLst>
              <a:ext uri="{FF2B5EF4-FFF2-40B4-BE49-F238E27FC236}">
                <a16:creationId xmlns:a16="http://schemas.microsoft.com/office/drawing/2014/main" id="{8DB430D3-7A09-42CF-A392-1086DC055C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Date Placeholder 4">
            <a:extLst>
              <a:ext uri="{FF2B5EF4-FFF2-40B4-BE49-F238E27FC236}">
                <a16:creationId xmlns:a16="http://schemas.microsoft.com/office/drawing/2014/main" id="{A6D7C0B8-5B8E-4533-AE68-5EF94CA00E94}"/>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6" name="Footer Placeholder 5">
            <a:extLst>
              <a:ext uri="{FF2B5EF4-FFF2-40B4-BE49-F238E27FC236}">
                <a16:creationId xmlns:a16="http://schemas.microsoft.com/office/drawing/2014/main" id="{AD97E0B3-27DB-403D-8063-10BE1DCCD64E}"/>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050547A1-8567-4D7E-B07B-8DA6E74C21E1}"/>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325926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DDD5-4961-4A78-8BB2-5D0F7B3A3A77}"/>
              </a:ext>
            </a:extLst>
          </p:cNvPr>
          <p:cNvSpPr>
            <a:spLocks noGrp="1"/>
          </p:cNvSpPr>
          <p:nvPr>
            <p:ph type="title"/>
          </p:nvPr>
        </p:nvSpPr>
        <p:spPr>
          <a:xfrm>
            <a:off x="839788" y="365125"/>
            <a:ext cx="10515600" cy="1325563"/>
          </a:xfrm>
        </p:spPr>
        <p:txBody>
          <a:bodyPr/>
          <a:lstStyle/>
          <a:p>
            <a:r>
              <a:rPr lang="en-US"/>
              <a:t>Click to edit Master title style</a:t>
            </a:r>
            <a:endParaRPr lang="en-KE"/>
          </a:p>
        </p:txBody>
      </p:sp>
      <p:sp>
        <p:nvSpPr>
          <p:cNvPr id="3" name="Text Placeholder 2">
            <a:extLst>
              <a:ext uri="{FF2B5EF4-FFF2-40B4-BE49-F238E27FC236}">
                <a16:creationId xmlns:a16="http://schemas.microsoft.com/office/drawing/2014/main" id="{0479405E-F952-46DA-ADE9-BEF453AE4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2344A2-5A63-4F13-9C86-6704B3150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5" name="Text Placeholder 4">
            <a:extLst>
              <a:ext uri="{FF2B5EF4-FFF2-40B4-BE49-F238E27FC236}">
                <a16:creationId xmlns:a16="http://schemas.microsoft.com/office/drawing/2014/main" id="{E68DDA9E-DA00-4DBB-AF49-3043FB8147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6E51-CC17-48B6-A3C3-8AD94C5206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7" name="Date Placeholder 6">
            <a:extLst>
              <a:ext uri="{FF2B5EF4-FFF2-40B4-BE49-F238E27FC236}">
                <a16:creationId xmlns:a16="http://schemas.microsoft.com/office/drawing/2014/main" id="{5887FA65-0B0E-417A-A9E3-A310F5AF5C29}"/>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8" name="Footer Placeholder 7">
            <a:extLst>
              <a:ext uri="{FF2B5EF4-FFF2-40B4-BE49-F238E27FC236}">
                <a16:creationId xmlns:a16="http://schemas.microsoft.com/office/drawing/2014/main" id="{D73D8170-2749-40AE-83A4-A875FFC53AE6}"/>
              </a:ext>
            </a:extLst>
          </p:cNvPr>
          <p:cNvSpPr>
            <a:spLocks noGrp="1"/>
          </p:cNvSpPr>
          <p:nvPr>
            <p:ph type="ftr" sz="quarter" idx="11"/>
          </p:nvPr>
        </p:nvSpPr>
        <p:spPr/>
        <p:txBody>
          <a:bodyPr/>
          <a:lstStyle/>
          <a:p>
            <a:endParaRPr lang="en-KE"/>
          </a:p>
        </p:txBody>
      </p:sp>
      <p:sp>
        <p:nvSpPr>
          <p:cNvPr id="9" name="Slide Number Placeholder 8">
            <a:extLst>
              <a:ext uri="{FF2B5EF4-FFF2-40B4-BE49-F238E27FC236}">
                <a16:creationId xmlns:a16="http://schemas.microsoft.com/office/drawing/2014/main" id="{F86DDD7F-2BC3-4836-8E54-4F6E36EBC742}"/>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7540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C1EA-0B57-4865-BB14-AAE22419B329}"/>
              </a:ext>
            </a:extLst>
          </p:cNvPr>
          <p:cNvSpPr>
            <a:spLocks noGrp="1"/>
          </p:cNvSpPr>
          <p:nvPr>
            <p:ph type="title"/>
          </p:nvPr>
        </p:nvSpPr>
        <p:spPr/>
        <p:txBody>
          <a:bodyPr/>
          <a:lstStyle/>
          <a:p>
            <a:r>
              <a:rPr lang="en-US"/>
              <a:t>Click to edit Master title style</a:t>
            </a:r>
            <a:endParaRPr lang="en-KE"/>
          </a:p>
        </p:txBody>
      </p:sp>
      <p:sp>
        <p:nvSpPr>
          <p:cNvPr id="3" name="Date Placeholder 2">
            <a:extLst>
              <a:ext uri="{FF2B5EF4-FFF2-40B4-BE49-F238E27FC236}">
                <a16:creationId xmlns:a16="http://schemas.microsoft.com/office/drawing/2014/main" id="{46DDC6B7-29C3-4E8F-987A-A32E55C85586}"/>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4" name="Footer Placeholder 3">
            <a:extLst>
              <a:ext uri="{FF2B5EF4-FFF2-40B4-BE49-F238E27FC236}">
                <a16:creationId xmlns:a16="http://schemas.microsoft.com/office/drawing/2014/main" id="{971CF204-3141-4508-BEB6-6FBFD2841565}"/>
              </a:ext>
            </a:extLst>
          </p:cNvPr>
          <p:cNvSpPr>
            <a:spLocks noGrp="1"/>
          </p:cNvSpPr>
          <p:nvPr>
            <p:ph type="ftr" sz="quarter" idx="11"/>
          </p:nvPr>
        </p:nvSpPr>
        <p:spPr/>
        <p:txBody>
          <a:bodyPr/>
          <a:lstStyle/>
          <a:p>
            <a:endParaRPr lang="en-KE"/>
          </a:p>
        </p:txBody>
      </p:sp>
      <p:sp>
        <p:nvSpPr>
          <p:cNvPr id="5" name="Slide Number Placeholder 4">
            <a:extLst>
              <a:ext uri="{FF2B5EF4-FFF2-40B4-BE49-F238E27FC236}">
                <a16:creationId xmlns:a16="http://schemas.microsoft.com/office/drawing/2014/main" id="{EB42BBF5-D412-4B89-870B-74F1FE653816}"/>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397066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747132-8D44-4B51-AEDA-B5F1495CF657}"/>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3" name="Footer Placeholder 2">
            <a:extLst>
              <a:ext uri="{FF2B5EF4-FFF2-40B4-BE49-F238E27FC236}">
                <a16:creationId xmlns:a16="http://schemas.microsoft.com/office/drawing/2014/main" id="{0AF2B558-1B63-483E-8AE8-7C298AED41CE}"/>
              </a:ext>
            </a:extLst>
          </p:cNvPr>
          <p:cNvSpPr>
            <a:spLocks noGrp="1"/>
          </p:cNvSpPr>
          <p:nvPr>
            <p:ph type="ftr" sz="quarter" idx="11"/>
          </p:nvPr>
        </p:nvSpPr>
        <p:spPr/>
        <p:txBody>
          <a:bodyPr/>
          <a:lstStyle/>
          <a:p>
            <a:endParaRPr lang="en-KE"/>
          </a:p>
        </p:txBody>
      </p:sp>
      <p:sp>
        <p:nvSpPr>
          <p:cNvPr id="4" name="Slide Number Placeholder 3">
            <a:extLst>
              <a:ext uri="{FF2B5EF4-FFF2-40B4-BE49-F238E27FC236}">
                <a16:creationId xmlns:a16="http://schemas.microsoft.com/office/drawing/2014/main" id="{7E5BAD96-0054-4750-B1F1-E031124DD0B6}"/>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320551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279F-F50A-4C40-8D1B-610056A4C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Content Placeholder 2">
            <a:extLst>
              <a:ext uri="{FF2B5EF4-FFF2-40B4-BE49-F238E27FC236}">
                <a16:creationId xmlns:a16="http://schemas.microsoft.com/office/drawing/2014/main" id="{FB8F94ED-15C6-45CB-8730-7EDCB295F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Text Placeholder 3">
            <a:extLst>
              <a:ext uri="{FF2B5EF4-FFF2-40B4-BE49-F238E27FC236}">
                <a16:creationId xmlns:a16="http://schemas.microsoft.com/office/drawing/2014/main" id="{C4212876-6379-4A6D-9C6A-9E6193BFE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88DD5-C726-4BF4-AF8B-3B36B524665A}"/>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6" name="Footer Placeholder 5">
            <a:extLst>
              <a:ext uri="{FF2B5EF4-FFF2-40B4-BE49-F238E27FC236}">
                <a16:creationId xmlns:a16="http://schemas.microsoft.com/office/drawing/2014/main" id="{2579AF5B-8FCF-4125-B538-AE99DAE61494}"/>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127751A5-3D43-46B3-84D7-E1C43D5FDD84}"/>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97640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1760-BD4C-49D8-9B16-9F041C898C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E"/>
          </a:p>
        </p:txBody>
      </p:sp>
      <p:sp>
        <p:nvSpPr>
          <p:cNvPr id="3" name="Picture Placeholder 2">
            <a:extLst>
              <a:ext uri="{FF2B5EF4-FFF2-40B4-BE49-F238E27FC236}">
                <a16:creationId xmlns:a16="http://schemas.microsoft.com/office/drawing/2014/main" id="{E83404DF-A74D-4BD8-A6C1-F3899C2CB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E"/>
          </a:p>
        </p:txBody>
      </p:sp>
      <p:sp>
        <p:nvSpPr>
          <p:cNvPr id="4" name="Text Placeholder 3">
            <a:extLst>
              <a:ext uri="{FF2B5EF4-FFF2-40B4-BE49-F238E27FC236}">
                <a16:creationId xmlns:a16="http://schemas.microsoft.com/office/drawing/2014/main" id="{7F305CEC-12D0-48AD-8602-5F2556B4F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8C883-6273-43F3-A7F5-8C3F8C1E7372}"/>
              </a:ext>
            </a:extLst>
          </p:cNvPr>
          <p:cNvSpPr>
            <a:spLocks noGrp="1"/>
          </p:cNvSpPr>
          <p:nvPr>
            <p:ph type="dt" sz="half" idx="10"/>
          </p:nvPr>
        </p:nvSpPr>
        <p:spPr/>
        <p:txBody>
          <a:bodyPr/>
          <a:lstStyle/>
          <a:p>
            <a:fld id="{230872E0-F631-44C4-8EE0-2557D3C83CDD}" type="datetimeFigureOut">
              <a:rPr lang="en-KE" smtClean="0"/>
              <a:t>12/05/2021</a:t>
            </a:fld>
            <a:endParaRPr lang="en-KE"/>
          </a:p>
        </p:txBody>
      </p:sp>
      <p:sp>
        <p:nvSpPr>
          <p:cNvPr id="6" name="Footer Placeholder 5">
            <a:extLst>
              <a:ext uri="{FF2B5EF4-FFF2-40B4-BE49-F238E27FC236}">
                <a16:creationId xmlns:a16="http://schemas.microsoft.com/office/drawing/2014/main" id="{8EA2BAC6-7804-4BA8-A0B4-AA130B908A0B}"/>
              </a:ext>
            </a:extLst>
          </p:cNvPr>
          <p:cNvSpPr>
            <a:spLocks noGrp="1"/>
          </p:cNvSpPr>
          <p:nvPr>
            <p:ph type="ftr" sz="quarter" idx="11"/>
          </p:nvPr>
        </p:nvSpPr>
        <p:spPr/>
        <p:txBody>
          <a:bodyPr/>
          <a:lstStyle/>
          <a:p>
            <a:endParaRPr lang="en-KE"/>
          </a:p>
        </p:txBody>
      </p:sp>
      <p:sp>
        <p:nvSpPr>
          <p:cNvPr id="7" name="Slide Number Placeholder 6">
            <a:extLst>
              <a:ext uri="{FF2B5EF4-FFF2-40B4-BE49-F238E27FC236}">
                <a16:creationId xmlns:a16="http://schemas.microsoft.com/office/drawing/2014/main" id="{1DE19BD3-D117-4A0E-987B-8AE567B473E0}"/>
              </a:ext>
            </a:extLst>
          </p:cNvPr>
          <p:cNvSpPr>
            <a:spLocks noGrp="1"/>
          </p:cNvSpPr>
          <p:nvPr>
            <p:ph type="sldNum" sz="quarter" idx="12"/>
          </p:nvPr>
        </p:nvSpPr>
        <p:spPr/>
        <p:txBody>
          <a:bodyPr/>
          <a:lstStyle/>
          <a:p>
            <a:fld id="{A6B805F5-DFDA-4E57-A17D-7F9203E3C3B8}" type="slidenum">
              <a:rPr lang="en-KE" smtClean="0"/>
              <a:t>‹#›</a:t>
            </a:fld>
            <a:endParaRPr lang="en-KE"/>
          </a:p>
        </p:txBody>
      </p:sp>
    </p:spTree>
    <p:extLst>
      <p:ext uri="{BB962C8B-B14F-4D97-AF65-F5344CB8AC3E}">
        <p14:creationId xmlns:p14="http://schemas.microsoft.com/office/powerpoint/2010/main" val="353878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D7993-959C-4332-BACE-2EE32FA55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KE"/>
          </a:p>
        </p:txBody>
      </p:sp>
      <p:sp>
        <p:nvSpPr>
          <p:cNvPr id="3" name="Text Placeholder 2">
            <a:extLst>
              <a:ext uri="{FF2B5EF4-FFF2-40B4-BE49-F238E27FC236}">
                <a16:creationId xmlns:a16="http://schemas.microsoft.com/office/drawing/2014/main" id="{CFC41B65-C9E2-4D5B-B18C-4626F425E6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E"/>
          </a:p>
        </p:txBody>
      </p:sp>
      <p:sp>
        <p:nvSpPr>
          <p:cNvPr id="4" name="Date Placeholder 3">
            <a:extLst>
              <a:ext uri="{FF2B5EF4-FFF2-40B4-BE49-F238E27FC236}">
                <a16:creationId xmlns:a16="http://schemas.microsoft.com/office/drawing/2014/main" id="{4949E88E-B259-4A8E-8EC5-BC740F7B2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872E0-F631-44C4-8EE0-2557D3C83CDD}" type="datetimeFigureOut">
              <a:rPr lang="en-KE" smtClean="0"/>
              <a:t>12/05/2021</a:t>
            </a:fld>
            <a:endParaRPr lang="en-KE"/>
          </a:p>
        </p:txBody>
      </p:sp>
      <p:sp>
        <p:nvSpPr>
          <p:cNvPr id="5" name="Footer Placeholder 4">
            <a:extLst>
              <a:ext uri="{FF2B5EF4-FFF2-40B4-BE49-F238E27FC236}">
                <a16:creationId xmlns:a16="http://schemas.microsoft.com/office/drawing/2014/main" id="{AC9CDDF9-9524-433D-804F-01D5F242B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E"/>
          </a:p>
        </p:txBody>
      </p:sp>
      <p:sp>
        <p:nvSpPr>
          <p:cNvPr id="6" name="Slide Number Placeholder 5">
            <a:extLst>
              <a:ext uri="{FF2B5EF4-FFF2-40B4-BE49-F238E27FC236}">
                <a16:creationId xmlns:a16="http://schemas.microsoft.com/office/drawing/2014/main" id="{B26E59D6-F905-44FA-A83E-7EC0296C1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805F5-DFDA-4E57-A17D-7F9203E3C3B8}" type="slidenum">
              <a:rPr lang="en-KE" smtClean="0"/>
              <a:t>‹#›</a:t>
            </a:fld>
            <a:endParaRPr lang="en-KE"/>
          </a:p>
        </p:txBody>
      </p:sp>
    </p:spTree>
    <p:extLst>
      <p:ext uri="{BB962C8B-B14F-4D97-AF65-F5344CB8AC3E}">
        <p14:creationId xmlns:p14="http://schemas.microsoft.com/office/powerpoint/2010/main" val="196232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5D7FE-E53F-472A-A976-67C0D73C1DFC}"/>
              </a:ext>
            </a:extLst>
          </p:cNvPr>
          <p:cNvSpPr>
            <a:spLocks noGrp="1"/>
          </p:cNvSpPr>
          <p:nvPr>
            <p:ph type="ctrTitle"/>
          </p:nvPr>
        </p:nvSpPr>
        <p:spPr/>
        <p:txBody>
          <a:bodyPr/>
          <a:lstStyle/>
          <a:p>
            <a:r>
              <a:rPr lang="en-US" sz="6000" b="1" dirty="0"/>
              <a:t>THE REPRODUCTIVE SYSTEM</a:t>
            </a:r>
            <a:endParaRPr lang="en-KE" dirty="0"/>
          </a:p>
        </p:txBody>
      </p:sp>
      <p:sp>
        <p:nvSpPr>
          <p:cNvPr id="5" name="Subtitle 4">
            <a:extLst>
              <a:ext uri="{FF2B5EF4-FFF2-40B4-BE49-F238E27FC236}">
                <a16:creationId xmlns:a16="http://schemas.microsoft.com/office/drawing/2014/main" id="{96020E11-41AC-443C-BD1E-50E5D8196863}"/>
              </a:ext>
            </a:extLst>
          </p:cNvPr>
          <p:cNvSpPr>
            <a:spLocks noGrp="1"/>
          </p:cNvSpPr>
          <p:nvPr>
            <p:ph type="subTitle" idx="1"/>
          </p:nvPr>
        </p:nvSpPr>
        <p:spPr/>
        <p:txBody>
          <a:bodyPr/>
          <a:lstStyle/>
          <a:p>
            <a:r>
              <a:rPr lang="en-US" dirty="0"/>
              <a:t>AYUB BSN,RN</a:t>
            </a:r>
            <a:endParaRPr lang="en-KE" dirty="0"/>
          </a:p>
        </p:txBody>
      </p:sp>
    </p:spTree>
    <p:extLst>
      <p:ext uri="{BB962C8B-B14F-4D97-AF65-F5344CB8AC3E}">
        <p14:creationId xmlns:p14="http://schemas.microsoft.com/office/powerpoint/2010/main" val="260399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278562"/>
            <a:ext cx="9144000" cy="579438"/>
          </a:xfrm>
        </p:spPr>
        <p:txBody>
          <a:bodyPr>
            <a:normAutofit fontScale="90000"/>
          </a:bodyPr>
          <a:lstStyle/>
          <a:p>
            <a:r>
              <a:rPr lang="en-US" sz="2800" dirty="0"/>
              <a:t>Female reproductive organs in the pelvis and associated structures</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0" y="0"/>
            <a:ext cx="9144000" cy="6324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10</a:t>
            </a:fld>
            <a:endParaRPr lang="en-US"/>
          </a:p>
        </p:txBody>
      </p:sp>
    </p:spTree>
  </p:cSld>
  <p:clrMapOvr>
    <a:masterClrMapping/>
  </p:clrMapOvr>
  <p:transition>
    <p:wedg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t>	The pigment melanin affords some protection against harmful ultraviolet rays in sunlight</a:t>
            </a:r>
          </a:p>
          <a:p>
            <a:pPr>
              <a:buNone/>
            </a:pPr>
            <a:endParaRPr lang="en-US" dirty="0"/>
          </a:p>
          <a:p>
            <a:pPr>
              <a:buNone/>
            </a:pPr>
            <a:r>
              <a:rPr lang="en-US" dirty="0"/>
              <a:t>	Due to the presence of the sensory nerve endings in the skin the body reacts by reflex action to unpleasant or painful stimuli, protecting it from further injury.</a:t>
            </a:r>
          </a:p>
          <a:p>
            <a:pPr>
              <a:buNone/>
            </a:pPr>
            <a:endParaRPr lang="en-US" dirty="0"/>
          </a:p>
          <a:p>
            <a:pPr>
              <a:buNone/>
            </a:pPr>
            <a:r>
              <a:rPr lang="en-US" dirty="0"/>
              <a:t>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pPr>
              <a:buNone/>
            </a:pPr>
            <a:r>
              <a:rPr lang="en-US" b="1" dirty="0"/>
              <a:t>2. Regulation of body temperature</a:t>
            </a:r>
          </a:p>
          <a:p>
            <a:r>
              <a:rPr lang="en-US" b="1" dirty="0"/>
              <a:t>Heat production</a:t>
            </a:r>
          </a:p>
          <a:p>
            <a:r>
              <a:rPr lang="en-US" dirty="0"/>
              <a:t>Principal organs involved are:.</a:t>
            </a:r>
          </a:p>
          <a:p>
            <a:r>
              <a:rPr lang="en-US" b="1" dirty="0"/>
              <a:t>Muscles</a:t>
            </a:r>
            <a:r>
              <a:rPr lang="en-US" dirty="0"/>
              <a:t>. Contraction of skeletal muscles produces a large amount of heat &amp; the more strenuous the muscular exercise the greater the heat produced. Shivering involves muscle contraction &amp; produces heat when there is the risk of the body temperature falling below normal.</a:t>
            </a:r>
          </a:p>
          <a:p>
            <a:r>
              <a:rPr lang="en-US" b="1" dirty="0"/>
              <a:t>Liver;</a:t>
            </a:r>
            <a:r>
              <a:rPr lang="en-US" dirty="0"/>
              <a:t> very chemically active &amp; heat is produced as a by-product. Metabolic rate and heat production are increased after eating.</a:t>
            </a:r>
          </a:p>
          <a:p>
            <a:r>
              <a:rPr lang="en-US" b="1" dirty="0"/>
              <a:t>Digestive organs; </a:t>
            </a:r>
            <a:r>
              <a:rPr lang="en-US" dirty="0"/>
              <a:t>produce heat during peristalsis &amp; by the chemical reactions involved in digestion.</a:t>
            </a:r>
          </a:p>
          <a:p>
            <a:pPr marL="0" indent="0">
              <a:buNone/>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101</a:t>
            </a:fld>
            <a:endParaRPr lang="en-US"/>
          </a:p>
        </p:txBody>
      </p:sp>
    </p:spTree>
  </p:cSld>
  <p:clrMapOvr>
    <a:masterClrMapping/>
  </p:clrMapOvr>
  <p:transition>
    <p:wedg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b="1" dirty="0"/>
              <a:t>Mechanisms of heat loss. </a:t>
            </a:r>
          </a:p>
          <a:p>
            <a:r>
              <a:rPr lang="en-US" dirty="0"/>
              <a:t>In evaporation, the body is cooled when heat is used to convert the water in sweat to water vapour.</a:t>
            </a:r>
          </a:p>
          <a:p>
            <a:r>
              <a:rPr lang="en-US" dirty="0"/>
              <a:t>In radiation, exposed parts of the body radiate heat away from the body.</a:t>
            </a:r>
          </a:p>
          <a:p>
            <a:r>
              <a:rPr lang="en-US" dirty="0"/>
              <a:t>In conduction, clothes and other objects in contact with the skin take up heat.</a:t>
            </a:r>
          </a:p>
          <a:p>
            <a:r>
              <a:rPr lang="en-US" dirty="0"/>
              <a:t>In convection, air passing over the exposed parts of the body is heated and rises, cool air replaces it and convection currents are set up. Heat is also lost from the clothes by convection.</a:t>
            </a:r>
            <a:endParaRPr lang="en-US" b="1"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102</a:t>
            </a:fld>
            <a:endParaRPr lang="en-US"/>
          </a:p>
        </p:txBody>
      </p:sp>
    </p:spTree>
  </p:cSld>
  <p:clrMapOvr>
    <a:masterClrMapping/>
  </p:clrMapOvr>
  <p:transition>
    <p:wedg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pPr>
              <a:buNone/>
            </a:pPr>
            <a:r>
              <a:rPr lang="en-US" b="1" dirty="0"/>
              <a:t>3. Formation of vitamin D</a:t>
            </a:r>
          </a:p>
          <a:p>
            <a:r>
              <a:rPr lang="en-US" dirty="0"/>
              <a:t>7-dehydrocholesterol is a lipid-based substance in the skin and ultraviolet light from the sun converts it to vitamin D. </a:t>
            </a:r>
          </a:p>
          <a:p>
            <a:r>
              <a:rPr lang="en-US" dirty="0"/>
              <a:t>This circulates in the blood &amp; is used, with calcium and phosphate, in the formation &amp; maintenance of bone. </a:t>
            </a:r>
          </a:p>
          <a:p>
            <a:r>
              <a:rPr lang="en-US" dirty="0"/>
              <a:t>Excess vitamin D is stored in the liver.</a:t>
            </a:r>
          </a:p>
          <a:p>
            <a:pPr>
              <a:buNone/>
            </a:pPr>
            <a:r>
              <a:rPr lang="en-US" b="1" dirty="0"/>
              <a:t>4. Cutaneous sensation</a:t>
            </a:r>
          </a:p>
          <a:p>
            <a:r>
              <a:rPr lang="en-US" dirty="0"/>
              <a:t>Sensory receptors in the dermis are sensitive to touch, pressure, temperature or pain.</a:t>
            </a:r>
          </a:p>
          <a:p>
            <a:r>
              <a:rPr lang="en-US" dirty="0"/>
              <a:t>Stimulation generates nerve impulses in sensory nerves that are transmitted to the cerebral cortex.</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103</a:t>
            </a:fld>
            <a:endParaRPr lang="en-US"/>
          </a:p>
        </p:txBody>
      </p:sp>
    </p:spTree>
  </p:cSld>
  <p:clrMapOvr>
    <a:masterClrMapping/>
  </p:clrMapOvr>
  <p:transition>
    <p:wedg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pPr>
              <a:buNone/>
            </a:pPr>
            <a:r>
              <a:rPr lang="en-US" b="1" dirty="0"/>
              <a:t>5. Absorption</a:t>
            </a:r>
          </a:p>
          <a:p>
            <a:r>
              <a:rPr lang="en-US" dirty="0"/>
              <a:t>Of:</a:t>
            </a:r>
          </a:p>
          <a:p>
            <a:pPr lvl="1"/>
            <a:r>
              <a:rPr lang="en-US" dirty="0"/>
              <a:t>some drugs, in transdermal patches, e.g. hormones used as replacement therapy in postmenopausal women, nicotine as an aid to stopping smoking</a:t>
            </a:r>
          </a:p>
          <a:p>
            <a:pPr lvl="1"/>
            <a:r>
              <a:rPr lang="en-US" dirty="0"/>
              <a:t>some toxic chemicals, e.g. mercury.</a:t>
            </a:r>
          </a:p>
          <a:p>
            <a:pPr>
              <a:buNone/>
            </a:pPr>
            <a:r>
              <a:rPr lang="en-US" b="1" dirty="0"/>
              <a:t>6. Excretion</a:t>
            </a:r>
          </a:p>
          <a:p>
            <a:r>
              <a:rPr lang="en-US" dirty="0"/>
              <a:t>Of:</a:t>
            </a:r>
          </a:p>
          <a:p>
            <a:pPr lvl="1"/>
            <a:r>
              <a:rPr lang="en-US" dirty="0"/>
              <a:t>sodium chloride in sweat and excess sweating may lead to abnormally low blood sodium levels</a:t>
            </a:r>
          </a:p>
          <a:p>
            <a:pPr lvl="1"/>
            <a:r>
              <a:rPr lang="en-US" dirty="0"/>
              <a:t>urea, especially when kidney function is impaired</a:t>
            </a:r>
          </a:p>
          <a:p>
            <a:pPr lvl="1"/>
            <a:r>
              <a:rPr lang="en-US" dirty="0"/>
              <a:t>aromatic substances, e.g. garlic and other spices.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104</a:t>
            </a:fld>
            <a:endParaRPr lang="en-US"/>
          </a:p>
        </p:txBody>
      </p:sp>
    </p:spTree>
  </p:cSld>
  <p:clrMapOvr>
    <a:masterClrMapping/>
  </p:clrMapOvr>
  <p:transition>
    <p:wedg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a:t>The skin</a:t>
            </a:r>
          </a:p>
        </p:txBody>
      </p:sp>
      <p:sp>
        <p:nvSpPr>
          <p:cNvPr id="3" name="Content Placeholder 2"/>
          <p:cNvSpPr>
            <a:spLocks noGrp="1"/>
          </p:cNvSpPr>
          <p:nvPr>
            <p:ph idx="1"/>
          </p:nvPr>
        </p:nvSpPr>
        <p:spPr>
          <a:xfrm>
            <a:off x="1524000" y="533400"/>
            <a:ext cx="9144000" cy="6324600"/>
          </a:xfrm>
          <a:solidFill>
            <a:schemeClr val="bg1"/>
          </a:solidFill>
        </p:spPr>
        <p:txBody>
          <a:bodyPr>
            <a:normAutofit/>
          </a:bodyPr>
          <a:lstStyle/>
          <a:p>
            <a:r>
              <a:rPr lang="en-US" dirty="0"/>
              <a:t>Surface area of about 1.5 to 2 m</a:t>
            </a:r>
            <a:r>
              <a:rPr lang="en-US" baseline="30000" dirty="0"/>
              <a:t>2</a:t>
            </a:r>
            <a:r>
              <a:rPr lang="en-US" dirty="0"/>
              <a:t> in adults </a:t>
            </a:r>
          </a:p>
          <a:p>
            <a:r>
              <a:rPr lang="en-US" dirty="0"/>
              <a:t>Contains glands, hair &amp; nails. </a:t>
            </a:r>
          </a:p>
          <a:p>
            <a:r>
              <a:rPr lang="en-US" dirty="0"/>
              <a:t>2 main layers:</a:t>
            </a:r>
          </a:p>
          <a:p>
            <a:pPr lvl="1"/>
            <a:r>
              <a:rPr lang="en-US" dirty="0"/>
              <a:t>epidermis</a:t>
            </a:r>
          </a:p>
          <a:p>
            <a:pPr lvl="1"/>
            <a:r>
              <a:rPr lang="en-US" dirty="0"/>
              <a:t>dermis.</a:t>
            </a:r>
          </a:p>
          <a:p>
            <a:r>
              <a:rPr lang="en-US" dirty="0"/>
              <a:t>Between the skin &amp; underlying structures; is a layer of subcutaneous fat.</a:t>
            </a:r>
          </a:p>
          <a:p>
            <a:pPr>
              <a:buNone/>
            </a:pPr>
            <a:r>
              <a:rPr lang="en-US" b="1" u="sng" dirty="0"/>
              <a:t>A) Epidermis</a:t>
            </a:r>
          </a:p>
          <a:p>
            <a:r>
              <a:rPr lang="en-US" dirty="0"/>
              <a:t>Most superficial layer of the skin </a:t>
            </a:r>
          </a:p>
          <a:p>
            <a:r>
              <a:rPr lang="en-US" dirty="0"/>
              <a:t>Composed of </a:t>
            </a:r>
            <a:r>
              <a:rPr lang="en-US" b="1" dirty="0"/>
              <a:t>stratified </a:t>
            </a:r>
            <a:r>
              <a:rPr lang="en-US" b="1" dirty="0" err="1"/>
              <a:t>keratinised</a:t>
            </a:r>
            <a:r>
              <a:rPr lang="en-US" b="1" dirty="0"/>
              <a:t> squamous epithelium </a:t>
            </a:r>
            <a:r>
              <a:rPr lang="en-US" dirty="0"/>
              <a:t>which varies in thickness in different parts of the body. </a:t>
            </a:r>
          </a:p>
          <a:p>
            <a:pPr lvl="1"/>
            <a:r>
              <a:rPr lang="en-US" dirty="0"/>
              <a:t>Thickest on the palms of the hands &amp; soles of the feet.</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105</a:t>
            </a:fld>
            <a:endParaRPr lang="en-US"/>
          </a:p>
        </p:txBody>
      </p:sp>
    </p:spTree>
  </p:cSld>
  <p:clrMapOvr>
    <a:masterClrMapping/>
  </p:clrMapOvr>
  <p:transition>
    <p:cover dir="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dirty="0"/>
              <a:t>No blood vessels or nerve endings in the epidermis, but its deeper layers are bathed in interstitial fluid from the dermis, which provides oxygen and nutrients, and is drained away as lymph.</a:t>
            </a:r>
          </a:p>
          <a:p>
            <a:r>
              <a:rPr lang="en-US" dirty="0"/>
              <a:t>Has several layers (strata) of cells which extend from the deepest germinative layer to the surface </a:t>
            </a:r>
            <a:r>
              <a:rPr lang="en-US" b="1" dirty="0"/>
              <a:t>stratum corneum</a:t>
            </a:r>
            <a:r>
              <a:rPr lang="en-US" dirty="0"/>
              <a:t> (a thick horny layer). </a:t>
            </a:r>
          </a:p>
          <a:p>
            <a:r>
              <a:rPr lang="en-US" dirty="0"/>
              <a:t>Cells on the surface are flat, thin, non-nucleated, dead cells, or </a:t>
            </a:r>
            <a:r>
              <a:rPr lang="en-US" b="1" dirty="0"/>
              <a:t>squames</a:t>
            </a:r>
            <a:r>
              <a:rPr lang="en-US" dirty="0"/>
              <a:t>, in which the cytoplasm has been replaced by the fibrous protein keratin. </a:t>
            </a:r>
          </a:p>
          <a:p>
            <a:pPr lvl="1"/>
            <a:r>
              <a:rPr lang="en-US" dirty="0"/>
              <a:t>Constantly being rubbed off &amp; replaced by cells which originated in the germinative layer &amp; have undergone gradual change as they progressed towards the surface.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106</a:t>
            </a:fld>
            <a:endParaRPr lang="en-US"/>
          </a:p>
        </p:txBody>
      </p:sp>
    </p:spTree>
  </p:cSld>
  <p:clrMapOvr>
    <a:masterClrMapping/>
  </p:clrMapOvr>
  <p:transition>
    <p:cover dir="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dirty="0"/>
              <a:t>Complete replacement of the epidermis takes about 40 days.</a:t>
            </a:r>
          </a:p>
          <a:p>
            <a:r>
              <a:rPr lang="en-US" dirty="0"/>
              <a:t>Maintenance of healthy epidermis depends upon 3 processes being </a:t>
            </a:r>
            <a:r>
              <a:rPr lang="en-US" dirty="0" err="1"/>
              <a:t>synchronised</a:t>
            </a:r>
            <a:r>
              <a:rPr lang="en-US" dirty="0"/>
              <a:t>:</a:t>
            </a:r>
          </a:p>
          <a:p>
            <a:pPr lvl="1"/>
            <a:r>
              <a:rPr lang="en-US" dirty="0"/>
              <a:t>desquamation (shedding) of the </a:t>
            </a:r>
            <a:r>
              <a:rPr lang="en-US" dirty="0" err="1"/>
              <a:t>keratinised</a:t>
            </a:r>
            <a:r>
              <a:rPr lang="en-US" dirty="0"/>
              <a:t> cells from the surface</a:t>
            </a:r>
          </a:p>
          <a:p>
            <a:pPr lvl="1"/>
            <a:r>
              <a:rPr lang="en-US" dirty="0"/>
              <a:t>effective </a:t>
            </a:r>
            <a:r>
              <a:rPr lang="en-US" dirty="0" err="1"/>
              <a:t>keratinisation</a:t>
            </a:r>
            <a:r>
              <a:rPr lang="en-US" dirty="0"/>
              <a:t> of the cells approaching the surface</a:t>
            </a:r>
          </a:p>
          <a:p>
            <a:pPr lvl="1"/>
            <a:r>
              <a:rPr lang="en-US" dirty="0"/>
              <a:t>continual cell division in the deeper layers with newly formed cells being pushed to the surface.</a:t>
            </a:r>
          </a:p>
          <a:p>
            <a:r>
              <a:rPr lang="en-US" dirty="0"/>
              <a:t>Hairs, secretions from sebaceous glands &amp; ducts of sweat glands pass through the epidermis to reach the surface.</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107</a:t>
            </a:fld>
            <a:endParaRPr lang="en-US"/>
          </a:p>
        </p:txBody>
      </p:sp>
    </p:spTree>
  </p:cSld>
  <p:clrMapOvr>
    <a:masterClrMapping/>
  </p:clrMapOvr>
  <p:transition>
    <p:cover dir="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dirty="0"/>
              <a:t>Surface of epidermis is ridged by projections of cells in the dermis; </a:t>
            </a:r>
            <a:r>
              <a:rPr lang="en-US" b="1" dirty="0"/>
              <a:t>papillae</a:t>
            </a:r>
            <a:r>
              <a:rPr lang="en-US" dirty="0"/>
              <a:t>.</a:t>
            </a:r>
          </a:p>
          <a:p>
            <a:r>
              <a:rPr lang="en-US" dirty="0"/>
              <a:t>Downward projections of the germinative layer between the papillae aid nutrition of epidermal cells &amp; </a:t>
            </a:r>
            <a:r>
              <a:rPr lang="en-US" dirty="0" err="1"/>
              <a:t>stabilise</a:t>
            </a:r>
            <a:r>
              <a:rPr lang="en-US" dirty="0"/>
              <a:t> the 2 layers, preventing damage due to shearing forces. </a:t>
            </a:r>
          </a:p>
          <a:p>
            <a:r>
              <a:rPr lang="en-US" dirty="0"/>
              <a:t>Blisters develop when acute trauma causes separation of the dermis &amp; epidermis &amp; serous fluid collects between the 2 layers.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108</a:t>
            </a:fld>
            <a:endParaRPr lang="en-US"/>
          </a:p>
        </p:txBody>
      </p:sp>
    </p:spTree>
  </p:cSld>
  <p:clrMapOvr>
    <a:masterClrMapping/>
  </p:clrMapOvr>
  <p:transition>
    <p:wedg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54762"/>
            <a:ext cx="8229600" cy="503238"/>
          </a:xfrm>
          <a:solidFill>
            <a:schemeClr val="bg1"/>
          </a:solidFill>
        </p:spPr>
        <p:txBody>
          <a:bodyPr>
            <a:normAutofit fontScale="90000"/>
          </a:bodyPr>
          <a:lstStyle/>
          <a:p>
            <a:r>
              <a:rPr lang="en-US" sz="3200" dirty="0"/>
              <a:t>Main layers of the epidermis</a:t>
            </a:r>
          </a:p>
        </p:txBody>
      </p:sp>
      <p:pic>
        <p:nvPicPr>
          <p:cNvPr id="9218" name="Picture 2"/>
          <p:cNvPicPr>
            <a:picLocks noGrp="1" noChangeAspect="1" noChangeArrowheads="1"/>
          </p:cNvPicPr>
          <p:nvPr>
            <p:ph idx="1"/>
          </p:nvPr>
        </p:nvPicPr>
        <p:blipFill>
          <a:blip r:embed="rId2" cstate="print"/>
          <a:srcRect/>
          <a:stretch>
            <a:fillRect/>
          </a:stretch>
        </p:blipFill>
        <p:spPr bwMode="auto">
          <a:xfrm>
            <a:off x="1524000" y="0"/>
            <a:ext cx="9144000" cy="6400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109</a:t>
            </a:fld>
            <a:endParaRPr lang="en-US"/>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b="1" u="sng" dirty="0"/>
              <a:t>Structure of the vagina </a:t>
            </a:r>
          </a:p>
          <a:p>
            <a:r>
              <a:rPr lang="en-US" dirty="0"/>
              <a:t>3 layers: </a:t>
            </a:r>
          </a:p>
          <a:p>
            <a:pPr lvl="1"/>
            <a:r>
              <a:rPr lang="en-US" dirty="0"/>
              <a:t>an outer covering of areolar  tissue, </a:t>
            </a:r>
          </a:p>
          <a:p>
            <a:pPr lvl="1"/>
            <a:r>
              <a:rPr lang="en-US" dirty="0"/>
              <a:t>a middle layer of smooth muscle </a:t>
            </a:r>
          </a:p>
          <a:p>
            <a:pPr lvl="1"/>
            <a:r>
              <a:rPr lang="en-US" dirty="0"/>
              <a:t>an inner lining of stratified squamous epithelium that forms ridges or </a:t>
            </a:r>
            <a:r>
              <a:rPr lang="en-US" b="1" dirty="0"/>
              <a:t>rugae.</a:t>
            </a:r>
          </a:p>
          <a:p>
            <a:r>
              <a:rPr lang="en-US" dirty="0"/>
              <a:t>Has no secretory glands but the surface is kept moist by cervical secretions. </a:t>
            </a:r>
          </a:p>
          <a:p>
            <a:r>
              <a:rPr lang="en-US" dirty="0"/>
              <a:t>Between puberty &amp; menopause, </a:t>
            </a:r>
            <a:r>
              <a:rPr lang="en-US" b="1" dirty="0"/>
              <a:t>Lactobacillus acidophilus</a:t>
            </a:r>
            <a:r>
              <a:rPr lang="en-US" dirty="0"/>
              <a:t> bacteria are normally present which secrete lactic acid, maintaining the pH between 4.9 and 3.5. </a:t>
            </a:r>
          </a:p>
          <a:p>
            <a:r>
              <a:rPr lang="en-US" dirty="0"/>
              <a:t>Acidity inhibits the growth of most microbes that may enter the vagina from the perineum.</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11</a:t>
            </a:fld>
            <a:endParaRPr lang="en-US"/>
          </a:p>
        </p:txBody>
      </p:sp>
    </p:spTree>
  </p:cSld>
  <p:clrMapOvr>
    <a:masterClrMapping/>
  </p:clrMapOvr>
  <p:transition>
    <p:wedg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b="1" dirty="0"/>
              <a:t>Colour of the skin is affected by 3 main factors.</a:t>
            </a:r>
          </a:p>
          <a:p>
            <a:pPr marL="514350" indent="-514350">
              <a:buAutoNum type="alphaLcParenR"/>
            </a:pPr>
            <a:r>
              <a:rPr lang="en-US" b="1" dirty="0"/>
              <a:t>Melanin</a:t>
            </a:r>
            <a:r>
              <a:rPr lang="en-US" dirty="0"/>
              <a:t>, a dark pigment derived from the amino acid tyrosine &amp; secreted by </a:t>
            </a:r>
            <a:r>
              <a:rPr lang="en-US" dirty="0" err="1"/>
              <a:t>melanocytes</a:t>
            </a:r>
            <a:r>
              <a:rPr lang="en-US" dirty="0"/>
              <a:t> in the deep germinative layer, is absorbed by surrounding epithelial cells. </a:t>
            </a:r>
          </a:p>
          <a:p>
            <a:pPr marL="914400" lvl="1" indent="-514350"/>
            <a:r>
              <a:rPr lang="en-US" dirty="0"/>
              <a:t>No. of </a:t>
            </a:r>
            <a:r>
              <a:rPr lang="en-US" dirty="0" err="1"/>
              <a:t>melanocytes</a:t>
            </a:r>
            <a:r>
              <a:rPr lang="en-US" dirty="0"/>
              <a:t> is fairly constant; colour differences depend on the amount of melanin secreted. It protects the skin from the harmful effects of sunlight. </a:t>
            </a:r>
          </a:p>
          <a:p>
            <a:pPr marL="914400" lvl="1" indent="-514350"/>
            <a:r>
              <a:rPr lang="en-US" dirty="0"/>
              <a:t>Exposure to sunlight promotes synthesis of increased amounts of melanin.</a:t>
            </a:r>
          </a:p>
          <a:p>
            <a:pPr>
              <a:buNone/>
            </a:pPr>
            <a:r>
              <a:rPr lang="en-US" b="1" dirty="0"/>
              <a:t>b) Level of oxygenation </a:t>
            </a:r>
            <a:r>
              <a:rPr lang="en-US" dirty="0"/>
              <a:t>of </a:t>
            </a:r>
            <a:r>
              <a:rPr lang="en-US" dirty="0" err="1"/>
              <a:t>Hb</a:t>
            </a:r>
            <a:r>
              <a:rPr lang="en-US" dirty="0"/>
              <a:t> &amp; amount of blood circulating in the dermis give the skin its pink colour.</a:t>
            </a:r>
          </a:p>
          <a:p>
            <a:pPr>
              <a:buNone/>
            </a:pPr>
            <a:r>
              <a:rPr lang="en-US" b="1" dirty="0"/>
              <a:t>c) Bile pigments </a:t>
            </a:r>
            <a:r>
              <a:rPr lang="en-US" dirty="0"/>
              <a:t>in blood &amp; carotenes in subcutaneous fat give the skin a yellowish colour.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110</a:t>
            </a:fld>
            <a:endParaRPr lang="en-US"/>
          </a:p>
        </p:txBody>
      </p:sp>
    </p:spTree>
  </p:cSld>
  <p:clrMapOvr>
    <a:masterClrMapping/>
  </p:clrMapOvr>
  <p:transition>
    <p:wedg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pPr>
              <a:buNone/>
            </a:pPr>
            <a:r>
              <a:rPr lang="en-US" b="1" u="sng" dirty="0"/>
              <a:t>B) Dermis</a:t>
            </a:r>
          </a:p>
          <a:p>
            <a:r>
              <a:rPr lang="en-US" dirty="0"/>
              <a:t>Tough &amp; elastic. </a:t>
            </a:r>
          </a:p>
          <a:p>
            <a:r>
              <a:rPr lang="en-US" dirty="0"/>
              <a:t>Formed from connective tissue</a:t>
            </a:r>
          </a:p>
          <a:p>
            <a:r>
              <a:rPr lang="en-US" dirty="0"/>
              <a:t>Matrix contains collagen fibres interlaced with elastic fibres. </a:t>
            </a:r>
          </a:p>
          <a:p>
            <a:r>
              <a:rPr lang="en-US" dirty="0"/>
              <a:t>Rupture of elastic fibres occurs when the skin is overstretched, resulting in permanent </a:t>
            </a:r>
            <a:r>
              <a:rPr lang="en-US" dirty="0" err="1"/>
              <a:t>striae</a:t>
            </a:r>
            <a:r>
              <a:rPr lang="en-US" dirty="0"/>
              <a:t>, or stretch marks, that may be found in pregnancy &amp; obesity. Collagen fibres bind water &amp; give the skin its tensile strength, but as this ability declines with age, wrinkles develop.</a:t>
            </a:r>
          </a:p>
          <a:p>
            <a:r>
              <a:rPr lang="en-US" dirty="0"/>
              <a:t>Main cells found in the dermis; Fibroblasts, macrophages &amp; mast cells</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111</a:t>
            </a:fld>
            <a:endParaRPr lang="en-US"/>
          </a:p>
        </p:txBody>
      </p:sp>
    </p:spTree>
  </p:cSld>
  <p:clrMapOvr>
    <a:masterClrMapping/>
  </p:clrMapOvr>
  <p:transition>
    <p:wedg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635FD2-D9AA-4F2E-8FE6-17BF2643B117}" type="slidenum">
              <a:rPr lang="en-US" smtClean="0"/>
              <a:pPr/>
              <a:t>112</a:t>
            </a:fld>
            <a:endParaRPr lang="en-US"/>
          </a:p>
        </p:txBody>
      </p:sp>
      <p:sp>
        <p:nvSpPr>
          <p:cNvPr id="3" name="Rectangle 2"/>
          <p:cNvSpPr/>
          <p:nvPr/>
        </p:nvSpPr>
        <p:spPr>
          <a:xfrm>
            <a:off x="1981200" y="304801"/>
            <a:ext cx="8382000" cy="2160591"/>
          </a:xfrm>
          <a:prstGeom prst="rect">
            <a:avLst/>
          </a:prstGeom>
        </p:spPr>
        <p:txBody>
          <a:bodyPr wrap="square">
            <a:spAutoFit/>
          </a:bodyPr>
          <a:lstStyle/>
          <a:p>
            <a:pPr>
              <a:lnSpc>
                <a:spcPct val="80000"/>
              </a:lnSpc>
            </a:pPr>
            <a:r>
              <a:rPr lang="en-US" sz="2800" b="1" dirty="0"/>
              <a:t>Two layers  of dermis</a:t>
            </a:r>
          </a:p>
          <a:p>
            <a:pPr lvl="1">
              <a:lnSpc>
                <a:spcPct val="80000"/>
              </a:lnSpc>
              <a:buFont typeface="Wingdings" pitchFamily="2" charset="2"/>
              <a:buChar char="q"/>
            </a:pPr>
            <a:r>
              <a:rPr lang="en-US" sz="2800" dirty="0"/>
              <a:t>Papillary – </a:t>
            </a:r>
            <a:r>
              <a:rPr lang="en-US" sz="2800" dirty="0" err="1"/>
              <a:t>areolar</a:t>
            </a:r>
            <a:r>
              <a:rPr lang="en-US" sz="2800" dirty="0"/>
              <a:t> connective tissue; includes dermal papillae</a:t>
            </a:r>
          </a:p>
          <a:p>
            <a:pPr lvl="1">
              <a:lnSpc>
                <a:spcPct val="80000"/>
              </a:lnSpc>
            </a:pPr>
            <a:r>
              <a:rPr lang="en-US" sz="2800" dirty="0"/>
              <a:t> </a:t>
            </a:r>
          </a:p>
          <a:p>
            <a:pPr lvl="1">
              <a:lnSpc>
                <a:spcPct val="80000"/>
              </a:lnSpc>
              <a:buFont typeface="Wingdings" pitchFamily="2" charset="2"/>
              <a:buChar char="q"/>
            </a:pPr>
            <a:r>
              <a:rPr lang="en-US" sz="2800" dirty="0"/>
              <a:t>Reticular – “reticulum” (network) of collagen  and reticular fibers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
            <a:ext cx="9144000" cy="6858000"/>
          </a:xfrm>
          <a:solidFill>
            <a:schemeClr val="bg1"/>
          </a:solidFill>
        </p:spPr>
        <p:txBody>
          <a:bodyPr>
            <a:normAutofit/>
          </a:bodyPr>
          <a:lstStyle/>
          <a:p>
            <a:r>
              <a:rPr lang="en-US" dirty="0"/>
              <a:t>Underlying its deepest layer is areolar tissue &amp; varying amounts of adipose tissue (fat). </a:t>
            </a:r>
          </a:p>
          <a:p>
            <a:r>
              <a:rPr lang="en-US" dirty="0"/>
              <a:t>Structures in the dermis are:</a:t>
            </a:r>
          </a:p>
          <a:p>
            <a:pPr lvl="1"/>
            <a:r>
              <a:rPr lang="en-US" dirty="0"/>
              <a:t>blood vessels</a:t>
            </a:r>
          </a:p>
          <a:p>
            <a:pPr lvl="1"/>
            <a:r>
              <a:rPr lang="en-US" dirty="0"/>
              <a:t>lymph vessels</a:t>
            </a:r>
          </a:p>
          <a:p>
            <a:pPr lvl="1"/>
            <a:r>
              <a:rPr lang="en-US" dirty="0"/>
              <a:t>Sensory nerve endings</a:t>
            </a:r>
          </a:p>
          <a:p>
            <a:pPr lvl="1"/>
            <a:r>
              <a:rPr lang="en-US" dirty="0"/>
              <a:t>sweat glands and their ducts</a:t>
            </a:r>
          </a:p>
          <a:p>
            <a:pPr lvl="1"/>
            <a:r>
              <a:rPr lang="en-US" dirty="0"/>
              <a:t>hairs, </a:t>
            </a:r>
            <a:r>
              <a:rPr lang="en-US" dirty="0" err="1"/>
              <a:t>arrector</a:t>
            </a:r>
            <a:r>
              <a:rPr lang="en-US" dirty="0"/>
              <a:t> </a:t>
            </a:r>
            <a:r>
              <a:rPr lang="en-US" dirty="0" err="1"/>
              <a:t>pili</a:t>
            </a:r>
            <a:r>
              <a:rPr lang="en-US" dirty="0"/>
              <a:t> muscles </a:t>
            </a:r>
          </a:p>
          <a:p>
            <a:pPr lvl="1"/>
            <a:r>
              <a:rPr lang="en-US" dirty="0"/>
              <a:t>sebaceous glands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113</a:t>
            </a:fld>
            <a:endParaRPr lang="en-US"/>
          </a:p>
        </p:txBody>
      </p:sp>
    </p:spTree>
  </p:cSld>
  <p:clrMapOvr>
    <a:masterClrMapping/>
  </p:clrMapOvr>
  <p:transition>
    <p:wedg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354762"/>
            <a:ext cx="8229600" cy="503238"/>
          </a:xfrm>
        </p:spPr>
        <p:txBody>
          <a:bodyPr>
            <a:normAutofit/>
          </a:bodyPr>
          <a:lstStyle/>
          <a:p>
            <a:r>
              <a:rPr lang="en-US" sz="2800" dirty="0"/>
              <a:t>Main structures in the dermis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0"/>
            <a:ext cx="9144000" cy="6400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114</a:t>
            </a:fld>
            <a:endParaRPr lang="en-US"/>
          </a:p>
        </p:txBody>
      </p:sp>
    </p:spTree>
  </p:cSld>
  <p:clrMapOvr>
    <a:masterClrMapping/>
  </p:clrMapOvr>
  <p:transition>
    <p:wedg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b="1" dirty="0"/>
              <a:t>Blood vessels. </a:t>
            </a:r>
            <a:r>
              <a:rPr lang="en-US" dirty="0"/>
              <a:t>Arterioles form a fine network with capillary branches supplying sweat glands, sebaceous glands, hair follicles &amp; the dermis. </a:t>
            </a:r>
          </a:p>
          <a:p>
            <a:pPr lvl="1"/>
            <a:r>
              <a:rPr lang="en-US" dirty="0"/>
              <a:t>Epidermis has no blood supply; obtains nutrients and oxygen from interstitial fluid derived from blood vessels in the papillae of the dermis.</a:t>
            </a:r>
          </a:p>
          <a:p>
            <a:r>
              <a:rPr lang="en-US" b="1" dirty="0"/>
              <a:t>Lymph vessels. </a:t>
            </a:r>
            <a:r>
              <a:rPr lang="en-US" dirty="0"/>
              <a:t>Form a network throughout the dermis.</a:t>
            </a:r>
          </a:p>
          <a:p>
            <a:r>
              <a:rPr lang="en-US" b="1" dirty="0"/>
              <a:t>Sensory nerve endings. R</a:t>
            </a:r>
            <a:r>
              <a:rPr lang="en-US" dirty="0"/>
              <a:t>eceptors sensitive to touch, change in temperature, pressure &amp; pain are widely distributed in the dermis.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115</a:t>
            </a:fld>
            <a:endParaRPr lang="en-US"/>
          </a:p>
        </p:txBody>
      </p:sp>
    </p:spTree>
  </p:cSld>
  <p:clrMapOvr>
    <a:masterClrMapping/>
  </p:clrMapOvr>
  <p:transition>
    <p:wedg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b="1" dirty="0"/>
              <a:t>Sweat glands</a:t>
            </a:r>
          </a:p>
          <a:p>
            <a:r>
              <a:rPr lang="en-US" dirty="0"/>
              <a:t>Found widely distributed throughout the skin &amp; are most numerous in the palms of the hands, soles of the feet, </a:t>
            </a:r>
            <a:r>
              <a:rPr lang="en-US" dirty="0" err="1"/>
              <a:t>axillae</a:t>
            </a:r>
            <a:r>
              <a:rPr lang="en-US" dirty="0"/>
              <a:t> &amp; groins. </a:t>
            </a:r>
          </a:p>
          <a:p>
            <a:r>
              <a:rPr lang="en-US" dirty="0"/>
              <a:t>Composed of epithelial cells. </a:t>
            </a:r>
          </a:p>
          <a:p>
            <a:r>
              <a:rPr lang="en-US" dirty="0"/>
              <a:t>Their bodies lie coiled in the subcutaneous tissue.</a:t>
            </a:r>
          </a:p>
          <a:p>
            <a:r>
              <a:rPr lang="en-US" dirty="0"/>
              <a:t>Some ducts open onto the skin surface at tiny depressions, or pores, &amp; others open into hair follicles.</a:t>
            </a:r>
          </a:p>
          <a:p>
            <a:pPr lvl="1"/>
            <a:r>
              <a:rPr lang="en-US" b="1" dirty="0"/>
              <a:t>Glands opening into hair follicles don’t become active until puberty</a:t>
            </a:r>
            <a:r>
              <a:rPr lang="en-US" dirty="0"/>
              <a:t>. </a:t>
            </a:r>
          </a:p>
          <a:p>
            <a:pPr lvl="1"/>
            <a:r>
              <a:rPr lang="en-US" dirty="0"/>
              <a:t>In the axilla, they secrete an odourless milky fluid which, if decomposed by surface microbes, causes an unpleasant odour. </a:t>
            </a:r>
          </a:p>
          <a:p>
            <a:r>
              <a:rPr lang="en-US" dirty="0"/>
              <a:t>Stimulated by sympathetic nerves in response to raised body temperature &amp; fear.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116</a:t>
            </a:fld>
            <a:endParaRPr lang="en-US"/>
          </a:p>
        </p:txBody>
      </p:sp>
    </p:spTree>
  </p:cSld>
  <p:clrMapOvr>
    <a:masterClrMapping/>
  </p:clrMapOvr>
  <p:transition>
    <p:wedg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b="1" dirty="0">
                <a:solidFill>
                  <a:srgbClr val="FFFF00"/>
                </a:solidFill>
              </a:rPr>
              <a:t>Function</a:t>
            </a:r>
            <a:r>
              <a:rPr lang="en-US" b="1" dirty="0"/>
              <a:t>:</a:t>
            </a:r>
            <a:r>
              <a:rPr lang="en-US" dirty="0"/>
              <a:t> Regulation of body temperature. </a:t>
            </a:r>
          </a:p>
          <a:p>
            <a:pPr lvl="1"/>
            <a:r>
              <a:rPr lang="en-US" dirty="0"/>
              <a:t>Evaporation of sweat from body surfaces takes heat from the body </a:t>
            </a:r>
          </a:p>
          <a:p>
            <a:pPr lvl="1"/>
            <a:r>
              <a:rPr lang="en-US" dirty="0"/>
              <a:t>Amount of sweat produced is governed by the temperature-regulating centre in the hypothalamus. </a:t>
            </a:r>
          </a:p>
          <a:p>
            <a:r>
              <a:rPr lang="en-US" b="1" dirty="0"/>
              <a:t>Hairs</a:t>
            </a:r>
          </a:p>
          <a:p>
            <a:r>
              <a:rPr lang="en-US" dirty="0"/>
              <a:t>Formed by a down-growth of epidermal cells into the dermis or subcutaneous tissue, called </a:t>
            </a:r>
            <a:r>
              <a:rPr lang="en-US" b="1" dirty="0">
                <a:solidFill>
                  <a:srgbClr val="FFFF00"/>
                </a:solidFill>
              </a:rPr>
              <a:t>hair follicles.</a:t>
            </a:r>
          </a:p>
          <a:p>
            <a:r>
              <a:rPr lang="en-US" dirty="0"/>
              <a:t>At the base of the follicle is a cluster of cells; </a:t>
            </a:r>
            <a:r>
              <a:rPr lang="en-US" b="1" dirty="0">
                <a:solidFill>
                  <a:srgbClr val="FFFF00"/>
                </a:solidFill>
              </a:rPr>
              <a:t>bulb</a:t>
            </a:r>
            <a:r>
              <a:rPr lang="en-US" i="1" dirty="0"/>
              <a:t>. </a:t>
            </a:r>
          </a:p>
          <a:p>
            <a:r>
              <a:rPr lang="en-US" dirty="0"/>
              <a:t>Formed by multiplication of cells of the bulb &amp; as they are pushed upwards, away from their source of nutrition, the cells die &amp; become </a:t>
            </a:r>
            <a:r>
              <a:rPr lang="en-US" dirty="0" err="1"/>
              <a:t>keratinised</a:t>
            </a:r>
            <a:r>
              <a:rPr lang="en-US" dirty="0"/>
              <a:t>.</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117</a:t>
            </a:fld>
            <a:endParaRPr lang="en-US"/>
          </a:p>
        </p:txBody>
      </p:sp>
    </p:spTree>
  </p:cSld>
  <p:clrMapOvr>
    <a:masterClrMapping/>
  </p:clrMapOvr>
  <p:transition>
    <p:wedg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dirty="0"/>
              <a:t>Part of the hair above the skin is the </a:t>
            </a:r>
            <a:r>
              <a:rPr lang="en-US" b="1" dirty="0">
                <a:solidFill>
                  <a:srgbClr val="FFFF00"/>
                </a:solidFill>
              </a:rPr>
              <a:t>shaft</a:t>
            </a:r>
            <a:r>
              <a:rPr lang="en-US" b="1" dirty="0"/>
              <a:t> </a:t>
            </a:r>
            <a:r>
              <a:rPr lang="en-US" dirty="0"/>
              <a:t>&amp; the remainder,</a:t>
            </a:r>
            <a:r>
              <a:rPr lang="en-US" b="1" dirty="0"/>
              <a:t> </a:t>
            </a:r>
            <a:r>
              <a:rPr lang="en-US" b="1" dirty="0">
                <a:solidFill>
                  <a:srgbClr val="FFFF00"/>
                </a:solidFill>
              </a:rPr>
              <a:t>the root.</a:t>
            </a:r>
          </a:p>
          <a:p>
            <a:r>
              <a:rPr lang="en-US" dirty="0"/>
              <a:t>Hair colour is genetically determined &amp; depends on the amount of melanin present. </a:t>
            </a:r>
          </a:p>
          <a:p>
            <a:pPr lvl="1"/>
            <a:r>
              <a:rPr lang="en-US" dirty="0"/>
              <a:t>White hair is the result of the replacement of melanin by tiny air bubbles.</a:t>
            </a:r>
          </a:p>
          <a:p>
            <a:r>
              <a:rPr lang="en-US" b="1" dirty="0"/>
              <a:t>The </a:t>
            </a:r>
            <a:r>
              <a:rPr lang="en-US" b="1" dirty="0" err="1"/>
              <a:t>arrector</a:t>
            </a:r>
            <a:r>
              <a:rPr lang="en-US" b="1" dirty="0"/>
              <a:t> </a:t>
            </a:r>
            <a:r>
              <a:rPr lang="en-US" b="1" dirty="0" err="1"/>
              <a:t>pili</a:t>
            </a:r>
            <a:r>
              <a:rPr lang="en-US" b="1" dirty="0"/>
              <a:t>. </a:t>
            </a:r>
          </a:p>
          <a:p>
            <a:r>
              <a:rPr lang="en-US" dirty="0"/>
              <a:t>Little bundles of smooth muscle fibres attached to the hair follicles.</a:t>
            </a:r>
          </a:p>
          <a:p>
            <a:r>
              <a:rPr lang="en-US" dirty="0"/>
              <a:t>Contraction makes the hair stand erect &amp; raises the skin around the hair, causing </a:t>
            </a:r>
            <a:r>
              <a:rPr lang="en-US" dirty="0">
                <a:solidFill>
                  <a:srgbClr val="FFFF00"/>
                </a:solidFill>
              </a:rPr>
              <a:t>'goose flesh'. </a:t>
            </a:r>
          </a:p>
          <a:p>
            <a:pPr lvl="1"/>
            <a:r>
              <a:rPr lang="en-US" dirty="0"/>
              <a:t>The muscles are stimulated by sympathetic nerve fibres in response to fear &amp; cold. </a:t>
            </a:r>
          </a:p>
          <a:p>
            <a:r>
              <a:rPr lang="en-US" dirty="0"/>
              <a:t>Erect hairs trap air, which acts as an insulating layer; an efficient warming mechanism especially when accompanied by shivering.</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118</a:t>
            </a:fld>
            <a:endParaRPr lang="en-US"/>
          </a:p>
        </p:txBody>
      </p:sp>
    </p:spTree>
  </p:cSld>
  <p:clrMapOvr>
    <a:masterClrMapping/>
  </p:clrMapOvr>
  <p:transition>
    <p:wedg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b="1" dirty="0"/>
              <a:t>The sebaceous glands. </a:t>
            </a:r>
          </a:p>
          <a:p>
            <a:r>
              <a:rPr lang="en-US" dirty="0"/>
              <a:t>Consist of secretory epithelial cells derived from the same tissue as the hair follicles. </a:t>
            </a:r>
          </a:p>
          <a:p>
            <a:r>
              <a:rPr lang="en-US" dirty="0"/>
              <a:t>Secrete an oily substance,</a:t>
            </a:r>
            <a:r>
              <a:rPr lang="en-US" dirty="0">
                <a:solidFill>
                  <a:srgbClr val="FFFF00"/>
                </a:solidFill>
              </a:rPr>
              <a:t> </a:t>
            </a:r>
            <a:r>
              <a:rPr lang="en-US" b="1" dirty="0">
                <a:solidFill>
                  <a:srgbClr val="FFFF00"/>
                </a:solidFill>
              </a:rPr>
              <a:t>sebum</a:t>
            </a:r>
            <a:r>
              <a:rPr lang="en-US" dirty="0"/>
              <a:t>, into the hair follicles.</a:t>
            </a:r>
          </a:p>
          <a:p>
            <a:r>
              <a:rPr lang="en-US" dirty="0"/>
              <a:t>Present in the skin of all parts of the body except the palms of the hands &amp; the soles of the feet.</a:t>
            </a:r>
          </a:p>
          <a:p>
            <a:r>
              <a:rPr lang="en-US" dirty="0"/>
              <a:t>Most numerous in the skin of the scalp, face, </a:t>
            </a:r>
            <a:r>
              <a:rPr lang="en-US" dirty="0" err="1"/>
              <a:t>axillae</a:t>
            </a:r>
            <a:r>
              <a:rPr lang="en-US" dirty="0"/>
              <a:t> &amp; groins. </a:t>
            </a:r>
          </a:p>
          <a:p>
            <a:r>
              <a:rPr lang="en-US" dirty="0"/>
              <a:t>In regions of transition from one type of superficial epithelium to another, e.g, lips, eyelids, nipple, labia minora &amp; glans penis, they are independent of hair follicles, secreting sebum directly on to the surface.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119</a:t>
            </a:fld>
            <a:endParaRPr lang="en-US"/>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u="sng" dirty="0"/>
              <a:t>Blood supply, lymph drainage &amp; nerve supply</a:t>
            </a:r>
          </a:p>
          <a:p>
            <a:r>
              <a:rPr lang="en-US" b="1" dirty="0"/>
              <a:t>Arterial supply</a:t>
            </a:r>
            <a:r>
              <a:rPr lang="en-US" dirty="0"/>
              <a:t>: by an arterial plexus formed round the vagina, derived from the uterine &amp; vaginal arteries which are branches of the internal iliac arteries.</a:t>
            </a:r>
          </a:p>
          <a:p>
            <a:r>
              <a:rPr lang="en-US" b="1" dirty="0"/>
              <a:t>Venous drainage: </a:t>
            </a:r>
            <a:r>
              <a:rPr lang="en-US" dirty="0"/>
              <a:t>by a venous plexus, situated in the muscular wall, drains into the internal iliac veins.</a:t>
            </a:r>
          </a:p>
          <a:p>
            <a:r>
              <a:rPr lang="en-US" b="1" dirty="0"/>
              <a:t>Lymph drainage. </a:t>
            </a:r>
            <a:r>
              <a:rPr lang="en-US" dirty="0"/>
              <a:t>Through the deep &amp; superficial iliac glands.</a:t>
            </a:r>
          </a:p>
          <a:p>
            <a:r>
              <a:rPr lang="en-US" b="1" dirty="0"/>
              <a:t>Nerve supply: </a:t>
            </a:r>
            <a:r>
              <a:rPr lang="en-US" dirty="0"/>
              <a:t>Parasympathetic fibres from the sacral outflow, sympathetic fibres from the lumbar &amp; somatic sensory fibres from the pudendal nerves.</a:t>
            </a:r>
          </a:p>
          <a:p>
            <a:r>
              <a:rPr lang="en-US" b="1" u="sng" dirty="0"/>
              <a:t>Functions of the vagina</a:t>
            </a:r>
          </a:p>
          <a:p>
            <a:pPr lvl="1"/>
            <a:r>
              <a:rPr lang="en-US" dirty="0"/>
              <a:t>Acts as the receptacle for the penis during coitus</a:t>
            </a:r>
          </a:p>
          <a:p>
            <a:pPr lvl="1"/>
            <a:r>
              <a:rPr lang="en-US" dirty="0"/>
              <a:t>provides an elastic passageway through which the baby passes during childbirth.</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12</a:t>
            </a:fld>
            <a:endParaRPr lang="en-US"/>
          </a:p>
        </p:txBody>
      </p:sp>
    </p:spTree>
  </p:cSld>
  <p:clrMapOvr>
    <a:masterClrMapping/>
  </p:clrMapOvr>
  <p:transition>
    <p:wedg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txBody>
          <a:bodyPr>
            <a:normAutofit/>
          </a:bodyPr>
          <a:lstStyle/>
          <a:p>
            <a:r>
              <a:rPr lang="en-US" dirty="0"/>
              <a:t>Sebum </a:t>
            </a:r>
          </a:p>
          <a:p>
            <a:pPr lvl="1"/>
            <a:r>
              <a:rPr lang="en-US" dirty="0"/>
              <a:t>keeps the hair soft &amp; pliable </a:t>
            </a:r>
          </a:p>
          <a:p>
            <a:pPr lvl="1"/>
            <a:r>
              <a:rPr lang="en-US" dirty="0"/>
              <a:t>gives the hair a shiny appearance. </a:t>
            </a:r>
          </a:p>
          <a:p>
            <a:pPr lvl="1"/>
            <a:r>
              <a:rPr lang="en-US" dirty="0"/>
              <a:t>provides some waterproofing on the skin</a:t>
            </a:r>
          </a:p>
          <a:p>
            <a:pPr lvl="1"/>
            <a:r>
              <a:rPr lang="en-US" dirty="0"/>
              <a:t>acts as a bactericidal &amp; fungicidal agent on the skin, preventing the successful invasion of microbes. </a:t>
            </a:r>
          </a:p>
          <a:p>
            <a:pPr lvl="1"/>
            <a:r>
              <a:rPr lang="en-US" dirty="0"/>
              <a:t>prevents drying &amp; cracking of skin, especially on exposure to heat &amp; sunshine. </a:t>
            </a:r>
          </a:p>
          <a:p>
            <a:r>
              <a:rPr lang="en-US" dirty="0"/>
              <a:t>Activity of these glands increases at puberty &amp; is less at the extremes of age, rendering infants &amp; elderly prone to the effects of excessive moisture, e.g. nappy rash in infants.</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120</a:t>
            </a:fld>
            <a:endParaRPr lang="en-US"/>
          </a:p>
        </p:txBody>
      </p:sp>
    </p:spTree>
  </p:cSld>
  <p:clrMapOvr>
    <a:masterClrMapping/>
  </p:clrMapOvr>
  <p:transition>
    <p:wedg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C92F-A0FC-4192-90BD-219CA3643FCC}"/>
              </a:ext>
            </a:extLst>
          </p:cNvPr>
          <p:cNvSpPr>
            <a:spLocks noGrp="1"/>
          </p:cNvSpPr>
          <p:nvPr>
            <p:ph type="title"/>
          </p:nvPr>
        </p:nvSpPr>
        <p:spPr>
          <a:xfrm>
            <a:off x="838200" y="365125"/>
            <a:ext cx="10515600" cy="5825090"/>
          </a:xfrm>
        </p:spPr>
        <p:txBody>
          <a:bodyPr>
            <a:normAutofit/>
          </a:bodyPr>
          <a:lstStyle/>
          <a:p>
            <a:r>
              <a:rPr lang="en-US" sz="7200" dirty="0">
                <a:latin typeface="Bradley Hand ITC" panose="03070402050302030203" pitchFamily="66" charset="0"/>
              </a:rPr>
              <a:t>THANK YOU!!</a:t>
            </a:r>
            <a:endParaRPr lang="en-KE" sz="7200" dirty="0">
              <a:latin typeface="Bradley Hand ITC" panose="03070402050302030203" pitchFamily="66" charset="0"/>
            </a:endParaRPr>
          </a:p>
        </p:txBody>
      </p:sp>
      <p:pic>
        <p:nvPicPr>
          <p:cNvPr id="4" name="Content Placeholder 3">
            <a:extLst>
              <a:ext uri="{FF2B5EF4-FFF2-40B4-BE49-F238E27FC236}">
                <a16:creationId xmlns:a16="http://schemas.microsoft.com/office/drawing/2014/main" id="{BD028D41-E8D1-431A-9259-626A2FA0C94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35075" y="1253331"/>
            <a:ext cx="351514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65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b) Uterus</a:t>
            </a:r>
          </a:p>
          <a:p>
            <a:r>
              <a:rPr lang="en-US" dirty="0"/>
              <a:t>Hollow muscular pear-shaped organ, flattened </a:t>
            </a:r>
            <a:r>
              <a:rPr lang="en-US" dirty="0" err="1"/>
              <a:t>antero</a:t>
            </a:r>
            <a:r>
              <a:rPr lang="en-US" dirty="0"/>
              <a:t>-posteriorly. </a:t>
            </a:r>
          </a:p>
          <a:p>
            <a:r>
              <a:rPr lang="en-US" dirty="0"/>
              <a:t>Lies in the pelvic cavity between the urinary bladder &amp; the rectum.</a:t>
            </a:r>
          </a:p>
          <a:p>
            <a:r>
              <a:rPr lang="en-US" dirty="0"/>
              <a:t>When the body is in the upright position the uterus lies in an almost horizontal position.</a:t>
            </a:r>
          </a:p>
          <a:p>
            <a:r>
              <a:rPr lang="en-US" dirty="0"/>
              <a:t>About 7.5 cm long, 5 cm wide &amp; its walls are about 2.5 cm thick. </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13</a:t>
            </a:fld>
            <a:endParaRPr lang="en-US"/>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r>
              <a:rPr lang="en-US" dirty="0"/>
              <a:t>Weighs from 30 to 40 grams. </a:t>
            </a:r>
          </a:p>
          <a:p>
            <a:r>
              <a:rPr lang="en-US" dirty="0"/>
              <a:t>Its parts are the fundus, body &amp; cervix </a:t>
            </a:r>
          </a:p>
          <a:p>
            <a:r>
              <a:rPr lang="en-US" b="1" dirty="0"/>
              <a:t>The fundus: </a:t>
            </a:r>
            <a:r>
              <a:rPr lang="en-US" dirty="0"/>
              <a:t>Dome-shaped part of the uterus above the openings of the uterine tubes.</a:t>
            </a:r>
          </a:p>
          <a:p>
            <a:r>
              <a:rPr lang="en-US" b="1" dirty="0"/>
              <a:t>The body:</a:t>
            </a:r>
            <a:r>
              <a:rPr lang="en-US" dirty="0"/>
              <a:t> main part. </a:t>
            </a:r>
          </a:p>
          <a:p>
            <a:pPr lvl="1"/>
            <a:r>
              <a:rPr lang="en-US" dirty="0"/>
              <a:t>Narrowest inferiorly at the internal </a:t>
            </a:r>
            <a:r>
              <a:rPr lang="en-US" dirty="0" err="1"/>
              <a:t>os</a:t>
            </a:r>
            <a:r>
              <a:rPr lang="en-US" dirty="0"/>
              <a:t> where it is continuous with the cervix.</a:t>
            </a:r>
          </a:p>
          <a:p>
            <a:r>
              <a:rPr lang="en-US" b="1" dirty="0"/>
              <a:t>The cervix ('neck' of the uterus): </a:t>
            </a:r>
            <a:r>
              <a:rPr lang="en-US" dirty="0"/>
              <a:t>Protrudes through the anterior wall of the vagina, opening into it at the external </a:t>
            </a:r>
            <a:r>
              <a:rPr lang="en-US" dirty="0" err="1"/>
              <a:t>os</a:t>
            </a:r>
            <a:r>
              <a:rPr lang="en-US" dirty="0"/>
              <a:t>.</a:t>
            </a:r>
          </a:p>
          <a:p>
            <a:pPr>
              <a:buNone/>
            </a:pPr>
            <a:r>
              <a:rPr lang="en-US" b="1" u="sng" dirty="0"/>
              <a:t>Structure of the uterus</a:t>
            </a:r>
          </a:p>
          <a:p>
            <a:r>
              <a:rPr lang="en-US" dirty="0"/>
              <a:t>Walls are composed of 3 layers of tissue: </a:t>
            </a:r>
            <a:r>
              <a:rPr lang="en-US" dirty="0" err="1"/>
              <a:t>perimetrium</a:t>
            </a:r>
            <a:r>
              <a:rPr lang="en-US" dirty="0"/>
              <a:t>, myometrium &amp; endometrium</a:t>
            </a:r>
          </a:p>
          <a:p>
            <a:r>
              <a:rPr lang="en-US" b="1" dirty="0" err="1"/>
              <a:t>Perimetrium</a:t>
            </a:r>
            <a:endParaRPr lang="en-US" b="1" dirty="0"/>
          </a:p>
          <a:p>
            <a:r>
              <a:rPr lang="en-US" dirty="0"/>
              <a:t>Peritoneum, which is distributed differently on the various surfaces of the uterus.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14</a:t>
            </a:fld>
            <a:endParaRPr lang="en-US"/>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Anteriorly, it extends over the fundus &amp; the body where it is folded on to the upper surface of the urinary bladder forming the </a:t>
            </a:r>
            <a:r>
              <a:rPr lang="en-US" b="1" dirty="0" err="1"/>
              <a:t>vesicouterine</a:t>
            </a:r>
            <a:r>
              <a:rPr lang="en-US" b="1" dirty="0"/>
              <a:t> pouch</a:t>
            </a:r>
            <a:r>
              <a:rPr lang="en-US" dirty="0"/>
              <a:t>.</a:t>
            </a:r>
          </a:p>
          <a:p>
            <a:r>
              <a:rPr lang="en-US" dirty="0"/>
              <a:t>Posteriorly, the peritoneum extends over the fundus, the body and the cervix, then it continues on to the rectum to form the </a:t>
            </a:r>
            <a:r>
              <a:rPr lang="en-US" b="1" dirty="0" err="1"/>
              <a:t>rectouterine</a:t>
            </a:r>
            <a:r>
              <a:rPr lang="en-US" b="1" dirty="0"/>
              <a:t> pouch (of Douglas).</a:t>
            </a:r>
          </a:p>
          <a:p>
            <a:r>
              <a:rPr lang="en-US" dirty="0"/>
              <a:t>Laterally, only the fundus is covered because the peritoneum forms a double fold with the uterine tubes in the upper free border. </a:t>
            </a:r>
          </a:p>
          <a:p>
            <a:pPr lvl="1"/>
            <a:r>
              <a:rPr lang="en-US" dirty="0"/>
              <a:t>This double fold is the </a:t>
            </a:r>
            <a:r>
              <a:rPr lang="en-US" b="1" dirty="0"/>
              <a:t>broad ligament </a:t>
            </a:r>
            <a:r>
              <a:rPr lang="en-US" dirty="0"/>
              <a:t>which, at its </a:t>
            </a:r>
            <a:r>
              <a:rPr lang="en-US" b="1" dirty="0"/>
              <a:t>lateral ends, attaches the uterus to the sides of the pelvis</a:t>
            </a:r>
            <a:r>
              <a:rPr lang="en-US" dirty="0"/>
              <a:t>.</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15</a:t>
            </a:fld>
            <a:endParaRPr lang="en-US"/>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r>
              <a:rPr lang="en-US" b="1" dirty="0"/>
              <a:t>Myometrium</a:t>
            </a:r>
          </a:p>
          <a:p>
            <a:r>
              <a:rPr lang="en-US" dirty="0"/>
              <a:t>Thickest layer of tissue in the uterine wall. </a:t>
            </a:r>
          </a:p>
          <a:p>
            <a:r>
              <a:rPr lang="en-US" dirty="0"/>
              <a:t>Mass of smooth muscle fibres interlaced with areolar tissue, blood vessels &amp; nerves.</a:t>
            </a:r>
          </a:p>
          <a:p>
            <a:r>
              <a:rPr lang="en-US" b="1" dirty="0"/>
              <a:t>Endometrium</a:t>
            </a:r>
          </a:p>
          <a:p>
            <a:r>
              <a:rPr lang="en-US" dirty="0"/>
              <a:t>Consists of columnar epithelium containing a large number of mucus-secreting tubular glands. </a:t>
            </a:r>
          </a:p>
          <a:p>
            <a:r>
              <a:rPr lang="en-US" dirty="0"/>
              <a:t>Divided functionally into 2 layers.</a:t>
            </a:r>
          </a:p>
          <a:p>
            <a:pPr>
              <a:buNone/>
            </a:pPr>
            <a:r>
              <a:rPr lang="en-US" b="1" dirty="0"/>
              <a:t>a) The functional layer: </a:t>
            </a:r>
            <a:r>
              <a:rPr lang="en-US" dirty="0"/>
              <a:t>upper layer &amp; it thickens &amp; becomes rich in blood vessels in the first half of the menstrual cycle. If the ovum is not fertilised &amp; does not implant, it’s shed during menstruation.</a:t>
            </a:r>
          </a:p>
          <a:p>
            <a:pPr>
              <a:buNone/>
            </a:pPr>
            <a:r>
              <a:rPr lang="en-US" b="1" dirty="0"/>
              <a:t>b) The basal layer: </a:t>
            </a:r>
            <a:r>
              <a:rPr lang="en-US" dirty="0"/>
              <a:t>lies next to the myometrium, and is not lost during menstruation. Layer from which the fresh functional layer is regenerated during each cycle.</a:t>
            </a:r>
          </a:p>
          <a:p>
            <a:r>
              <a:rPr lang="en-US" dirty="0"/>
              <a:t>Upper two-thirds of the cervical canal is lined with this mucous membrane.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16</a:t>
            </a:fld>
            <a:endParaRPr lang="en-US"/>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78562"/>
            <a:ext cx="8229600" cy="579438"/>
          </a:xfrm>
        </p:spPr>
        <p:txBody>
          <a:bodyPr>
            <a:normAutofit fontScale="90000"/>
          </a:bodyPr>
          <a:lstStyle/>
          <a:p>
            <a:r>
              <a:rPr lang="en-US" dirty="0"/>
              <a:t>Section of the uterus</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0" y="0"/>
            <a:ext cx="9144000" cy="6400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17</a:t>
            </a:fld>
            <a:endParaRPr lang="en-US"/>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u="sng" dirty="0"/>
              <a:t>Blood supply, lymph drainage &amp; nerve supply</a:t>
            </a:r>
          </a:p>
          <a:p>
            <a:r>
              <a:rPr lang="en-US" b="1" dirty="0"/>
              <a:t>Arterial supply:</a:t>
            </a:r>
            <a:r>
              <a:rPr lang="en-US" dirty="0"/>
              <a:t> by the uterine arteries; branches of the internal iliac arteries. </a:t>
            </a:r>
          </a:p>
          <a:p>
            <a:pPr lvl="1"/>
            <a:r>
              <a:rPr lang="en-US" dirty="0"/>
              <a:t>Supply the uterus &amp; uterine tubes &amp; join with the </a:t>
            </a:r>
            <a:r>
              <a:rPr lang="en-US" b="1" dirty="0"/>
              <a:t>ovarian arteries </a:t>
            </a:r>
            <a:r>
              <a:rPr lang="en-US" dirty="0"/>
              <a:t>to supply the ovaries. </a:t>
            </a:r>
          </a:p>
          <a:p>
            <a:r>
              <a:rPr lang="en-US" b="1" dirty="0"/>
              <a:t>Venous drainage: </a:t>
            </a:r>
            <a:r>
              <a:rPr lang="en-US" dirty="0"/>
              <a:t>Veins follow the same route as the arteries &amp; drain into the internal iliac veins.</a:t>
            </a:r>
          </a:p>
          <a:p>
            <a:r>
              <a:rPr lang="en-US" b="1" dirty="0"/>
              <a:t>Lymph drainage: </a:t>
            </a:r>
            <a:r>
              <a:rPr lang="en-US" dirty="0"/>
              <a:t>by deep &amp; superficial lymph vessels which drain lymph from uterus &amp; uterine tubes to the aortic lymph nodes &amp; groups of nodes associated with the iliac blood vessels.</a:t>
            </a:r>
          </a:p>
          <a:p>
            <a:r>
              <a:rPr lang="en-US" b="1" dirty="0"/>
              <a:t>Nerve supply: </a:t>
            </a:r>
            <a:r>
              <a:rPr lang="en-US" dirty="0"/>
              <a:t>Parasympathetic fibres from the sacral outflow &amp; sympathetic fibres from the lumbar outflow.</a:t>
            </a:r>
          </a:p>
        </p:txBody>
      </p:sp>
      <p:sp>
        <p:nvSpPr>
          <p:cNvPr id="5" name="Slide Number Placeholder 4"/>
          <p:cNvSpPr>
            <a:spLocks noGrp="1"/>
          </p:cNvSpPr>
          <p:nvPr>
            <p:ph type="sldNum" sz="quarter" idx="12"/>
          </p:nvPr>
        </p:nvSpPr>
        <p:spPr/>
        <p:txBody>
          <a:bodyPr/>
          <a:lstStyle/>
          <a:p>
            <a:fld id="{5A635FD2-D9AA-4F2E-8FE6-17BF2643B117}" type="slidenum">
              <a:rPr lang="en-US" smtClean="0"/>
              <a:pPr/>
              <a:t>18</a:t>
            </a:fld>
            <a:endParaRPr lang="en-US"/>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r>
              <a:rPr lang="en-US" b="1" u="sng" dirty="0"/>
              <a:t>Supports of the uterus</a:t>
            </a:r>
          </a:p>
          <a:p>
            <a:r>
              <a:rPr lang="en-US" dirty="0"/>
              <a:t>By surrounding organs, muscles of the pelvic floor &amp; ligaments that suspend it from the walls of the pelvis.</a:t>
            </a:r>
          </a:p>
          <a:p>
            <a:r>
              <a:rPr lang="en-US" b="1" dirty="0"/>
              <a:t>Supporting structures </a:t>
            </a:r>
          </a:p>
          <a:p>
            <a:pPr marL="514350" indent="-514350">
              <a:buAutoNum type="alphaLcParenR"/>
            </a:pPr>
            <a:r>
              <a:rPr lang="en-US" b="1" dirty="0"/>
              <a:t>Broad ligaments. </a:t>
            </a:r>
            <a:r>
              <a:rPr lang="en-US" dirty="0"/>
              <a:t>Formed by a double fold of peritoneum, one on each side of the uterus.</a:t>
            </a:r>
            <a:r>
              <a:rPr lang="en-US" b="1" dirty="0"/>
              <a:t> </a:t>
            </a:r>
          </a:p>
          <a:p>
            <a:pPr marL="514350" indent="-514350">
              <a:buAutoNum type="alphaLcParenR"/>
            </a:pPr>
            <a:r>
              <a:rPr lang="en-US" b="1" dirty="0"/>
              <a:t>b) Round ligaments: </a:t>
            </a:r>
            <a:r>
              <a:rPr lang="en-US" dirty="0"/>
              <a:t>Bands of fibrous tissue between the 2 layers of broad ligament, one on each side of the uterus. </a:t>
            </a:r>
          </a:p>
          <a:p>
            <a:pPr>
              <a:buNone/>
            </a:pPr>
            <a:r>
              <a:rPr lang="en-US" b="1" dirty="0"/>
              <a:t>c) Uterosacral ligaments. </a:t>
            </a:r>
            <a:r>
              <a:rPr lang="en-US" dirty="0"/>
              <a:t>Originate from the posterior walls of the cervix &amp; vagina &amp; extend backwards, one on each side of the rectum, to the sacrum.</a:t>
            </a:r>
          </a:p>
          <a:p>
            <a:pPr>
              <a:buNone/>
            </a:pPr>
            <a:r>
              <a:rPr lang="en-US" b="1" dirty="0"/>
              <a:t>d) Transverse cervical ligaments (cardinal ligaments).</a:t>
            </a:r>
          </a:p>
          <a:p>
            <a:r>
              <a:rPr lang="en-US" dirty="0"/>
              <a:t>Extend one from each side of the cervix &amp; vagina to the side walls of the pelvis.</a:t>
            </a:r>
          </a:p>
          <a:p>
            <a:pPr>
              <a:buNone/>
            </a:pPr>
            <a:r>
              <a:rPr lang="en-US" b="1" dirty="0"/>
              <a:t>e) </a:t>
            </a:r>
            <a:r>
              <a:rPr lang="en-US" b="1" dirty="0" err="1"/>
              <a:t>Pubocervical</a:t>
            </a:r>
            <a:r>
              <a:rPr lang="en-US" b="1" dirty="0"/>
              <a:t> fascia. </a:t>
            </a:r>
            <a:r>
              <a:rPr lang="en-US" dirty="0"/>
              <a:t>Extends forward from the transverse cervical ligaments on each side of the bladder &amp; is attached to the posterior surface of the pubic bones.</a:t>
            </a:r>
          </a:p>
          <a:p>
            <a:pPr>
              <a:buNone/>
            </a:pPr>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19</a:t>
            </a:fld>
            <a:endParaRPr lang="en-US"/>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u="sng" dirty="0"/>
              <a:t>Reproductive system</a:t>
            </a:r>
          </a:p>
        </p:txBody>
      </p:sp>
      <p:sp>
        <p:nvSpPr>
          <p:cNvPr id="3" name="Content Placeholder 2"/>
          <p:cNvSpPr>
            <a:spLocks noGrp="1"/>
          </p:cNvSpPr>
          <p:nvPr>
            <p:ph idx="1"/>
          </p:nvPr>
        </p:nvSpPr>
        <p:spPr>
          <a:xfrm>
            <a:off x="1524000" y="533400"/>
            <a:ext cx="9144000" cy="6324600"/>
          </a:xfrm>
        </p:spPr>
        <p:txBody>
          <a:bodyPr>
            <a:normAutofit/>
          </a:bodyPr>
          <a:lstStyle/>
          <a:p>
            <a:r>
              <a:rPr lang="en-US" dirty="0"/>
              <a:t>Both males &amp; females produce </a:t>
            </a:r>
            <a:r>
              <a:rPr lang="en-US" dirty="0" err="1"/>
              <a:t>specialised</a:t>
            </a:r>
            <a:r>
              <a:rPr lang="en-US" dirty="0"/>
              <a:t> reproductive germ cells; </a:t>
            </a:r>
            <a:r>
              <a:rPr lang="en-US" b="1" dirty="0"/>
              <a:t>gametes</a:t>
            </a:r>
            <a:r>
              <a:rPr lang="en-US" dirty="0"/>
              <a:t>. </a:t>
            </a:r>
          </a:p>
          <a:p>
            <a:pPr lvl="1"/>
            <a:r>
              <a:rPr lang="en-US" dirty="0"/>
              <a:t>M</a:t>
            </a:r>
            <a:r>
              <a:rPr lang="en-US" b="1" dirty="0"/>
              <a:t>ale gametes;</a:t>
            </a:r>
            <a:r>
              <a:rPr lang="en-US" dirty="0"/>
              <a:t> </a:t>
            </a:r>
            <a:r>
              <a:rPr lang="en-US" b="1" dirty="0"/>
              <a:t>spermatozoa</a:t>
            </a:r>
            <a:r>
              <a:rPr lang="en-US" dirty="0"/>
              <a:t> </a:t>
            </a:r>
          </a:p>
          <a:p>
            <a:pPr lvl="1"/>
            <a:r>
              <a:rPr lang="en-US" b="1" dirty="0"/>
              <a:t>Female gametes;</a:t>
            </a:r>
            <a:r>
              <a:rPr lang="en-US" dirty="0"/>
              <a:t> </a:t>
            </a:r>
            <a:r>
              <a:rPr lang="en-US" b="1" dirty="0"/>
              <a:t>ova.</a:t>
            </a:r>
          </a:p>
          <a:p>
            <a:pPr lvl="1"/>
            <a:r>
              <a:rPr lang="en-US" dirty="0"/>
              <a:t>Contain the genetic material/genes, on chromosomes, which pass inherited characteristics on to the next generation. </a:t>
            </a:r>
          </a:p>
          <a:p>
            <a:r>
              <a:rPr lang="en-US" dirty="0"/>
              <a:t>In other body cells there are 46 chromosomes arranged in 23 pairs but in the gametes there are only 23, one from each pair. </a:t>
            </a:r>
          </a:p>
          <a:p>
            <a:r>
              <a:rPr lang="en-US" dirty="0"/>
              <a:t>Gametes are formed by </a:t>
            </a:r>
            <a:r>
              <a:rPr lang="en-US" b="1" dirty="0"/>
              <a:t>meiosis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a:t>
            </a:fld>
            <a:endParaRPr lang="en-US"/>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b) Round ligaments: </a:t>
            </a:r>
            <a:r>
              <a:rPr lang="en-US" dirty="0"/>
              <a:t>Bands of fibrous tissue between the 2 layers of broad ligament, one on each side of the uterus. </a:t>
            </a:r>
          </a:p>
          <a:p>
            <a:pPr>
              <a:buNone/>
            </a:pPr>
            <a:r>
              <a:rPr lang="en-US" b="1" dirty="0"/>
              <a:t>c) Uterosacral ligaments. </a:t>
            </a:r>
            <a:r>
              <a:rPr lang="en-US" dirty="0"/>
              <a:t>Originate from the posterior walls of the cervix &amp; vagina &amp; extend backwards, one on each side of the rectum, to the sacrum.</a:t>
            </a:r>
          </a:p>
          <a:p>
            <a:pPr>
              <a:buNone/>
            </a:pPr>
            <a:r>
              <a:rPr lang="en-US" b="1" dirty="0"/>
              <a:t>d) Transverse cervical ligaments (cardinal ligaments).</a:t>
            </a:r>
          </a:p>
          <a:p>
            <a:r>
              <a:rPr lang="en-US" dirty="0"/>
              <a:t>Extend one from each side of the cervix &amp; vagina to the side walls of the pelvis.</a:t>
            </a:r>
          </a:p>
          <a:p>
            <a:pPr>
              <a:buNone/>
            </a:pPr>
            <a:r>
              <a:rPr lang="en-US" b="1" dirty="0"/>
              <a:t>e) </a:t>
            </a:r>
            <a:r>
              <a:rPr lang="en-US" b="1" dirty="0" err="1"/>
              <a:t>Pubocervical</a:t>
            </a:r>
            <a:r>
              <a:rPr lang="en-US" b="1" dirty="0"/>
              <a:t> fascia. </a:t>
            </a:r>
            <a:r>
              <a:rPr lang="en-US" dirty="0"/>
              <a:t>Extends forward from the transverse cervical ligaments on each side of the bladder &amp; is attached to the posterior surface of the pubic bones.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20</a:t>
            </a:fld>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354762"/>
            <a:ext cx="8229600" cy="503238"/>
          </a:xfrm>
        </p:spPr>
        <p:txBody>
          <a:bodyPr>
            <a:normAutofit fontScale="90000"/>
          </a:bodyPr>
          <a:lstStyle/>
          <a:p>
            <a:r>
              <a:rPr lang="en-US" dirty="0"/>
              <a:t>Main ligaments supporting the uterus</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524000" y="0"/>
            <a:ext cx="9144000" cy="6400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21</a:t>
            </a:fld>
            <a:endParaRPr lang="en-US"/>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pPr>
              <a:buNone/>
            </a:pPr>
            <a:r>
              <a:rPr lang="en-US" b="1" u="sng" dirty="0"/>
              <a:t>Functions of the uterus</a:t>
            </a:r>
          </a:p>
          <a:p>
            <a:pPr marL="514350" indent="-514350">
              <a:buFont typeface="+mj-lt"/>
              <a:buAutoNum type="arabicPeriod"/>
            </a:pPr>
            <a:r>
              <a:rPr lang="en-US" dirty="0"/>
              <a:t>After puberty, the endometrium of the uterus goes through a regular monthly cycle of changes, the menstrual cycle; to prepare the uterus to receive, nourish &amp; protect a fertilised ovum. If the ovum is not fertilised a new cycle begins with a short period of bleeding (menstruation).</a:t>
            </a:r>
          </a:p>
          <a:p>
            <a:pPr marL="514350" indent="-514350">
              <a:buFont typeface="+mj-lt"/>
              <a:buAutoNum type="arabicPeriod"/>
            </a:pPr>
            <a:r>
              <a:rPr lang="en-US" dirty="0"/>
              <a:t>If the ovum is fertilised the zygote embeds itself in the uterine wall. The uterine muscle grows to accommodate the embryo during its first 8 weeks, and a fetus for the remainder of the pregnancy.</a:t>
            </a:r>
          </a:p>
          <a:p>
            <a:pPr marL="514350" indent="-514350">
              <a:buFont typeface="+mj-lt"/>
              <a:buAutoNum type="arabicPeriod"/>
            </a:pPr>
            <a:r>
              <a:rPr lang="en-US" dirty="0"/>
              <a:t>Uterine secretions nourish the ovum before it implants in the endometrium, &amp; after implantation the rapidly expanding ball of cells is nourished by the endometrial cells themselves. </a:t>
            </a:r>
          </a:p>
          <a:p>
            <a:pPr marL="514350" indent="-514350">
              <a:buFont typeface="+mj-lt"/>
              <a:buAutoNum type="arabicPeriod"/>
            </a:pPr>
            <a:r>
              <a:rPr lang="en-US" dirty="0"/>
              <a:t>Provides attachment to the placenta, which provides the means by which the growing baby receives oxygen &amp; nutrients &amp; gets rid of its wastes.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22</a:t>
            </a:fld>
            <a:endParaRPr lang="en-US"/>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514350" indent="-514350">
              <a:buFont typeface="+mj-lt"/>
              <a:buAutoNum type="arabicPeriod" startAt="5"/>
            </a:pPr>
            <a:r>
              <a:rPr lang="en-US" dirty="0"/>
              <a:t>During labour, the uterus forcefully expels the baby by means of powerful rhythmical contractions.</a:t>
            </a:r>
          </a:p>
          <a:p>
            <a:pPr>
              <a:buNone/>
            </a:pPr>
            <a:r>
              <a:rPr lang="en-US" b="1" dirty="0"/>
              <a:t>c) Uterine tubes (Fallopian tubes)</a:t>
            </a:r>
          </a:p>
          <a:p>
            <a:r>
              <a:rPr lang="en-US" dirty="0"/>
              <a:t>About 10 cm long &amp; extend from the sides of the uterus between the body &amp; the fundus.</a:t>
            </a:r>
          </a:p>
          <a:p>
            <a:r>
              <a:rPr lang="en-US" dirty="0"/>
              <a:t>Lie in the upper free border of the broad ligament</a:t>
            </a:r>
          </a:p>
          <a:p>
            <a:r>
              <a:rPr lang="en-US" dirty="0"/>
              <a:t>Their trumpet-shaped lateral ends penetrate the posterior wall, opening into the peritoneal cavity close to the ovaries. </a:t>
            </a:r>
          </a:p>
          <a:p>
            <a:r>
              <a:rPr lang="en-US" dirty="0"/>
              <a:t>End of each tube has fingerlike projections; </a:t>
            </a:r>
            <a:r>
              <a:rPr lang="en-US" b="1" dirty="0"/>
              <a:t>fimbriae</a:t>
            </a:r>
            <a:r>
              <a:rPr lang="en-US" dirty="0"/>
              <a:t>. Longest is the </a:t>
            </a:r>
            <a:r>
              <a:rPr lang="en-US" b="1" dirty="0"/>
              <a:t>ovarian </a:t>
            </a:r>
            <a:r>
              <a:rPr lang="en-US" b="1" dirty="0" err="1"/>
              <a:t>fimbria</a:t>
            </a:r>
            <a:r>
              <a:rPr lang="en-US" b="1" dirty="0"/>
              <a:t> </a:t>
            </a:r>
            <a:r>
              <a:rPr lang="en-US" dirty="0"/>
              <a:t>which is in close association with the ovary.</a:t>
            </a:r>
          </a:p>
          <a:p>
            <a:pPr marL="514350" indent="-514350">
              <a:buFont typeface="+mj-lt"/>
              <a:buAutoNum type="arabicPeriod" startAt="4"/>
            </a:pPr>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23</a:t>
            </a:fld>
            <a:endParaRPr lang="en-US"/>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u="sng" dirty="0"/>
              <a:t>Function of the uterine tubes</a:t>
            </a:r>
          </a:p>
          <a:p>
            <a:r>
              <a:rPr lang="en-US" dirty="0"/>
              <a:t>Convey the ovum from the ovary to the uterus by peristalsis &amp; cilliary movement. </a:t>
            </a:r>
          </a:p>
          <a:p>
            <a:r>
              <a:rPr lang="en-US" dirty="0"/>
              <a:t>Mucus secreted by the lining membrane provides ideal conditions for movement of ova &amp; spermatozoa. </a:t>
            </a:r>
          </a:p>
          <a:p>
            <a:r>
              <a:rPr lang="en-US" dirty="0"/>
              <a:t>Fertilisation of the ovum usually takes place in the uterine tube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24</a:t>
            </a:fld>
            <a:endParaRPr lang="en-US"/>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d) Ovaries</a:t>
            </a:r>
          </a:p>
          <a:p>
            <a:r>
              <a:rPr lang="en-US" dirty="0"/>
              <a:t>Female gonads/glands</a:t>
            </a:r>
          </a:p>
          <a:p>
            <a:r>
              <a:rPr lang="en-US" dirty="0"/>
              <a:t>Lie in a shallow fossa on the lateral walls of the pelvis. </a:t>
            </a:r>
          </a:p>
          <a:p>
            <a:r>
              <a:rPr lang="en-US" dirty="0"/>
              <a:t>2.5 to 3.5 cm long, 2 cm wide &amp; 1 cm thick. </a:t>
            </a:r>
          </a:p>
          <a:p>
            <a:r>
              <a:rPr lang="en-US" dirty="0"/>
              <a:t>Each is attached to the upper part of the uterus by the ovarian ligament &amp; to the back of the broad ligament by a broad band of tissue, </a:t>
            </a:r>
            <a:r>
              <a:rPr lang="en-US" b="1" dirty="0"/>
              <a:t>the mesovarium</a:t>
            </a:r>
            <a:r>
              <a:rPr lang="en-US" dirty="0"/>
              <a:t>. </a:t>
            </a:r>
          </a:p>
          <a:p>
            <a:pPr lvl="1"/>
            <a:r>
              <a:rPr lang="en-US" dirty="0"/>
              <a:t>Blood vessels and nerves pass to the ovary through the mesovarium.</a:t>
            </a:r>
          </a:p>
          <a:p>
            <a:pPr>
              <a:buNone/>
            </a:pPr>
            <a:r>
              <a:rPr lang="en-US" b="1" u="sng" dirty="0"/>
              <a:t>Structure of the ovaries</a:t>
            </a:r>
          </a:p>
          <a:p>
            <a:r>
              <a:rPr lang="en-US" dirty="0"/>
              <a:t>2 layers of tissue.</a:t>
            </a:r>
          </a:p>
          <a:p>
            <a:pPr marL="571500" indent="-571500">
              <a:buAutoNum type="romanLcParenR"/>
            </a:pPr>
            <a:r>
              <a:rPr lang="en-US" b="1" dirty="0"/>
              <a:t>The medulla. </a:t>
            </a:r>
            <a:r>
              <a:rPr lang="en-US" dirty="0"/>
              <a:t>Lies in the centre &amp; consists of fibrous tissue, blood vessels &amp; nerves.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25</a:t>
            </a:fld>
            <a:endParaRPr lang="en-US"/>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ii) The cortex. </a:t>
            </a:r>
            <a:r>
              <a:rPr lang="en-US" dirty="0"/>
              <a:t>Surrounds the medulla. </a:t>
            </a:r>
          </a:p>
          <a:p>
            <a:r>
              <a:rPr lang="en-US" dirty="0"/>
              <a:t>Contains ovarian follicles in various stages of maturity, each of which contains an ovum. </a:t>
            </a:r>
          </a:p>
          <a:p>
            <a:r>
              <a:rPr lang="en-US" dirty="0"/>
              <a:t>Before puberty the ovaries are inactive but the stroma already contains immature </a:t>
            </a:r>
            <a:r>
              <a:rPr lang="en-US" b="1" dirty="0"/>
              <a:t>(primordial) follicles</a:t>
            </a:r>
            <a:r>
              <a:rPr lang="en-US" dirty="0"/>
              <a:t>, which the female has from birth. </a:t>
            </a:r>
          </a:p>
          <a:p>
            <a:r>
              <a:rPr lang="en-US" dirty="0"/>
              <a:t>During the childbearing years, about every 28 days, one ovarian follicle </a:t>
            </a:r>
            <a:r>
              <a:rPr lang="en-US" b="1" dirty="0"/>
              <a:t>(</a:t>
            </a:r>
            <a:r>
              <a:rPr lang="en-US" b="1" dirty="0" err="1"/>
              <a:t>Graafian</a:t>
            </a:r>
            <a:r>
              <a:rPr lang="en-US" b="1" dirty="0"/>
              <a:t> follicle) </a:t>
            </a:r>
            <a:r>
              <a:rPr lang="en-US" dirty="0"/>
              <a:t>matures, ruptures &amp; releases its ovum into the peritoneal cavity </a:t>
            </a:r>
            <a:r>
              <a:rPr lang="en-US" b="1" dirty="0"/>
              <a:t>(ovulation).</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26</a:t>
            </a:fld>
            <a:endParaRPr lang="en-US"/>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430962"/>
            <a:ext cx="8229600" cy="427038"/>
          </a:xfrm>
        </p:spPr>
        <p:txBody>
          <a:bodyPr>
            <a:normAutofit fontScale="90000"/>
          </a:bodyPr>
          <a:lstStyle/>
          <a:p>
            <a:r>
              <a:rPr lang="en-US" sz="2800" dirty="0"/>
              <a:t>Development of the ovarian follicle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1" y="0"/>
            <a:ext cx="9143999" cy="6477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27</a:t>
            </a:fld>
            <a:endParaRPr lang="en-US"/>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b="1" u="sng" dirty="0"/>
              <a:t>Functions of the ovaries</a:t>
            </a:r>
          </a:p>
          <a:p>
            <a:r>
              <a:rPr lang="en-US" dirty="0"/>
              <a:t>Maturation of the follicle is stimulated by FSH from the anterior pituitary, and </a:t>
            </a:r>
            <a:r>
              <a:rPr lang="en-US" b="1" dirty="0"/>
              <a:t>oestrogen</a:t>
            </a:r>
            <a:r>
              <a:rPr lang="en-US" dirty="0"/>
              <a:t> secreted by the follicle lining cells.</a:t>
            </a:r>
          </a:p>
          <a:p>
            <a:r>
              <a:rPr lang="en-US" b="1" dirty="0"/>
              <a:t>Ovulation</a:t>
            </a:r>
            <a:r>
              <a:rPr lang="en-US" dirty="0"/>
              <a:t> is triggered by a surge of LH from the anterior pituitary, which occurs a few hours before ovulation. </a:t>
            </a:r>
          </a:p>
          <a:p>
            <a:r>
              <a:rPr lang="en-US" dirty="0"/>
              <a:t>After ovulation, the follicle lining cells develop into the </a:t>
            </a:r>
            <a:r>
              <a:rPr lang="en-US" b="1" dirty="0"/>
              <a:t>corpus luteum </a:t>
            </a:r>
            <a:r>
              <a:rPr lang="en-US" dirty="0"/>
              <a:t>(yellow body), under the  influence of LH. </a:t>
            </a:r>
          </a:p>
          <a:p>
            <a:r>
              <a:rPr lang="en-US" dirty="0"/>
              <a:t>Corpus luteum produces </a:t>
            </a:r>
            <a:r>
              <a:rPr lang="en-US" b="1" dirty="0"/>
              <a:t>progesterone </a:t>
            </a:r>
            <a:r>
              <a:rPr lang="en-US" dirty="0"/>
              <a:t>&amp; some</a:t>
            </a:r>
            <a:r>
              <a:rPr lang="en-US" b="1" dirty="0"/>
              <a:t> oestrogen. </a:t>
            </a:r>
          </a:p>
          <a:p>
            <a:r>
              <a:rPr lang="en-US" dirty="0"/>
              <a:t>If the ovum is fertilised it embeds itself in the wall of the uterus where it grows &amp; develops &amp; produces the hormone </a:t>
            </a:r>
            <a:r>
              <a:rPr lang="en-US" b="1" dirty="0"/>
              <a:t>human chorionic gonadotrophin (</a:t>
            </a:r>
            <a:r>
              <a:rPr lang="en-US" b="1" dirty="0" err="1"/>
              <a:t>hCG</a:t>
            </a:r>
            <a:r>
              <a:rPr lang="en-US" b="1" dirty="0"/>
              <a:t>), </a:t>
            </a:r>
            <a:r>
              <a:rPr lang="en-US" dirty="0"/>
              <a:t>which stimulates the corpus luteum to continue secreting progesterone &amp; oestrogen for the first 3 months of the pregnancy after which time this function is continued by the placenta.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28</a:t>
            </a:fld>
            <a:endParaRPr lang="en-US"/>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r>
              <a:rPr lang="en-US" dirty="0"/>
              <a:t>If the ovum is not fertilised the corpus luteum degenerates &amp; a new cycle begins with menstruation. </a:t>
            </a:r>
          </a:p>
          <a:p>
            <a:r>
              <a:rPr lang="en-US" dirty="0"/>
              <a:t>At the site of the degenerate corpus luteum an inactive mass of fibrous tissue forms; </a:t>
            </a:r>
            <a:r>
              <a:rPr lang="en-US" b="1" dirty="0"/>
              <a:t>corpus </a:t>
            </a:r>
            <a:r>
              <a:rPr lang="en-US" b="1" dirty="0" err="1"/>
              <a:t>albicans</a:t>
            </a:r>
            <a:r>
              <a:rPr lang="en-US" dirty="0"/>
              <a:t>. </a:t>
            </a:r>
          </a:p>
          <a:p>
            <a:r>
              <a:rPr lang="en-US" dirty="0"/>
              <a:t>Sometimes more than one follicle matures at a time, releasing 2 or more ova in the same cycle.</a:t>
            </a:r>
          </a:p>
          <a:p>
            <a:pPr lvl="1"/>
            <a:r>
              <a:rPr lang="en-US" dirty="0"/>
              <a:t>When this happens &amp; the ova are fertilised; result is a multiple pregnancy.</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29</a:t>
            </a:fld>
            <a:endParaRPr lang="en-US"/>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txBody>
          <a:bodyPr>
            <a:normAutofit fontScale="90000"/>
          </a:bodyPr>
          <a:lstStyle/>
          <a:p>
            <a:r>
              <a:rPr lang="en-US" b="1" dirty="0"/>
              <a:t>Functions of reproductive system</a:t>
            </a:r>
          </a:p>
        </p:txBody>
      </p:sp>
      <p:sp>
        <p:nvSpPr>
          <p:cNvPr id="3" name="Content Placeholder 2"/>
          <p:cNvSpPr>
            <a:spLocks noGrp="1"/>
          </p:cNvSpPr>
          <p:nvPr>
            <p:ph idx="1"/>
          </p:nvPr>
        </p:nvSpPr>
        <p:spPr>
          <a:xfrm>
            <a:off x="1524000" y="457200"/>
            <a:ext cx="9144000" cy="6400800"/>
          </a:xfrm>
        </p:spPr>
        <p:txBody>
          <a:bodyPr>
            <a:normAutofit/>
          </a:bodyPr>
          <a:lstStyle/>
          <a:p>
            <a:pPr marL="514350" indent="-514350">
              <a:buNone/>
            </a:pPr>
            <a:r>
              <a:rPr lang="en-US" b="1" dirty="0"/>
              <a:t>Female</a:t>
            </a:r>
          </a:p>
          <a:p>
            <a:pPr marL="514350" indent="-514350">
              <a:buFont typeface="+mj-lt"/>
              <a:buAutoNum type="arabicPeriod"/>
            </a:pPr>
            <a:r>
              <a:rPr lang="en-US" dirty="0"/>
              <a:t>formation of female gametes, ova</a:t>
            </a:r>
          </a:p>
          <a:p>
            <a:pPr marL="514350" indent="-514350">
              <a:buFont typeface="+mj-lt"/>
              <a:buAutoNum type="arabicPeriod"/>
            </a:pPr>
            <a:r>
              <a:rPr lang="en-US" dirty="0"/>
              <a:t>reception of male gametes, spermatozoa</a:t>
            </a:r>
          </a:p>
          <a:p>
            <a:pPr marL="514350" indent="-514350">
              <a:buFont typeface="+mj-lt"/>
              <a:buAutoNum type="arabicPeriod"/>
            </a:pPr>
            <a:r>
              <a:rPr lang="en-US" dirty="0"/>
              <a:t>provision of suitable environments for </a:t>
            </a:r>
            <a:r>
              <a:rPr lang="en-US" dirty="0" err="1"/>
              <a:t>fertilisation</a:t>
            </a:r>
            <a:r>
              <a:rPr lang="en-US" dirty="0"/>
              <a:t> of the ovum by spermatozoa and development of the resultant fetus</a:t>
            </a:r>
          </a:p>
          <a:p>
            <a:pPr marL="514350" indent="-514350">
              <a:buFont typeface="+mj-lt"/>
              <a:buAutoNum type="arabicPeriod"/>
            </a:pPr>
            <a:r>
              <a:rPr lang="en-US" dirty="0"/>
              <a:t>Parturition </a:t>
            </a:r>
          </a:p>
          <a:p>
            <a:pPr marL="514350" indent="-514350">
              <a:buFont typeface="+mj-lt"/>
              <a:buAutoNum type="arabicPeriod"/>
            </a:pPr>
            <a:r>
              <a:rPr lang="en-US" dirty="0"/>
              <a:t>Lactation.</a:t>
            </a:r>
          </a:p>
          <a:p>
            <a:pPr marL="514350" indent="-514350">
              <a:buNone/>
            </a:pPr>
            <a:r>
              <a:rPr lang="en-US" b="1" dirty="0"/>
              <a:t>Male </a:t>
            </a:r>
          </a:p>
          <a:p>
            <a:pPr marL="514350" indent="-514350">
              <a:buFont typeface="+mj-lt"/>
              <a:buAutoNum type="arabicPeriod"/>
            </a:pPr>
            <a:r>
              <a:rPr lang="en-US" dirty="0"/>
              <a:t>production of male gametes, spermatozoa</a:t>
            </a:r>
          </a:p>
          <a:p>
            <a:pPr marL="514350" indent="-514350">
              <a:buFont typeface="+mj-lt"/>
              <a:buAutoNum type="arabicPeriod"/>
            </a:pPr>
            <a:r>
              <a:rPr lang="en-US" dirty="0"/>
              <a:t>transmission of spermatozoa to the female.</a:t>
            </a:r>
          </a:p>
          <a:p>
            <a:pPr marL="514350" indent="-514350">
              <a:buFont typeface="+mj-lt"/>
              <a:buAutoNum type="arabicPeriod"/>
            </a:pPr>
            <a:endParaRPr lang="en-US" dirty="0"/>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a:t>Puberty in the female</a:t>
            </a:r>
          </a:p>
        </p:txBody>
      </p:sp>
      <p:sp>
        <p:nvSpPr>
          <p:cNvPr id="3" name="Content Placeholder 2"/>
          <p:cNvSpPr>
            <a:spLocks noGrp="1"/>
          </p:cNvSpPr>
          <p:nvPr>
            <p:ph idx="1"/>
          </p:nvPr>
        </p:nvSpPr>
        <p:spPr>
          <a:xfrm>
            <a:off x="1524000" y="533400"/>
            <a:ext cx="9144000" cy="6324600"/>
          </a:xfrm>
        </p:spPr>
        <p:txBody>
          <a:bodyPr>
            <a:normAutofit/>
          </a:bodyPr>
          <a:lstStyle/>
          <a:p>
            <a:r>
              <a:rPr lang="en-US" b="1" dirty="0"/>
              <a:t>Puberty:</a:t>
            </a:r>
            <a:r>
              <a:rPr lang="en-US" dirty="0"/>
              <a:t> age at which internal reproductive organs reach maturity. Called the </a:t>
            </a:r>
            <a:r>
              <a:rPr lang="en-US" b="1" dirty="0"/>
              <a:t>menarche</a:t>
            </a:r>
            <a:r>
              <a:rPr lang="en-US" dirty="0"/>
              <a:t>; marks the beginning of the childbearing period. </a:t>
            </a:r>
          </a:p>
          <a:p>
            <a:r>
              <a:rPr lang="en-US" dirty="0"/>
              <a:t>Age of puberty varies between 10 &amp; 14 years &amp; a number of physical and psychological changes take place at this time:</a:t>
            </a:r>
          </a:p>
          <a:p>
            <a:pPr lvl="1">
              <a:buFont typeface="Wingdings" pitchFamily="2" charset="2"/>
              <a:buChar char="ü"/>
            </a:pPr>
            <a:r>
              <a:rPr lang="en-US" dirty="0"/>
              <a:t>uterus, uterine tubes &amp; ovaries reach maturity</a:t>
            </a:r>
          </a:p>
          <a:p>
            <a:pPr lvl="1">
              <a:buFont typeface="Wingdings" pitchFamily="2" charset="2"/>
              <a:buChar char="ü"/>
            </a:pPr>
            <a:r>
              <a:rPr lang="en-US" dirty="0"/>
              <a:t>menstrual cycle &amp; ovulation begin (menarche)</a:t>
            </a:r>
          </a:p>
          <a:p>
            <a:pPr lvl="1">
              <a:buFont typeface="Wingdings" pitchFamily="2" charset="2"/>
              <a:buChar char="ü"/>
            </a:pPr>
            <a:r>
              <a:rPr lang="en-US" dirty="0"/>
              <a:t>breasts develop &amp; enlarge</a:t>
            </a:r>
          </a:p>
          <a:p>
            <a:pPr lvl="1">
              <a:buFont typeface="Wingdings" pitchFamily="2" charset="2"/>
              <a:buChar char="ü"/>
            </a:pPr>
            <a:r>
              <a:rPr lang="en-US" dirty="0"/>
              <a:t>pubic &amp; </a:t>
            </a:r>
            <a:r>
              <a:rPr lang="en-US" dirty="0" err="1"/>
              <a:t>axillary</a:t>
            </a:r>
            <a:r>
              <a:rPr lang="en-US" dirty="0"/>
              <a:t> hair begins to grow</a:t>
            </a:r>
          </a:p>
          <a:p>
            <a:pPr lvl="1">
              <a:buFont typeface="Wingdings" pitchFamily="2" charset="2"/>
              <a:buChar char="ü"/>
            </a:pPr>
            <a:r>
              <a:rPr lang="en-US" dirty="0"/>
              <a:t>there is an increase in the rate of growth in height &amp; widening of the pelvis</a:t>
            </a:r>
          </a:p>
          <a:p>
            <a:pPr lvl="1">
              <a:buFont typeface="Wingdings" pitchFamily="2" charset="2"/>
              <a:buChar char="ü"/>
            </a:pPr>
            <a:r>
              <a:rPr lang="en-US" dirty="0"/>
              <a:t>there is an increase in the amount of fat deposited in the subcutaneous tissue, especially at the hips &amp; breasts.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30</a:t>
            </a:fld>
            <a:endParaRPr lang="en-US"/>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u="sng" dirty="0"/>
              <a:t>The menstrual cycle</a:t>
            </a:r>
          </a:p>
        </p:txBody>
      </p:sp>
      <p:sp>
        <p:nvSpPr>
          <p:cNvPr id="3" name="Content Placeholder 2"/>
          <p:cNvSpPr>
            <a:spLocks noGrp="1"/>
          </p:cNvSpPr>
          <p:nvPr>
            <p:ph idx="1"/>
          </p:nvPr>
        </p:nvSpPr>
        <p:spPr>
          <a:xfrm>
            <a:off x="1524000" y="533400"/>
            <a:ext cx="9144000" cy="6324600"/>
          </a:xfrm>
        </p:spPr>
        <p:txBody>
          <a:bodyPr>
            <a:normAutofit/>
          </a:bodyPr>
          <a:lstStyle/>
          <a:p>
            <a:r>
              <a:rPr lang="en-US" b="1" dirty="0"/>
              <a:t>Def</a:t>
            </a:r>
            <a:r>
              <a:rPr lang="en-US" dirty="0"/>
              <a:t>: a series of events, occurring regularly in females every 26 to 30 days throughout the childbearing period of about 36 years. </a:t>
            </a:r>
          </a:p>
          <a:p>
            <a:r>
              <a:rPr lang="en-US" dirty="0"/>
              <a:t>Consists of a series of changes that take place concurrently in the ovaries &amp; uterine walls, stimulated by changes in the blood concentrations of hormones. </a:t>
            </a:r>
          </a:p>
          <a:p>
            <a:r>
              <a:rPr lang="en-US" dirty="0"/>
              <a:t>Hormones secreted in the cycle are regulated by negative feedback mechanisms.</a:t>
            </a:r>
          </a:p>
          <a:p>
            <a:r>
              <a:rPr lang="en-US" dirty="0"/>
              <a:t>Hypothalamus secretes LHRH which stimulates the anterior pituitary to secrete: </a:t>
            </a:r>
          </a:p>
          <a:p>
            <a:pPr lvl="1"/>
            <a:r>
              <a:rPr lang="en-US" b="1" dirty="0"/>
              <a:t>FSH, </a:t>
            </a:r>
            <a:r>
              <a:rPr lang="en-US" dirty="0"/>
              <a:t>which promotes the maturation of ovarian follicles &amp; the secretion of oestrogen, leading to ovulation</a:t>
            </a:r>
          </a:p>
          <a:p>
            <a:pPr lvl="1"/>
            <a:r>
              <a:rPr lang="en-US" b="1" dirty="0"/>
              <a:t>LH, </a:t>
            </a:r>
            <a:r>
              <a:rPr lang="en-US" dirty="0"/>
              <a:t>which triggers ovulation, stimulates the development of the corpus luteum &amp; the secretion of progesterone.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31</a:t>
            </a:fld>
            <a:endParaRPr lang="en-US"/>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Average length of the menstrual cycle is about 28 days. </a:t>
            </a:r>
          </a:p>
          <a:p>
            <a:r>
              <a:rPr lang="en-US" dirty="0"/>
              <a:t>Days of the cycle are numbered from the beginning of the menstrual phase of the menstrual cycle which usually lasts about 4 days. </a:t>
            </a:r>
          </a:p>
          <a:p>
            <a:r>
              <a:rPr lang="en-US" dirty="0"/>
              <a:t>Followed by the proliferative phase (about 10 days), then by the secretory phase (about 14 days).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32</a:t>
            </a:fld>
            <a:endParaRPr lang="en-US"/>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a) Menstrual phase</a:t>
            </a:r>
          </a:p>
          <a:p>
            <a:r>
              <a:rPr lang="en-US" dirty="0"/>
              <a:t>When the ovum is not fertilised, the corpus luteum starts to degenerate. Progesterone &amp; oestrogen levels fall, &amp; the functional layer of the endometrium, which is dependent on high levels of these ovarian hormones, is shed in menstruation.</a:t>
            </a:r>
          </a:p>
          <a:p>
            <a:r>
              <a:rPr lang="en-US" dirty="0"/>
              <a:t>Menstrual flow consists of the secretions from endometrial glands, endometrial cells, blood from the broken down capillaries &amp; unfertilised ovum.</a:t>
            </a:r>
          </a:p>
          <a:p>
            <a:r>
              <a:rPr lang="en-US" dirty="0"/>
              <a:t>Falling levels of oestrogen &amp; progesterone lead to resumed anterior pituitary activity, rising FSH levels &amp; the initiation of the next cycle.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33</a:t>
            </a:fld>
            <a:endParaRPr lang="en-US"/>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b) Proliferative phase</a:t>
            </a:r>
          </a:p>
          <a:p>
            <a:r>
              <a:rPr lang="en-US" dirty="0"/>
              <a:t>Ovarian follicle, stimulated by FSH,  grows towards maturity &amp; produces oestrogen.</a:t>
            </a:r>
          </a:p>
          <a:p>
            <a:r>
              <a:rPr lang="en-US" dirty="0"/>
              <a:t>Oestrogen stimulates the proliferation of the functional layer of the endometrium in preparation for the reception of a fertilised ovum. </a:t>
            </a:r>
          </a:p>
          <a:p>
            <a:r>
              <a:rPr lang="en-US" dirty="0"/>
              <a:t>Endometrium becomes thicker by rapid cell multiplication accompanied by an increase in the numbers of mucus-secreting glands &amp; blood capillaries.</a:t>
            </a:r>
          </a:p>
          <a:p>
            <a:r>
              <a:rPr lang="en-US" dirty="0"/>
              <a:t>Ends when ovulation occurs &amp; oestrogen production declines.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34</a:t>
            </a:fld>
            <a:endParaRPr lang="en-US"/>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a:buNone/>
            </a:pPr>
            <a:r>
              <a:rPr lang="en-US" b="1" dirty="0"/>
              <a:t>c) Secretory phase</a:t>
            </a:r>
          </a:p>
          <a:p>
            <a:r>
              <a:rPr lang="en-US" dirty="0"/>
              <a:t>Immediately after ovulation, the lining cells of the ovarian follicle are stimulated by LH to develop the corpus luteum, which produces progesterone &amp; some oestrogen.</a:t>
            </a:r>
          </a:p>
          <a:p>
            <a:r>
              <a:rPr lang="en-US" dirty="0"/>
              <a:t>Under the influence of progesterone, the endometrium becomes </a:t>
            </a:r>
            <a:r>
              <a:rPr lang="en-US" dirty="0" err="1"/>
              <a:t>oedematous</a:t>
            </a:r>
            <a:r>
              <a:rPr lang="en-US" dirty="0"/>
              <a:t> &amp; the secretory glands produce increased amounts of watery mucus, which assists the passage of the spermatozoa through the uterus to the uterine tubes where the ovum is usually fertilised. </a:t>
            </a:r>
          </a:p>
          <a:p>
            <a:r>
              <a:rPr lang="en-US" dirty="0"/>
              <a:t>Similar increase in the secretion of watery mucus by the glands of the uterine tubes &amp; by cervical glands which lubricate the vagina also occurs.</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35</a:t>
            </a:fld>
            <a:endParaRPr lang="en-US"/>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The ovum may survive in a </a:t>
            </a:r>
            <a:r>
              <a:rPr lang="en-US" dirty="0" err="1"/>
              <a:t>fertilisable</a:t>
            </a:r>
            <a:r>
              <a:rPr lang="en-US" dirty="0"/>
              <a:t> form for a very short time after ovulation; about 8 hours.</a:t>
            </a:r>
          </a:p>
          <a:p>
            <a:r>
              <a:rPr lang="en-US" dirty="0"/>
              <a:t>Spermatozoa, deposited in the vagina during coitus, may be capable of </a:t>
            </a:r>
            <a:r>
              <a:rPr lang="en-US" dirty="0" err="1"/>
              <a:t>fertilising</a:t>
            </a:r>
            <a:r>
              <a:rPr lang="en-US" dirty="0"/>
              <a:t> the ovum for only about 24 hours although they may survive for several days.</a:t>
            </a:r>
          </a:p>
          <a:p>
            <a:pPr lvl="1"/>
            <a:r>
              <a:rPr lang="en-US" dirty="0"/>
              <a:t>This means that the period in each cycle during which </a:t>
            </a:r>
            <a:r>
              <a:rPr lang="en-US" dirty="0" err="1"/>
              <a:t>fertilisation</a:t>
            </a:r>
            <a:r>
              <a:rPr lang="en-US" dirty="0"/>
              <a:t> can occur is relatively short. </a:t>
            </a:r>
          </a:p>
          <a:p>
            <a:r>
              <a:rPr lang="en-US" dirty="0"/>
              <a:t>Time of ovulation can be determined by observing certain changes in the woman's body around this period. </a:t>
            </a:r>
          </a:p>
          <a:p>
            <a:r>
              <a:rPr lang="en-US" dirty="0"/>
              <a:t>Changes in cervical mucus, from thick &amp; dry in consistency to thin, elastic &amp; watery, are detected &amp;, in addition, body temperature rises by a small but measurable amount immediately following ovulation.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36</a:t>
            </a:fld>
            <a:endParaRPr lang="en-US"/>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If the ovum is not fertilised menstruation occurs &amp; a new cycle begins.</a:t>
            </a:r>
          </a:p>
          <a:p>
            <a:r>
              <a:rPr lang="en-US" dirty="0"/>
              <a:t>If the ovum is fertilised there is no breakdown of the endometrium &amp; no menstrual flow. </a:t>
            </a:r>
          </a:p>
          <a:p>
            <a:r>
              <a:rPr lang="en-US" dirty="0"/>
              <a:t>Fertilised ovum (zygote) travels through the uterine tube to the uterus where it becomes embedded in the wall and produces </a:t>
            </a:r>
            <a:r>
              <a:rPr lang="en-US" dirty="0" err="1"/>
              <a:t>hCG</a:t>
            </a:r>
            <a:r>
              <a:rPr lang="en-US" dirty="0"/>
              <a:t>.</a:t>
            </a:r>
          </a:p>
          <a:p>
            <a:r>
              <a:rPr lang="en-US" dirty="0" err="1"/>
              <a:t>hCG</a:t>
            </a:r>
            <a:r>
              <a:rPr lang="en-US" dirty="0"/>
              <a:t> keeps the corpus luteum intact, enabling it to continue secreting progesterone &amp; oestrogen for the first 3 to 4 months of the pregnancy, inhibiting the maturation of further ovarian follicles. </a:t>
            </a:r>
          </a:p>
          <a:p>
            <a:pPr lvl="1"/>
            <a:r>
              <a:rPr lang="en-US" dirty="0"/>
              <a:t>During that time the placenta develops &amp; produces oestrogen, progesterone &amp; </a:t>
            </a:r>
            <a:r>
              <a:rPr lang="en-US" dirty="0" err="1"/>
              <a:t>gonadotrophins</a:t>
            </a:r>
            <a:r>
              <a:rPr lang="en-US" dirty="0"/>
              <a:t>.</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37</a:t>
            </a:fld>
            <a:endParaRPr lang="en-US"/>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F9FBB1-7905-4696-8ADC-641A84340FED}"/>
              </a:ext>
            </a:extLst>
          </p:cNvPr>
          <p:cNvSpPr>
            <a:spLocks noGrp="1"/>
          </p:cNvSpPr>
          <p:nvPr>
            <p:ph type="ctrTitle"/>
          </p:nvPr>
        </p:nvSpPr>
        <p:spPr/>
        <p:txBody>
          <a:bodyPr/>
          <a:lstStyle/>
          <a:p>
            <a:r>
              <a:rPr lang="en-US" sz="6000" b="1" dirty="0"/>
              <a:t>THE SPECIAL SENSES</a:t>
            </a:r>
            <a:endParaRPr lang="en-KE" dirty="0"/>
          </a:p>
        </p:txBody>
      </p:sp>
      <p:sp>
        <p:nvSpPr>
          <p:cNvPr id="5" name="Subtitle 4">
            <a:extLst>
              <a:ext uri="{FF2B5EF4-FFF2-40B4-BE49-F238E27FC236}">
                <a16:creationId xmlns:a16="http://schemas.microsoft.com/office/drawing/2014/main" id="{8DB25DDF-9C79-405C-BF03-C59D72599CD1}"/>
              </a:ext>
            </a:extLst>
          </p:cNvPr>
          <p:cNvSpPr>
            <a:spLocks noGrp="1"/>
          </p:cNvSpPr>
          <p:nvPr>
            <p:ph type="subTitle" idx="1"/>
          </p:nvPr>
        </p:nvSpPr>
        <p:spPr/>
        <p:txBody>
          <a:bodyPr/>
          <a:lstStyle/>
          <a:p>
            <a:endParaRPr lang="en-KE"/>
          </a:p>
        </p:txBody>
      </p:sp>
    </p:spTree>
    <p:extLst>
      <p:ext uri="{BB962C8B-B14F-4D97-AF65-F5344CB8AC3E}">
        <p14:creationId xmlns:p14="http://schemas.microsoft.com/office/powerpoint/2010/main" val="212993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2FA1-508B-4A3C-AD86-3D121BE0CEC4}"/>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D188C425-0412-483A-BABB-708FCB581608}"/>
              </a:ext>
            </a:extLst>
          </p:cNvPr>
          <p:cNvSpPr>
            <a:spLocks noGrp="1"/>
          </p:cNvSpPr>
          <p:nvPr>
            <p:ph idx="1"/>
          </p:nvPr>
        </p:nvSpPr>
        <p:spPr/>
        <p:txBody>
          <a:bodyPr/>
          <a:lstStyle/>
          <a:p>
            <a:endParaRPr lang="en-KE" dirty="0"/>
          </a:p>
        </p:txBody>
      </p:sp>
      <p:sp>
        <p:nvSpPr>
          <p:cNvPr id="4" name="Slide Number Placeholder 3">
            <a:extLst>
              <a:ext uri="{FF2B5EF4-FFF2-40B4-BE49-F238E27FC236}">
                <a16:creationId xmlns:a16="http://schemas.microsoft.com/office/drawing/2014/main" id="{1C3B119A-D28C-4612-BD86-1C2B8FAE0720}"/>
              </a:ext>
            </a:extLst>
          </p:cNvPr>
          <p:cNvSpPr>
            <a:spLocks noGrp="1"/>
          </p:cNvSpPr>
          <p:nvPr>
            <p:ph type="sldNum" sz="quarter" idx="12"/>
          </p:nvPr>
        </p:nvSpPr>
        <p:spPr>
          <a:xfrm>
            <a:off x="6553200" y="6356350"/>
            <a:ext cx="2133600" cy="365125"/>
          </a:xfrm>
        </p:spPr>
        <p:txBody>
          <a:bodyPr/>
          <a:lstStyle/>
          <a:p>
            <a:fld id="{5A635FD2-D9AA-4F2E-8FE6-17BF2643B117}" type="slidenum">
              <a:rPr lang="en-US" smtClean="0"/>
              <a:pPr/>
              <a:t>39</a:t>
            </a:fld>
            <a:endParaRPr lang="en-US"/>
          </a:p>
        </p:txBody>
      </p:sp>
      <p:pic>
        <p:nvPicPr>
          <p:cNvPr id="5" name="Picture 4">
            <a:extLst>
              <a:ext uri="{FF2B5EF4-FFF2-40B4-BE49-F238E27FC236}">
                <a16:creationId xmlns:a16="http://schemas.microsoft.com/office/drawing/2014/main" id="{BC8E9D84-A54F-40EE-8EF9-EA8F4BCA84C4}"/>
              </a:ext>
            </a:extLst>
          </p:cNvPr>
          <p:cNvPicPr>
            <a:picLocks noChangeAspect="1" noChangeArrowheads="1"/>
          </p:cNvPicPr>
          <p:nvPr/>
        </p:nvPicPr>
        <p:blipFill>
          <a:blip r:embed="rId2" cstate="print"/>
          <a:srcRect/>
          <a:stretch>
            <a:fillRect/>
          </a:stretch>
        </p:blipFill>
        <p:spPr>
          <a:xfrm>
            <a:off x="457200" y="3947012"/>
            <a:ext cx="7696200" cy="3048000"/>
          </a:xfrm>
          <a:prstGeom prst="rect">
            <a:avLst/>
          </a:prstGeom>
        </p:spPr>
      </p:pic>
      <p:pic>
        <p:nvPicPr>
          <p:cNvPr id="6" name="Picture 2">
            <a:extLst>
              <a:ext uri="{FF2B5EF4-FFF2-40B4-BE49-F238E27FC236}">
                <a16:creationId xmlns:a16="http://schemas.microsoft.com/office/drawing/2014/main" id="{A7C34C73-6FA2-45B9-ACE0-2D733D7DA00D}"/>
              </a:ext>
            </a:extLst>
          </p:cNvPr>
          <p:cNvPicPr>
            <a:picLocks noChangeAspect="1" noChangeArrowheads="1"/>
          </p:cNvPicPr>
          <p:nvPr/>
        </p:nvPicPr>
        <p:blipFill>
          <a:blip r:embed="rId3" cstate="print"/>
          <a:srcRect l="21875" t="23333" r="16406" b="23333"/>
          <a:stretch>
            <a:fillRect/>
          </a:stretch>
        </p:blipFill>
        <p:spPr bwMode="auto">
          <a:xfrm>
            <a:off x="228600" y="-106382"/>
            <a:ext cx="8229600" cy="3840181"/>
          </a:xfrm>
          <a:prstGeom prst="rect">
            <a:avLst/>
          </a:prstGeom>
          <a:noFill/>
          <a:ln w="9525">
            <a:noFill/>
            <a:miter lim="800000"/>
            <a:headEnd/>
            <a:tailEnd/>
          </a:ln>
        </p:spPr>
      </p:pic>
    </p:spTree>
    <p:extLst>
      <p:ext uri="{BB962C8B-B14F-4D97-AF65-F5344CB8AC3E}">
        <p14:creationId xmlns:p14="http://schemas.microsoft.com/office/powerpoint/2010/main" val="237464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a:t>FEMALE REPRODUCTIVE SYSTEM</a:t>
            </a:r>
          </a:p>
        </p:txBody>
      </p:sp>
      <p:sp>
        <p:nvSpPr>
          <p:cNvPr id="3" name="Content Placeholder 2"/>
          <p:cNvSpPr>
            <a:spLocks noGrp="1"/>
          </p:cNvSpPr>
          <p:nvPr>
            <p:ph idx="1"/>
          </p:nvPr>
        </p:nvSpPr>
        <p:spPr>
          <a:xfrm>
            <a:off x="1524000" y="609600"/>
            <a:ext cx="9144000" cy="6248400"/>
          </a:xfrm>
        </p:spPr>
        <p:txBody>
          <a:bodyPr>
            <a:normAutofit/>
          </a:bodyPr>
          <a:lstStyle/>
          <a:p>
            <a:r>
              <a:rPr lang="en-US" dirty="0"/>
              <a:t>Divided into external &amp; internal organs.</a:t>
            </a:r>
          </a:p>
          <a:p>
            <a:pPr>
              <a:buNone/>
            </a:pPr>
            <a:r>
              <a:rPr lang="en-US" b="1" dirty="0"/>
              <a:t>A) External genitalia (vulva)</a:t>
            </a:r>
          </a:p>
          <a:p>
            <a:r>
              <a:rPr lang="en-US" dirty="0"/>
              <a:t>Consist of labia </a:t>
            </a:r>
            <a:r>
              <a:rPr lang="en-US" dirty="0" err="1"/>
              <a:t>majora</a:t>
            </a:r>
            <a:r>
              <a:rPr lang="en-US" dirty="0"/>
              <a:t> &amp; labia minora, clitoris, vaginal orifice, vestibule, hymen &amp; the vestibular glands (</a:t>
            </a:r>
            <a:r>
              <a:rPr lang="en-US" dirty="0" err="1"/>
              <a:t>Bartholin's</a:t>
            </a:r>
            <a:r>
              <a:rPr lang="en-US" dirty="0"/>
              <a:t> glands).</a:t>
            </a:r>
          </a:p>
          <a:p>
            <a:pPr>
              <a:buNone/>
            </a:pPr>
            <a:r>
              <a:rPr lang="en-US" b="1" dirty="0"/>
              <a:t>a) Labia </a:t>
            </a:r>
            <a:r>
              <a:rPr lang="en-US" b="1" dirty="0" err="1"/>
              <a:t>majora</a:t>
            </a:r>
            <a:endParaRPr lang="en-US" b="1" dirty="0"/>
          </a:p>
          <a:p>
            <a:r>
              <a:rPr lang="en-US" dirty="0"/>
              <a:t>2 large folds which form the boundary of the vulva.</a:t>
            </a:r>
          </a:p>
          <a:p>
            <a:r>
              <a:rPr lang="en-US" dirty="0"/>
              <a:t>Composed of skin, fibrous tissue &amp; fat and contain large numbers of sebaceous glands.</a:t>
            </a:r>
          </a:p>
          <a:p>
            <a:r>
              <a:rPr lang="en-US" dirty="0"/>
              <a:t>Anteriorly, the folds join in front of the </a:t>
            </a:r>
            <a:r>
              <a:rPr lang="en-US" dirty="0" err="1"/>
              <a:t>symphysis</a:t>
            </a:r>
            <a:r>
              <a:rPr lang="en-US" dirty="0"/>
              <a:t> pubis, &amp; posteriorly they merge with the skin of the perineum.</a:t>
            </a:r>
          </a:p>
          <a:p>
            <a:r>
              <a:rPr lang="en-US" dirty="0"/>
              <a:t>At puberty hair grows on the </a:t>
            </a:r>
            <a:r>
              <a:rPr lang="en-US" dirty="0" err="1"/>
              <a:t>mons</a:t>
            </a:r>
            <a:r>
              <a:rPr lang="en-US" dirty="0"/>
              <a:t> pubis &amp; on the lateral surfaces of the labia </a:t>
            </a:r>
            <a:r>
              <a:rPr lang="en-US" dirty="0" err="1"/>
              <a:t>majora</a:t>
            </a:r>
            <a:r>
              <a:rPr lang="en-US" dirty="0"/>
              <a:t>.</a:t>
            </a:r>
          </a:p>
        </p:txBody>
      </p:sp>
      <p:sp>
        <p:nvSpPr>
          <p:cNvPr id="5" name="Slide Number Placeholder 4"/>
          <p:cNvSpPr>
            <a:spLocks noGrp="1"/>
          </p:cNvSpPr>
          <p:nvPr>
            <p:ph type="sldNum" sz="quarter" idx="12"/>
          </p:nvPr>
        </p:nvSpPr>
        <p:spPr/>
        <p:txBody>
          <a:bodyPr/>
          <a:lstStyle/>
          <a:p>
            <a:fld id="{5A635FD2-D9AA-4F2E-8FE6-17BF2643B117}" type="slidenum">
              <a:rPr lang="en-US" smtClean="0"/>
              <a:pPr/>
              <a:t>4</a:t>
            </a:fld>
            <a:endParaRPr lang="en-US"/>
          </a:p>
        </p:txBody>
      </p:sp>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C56A-3203-4AF0-9EEE-5DA733127919}"/>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C951822F-5A7F-4E7A-A1EC-2BB6D70FEF94}"/>
              </a:ext>
            </a:extLst>
          </p:cNvPr>
          <p:cNvSpPr>
            <a:spLocks noGrp="1"/>
          </p:cNvSpPr>
          <p:nvPr>
            <p:ph idx="1"/>
          </p:nvPr>
        </p:nvSpPr>
        <p:spPr/>
        <p:txBody>
          <a:bodyPr/>
          <a:lstStyle/>
          <a:p>
            <a:r>
              <a:rPr lang="en-US" dirty="0"/>
              <a:t>There are five special senses:</a:t>
            </a:r>
          </a:p>
          <a:p>
            <a:pPr marL="880110" lvl="1" indent="-514350">
              <a:buFont typeface="+mj-lt"/>
              <a:buAutoNum type="romanLcPeriod"/>
            </a:pPr>
            <a:r>
              <a:rPr lang="en-US" dirty="0"/>
              <a:t>Hearing</a:t>
            </a:r>
          </a:p>
          <a:p>
            <a:pPr marL="880110" lvl="1" indent="-514350">
              <a:buFont typeface="+mj-lt"/>
              <a:buAutoNum type="romanLcPeriod"/>
            </a:pPr>
            <a:r>
              <a:rPr lang="en-US" dirty="0"/>
              <a:t>Sight</a:t>
            </a:r>
          </a:p>
          <a:p>
            <a:pPr marL="880110" lvl="1" indent="-514350">
              <a:buFont typeface="+mj-lt"/>
              <a:buAutoNum type="romanLcPeriod"/>
            </a:pPr>
            <a:r>
              <a:rPr lang="en-US" dirty="0"/>
              <a:t>Smell</a:t>
            </a:r>
          </a:p>
          <a:p>
            <a:pPr marL="880110" lvl="1" indent="-514350">
              <a:buFont typeface="+mj-lt"/>
              <a:buAutoNum type="romanLcPeriod"/>
            </a:pPr>
            <a:r>
              <a:rPr lang="en-US" dirty="0"/>
              <a:t>Taste</a:t>
            </a:r>
          </a:p>
          <a:p>
            <a:pPr marL="880110" lvl="1" indent="-514350">
              <a:buFont typeface="+mj-lt"/>
              <a:buAutoNum type="romanLcPeriod"/>
            </a:pPr>
            <a:r>
              <a:rPr lang="en-US" dirty="0"/>
              <a:t>Touch</a:t>
            </a:r>
          </a:p>
          <a:p>
            <a:r>
              <a:rPr lang="en-US" dirty="0"/>
              <a:t>Hearing, sight, smell and taste have specialized sensory receptors</a:t>
            </a:r>
          </a:p>
          <a:p>
            <a:pPr marL="0" indent="0">
              <a:buNone/>
            </a:pPr>
            <a:endParaRPr lang="en-KE" dirty="0"/>
          </a:p>
        </p:txBody>
      </p:sp>
    </p:spTree>
    <p:extLst>
      <p:ext uri="{BB962C8B-B14F-4D97-AF65-F5344CB8AC3E}">
        <p14:creationId xmlns:p14="http://schemas.microsoft.com/office/powerpoint/2010/main" val="1593541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style>
          <a:lnRef idx="0">
            <a:schemeClr val="accent4"/>
          </a:lnRef>
          <a:fillRef idx="3">
            <a:schemeClr val="accent4"/>
          </a:fillRef>
          <a:effectRef idx="3">
            <a:schemeClr val="accent4"/>
          </a:effectRef>
          <a:fontRef idx="minor">
            <a:schemeClr val="lt1"/>
          </a:fontRef>
        </p:style>
        <p:txBody>
          <a:bodyPr>
            <a:noAutofit/>
          </a:bodyPr>
          <a:lstStyle/>
          <a:p>
            <a:r>
              <a:rPr lang="en-US" sz="4000" b="1" u="sng" dirty="0"/>
              <a:t>Hearing and THE EAR</a:t>
            </a:r>
          </a:p>
        </p:txBody>
      </p:sp>
      <p:sp>
        <p:nvSpPr>
          <p:cNvPr id="3" name="Content Placeholder 2"/>
          <p:cNvSpPr>
            <a:spLocks noGrp="1"/>
          </p:cNvSpPr>
          <p:nvPr>
            <p:ph idx="1"/>
          </p:nvPr>
        </p:nvSpPr>
        <p:spPr>
          <a:xfrm>
            <a:off x="1524000" y="609600"/>
            <a:ext cx="9144000" cy="6248400"/>
          </a:xfrm>
        </p:spPr>
        <p:txBody>
          <a:bodyPr>
            <a:normAutofit/>
          </a:bodyPr>
          <a:lstStyle/>
          <a:p>
            <a:r>
              <a:rPr lang="en-US" dirty="0"/>
              <a:t>The ear is the organ of hearing. </a:t>
            </a:r>
          </a:p>
          <a:p>
            <a:r>
              <a:rPr lang="en-US" dirty="0"/>
              <a:t>Supplied by cochlear part of 8</a:t>
            </a:r>
            <a:r>
              <a:rPr lang="en-US" baseline="30000" dirty="0"/>
              <a:t>th</a:t>
            </a:r>
            <a:r>
              <a:rPr lang="en-US" dirty="0"/>
              <a:t> CN; stimulated by vibrations caused by sound waves.</a:t>
            </a:r>
          </a:p>
          <a:p>
            <a:r>
              <a:rPr lang="en-US" dirty="0"/>
              <a:t>Except the auricle (pinna), structures forming it are encased within petrous portion of the temporal bone</a:t>
            </a:r>
          </a:p>
          <a:p>
            <a:pPr>
              <a:buNone/>
            </a:pPr>
            <a:r>
              <a:rPr lang="en-US" b="1" dirty="0"/>
              <a:t>Structure</a:t>
            </a:r>
          </a:p>
          <a:p>
            <a:r>
              <a:rPr lang="en-US" dirty="0"/>
              <a:t>3 distinct parts:</a:t>
            </a:r>
          </a:p>
          <a:p>
            <a:pPr>
              <a:buNone/>
            </a:pPr>
            <a:r>
              <a:rPr lang="en-US" dirty="0"/>
              <a:t>		• outer ear</a:t>
            </a:r>
          </a:p>
          <a:p>
            <a:pPr>
              <a:buNone/>
            </a:pPr>
            <a:r>
              <a:rPr lang="en-US" dirty="0"/>
              <a:t>		• middle ear (tympanic cavity)</a:t>
            </a:r>
          </a:p>
          <a:p>
            <a:pPr>
              <a:buNone/>
            </a:pPr>
            <a:r>
              <a:rPr lang="en-US" dirty="0"/>
              <a:t>		• inner ear.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txBody>
          <a:bodyPr>
            <a:normAutofit fontScale="90000"/>
          </a:bodyPr>
          <a:lstStyle/>
          <a:p>
            <a:r>
              <a:rPr lang="en-US" dirty="0"/>
              <a:t>Parts of the ear</a:t>
            </a:r>
          </a:p>
        </p:txBody>
      </p:sp>
      <p:pic>
        <p:nvPicPr>
          <p:cNvPr id="2050" name="Picture 2"/>
          <p:cNvPicPr>
            <a:picLocks noGrp="1" noChangeAspect="1" noChangeArrowheads="1"/>
          </p:cNvPicPr>
          <p:nvPr>
            <p:ph idx="1"/>
          </p:nvPr>
        </p:nvPicPr>
        <p:blipFill>
          <a:blip r:embed="rId2" cstate="print"/>
          <a:stretch>
            <a:fillRect/>
          </a:stretch>
        </p:blipFill>
        <p:spPr bwMode="auto">
          <a:xfrm>
            <a:off x="2105025" y="1658145"/>
            <a:ext cx="7981950" cy="44100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3B2F-4DCC-41C3-B85B-73352DBC5AC6}"/>
              </a:ext>
            </a:extLst>
          </p:cNvPr>
          <p:cNvSpPr>
            <a:spLocks noGrp="1"/>
          </p:cNvSpPr>
          <p:nvPr>
            <p:ph type="title"/>
          </p:nvPr>
        </p:nvSpPr>
        <p:spPr/>
        <p:txBody>
          <a:bodyPr/>
          <a:lstStyle/>
          <a:p>
            <a:r>
              <a:rPr lang="en-US" dirty="0"/>
              <a:t>Parts of the auricle</a:t>
            </a:r>
            <a:endParaRPr lang="en-KE" dirty="0"/>
          </a:p>
        </p:txBody>
      </p:sp>
      <p:sp>
        <p:nvSpPr>
          <p:cNvPr id="4" name="Slide Number Placeholder 3">
            <a:extLst>
              <a:ext uri="{FF2B5EF4-FFF2-40B4-BE49-F238E27FC236}">
                <a16:creationId xmlns:a16="http://schemas.microsoft.com/office/drawing/2014/main" id="{D4A27654-CDBA-48E8-B53D-50E25059FA9C}"/>
              </a:ext>
            </a:extLst>
          </p:cNvPr>
          <p:cNvSpPr>
            <a:spLocks noGrp="1"/>
          </p:cNvSpPr>
          <p:nvPr>
            <p:ph type="sldNum" sz="quarter" idx="12"/>
          </p:nvPr>
        </p:nvSpPr>
        <p:spPr/>
        <p:txBody>
          <a:bodyPr/>
          <a:lstStyle/>
          <a:p>
            <a:fld id="{5A635FD2-D9AA-4F2E-8FE6-17BF2643B117}" type="slidenum">
              <a:rPr lang="en-US" smtClean="0"/>
              <a:pPr/>
              <a:t>43</a:t>
            </a:fld>
            <a:endParaRPr lang="en-US"/>
          </a:p>
        </p:txBody>
      </p:sp>
      <p:pic>
        <p:nvPicPr>
          <p:cNvPr id="1026" name="Picture 2" descr="Ear Anatomy – Outer Ear | McGovern Medical School">
            <a:extLst>
              <a:ext uri="{FF2B5EF4-FFF2-40B4-BE49-F238E27FC236}">
                <a16:creationId xmlns:a16="http://schemas.microsoft.com/office/drawing/2014/main" id="{E4ECFD9F-861F-4635-BCCA-13034255B6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1" y="1417638"/>
            <a:ext cx="5714999" cy="493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98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a:t>OUTER EAR</a:t>
            </a:r>
          </a:p>
        </p:txBody>
      </p:sp>
      <p:sp>
        <p:nvSpPr>
          <p:cNvPr id="3" name="Content Placeholder 2"/>
          <p:cNvSpPr>
            <a:spLocks noGrp="1"/>
          </p:cNvSpPr>
          <p:nvPr>
            <p:ph idx="1"/>
          </p:nvPr>
        </p:nvSpPr>
        <p:spPr>
          <a:xfrm>
            <a:off x="1524000" y="533400"/>
            <a:ext cx="9144000" cy="6324600"/>
          </a:xfrm>
        </p:spPr>
        <p:txBody>
          <a:bodyPr>
            <a:normAutofit lnSpcReduction="10000"/>
          </a:bodyPr>
          <a:lstStyle/>
          <a:p>
            <a:r>
              <a:rPr lang="en-US" dirty="0"/>
              <a:t>Consists of auricle &amp; external acoustic meatus.</a:t>
            </a:r>
          </a:p>
          <a:p>
            <a:pPr>
              <a:buNone/>
            </a:pPr>
            <a:r>
              <a:rPr lang="en-US" b="1" dirty="0"/>
              <a:t>a) Auricle</a:t>
            </a:r>
          </a:p>
          <a:p>
            <a:r>
              <a:rPr lang="en-US" dirty="0"/>
              <a:t>Expanded portion projecting from side of head.</a:t>
            </a:r>
          </a:p>
          <a:p>
            <a:r>
              <a:rPr lang="en-US" dirty="0"/>
              <a:t>Composed of </a:t>
            </a:r>
            <a:r>
              <a:rPr lang="en-US" b="1" dirty="0"/>
              <a:t>fibroelastic cartilage </a:t>
            </a:r>
            <a:r>
              <a:rPr lang="en-US" dirty="0"/>
              <a:t>covered with skin. </a:t>
            </a:r>
          </a:p>
          <a:p>
            <a:r>
              <a:rPr lang="en-US" dirty="0"/>
              <a:t>Deeply grooved &amp; ridged; most prominent outer ridge: </a:t>
            </a:r>
            <a:r>
              <a:rPr lang="en-US" b="1" dirty="0"/>
              <a:t>helix.</a:t>
            </a:r>
          </a:p>
          <a:p>
            <a:r>
              <a:rPr lang="en-US" dirty="0"/>
              <a:t>L</a:t>
            </a:r>
            <a:r>
              <a:rPr lang="en-US" b="1" dirty="0"/>
              <a:t>obule (earlobe):</a:t>
            </a:r>
            <a:r>
              <a:rPr lang="en-US" dirty="0"/>
              <a:t> soft pliable part at lower extremity, composed of fibrous &amp; adipose tissue richly supplied with blood.</a:t>
            </a:r>
          </a:p>
          <a:p>
            <a:pPr>
              <a:buNone/>
            </a:pPr>
            <a:r>
              <a:rPr lang="en-US" b="1" dirty="0"/>
              <a:t>b) External acoustic meatus (auditory canal)</a:t>
            </a:r>
          </a:p>
          <a:p>
            <a:r>
              <a:rPr lang="en-US" dirty="0"/>
              <a:t>Slightly 'S'-shaped tube about 2.5 cm long extending from auricle to tympanic membrane (eardrum). </a:t>
            </a:r>
          </a:p>
          <a:p>
            <a:r>
              <a:rPr lang="en-US" dirty="0"/>
              <a:t>L</a:t>
            </a:r>
            <a:r>
              <a:rPr lang="en-US" b="1" dirty="0"/>
              <a:t>ateral third; cartilaginous; </a:t>
            </a:r>
            <a:r>
              <a:rPr lang="en-US" dirty="0"/>
              <a:t>remainder is a canal in the </a:t>
            </a:r>
            <a:r>
              <a:rPr lang="en-US" b="1" dirty="0"/>
              <a:t>temporal bone</a:t>
            </a:r>
            <a:r>
              <a:rPr lang="en-US" dirty="0"/>
              <a:t>. </a:t>
            </a:r>
          </a:p>
          <a:p>
            <a:pPr>
              <a:buNone/>
            </a:pPr>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Lined with skin containing hairs</a:t>
            </a:r>
          </a:p>
          <a:p>
            <a:r>
              <a:rPr lang="en-US" dirty="0"/>
              <a:t>Has numerous sebaceous &amp; </a:t>
            </a:r>
            <a:r>
              <a:rPr lang="en-US" dirty="0" err="1"/>
              <a:t>ceruminous</a:t>
            </a:r>
            <a:r>
              <a:rPr lang="en-US" dirty="0"/>
              <a:t> glands in skin of lateral third. </a:t>
            </a:r>
          </a:p>
          <a:p>
            <a:r>
              <a:rPr lang="en-US" b="1" dirty="0" err="1"/>
              <a:t>Ceruminous</a:t>
            </a:r>
            <a:r>
              <a:rPr lang="en-US" b="1" dirty="0"/>
              <a:t> glands:</a:t>
            </a:r>
            <a:r>
              <a:rPr lang="en-US" dirty="0"/>
              <a:t> modified sweat glands that secrete </a:t>
            </a:r>
            <a:r>
              <a:rPr lang="en-US" dirty="0" err="1"/>
              <a:t>cerumen</a:t>
            </a:r>
            <a:r>
              <a:rPr lang="en-US" dirty="0"/>
              <a:t> (earwax), a sticky material containing lysozyme and immunoglobulins.</a:t>
            </a:r>
          </a:p>
          <a:p>
            <a:r>
              <a:rPr lang="en-US" dirty="0"/>
              <a:t>Foreign materials are prevented from reaching the tympanic membrane by wax, hairs &amp; curvature of meatus.</a:t>
            </a:r>
          </a:p>
          <a:p>
            <a:r>
              <a:rPr lang="en-US" dirty="0"/>
              <a:t>Movements of </a:t>
            </a:r>
            <a:r>
              <a:rPr lang="en-US" dirty="0" err="1"/>
              <a:t>temporomandibular</a:t>
            </a:r>
            <a:r>
              <a:rPr lang="en-US" dirty="0"/>
              <a:t> joint during chewing &amp; speaking 'massage' the cartilaginous meatus, moving wax towards the exterior.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r>
              <a:rPr lang="en-US" dirty="0"/>
              <a:t>The t</a:t>
            </a:r>
            <a:r>
              <a:rPr lang="en-US" b="1" dirty="0"/>
              <a:t>ympanic membrane </a:t>
            </a:r>
            <a:r>
              <a:rPr lang="en-US" dirty="0"/>
              <a:t>(eardrum): </a:t>
            </a:r>
          </a:p>
          <a:p>
            <a:pPr lvl="1"/>
            <a:r>
              <a:rPr lang="en-US" sz="3200" dirty="0"/>
              <a:t>completely separates external acoustic meatus from middle ear. </a:t>
            </a:r>
          </a:p>
          <a:p>
            <a:pPr lvl="1"/>
            <a:r>
              <a:rPr lang="en-US" sz="3200" dirty="0"/>
              <a:t>oval-shaped with slightly broader edge upwards </a:t>
            </a:r>
          </a:p>
          <a:p>
            <a:pPr lvl="1"/>
            <a:r>
              <a:rPr lang="en-US" sz="3200" dirty="0"/>
              <a:t>Formed by 3 types of tissue: </a:t>
            </a:r>
          </a:p>
          <a:p>
            <a:pPr lvl="2"/>
            <a:r>
              <a:rPr lang="en-US" sz="3200" dirty="0"/>
              <a:t>outer covering of hairless skin, </a:t>
            </a:r>
          </a:p>
          <a:p>
            <a:pPr lvl="2"/>
            <a:r>
              <a:rPr lang="en-US" sz="3200" dirty="0"/>
              <a:t>middle layer of fibrous tissue </a:t>
            </a:r>
          </a:p>
          <a:p>
            <a:pPr lvl="2"/>
            <a:r>
              <a:rPr lang="en-US" sz="3200" dirty="0"/>
              <a:t>inner lining of mucous membrane continuous with that of middle ear.</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txBody>
          <a:bodyPr>
            <a:normAutofit fontScale="90000"/>
          </a:bodyPr>
          <a:lstStyle/>
          <a:p>
            <a:r>
              <a:rPr lang="en-US" dirty="0"/>
              <a:t>Tympanic membrane</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609601"/>
            <a:ext cx="9144000" cy="62484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u="sng" dirty="0"/>
              <a:t>MIDDLE EAR (tympanic cavity)</a:t>
            </a:r>
          </a:p>
        </p:txBody>
      </p:sp>
      <p:sp>
        <p:nvSpPr>
          <p:cNvPr id="3" name="Content Placeholder 2"/>
          <p:cNvSpPr>
            <a:spLocks noGrp="1"/>
          </p:cNvSpPr>
          <p:nvPr>
            <p:ph idx="1"/>
          </p:nvPr>
        </p:nvSpPr>
        <p:spPr>
          <a:xfrm>
            <a:off x="1524000" y="685800"/>
            <a:ext cx="9144000" cy="6172200"/>
          </a:xfrm>
        </p:spPr>
        <p:txBody>
          <a:bodyPr>
            <a:normAutofit/>
          </a:bodyPr>
          <a:lstStyle/>
          <a:p>
            <a:r>
              <a:rPr lang="en-US" dirty="0"/>
              <a:t>Irregular-shaped air-filled cavity within the temporal bone</a:t>
            </a:r>
          </a:p>
          <a:p>
            <a:r>
              <a:rPr lang="en-US" dirty="0"/>
              <a:t>The cavity, its contents &amp; air sacs which open out of it are lined with either </a:t>
            </a:r>
            <a:r>
              <a:rPr lang="en-US" b="1" dirty="0"/>
              <a:t>simple squamous </a:t>
            </a:r>
            <a:r>
              <a:rPr lang="en-US" dirty="0"/>
              <a:t>or</a:t>
            </a:r>
            <a:r>
              <a:rPr lang="en-US" b="1" dirty="0"/>
              <a:t> cuboidal epithelium.</a:t>
            </a:r>
          </a:p>
          <a:p>
            <a:r>
              <a:rPr lang="en-US" b="1" dirty="0" err="1"/>
              <a:t>Bounderies</a:t>
            </a:r>
            <a:r>
              <a:rPr lang="en-US" b="1" dirty="0"/>
              <a:t>; </a:t>
            </a:r>
          </a:p>
          <a:p>
            <a:pPr lvl="1"/>
            <a:r>
              <a:rPr lang="en-US" b="1" dirty="0"/>
              <a:t>Lateral wall</a:t>
            </a:r>
            <a:r>
              <a:rPr lang="en-US" dirty="0"/>
              <a:t>; formed by tympanic membrane.</a:t>
            </a:r>
          </a:p>
          <a:p>
            <a:pPr lvl="1"/>
            <a:r>
              <a:rPr lang="en-US" b="1" dirty="0"/>
              <a:t>Roof and floor</a:t>
            </a:r>
            <a:r>
              <a:rPr lang="en-US" dirty="0"/>
              <a:t>; formed by temporal bone.</a:t>
            </a:r>
          </a:p>
          <a:p>
            <a:pPr lvl="1"/>
            <a:r>
              <a:rPr lang="en-US" b="1" dirty="0"/>
              <a:t>Posterior wall</a:t>
            </a:r>
            <a:r>
              <a:rPr lang="en-US" dirty="0"/>
              <a:t>; formed by temporal bone with openings leading to mastoid antrum through which air passes to air cells within the mastoid process.</a:t>
            </a:r>
          </a:p>
          <a:p>
            <a:pPr lvl="1"/>
            <a:r>
              <a:rPr lang="en-US" b="1" dirty="0"/>
              <a:t>Medial wall</a:t>
            </a:r>
            <a:r>
              <a:rPr lang="en-US" dirty="0"/>
              <a:t>; thin layer of temporal bone with 2 openings:</a:t>
            </a:r>
          </a:p>
          <a:p>
            <a:pPr lvl="1">
              <a:buNone/>
            </a:pPr>
            <a:r>
              <a:rPr lang="en-US" dirty="0"/>
              <a:t>		• oval window</a:t>
            </a:r>
          </a:p>
          <a:p>
            <a:pPr lvl="1">
              <a:buNone/>
            </a:pPr>
            <a:r>
              <a:rPr lang="en-US" dirty="0"/>
              <a:t>		• round window</a:t>
            </a:r>
          </a:p>
        </p:txBody>
      </p:sp>
      <p:sp>
        <p:nvSpPr>
          <p:cNvPr id="5" name="Slide Number Placeholder 4"/>
          <p:cNvSpPr>
            <a:spLocks noGrp="1"/>
          </p:cNvSpPr>
          <p:nvPr>
            <p:ph type="sldNum" sz="quarter" idx="12"/>
          </p:nvPr>
        </p:nvSpPr>
        <p:spPr/>
        <p:txBody>
          <a:bodyPr/>
          <a:lstStyle/>
          <a:p>
            <a:fld id="{5A635FD2-D9AA-4F2E-8FE6-17BF2643B117}"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Oval window is occluded by </a:t>
            </a:r>
            <a:r>
              <a:rPr lang="en-US" b="1" dirty="0"/>
              <a:t>stapes </a:t>
            </a:r>
            <a:r>
              <a:rPr lang="en-US" dirty="0"/>
              <a:t>&amp; round window, by a fine sheet of fibrous tissue.</a:t>
            </a:r>
          </a:p>
          <a:p>
            <a:r>
              <a:rPr lang="en-US" dirty="0"/>
              <a:t>Air reaches the cavity through </a:t>
            </a:r>
            <a:r>
              <a:rPr lang="en-US" b="1" dirty="0" err="1"/>
              <a:t>pharyngotympanic</a:t>
            </a:r>
            <a:r>
              <a:rPr lang="en-US" b="1" dirty="0"/>
              <a:t> (auditory/Eustachian) tube</a:t>
            </a:r>
            <a:r>
              <a:rPr lang="en-US" dirty="0"/>
              <a:t> which extends from the </a:t>
            </a:r>
            <a:r>
              <a:rPr lang="en-US" dirty="0" err="1"/>
              <a:t>nasopharynx</a:t>
            </a:r>
            <a:r>
              <a:rPr lang="en-US" dirty="0"/>
              <a:t>. </a:t>
            </a:r>
          </a:p>
          <a:p>
            <a:pPr lvl="1"/>
            <a:r>
              <a:rPr lang="en-US" dirty="0"/>
              <a:t>Its about 4 cm long; lined with ciliated epithelium. </a:t>
            </a:r>
          </a:p>
          <a:p>
            <a:r>
              <a:rPr lang="en-US" dirty="0"/>
              <a:t>Presence of air at atmospheric pressure on both sides of tympanic membrane is maintained by the </a:t>
            </a:r>
            <a:r>
              <a:rPr lang="en-US" dirty="0" err="1"/>
              <a:t>pharyngotympanic</a:t>
            </a:r>
            <a:r>
              <a:rPr lang="en-US" dirty="0"/>
              <a:t> tube &amp; enables the membrane to vibrate when sound waves strike it.</a:t>
            </a:r>
          </a:p>
          <a:p>
            <a:r>
              <a:rPr lang="en-US" dirty="0" err="1"/>
              <a:t>Pharyngotympanic</a:t>
            </a:r>
            <a:r>
              <a:rPr lang="en-US" dirty="0"/>
              <a:t> tube is normally closed but when there is unequal pressure across the tympanic membrane it is opened by swallowing or yawning and the ears 'pop', </a:t>
            </a:r>
            <a:r>
              <a:rPr lang="en-US" dirty="0" err="1"/>
              <a:t>equalising</a:t>
            </a:r>
            <a:r>
              <a:rPr lang="en-US" dirty="0"/>
              <a:t> the pressure again.</a:t>
            </a:r>
          </a:p>
        </p:txBody>
      </p:sp>
      <p:sp>
        <p:nvSpPr>
          <p:cNvPr id="5" name="Slide Number Placeholder 4"/>
          <p:cNvSpPr>
            <a:spLocks noGrp="1"/>
          </p:cNvSpPr>
          <p:nvPr>
            <p:ph type="sldNum" sz="quarter" idx="12"/>
          </p:nvPr>
        </p:nvSpPr>
        <p:spPr/>
        <p:txBody>
          <a:bodyPr/>
          <a:lstStyle/>
          <a:p>
            <a:fld id="{5A635FD2-D9AA-4F2E-8FE6-17BF2643B117}"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20000"/>
          </a:bodyPr>
          <a:lstStyle/>
          <a:p>
            <a:pPr>
              <a:buNone/>
            </a:pPr>
            <a:r>
              <a:rPr lang="en-US" b="1" dirty="0"/>
              <a:t>b) Labia minora</a:t>
            </a:r>
          </a:p>
          <a:p>
            <a:r>
              <a:rPr lang="en-US" dirty="0"/>
              <a:t>2 smaller folds of skin between the labia </a:t>
            </a:r>
            <a:r>
              <a:rPr lang="en-US" dirty="0" err="1"/>
              <a:t>majora</a:t>
            </a:r>
            <a:r>
              <a:rPr lang="en-US" dirty="0"/>
              <a:t>, containing numerous sebaceous glands.</a:t>
            </a:r>
          </a:p>
          <a:p>
            <a:r>
              <a:rPr lang="en-US" dirty="0"/>
              <a:t>Cleft between the labia minora is the </a:t>
            </a:r>
            <a:r>
              <a:rPr lang="en-US" b="1" dirty="0"/>
              <a:t>vestibule</a:t>
            </a:r>
            <a:r>
              <a:rPr lang="en-US" dirty="0"/>
              <a:t>. </a:t>
            </a:r>
          </a:p>
          <a:p>
            <a:r>
              <a:rPr lang="en-US" dirty="0"/>
              <a:t>Vagina, urethra &amp; ducts of the greater vestibular glands open into the vestibule.</a:t>
            </a:r>
          </a:p>
          <a:p>
            <a:pPr>
              <a:buNone/>
            </a:pPr>
            <a:r>
              <a:rPr lang="en-US" b="1" dirty="0"/>
              <a:t>c) Clitoris</a:t>
            </a:r>
          </a:p>
          <a:p>
            <a:r>
              <a:rPr lang="en-US" dirty="0"/>
              <a:t>Corresponds to the penis in the male &amp; contains sensory nerve endings &amp; erectile tissue. </a:t>
            </a:r>
          </a:p>
          <a:p>
            <a:pPr>
              <a:buNone/>
            </a:pPr>
            <a:r>
              <a:rPr lang="en-US" b="1" dirty="0"/>
              <a:t>d) Hymen</a:t>
            </a:r>
          </a:p>
          <a:p>
            <a:r>
              <a:rPr lang="en-US" dirty="0"/>
              <a:t>Thin layer of mucous membrane which partially occludes the opening of the vagina. Normally incomplete to allow for passage of menstrual flow.</a:t>
            </a:r>
          </a:p>
          <a:p>
            <a:pPr>
              <a:buNone/>
            </a:pPr>
            <a:r>
              <a:rPr lang="en-US" b="1" dirty="0"/>
              <a:t>e) Vestibular glands (</a:t>
            </a:r>
            <a:r>
              <a:rPr lang="en-US" b="1" dirty="0" err="1"/>
              <a:t>Bartholin’s</a:t>
            </a:r>
            <a:r>
              <a:rPr lang="en-US" b="1" dirty="0"/>
              <a:t> glands)</a:t>
            </a:r>
          </a:p>
          <a:p>
            <a:r>
              <a:rPr lang="en-US" dirty="0"/>
              <a:t>Situated one on each side near the vaginal opening. </a:t>
            </a:r>
          </a:p>
          <a:p>
            <a:r>
              <a:rPr lang="en-US" dirty="0"/>
              <a:t>About the size of a small pea &amp; have ducts, opening into the vestibule immediately lateral to the attachment of the hymen. They secrete mucus that keeps the vulva moist.</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a:t>
            </a:fld>
            <a:endParaRPr lang="en-US"/>
          </a:p>
        </p:txBody>
      </p:sp>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a:t>Auditory </a:t>
            </a:r>
            <a:r>
              <a:rPr lang="en-US" b="1" dirty="0" err="1"/>
              <a:t>ossicles</a:t>
            </a:r>
            <a:endParaRPr lang="en-US" b="1" dirty="0"/>
          </a:p>
        </p:txBody>
      </p:sp>
      <p:sp>
        <p:nvSpPr>
          <p:cNvPr id="3" name="Content Placeholder 2"/>
          <p:cNvSpPr>
            <a:spLocks noGrp="1"/>
          </p:cNvSpPr>
          <p:nvPr>
            <p:ph idx="1"/>
          </p:nvPr>
        </p:nvSpPr>
        <p:spPr>
          <a:xfrm>
            <a:off x="1524000" y="533400"/>
            <a:ext cx="9144000" cy="6324600"/>
          </a:xfrm>
        </p:spPr>
        <p:txBody>
          <a:bodyPr>
            <a:normAutofit lnSpcReduction="10000"/>
          </a:bodyPr>
          <a:lstStyle/>
          <a:p>
            <a:r>
              <a:rPr lang="en-US" dirty="0"/>
              <a:t>3 very small bones extending across middle ear from tympanic membrane to the oval window.</a:t>
            </a:r>
          </a:p>
          <a:p>
            <a:r>
              <a:rPr lang="en-US" dirty="0"/>
              <a:t>Form a series of movable joints with each other &amp; with medial wall of the cavity at the oval window. </a:t>
            </a:r>
          </a:p>
          <a:p>
            <a:r>
              <a:rPr lang="en-US" dirty="0"/>
              <a:t>Named according to their shapes.</a:t>
            </a:r>
          </a:p>
          <a:p>
            <a:r>
              <a:rPr lang="en-US" b="1" dirty="0"/>
              <a:t>The </a:t>
            </a:r>
            <a:r>
              <a:rPr lang="en-US" b="1" dirty="0" err="1"/>
              <a:t>malleus</a:t>
            </a:r>
            <a:r>
              <a:rPr lang="en-US" dirty="0"/>
              <a:t>. Lateral hammer-shaped bone.</a:t>
            </a:r>
          </a:p>
          <a:p>
            <a:pPr lvl="1"/>
            <a:r>
              <a:rPr lang="en-US" dirty="0"/>
              <a:t>Handle is in contact with tympanic membrane </a:t>
            </a:r>
          </a:p>
          <a:p>
            <a:pPr lvl="1"/>
            <a:r>
              <a:rPr lang="en-US" dirty="0"/>
              <a:t>Head forms a movable joint with </a:t>
            </a:r>
            <a:r>
              <a:rPr lang="en-US" dirty="0" err="1"/>
              <a:t>incus</a:t>
            </a:r>
            <a:r>
              <a:rPr lang="en-US" dirty="0"/>
              <a:t>.</a:t>
            </a:r>
          </a:p>
          <a:p>
            <a:r>
              <a:rPr lang="en-US" b="1" dirty="0"/>
              <a:t>The </a:t>
            </a:r>
            <a:r>
              <a:rPr lang="en-US" b="1" dirty="0" err="1"/>
              <a:t>incus</a:t>
            </a:r>
            <a:r>
              <a:rPr lang="en-US" dirty="0"/>
              <a:t>. Middle anvil-shaped bone. </a:t>
            </a:r>
          </a:p>
          <a:p>
            <a:pPr lvl="1"/>
            <a:r>
              <a:rPr lang="en-US" dirty="0"/>
              <a:t>Its body articulates with </a:t>
            </a:r>
            <a:r>
              <a:rPr lang="en-US" dirty="0" err="1"/>
              <a:t>malleus</a:t>
            </a:r>
            <a:r>
              <a:rPr lang="en-US" dirty="0"/>
              <a:t>, long process with stapes, and it’s </a:t>
            </a:r>
            <a:r>
              <a:rPr lang="en-US" dirty="0" err="1"/>
              <a:t>stabilised</a:t>
            </a:r>
            <a:r>
              <a:rPr lang="en-US" dirty="0"/>
              <a:t> by the short process, fixed by fibrous tissue to posterior wall of tympanic cavity.</a:t>
            </a:r>
          </a:p>
          <a:p>
            <a:r>
              <a:rPr lang="en-US" b="1" dirty="0"/>
              <a:t>The stapes</a:t>
            </a:r>
            <a:r>
              <a:rPr lang="en-US" dirty="0"/>
              <a:t>. Medial stirrup-shaped bone.</a:t>
            </a:r>
          </a:p>
          <a:p>
            <a:pPr lvl="1"/>
            <a:r>
              <a:rPr lang="en-US" dirty="0"/>
              <a:t>Its head articulates with </a:t>
            </a:r>
            <a:r>
              <a:rPr lang="en-US" dirty="0" err="1"/>
              <a:t>incus</a:t>
            </a:r>
            <a:r>
              <a:rPr lang="en-US" dirty="0"/>
              <a:t>; its footplate fits into oval window.</a:t>
            </a:r>
          </a:p>
          <a:p>
            <a:r>
              <a:rPr lang="en-US" dirty="0"/>
              <a:t>Held in position by fine ligaments.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248400"/>
            <a:ext cx="8229600" cy="457200"/>
          </a:xfrm>
        </p:spPr>
        <p:txBody>
          <a:bodyPr>
            <a:normAutofit fontScale="90000"/>
          </a:bodyPr>
          <a:lstStyle/>
          <a:p>
            <a:r>
              <a:rPr lang="en-US" dirty="0"/>
              <a:t>Auditory </a:t>
            </a:r>
            <a:r>
              <a:rPr lang="en-US" dirty="0" err="1"/>
              <a:t>ossiscles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0" y="0"/>
            <a:ext cx="8534400" cy="6172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u="sng" dirty="0"/>
              <a:t>INNER (INTERNAL) EAR/ LABYRINTH</a:t>
            </a:r>
          </a:p>
        </p:txBody>
      </p:sp>
      <p:sp>
        <p:nvSpPr>
          <p:cNvPr id="3" name="Content Placeholder 2"/>
          <p:cNvSpPr>
            <a:spLocks noGrp="1"/>
          </p:cNvSpPr>
          <p:nvPr>
            <p:ph idx="1"/>
          </p:nvPr>
        </p:nvSpPr>
        <p:spPr>
          <a:xfrm>
            <a:off x="1524000" y="685800"/>
            <a:ext cx="9144000" cy="6172200"/>
          </a:xfrm>
        </p:spPr>
        <p:txBody>
          <a:bodyPr>
            <a:normAutofit/>
          </a:bodyPr>
          <a:lstStyle/>
          <a:p>
            <a:r>
              <a:rPr lang="en-US" dirty="0"/>
              <a:t>Contains organs of hearing &amp; balance. </a:t>
            </a:r>
          </a:p>
          <a:p>
            <a:r>
              <a:rPr lang="en-US" dirty="0"/>
              <a:t>2 parts, </a:t>
            </a:r>
            <a:r>
              <a:rPr lang="en-US" b="1" i="1" dirty="0"/>
              <a:t>bony labyrinth </a:t>
            </a:r>
            <a:r>
              <a:rPr lang="en-US" dirty="0"/>
              <a:t>&amp;</a:t>
            </a:r>
            <a:r>
              <a:rPr lang="en-US" b="1" i="1" dirty="0"/>
              <a:t> membranous labyrinth</a:t>
            </a:r>
            <a:r>
              <a:rPr lang="en-US" dirty="0"/>
              <a:t>.</a:t>
            </a:r>
          </a:p>
          <a:p>
            <a:pPr>
              <a:buNone/>
            </a:pPr>
            <a:r>
              <a:rPr lang="en-US" b="1" dirty="0"/>
              <a:t>a) Bony labyrinth</a:t>
            </a:r>
          </a:p>
          <a:p>
            <a:r>
              <a:rPr lang="en-US" dirty="0"/>
              <a:t>Cavity within temporal bone lined with periosteum. </a:t>
            </a:r>
          </a:p>
          <a:p>
            <a:r>
              <a:rPr lang="en-US" dirty="0"/>
              <a:t>Larger than, &amp; encloses, membranous labyrinth.</a:t>
            </a:r>
          </a:p>
          <a:p>
            <a:r>
              <a:rPr lang="en-US" dirty="0"/>
              <a:t>Between bony &amp; membranous labyrinth is a layer of watery fluid called </a:t>
            </a:r>
            <a:r>
              <a:rPr lang="en-US" b="1" dirty="0" err="1"/>
              <a:t>perilymph</a:t>
            </a:r>
            <a:r>
              <a:rPr lang="en-US" b="1" dirty="0"/>
              <a:t> </a:t>
            </a:r>
            <a:r>
              <a:rPr lang="en-US" dirty="0"/>
              <a:t>and</a:t>
            </a:r>
            <a:r>
              <a:rPr lang="en-US" b="1" dirty="0"/>
              <a:t> </a:t>
            </a:r>
            <a:r>
              <a:rPr lang="en-US" dirty="0"/>
              <a:t>within membranous labyrinth is a watery fluid called </a:t>
            </a:r>
            <a:r>
              <a:rPr lang="en-US" b="1" dirty="0" err="1"/>
              <a:t>endolymph</a:t>
            </a:r>
            <a:r>
              <a:rPr lang="en-US" dirty="0"/>
              <a:t>.</a:t>
            </a:r>
          </a:p>
          <a:p>
            <a:r>
              <a:rPr lang="en-US" dirty="0"/>
              <a:t>Consists of:</a:t>
            </a:r>
          </a:p>
          <a:p>
            <a:pPr>
              <a:buNone/>
            </a:pPr>
            <a:r>
              <a:rPr lang="en-US" dirty="0"/>
              <a:t>		• 1 vestibule</a:t>
            </a:r>
          </a:p>
          <a:p>
            <a:pPr>
              <a:buNone/>
            </a:pPr>
            <a:r>
              <a:rPr lang="en-US" dirty="0"/>
              <a:t>		• 1 cochlea</a:t>
            </a:r>
          </a:p>
          <a:p>
            <a:pPr>
              <a:buNone/>
            </a:pPr>
            <a:r>
              <a:rPr lang="en-US" dirty="0"/>
              <a:t>		• 3 semicircular canals.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b="1" dirty="0"/>
              <a:t>Vestibule</a:t>
            </a:r>
            <a:r>
              <a:rPr lang="en-US" dirty="0"/>
              <a:t>: Is the expanded part nearest middle ear. </a:t>
            </a:r>
          </a:p>
          <a:p>
            <a:pPr lvl="1"/>
            <a:r>
              <a:rPr lang="en-US" sz="3200" dirty="0"/>
              <a:t>Contains oval &amp; round windows in its lateral wall and two membranous sacs: </a:t>
            </a:r>
            <a:r>
              <a:rPr lang="en-US" sz="3200" b="1" i="1" dirty="0"/>
              <a:t>utricle</a:t>
            </a:r>
            <a:r>
              <a:rPr lang="en-US" sz="3200" dirty="0"/>
              <a:t> and </a:t>
            </a:r>
            <a:r>
              <a:rPr lang="en-US" sz="3200" b="1" i="1" dirty="0" err="1"/>
              <a:t>saccule</a:t>
            </a:r>
            <a:r>
              <a:rPr lang="en-US" sz="3200" dirty="0"/>
              <a:t> that are important in balance.</a:t>
            </a:r>
          </a:p>
          <a:p>
            <a:r>
              <a:rPr lang="en-US" b="1" dirty="0"/>
              <a:t>Cochlea:</a:t>
            </a:r>
            <a:r>
              <a:rPr lang="en-US" dirty="0"/>
              <a:t> resembles a snail's shell.</a:t>
            </a:r>
          </a:p>
          <a:p>
            <a:pPr lvl="1"/>
            <a:r>
              <a:rPr lang="en-US" sz="3200" dirty="0"/>
              <a:t>Has a broad base where it is continuous with the vestibule &amp; a narrow apex, &amp; it spirals round a central bony column.</a:t>
            </a:r>
          </a:p>
          <a:p>
            <a:r>
              <a:rPr lang="en-US" b="1" dirty="0"/>
              <a:t>Semicircular canals:</a:t>
            </a:r>
            <a:r>
              <a:rPr lang="en-US" dirty="0"/>
              <a:t> these are 3 tubes arranged so that one is situated in each of the 3 planes of space. </a:t>
            </a:r>
          </a:p>
          <a:p>
            <a:pPr lvl="1"/>
            <a:r>
              <a:rPr lang="en-US" sz="3200" dirty="0"/>
              <a:t>Continuous with vestibule.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pPr>
              <a:buNone/>
            </a:pPr>
            <a:r>
              <a:rPr lang="en-US" b="1" dirty="0"/>
              <a:t>b) Membranous labyrinth</a:t>
            </a:r>
          </a:p>
          <a:p>
            <a:r>
              <a:rPr lang="en-US" dirty="0"/>
              <a:t>Contains </a:t>
            </a:r>
            <a:r>
              <a:rPr lang="en-US" dirty="0" err="1"/>
              <a:t>endolymph</a:t>
            </a:r>
            <a:r>
              <a:rPr lang="en-US" dirty="0"/>
              <a:t> &amp; lies within its bony counterpart.</a:t>
            </a:r>
          </a:p>
          <a:p>
            <a:r>
              <a:rPr lang="en-US" dirty="0"/>
              <a:t>Comprises:</a:t>
            </a:r>
          </a:p>
          <a:p>
            <a:pPr>
              <a:buNone/>
            </a:pPr>
            <a:r>
              <a:rPr lang="en-US" dirty="0"/>
              <a:t>		• vestibule; contains utricle &amp; </a:t>
            </a:r>
            <a:r>
              <a:rPr lang="en-US" dirty="0" err="1"/>
              <a:t>saccule</a:t>
            </a:r>
            <a:endParaRPr lang="en-US" dirty="0"/>
          </a:p>
          <a:p>
            <a:pPr>
              <a:buNone/>
            </a:pPr>
            <a:r>
              <a:rPr lang="en-US" dirty="0"/>
              <a:t>		• cochlea</a:t>
            </a:r>
          </a:p>
          <a:p>
            <a:pPr>
              <a:buNone/>
            </a:pPr>
            <a:r>
              <a:rPr lang="en-US" dirty="0"/>
              <a:t>		• 3 semicircular canals.</a:t>
            </a:r>
          </a:p>
          <a:p>
            <a:pPr>
              <a:buNone/>
            </a:pPr>
            <a:r>
              <a:rPr lang="en-US" b="1" dirty="0">
                <a:solidFill>
                  <a:srgbClr val="FF0000"/>
                </a:solidFill>
              </a:rPr>
              <a:t>The cochlea</a:t>
            </a:r>
          </a:p>
          <a:p>
            <a:r>
              <a:rPr lang="en-US" dirty="0"/>
              <a:t>Contains 3 compartments: the</a:t>
            </a:r>
          </a:p>
          <a:p>
            <a:pPr>
              <a:buNone/>
            </a:pPr>
            <a:r>
              <a:rPr lang="en-US" dirty="0"/>
              <a:t>		• </a:t>
            </a:r>
            <a:r>
              <a:rPr lang="en-US" dirty="0" err="1"/>
              <a:t>scala</a:t>
            </a:r>
            <a:r>
              <a:rPr lang="en-US" dirty="0"/>
              <a:t> </a:t>
            </a:r>
            <a:r>
              <a:rPr lang="en-US" dirty="0" err="1"/>
              <a:t>vestibuli</a:t>
            </a:r>
            <a:endParaRPr lang="en-US" dirty="0"/>
          </a:p>
          <a:p>
            <a:pPr>
              <a:buNone/>
            </a:pPr>
            <a:r>
              <a:rPr lang="en-US" dirty="0"/>
              <a:t>		• </a:t>
            </a:r>
            <a:r>
              <a:rPr lang="en-US" dirty="0" err="1"/>
              <a:t>scala</a:t>
            </a:r>
            <a:r>
              <a:rPr lang="en-US" dirty="0"/>
              <a:t> media, or cochlear duct</a:t>
            </a:r>
          </a:p>
          <a:p>
            <a:pPr>
              <a:buNone/>
            </a:pPr>
            <a:r>
              <a:rPr lang="en-US" dirty="0"/>
              <a:t>		• </a:t>
            </a:r>
            <a:r>
              <a:rPr lang="en-US" dirty="0" err="1"/>
              <a:t>scala</a:t>
            </a:r>
            <a:r>
              <a:rPr lang="en-US" dirty="0"/>
              <a:t> tympani.</a:t>
            </a:r>
          </a:p>
          <a:p>
            <a:r>
              <a:rPr lang="en-US" dirty="0"/>
              <a:t>In cross-section, bony cochlea has 2 compartments containing </a:t>
            </a:r>
            <a:r>
              <a:rPr lang="en-US" dirty="0" err="1"/>
              <a:t>perilymph</a:t>
            </a:r>
            <a:r>
              <a:rPr lang="en-US" dirty="0"/>
              <a:t>:  </a:t>
            </a:r>
          </a:p>
          <a:p>
            <a:pPr lvl="1"/>
            <a:r>
              <a:rPr lang="en-US" dirty="0" err="1"/>
              <a:t>scala</a:t>
            </a:r>
            <a:r>
              <a:rPr lang="en-US" dirty="0"/>
              <a:t> </a:t>
            </a:r>
            <a:r>
              <a:rPr lang="en-US" dirty="0" err="1"/>
              <a:t>vestibuli</a:t>
            </a:r>
            <a:r>
              <a:rPr lang="en-US" dirty="0"/>
              <a:t>; originates at oval window, </a:t>
            </a:r>
          </a:p>
          <a:p>
            <a:pPr lvl="1"/>
            <a:r>
              <a:rPr lang="en-US" dirty="0" err="1"/>
              <a:t>scala</a:t>
            </a:r>
            <a:r>
              <a:rPr lang="en-US" dirty="0"/>
              <a:t> tympani; ends at round window. </a:t>
            </a:r>
          </a:p>
          <a:p>
            <a:r>
              <a:rPr lang="en-US" dirty="0"/>
              <a:t>The 2 compartments are continuous with each other.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354762"/>
            <a:ext cx="9144000" cy="503238"/>
          </a:xfrm>
        </p:spPr>
        <p:txBody>
          <a:bodyPr>
            <a:normAutofit/>
          </a:bodyPr>
          <a:lstStyle/>
          <a:p>
            <a:r>
              <a:rPr lang="en-US" sz="2800" dirty="0"/>
              <a:t>Inner ear; membranous labyrinth within bony labyrinth</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0" y="1"/>
            <a:ext cx="9144000" cy="59435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8686800" cy="6858000"/>
          </a:xfrm>
        </p:spPr>
        <p:txBody>
          <a:bodyPr>
            <a:normAutofit/>
          </a:bodyPr>
          <a:lstStyle/>
          <a:p>
            <a:r>
              <a:rPr lang="en-US" b="1" dirty="0"/>
              <a:t>Cochlear duct</a:t>
            </a:r>
            <a:r>
              <a:rPr lang="en-US" dirty="0"/>
              <a:t> is part of membranous labyrinth; triangular in shape. </a:t>
            </a:r>
          </a:p>
          <a:p>
            <a:r>
              <a:rPr lang="en-US" dirty="0"/>
              <a:t>On the </a:t>
            </a:r>
            <a:r>
              <a:rPr lang="en-US" b="1" dirty="0"/>
              <a:t>basilar membrane</a:t>
            </a:r>
            <a:r>
              <a:rPr lang="en-US" dirty="0"/>
              <a:t>, or base of the triangle, there are supporting cells &amp; </a:t>
            </a:r>
            <a:r>
              <a:rPr lang="en-US" dirty="0" err="1"/>
              <a:t>specialised</a:t>
            </a:r>
            <a:r>
              <a:rPr lang="en-US" dirty="0"/>
              <a:t> cochlear hair cells containing auditory receptors. </a:t>
            </a:r>
          </a:p>
          <a:p>
            <a:pPr lvl="1"/>
            <a:r>
              <a:rPr lang="en-US" sz="2800" dirty="0"/>
              <a:t>These cells form </a:t>
            </a:r>
            <a:r>
              <a:rPr lang="en-US" sz="2800" b="1" dirty="0"/>
              <a:t>spiral organ (of </a:t>
            </a:r>
            <a:r>
              <a:rPr lang="en-US" sz="2800" b="1" dirty="0" err="1"/>
              <a:t>Corti</a:t>
            </a:r>
            <a:r>
              <a:rPr lang="en-US" sz="2800" b="1" dirty="0"/>
              <a:t>): </a:t>
            </a:r>
            <a:r>
              <a:rPr lang="en-US" sz="2800" dirty="0"/>
              <a:t>sensory organ that responds to vibration by initiating nerve impulses that are then perceived as hearing by the brain. </a:t>
            </a:r>
          </a:p>
          <a:p>
            <a:r>
              <a:rPr lang="en-US" dirty="0"/>
              <a:t>Auditory receptors are dendrites of efferent nerves that combine forming </a:t>
            </a:r>
            <a:r>
              <a:rPr lang="en-US" b="1" dirty="0"/>
              <a:t>cochlear (auditory) part </a:t>
            </a:r>
            <a:r>
              <a:rPr lang="en-US" dirty="0"/>
              <a:t>of 8</a:t>
            </a:r>
            <a:r>
              <a:rPr lang="en-US" baseline="30000" dirty="0"/>
              <a:t>th</a:t>
            </a:r>
            <a:r>
              <a:rPr lang="en-US" dirty="0"/>
              <a:t> CN</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278562"/>
            <a:ext cx="8229600" cy="579438"/>
          </a:xfrm>
        </p:spPr>
        <p:txBody>
          <a:bodyPr>
            <a:normAutofit fontScale="90000"/>
          </a:bodyPr>
          <a:lstStyle/>
          <a:p>
            <a:r>
              <a:rPr lang="en-US" dirty="0"/>
              <a:t>Cochlea; showing spiral organ (of </a:t>
            </a:r>
            <a:r>
              <a:rPr lang="en-US" dirty="0" err="1"/>
              <a:t>corti</a:t>
            </a:r>
            <a:r>
              <a:rPr lang="en-US" dirty="0"/>
              <a:t>)</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524001" y="0"/>
            <a:ext cx="8229600" cy="6096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a:noFill/>
        </p:spPr>
        <p:style>
          <a:lnRef idx="1">
            <a:schemeClr val="accent4"/>
          </a:lnRef>
          <a:fillRef idx="2">
            <a:schemeClr val="accent4"/>
          </a:fillRef>
          <a:effectRef idx="1">
            <a:schemeClr val="accent4"/>
          </a:effectRef>
          <a:fontRef idx="minor">
            <a:schemeClr val="dk1"/>
          </a:fontRef>
        </p:style>
        <p:txBody>
          <a:bodyPr>
            <a:normAutofit/>
          </a:bodyPr>
          <a:lstStyle/>
          <a:p>
            <a:r>
              <a:rPr lang="en-US" b="1" dirty="0">
                <a:solidFill>
                  <a:srgbClr val="FF0000"/>
                </a:solidFill>
              </a:rPr>
              <a:t>Physiology of hearing</a:t>
            </a:r>
          </a:p>
        </p:txBody>
      </p:sp>
      <p:sp>
        <p:nvSpPr>
          <p:cNvPr id="3" name="Content Placeholder 2"/>
          <p:cNvSpPr>
            <a:spLocks noGrp="1"/>
          </p:cNvSpPr>
          <p:nvPr>
            <p:ph idx="1"/>
          </p:nvPr>
        </p:nvSpPr>
        <p:spPr>
          <a:xfrm>
            <a:off x="1524000" y="762000"/>
            <a:ext cx="9144000" cy="6096000"/>
          </a:xfrm>
        </p:spPr>
        <p:txBody>
          <a:bodyPr>
            <a:normAutofit/>
          </a:bodyPr>
          <a:lstStyle/>
          <a:p>
            <a:r>
              <a:rPr lang="en-US" dirty="0"/>
              <a:t>Every sound produces </a:t>
            </a:r>
            <a:r>
              <a:rPr lang="en-US" b="1" dirty="0"/>
              <a:t>sound waves/vibrations in the air, </a:t>
            </a:r>
            <a:r>
              <a:rPr lang="en-US" dirty="0"/>
              <a:t>which travel at about 332 </a:t>
            </a:r>
            <a:r>
              <a:rPr lang="en-US" dirty="0" err="1"/>
              <a:t>metres</a:t>
            </a:r>
            <a:r>
              <a:rPr lang="en-US" dirty="0"/>
              <a:t> (1088 feet) per second.</a:t>
            </a:r>
          </a:p>
          <a:p>
            <a:r>
              <a:rPr lang="en-US" dirty="0"/>
              <a:t>Auricle concentrates the waves &amp; directs them along the auditory meatus causing tympanic membrane to vibrate. </a:t>
            </a:r>
          </a:p>
          <a:p>
            <a:r>
              <a:rPr lang="en-US" dirty="0"/>
              <a:t>Tympanic membrane vibrations are transmitted &amp; amplified through the middle ear by movement of </a:t>
            </a:r>
            <a:r>
              <a:rPr lang="en-US" dirty="0" err="1"/>
              <a:t>ossicles</a:t>
            </a:r>
            <a:r>
              <a:rPr lang="en-US" dirty="0"/>
              <a:t>. </a:t>
            </a:r>
          </a:p>
          <a:p>
            <a:r>
              <a:rPr lang="en-US" dirty="0"/>
              <a:t>At their medial end, footplate of stapes rocks to &amp; fro in the oval window, setting up fluid waves in the </a:t>
            </a:r>
            <a:r>
              <a:rPr lang="en-US" dirty="0" err="1"/>
              <a:t>perilymph</a:t>
            </a:r>
            <a:r>
              <a:rPr lang="en-US" dirty="0"/>
              <a:t> of the </a:t>
            </a:r>
            <a:r>
              <a:rPr lang="en-US" dirty="0" err="1"/>
              <a:t>scala</a:t>
            </a:r>
            <a:r>
              <a:rPr lang="en-US" dirty="0"/>
              <a:t> </a:t>
            </a:r>
            <a:r>
              <a:rPr lang="en-US" dirty="0" err="1"/>
              <a:t>vestibuli</a:t>
            </a:r>
            <a:r>
              <a:rPr lang="en-US" dirty="0"/>
              <a:t>.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Some of the force of these waves is transmitted along the length of the </a:t>
            </a:r>
            <a:r>
              <a:rPr lang="en-US" dirty="0" err="1"/>
              <a:t>scala</a:t>
            </a:r>
            <a:r>
              <a:rPr lang="en-US" dirty="0"/>
              <a:t> </a:t>
            </a:r>
            <a:r>
              <a:rPr lang="en-US" dirty="0" err="1"/>
              <a:t>vestibuli</a:t>
            </a:r>
            <a:r>
              <a:rPr lang="en-US" dirty="0"/>
              <a:t> &amp; </a:t>
            </a:r>
            <a:r>
              <a:rPr lang="en-US" dirty="0" err="1"/>
              <a:t>scala</a:t>
            </a:r>
            <a:r>
              <a:rPr lang="en-US" dirty="0"/>
              <a:t> tympani, but most of the pressure is transmitted into cochlear duct. </a:t>
            </a:r>
          </a:p>
          <a:p>
            <a:r>
              <a:rPr lang="en-US" dirty="0"/>
              <a:t>This causes a corresponding wave motion in the </a:t>
            </a:r>
            <a:r>
              <a:rPr lang="en-US" dirty="0" err="1"/>
              <a:t>endolymph</a:t>
            </a:r>
            <a:r>
              <a:rPr lang="en-US" dirty="0"/>
              <a:t>, resulting in vibration of basilar membrane &amp; stimulation of auditory receptors in the hair cells of the spiral organ. </a:t>
            </a:r>
          </a:p>
          <a:p>
            <a:r>
              <a:rPr lang="en-US" dirty="0"/>
              <a:t>Nerve impulses generated pass to the brain in cochlear portion of 8</a:t>
            </a:r>
            <a:r>
              <a:rPr lang="en-US" baseline="30000" dirty="0"/>
              <a:t>th</a:t>
            </a:r>
            <a:r>
              <a:rPr lang="en-US" dirty="0"/>
              <a:t> CN which</a:t>
            </a:r>
            <a:r>
              <a:rPr lang="en-US" i="1" dirty="0"/>
              <a:t> </a:t>
            </a:r>
            <a:r>
              <a:rPr lang="en-US" dirty="0"/>
              <a:t>transmits the impulses to the hearing area in the cerebrum where sound is perceived &amp; to various nuclei in the pons &amp; midbrain. </a:t>
            </a:r>
          </a:p>
          <a:p>
            <a:r>
              <a:rPr lang="en-US" dirty="0"/>
              <a:t>The fluid wave is finally expended into the middle ear by vibration of the membrane of the round window.</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1" y="0"/>
            <a:ext cx="9143999"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6</a:t>
            </a:fld>
            <a:endParaRPr lang="en-US"/>
          </a:p>
        </p:txBody>
      </p:sp>
    </p:spTree>
  </p:cSld>
  <p:clrMapOvr>
    <a:masterClrMapping/>
  </p:clrMapOvr>
  <p:transition>
    <p:wedg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77000"/>
            <a:ext cx="8229600" cy="381000"/>
          </a:xfrm>
        </p:spPr>
        <p:txBody>
          <a:bodyPr>
            <a:normAutofit fontScale="90000"/>
          </a:bodyPr>
          <a:lstStyle/>
          <a:p>
            <a:r>
              <a:rPr lang="en-US" dirty="0"/>
              <a:t>Passage of sound waves</a:t>
            </a:r>
          </a:p>
        </p:txBody>
      </p:sp>
      <p:pic>
        <p:nvPicPr>
          <p:cNvPr id="6146" name="Picture 2"/>
          <p:cNvPicPr>
            <a:picLocks noGrp="1" noChangeAspect="1" noChangeArrowheads="1"/>
          </p:cNvPicPr>
          <p:nvPr>
            <p:ph idx="1"/>
          </p:nvPr>
        </p:nvPicPr>
        <p:blipFill>
          <a:blip r:embed="rId2" cstate="print"/>
          <a:srcRect b="3571"/>
          <a:stretch>
            <a:fillRect/>
          </a:stretch>
        </p:blipFill>
        <p:spPr bwMode="auto">
          <a:xfrm>
            <a:off x="1524001" y="0"/>
            <a:ext cx="9143999" cy="6477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a:t>Physiology of balance</a:t>
            </a:r>
          </a:p>
        </p:txBody>
      </p:sp>
      <p:sp>
        <p:nvSpPr>
          <p:cNvPr id="3" name="Content Placeholder 2"/>
          <p:cNvSpPr>
            <a:spLocks noGrp="1"/>
          </p:cNvSpPr>
          <p:nvPr>
            <p:ph idx="1"/>
          </p:nvPr>
        </p:nvSpPr>
        <p:spPr>
          <a:xfrm>
            <a:off x="1524000" y="685800"/>
            <a:ext cx="9144000" cy="6172200"/>
          </a:xfrm>
        </p:spPr>
        <p:txBody>
          <a:bodyPr>
            <a:normAutofit fontScale="92500"/>
          </a:bodyPr>
          <a:lstStyle/>
          <a:p>
            <a:r>
              <a:rPr lang="en-US" dirty="0"/>
              <a:t>Carrie out by semicircular canals &amp; vestibule (utricle &amp; </a:t>
            </a:r>
            <a:r>
              <a:rPr lang="en-US" dirty="0" err="1"/>
              <a:t>saccule</a:t>
            </a:r>
            <a:r>
              <a:rPr lang="en-US" dirty="0"/>
              <a:t>).</a:t>
            </a:r>
          </a:p>
          <a:p>
            <a:r>
              <a:rPr lang="en-US" dirty="0"/>
              <a:t>Any change head’s position causes movement in the </a:t>
            </a:r>
            <a:r>
              <a:rPr lang="en-US" dirty="0" err="1"/>
              <a:t>perilymph</a:t>
            </a:r>
            <a:r>
              <a:rPr lang="en-US" dirty="0"/>
              <a:t> &amp; </a:t>
            </a:r>
            <a:r>
              <a:rPr lang="en-US" dirty="0" err="1"/>
              <a:t>endolymph</a:t>
            </a:r>
            <a:r>
              <a:rPr lang="en-US" dirty="0"/>
              <a:t>, which bends the hair cells &amp; stimulates sensory nerve endings in the utricle, </a:t>
            </a:r>
            <a:r>
              <a:rPr lang="en-US" dirty="0" err="1"/>
              <a:t>saccule</a:t>
            </a:r>
            <a:r>
              <a:rPr lang="en-US" dirty="0"/>
              <a:t> &amp; </a:t>
            </a:r>
            <a:r>
              <a:rPr lang="en-US" dirty="0" err="1"/>
              <a:t>ampullae</a:t>
            </a:r>
            <a:r>
              <a:rPr lang="en-US" dirty="0"/>
              <a:t>. </a:t>
            </a:r>
          </a:p>
          <a:p>
            <a:r>
              <a:rPr lang="en-US" dirty="0"/>
              <a:t>Resultant nerve impulses are transmitted by vestibular nerve which joins cochlear nerve forming 8</a:t>
            </a:r>
            <a:r>
              <a:rPr lang="en-US" baseline="30000" dirty="0"/>
              <a:t>th</a:t>
            </a:r>
            <a:r>
              <a:rPr lang="en-US" dirty="0"/>
              <a:t> CN. The vestibular branch passes first to the </a:t>
            </a:r>
            <a:r>
              <a:rPr lang="en-US" b="1" i="1" dirty="0"/>
              <a:t>vestibular nucleus, </a:t>
            </a:r>
            <a:r>
              <a:rPr lang="en-US" dirty="0"/>
              <a:t>then to the </a:t>
            </a:r>
            <a:r>
              <a:rPr lang="en-US" b="1" i="1" dirty="0"/>
              <a:t>cerebellum.</a:t>
            </a:r>
          </a:p>
          <a:p>
            <a:r>
              <a:rPr lang="en-US" dirty="0"/>
              <a:t>Cerebellum also receives nerve impulses from the eyes &amp; </a:t>
            </a:r>
            <a:r>
              <a:rPr lang="en-US" dirty="0" err="1"/>
              <a:t>proprioceptors</a:t>
            </a:r>
            <a:r>
              <a:rPr lang="en-US" dirty="0"/>
              <a:t> in the skeletal muscles &amp; joints. </a:t>
            </a:r>
          </a:p>
          <a:p>
            <a:r>
              <a:rPr lang="en-US" dirty="0"/>
              <a:t>The Impulses are coordinated &amp; efferent nerve impulses pass to the cerebrum &amp; to skeletal muscles; results in </a:t>
            </a:r>
          </a:p>
          <a:p>
            <a:pPr lvl="1"/>
            <a:r>
              <a:rPr lang="en-US" dirty="0"/>
              <a:t>awareness of body position, maintenance of upright posture &amp; fixing of the eyes on the same point, independently of head movements.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style>
          <a:lnRef idx="0">
            <a:schemeClr val="accent6"/>
          </a:lnRef>
          <a:fillRef idx="3">
            <a:schemeClr val="accent6"/>
          </a:fillRef>
          <a:effectRef idx="3">
            <a:schemeClr val="accent6"/>
          </a:effectRef>
          <a:fontRef idx="minor">
            <a:schemeClr val="lt1"/>
          </a:fontRef>
        </p:style>
        <p:txBody>
          <a:bodyPr/>
          <a:lstStyle/>
          <a:p>
            <a:r>
              <a:rPr lang="en-US" b="1" dirty="0"/>
              <a:t>THE EYE</a:t>
            </a:r>
          </a:p>
        </p:txBody>
      </p:sp>
      <p:sp>
        <p:nvSpPr>
          <p:cNvPr id="3" name="Content Placeholder 2"/>
          <p:cNvSpPr>
            <a:spLocks noGrp="1"/>
          </p:cNvSpPr>
          <p:nvPr>
            <p:ph idx="1"/>
          </p:nvPr>
        </p:nvSpPr>
        <p:spPr>
          <a:xfrm>
            <a:off x="1524000" y="838200"/>
            <a:ext cx="9144000" cy="6019800"/>
          </a:xfrm>
        </p:spPr>
        <p:txBody>
          <a:bodyPr>
            <a:normAutofit/>
          </a:bodyPr>
          <a:lstStyle/>
          <a:p>
            <a:r>
              <a:rPr lang="en-US" dirty="0"/>
              <a:t>Organ of sight </a:t>
            </a:r>
          </a:p>
          <a:p>
            <a:r>
              <a:rPr lang="en-US" dirty="0"/>
              <a:t>Situated in orbital cavity  and supplied by </a:t>
            </a:r>
            <a:r>
              <a:rPr lang="en-US" b="1" i="1" dirty="0"/>
              <a:t>optic nerve </a:t>
            </a:r>
            <a:r>
              <a:rPr lang="en-US" b="1" dirty="0"/>
              <a:t>(2</a:t>
            </a:r>
            <a:r>
              <a:rPr lang="en-US" b="1" baseline="30000" dirty="0"/>
              <a:t>nd</a:t>
            </a:r>
            <a:r>
              <a:rPr lang="en-US" b="1" dirty="0"/>
              <a:t> CN).</a:t>
            </a:r>
          </a:p>
          <a:p>
            <a:r>
              <a:rPr lang="en-US" dirty="0"/>
              <a:t>Almost spherical in shape; about 2.5 cm in diameter. </a:t>
            </a:r>
          </a:p>
          <a:p>
            <a:r>
              <a:rPr lang="en-US" dirty="0"/>
              <a:t>Space between eye &amp; orbital cavity; occupied by adipose tissue. </a:t>
            </a:r>
          </a:p>
          <a:p>
            <a:r>
              <a:rPr lang="en-US" dirty="0"/>
              <a:t>Bony walls of orbit &amp; fat; protect the eye from injury.</a:t>
            </a:r>
          </a:p>
          <a:p>
            <a:r>
              <a:rPr lang="en-US" dirty="0"/>
              <a:t>The 2 eyes are structurally separate but some of their activities are coordinated so that they function as a pair. </a:t>
            </a:r>
          </a:p>
        </p:txBody>
      </p:sp>
      <p:sp>
        <p:nvSpPr>
          <p:cNvPr id="5" name="Slide Number Placeholder 4"/>
          <p:cNvSpPr>
            <a:spLocks noGrp="1"/>
          </p:cNvSpPr>
          <p:nvPr>
            <p:ph type="sldNum" sz="quarter" idx="12"/>
          </p:nvPr>
        </p:nvSpPr>
        <p:spPr/>
        <p:txBody>
          <a:bodyPr/>
          <a:lstStyle/>
          <a:p>
            <a:fld id="{5A635FD2-D9AA-4F2E-8FE6-17BF2643B117}"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a:t>Structure of the eye</a:t>
            </a:r>
          </a:p>
        </p:txBody>
      </p:sp>
      <p:sp>
        <p:nvSpPr>
          <p:cNvPr id="3" name="Content Placeholder 2"/>
          <p:cNvSpPr>
            <a:spLocks noGrp="1"/>
          </p:cNvSpPr>
          <p:nvPr>
            <p:ph idx="1"/>
          </p:nvPr>
        </p:nvSpPr>
        <p:spPr>
          <a:xfrm>
            <a:off x="1524000" y="609600"/>
            <a:ext cx="9144000" cy="6248400"/>
          </a:xfrm>
        </p:spPr>
        <p:txBody>
          <a:bodyPr>
            <a:normAutofit/>
          </a:bodyPr>
          <a:lstStyle/>
          <a:p>
            <a:r>
              <a:rPr lang="en-US" dirty="0"/>
              <a:t>3 layers of tissue in their walls.</a:t>
            </a:r>
          </a:p>
          <a:p>
            <a:pPr lvl="1"/>
            <a:r>
              <a:rPr lang="en-US" sz="2800" dirty="0"/>
              <a:t>outer fibrous layer: </a:t>
            </a:r>
            <a:r>
              <a:rPr lang="en-US" sz="2800" b="1" dirty="0"/>
              <a:t>sclera &amp; cornea</a:t>
            </a:r>
          </a:p>
          <a:p>
            <a:pPr lvl="1"/>
            <a:r>
              <a:rPr lang="en-US" sz="2800" dirty="0"/>
              <a:t>middle vascular layer or uveal tract: </a:t>
            </a:r>
            <a:r>
              <a:rPr lang="en-US" sz="2800" b="1" dirty="0"/>
              <a:t>choroid, </a:t>
            </a:r>
            <a:r>
              <a:rPr lang="en-US" sz="2800" b="1" dirty="0" err="1"/>
              <a:t>ciliary</a:t>
            </a:r>
            <a:r>
              <a:rPr lang="en-US" sz="2800" b="1" dirty="0"/>
              <a:t> body &amp; iris</a:t>
            </a:r>
          </a:p>
          <a:p>
            <a:pPr lvl="1"/>
            <a:r>
              <a:rPr lang="en-US" sz="2800" dirty="0"/>
              <a:t>inner nervous tissue layer: </a:t>
            </a:r>
            <a:r>
              <a:rPr lang="en-US" sz="2800" b="1" dirty="0"/>
              <a:t>retina</a:t>
            </a:r>
            <a:r>
              <a:rPr lang="en-US" sz="2800" dirty="0"/>
              <a:t>.</a:t>
            </a:r>
          </a:p>
          <a:p>
            <a:r>
              <a:rPr lang="en-US" dirty="0"/>
              <a:t>Structures inside the eyeball </a:t>
            </a:r>
          </a:p>
          <a:p>
            <a:pPr lvl="1"/>
            <a:r>
              <a:rPr lang="en-US" sz="2800" dirty="0"/>
              <a:t>lens, </a:t>
            </a:r>
          </a:p>
          <a:p>
            <a:pPr lvl="1"/>
            <a:r>
              <a:rPr lang="en-US" sz="2800" dirty="0"/>
              <a:t>aqueous fluid (humour) </a:t>
            </a:r>
          </a:p>
          <a:p>
            <a:pPr lvl="1"/>
            <a:r>
              <a:rPr lang="en-US" sz="2800" dirty="0"/>
              <a:t>vitreous body (humour).</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354762"/>
            <a:ext cx="8229600" cy="503238"/>
          </a:xfrm>
        </p:spPr>
        <p:txBody>
          <a:bodyPr>
            <a:normAutofit fontScale="90000"/>
          </a:bodyPr>
          <a:lstStyle/>
          <a:p>
            <a:r>
              <a:rPr lang="en-US" dirty="0"/>
              <a:t>The eye</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1524000" y="1"/>
            <a:ext cx="9144000" cy="62483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b="1" dirty="0"/>
              <a:t>Sclera and cornea</a:t>
            </a:r>
          </a:p>
          <a:p>
            <a:r>
              <a:rPr lang="en-US" b="1" i="1" dirty="0"/>
              <a:t>Sclera</a:t>
            </a:r>
            <a:r>
              <a:rPr lang="en-US" dirty="0"/>
              <a:t> or white of the eye forms the outermost layer of tissue of posterior &amp; lateral aspects of eyeball </a:t>
            </a:r>
          </a:p>
          <a:p>
            <a:pPr lvl="1"/>
            <a:r>
              <a:rPr lang="en-US" sz="2800" dirty="0"/>
              <a:t>Consists of a firm fibrous membrane that maintains eye’s shape &amp; gives attachment to </a:t>
            </a:r>
            <a:r>
              <a:rPr lang="en-US" sz="2800" dirty="0" err="1"/>
              <a:t>extraocular</a:t>
            </a:r>
            <a:r>
              <a:rPr lang="en-US" sz="2800" dirty="0"/>
              <a:t>/extrinsic muscles of eye</a:t>
            </a:r>
          </a:p>
          <a:p>
            <a:r>
              <a:rPr lang="en-US" dirty="0"/>
              <a:t>Anteriorly continues as a clear transparent epithelial membrane known as the </a:t>
            </a:r>
            <a:r>
              <a:rPr lang="en-US" b="1" i="1" dirty="0"/>
              <a:t>cornea</a:t>
            </a:r>
            <a:r>
              <a:rPr lang="en-US" dirty="0"/>
              <a:t>. </a:t>
            </a:r>
          </a:p>
          <a:p>
            <a:r>
              <a:rPr lang="en-US" dirty="0"/>
              <a:t>Light rays pass through the cornea to reach the retina. </a:t>
            </a:r>
          </a:p>
          <a:p>
            <a:r>
              <a:rPr lang="en-US" dirty="0"/>
              <a:t>Cornea is convex </a:t>
            </a:r>
            <a:r>
              <a:rPr lang="en-US" dirty="0" err="1"/>
              <a:t>anteriorly</a:t>
            </a:r>
            <a:r>
              <a:rPr lang="en-US" dirty="0"/>
              <a:t> and is involved in refracting (bending) light rays to focus them on retina.</a:t>
            </a:r>
          </a:p>
        </p:txBody>
      </p:sp>
      <p:sp>
        <p:nvSpPr>
          <p:cNvPr id="5" name="Slide Number Placeholder 4"/>
          <p:cNvSpPr>
            <a:spLocks noGrp="1"/>
          </p:cNvSpPr>
          <p:nvPr>
            <p:ph type="sldNum" sz="quarter" idx="12"/>
          </p:nvPr>
        </p:nvSpPr>
        <p:spPr/>
        <p:txBody>
          <a:bodyPr/>
          <a:lstStyle/>
          <a:p>
            <a:fld id="{5A635FD2-D9AA-4F2E-8FE6-17BF2643B117}"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a:bodyPr>
          <a:lstStyle/>
          <a:p>
            <a:r>
              <a:rPr lang="en-US" b="1" dirty="0"/>
              <a:t>Choroid</a:t>
            </a:r>
          </a:p>
          <a:p>
            <a:r>
              <a:rPr lang="en-US" dirty="0"/>
              <a:t>Lines posterior 5/6 of inner surface of sclera. </a:t>
            </a:r>
          </a:p>
          <a:p>
            <a:r>
              <a:rPr lang="en-US" dirty="0"/>
              <a:t>Very rich in blood vessels  and deep chocolate brown in colour. Light enters the eye through the pupil, stimulates nerve endings in the retina; then absorbed by the choroid.</a:t>
            </a:r>
          </a:p>
          <a:p>
            <a:r>
              <a:rPr lang="en-US" b="1" dirty="0" err="1"/>
              <a:t>Ciliary</a:t>
            </a:r>
            <a:r>
              <a:rPr lang="en-US" b="1" dirty="0"/>
              <a:t> body</a:t>
            </a:r>
          </a:p>
          <a:p>
            <a:r>
              <a:rPr lang="en-US" dirty="0"/>
              <a:t>Is the anterior continuation of choroid consisting of </a:t>
            </a:r>
            <a:r>
              <a:rPr lang="en-US" dirty="0" err="1"/>
              <a:t>ciliary</a:t>
            </a:r>
            <a:r>
              <a:rPr lang="en-US" dirty="0"/>
              <a:t> muscle (smooth muscle fibres) &amp; secretory epithelial cells.</a:t>
            </a:r>
          </a:p>
          <a:p>
            <a:r>
              <a:rPr lang="en-US" dirty="0"/>
              <a:t>Gives attachment to </a:t>
            </a:r>
            <a:r>
              <a:rPr lang="en-US" dirty="0" err="1"/>
              <a:t>suspensory</a:t>
            </a:r>
            <a:r>
              <a:rPr lang="en-US" dirty="0"/>
              <a:t> ligament of the lens</a:t>
            </a:r>
          </a:p>
          <a:p>
            <a:r>
              <a:rPr lang="en-US" dirty="0"/>
              <a:t>Its Contraction &amp; relaxation changes the thickness of lens which refracts light rays entering the eye to focus them on the retina. </a:t>
            </a:r>
          </a:p>
          <a:p>
            <a:r>
              <a:rPr lang="en-US" dirty="0"/>
              <a:t>Epithelial cells secrete aqueous fluid into anterior segment of eye and cornea (anterior &amp; posterior chambers). </a:t>
            </a:r>
          </a:p>
          <a:p>
            <a:r>
              <a:rPr lang="en-US" dirty="0"/>
              <a:t>It is Supplied by parasympathetic branches of 3</a:t>
            </a:r>
            <a:r>
              <a:rPr lang="en-US" baseline="30000" dirty="0"/>
              <a:t>rd</a:t>
            </a:r>
            <a:r>
              <a:rPr lang="en-US" dirty="0"/>
              <a:t> CN and Stimulation causes contraction of smooth muscle &amp; accommodation of the eye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fontScale="92500" lnSpcReduction="10000"/>
          </a:bodyPr>
          <a:lstStyle/>
          <a:p>
            <a:r>
              <a:rPr lang="en-US" b="1" dirty="0"/>
              <a:t>Iris</a:t>
            </a:r>
          </a:p>
          <a:p>
            <a:r>
              <a:rPr lang="en-US" dirty="0"/>
              <a:t>Visible </a:t>
            </a:r>
            <a:r>
              <a:rPr lang="en-US" dirty="0" err="1"/>
              <a:t>coloured</a:t>
            </a:r>
            <a:r>
              <a:rPr lang="en-US" dirty="0"/>
              <a:t> part of eye </a:t>
            </a:r>
          </a:p>
          <a:p>
            <a:r>
              <a:rPr lang="en-US" dirty="0"/>
              <a:t>Extends </a:t>
            </a:r>
            <a:r>
              <a:rPr lang="en-US" dirty="0" err="1"/>
              <a:t>anteriorly</a:t>
            </a:r>
            <a:r>
              <a:rPr lang="en-US" dirty="0"/>
              <a:t> from </a:t>
            </a:r>
            <a:r>
              <a:rPr lang="en-US" dirty="0" err="1"/>
              <a:t>ciliary</a:t>
            </a:r>
            <a:r>
              <a:rPr lang="en-US" dirty="0"/>
              <a:t> body, lying behind cornea and in front of lens. </a:t>
            </a:r>
          </a:p>
          <a:p>
            <a:r>
              <a:rPr lang="en-US" dirty="0"/>
              <a:t>It divides anterior segment of eye into anterior &amp; posterior chambers which contain aqueous fluid secreted by the </a:t>
            </a:r>
            <a:r>
              <a:rPr lang="en-US" dirty="0" err="1"/>
              <a:t>ciliary</a:t>
            </a:r>
            <a:r>
              <a:rPr lang="en-US" dirty="0"/>
              <a:t> body.</a:t>
            </a:r>
          </a:p>
          <a:p>
            <a:r>
              <a:rPr lang="en-US" dirty="0"/>
              <a:t>Its circular body is composed of pigment cells &amp; 2 layers of smooth muscle fibres, one circular &amp; the other radiating</a:t>
            </a:r>
          </a:p>
          <a:p>
            <a:r>
              <a:rPr lang="en-US" dirty="0"/>
              <a:t>In the centre is an aperture known as the </a:t>
            </a:r>
            <a:r>
              <a:rPr lang="en-US" b="1" dirty="0"/>
              <a:t>pupil.</a:t>
            </a:r>
          </a:p>
          <a:p>
            <a:r>
              <a:rPr lang="en-US" dirty="0"/>
              <a:t>It is Supplied by </a:t>
            </a:r>
          </a:p>
          <a:p>
            <a:pPr lvl="1"/>
            <a:r>
              <a:rPr lang="en-US" dirty="0"/>
              <a:t>Parasympathetic nerves  which constricts pupil  </a:t>
            </a:r>
          </a:p>
          <a:p>
            <a:pPr lvl="1"/>
            <a:r>
              <a:rPr lang="en-US" dirty="0"/>
              <a:t>Sympathetic nerves which dilates pupil.</a:t>
            </a:r>
          </a:p>
          <a:p>
            <a:r>
              <a:rPr lang="en-US" dirty="0"/>
              <a:t>Its colour is genetically determined &amp; depends on the number of pigment cells present. </a:t>
            </a:r>
          </a:p>
          <a:p>
            <a:pPr lvl="1"/>
            <a:r>
              <a:rPr lang="en-US" dirty="0"/>
              <a:t>Albinos have no pigment cells </a:t>
            </a:r>
          </a:p>
          <a:p>
            <a:pPr lvl="1"/>
            <a:r>
              <a:rPr lang="en-US" dirty="0"/>
              <a:t>People with blue eyes have fewer than those with brown eyes.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0" y="0"/>
            <a:ext cx="9144000" cy="563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68</a:t>
            </a:fld>
            <a:endParaRPr lang="en-US"/>
          </a:p>
        </p:txBody>
      </p:sp>
      <p:sp>
        <p:nvSpPr>
          <p:cNvPr id="4" name="TextBox 3"/>
          <p:cNvSpPr txBox="1"/>
          <p:nvPr/>
        </p:nvSpPr>
        <p:spPr>
          <a:xfrm>
            <a:off x="2057400" y="6019801"/>
            <a:ext cx="3657600" cy="954107"/>
          </a:xfrm>
          <a:prstGeom prst="rect">
            <a:avLst/>
          </a:prstGeom>
          <a:noFill/>
        </p:spPr>
        <p:txBody>
          <a:bodyPr wrap="square" rtlCol="0">
            <a:spAutoFit/>
          </a:bodyPr>
          <a:lstStyle/>
          <a:p>
            <a:r>
              <a:rPr lang="en-US" sz="2800" dirty="0"/>
              <a:t>The choroid, </a:t>
            </a:r>
            <a:r>
              <a:rPr lang="en-US" sz="2800" dirty="0" err="1"/>
              <a:t>ciliary</a:t>
            </a:r>
            <a:r>
              <a:rPr lang="en-US" sz="2800" dirty="0"/>
              <a:t> body and iris</a:t>
            </a:r>
          </a:p>
        </p:txBody>
      </p:sp>
      <p:sp>
        <p:nvSpPr>
          <p:cNvPr id="6" name="TextBox 5"/>
          <p:cNvSpPr txBox="1"/>
          <p:nvPr/>
        </p:nvSpPr>
        <p:spPr>
          <a:xfrm>
            <a:off x="6324600" y="5903894"/>
            <a:ext cx="4343400" cy="954107"/>
          </a:xfrm>
          <a:prstGeom prst="rect">
            <a:avLst/>
          </a:prstGeom>
          <a:noFill/>
        </p:spPr>
        <p:txBody>
          <a:bodyPr wrap="square" rtlCol="0">
            <a:spAutoFit/>
          </a:bodyPr>
          <a:lstStyle/>
          <a:p>
            <a:r>
              <a:rPr lang="en-US" sz="2800" dirty="0"/>
              <a:t>Lens and </a:t>
            </a:r>
            <a:r>
              <a:rPr lang="en-US" sz="2800" dirty="0" err="1"/>
              <a:t>suspensory</a:t>
            </a:r>
            <a:r>
              <a:rPr lang="en-US" sz="2800" dirty="0"/>
              <a:t> ligaments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b="1" dirty="0"/>
              <a:t>Lens </a:t>
            </a:r>
          </a:p>
          <a:p>
            <a:r>
              <a:rPr lang="en-US" dirty="0"/>
              <a:t>Highly elastic circular biconvex body, lying immediately behind the pupil. </a:t>
            </a:r>
          </a:p>
          <a:p>
            <a:r>
              <a:rPr lang="en-US" dirty="0"/>
              <a:t>Consists of fibres enclosed within a capsule </a:t>
            </a:r>
          </a:p>
          <a:p>
            <a:r>
              <a:rPr lang="en-US" dirty="0"/>
              <a:t>Suspended from </a:t>
            </a:r>
            <a:r>
              <a:rPr lang="en-US" dirty="0" err="1"/>
              <a:t>ciliary</a:t>
            </a:r>
            <a:r>
              <a:rPr lang="en-US" dirty="0"/>
              <a:t> body by </a:t>
            </a:r>
            <a:r>
              <a:rPr lang="en-US" dirty="0" err="1"/>
              <a:t>suspensory</a:t>
            </a:r>
            <a:r>
              <a:rPr lang="en-US" dirty="0"/>
              <a:t> ligament. </a:t>
            </a:r>
          </a:p>
          <a:p>
            <a:r>
              <a:rPr lang="en-US" dirty="0"/>
              <a:t>Its thickness is controlled by </a:t>
            </a:r>
            <a:r>
              <a:rPr lang="en-US" dirty="0" err="1"/>
              <a:t>ciliary</a:t>
            </a:r>
            <a:r>
              <a:rPr lang="en-US" dirty="0"/>
              <a:t> muscle through the </a:t>
            </a:r>
            <a:r>
              <a:rPr lang="en-US" dirty="0" err="1"/>
              <a:t>suspensory</a:t>
            </a:r>
            <a:r>
              <a:rPr lang="en-US" dirty="0"/>
              <a:t> ligament. </a:t>
            </a:r>
          </a:p>
          <a:p>
            <a:r>
              <a:rPr lang="en-US" dirty="0"/>
              <a:t>Refracts light rays reflected by objects in front of eye. </a:t>
            </a:r>
          </a:p>
          <a:p>
            <a:r>
              <a:rPr lang="en-US" dirty="0"/>
              <a:t>It is the only structure in the eye that can vary its refractory power; achieved by changing its thickness.</a:t>
            </a:r>
          </a:p>
          <a:p>
            <a:pPr lvl="1"/>
            <a:r>
              <a:rPr lang="en-US" dirty="0"/>
              <a:t>When the </a:t>
            </a:r>
            <a:r>
              <a:rPr lang="en-US" dirty="0" err="1"/>
              <a:t>ciliary</a:t>
            </a:r>
            <a:r>
              <a:rPr lang="en-US" dirty="0"/>
              <a:t> muscle contracts, it moves forward, releasing its pull on the lens, increasing its thickness. </a:t>
            </a:r>
          </a:p>
          <a:p>
            <a:pPr lvl="1"/>
            <a:r>
              <a:rPr lang="en-US" dirty="0"/>
              <a:t>The nearer is the object being viewed, the thicker the lens becomes to allow focusing.</a:t>
            </a:r>
          </a:p>
        </p:txBody>
      </p:sp>
      <p:sp>
        <p:nvSpPr>
          <p:cNvPr id="5" name="Slide Number Placeholder 4"/>
          <p:cNvSpPr>
            <a:spLocks noGrp="1"/>
          </p:cNvSpPr>
          <p:nvPr>
            <p:ph type="sldNum" sz="quarter" idx="12"/>
          </p:nvPr>
        </p:nvSpPr>
        <p:spPr/>
        <p:txBody>
          <a:bodyPr/>
          <a:lstStyle/>
          <a:p>
            <a:fld id="{5A635FD2-D9AA-4F2E-8FE6-17BF2643B117}"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pPr>
              <a:buNone/>
            </a:pPr>
            <a:r>
              <a:rPr lang="en-US" b="1" u="sng" dirty="0"/>
              <a:t>Blood supply, lymph drainage &amp; nerve supply</a:t>
            </a:r>
          </a:p>
          <a:p>
            <a:r>
              <a:rPr lang="en-US" b="1" dirty="0"/>
              <a:t>Arterial supply: </a:t>
            </a:r>
            <a:r>
              <a:rPr lang="en-US" dirty="0"/>
              <a:t>by branches from the </a:t>
            </a:r>
            <a:r>
              <a:rPr lang="en-US" b="1" dirty="0"/>
              <a:t>internal pudendal arteries</a:t>
            </a:r>
            <a:r>
              <a:rPr lang="en-US" dirty="0"/>
              <a:t> that branch from the internal iliac arteries and by </a:t>
            </a:r>
            <a:r>
              <a:rPr lang="en-US" b="1" dirty="0"/>
              <a:t>external pudendal arteries </a:t>
            </a:r>
            <a:r>
              <a:rPr lang="en-US" dirty="0"/>
              <a:t>that branch from the femoral arteries.</a:t>
            </a:r>
          </a:p>
          <a:p>
            <a:r>
              <a:rPr lang="en-US" b="1" dirty="0"/>
              <a:t>Venous drainage: </a:t>
            </a:r>
            <a:r>
              <a:rPr lang="en-US" dirty="0"/>
              <a:t>Forms a large plexus which eventually drains into the internal iliac veins.</a:t>
            </a:r>
          </a:p>
          <a:p>
            <a:r>
              <a:rPr lang="en-US" b="1" dirty="0"/>
              <a:t>Lymph drainage: </a:t>
            </a:r>
            <a:r>
              <a:rPr lang="en-US" dirty="0"/>
              <a:t>Through the superficial inguinal nodes.</a:t>
            </a:r>
          </a:p>
          <a:p>
            <a:r>
              <a:rPr lang="en-US" b="1" dirty="0"/>
              <a:t>Nerve supply: </a:t>
            </a:r>
            <a:r>
              <a:rPr lang="en-US" dirty="0"/>
              <a:t>by branches from pudendal nerves.</a:t>
            </a:r>
          </a:p>
          <a:p>
            <a:r>
              <a:rPr lang="en-US" b="1" u="sng" dirty="0"/>
              <a:t>Perineum</a:t>
            </a:r>
          </a:p>
          <a:p>
            <a:r>
              <a:rPr lang="en-US" dirty="0"/>
              <a:t>Area extending from the base of the labia minora to the anal canal. </a:t>
            </a:r>
          </a:p>
          <a:p>
            <a:r>
              <a:rPr lang="en-US" dirty="0"/>
              <a:t>Roughly triangular &amp; consists of connective tissue, muscle and fat.</a:t>
            </a:r>
          </a:p>
          <a:p>
            <a:r>
              <a:rPr lang="en-US" dirty="0"/>
              <a:t>Gives attachment to the muscles of the pelvic floor</a:t>
            </a:r>
          </a:p>
        </p:txBody>
      </p:sp>
      <p:sp>
        <p:nvSpPr>
          <p:cNvPr id="5" name="Slide Number Placeholder 4"/>
          <p:cNvSpPr>
            <a:spLocks noGrp="1"/>
          </p:cNvSpPr>
          <p:nvPr>
            <p:ph type="sldNum" sz="quarter" idx="12"/>
          </p:nvPr>
        </p:nvSpPr>
        <p:spPr/>
        <p:txBody>
          <a:bodyPr/>
          <a:lstStyle/>
          <a:p>
            <a:fld id="{5A635FD2-D9AA-4F2E-8FE6-17BF2643B117}" type="slidenum">
              <a:rPr lang="en-US" smtClean="0"/>
              <a:pPr/>
              <a:t>7</a:t>
            </a:fld>
            <a:endParaRPr lang="en-US"/>
          </a:p>
        </p:txBody>
      </p:sp>
    </p:spTree>
  </p:cSld>
  <p:clrMapOvr>
    <a:masterClrMapping/>
  </p:clrMapOvr>
  <p:transition>
    <p:wedg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lnSpcReduction="10000"/>
          </a:bodyPr>
          <a:lstStyle/>
          <a:p>
            <a:r>
              <a:rPr lang="en-US" b="1" dirty="0"/>
              <a:t>Retina</a:t>
            </a:r>
          </a:p>
          <a:p>
            <a:r>
              <a:rPr lang="en-US" dirty="0"/>
              <a:t>Innermost layer of the wall of eye </a:t>
            </a:r>
          </a:p>
          <a:p>
            <a:r>
              <a:rPr lang="en-US" dirty="0"/>
              <a:t>Extremely delicate structure and is well adapted for stimulation by light rays. </a:t>
            </a:r>
          </a:p>
          <a:p>
            <a:r>
              <a:rPr lang="en-US" dirty="0"/>
              <a:t>Composed of several layers of nerve cell bodies &amp; their axons, lying on a pigmented layer of epithelial cells which attach it to the choroid. </a:t>
            </a:r>
          </a:p>
          <a:p>
            <a:r>
              <a:rPr lang="en-US" dirty="0"/>
              <a:t>The light sensitive layer consists of sensory receptor cells: </a:t>
            </a:r>
            <a:r>
              <a:rPr lang="en-US" b="1" dirty="0"/>
              <a:t>rods &amp; cones </a:t>
            </a:r>
            <a:r>
              <a:rPr lang="en-US" dirty="0"/>
              <a:t>that contain photosensitive pigments that convert light rays into nerve impulses</a:t>
            </a:r>
          </a:p>
          <a:p>
            <a:r>
              <a:rPr lang="en-US" dirty="0"/>
              <a:t>It lines about three-quarters of eyeball &amp; thickest at the back &amp; thins out </a:t>
            </a:r>
            <a:r>
              <a:rPr lang="en-US" dirty="0" err="1"/>
              <a:t>anteriorly</a:t>
            </a:r>
            <a:r>
              <a:rPr lang="en-US" dirty="0"/>
              <a:t> to end just behind the </a:t>
            </a:r>
            <a:r>
              <a:rPr lang="en-US" dirty="0" err="1"/>
              <a:t>ciliary</a:t>
            </a:r>
            <a:r>
              <a:rPr lang="en-US" dirty="0"/>
              <a:t> body. </a:t>
            </a:r>
          </a:p>
          <a:p>
            <a:r>
              <a:rPr lang="en-US" dirty="0"/>
              <a:t>Near the centre of posterior part is </a:t>
            </a:r>
            <a:r>
              <a:rPr lang="en-US" b="1" dirty="0"/>
              <a:t>macula </a:t>
            </a:r>
            <a:r>
              <a:rPr lang="en-US" b="1" dirty="0" err="1"/>
              <a:t>lutea</a:t>
            </a:r>
            <a:r>
              <a:rPr lang="en-US" dirty="0"/>
              <a:t>, or </a:t>
            </a:r>
            <a:r>
              <a:rPr lang="en-US" b="1" dirty="0"/>
              <a:t>yellow spot</a:t>
            </a:r>
            <a:r>
              <a:rPr lang="en-US" dirty="0"/>
              <a:t>. Here, there is a little depression called </a:t>
            </a:r>
            <a:r>
              <a:rPr lang="en-US" b="1" dirty="0"/>
              <a:t>fovea </a:t>
            </a:r>
            <a:r>
              <a:rPr lang="en-US" b="1" dirty="0" err="1"/>
              <a:t>centralis</a:t>
            </a:r>
            <a:r>
              <a:rPr lang="en-US" b="1" dirty="0"/>
              <a:t>, </a:t>
            </a:r>
            <a:r>
              <a:rPr lang="en-US" dirty="0"/>
              <a:t>consisting of only </a:t>
            </a:r>
            <a:r>
              <a:rPr lang="en-US" b="1" i="1" dirty="0"/>
              <a:t>cones</a:t>
            </a:r>
          </a:p>
        </p:txBody>
      </p:sp>
      <p:sp>
        <p:nvSpPr>
          <p:cNvPr id="5" name="Slide Number Placeholder 4"/>
          <p:cNvSpPr>
            <a:spLocks noGrp="1"/>
          </p:cNvSpPr>
          <p:nvPr>
            <p:ph type="sldNum" sz="quarter" idx="12"/>
          </p:nvPr>
        </p:nvSpPr>
        <p:spPr/>
        <p:txBody>
          <a:bodyPr/>
          <a:lstStyle/>
          <a:p>
            <a:fld id="{5A635FD2-D9AA-4F2E-8FE6-17BF2643B117}"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r>
              <a:rPr lang="en-US" dirty="0"/>
              <a:t>Towards the anterior part of retina there are fewer cone- than rod-shaped cells.</a:t>
            </a:r>
          </a:p>
          <a:p>
            <a:r>
              <a:rPr lang="en-US" dirty="0"/>
              <a:t>About 0.5 cm to the nasal side of macula </a:t>
            </a:r>
            <a:r>
              <a:rPr lang="en-US" dirty="0" err="1"/>
              <a:t>lutea</a:t>
            </a:r>
            <a:r>
              <a:rPr lang="en-US" dirty="0"/>
              <a:t> all the nerve fibres of the retina converge to form the </a:t>
            </a:r>
            <a:r>
              <a:rPr lang="en-US" b="1" i="1" dirty="0"/>
              <a:t>optic nerve</a:t>
            </a:r>
            <a:r>
              <a:rPr lang="en-US" dirty="0"/>
              <a:t>. </a:t>
            </a:r>
          </a:p>
          <a:p>
            <a:r>
              <a:rPr lang="en-US" dirty="0"/>
              <a:t>Small area of retina where the optic nerve leaves the eye is </a:t>
            </a:r>
            <a:r>
              <a:rPr lang="en-US" b="1" dirty="0"/>
              <a:t>optic disc </a:t>
            </a:r>
            <a:r>
              <a:rPr lang="en-US" dirty="0"/>
              <a:t>or </a:t>
            </a:r>
            <a:r>
              <a:rPr lang="en-US" b="1" dirty="0"/>
              <a:t>blind spot</a:t>
            </a:r>
            <a:r>
              <a:rPr lang="en-US" dirty="0"/>
              <a:t> and has no light sensitive cells.</a:t>
            </a:r>
          </a:p>
          <a:p>
            <a:endParaRPr lang="en-US" dirty="0"/>
          </a:p>
        </p:txBody>
      </p:sp>
      <p:sp>
        <p:nvSpPr>
          <p:cNvPr id="5" name="Slide Number Placeholder 4"/>
          <p:cNvSpPr>
            <a:spLocks noGrp="1"/>
          </p:cNvSpPr>
          <p:nvPr>
            <p:ph type="sldNum" sz="quarter" idx="12"/>
          </p:nvPr>
        </p:nvSpPr>
        <p:spPr/>
        <p:txBody>
          <a:bodyPr/>
          <a:lstStyle/>
          <a:p>
            <a:fld id="{5A635FD2-D9AA-4F2E-8FE6-17BF2643B117}"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Physiology of sight</a:t>
            </a:r>
          </a:p>
        </p:txBody>
      </p:sp>
      <p:sp>
        <p:nvSpPr>
          <p:cNvPr id="4" name="Content Placeholder 3"/>
          <p:cNvSpPr>
            <a:spLocks noGrp="1"/>
          </p:cNvSpPr>
          <p:nvPr>
            <p:ph idx="1"/>
          </p:nvPr>
        </p:nvSpPr>
        <p:spPr/>
        <p:txBody>
          <a:bodyPr/>
          <a:lstStyle/>
          <a:p>
            <a:r>
              <a:rPr lang="en-US" dirty="0"/>
              <a:t>Clear vision is dependent on three processes: </a:t>
            </a:r>
          </a:p>
          <a:p>
            <a:pPr lvl="1"/>
            <a:r>
              <a:rPr lang="en-US" dirty="0"/>
              <a:t>Refraction of the light rays</a:t>
            </a:r>
          </a:p>
          <a:p>
            <a:pPr lvl="1"/>
            <a:r>
              <a:rPr lang="en-US" dirty="0"/>
              <a:t>Changing of the size of the pupils</a:t>
            </a:r>
          </a:p>
          <a:p>
            <a:pPr lvl="1"/>
            <a:r>
              <a:rPr lang="en-US" dirty="0" err="1"/>
              <a:t>Accomodation</a:t>
            </a:r>
            <a:endParaRPr lang="en-US" dirty="0"/>
          </a:p>
          <a:p>
            <a:r>
              <a:rPr lang="en-US" dirty="0"/>
              <a:t>They are all coordinated</a:t>
            </a:r>
          </a:p>
        </p:txBody>
      </p:sp>
      <p:sp>
        <p:nvSpPr>
          <p:cNvPr id="2" name="Slide Number Placeholder 1"/>
          <p:cNvSpPr>
            <a:spLocks noGrp="1"/>
          </p:cNvSpPr>
          <p:nvPr>
            <p:ph type="sldNum" sz="quarter" idx="12"/>
          </p:nvPr>
        </p:nvSpPr>
        <p:spPr/>
        <p:txBody>
          <a:bodyPr/>
          <a:lstStyle/>
          <a:p>
            <a:fld id="{5A635FD2-D9AA-4F2E-8FE6-17BF2643B117}"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Refraction of light rays</a:t>
            </a:r>
          </a:p>
        </p:txBody>
      </p:sp>
      <p:sp>
        <p:nvSpPr>
          <p:cNvPr id="4" name="Content Placeholder 3"/>
          <p:cNvSpPr>
            <a:spLocks noGrp="1"/>
          </p:cNvSpPr>
          <p:nvPr>
            <p:ph idx="1"/>
          </p:nvPr>
        </p:nvSpPr>
        <p:spPr>
          <a:xfrm>
            <a:off x="1981200" y="1600200"/>
            <a:ext cx="8686800" cy="5257800"/>
          </a:xfrm>
        </p:spPr>
        <p:txBody>
          <a:bodyPr>
            <a:normAutofit/>
          </a:bodyPr>
          <a:lstStyle/>
          <a:p>
            <a:r>
              <a:rPr lang="en-US" dirty="0"/>
              <a:t>When light rays pass from a medium of one density to a medium of a different density they are </a:t>
            </a:r>
            <a:r>
              <a:rPr lang="en-US" b="1" dirty="0"/>
              <a:t>refracted or bent; </a:t>
            </a:r>
            <a:r>
              <a:rPr lang="en-US" dirty="0"/>
              <a:t>for example in the eye the biconvex lens bends and focuses light rays </a:t>
            </a:r>
          </a:p>
          <a:p>
            <a:r>
              <a:rPr lang="en-US" dirty="0"/>
              <a:t>This principle is used to focus light on the retina. Before reaching the retina light rays pass successively through the conjunctiva, cornea, aqueous fluid, lens and vitreous body. </a:t>
            </a:r>
          </a:p>
          <a:p>
            <a:r>
              <a:rPr lang="en-US" dirty="0"/>
              <a:t>Abnormal refraction within the eye is corrected using biconvex or biconcave lenses</a:t>
            </a:r>
          </a:p>
          <a:p>
            <a:r>
              <a:rPr lang="en-US" dirty="0"/>
              <a:t>Light is refracted by the lens and on the brain the image of the perceived object is actually upside down.</a:t>
            </a:r>
          </a:p>
        </p:txBody>
      </p:sp>
      <p:sp>
        <p:nvSpPr>
          <p:cNvPr id="2" name="Slide Number Placeholder 1"/>
          <p:cNvSpPr>
            <a:spLocks noGrp="1"/>
          </p:cNvSpPr>
          <p:nvPr>
            <p:ph type="sldNum" sz="quarter" idx="12"/>
          </p:nvPr>
        </p:nvSpPr>
        <p:spPr/>
        <p:txBody>
          <a:bodyPr/>
          <a:lstStyle/>
          <a:p>
            <a:fld id="{5A635FD2-D9AA-4F2E-8FE6-17BF2643B117}"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0" y="3886200"/>
            <a:ext cx="8763000" cy="2971800"/>
          </a:xfrm>
        </p:spPr>
        <p:txBody>
          <a:bodyPr>
            <a:normAutofit/>
          </a:bodyPr>
          <a:lstStyle/>
          <a:p>
            <a:r>
              <a:rPr lang="en-US" dirty="0"/>
              <a:t>The lens is there4 responsible for focusing the images on the retina thru refraction of the lights. Distant objects need least refraction while closer objects needs increased refraction.</a:t>
            </a:r>
          </a:p>
          <a:p>
            <a:r>
              <a:rPr lang="en-US" dirty="0"/>
              <a:t>The refraction is effected by the </a:t>
            </a:r>
            <a:r>
              <a:rPr lang="en-US" dirty="0" err="1"/>
              <a:t>ciliary</a:t>
            </a:r>
            <a:r>
              <a:rPr lang="en-US" dirty="0"/>
              <a:t> muscles: to </a:t>
            </a:r>
            <a:r>
              <a:rPr lang="en-US" dirty="0">
                <a:sym typeface="Wingdings"/>
              </a:rPr>
              <a:t>they contract and to  they relax.</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74</a:t>
            </a:fld>
            <a:endParaRPr lang="en-US"/>
          </a:p>
        </p:txBody>
      </p:sp>
      <p:pic>
        <p:nvPicPr>
          <p:cNvPr id="2050" name="Picture 2"/>
          <p:cNvPicPr>
            <a:picLocks noChangeAspect="1" noChangeArrowheads="1"/>
          </p:cNvPicPr>
          <p:nvPr/>
        </p:nvPicPr>
        <p:blipFill>
          <a:blip r:embed="rId2" cstate="print"/>
          <a:srcRect l="19531" t="24667" r="48438" b="28667"/>
          <a:stretch>
            <a:fillRect/>
          </a:stretch>
        </p:blipFill>
        <p:spPr bwMode="auto">
          <a:xfrm>
            <a:off x="2514600" y="0"/>
            <a:ext cx="7162800" cy="38862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Pupil size</a:t>
            </a:r>
          </a:p>
        </p:txBody>
      </p:sp>
      <p:sp>
        <p:nvSpPr>
          <p:cNvPr id="4" name="Content Placeholder 3"/>
          <p:cNvSpPr>
            <a:spLocks noGrp="1"/>
          </p:cNvSpPr>
          <p:nvPr>
            <p:ph idx="1"/>
          </p:nvPr>
        </p:nvSpPr>
        <p:spPr/>
        <p:txBody>
          <a:bodyPr>
            <a:normAutofit/>
          </a:bodyPr>
          <a:lstStyle/>
          <a:p>
            <a:r>
              <a:rPr lang="en-US" dirty="0"/>
              <a:t>Pupil size influences accommodation by controlling the amount of light entering the eye. In a bright light the pupils are constricted. In a dim light they are dilated. This protects the retina (from bright light) or increases clarity of images (in dim light)</a:t>
            </a:r>
          </a:p>
          <a:p>
            <a:r>
              <a:rPr lang="en-US" dirty="0"/>
              <a:t>The size changes is effected by the iris: contraction of circular </a:t>
            </a:r>
            <a:r>
              <a:rPr lang="en-US" dirty="0" err="1"/>
              <a:t>fibres</a:t>
            </a:r>
            <a:r>
              <a:rPr lang="en-US" dirty="0"/>
              <a:t> causes pupil constriction while contraction of radiating </a:t>
            </a:r>
            <a:r>
              <a:rPr lang="en-US" dirty="0" err="1"/>
              <a:t>fibres</a:t>
            </a:r>
            <a:r>
              <a:rPr lang="en-US" dirty="0"/>
              <a:t> causes pupil dilatation.</a:t>
            </a:r>
          </a:p>
          <a:p>
            <a:r>
              <a:rPr lang="en-US" dirty="0"/>
              <a:t>Its under sympathetic(dilatation) and parasympathetic (constriction) control</a:t>
            </a:r>
          </a:p>
        </p:txBody>
      </p:sp>
      <p:sp>
        <p:nvSpPr>
          <p:cNvPr id="2" name="Slide Number Placeholder 1"/>
          <p:cNvSpPr>
            <a:spLocks noGrp="1"/>
          </p:cNvSpPr>
          <p:nvPr>
            <p:ph type="sldNum" sz="quarter" idx="12"/>
          </p:nvPr>
        </p:nvSpPr>
        <p:spPr/>
        <p:txBody>
          <a:bodyPr/>
          <a:lstStyle/>
          <a:p>
            <a:fld id="{5A635FD2-D9AA-4F2E-8FE6-17BF2643B117}"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accomodation</a:t>
            </a:r>
            <a:endParaRPr lang="en-US" dirty="0"/>
          </a:p>
        </p:txBody>
      </p:sp>
      <p:sp>
        <p:nvSpPr>
          <p:cNvPr id="4" name="Content Placeholder 3"/>
          <p:cNvSpPr>
            <a:spLocks noGrp="1"/>
          </p:cNvSpPr>
          <p:nvPr>
            <p:ph idx="1"/>
          </p:nvPr>
        </p:nvSpPr>
        <p:spPr/>
        <p:txBody>
          <a:bodyPr>
            <a:normAutofit lnSpcReduction="10000"/>
          </a:bodyPr>
          <a:lstStyle/>
          <a:p>
            <a:r>
              <a:rPr lang="en-US" dirty="0"/>
              <a:t>Required in order for the eye to focus on near objects. In </a:t>
            </a:r>
            <a:r>
              <a:rPr lang="en-US" dirty="0" err="1"/>
              <a:t>accomodation</a:t>
            </a:r>
            <a:r>
              <a:rPr lang="en-US" dirty="0"/>
              <a:t>, there must be:</a:t>
            </a:r>
          </a:p>
          <a:p>
            <a:pPr lvl="1"/>
            <a:r>
              <a:rPr lang="en-US" dirty="0"/>
              <a:t>Constriction of the pupils</a:t>
            </a:r>
          </a:p>
          <a:p>
            <a:pPr lvl="1"/>
            <a:r>
              <a:rPr lang="en-US" dirty="0"/>
              <a:t>Convergence </a:t>
            </a:r>
          </a:p>
          <a:p>
            <a:pPr lvl="1"/>
            <a:r>
              <a:rPr lang="en-US" dirty="0"/>
              <a:t>Changing of the power of lens</a:t>
            </a:r>
          </a:p>
          <a:p>
            <a:r>
              <a:rPr lang="en-US" dirty="0"/>
              <a:t>Constriction of the pupils: reduces the width of the beam of light entering the eye so that it passes through the central curved part of the lens.</a:t>
            </a:r>
          </a:p>
          <a:p>
            <a:r>
              <a:rPr lang="en-US" dirty="0"/>
              <a:t>Convergence: </a:t>
            </a:r>
            <a:r>
              <a:rPr lang="en-US" dirty="0" err="1"/>
              <a:t>Extraocular</a:t>
            </a:r>
            <a:r>
              <a:rPr lang="en-US" dirty="0"/>
              <a:t> muscles move the eyes and to obtain a clear image they rotate the eyes so that they </a:t>
            </a:r>
            <a:r>
              <a:rPr lang="en-US" i="1" dirty="0"/>
              <a:t>converge on the object viewed.</a:t>
            </a:r>
            <a:endParaRPr lang="en-US" dirty="0"/>
          </a:p>
        </p:txBody>
      </p:sp>
      <p:sp>
        <p:nvSpPr>
          <p:cNvPr id="2" name="Slide Number Placeholder 1"/>
          <p:cNvSpPr>
            <a:spLocks noGrp="1"/>
          </p:cNvSpPr>
          <p:nvPr>
            <p:ph type="sldNum" sz="quarter" idx="12"/>
          </p:nvPr>
        </p:nvSpPr>
        <p:spPr/>
        <p:txBody>
          <a:bodyPr/>
          <a:lstStyle/>
          <a:p>
            <a:fld id="{5A635FD2-D9AA-4F2E-8FE6-17BF2643B117}"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635FD2-D9AA-4F2E-8FE6-17BF2643B117}" type="slidenum">
              <a:rPr lang="en-US" smtClean="0"/>
              <a:pPr/>
              <a:t>77</a:t>
            </a:fld>
            <a:endParaRPr lang="en-US"/>
          </a:p>
        </p:txBody>
      </p:sp>
      <p:pic>
        <p:nvPicPr>
          <p:cNvPr id="3074" name="Picture 2"/>
          <p:cNvPicPr>
            <a:picLocks noChangeAspect="1" noChangeArrowheads="1"/>
          </p:cNvPicPr>
          <p:nvPr/>
        </p:nvPicPr>
        <p:blipFill>
          <a:blip r:embed="rId2" cstate="print"/>
          <a:srcRect l="51563" t="23333" r="9375" b="8667"/>
          <a:stretch>
            <a:fillRect/>
          </a:stretch>
        </p:blipFill>
        <p:spPr bwMode="auto">
          <a:xfrm>
            <a:off x="2286000" y="685800"/>
            <a:ext cx="7315200" cy="54102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7467600" cy="487362"/>
          </a:xfrm>
        </p:spPr>
        <p:txBody>
          <a:bodyPr>
            <a:normAutofit fontScale="90000"/>
          </a:bodyPr>
          <a:lstStyle/>
          <a:p>
            <a:r>
              <a:rPr lang="en-US" dirty="0"/>
              <a:t>Functions of the retina</a:t>
            </a:r>
          </a:p>
        </p:txBody>
      </p:sp>
      <p:sp>
        <p:nvSpPr>
          <p:cNvPr id="4" name="Content Placeholder 3"/>
          <p:cNvSpPr>
            <a:spLocks noGrp="1"/>
          </p:cNvSpPr>
          <p:nvPr>
            <p:ph idx="1"/>
          </p:nvPr>
        </p:nvSpPr>
        <p:spPr>
          <a:xfrm>
            <a:off x="1524000" y="990600"/>
            <a:ext cx="8839200" cy="5562600"/>
          </a:xfrm>
        </p:spPr>
        <p:txBody>
          <a:bodyPr>
            <a:normAutofit fontScale="92500"/>
          </a:bodyPr>
          <a:lstStyle/>
          <a:p>
            <a:r>
              <a:rPr lang="en-US" dirty="0"/>
              <a:t>The retina is the </a:t>
            </a:r>
            <a:r>
              <a:rPr lang="en-US" i="1" dirty="0"/>
              <a:t>photosensitive part of the eye </a:t>
            </a:r>
            <a:r>
              <a:rPr lang="en-US" dirty="0"/>
              <a:t>and contains the </a:t>
            </a:r>
            <a:r>
              <a:rPr lang="en-US" dirty="0" err="1"/>
              <a:t>lightsensitive</a:t>
            </a:r>
            <a:r>
              <a:rPr lang="en-US" i="1" dirty="0"/>
              <a:t> </a:t>
            </a:r>
            <a:r>
              <a:rPr lang="en-US" dirty="0"/>
              <a:t>nerve cells called </a:t>
            </a:r>
            <a:r>
              <a:rPr lang="en-US" i="1" dirty="0"/>
              <a:t>rods and cones</a:t>
            </a:r>
            <a:r>
              <a:rPr lang="en-US" dirty="0"/>
              <a:t>. </a:t>
            </a:r>
          </a:p>
          <a:p>
            <a:r>
              <a:rPr lang="en-US" dirty="0"/>
              <a:t>Light rays cause chemical changes in photosensitive pigments in these cells and they generate nerve impulses which are conducted to the occipital lobes of the cerebrum via the optic nerves </a:t>
            </a:r>
          </a:p>
          <a:p>
            <a:r>
              <a:rPr lang="en-US" dirty="0"/>
              <a:t>The rods are more sensitive than the cones</a:t>
            </a:r>
            <a:r>
              <a:rPr lang="en-US" i="1" dirty="0"/>
              <a:t>. </a:t>
            </a:r>
            <a:r>
              <a:rPr lang="en-US" dirty="0"/>
              <a:t>They are stimulated by low-intensity or dim light, e.g. by the dim light in the interior of a darkened room. </a:t>
            </a:r>
          </a:p>
          <a:p>
            <a:r>
              <a:rPr lang="en-US" i="1" dirty="0"/>
              <a:t>The cones are sensitive to bright light and colour. </a:t>
            </a:r>
            <a:r>
              <a:rPr lang="en-US" dirty="0"/>
              <a:t>The</a:t>
            </a:r>
            <a:r>
              <a:rPr lang="en-US" i="1" dirty="0"/>
              <a:t> </a:t>
            </a:r>
            <a:r>
              <a:rPr lang="en-US" dirty="0"/>
              <a:t>different wavelengths of visible light stimulate photosensitive pigments in the cones, resulting in the perception of different </a:t>
            </a:r>
            <a:r>
              <a:rPr lang="en-US" dirty="0" err="1"/>
              <a:t>colours</a:t>
            </a:r>
            <a:r>
              <a:rPr lang="en-US" dirty="0"/>
              <a:t>. In bright light the light rays are focused on the macula </a:t>
            </a:r>
            <a:r>
              <a:rPr lang="en-US" dirty="0" err="1"/>
              <a:t>lutea</a:t>
            </a:r>
            <a:r>
              <a:rPr lang="en-US" dirty="0"/>
              <a:t>. (colour blindness)</a:t>
            </a:r>
          </a:p>
        </p:txBody>
      </p:sp>
      <p:sp>
        <p:nvSpPr>
          <p:cNvPr id="2" name="Slide Number Placeholder 1"/>
          <p:cNvSpPr>
            <a:spLocks noGrp="1"/>
          </p:cNvSpPr>
          <p:nvPr>
            <p:ph type="sldNum" sz="quarter" idx="12"/>
          </p:nvPr>
        </p:nvSpPr>
        <p:spPr/>
        <p:txBody>
          <a:bodyPr/>
          <a:lstStyle/>
          <a:p>
            <a:fld id="{5A635FD2-D9AA-4F2E-8FE6-17BF2643B117}"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a:t>The rods are more numerous towards the periphery of the retina. </a:t>
            </a:r>
            <a:r>
              <a:rPr lang="en-US" i="1" dirty="0"/>
              <a:t>Visual purple (</a:t>
            </a:r>
            <a:r>
              <a:rPr lang="en-US" i="1" dirty="0" err="1"/>
              <a:t>rhodopsin</a:t>
            </a:r>
            <a:r>
              <a:rPr lang="en-US" i="1" dirty="0"/>
              <a:t>) is a photosensitive pigment </a:t>
            </a:r>
            <a:r>
              <a:rPr lang="en-US" dirty="0"/>
              <a:t>present only in the rods. It is bleached (degraded) by bright light and is quickly regenerated when an adequate supply of vitamin A is available</a:t>
            </a:r>
          </a:p>
        </p:txBody>
      </p:sp>
      <p:sp>
        <p:nvSpPr>
          <p:cNvPr id="2" name="Slide Number Placeholder 1"/>
          <p:cNvSpPr>
            <a:spLocks noGrp="1"/>
          </p:cNvSpPr>
          <p:nvPr>
            <p:ph type="sldNum" sz="quarter" idx="12"/>
          </p:nvPr>
        </p:nvSpPr>
        <p:spPr/>
        <p:txBody>
          <a:bodyPr/>
          <a:lstStyle/>
          <a:p>
            <a:fld id="{5A635FD2-D9AA-4F2E-8FE6-17BF2643B117}"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b="1" u="sng" dirty="0"/>
              <a:t>INTERNAL GENITALIA</a:t>
            </a:r>
          </a:p>
        </p:txBody>
      </p:sp>
      <p:sp>
        <p:nvSpPr>
          <p:cNvPr id="3" name="Content Placeholder 2"/>
          <p:cNvSpPr>
            <a:spLocks noGrp="1"/>
          </p:cNvSpPr>
          <p:nvPr>
            <p:ph idx="1"/>
          </p:nvPr>
        </p:nvSpPr>
        <p:spPr>
          <a:xfrm>
            <a:off x="1524000" y="609600"/>
            <a:ext cx="9144000" cy="6248400"/>
          </a:xfrm>
        </p:spPr>
        <p:txBody>
          <a:bodyPr>
            <a:normAutofit/>
          </a:bodyPr>
          <a:lstStyle/>
          <a:p>
            <a:r>
              <a:rPr lang="en-US" dirty="0"/>
              <a:t>Lie in the pelvic cavity </a:t>
            </a:r>
          </a:p>
          <a:p>
            <a:r>
              <a:rPr lang="en-US" dirty="0"/>
              <a:t>Consist of vagina, uterus, 2 uterine tubes &amp; 2 ovaries.</a:t>
            </a:r>
          </a:p>
          <a:p>
            <a:pPr>
              <a:buNone/>
            </a:pPr>
            <a:r>
              <a:rPr lang="en-US" b="1" dirty="0"/>
              <a:t>a) Vagina</a:t>
            </a:r>
          </a:p>
          <a:p>
            <a:r>
              <a:rPr lang="en-US" dirty="0" err="1"/>
              <a:t>Fibromuscular</a:t>
            </a:r>
            <a:r>
              <a:rPr lang="en-US" dirty="0"/>
              <a:t> tube lined with </a:t>
            </a:r>
            <a:r>
              <a:rPr lang="en-US" b="1" dirty="0"/>
              <a:t>stratified squamous epithelium</a:t>
            </a:r>
            <a:r>
              <a:rPr lang="en-US" dirty="0"/>
              <a:t>, connecting the external &amp; internal organs of reproduction. </a:t>
            </a:r>
          </a:p>
          <a:p>
            <a:r>
              <a:rPr lang="en-US" dirty="0"/>
              <a:t>Runs obliquely upwards &amp; backwards at an angle of about 45° between the bladder in front &amp; rectum &amp; anus behind. </a:t>
            </a:r>
          </a:p>
          <a:p>
            <a:r>
              <a:rPr lang="en-US" dirty="0"/>
              <a:t>Adult; anterior wall is about 7.5 cm (3 inches) long &amp; the posterior wall about 9 cm long.</a:t>
            </a:r>
          </a:p>
          <a:p>
            <a:r>
              <a:rPr lang="en-US" dirty="0"/>
              <a:t>Difference is due to the angle of insertion of the cervix through the anterior wall.</a:t>
            </a:r>
          </a:p>
        </p:txBody>
      </p:sp>
      <p:sp>
        <p:nvSpPr>
          <p:cNvPr id="5" name="Slide Number Placeholder 4"/>
          <p:cNvSpPr>
            <a:spLocks noGrp="1"/>
          </p:cNvSpPr>
          <p:nvPr>
            <p:ph type="sldNum" sz="quarter" idx="12"/>
          </p:nvPr>
        </p:nvSpPr>
        <p:spPr/>
        <p:txBody>
          <a:bodyPr/>
          <a:lstStyle/>
          <a:p>
            <a:fld id="{5A635FD2-D9AA-4F2E-8FE6-17BF2643B117}" type="slidenum">
              <a:rPr lang="en-US" smtClean="0"/>
              <a:pPr/>
              <a:t>8</a:t>
            </a:fld>
            <a:endParaRPr lang="en-US"/>
          </a:p>
        </p:txBody>
      </p:sp>
    </p:spTree>
  </p:cSld>
  <p:clrMapOvr>
    <a:masterClrMapping/>
  </p:clrMapOvr>
  <p:transition>
    <p:wedg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A635FD2-D9AA-4F2E-8FE6-17BF2643B117}" type="slidenum">
              <a:rPr lang="en-US" smtClean="0"/>
              <a:pPr/>
              <a:t>80</a:t>
            </a:fld>
            <a:endParaRPr lang="en-US"/>
          </a:p>
        </p:txBody>
      </p:sp>
      <p:pic>
        <p:nvPicPr>
          <p:cNvPr id="3" name="Picture 3"/>
          <p:cNvPicPr>
            <a:picLocks noChangeAspect="1" noChangeArrowheads="1"/>
          </p:cNvPicPr>
          <p:nvPr/>
        </p:nvPicPr>
        <p:blipFill>
          <a:blip r:embed="rId2" cstate="print"/>
          <a:srcRect l="51563" t="15333" r="6250" b="7333"/>
          <a:stretch>
            <a:fillRect/>
          </a:stretch>
        </p:blipFill>
        <p:spPr bwMode="auto">
          <a:xfrm>
            <a:off x="2971800" y="533400"/>
            <a:ext cx="6400800" cy="56388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Accessory organs of the eye</a:t>
            </a:r>
          </a:p>
        </p:txBody>
      </p:sp>
      <p:sp>
        <p:nvSpPr>
          <p:cNvPr id="3" name="Content Placeholder 2"/>
          <p:cNvSpPr>
            <a:spLocks noGrp="1"/>
          </p:cNvSpPr>
          <p:nvPr>
            <p:ph idx="1"/>
          </p:nvPr>
        </p:nvSpPr>
        <p:spPr/>
        <p:txBody>
          <a:bodyPr>
            <a:normAutofit/>
          </a:bodyPr>
          <a:lstStyle/>
          <a:p>
            <a:r>
              <a:rPr lang="en-US" b="1" dirty="0">
                <a:solidFill>
                  <a:srgbClr val="FF0000"/>
                </a:solidFill>
              </a:rPr>
              <a:t>Eyebrows</a:t>
            </a:r>
            <a:r>
              <a:rPr lang="en-US" dirty="0"/>
              <a:t>: composed of hair that protect the eyeball from sweat, dust and other foreign bodies</a:t>
            </a:r>
          </a:p>
          <a:p>
            <a:r>
              <a:rPr lang="en-US" b="1" dirty="0">
                <a:solidFill>
                  <a:srgbClr val="FF0000"/>
                </a:solidFill>
              </a:rPr>
              <a:t>Eyelids (</a:t>
            </a:r>
            <a:r>
              <a:rPr lang="en-US" b="1" dirty="0" err="1">
                <a:solidFill>
                  <a:srgbClr val="FF0000"/>
                </a:solidFill>
              </a:rPr>
              <a:t>palpebrae</a:t>
            </a:r>
            <a:r>
              <a:rPr lang="en-US" b="1" dirty="0">
                <a:solidFill>
                  <a:srgbClr val="FF0000"/>
                </a:solidFill>
              </a:rPr>
              <a:t>): </a:t>
            </a:r>
            <a:r>
              <a:rPr lang="en-US" dirty="0"/>
              <a:t>movable folds of tissue found above and below the front of each eye. They also have the eyelashes (short curved hair). The layers of the eyelids are:</a:t>
            </a:r>
          </a:p>
          <a:p>
            <a:pPr lvl="1"/>
            <a:r>
              <a:rPr lang="en-US" dirty="0"/>
              <a:t>Thin skin</a:t>
            </a:r>
          </a:p>
          <a:p>
            <a:pPr lvl="1"/>
            <a:r>
              <a:rPr lang="en-US" dirty="0"/>
              <a:t>Loose </a:t>
            </a:r>
            <a:r>
              <a:rPr lang="en-US" dirty="0" err="1"/>
              <a:t>areolar</a:t>
            </a:r>
            <a:r>
              <a:rPr lang="en-US" dirty="0"/>
              <a:t> tissue (CT)</a:t>
            </a:r>
          </a:p>
          <a:p>
            <a:pPr lvl="1"/>
            <a:r>
              <a:rPr lang="en-US" dirty="0"/>
              <a:t>Two muscles (</a:t>
            </a:r>
            <a:r>
              <a:rPr lang="en-US" dirty="0" err="1"/>
              <a:t>orbicularis</a:t>
            </a:r>
            <a:r>
              <a:rPr lang="en-US" dirty="0"/>
              <a:t> </a:t>
            </a:r>
            <a:r>
              <a:rPr lang="en-US" dirty="0" err="1"/>
              <a:t>oculi</a:t>
            </a:r>
            <a:r>
              <a:rPr lang="en-US" dirty="0"/>
              <a:t> and </a:t>
            </a:r>
            <a:r>
              <a:rPr lang="en-US" dirty="0" err="1"/>
              <a:t>levator</a:t>
            </a:r>
            <a:r>
              <a:rPr lang="en-US" dirty="0"/>
              <a:t> </a:t>
            </a:r>
            <a:r>
              <a:rPr lang="en-US" dirty="0" err="1"/>
              <a:t>palpebrae</a:t>
            </a:r>
            <a:r>
              <a:rPr lang="en-US" dirty="0"/>
              <a:t> </a:t>
            </a:r>
            <a:r>
              <a:rPr lang="en-US" dirty="0" err="1"/>
              <a:t>superioris</a:t>
            </a:r>
            <a:r>
              <a:rPr lang="en-US" dirty="0"/>
              <a:t>)</a:t>
            </a:r>
          </a:p>
          <a:p>
            <a:pPr lvl="1"/>
            <a:r>
              <a:rPr lang="en-US" dirty="0"/>
              <a:t>Dense CT (tarsal plate)</a:t>
            </a:r>
          </a:p>
          <a:p>
            <a:pPr lvl="1"/>
            <a:r>
              <a:rPr lang="en-US" dirty="0"/>
              <a:t>A lining of </a:t>
            </a:r>
            <a:r>
              <a:rPr lang="en-US" dirty="0" err="1"/>
              <a:t>conjuctiva</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0" y="0"/>
            <a:ext cx="8763000" cy="6473952"/>
          </a:xfrm>
        </p:spPr>
        <p:txBody>
          <a:bodyPr>
            <a:normAutofit/>
          </a:bodyPr>
          <a:lstStyle/>
          <a:p>
            <a:r>
              <a:rPr lang="en-US" b="1" dirty="0"/>
              <a:t>Conjunctiva</a:t>
            </a:r>
            <a:r>
              <a:rPr lang="en-US" dirty="0"/>
              <a:t> is a fine transparent membrane which lines the eyelids and the front of the eyeball . Where it lines the eyelids it consists of highly vascular columnar epithelium. Corneal conjunctiva consists of </a:t>
            </a:r>
            <a:r>
              <a:rPr lang="en-US" dirty="0" err="1"/>
              <a:t>avascular</a:t>
            </a:r>
            <a:r>
              <a:rPr lang="en-US" dirty="0"/>
              <a:t> stratified epithelium. </a:t>
            </a:r>
          </a:p>
          <a:p>
            <a:r>
              <a:rPr lang="en-US" dirty="0"/>
              <a:t>When the eyelids are closed the conjunctiva becomes a closed sac. It protects the delicate cornea and the front of the eye. </a:t>
            </a:r>
          </a:p>
          <a:p>
            <a:r>
              <a:rPr lang="en-US" dirty="0"/>
              <a:t>The medial and lateral angles of the eye where the upper and lower lids come together are called respectively the </a:t>
            </a:r>
            <a:r>
              <a:rPr lang="en-US" i="1" dirty="0"/>
              <a:t>medial </a:t>
            </a:r>
            <a:r>
              <a:rPr lang="en-US" i="1" dirty="0" err="1"/>
              <a:t>canthus</a:t>
            </a:r>
            <a:r>
              <a:rPr lang="en-US" i="1" dirty="0"/>
              <a:t> and the lateral </a:t>
            </a:r>
            <a:r>
              <a:rPr lang="en-US" i="1" dirty="0" err="1"/>
              <a:t>canthus</a:t>
            </a:r>
            <a:r>
              <a:rPr lang="en-US" i="1" dirty="0"/>
              <a:t>.</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8382000" cy="6092952"/>
          </a:xfrm>
        </p:spPr>
        <p:txBody>
          <a:bodyPr>
            <a:normAutofit/>
          </a:bodyPr>
          <a:lstStyle/>
          <a:p>
            <a:r>
              <a:rPr lang="en-US" b="1" dirty="0"/>
              <a:t>Eyelid margins </a:t>
            </a:r>
          </a:p>
          <a:p>
            <a:r>
              <a:rPr lang="en-US" dirty="0"/>
              <a:t>Along the edges of the lids there are numerous </a:t>
            </a:r>
            <a:r>
              <a:rPr lang="en-US" i="1" dirty="0"/>
              <a:t>sebaceous glands, </a:t>
            </a:r>
            <a:r>
              <a:rPr lang="en-US" dirty="0"/>
              <a:t>some with ducts opening into the hair follicles of the eyelashes and some on to the eyelid margins between the hairs. </a:t>
            </a:r>
          </a:p>
          <a:p>
            <a:r>
              <a:rPr lang="en-US" i="1" dirty="0"/>
              <a:t>Tarsal glands (</a:t>
            </a:r>
            <a:r>
              <a:rPr lang="en-US" i="1" dirty="0" err="1"/>
              <a:t>meibomian</a:t>
            </a:r>
            <a:r>
              <a:rPr lang="en-US" i="1" dirty="0"/>
              <a:t> glands) </a:t>
            </a:r>
            <a:r>
              <a:rPr lang="en-US" dirty="0"/>
              <a:t>are modified sebaceous glands embedded in the tarsal plates with ducts that open on to the inside of the free margins of the eyelids. They secrete an oily material, spread over the conjunctiva by blinking, which delays evaporation of tears.</a:t>
            </a:r>
          </a:p>
        </p:txBody>
      </p:sp>
      <p:sp>
        <p:nvSpPr>
          <p:cNvPr id="4" name="Slide Number Placeholder 3"/>
          <p:cNvSpPr>
            <a:spLocks noGrp="1"/>
          </p:cNvSpPr>
          <p:nvPr>
            <p:ph type="sldNum" sz="quarter" idx="12"/>
          </p:nvPr>
        </p:nvSpPr>
        <p:spPr/>
        <p:txBody>
          <a:bodyPr/>
          <a:lstStyle/>
          <a:p>
            <a:fld id="{5A635FD2-D9AA-4F2E-8FE6-17BF2643B117}"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0"/>
            <a:ext cx="8305800" cy="5788152"/>
          </a:xfrm>
        </p:spPr>
        <p:txBody>
          <a:bodyPr>
            <a:normAutofit/>
          </a:bodyPr>
          <a:lstStyle/>
          <a:p>
            <a:r>
              <a:rPr lang="en-US" dirty="0"/>
              <a:t>Functions of eyelids and eyelashes</a:t>
            </a:r>
          </a:p>
          <a:p>
            <a:pPr lvl="1"/>
            <a:r>
              <a:rPr lang="en-US" dirty="0"/>
              <a:t>Reflex closure of the lids occurs when the conjunctiva or eyelashes are touched, when an object comes close to the eye or when a bright light shines into the eye — this is called the </a:t>
            </a:r>
            <a:r>
              <a:rPr lang="en-US" i="1" dirty="0" err="1"/>
              <a:t>conjunctival</a:t>
            </a:r>
            <a:r>
              <a:rPr lang="en-US" i="1" dirty="0"/>
              <a:t> or corneal reflex.</a:t>
            </a:r>
          </a:p>
          <a:p>
            <a:pPr lvl="1"/>
            <a:r>
              <a:rPr lang="en-US" dirty="0"/>
              <a:t>Blinking at about 3- to 7-second intervals spreads tears and oily secretions over the cornea, preventing drying.</a:t>
            </a:r>
          </a:p>
          <a:p>
            <a:r>
              <a:rPr lang="en-US" dirty="0"/>
              <a:t>When the </a:t>
            </a:r>
            <a:r>
              <a:rPr lang="en-US" i="1" dirty="0" err="1"/>
              <a:t>orbicularis</a:t>
            </a:r>
            <a:r>
              <a:rPr lang="en-US" i="1" dirty="0"/>
              <a:t> </a:t>
            </a:r>
            <a:r>
              <a:rPr lang="en-US" i="1" dirty="0" err="1"/>
              <a:t>oculi</a:t>
            </a:r>
            <a:r>
              <a:rPr lang="en-US" i="1" dirty="0"/>
              <a:t> contracts, the eyes close. </a:t>
            </a:r>
            <a:r>
              <a:rPr lang="en-US" dirty="0"/>
              <a:t>When the </a:t>
            </a:r>
            <a:r>
              <a:rPr lang="en-US" i="1" dirty="0" err="1"/>
              <a:t>levator</a:t>
            </a:r>
            <a:r>
              <a:rPr lang="en-US" i="1" dirty="0"/>
              <a:t> </a:t>
            </a:r>
            <a:r>
              <a:rPr lang="en-US" i="1" dirty="0" err="1"/>
              <a:t>palpebrae</a:t>
            </a:r>
            <a:r>
              <a:rPr lang="en-US" i="1" dirty="0"/>
              <a:t> contract the eyelids open</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487362"/>
          </a:xfrm>
        </p:spPr>
        <p:txBody>
          <a:bodyPr>
            <a:normAutofit fontScale="90000"/>
          </a:bodyPr>
          <a:lstStyle/>
          <a:p>
            <a:r>
              <a:rPr lang="en-US" dirty="0" err="1"/>
              <a:t>Lacrimal</a:t>
            </a:r>
            <a:r>
              <a:rPr lang="en-US" dirty="0"/>
              <a:t> apparatus</a:t>
            </a:r>
          </a:p>
        </p:txBody>
      </p:sp>
      <p:sp>
        <p:nvSpPr>
          <p:cNvPr id="3" name="Content Placeholder 2"/>
          <p:cNvSpPr>
            <a:spLocks noGrp="1"/>
          </p:cNvSpPr>
          <p:nvPr>
            <p:ph idx="1"/>
          </p:nvPr>
        </p:nvSpPr>
        <p:spPr>
          <a:xfrm>
            <a:off x="1524000" y="762000"/>
            <a:ext cx="9144000" cy="6096000"/>
          </a:xfrm>
        </p:spPr>
        <p:txBody>
          <a:bodyPr>
            <a:normAutofit lnSpcReduction="10000"/>
          </a:bodyPr>
          <a:lstStyle/>
          <a:p>
            <a:r>
              <a:rPr lang="en-US" dirty="0"/>
              <a:t>For each eye this consists of:</a:t>
            </a:r>
          </a:p>
          <a:p>
            <a:pPr marL="880110" lvl="1" indent="-514350">
              <a:buFont typeface="+mj-lt"/>
              <a:buAutoNum type="romanLcPeriod"/>
            </a:pPr>
            <a:r>
              <a:rPr lang="en-US" dirty="0"/>
              <a:t>1 </a:t>
            </a:r>
            <a:r>
              <a:rPr lang="en-US" dirty="0" err="1"/>
              <a:t>lacrimal</a:t>
            </a:r>
            <a:r>
              <a:rPr lang="en-US" dirty="0"/>
              <a:t> gland and its ducts</a:t>
            </a:r>
          </a:p>
          <a:p>
            <a:pPr marL="880110" lvl="1" indent="-514350">
              <a:buFont typeface="+mj-lt"/>
              <a:buAutoNum type="romanLcPeriod"/>
            </a:pPr>
            <a:r>
              <a:rPr lang="en-US" dirty="0"/>
              <a:t>2 </a:t>
            </a:r>
            <a:r>
              <a:rPr lang="en-US" dirty="0" err="1"/>
              <a:t>lacrimal</a:t>
            </a:r>
            <a:r>
              <a:rPr lang="en-US" dirty="0"/>
              <a:t> </a:t>
            </a:r>
            <a:r>
              <a:rPr lang="en-US" dirty="0" err="1"/>
              <a:t>canaliculi</a:t>
            </a:r>
            <a:endParaRPr lang="en-US" dirty="0"/>
          </a:p>
          <a:p>
            <a:pPr marL="880110" lvl="1" indent="-514350">
              <a:buFont typeface="+mj-lt"/>
              <a:buAutoNum type="romanLcPeriod"/>
            </a:pPr>
            <a:r>
              <a:rPr lang="en-US" dirty="0"/>
              <a:t>1 </a:t>
            </a:r>
            <a:r>
              <a:rPr lang="en-US" dirty="0" err="1"/>
              <a:t>lacrimal</a:t>
            </a:r>
            <a:r>
              <a:rPr lang="en-US" dirty="0"/>
              <a:t> sac</a:t>
            </a:r>
          </a:p>
          <a:p>
            <a:pPr marL="880110" lvl="1" indent="-514350">
              <a:buFont typeface="+mj-lt"/>
              <a:buAutoNum type="romanLcPeriod"/>
            </a:pPr>
            <a:r>
              <a:rPr lang="en-US" dirty="0"/>
              <a:t>1 </a:t>
            </a:r>
            <a:r>
              <a:rPr lang="en-US" dirty="0" err="1"/>
              <a:t>nasolacrimal</a:t>
            </a:r>
            <a:r>
              <a:rPr lang="en-US" dirty="0"/>
              <a:t> duct.</a:t>
            </a:r>
          </a:p>
          <a:p>
            <a:r>
              <a:rPr lang="en-US" i="1" dirty="0"/>
              <a:t>The </a:t>
            </a:r>
            <a:r>
              <a:rPr lang="en-US" i="1" dirty="0" err="1"/>
              <a:t>lacrimal</a:t>
            </a:r>
            <a:r>
              <a:rPr lang="en-US" i="1" dirty="0"/>
              <a:t> glands are exocrine glands situated in </a:t>
            </a:r>
            <a:r>
              <a:rPr lang="en-US" dirty="0"/>
              <a:t>recesses in the frontal bones on the lateral aspect of each eye just behind the </a:t>
            </a:r>
            <a:r>
              <a:rPr lang="en-US" dirty="0" err="1"/>
              <a:t>supraorbital</a:t>
            </a:r>
            <a:r>
              <a:rPr lang="en-US" dirty="0"/>
              <a:t> margin. The glands secrete </a:t>
            </a:r>
            <a:r>
              <a:rPr lang="en-US" i="1" dirty="0"/>
              <a:t>tears </a:t>
            </a:r>
            <a:r>
              <a:rPr lang="en-US" dirty="0"/>
              <a:t>composed of </a:t>
            </a:r>
            <a:r>
              <a:rPr lang="en-US" i="1" dirty="0"/>
              <a:t>water, mineral salts, antibodies, and </a:t>
            </a:r>
            <a:r>
              <a:rPr lang="en-US" i="1" dirty="0" err="1"/>
              <a:t>lysozyme</a:t>
            </a:r>
            <a:r>
              <a:rPr lang="en-US" i="1" dirty="0"/>
              <a:t>.</a:t>
            </a:r>
          </a:p>
          <a:p>
            <a:r>
              <a:rPr lang="en-US" dirty="0"/>
              <a:t>The tears leave the </a:t>
            </a:r>
            <a:r>
              <a:rPr lang="en-US" dirty="0" err="1"/>
              <a:t>lacrimal</a:t>
            </a:r>
            <a:r>
              <a:rPr lang="en-US" dirty="0"/>
              <a:t> gland by several small ducts and pass over the front of the eye under the lids towards the medial </a:t>
            </a:r>
            <a:r>
              <a:rPr lang="en-US" dirty="0" err="1"/>
              <a:t>canthus</a:t>
            </a:r>
            <a:r>
              <a:rPr lang="en-US" dirty="0"/>
              <a:t> where they drain into the </a:t>
            </a:r>
            <a:r>
              <a:rPr lang="en-US" b="1" i="1" dirty="0"/>
              <a:t>two </a:t>
            </a:r>
            <a:r>
              <a:rPr lang="en-US" b="1" i="1" dirty="0" err="1"/>
              <a:t>lacrimal</a:t>
            </a:r>
            <a:r>
              <a:rPr lang="en-US" b="1" i="1" dirty="0"/>
              <a:t> </a:t>
            </a:r>
            <a:r>
              <a:rPr lang="en-US" b="1" i="1" dirty="0" err="1"/>
              <a:t>canaliculi</a:t>
            </a:r>
            <a:r>
              <a:rPr lang="en-US" i="1" dirty="0"/>
              <a:t>; </a:t>
            </a:r>
            <a:r>
              <a:rPr lang="en-US" dirty="0"/>
              <a:t>the opening of each is called the </a:t>
            </a:r>
            <a:r>
              <a:rPr lang="en-US" b="1" i="1" dirty="0" err="1"/>
              <a:t>punctum</a:t>
            </a:r>
            <a:r>
              <a:rPr lang="en-US" i="1" dirty="0"/>
              <a:t>. </a:t>
            </a:r>
            <a:r>
              <a:rPr lang="en-US" dirty="0"/>
              <a:t>The two </a:t>
            </a:r>
            <a:r>
              <a:rPr lang="en-US" dirty="0" err="1"/>
              <a:t>canaliculi</a:t>
            </a:r>
            <a:r>
              <a:rPr lang="en-US" dirty="0"/>
              <a:t> lie one above the other, separated by a small red body, the </a:t>
            </a:r>
            <a:r>
              <a:rPr lang="en-US" b="1" i="1" dirty="0" err="1"/>
              <a:t>caruncle</a:t>
            </a:r>
            <a:r>
              <a:rPr lang="en-US" i="1" dirty="0"/>
              <a:t>.</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8382000" cy="6092952"/>
          </a:xfrm>
        </p:spPr>
        <p:txBody>
          <a:bodyPr>
            <a:normAutofit/>
          </a:bodyPr>
          <a:lstStyle/>
          <a:p>
            <a:r>
              <a:rPr lang="en-US" dirty="0"/>
              <a:t>The tears then drain into the </a:t>
            </a:r>
            <a:r>
              <a:rPr lang="en-US" i="1" dirty="0" err="1"/>
              <a:t>lacrimal</a:t>
            </a:r>
            <a:r>
              <a:rPr lang="en-US" i="1" dirty="0"/>
              <a:t> sac </a:t>
            </a:r>
            <a:r>
              <a:rPr lang="en-US" dirty="0"/>
              <a:t>which is the upper expanded end of the </a:t>
            </a:r>
            <a:r>
              <a:rPr lang="en-US" i="1" dirty="0" err="1"/>
              <a:t>nasolacrimal</a:t>
            </a:r>
            <a:r>
              <a:rPr lang="en-US" i="1" dirty="0"/>
              <a:t> duct. </a:t>
            </a:r>
            <a:r>
              <a:rPr lang="en-US" dirty="0"/>
              <a:t>This is a membranous canal approximately 2 cm long, extending from the lower part of the </a:t>
            </a:r>
            <a:r>
              <a:rPr lang="en-US" dirty="0" err="1"/>
              <a:t>lacrimal</a:t>
            </a:r>
            <a:r>
              <a:rPr lang="en-US" dirty="0"/>
              <a:t> sac to the nasal cavity, opening at the level of the inferior </a:t>
            </a:r>
            <a:r>
              <a:rPr lang="en-US" dirty="0" err="1"/>
              <a:t>concha</a:t>
            </a:r>
            <a:r>
              <a:rPr lang="en-US" dirty="0"/>
              <a:t>.</a:t>
            </a:r>
          </a:p>
          <a:p>
            <a:r>
              <a:rPr lang="en-US" dirty="0"/>
              <a:t>Normally the rate of secretion of tears keeps pace with the rate of drainage. When a foreign body or other irritant enters the eye the secretion of tears is greatly increased and the </a:t>
            </a:r>
            <a:r>
              <a:rPr lang="en-US" dirty="0" err="1"/>
              <a:t>conjunctival</a:t>
            </a:r>
            <a:r>
              <a:rPr lang="en-US" dirty="0"/>
              <a:t> blood vessels dilate.</a:t>
            </a:r>
          </a:p>
          <a:p>
            <a:r>
              <a:rPr lang="en-US" dirty="0"/>
              <a:t>Secretion of tears is also increased in emotional states, e.g. crying, laughing</a:t>
            </a:r>
          </a:p>
        </p:txBody>
      </p:sp>
      <p:sp>
        <p:nvSpPr>
          <p:cNvPr id="4" name="Slide Number Placeholder 3"/>
          <p:cNvSpPr>
            <a:spLocks noGrp="1"/>
          </p:cNvSpPr>
          <p:nvPr>
            <p:ph type="sldNum" sz="quarter" idx="12"/>
          </p:nvPr>
        </p:nvSpPr>
        <p:spPr/>
        <p:txBody>
          <a:bodyPr/>
          <a:lstStyle/>
          <a:p>
            <a:fld id="{5A635FD2-D9AA-4F2E-8FE6-17BF2643B117}"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635FD2-D9AA-4F2E-8FE6-17BF2643B117}" type="slidenum">
              <a:rPr lang="en-US" smtClean="0"/>
              <a:pPr/>
              <a:t>87</a:t>
            </a:fld>
            <a:endParaRPr lang="en-US"/>
          </a:p>
        </p:txBody>
      </p:sp>
      <p:pic>
        <p:nvPicPr>
          <p:cNvPr id="1027" name="Picture 3"/>
          <p:cNvPicPr>
            <a:picLocks noChangeAspect="1" noChangeArrowheads="1"/>
          </p:cNvPicPr>
          <p:nvPr/>
        </p:nvPicPr>
        <p:blipFill>
          <a:blip r:embed="rId2" cstate="print"/>
          <a:srcRect l="43750" t="14000" r="7813" b="10000"/>
          <a:stretch>
            <a:fillRect/>
          </a:stretch>
        </p:blipFill>
        <p:spPr bwMode="auto">
          <a:xfrm>
            <a:off x="2286000" y="381000"/>
            <a:ext cx="7010400" cy="6096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a:t>
            </a:r>
          </a:p>
        </p:txBody>
      </p:sp>
      <p:sp>
        <p:nvSpPr>
          <p:cNvPr id="3" name="Content Placeholder 2"/>
          <p:cNvSpPr>
            <a:spLocks noGrp="1"/>
          </p:cNvSpPr>
          <p:nvPr>
            <p:ph idx="1"/>
          </p:nvPr>
        </p:nvSpPr>
        <p:spPr>
          <a:xfrm>
            <a:off x="1981200" y="1600200"/>
            <a:ext cx="8229600" cy="4873752"/>
          </a:xfrm>
        </p:spPr>
        <p:txBody>
          <a:bodyPr/>
          <a:lstStyle/>
          <a:p>
            <a:pPr marL="514350" indent="-514350">
              <a:buFont typeface="+mj-lt"/>
              <a:buAutoNum type="romanLcPeriod"/>
            </a:pPr>
            <a:r>
              <a:rPr lang="en-US" dirty="0"/>
              <a:t>Washing  away irritating materials, e.g. dust, grit</a:t>
            </a:r>
          </a:p>
          <a:p>
            <a:pPr marL="514350" indent="-514350">
              <a:buFont typeface="+mj-lt"/>
              <a:buAutoNum type="romanLcPeriod"/>
            </a:pPr>
            <a:r>
              <a:rPr lang="en-US" dirty="0"/>
              <a:t>The  </a:t>
            </a:r>
            <a:r>
              <a:rPr lang="en-US" dirty="0" err="1"/>
              <a:t>bacteriocidal</a:t>
            </a:r>
            <a:r>
              <a:rPr lang="en-US" dirty="0"/>
              <a:t> enzyme </a:t>
            </a:r>
            <a:r>
              <a:rPr lang="en-US" dirty="0" err="1"/>
              <a:t>lysozyme</a:t>
            </a:r>
            <a:r>
              <a:rPr lang="en-US" dirty="0"/>
              <a:t> prevents microbial infection</a:t>
            </a:r>
          </a:p>
          <a:p>
            <a:pPr marL="514350" indent="-514350">
              <a:buFont typeface="+mj-lt"/>
              <a:buAutoNum type="romanLcPeriod"/>
            </a:pPr>
            <a:r>
              <a:rPr lang="en-US" dirty="0"/>
              <a:t>Its  oiliness delays evaporation and prevents drying of the conjunctiva</a:t>
            </a:r>
          </a:p>
          <a:p>
            <a:pPr marL="514350" indent="-514350">
              <a:buFont typeface="+mj-lt"/>
              <a:buAutoNum type="romanLcPeriod"/>
            </a:pPr>
            <a:r>
              <a:rPr lang="en-US" dirty="0"/>
              <a:t>Nourishment of the cornea.</a:t>
            </a:r>
          </a:p>
        </p:txBody>
      </p:sp>
      <p:sp>
        <p:nvSpPr>
          <p:cNvPr id="4" name="Slide Number Placeholder 3"/>
          <p:cNvSpPr>
            <a:spLocks noGrp="1"/>
          </p:cNvSpPr>
          <p:nvPr>
            <p:ph type="sldNum" sz="quarter" idx="12"/>
          </p:nvPr>
        </p:nvSpPr>
        <p:spPr/>
        <p:txBody>
          <a:bodyPr/>
          <a:lstStyle/>
          <a:p>
            <a:fld id="{5A635FD2-D9AA-4F2E-8FE6-17BF2643B117}"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Sense of SMELL</a:t>
            </a:r>
          </a:p>
        </p:txBody>
      </p:sp>
      <p:sp>
        <p:nvSpPr>
          <p:cNvPr id="3" name="Content Placeholder 2"/>
          <p:cNvSpPr>
            <a:spLocks noGrp="1"/>
          </p:cNvSpPr>
          <p:nvPr>
            <p:ph idx="1"/>
          </p:nvPr>
        </p:nvSpPr>
        <p:spPr/>
        <p:txBody>
          <a:bodyPr/>
          <a:lstStyle/>
          <a:p>
            <a:r>
              <a:rPr lang="en-US" dirty="0"/>
              <a:t>The nasal cavity has a dual function: a passageway for respiration and sense of smell (olfaction).</a:t>
            </a:r>
          </a:p>
          <a:p>
            <a:r>
              <a:rPr lang="en-US" dirty="0"/>
              <a:t>Sensory nerves of smell originates from </a:t>
            </a:r>
            <a:r>
              <a:rPr lang="en-US" dirty="0" err="1"/>
              <a:t>chemoreceptors</a:t>
            </a:r>
            <a:r>
              <a:rPr lang="en-US" dirty="0"/>
              <a:t> in the mucous membrane of the roof of the nasal cavity above the superior nasal </a:t>
            </a:r>
            <a:r>
              <a:rPr lang="en-US" dirty="0" err="1"/>
              <a:t>conchae</a:t>
            </a:r>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78562"/>
            <a:ext cx="8229600" cy="579438"/>
          </a:xfrm>
        </p:spPr>
        <p:txBody>
          <a:bodyPr>
            <a:normAutofit/>
          </a:bodyPr>
          <a:lstStyle/>
          <a:p>
            <a:r>
              <a:rPr lang="en-US" sz="3200" dirty="0"/>
              <a:t>Female reproductive organs in the pelvis</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0"/>
            <a:ext cx="9144000" cy="6400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A635FD2-D9AA-4F2E-8FE6-17BF2643B117}" type="slidenum">
              <a:rPr lang="en-US" smtClean="0"/>
              <a:pPr/>
              <a:t>9</a:t>
            </a:fld>
            <a:endParaRPr lang="en-US"/>
          </a:p>
        </p:txBody>
      </p:sp>
    </p:spTree>
  </p:cSld>
  <p:clrMapOvr>
    <a:masterClrMapping/>
  </p:clrMapOvr>
  <p:transition>
    <p:wedg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635FD2-D9AA-4F2E-8FE6-17BF2643B117}" type="slidenum">
              <a:rPr lang="en-US" smtClean="0"/>
              <a:pPr/>
              <a:t>90</a:t>
            </a:fld>
            <a:endParaRPr lang="en-US"/>
          </a:p>
        </p:txBody>
      </p:sp>
      <p:pic>
        <p:nvPicPr>
          <p:cNvPr id="2050" name="Picture 2"/>
          <p:cNvPicPr>
            <a:picLocks noChangeAspect="1" noChangeArrowheads="1"/>
          </p:cNvPicPr>
          <p:nvPr/>
        </p:nvPicPr>
        <p:blipFill>
          <a:blip r:embed="rId2" cstate="print"/>
          <a:srcRect l="41406" t="14000" r="10156" b="7333"/>
          <a:stretch>
            <a:fillRect/>
          </a:stretch>
        </p:blipFill>
        <p:spPr bwMode="auto">
          <a:xfrm>
            <a:off x="2209800" y="914400"/>
            <a:ext cx="7696200" cy="5943600"/>
          </a:xfrm>
          <a:prstGeom prst="rect">
            <a:avLst/>
          </a:prstGeom>
          <a:noFill/>
          <a:ln w="9525">
            <a:noFill/>
            <a:miter lim="800000"/>
            <a:headEnd/>
            <a:tailEnd/>
          </a:ln>
        </p:spPr>
      </p:pic>
      <p:sp>
        <p:nvSpPr>
          <p:cNvPr id="6" name="TextBox 5"/>
          <p:cNvSpPr txBox="1"/>
          <p:nvPr/>
        </p:nvSpPr>
        <p:spPr>
          <a:xfrm>
            <a:off x="3048000" y="1"/>
            <a:ext cx="5562600" cy="584775"/>
          </a:xfrm>
          <a:prstGeom prst="rect">
            <a:avLst/>
          </a:prstGeom>
          <a:noFill/>
        </p:spPr>
        <p:txBody>
          <a:bodyPr wrap="square" rtlCol="0">
            <a:spAutoFit/>
          </a:bodyPr>
          <a:lstStyle/>
          <a:p>
            <a:pPr algn="ctr"/>
            <a:r>
              <a:rPr lang="en-US" sz="3200" b="1" dirty="0">
                <a:solidFill>
                  <a:srgbClr val="FF0000"/>
                </a:solidFill>
              </a:rPr>
              <a:t>Olfactory Structures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639762"/>
          </a:xfrm>
        </p:spPr>
        <p:txBody>
          <a:bodyPr>
            <a:normAutofit fontScale="90000"/>
          </a:bodyPr>
          <a:lstStyle/>
          <a:p>
            <a:r>
              <a:rPr lang="en-US" dirty="0"/>
              <a:t>Physiology of smell</a:t>
            </a:r>
          </a:p>
        </p:txBody>
      </p:sp>
      <p:sp>
        <p:nvSpPr>
          <p:cNvPr id="3" name="Content Placeholder 2"/>
          <p:cNvSpPr>
            <a:spLocks noGrp="1"/>
          </p:cNvSpPr>
          <p:nvPr>
            <p:ph idx="1"/>
          </p:nvPr>
        </p:nvSpPr>
        <p:spPr>
          <a:xfrm>
            <a:off x="1524000" y="990600"/>
            <a:ext cx="8534400" cy="5867400"/>
          </a:xfrm>
        </p:spPr>
        <p:txBody>
          <a:bodyPr/>
          <a:lstStyle/>
          <a:p>
            <a:r>
              <a:rPr lang="en-US" dirty="0"/>
              <a:t>All odorous materials give off volatile molecules,  which are carried into the nose with the inhaled air and stimulate the olfactory </a:t>
            </a:r>
            <a:r>
              <a:rPr lang="en-US" dirty="0" err="1"/>
              <a:t>chemoreceptors</a:t>
            </a:r>
            <a:r>
              <a:rPr lang="en-US" dirty="0"/>
              <a:t> when dissolved in mucus.</a:t>
            </a:r>
          </a:p>
          <a:p>
            <a:r>
              <a:rPr lang="en-US" dirty="0"/>
              <a:t>The air entering the nose is warmed and convection currents carry eddies of inspired air to the roof of the nasal cavity. </a:t>
            </a:r>
          </a:p>
          <a:p>
            <a:r>
              <a:rPr lang="en-US" dirty="0"/>
              <a:t>'Sniffing' concentrates volatile molecules in the roof of the nose. This increases the number of olfactory receptors stimulated and thus the perception of the smell.</a:t>
            </a:r>
          </a:p>
        </p:txBody>
      </p:sp>
      <p:sp>
        <p:nvSpPr>
          <p:cNvPr id="4" name="Slide Number Placeholder 3"/>
          <p:cNvSpPr>
            <a:spLocks noGrp="1"/>
          </p:cNvSpPr>
          <p:nvPr>
            <p:ph type="sldNum" sz="quarter" idx="12"/>
          </p:nvPr>
        </p:nvSpPr>
        <p:spPr/>
        <p:txBody>
          <a:bodyPr/>
          <a:lstStyle/>
          <a:p>
            <a:fld id="{5A635FD2-D9AA-4F2E-8FE6-17BF2643B117}"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NB: </a:t>
            </a:r>
          </a:p>
          <a:p>
            <a:r>
              <a:rPr lang="en-US" dirty="0"/>
              <a:t>Inflammation of the nasal mucosa prevents odorous substances from reaching the olfactory area of the nose, causing loss of the sense of smell </a:t>
            </a:r>
            <a:r>
              <a:rPr lang="en-US" i="1" dirty="0"/>
              <a:t>(</a:t>
            </a:r>
            <a:r>
              <a:rPr lang="en-US" i="1" dirty="0" err="1"/>
              <a:t>anosmia</a:t>
            </a:r>
            <a:r>
              <a:rPr lang="en-US" i="1" dirty="0"/>
              <a:t>). </a:t>
            </a:r>
            <a:r>
              <a:rPr lang="en-US" dirty="0"/>
              <a:t>The usual cause is the common cold.</a:t>
            </a:r>
          </a:p>
          <a:p>
            <a:r>
              <a:rPr lang="en-US" i="1" dirty="0"/>
              <a:t>Adaptation. </a:t>
            </a:r>
            <a:r>
              <a:rPr lang="en-US" dirty="0"/>
              <a:t>When an individual is continuously exposed to an </a:t>
            </a:r>
            <a:r>
              <a:rPr lang="en-US" dirty="0" err="1"/>
              <a:t>odour</a:t>
            </a:r>
            <a:r>
              <a:rPr lang="en-US" dirty="0"/>
              <a:t>, perception of the </a:t>
            </a:r>
            <a:r>
              <a:rPr lang="en-US" dirty="0" err="1"/>
              <a:t>odour</a:t>
            </a:r>
            <a:r>
              <a:rPr lang="en-US" dirty="0"/>
              <a:t> decreases and ceases within a few minutes.</a:t>
            </a:r>
          </a:p>
        </p:txBody>
      </p:sp>
      <p:sp>
        <p:nvSpPr>
          <p:cNvPr id="4" name="Slide Number Placeholder 3"/>
          <p:cNvSpPr>
            <a:spLocks noGrp="1"/>
          </p:cNvSpPr>
          <p:nvPr>
            <p:ph type="sldNum" sz="quarter" idx="12"/>
          </p:nvPr>
        </p:nvSpPr>
        <p:spPr/>
        <p:txBody>
          <a:bodyPr/>
          <a:lstStyle/>
          <a:p>
            <a:fld id="{5A635FD2-D9AA-4F2E-8FE6-17BF2643B117}"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1096962"/>
          </a:xfrm>
        </p:spPr>
        <p:txBody>
          <a:bodyPr>
            <a:normAutofit/>
          </a:bodyPr>
          <a:lstStyle/>
          <a:p>
            <a:r>
              <a:rPr lang="en-US" dirty="0"/>
              <a:t>Sense of TASTE</a:t>
            </a:r>
          </a:p>
        </p:txBody>
      </p:sp>
      <p:sp>
        <p:nvSpPr>
          <p:cNvPr id="3" name="Content Placeholder 2"/>
          <p:cNvSpPr>
            <a:spLocks noGrp="1"/>
          </p:cNvSpPr>
          <p:nvPr>
            <p:ph idx="1"/>
          </p:nvPr>
        </p:nvSpPr>
        <p:spPr>
          <a:xfrm>
            <a:off x="1981200" y="1295400"/>
            <a:ext cx="8305800" cy="5562600"/>
          </a:xfrm>
        </p:spPr>
        <p:txBody>
          <a:bodyPr>
            <a:normAutofit/>
          </a:bodyPr>
          <a:lstStyle/>
          <a:p>
            <a:r>
              <a:rPr lang="en-US" dirty="0" err="1"/>
              <a:t>A.k.a</a:t>
            </a:r>
            <a:r>
              <a:rPr lang="en-US" dirty="0"/>
              <a:t> </a:t>
            </a:r>
            <a:r>
              <a:rPr lang="en-US" dirty="0" err="1"/>
              <a:t>Gustation</a:t>
            </a:r>
            <a:endParaRPr lang="en-US" dirty="0"/>
          </a:p>
          <a:p>
            <a:r>
              <a:rPr lang="en-US" dirty="0"/>
              <a:t>Closely linked with olfaction and it also involves stimulation of </a:t>
            </a:r>
            <a:r>
              <a:rPr lang="en-US" dirty="0" err="1"/>
              <a:t>chemoreceptors</a:t>
            </a:r>
            <a:r>
              <a:rPr lang="en-US" dirty="0"/>
              <a:t> by dissolved chemicals</a:t>
            </a:r>
          </a:p>
          <a:p>
            <a:r>
              <a:rPr lang="en-US" dirty="0"/>
              <a:t>Taste buds contain </a:t>
            </a:r>
            <a:r>
              <a:rPr lang="en-US" dirty="0" err="1"/>
              <a:t>chemoreceptors</a:t>
            </a:r>
            <a:r>
              <a:rPr lang="en-US" dirty="0"/>
              <a:t> that are found on the papillae of the tongue and widely distributed in the epithelia of the tongue, soft palate, pharynx and the epiglottis. They consist of small sensory nerve endings of the </a:t>
            </a:r>
            <a:r>
              <a:rPr lang="en-US" dirty="0" err="1"/>
              <a:t>glossopharyngeal</a:t>
            </a:r>
            <a:r>
              <a:rPr lang="en-US" dirty="0"/>
              <a:t>, facial and </a:t>
            </a:r>
            <a:r>
              <a:rPr lang="en-US" dirty="0" err="1"/>
              <a:t>vagus</a:t>
            </a:r>
            <a:r>
              <a:rPr lang="en-US" dirty="0"/>
              <a:t> nerves (cranial nerves VII, IX and X). </a:t>
            </a:r>
          </a:p>
          <a:p>
            <a:r>
              <a:rPr lang="en-US" dirty="0"/>
              <a:t>Some of the cells have hair-like </a:t>
            </a:r>
            <a:r>
              <a:rPr lang="en-US" dirty="0" err="1"/>
              <a:t>microvilli</a:t>
            </a:r>
            <a:r>
              <a:rPr lang="en-US" dirty="0"/>
              <a:t> on their free border, projecting towards tiny pores in the epithelium. The sensory receptors are stimulated by chemicals that enter the pores dissolved in saliva. </a:t>
            </a:r>
          </a:p>
        </p:txBody>
      </p:sp>
      <p:sp>
        <p:nvSpPr>
          <p:cNvPr id="4" name="Slide Number Placeholder 3"/>
          <p:cNvSpPr>
            <a:spLocks noGrp="1"/>
          </p:cNvSpPr>
          <p:nvPr>
            <p:ph type="sldNum" sz="quarter" idx="12"/>
          </p:nvPr>
        </p:nvSpPr>
        <p:spPr/>
        <p:txBody>
          <a:bodyPr/>
          <a:lstStyle/>
          <a:p>
            <a:fld id="{5A635FD2-D9AA-4F2E-8FE6-17BF2643B117}"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635FD2-D9AA-4F2E-8FE6-17BF2643B117}" type="slidenum">
              <a:rPr lang="en-US" smtClean="0"/>
              <a:pPr/>
              <a:t>94</a:t>
            </a:fld>
            <a:endParaRPr lang="en-US"/>
          </a:p>
        </p:txBody>
      </p:sp>
      <p:pic>
        <p:nvPicPr>
          <p:cNvPr id="3074" name="Picture 2"/>
          <p:cNvPicPr>
            <a:picLocks noChangeAspect="1" noChangeArrowheads="1"/>
          </p:cNvPicPr>
          <p:nvPr/>
        </p:nvPicPr>
        <p:blipFill>
          <a:blip r:embed="rId2" cstate="print"/>
          <a:srcRect l="47656" t="12667" r="6250" b="10000"/>
          <a:stretch>
            <a:fillRect/>
          </a:stretch>
        </p:blipFill>
        <p:spPr bwMode="auto">
          <a:xfrm>
            <a:off x="2819400" y="0"/>
            <a:ext cx="6400800" cy="6477000"/>
          </a:xfrm>
          <a:prstGeom prst="rect">
            <a:avLst/>
          </a:prstGeom>
          <a:noFill/>
          <a:ln w="9525">
            <a:noFill/>
            <a:miter lim="800000"/>
            <a:headEnd/>
            <a:tailEnd/>
          </a:ln>
        </p:spPr>
      </p:pic>
      <p:sp>
        <p:nvSpPr>
          <p:cNvPr id="6" name="TextBox 5"/>
          <p:cNvSpPr txBox="1"/>
          <p:nvPr/>
        </p:nvSpPr>
        <p:spPr>
          <a:xfrm>
            <a:off x="7924800" y="457200"/>
            <a:ext cx="2743200" cy="1077218"/>
          </a:xfrm>
          <a:prstGeom prst="rect">
            <a:avLst/>
          </a:prstGeom>
          <a:noFill/>
        </p:spPr>
        <p:txBody>
          <a:bodyPr wrap="square" rtlCol="0">
            <a:spAutoFit/>
          </a:bodyPr>
          <a:lstStyle/>
          <a:p>
            <a:r>
              <a:rPr lang="en-US" sz="3200" b="1" dirty="0">
                <a:solidFill>
                  <a:srgbClr val="FF0000"/>
                </a:solidFill>
              </a:rPr>
              <a:t>Structure of taste buds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Nerve impulses are generated and conducted along the </a:t>
            </a:r>
            <a:r>
              <a:rPr lang="en-US" dirty="0" err="1"/>
              <a:t>glossopharyngeal</a:t>
            </a:r>
            <a:r>
              <a:rPr lang="en-US" dirty="0"/>
              <a:t>, facial and </a:t>
            </a:r>
            <a:r>
              <a:rPr lang="en-US" dirty="0" err="1"/>
              <a:t>vagus</a:t>
            </a:r>
            <a:r>
              <a:rPr lang="en-US" dirty="0"/>
              <a:t> nerves before </a:t>
            </a:r>
            <a:r>
              <a:rPr lang="en-US" dirty="0" err="1"/>
              <a:t>synapsing</a:t>
            </a:r>
            <a:r>
              <a:rPr lang="en-US" dirty="0"/>
              <a:t> in the medulla and thalamus. </a:t>
            </a:r>
          </a:p>
          <a:p>
            <a:r>
              <a:rPr lang="en-US" dirty="0"/>
              <a:t>Their final destination is the </a:t>
            </a:r>
            <a:r>
              <a:rPr lang="en-US" i="1" dirty="0"/>
              <a:t>taste area </a:t>
            </a:r>
            <a:r>
              <a:rPr lang="en-US" dirty="0"/>
              <a:t>in the parietal lobe of the cerebral cortex where taste is perceived</a:t>
            </a:r>
          </a:p>
          <a:p>
            <a:endParaRPr lang="en-US" dirty="0"/>
          </a:p>
        </p:txBody>
      </p:sp>
      <p:sp>
        <p:nvSpPr>
          <p:cNvPr id="4" name="Slide Number Placeholder 3"/>
          <p:cNvSpPr>
            <a:spLocks noGrp="1"/>
          </p:cNvSpPr>
          <p:nvPr>
            <p:ph type="sldNum" sz="quarter" idx="12"/>
          </p:nvPr>
        </p:nvSpPr>
        <p:spPr/>
        <p:txBody>
          <a:bodyPr/>
          <a:lstStyle/>
          <a:p>
            <a:fld id="{5A635FD2-D9AA-4F2E-8FE6-17BF2643B117}"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563562"/>
          </a:xfrm>
        </p:spPr>
        <p:txBody>
          <a:bodyPr>
            <a:normAutofit fontScale="90000"/>
          </a:bodyPr>
          <a:lstStyle/>
          <a:p>
            <a:r>
              <a:rPr lang="en-US" dirty="0"/>
              <a:t>Physiology of taste</a:t>
            </a:r>
          </a:p>
        </p:txBody>
      </p:sp>
      <p:sp>
        <p:nvSpPr>
          <p:cNvPr id="3" name="Content Placeholder 2"/>
          <p:cNvSpPr>
            <a:spLocks noGrp="1"/>
          </p:cNvSpPr>
          <p:nvPr>
            <p:ph idx="1"/>
          </p:nvPr>
        </p:nvSpPr>
        <p:spPr>
          <a:xfrm>
            <a:off x="1981200" y="838200"/>
            <a:ext cx="8382000" cy="5635752"/>
          </a:xfrm>
        </p:spPr>
        <p:txBody>
          <a:bodyPr>
            <a:normAutofit/>
          </a:bodyPr>
          <a:lstStyle/>
          <a:p>
            <a:r>
              <a:rPr lang="en-US" dirty="0"/>
              <a:t>Four fundamental sensations of taste have been described — sweet, sour, bitter and salt. Some  tastes consistently stimulate taste buds in specific parts of the tongue:</a:t>
            </a:r>
          </a:p>
          <a:p>
            <a:pPr lvl="1"/>
            <a:r>
              <a:rPr lang="en-US" dirty="0"/>
              <a:t>Sweet  and salty, mainly at the tip</a:t>
            </a:r>
          </a:p>
          <a:p>
            <a:pPr lvl="1"/>
            <a:r>
              <a:rPr lang="en-US" dirty="0"/>
              <a:t>Sour, at the sides</a:t>
            </a:r>
          </a:p>
          <a:p>
            <a:pPr lvl="1"/>
            <a:r>
              <a:rPr lang="en-US" dirty="0"/>
              <a:t>Bitter, at the back.</a:t>
            </a:r>
          </a:p>
          <a:p>
            <a:r>
              <a:rPr lang="en-US" dirty="0"/>
              <a:t>The sense of taste triggers salivation and the secretion of gastric juice. It also has a protective function, e.g. when foul-tasting food is eaten then reflex gagging or vomiting may be induced.</a:t>
            </a:r>
          </a:p>
        </p:txBody>
      </p:sp>
      <p:sp>
        <p:nvSpPr>
          <p:cNvPr id="4" name="Slide Number Placeholder 3"/>
          <p:cNvSpPr>
            <a:spLocks noGrp="1"/>
          </p:cNvSpPr>
          <p:nvPr>
            <p:ph type="sldNum" sz="quarter" idx="12"/>
          </p:nvPr>
        </p:nvSpPr>
        <p:spPr/>
        <p:txBody>
          <a:bodyPr/>
          <a:lstStyle/>
          <a:p>
            <a:fld id="{5A635FD2-D9AA-4F2E-8FE6-17BF2643B117}"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style>
          <a:lnRef idx="0">
            <a:schemeClr val="accent6"/>
          </a:lnRef>
          <a:fillRef idx="3">
            <a:schemeClr val="accent6"/>
          </a:fillRef>
          <a:effectRef idx="3">
            <a:schemeClr val="accent6"/>
          </a:effectRef>
          <a:fontRef idx="minor">
            <a:schemeClr val="lt1"/>
          </a:fontRef>
        </p:style>
        <p:txBody>
          <a:bodyPr>
            <a:normAutofit/>
          </a:bodyPr>
          <a:lstStyle/>
          <a:p>
            <a:r>
              <a:rPr lang="en-US" sz="5400" b="1" dirty="0"/>
              <a:t>THE SKIN</a:t>
            </a:r>
          </a:p>
        </p:txBody>
      </p:sp>
      <p:sp>
        <p:nvSpPr>
          <p:cNvPr id="5" name="Subtitle 4"/>
          <p:cNvSpPr>
            <a:spLocks noGrp="1"/>
          </p:cNvSpPr>
          <p:nvPr>
            <p:ph type="subTitle" idx="1"/>
          </p:nvPr>
        </p:nvSpPr>
        <p:spPr/>
        <p:txBody>
          <a:bodyPr/>
          <a:lstStyle/>
          <a:p>
            <a:endParaRPr lang="en-US"/>
          </a:p>
        </p:txBody>
      </p:sp>
    </p:spTree>
  </p:cSld>
  <p:clrMapOvr>
    <a:masterClrMapping/>
  </p:clrMapOvr>
  <p:transition>
    <p:cover dir="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solidFill>
            <a:schemeClr val="bg1"/>
          </a:solidFill>
        </p:spPr>
        <p:style>
          <a:lnRef idx="1">
            <a:schemeClr val="accent4"/>
          </a:lnRef>
          <a:fillRef idx="2">
            <a:schemeClr val="accent4"/>
          </a:fillRef>
          <a:effectRef idx="1">
            <a:schemeClr val="accent4"/>
          </a:effectRef>
          <a:fontRef idx="minor">
            <a:schemeClr val="dk1"/>
          </a:fontRef>
        </p:style>
        <p:txBody>
          <a:bodyPr/>
          <a:lstStyle/>
          <a:p>
            <a:r>
              <a:rPr lang="en-US" b="1" dirty="0"/>
              <a:t>The skin</a:t>
            </a:r>
          </a:p>
        </p:txBody>
      </p:sp>
      <p:sp>
        <p:nvSpPr>
          <p:cNvPr id="3" name="Content Placeholder 2"/>
          <p:cNvSpPr>
            <a:spLocks noGrp="1"/>
          </p:cNvSpPr>
          <p:nvPr>
            <p:ph idx="1"/>
          </p:nvPr>
        </p:nvSpPr>
        <p:spPr>
          <a:xfrm>
            <a:off x="1524000" y="1143000"/>
            <a:ext cx="9144000" cy="5715000"/>
          </a:xfrm>
          <a:solidFill>
            <a:schemeClr val="bg1"/>
          </a:solidFill>
        </p:spPr>
        <p:txBody>
          <a:bodyPr>
            <a:normAutofit/>
          </a:bodyPr>
          <a:lstStyle/>
          <a:p>
            <a:r>
              <a:rPr lang="en-US" dirty="0"/>
              <a:t>Completely covers the body</a:t>
            </a:r>
          </a:p>
          <a:p>
            <a:r>
              <a:rPr lang="en-US" dirty="0"/>
              <a:t>Continuous with the membranes lining the body orifices. </a:t>
            </a:r>
          </a:p>
          <a:p>
            <a:r>
              <a:rPr lang="en-US" dirty="0"/>
              <a:t>It:</a:t>
            </a:r>
          </a:p>
          <a:p>
            <a:pPr lvl="1"/>
            <a:r>
              <a:rPr lang="en-US" dirty="0"/>
              <a:t>protects the underlying structures from injury &amp; from invasion by microbes</a:t>
            </a:r>
          </a:p>
          <a:p>
            <a:pPr lvl="1"/>
            <a:r>
              <a:rPr lang="en-US" dirty="0"/>
              <a:t>contains sensory (somatic) nerve endings of pain, temperature &amp; touch</a:t>
            </a:r>
          </a:p>
          <a:p>
            <a:pPr lvl="1"/>
            <a:r>
              <a:rPr lang="en-US" dirty="0"/>
              <a:t>is involved in the regulation of body temperature.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98</a:t>
            </a:fld>
            <a:endParaRPr lang="en-US"/>
          </a:p>
        </p:txBody>
      </p:sp>
    </p:spTree>
  </p:cSld>
  <p:clrMapOvr>
    <a:masterClrMapping/>
  </p:clrMapOvr>
  <p:transition>
    <p:cover dir="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u="sng" dirty="0"/>
              <a:t>Functions of the skin</a:t>
            </a:r>
          </a:p>
        </p:txBody>
      </p:sp>
      <p:sp>
        <p:nvSpPr>
          <p:cNvPr id="3" name="Content Placeholder 2"/>
          <p:cNvSpPr>
            <a:spLocks noGrp="1"/>
          </p:cNvSpPr>
          <p:nvPr>
            <p:ph idx="1"/>
          </p:nvPr>
        </p:nvSpPr>
        <p:spPr>
          <a:xfrm>
            <a:off x="1524000" y="533400"/>
            <a:ext cx="9144000" cy="6324600"/>
          </a:xfrm>
          <a:solidFill>
            <a:schemeClr val="bg1"/>
          </a:solidFill>
        </p:spPr>
        <p:txBody>
          <a:bodyPr>
            <a:normAutofit/>
          </a:bodyPr>
          <a:lstStyle/>
          <a:p>
            <a:pPr>
              <a:buNone/>
            </a:pPr>
            <a:r>
              <a:rPr lang="en-US" dirty="0"/>
              <a:t>1.</a:t>
            </a:r>
            <a:r>
              <a:rPr lang="en-US" b="1" dirty="0"/>
              <a:t> Protection</a:t>
            </a:r>
          </a:p>
          <a:p>
            <a:r>
              <a:rPr lang="en-US" dirty="0"/>
              <a:t>Forms a relatively waterproof layer that protects the deeper &amp; more delicate structures. It acts as a barrier against:</a:t>
            </a:r>
          </a:p>
          <a:p>
            <a:pPr lvl="1"/>
            <a:r>
              <a:rPr lang="en-US" dirty="0"/>
              <a:t>invasion by microbes</a:t>
            </a:r>
          </a:p>
          <a:p>
            <a:pPr lvl="1"/>
            <a:r>
              <a:rPr lang="en-US" dirty="0"/>
              <a:t>chemicals</a:t>
            </a:r>
          </a:p>
          <a:p>
            <a:pPr lvl="1"/>
            <a:r>
              <a:rPr lang="en-US" dirty="0"/>
              <a:t>physical agents, e.g. mild trauma, ultraviolet light</a:t>
            </a:r>
          </a:p>
          <a:p>
            <a:pPr lvl="1"/>
            <a:r>
              <a:rPr lang="en-US" dirty="0"/>
              <a:t>dehydration.</a:t>
            </a:r>
          </a:p>
          <a:p>
            <a:r>
              <a:rPr lang="en-US" dirty="0"/>
              <a:t>Epidermis contains </a:t>
            </a:r>
            <a:r>
              <a:rPr lang="en-US" b="1" dirty="0">
                <a:solidFill>
                  <a:srgbClr val="FFFF00"/>
                </a:solidFill>
              </a:rPr>
              <a:t>Langerhans cells</a:t>
            </a:r>
            <a:r>
              <a:rPr lang="en-US" dirty="0"/>
              <a:t> which phagocytose intruding antigens &amp; travel to lymphoid tissue, where they present antigen to T-lymphocytes, thus stimulating an immune response.</a:t>
            </a:r>
          </a:p>
        </p:txBody>
      </p:sp>
      <p:sp>
        <p:nvSpPr>
          <p:cNvPr id="5" name="Slide Number Placeholder 4"/>
          <p:cNvSpPr>
            <a:spLocks noGrp="1"/>
          </p:cNvSpPr>
          <p:nvPr>
            <p:ph type="sldNum" sz="quarter" idx="12"/>
          </p:nvPr>
        </p:nvSpPr>
        <p:spPr/>
        <p:txBody>
          <a:bodyPr/>
          <a:lstStyle/>
          <a:p>
            <a:fld id="{5A635FD2-D9AA-4F2E-8FE6-17BF2643B117}" type="slidenum">
              <a:rPr lang="en-US" smtClean="0"/>
              <a:pPr/>
              <a:t>99</a:t>
            </a:fld>
            <a:endParaRPr lang="en-US"/>
          </a:p>
        </p:txBody>
      </p:sp>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8738</Words>
  <Application>Microsoft Office PowerPoint</Application>
  <PresentationFormat>Widescreen</PresentationFormat>
  <Paragraphs>741</Paragraphs>
  <Slides>121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121</vt:i4>
      </vt:variant>
    </vt:vector>
  </HeadingPairs>
  <TitlesOfParts>
    <vt:vector size="127" baseType="lpstr">
      <vt:lpstr>Arial</vt:lpstr>
      <vt:lpstr>Bradley Hand ITC</vt:lpstr>
      <vt:lpstr>Calibri</vt:lpstr>
      <vt:lpstr>Calibri Light</vt:lpstr>
      <vt:lpstr>Wingdings</vt:lpstr>
      <vt:lpstr>Office Theme</vt:lpstr>
      <vt:lpstr>THE REPRODUCTIVE SYSTEM</vt:lpstr>
      <vt:lpstr>Reproductive system</vt:lpstr>
      <vt:lpstr>Functions of reproductive system</vt:lpstr>
      <vt:lpstr>FEMALE REPRODUCTIVE SYSTEM</vt:lpstr>
      <vt:lpstr>PowerPoint Presentation</vt:lpstr>
      <vt:lpstr>PowerPoint Presentation</vt:lpstr>
      <vt:lpstr>PowerPoint Presentation</vt:lpstr>
      <vt:lpstr>INTERNAL GENITALIA</vt:lpstr>
      <vt:lpstr>Female reproductive organs in the pelvis</vt:lpstr>
      <vt:lpstr>Female reproductive organs in the pelvis and associated structures</vt:lpstr>
      <vt:lpstr>PowerPoint Presentation</vt:lpstr>
      <vt:lpstr>PowerPoint Presentation</vt:lpstr>
      <vt:lpstr>PowerPoint Presentation</vt:lpstr>
      <vt:lpstr>PowerPoint Presentation</vt:lpstr>
      <vt:lpstr>PowerPoint Presentation</vt:lpstr>
      <vt:lpstr>PowerPoint Presentation</vt:lpstr>
      <vt:lpstr>Section of the uterus</vt:lpstr>
      <vt:lpstr>PowerPoint Presentation</vt:lpstr>
      <vt:lpstr>PowerPoint Presentation</vt:lpstr>
      <vt:lpstr>PowerPoint Presentation</vt:lpstr>
      <vt:lpstr>Main ligaments supporting the uterus</vt:lpstr>
      <vt:lpstr>PowerPoint Presentation</vt:lpstr>
      <vt:lpstr>PowerPoint Presentation</vt:lpstr>
      <vt:lpstr>PowerPoint Presentation</vt:lpstr>
      <vt:lpstr>PowerPoint Presentation</vt:lpstr>
      <vt:lpstr>PowerPoint Presentation</vt:lpstr>
      <vt:lpstr>Development of the ovarian follicle</vt:lpstr>
      <vt:lpstr>PowerPoint Presentation</vt:lpstr>
      <vt:lpstr>PowerPoint Presentation</vt:lpstr>
      <vt:lpstr>Puberty in the female</vt:lpstr>
      <vt:lpstr>The menstrual cycle</vt:lpstr>
      <vt:lpstr>PowerPoint Presentation</vt:lpstr>
      <vt:lpstr>PowerPoint Presentation</vt:lpstr>
      <vt:lpstr>PowerPoint Presentation</vt:lpstr>
      <vt:lpstr>PowerPoint Presentation</vt:lpstr>
      <vt:lpstr>PowerPoint Presentation</vt:lpstr>
      <vt:lpstr>PowerPoint Presentation</vt:lpstr>
      <vt:lpstr>THE SPECIAL SENSES</vt:lpstr>
      <vt:lpstr>PowerPoint Presentation</vt:lpstr>
      <vt:lpstr>PowerPoint Presentation</vt:lpstr>
      <vt:lpstr>Hearing and THE EAR</vt:lpstr>
      <vt:lpstr>Parts of the ear</vt:lpstr>
      <vt:lpstr>Parts of the auricle</vt:lpstr>
      <vt:lpstr>OUTER EAR</vt:lpstr>
      <vt:lpstr>PowerPoint Presentation</vt:lpstr>
      <vt:lpstr>PowerPoint Presentation</vt:lpstr>
      <vt:lpstr>Tympanic membrane</vt:lpstr>
      <vt:lpstr>MIDDLE EAR (tympanic cavity)</vt:lpstr>
      <vt:lpstr>PowerPoint Presentation</vt:lpstr>
      <vt:lpstr>Auditory ossicles</vt:lpstr>
      <vt:lpstr>Auditory ossiscles</vt:lpstr>
      <vt:lpstr>INNER (INTERNAL) EAR/ LABYRINTH</vt:lpstr>
      <vt:lpstr>PowerPoint Presentation</vt:lpstr>
      <vt:lpstr>PowerPoint Presentation</vt:lpstr>
      <vt:lpstr>Inner ear; membranous labyrinth within bony labyrinth</vt:lpstr>
      <vt:lpstr>PowerPoint Presentation</vt:lpstr>
      <vt:lpstr>Cochlea; showing spiral organ (of corti)</vt:lpstr>
      <vt:lpstr>Physiology of hearing</vt:lpstr>
      <vt:lpstr>PowerPoint Presentation</vt:lpstr>
      <vt:lpstr>Passage of sound waves</vt:lpstr>
      <vt:lpstr>Physiology of balance</vt:lpstr>
      <vt:lpstr>THE EYE</vt:lpstr>
      <vt:lpstr>Structure of the eye</vt:lpstr>
      <vt:lpstr>The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Physiology of sight</vt:lpstr>
      <vt:lpstr>Refraction of light rays</vt:lpstr>
      <vt:lpstr>PowerPoint Presentation</vt:lpstr>
      <vt:lpstr>Pupil size</vt:lpstr>
      <vt:lpstr>accomodation</vt:lpstr>
      <vt:lpstr>PowerPoint Presentation</vt:lpstr>
      <vt:lpstr>Functions of the retina</vt:lpstr>
      <vt:lpstr>PowerPoint Presentation</vt:lpstr>
      <vt:lpstr>PowerPoint Presentation</vt:lpstr>
      <vt:lpstr>Accessory organs of the eye</vt:lpstr>
      <vt:lpstr>PowerPoint Presentation</vt:lpstr>
      <vt:lpstr>PowerPoint Presentation</vt:lpstr>
      <vt:lpstr>PowerPoint Presentation</vt:lpstr>
      <vt:lpstr>Lacrimal apparatus</vt:lpstr>
      <vt:lpstr>PowerPoint Presentation</vt:lpstr>
      <vt:lpstr>PowerPoint Presentation</vt:lpstr>
      <vt:lpstr>Functions </vt:lpstr>
      <vt:lpstr>Sense of SMELL</vt:lpstr>
      <vt:lpstr>PowerPoint Presentation</vt:lpstr>
      <vt:lpstr>Physiology of smell</vt:lpstr>
      <vt:lpstr>PowerPoint Presentation</vt:lpstr>
      <vt:lpstr>Sense of TASTE</vt:lpstr>
      <vt:lpstr>PowerPoint Presentation</vt:lpstr>
      <vt:lpstr>PowerPoint Presentation</vt:lpstr>
      <vt:lpstr>Physiology of taste</vt:lpstr>
      <vt:lpstr>THE SKIN</vt:lpstr>
      <vt:lpstr>The skin</vt:lpstr>
      <vt:lpstr>Functions of the skin</vt:lpstr>
      <vt:lpstr>PowerPoint Presentation</vt:lpstr>
      <vt:lpstr>PowerPoint Presentation</vt:lpstr>
      <vt:lpstr>PowerPoint Presentation</vt:lpstr>
      <vt:lpstr>PowerPoint Presentation</vt:lpstr>
      <vt:lpstr>PowerPoint Presentation</vt:lpstr>
      <vt:lpstr>The skin</vt:lpstr>
      <vt:lpstr>PowerPoint Presentation</vt:lpstr>
      <vt:lpstr>PowerPoint Presentation</vt:lpstr>
      <vt:lpstr>PowerPoint Presentation</vt:lpstr>
      <vt:lpstr>Main layers of the epidermis</vt:lpstr>
      <vt:lpstr>PowerPoint Presentation</vt:lpstr>
      <vt:lpstr>PowerPoint Presentation</vt:lpstr>
      <vt:lpstr>PowerPoint Presentation</vt:lpstr>
      <vt:lpstr>PowerPoint Presentation</vt:lpstr>
      <vt:lpstr>Main structures in the dermis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SPECIAL SENSES</dc:title>
  <dc:creator>USER</dc:creator>
  <cp:lastModifiedBy>USER</cp:lastModifiedBy>
  <cp:revision>5</cp:revision>
  <dcterms:created xsi:type="dcterms:W3CDTF">2021-05-12T16:14:59Z</dcterms:created>
  <dcterms:modified xsi:type="dcterms:W3CDTF">2021-05-12T16:44:02Z</dcterms:modified>
</cp:coreProperties>
</file>