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32"/>
  </p:notesMasterIdLst>
  <p:handoutMasterIdLst>
    <p:handoutMasterId r:id="rId133"/>
  </p:handoutMasterIdLst>
  <p:sldIdLst>
    <p:sldId id="257" r:id="rId2"/>
    <p:sldId id="297" r:id="rId3"/>
    <p:sldId id="298" r:id="rId4"/>
    <p:sldId id="398" r:id="rId5"/>
    <p:sldId id="260" r:id="rId6"/>
    <p:sldId id="261" r:id="rId7"/>
    <p:sldId id="399" r:id="rId8"/>
    <p:sldId id="301" r:id="rId9"/>
    <p:sldId id="300" r:id="rId10"/>
    <p:sldId id="457" r:id="rId11"/>
    <p:sldId id="458" r:id="rId12"/>
    <p:sldId id="459" r:id="rId13"/>
    <p:sldId id="400" r:id="rId14"/>
    <p:sldId id="401" r:id="rId15"/>
    <p:sldId id="299"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421" r:id="rId36"/>
    <p:sldId id="422" r:id="rId37"/>
    <p:sldId id="453" r:id="rId38"/>
    <p:sldId id="454" r:id="rId39"/>
    <p:sldId id="455" r:id="rId40"/>
    <p:sldId id="456" r:id="rId41"/>
    <p:sldId id="450" r:id="rId42"/>
    <p:sldId id="451" r:id="rId43"/>
    <p:sldId id="452" r:id="rId44"/>
    <p:sldId id="463" r:id="rId45"/>
    <p:sldId id="424" r:id="rId46"/>
    <p:sldId id="509" r:id="rId47"/>
    <p:sldId id="423" r:id="rId48"/>
    <p:sldId id="426" r:id="rId49"/>
    <p:sldId id="467" r:id="rId50"/>
    <p:sldId id="468" r:id="rId51"/>
    <p:sldId id="469" r:id="rId52"/>
    <p:sldId id="510" r:id="rId53"/>
    <p:sldId id="522" r:id="rId54"/>
    <p:sldId id="512" r:id="rId55"/>
    <p:sldId id="546" r:id="rId56"/>
    <p:sldId id="547" r:id="rId57"/>
    <p:sldId id="511" r:id="rId58"/>
    <p:sldId id="528" r:id="rId59"/>
    <p:sldId id="529" r:id="rId60"/>
    <p:sldId id="530" r:id="rId61"/>
    <p:sldId id="513" r:id="rId62"/>
    <p:sldId id="514" r:id="rId63"/>
    <p:sldId id="534" r:id="rId64"/>
    <p:sldId id="545" r:id="rId65"/>
    <p:sldId id="550" r:id="rId66"/>
    <p:sldId id="548" r:id="rId67"/>
    <p:sldId id="549" r:id="rId68"/>
    <p:sldId id="551" r:id="rId69"/>
    <p:sldId id="552" r:id="rId70"/>
    <p:sldId id="531" r:id="rId71"/>
    <p:sldId id="532" r:id="rId72"/>
    <p:sldId id="533" r:id="rId73"/>
    <p:sldId id="471" r:id="rId74"/>
    <p:sldId id="473" r:id="rId75"/>
    <p:sldId id="476" r:id="rId76"/>
    <p:sldId id="474" r:id="rId77"/>
    <p:sldId id="537" r:id="rId78"/>
    <p:sldId id="538" r:id="rId79"/>
    <p:sldId id="480" r:id="rId80"/>
    <p:sldId id="543" r:id="rId81"/>
    <p:sldId id="544" r:id="rId82"/>
    <p:sldId id="481" r:id="rId83"/>
    <p:sldId id="542" r:id="rId84"/>
    <p:sldId id="553" r:id="rId85"/>
    <p:sldId id="460" r:id="rId86"/>
    <p:sldId id="461" r:id="rId87"/>
    <p:sldId id="462" r:id="rId88"/>
    <p:sldId id="306" r:id="rId89"/>
    <p:sldId id="307" r:id="rId90"/>
    <p:sldId id="330" r:id="rId91"/>
    <p:sldId id="331" r:id="rId92"/>
    <p:sldId id="332" r:id="rId93"/>
    <p:sldId id="391" r:id="rId94"/>
    <p:sldId id="334" r:id="rId95"/>
    <p:sldId id="335" r:id="rId96"/>
    <p:sldId id="339" r:id="rId97"/>
    <p:sldId id="392" r:id="rId98"/>
    <p:sldId id="343" r:id="rId99"/>
    <p:sldId id="346" r:id="rId100"/>
    <p:sldId id="393" r:id="rId101"/>
    <p:sldId id="347" r:id="rId102"/>
    <p:sldId id="349" r:id="rId103"/>
    <p:sldId id="350" r:id="rId104"/>
    <p:sldId id="394" r:id="rId105"/>
    <p:sldId id="352" r:id="rId106"/>
    <p:sldId id="353" r:id="rId107"/>
    <p:sldId id="356" r:id="rId108"/>
    <p:sldId id="357" r:id="rId109"/>
    <p:sldId id="359" r:id="rId110"/>
    <p:sldId id="362" r:id="rId111"/>
    <p:sldId id="363" r:id="rId112"/>
    <p:sldId id="364" r:id="rId113"/>
    <p:sldId id="365" r:id="rId114"/>
    <p:sldId id="367" r:id="rId115"/>
    <p:sldId id="368" r:id="rId116"/>
    <p:sldId id="369" r:id="rId117"/>
    <p:sldId id="395" r:id="rId118"/>
    <p:sldId id="372" r:id="rId119"/>
    <p:sldId id="374" r:id="rId120"/>
    <p:sldId id="376" r:id="rId121"/>
    <p:sldId id="396" r:id="rId122"/>
    <p:sldId id="378" r:id="rId123"/>
    <p:sldId id="381" r:id="rId124"/>
    <p:sldId id="397" r:id="rId125"/>
    <p:sldId id="382" r:id="rId126"/>
    <p:sldId id="389" r:id="rId127"/>
    <p:sldId id="293" r:id="rId128"/>
    <p:sldId id="294" r:id="rId129"/>
    <p:sldId id="295" r:id="rId130"/>
    <p:sldId id="296" r:id="rId1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87A21C4-2D91-4181-8259-48894660AD3A}" type="datetimeFigureOut">
              <a:rPr lang="en-US" smtClean="0"/>
              <a:t>5/21/2021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44A28B-9DF0-4932-B908-7DAE1B052B00}" type="slidenum">
              <a:rPr lang="en-US" smtClean="0"/>
              <a:t>‹#›</a:t>
            </a:fld>
            <a:endParaRPr lang="en-US"/>
          </a:p>
        </p:txBody>
      </p:sp>
    </p:spTree>
    <p:extLst>
      <p:ext uri="{BB962C8B-B14F-4D97-AF65-F5344CB8AC3E}">
        <p14:creationId xmlns:p14="http://schemas.microsoft.com/office/powerpoint/2010/main" val="118779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E2F6F4-6654-495A-B886-D45786B7F844}" type="datetimeFigureOut">
              <a:rPr lang="en-US" smtClean="0"/>
              <a:t>5/21/2021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0AFEA3-5C05-4B35-8AE4-4DBA4CBE10A9}" type="slidenum">
              <a:rPr lang="en-US" smtClean="0"/>
              <a:t>‹#›</a:t>
            </a:fld>
            <a:endParaRPr lang="en-US"/>
          </a:p>
        </p:txBody>
      </p:sp>
    </p:spTree>
    <p:extLst>
      <p:ext uri="{BB962C8B-B14F-4D97-AF65-F5344CB8AC3E}">
        <p14:creationId xmlns:p14="http://schemas.microsoft.com/office/powerpoint/2010/main" val="108376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CA1CC3-898A-474A-BE91-915B2FF84E9A}" type="slidenum">
              <a:rPr lang="en-US" smtClean="0"/>
              <a:pPr/>
              <a:t>45</a:t>
            </a:fld>
            <a:endParaRPr lang="en-US"/>
          </a:p>
        </p:txBody>
      </p:sp>
    </p:spTree>
    <p:extLst>
      <p:ext uri="{BB962C8B-B14F-4D97-AF65-F5344CB8AC3E}">
        <p14:creationId xmlns:p14="http://schemas.microsoft.com/office/powerpoint/2010/main" val="406298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CA1CC3-898A-474A-BE91-915B2FF84E9A}" type="slidenum">
              <a:rPr lang="en-US" smtClean="0"/>
              <a:pPr/>
              <a:t>47</a:t>
            </a:fld>
            <a:endParaRPr lang="en-US"/>
          </a:p>
        </p:txBody>
      </p:sp>
    </p:spTree>
    <p:extLst>
      <p:ext uri="{BB962C8B-B14F-4D97-AF65-F5344CB8AC3E}">
        <p14:creationId xmlns:p14="http://schemas.microsoft.com/office/powerpoint/2010/main" val="391580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CA1CC3-898A-474A-BE91-915B2FF84E9A}" type="slidenum">
              <a:rPr lang="en-US" smtClean="0"/>
              <a:pPr/>
              <a:t>119</a:t>
            </a:fld>
            <a:endParaRPr lang="en-US"/>
          </a:p>
        </p:txBody>
      </p:sp>
    </p:spTree>
    <p:extLst>
      <p:ext uri="{BB962C8B-B14F-4D97-AF65-F5344CB8AC3E}">
        <p14:creationId xmlns:p14="http://schemas.microsoft.com/office/powerpoint/2010/main" val="332750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871270-FD9E-4B98-AB13-0A21C8226568}"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389495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1270-FD9E-4B98-AB13-0A21C8226568}"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408236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1270-FD9E-4B98-AB13-0A21C8226568}"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381722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1270-FD9E-4B98-AB13-0A21C8226568}"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327356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71270-FD9E-4B98-AB13-0A21C8226568}"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307896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871270-FD9E-4B98-AB13-0A21C8226568}"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112920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71270-FD9E-4B98-AB13-0A21C8226568}"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157645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871270-FD9E-4B98-AB13-0A21C8226568}"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407428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71270-FD9E-4B98-AB13-0A21C8226568}"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23393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871270-FD9E-4B98-AB13-0A21C8226568}"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165967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871270-FD9E-4B98-AB13-0A21C8226568}"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70932-9B6D-4B53-8E00-09CE302467E6}" type="slidenum">
              <a:rPr lang="en-US" smtClean="0"/>
              <a:t>‹#›</a:t>
            </a:fld>
            <a:endParaRPr lang="en-US"/>
          </a:p>
        </p:txBody>
      </p:sp>
    </p:spTree>
    <p:extLst>
      <p:ext uri="{BB962C8B-B14F-4D97-AF65-F5344CB8AC3E}">
        <p14:creationId xmlns:p14="http://schemas.microsoft.com/office/powerpoint/2010/main" val="337759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71270-FD9E-4B98-AB13-0A21C8226568}"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70932-9B6D-4B53-8E00-09CE302467E6}" type="slidenum">
              <a:rPr lang="en-US" smtClean="0"/>
              <a:t>‹#›</a:t>
            </a:fld>
            <a:endParaRPr lang="en-US"/>
          </a:p>
        </p:txBody>
      </p:sp>
    </p:spTree>
    <p:extLst>
      <p:ext uri="{BB962C8B-B14F-4D97-AF65-F5344CB8AC3E}">
        <p14:creationId xmlns:p14="http://schemas.microsoft.com/office/powerpoint/2010/main" val="3018689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a:t>
            </a:r>
          </a:p>
        </p:txBody>
      </p:sp>
      <p:sp>
        <p:nvSpPr>
          <p:cNvPr id="3" name="Content Placeholder 2"/>
          <p:cNvSpPr>
            <a:spLocks noGrp="1"/>
          </p:cNvSpPr>
          <p:nvPr>
            <p:ph idx="1"/>
          </p:nvPr>
        </p:nvSpPr>
        <p:spPr/>
        <p:txBody>
          <a:bodyPr/>
          <a:lstStyle/>
          <a:p>
            <a:r>
              <a:rPr lang="en-US" dirty="0"/>
              <a:t>Code: ANP 1109</a:t>
            </a:r>
          </a:p>
          <a:p>
            <a:r>
              <a:rPr lang="en-US" dirty="0"/>
              <a:t>90 HOURS</a:t>
            </a:r>
          </a:p>
          <a:p>
            <a:r>
              <a:rPr lang="en-US" dirty="0"/>
              <a:t>CREDITS : 9</a:t>
            </a:r>
          </a:p>
          <a:p>
            <a:endParaRPr lang="en-US" dirty="0"/>
          </a:p>
          <a:p>
            <a:endParaRPr lang="en-US" dirty="0"/>
          </a:p>
          <a:p>
            <a:pPr marL="0" indent="0">
              <a:buNone/>
            </a:pPr>
            <a:r>
              <a:rPr lang="en-US" dirty="0"/>
              <a:t>LECTURER: SINDANI GEOFREY</a:t>
            </a:r>
          </a:p>
        </p:txBody>
      </p:sp>
    </p:spTree>
    <p:extLst>
      <p:ext uri="{BB962C8B-B14F-4D97-AF65-F5344CB8AC3E}">
        <p14:creationId xmlns:p14="http://schemas.microsoft.com/office/powerpoint/2010/main" val="222788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5451"/>
          </a:xfrm>
        </p:spPr>
        <p:txBody>
          <a:bodyPr/>
          <a:lstStyle/>
          <a:p>
            <a:r>
              <a:rPr lang="en-US" dirty="0"/>
              <a:t>Anatomical movements </a:t>
            </a:r>
            <a:r>
              <a:rPr lang="en-US" dirty="0" err="1"/>
              <a:t>cont</a:t>
            </a:r>
            <a:r>
              <a:rPr lang="en-US" dirty="0"/>
              <a:t>’</a:t>
            </a:r>
          </a:p>
        </p:txBody>
      </p:sp>
      <p:sp>
        <p:nvSpPr>
          <p:cNvPr id="3" name="Content Placeholder 2"/>
          <p:cNvSpPr>
            <a:spLocks noGrp="1"/>
          </p:cNvSpPr>
          <p:nvPr>
            <p:ph idx="1"/>
          </p:nvPr>
        </p:nvSpPr>
        <p:spPr>
          <a:xfrm>
            <a:off x="838200" y="1385047"/>
            <a:ext cx="10515600" cy="5069542"/>
          </a:xfrm>
        </p:spPr>
        <p:txBody>
          <a:bodyPr>
            <a:normAutofit fontScale="77500" lnSpcReduction="20000"/>
          </a:bodyPr>
          <a:lstStyle/>
          <a:p>
            <a:r>
              <a:rPr lang="en-US" b="1" dirty="0"/>
              <a:t>Dorsi-flexion</a:t>
            </a:r>
            <a:r>
              <a:rPr lang="en-US" dirty="0"/>
              <a:t>: Movement of the foot towards the shin (Tibia)</a:t>
            </a:r>
          </a:p>
          <a:p>
            <a:r>
              <a:rPr lang="en-US" b="1" dirty="0"/>
              <a:t>Plantar-flexion</a:t>
            </a:r>
            <a:r>
              <a:rPr lang="en-US" dirty="0"/>
              <a:t>; Movement of the foot towards the planter surface such as when standing on your toes.</a:t>
            </a:r>
          </a:p>
          <a:p>
            <a:r>
              <a:rPr lang="en-US" b="1" dirty="0"/>
              <a:t>Pronation</a:t>
            </a:r>
            <a:r>
              <a:rPr lang="en-US" dirty="0"/>
              <a:t>: lying face down. Pronation therefore means turning the palm of the hand downwards</a:t>
            </a:r>
          </a:p>
          <a:p>
            <a:r>
              <a:rPr lang="en-US" b="1" dirty="0"/>
              <a:t>Supination (lying back down)</a:t>
            </a:r>
            <a:r>
              <a:rPr lang="en-US" dirty="0"/>
              <a:t>: It therefore means turning the palm of the hand upwards.</a:t>
            </a:r>
          </a:p>
          <a:p>
            <a:r>
              <a:rPr lang="en-US" b="1" dirty="0"/>
              <a:t>Protraction</a:t>
            </a:r>
            <a:r>
              <a:rPr lang="en-US" dirty="0"/>
              <a:t>: Moving a structure in an anterior direction; an example is moving your chin forward.</a:t>
            </a:r>
          </a:p>
          <a:p>
            <a:r>
              <a:rPr lang="en-US" b="1" dirty="0"/>
              <a:t>Retraction</a:t>
            </a:r>
            <a:r>
              <a:rPr lang="en-US" dirty="0"/>
              <a:t>: It’s the opposite of protraction; moving the chin backwards to posterior position</a:t>
            </a:r>
          </a:p>
          <a:p>
            <a:r>
              <a:rPr lang="en-US" b="1" dirty="0"/>
              <a:t>Opposition</a:t>
            </a:r>
            <a:r>
              <a:rPr lang="en-US" dirty="0"/>
              <a:t>: This is a unique movement involving the thumb and small finger. They both move towards each other</a:t>
            </a:r>
          </a:p>
          <a:p>
            <a:r>
              <a:rPr lang="en-US" b="1" dirty="0"/>
              <a:t>Reposition</a:t>
            </a:r>
            <a:r>
              <a:rPr lang="en-US" dirty="0"/>
              <a:t>: It is the opposite of opposition. The thumb and small finger move to their original position</a:t>
            </a:r>
          </a:p>
          <a:p>
            <a:r>
              <a:rPr lang="en-US" b="1" dirty="0"/>
              <a:t>Inversion </a:t>
            </a:r>
            <a:r>
              <a:rPr lang="en-US" dirty="0"/>
              <a:t>: Moving the foot so that the sole is inwards</a:t>
            </a:r>
          </a:p>
          <a:p>
            <a:r>
              <a:rPr lang="en-US" b="1" dirty="0"/>
              <a:t>Eversion</a:t>
            </a:r>
            <a:r>
              <a:rPr lang="en-US" dirty="0"/>
              <a:t>: Moving the foot so that the sole is outwards</a:t>
            </a:r>
          </a:p>
          <a:p>
            <a:endParaRPr lang="en-US" dirty="0"/>
          </a:p>
          <a:p>
            <a:endParaRPr lang="en-US" dirty="0"/>
          </a:p>
        </p:txBody>
      </p:sp>
    </p:spTree>
    <p:extLst>
      <p:ext uri="{BB962C8B-B14F-4D97-AF65-F5344CB8AC3E}">
        <p14:creationId xmlns:p14="http://schemas.microsoft.com/office/powerpoint/2010/main" val="7639739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0139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066801"/>
            <a:ext cx="8229600" cy="4940491"/>
          </a:xfrm>
        </p:spPr>
        <p:txBody>
          <a:bodyPr>
            <a:normAutofit/>
          </a:bodyPr>
          <a:lstStyle/>
          <a:p>
            <a:r>
              <a:rPr lang="en-US" dirty="0">
                <a:latin typeface="Times New Roman" pitchFamily="18" charset="0"/>
                <a:cs typeface="Times New Roman" pitchFamily="18" charset="0"/>
              </a:rPr>
              <a:t>Connective tissue is the most abundant tissue in the body</a:t>
            </a:r>
          </a:p>
          <a:p>
            <a:pPr lvl="1">
              <a:buFont typeface="Wingdings" pitchFamily="2" charset="2"/>
              <a:buChar char="q"/>
            </a:pPr>
            <a:r>
              <a:rPr lang="en-US" dirty="0" err="1">
                <a:latin typeface="Times New Roman" pitchFamily="18" charset="0"/>
                <a:cs typeface="Times New Roman" pitchFamily="18" charset="0"/>
              </a:rPr>
              <a:t>Areolar</a:t>
            </a:r>
            <a:endParaRPr lang="en-US" dirty="0">
              <a:latin typeface="Times New Roman" pitchFamily="18" charset="0"/>
              <a:cs typeface="Times New Roman" pitchFamily="18" charset="0"/>
            </a:endParaRPr>
          </a:p>
          <a:p>
            <a:pPr lvl="1">
              <a:buFont typeface="Wingdings" pitchFamily="2" charset="2"/>
              <a:buChar char="q"/>
            </a:pPr>
            <a:r>
              <a:rPr lang="en-US" dirty="0">
                <a:latin typeface="Times New Roman" pitchFamily="18" charset="0"/>
                <a:cs typeface="Times New Roman" pitchFamily="18" charset="0"/>
              </a:rPr>
              <a:t>Adipose,</a:t>
            </a:r>
          </a:p>
          <a:p>
            <a:pPr lvl="1">
              <a:buFont typeface="Wingdings" pitchFamily="2" charset="2"/>
              <a:buChar char="q"/>
            </a:pPr>
            <a:r>
              <a:rPr lang="en-US" dirty="0">
                <a:latin typeface="Times New Roman" pitchFamily="18" charset="0"/>
                <a:cs typeface="Times New Roman" pitchFamily="18" charset="0"/>
              </a:rPr>
              <a:t>Fibrous</a:t>
            </a:r>
          </a:p>
          <a:p>
            <a:pPr lvl="1">
              <a:buFont typeface="Wingdings" pitchFamily="2" charset="2"/>
              <a:buChar char="q"/>
            </a:pPr>
            <a:r>
              <a:rPr lang="en-US" dirty="0">
                <a:latin typeface="Times New Roman" pitchFamily="18" charset="0"/>
                <a:cs typeface="Times New Roman" pitchFamily="18" charset="0"/>
              </a:rPr>
              <a:t>Elastic </a:t>
            </a:r>
          </a:p>
          <a:p>
            <a:pPr lvl="1">
              <a:buFont typeface="Wingdings" pitchFamily="2" charset="2"/>
              <a:buChar char="q"/>
            </a:pPr>
            <a:r>
              <a:rPr lang="en-US" dirty="0">
                <a:latin typeface="Times New Roman" pitchFamily="18" charset="0"/>
                <a:cs typeface="Times New Roman" pitchFamily="18" charset="0"/>
              </a:rPr>
              <a:t>Blood</a:t>
            </a:r>
          </a:p>
          <a:p>
            <a:pPr lvl="1">
              <a:buFont typeface="Wingdings" pitchFamily="2" charset="2"/>
              <a:buChar char="q"/>
            </a:pPr>
            <a:r>
              <a:rPr lang="en-US" dirty="0">
                <a:latin typeface="Times New Roman" pitchFamily="18" charset="0"/>
                <a:cs typeface="Times New Roman" pitchFamily="18" charset="0"/>
              </a:rPr>
              <a:t>Bone</a:t>
            </a:r>
          </a:p>
          <a:p>
            <a:pPr lvl="1">
              <a:buFont typeface="Wingdings" pitchFamily="2" charset="2"/>
              <a:buChar char="q"/>
            </a:pPr>
            <a:r>
              <a:rPr lang="en-US" dirty="0">
                <a:latin typeface="Times New Roman" pitchFamily="18" charset="0"/>
                <a:cs typeface="Times New Roman" pitchFamily="18" charset="0"/>
              </a:rPr>
              <a:t>Cartilage</a:t>
            </a:r>
          </a:p>
          <a:p>
            <a:r>
              <a:rPr lang="en-US" dirty="0">
                <a:latin typeface="Times New Roman" pitchFamily="18" charset="0"/>
                <a:cs typeface="Times New Roman" pitchFamily="18" charset="0"/>
              </a:rPr>
              <a:t>All connective tissues have matrix (a structural network or solution of nonliving intercellular material)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in blood is plasma and in bones is calcium salts</a:t>
            </a:r>
          </a:p>
        </p:txBody>
      </p:sp>
      <p:sp>
        <p:nvSpPr>
          <p:cNvPr id="3" name="Title 2"/>
          <p:cNvSpPr>
            <a:spLocks noGrp="1"/>
          </p:cNvSpPr>
          <p:nvPr>
            <p:ph type="title"/>
          </p:nvPr>
        </p:nvSpPr>
        <p:spPr>
          <a:xfrm>
            <a:off x="1981200" y="274638"/>
            <a:ext cx="8229600" cy="944562"/>
          </a:xfrm>
        </p:spPr>
        <p:txBody>
          <a:bodyPr>
            <a:normAutofit fontScale="90000"/>
          </a:bodyPr>
          <a:lstStyle/>
          <a:p>
            <a:r>
              <a:rPr lang="en-US" sz="2700" dirty="0">
                <a:latin typeface="Times New Roman" pitchFamily="18" charset="0"/>
                <a:cs typeface="Times New Roman" pitchFamily="18" charset="0"/>
              </a:rPr>
              <a:t>CONNECTIVE TISSUE</a:t>
            </a:r>
            <a:br>
              <a:rPr lang="en-US" dirty="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40126991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q"/>
            </a:pPr>
            <a:r>
              <a:rPr lang="en-US" b="1" dirty="0"/>
              <a:t>Transport</a:t>
            </a:r>
            <a:r>
              <a:rPr lang="en-US" dirty="0"/>
              <a:t> –blood transports </a:t>
            </a:r>
            <a:r>
              <a:rPr lang="en-US" dirty="0" err="1"/>
              <a:t>sbst</a:t>
            </a:r>
            <a:r>
              <a:rPr lang="en-US" dirty="0"/>
              <a:t>. Throughout the body- nutrients, gases, hormones, enzymes etc</a:t>
            </a:r>
          </a:p>
          <a:p>
            <a:pPr>
              <a:buFont typeface="Wingdings" pitchFamily="2" charset="2"/>
              <a:buChar char="q"/>
            </a:pPr>
            <a:r>
              <a:rPr lang="en-US" altLang="en-US" b="1" dirty="0">
                <a:latin typeface="Times New Roman" panose="02020603050405020304" pitchFamily="18" charset="0"/>
              </a:rPr>
              <a:t>Provide support and protection-</a:t>
            </a:r>
            <a:r>
              <a:rPr lang="en-US" dirty="0"/>
              <a:t>cells of immune system and blood protects the body against microorganisms. Bones protect underlying structures</a:t>
            </a:r>
          </a:p>
          <a:p>
            <a:pPr>
              <a:buFont typeface="Wingdings" pitchFamily="2" charset="2"/>
              <a:buChar char="q"/>
            </a:pPr>
            <a:r>
              <a:rPr lang="en-US" b="1" dirty="0"/>
              <a:t>Insulation</a:t>
            </a:r>
            <a:r>
              <a:rPr lang="en-US" dirty="0"/>
              <a:t>- adipose tissue conserves heat</a:t>
            </a:r>
          </a:p>
          <a:p>
            <a:pPr>
              <a:buFont typeface="Wingdings" pitchFamily="2" charset="2"/>
              <a:buChar char="q"/>
            </a:pPr>
            <a:r>
              <a:rPr lang="en-US" b="1" dirty="0"/>
              <a:t>Storage</a:t>
            </a:r>
            <a:r>
              <a:rPr lang="en-US" dirty="0"/>
              <a:t> – adipose tissue store high energy molecules and bones store minerals </a:t>
            </a:r>
            <a:r>
              <a:rPr lang="en-US" dirty="0" err="1"/>
              <a:t>eg</a:t>
            </a:r>
            <a:r>
              <a:rPr lang="en-US" dirty="0"/>
              <a:t> calcium, phosphates</a:t>
            </a:r>
          </a:p>
          <a:p>
            <a:pPr>
              <a:buFont typeface="Wingdings" pitchFamily="2" charset="2"/>
              <a:buChar char="q"/>
            </a:pPr>
            <a:r>
              <a:rPr lang="en-US" b="1" dirty="0"/>
              <a:t>Connecting tissues to one another </a:t>
            </a:r>
            <a:r>
              <a:rPr lang="en-US" dirty="0" err="1"/>
              <a:t>eg</a:t>
            </a:r>
            <a:r>
              <a:rPr lang="en-US" dirty="0"/>
              <a:t> tendons attach muscles to bones</a:t>
            </a:r>
            <a:endParaRPr lang="en-US" b="1" dirty="0">
              <a:latin typeface="Times New Roman" panose="02020603050405020304" pitchFamily="18" charset="0"/>
            </a:endParaRPr>
          </a:p>
          <a:p>
            <a:pPr>
              <a:buFont typeface="Wingdings" pitchFamily="2" charset="2"/>
              <a:buChar char="q"/>
            </a:pPr>
            <a:r>
              <a:rPr lang="en-US" altLang="en-US" b="1" dirty="0">
                <a:latin typeface="Times New Roman" panose="02020603050405020304" pitchFamily="18" charset="0"/>
              </a:rPr>
              <a:t>Serve as a framework</a:t>
            </a:r>
          </a:p>
          <a:p>
            <a:pPr>
              <a:buFont typeface="Wingdings" pitchFamily="2" charset="2"/>
              <a:buChar char="q"/>
            </a:pPr>
            <a:r>
              <a:rPr lang="en-US" altLang="en-US" b="1" dirty="0">
                <a:latin typeface="Times New Roman" panose="02020603050405020304" pitchFamily="18" charset="0"/>
              </a:rPr>
              <a:t>Fill spaces</a:t>
            </a:r>
          </a:p>
          <a:p>
            <a:pPr>
              <a:buFont typeface="Wingdings" pitchFamily="2" charset="2"/>
              <a:buChar char="q"/>
            </a:pPr>
            <a:r>
              <a:rPr lang="en-US" altLang="en-US" b="1" dirty="0">
                <a:latin typeface="Times New Roman" panose="02020603050405020304" pitchFamily="18" charset="0"/>
              </a:rPr>
              <a:t>Help repair tissue damage.</a:t>
            </a:r>
          </a:p>
          <a:p>
            <a:pPr>
              <a:buFont typeface="Wingdings" pitchFamily="2" charset="2"/>
              <a:buChar char="q"/>
            </a:pPr>
            <a:endParaRPr lang="en-US" dirty="0"/>
          </a:p>
        </p:txBody>
      </p:sp>
      <p:sp>
        <p:nvSpPr>
          <p:cNvPr id="3" name="Title 2"/>
          <p:cNvSpPr>
            <a:spLocks noGrp="1"/>
          </p:cNvSpPr>
          <p:nvPr>
            <p:ph type="title"/>
          </p:nvPr>
        </p:nvSpPr>
        <p:spPr/>
        <p:txBody>
          <a:bodyPr/>
          <a:lstStyle/>
          <a:p>
            <a:r>
              <a:rPr lang="en-US" dirty="0"/>
              <a:t>Function of connective tissue</a:t>
            </a:r>
          </a:p>
        </p:txBody>
      </p:sp>
    </p:spTree>
    <p:extLst>
      <p:ext uri="{BB962C8B-B14F-4D97-AF65-F5344CB8AC3E}">
        <p14:creationId xmlns:p14="http://schemas.microsoft.com/office/powerpoint/2010/main" val="28505586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8634"/>
            <a:ext cx="10261209" cy="4798329"/>
          </a:xfrm>
        </p:spPr>
        <p:txBody>
          <a:bodyPr>
            <a:normAutofit fontScale="92500" lnSpcReduction="10000"/>
          </a:bodyPr>
          <a:lstStyle/>
          <a:p>
            <a:r>
              <a:rPr lang="en-US" dirty="0">
                <a:latin typeface="Times New Roman" pitchFamily="18" charset="0"/>
                <a:cs typeface="Times New Roman" pitchFamily="18" charset="0"/>
              </a:rPr>
              <a:t> Blood consists of </a:t>
            </a:r>
            <a:r>
              <a:rPr lang="en-US" b="1" dirty="0">
                <a:latin typeface="Times New Roman" pitchFamily="18" charset="0"/>
                <a:cs typeface="Times New Roman" pitchFamily="18" charset="0"/>
              </a:rPr>
              <a:t>cells and plasma</a:t>
            </a:r>
            <a:r>
              <a:rPr lang="en-US" dirty="0">
                <a:latin typeface="Times New Roman" pitchFamily="18" charset="0"/>
                <a:cs typeface="Times New Roman" pitchFamily="18" charset="0"/>
              </a:rPr>
              <a:t>; cells are the living portion. </a:t>
            </a:r>
          </a:p>
          <a:p>
            <a:r>
              <a:rPr lang="en-US" dirty="0">
                <a:latin typeface="Times New Roman" pitchFamily="18" charset="0"/>
                <a:cs typeface="Times New Roman" pitchFamily="18" charset="0"/>
              </a:rPr>
              <a:t>The matrix of blood is plasma, which is about 55% total blood volume in the body. </a:t>
            </a:r>
          </a:p>
          <a:p>
            <a:pPr lvl="1"/>
            <a:r>
              <a:rPr lang="en-US" dirty="0">
                <a:latin typeface="Times New Roman" pitchFamily="18" charset="0"/>
                <a:cs typeface="Times New Roman" pitchFamily="18" charset="0"/>
              </a:rPr>
              <a:t>The water of plasma contains dissolved salts, nutrients, gases, and waste products.</a:t>
            </a:r>
          </a:p>
          <a:p>
            <a:pPr lvl="1"/>
            <a:r>
              <a:rPr lang="en-US" dirty="0">
                <a:latin typeface="Times New Roman" pitchFamily="18" charset="0"/>
                <a:cs typeface="Times New Roman" pitchFamily="18" charset="0"/>
              </a:rPr>
              <a:t>Role of plasma is to transport of these materials within the body.</a:t>
            </a:r>
          </a:p>
          <a:p>
            <a:r>
              <a:rPr lang="en-US" dirty="0">
                <a:latin typeface="Times New Roman" pitchFamily="18" charset="0"/>
                <a:cs typeface="Times New Roman" pitchFamily="18" charset="0"/>
              </a:rPr>
              <a:t>The blood cells are: </a:t>
            </a:r>
          </a:p>
          <a:p>
            <a:pPr lvl="1"/>
            <a:r>
              <a:rPr lang="en-US" dirty="0">
                <a:latin typeface="Times New Roman" pitchFamily="18" charset="0"/>
                <a:cs typeface="Times New Roman" pitchFamily="18" charset="0"/>
              </a:rPr>
              <a:t>Red blood cells, </a:t>
            </a:r>
          </a:p>
          <a:p>
            <a:pPr lvl="1"/>
            <a:r>
              <a:rPr lang="en-US" dirty="0">
                <a:latin typeface="Times New Roman" pitchFamily="18" charset="0"/>
                <a:cs typeface="Times New Roman" pitchFamily="18" charset="0"/>
              </a:rPr>
              <a:t>Platelets, </a:t>
            </a:r>
          </a:p>
          <a:p>
            <a:pPr lvl="1"/>
            <a:r>
              <a:rPr lang="en-US" dirty="0">
                <a:latin typeface="Times New Roman" pitchFamily="18" charset="0"/>
                <a:cs typeface="Times New Roman" pitchFamily="18" charset="0"/>
              </a:rPr>
              <a:t>White blood cells: </a:t>
            </a:r>
            <a:r>
              <a:rPr lang="en-US" dirty="0" err="1">
                <a:latin typeface="Times New Roman" pitchFamily="18" charset="0"/>
                <a:cs typeface="Times New Roman" pitchFamily="18" charset="0"/>
              </a:rPr>
              <a:t>i.e</a:t>
            </a:r>
            <a:endParaRPr lang="en-US" dirty="0">
              <a:latin typeface="Times New Roman" pitchFamily="18" charset="0"/>
              <a:cs typeface="Times New Roman" pitchFamily="18" charset="0"/>
            </a:endParaRPr>
          </a:p>
          <a:p>
            <a:pPr lvl="2"/>
            <a:r>
              <a:rPr lang="en-US" dirty="0">
                <a:latin typeface="Times New Roman" pitchFamily="18" charset="0"/>
                <a:cs typeface="Times New Roman" pitchFamily="18" charset="0"/>
              </a:rPr>
              <a:t>Neutrophils,</a:t>
            </a:r>
          </a:p>
          <a:p>
            <a:pPr lvl="2"/>
            <a:r>
              <a:rPr lang="en-US" dirty="0" err="1">
                <a:latin typeface="Times New Roman" pitchFamily="18" charset="0"/>
                <a:cs typeface="Times New Roman" pitchFamily="18" charset="0"/>
              </a:rPr>
              <a:t>Eosinophils</a:t>
            </a:r>
            <a:endParaRPr lang="en-US" dirty="0">
              <a:latin typeface="Times New Roman" pitchFamily="18" charset="0"/>
              <a:cs typeface="Times New Roman" pitchFamily="18" charset="0"/>
            </a:endParaRPr>
          </a:p>
          <a:p>
            <a:pPr lvl="2"/>
            <a:r>
              <a:rPr lang="en-US" dirty="0">
                <a:latin typeface="Times New Roman" pitchFamily="18" charset="0"/>
                <a:cs typeface="Times New Roman" pitchFamily="18" charset="0"/>
              </a:rPr>
              <a:t>Basophils</a:t>
            </a:r>
          </a:p>
          <a:p>
            <a:pPr lvl="2"/>
            <a:r>
              <a:rPr lang="en-US" dirty="0">
                <a:latin typeface="Times New Roman" pitchFamily="18" charset="0"/>
                <a:cs typeface="Times New Roman" pitchFamily="18" charset="0"/>
              </a:rPr>
              <a:t>Monocytes</a:t>
            </a:r>
          </a:p>
          <a:p>
            <a:pPr lvl="2"/>
            <a:r>
              <a:rPr lang="en-US" dirty="0">
                <a:latin typeface="Times New Roman" pitchFamily="18" charset="0"/>
                <a:cs typeface="Times New Roman" pitchFamily="18" charset="0"/>
              </a:rPr>
              <a:t>Lymphocytes</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838200" y="365125"/>
            <a:ext cx="10515600" cy="900967"/>
          </a:xfrm>
        </p:spPr>
        <p:txBody>
          <a:bodyPr>
            <a:normAutofit/>
          </a:bodyPr>
          <a:lstStyle/>
          <a:p>
            <a:r>
              <a:rPr lang="en-US" dirty="0">
                <a:latin typeface="Times New Roman" pitchFamily="18" charset="0"/>
                <a:cs typeface="Times New Roman" pitchFamily="18" charset="0"/>
              </a:rPr>
              <a:t>BLOOD</a:t>
            </a:r>
            <a:endParaRPr lang="en-US" dirty="0"/>
          </a:p>
        </p:txBody>
      </p:sp>
    </p:spTree>
    <p:extLst>
      <p:ext uri="{BB962C8B-B14F-4D97-AF65-F5344CB8AC3E}">
        <p14:creationId xmlns:p14="http://schemas.microsoft.com/office/powerpoint/2010/main" val="1803421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5"/>
          <p:cNvSpPr txBox="1">
            <a:spLocks noChangeArrowheads="1"/>
          </p:cNvSpPr>
          <p:nvPr/>
        </p:nvSpPr>
        <p:spPr bwMode="auto">
          <a:xfrm>
            <a:off x="3505200" y="2819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(Matrix)</a:t>
            </a:r>
          </a:p>
        </p:txBody>
      </p:sp>
      <p:pic>
        <p:nvPicPr>
          <p:cNvPr id="4" name="Picture 4" descr="11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3298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Times New Roman" pitchFamily="18" charset="0"/>
                <a:cs typeface="Times New Roman" pitchFamily="18" charset="0"/>
              </a:rPr>
              <a:t>Make up around 45% of the total blood</a:t>
            </a:r>
          </a:p>
          <a:p>
            <a:r>
              <a:rPr lang="en-US" b="1" dirty="0">
                <a:latin typeface="Times New Roman" pitchFamily="18" charset="0"/>
                <a:cs typeface="Times New Roman" pitchFamily="18" charset="0"/>
              </a:rPr>
              <a:t>Red blood cells (RBCs) carry oxygen bonded to the </a:t>
            </a:r>
            <a:r>
              <a:rPr lang="en-US" dirty="0">
                <a:latin typeface="Times New Roman" pitchFamily="18" charset="0"/>
                <a:cs typeface="Times New Roman" pitchFamily="18" charset="0"/>
              </a:rPr>
              <a:t>iron in their hemoglobin. </a:t>
            </a:r>
          </a:p>
          <a:p>
            <a:r>
              <a:rPr lang="en-US" b="1" dirty="0">
                <a:latin typeface="Times New Roman" pitchFamily="18" charset="0"/>
                <a:cs typeface="Times New Roman" pitchFamily="18" charset="0"/>
              </a:rPr>
              <a:t>White blood cells (WBCs) </a:t>
            </a:r>
            <a:r>
              <a:rPr lang="en-US" dirty="0">
                <a:latin typeface="Times New Roman" pitchFamily="18" charset="0"/>
                <a:cs typeface="Times New Roman" pitchFamily="18" charset="0"/>
              </a:rPr>
              <a:t>destroy pathogens by </a:t>
            </a:r>
            <a:r>
              <a:rPr lang="en-US" dirty="0" err="1">
                <a:latin typeface="Times New Roman" pitchFamily="18" charset="0"/>
                <a:cs typeface="Times New Roman" pitchFamily="18" charset="0"/>
              </a:rPr>
              <a:t>phagocytosis</a:t>
            </a:r>
            <a:r>
              <a:rPr lang="en-US" dirty="0">
                <a:latin typeface="Times New Roman" pitchFamily="18" charset="0"/>
                <a:cs typeface="Times New Roman" pitchFamily="18" charset="0"/>
              </a:rPr>
              <a:t>, the production of antibodies, or other chemical methods, and provide us with immunity to some diseases. </a:t>
            </a:r>
          </a:p>
          <a:p>
            <a:r>
              <a:rPr lang="en-US" b="1" dirty="0">
                <a:latin typeface="Times New Roman" pitchFamily="18" charset="0"/>
                <a:cs typeface="Times New Roman" pitchFamily="18" charset="0"/>
              </a:rPr>
              <a:t>Platelets prevent </a:t>
            </a:r>
            <a:r>
              <a:rPr lang="en-US" dirty="0">
                <a:latin typeface="Times New Roman" pitchFamily="18" charset="0"/>
                <a:cs typeface="Times New Roman" pitchFamily="18" charset="0"/>
              </a:rPr>
              <a:t>blood loss through blood clotting </a:t>
            </a:r>
          </a:p>
        </p:txBody>
      </p:sp>
      <p:sp>
        <p:nvSpPr>
          <p:cNvPr id="3" name="Title 2"/>
          <p:cNvSpPr>
            <a:spLocks noGrp="1"/>
          </p:cNvSpPr>
          <p:nvPr>
            <p:ph type="title"/>
          </p:nvPr>
        </p:nvSpPr>
        <p:spPr>
          <a:xfrm>
            <a:off x="838200" y="365126"/>
            <a:ext cx="10515600" cy="1041644"/>
          </a:xfrm>
        </p:spPr>
        <p:txBody>
          <a:bodyPr/>
          <a:lstStyle/>
          <a:p>
            <a:r>
              <a:rPr lang="en-US" dirty="0"/>
              <a:t>Blood cells</a:t>
            </a:r>
          </a:p>
        </p:txBody>
      </p:sp>
    </p:spTree>
    <p:extLst>
      <p:ext uri="{BB962C8B-B14F-4D97-AF65-F5344CB8AC3E}">
        <p14:creationId xmlns:p14="http://schemas.microsoft.com/office/powerpoint/2010/main" val="24168051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9113" y="1143001"/>
            <a:ext cx="9521687" cy="4864291"/>
          </a:xfrm>
        </p:spPr>
        <p:txBody>
          <a:bodyPr>
            <a:normAutofit fontScale="92500" lnSpcReduction="10000"/>
          </a:bodyPr>
          <a:lstStyle/>
          <a:p>
            <a:r>
              <a:rPr lang="en-US" dirty="0">
                <a:latin typeface="Times New Roman" pitchFamily="18" charset="0"/>
                <a:cs typeface="Times New Roman" pitchFamily="18" charset="0"/>
              </a:rPr>
              <a:t>The cells of areolar (or loose) connective tissue are called </a:t>
            </a:r>
            <a:r>
              <a:rPr lang="en-US" b="1" dirty="0">
                <a:latin typeface="Times New Roman" pitchFamily="18" charset="0"/>
                <a:cs typeface="Times New Roman" pitchFamily="18" charset="0"/>
              </a:rPr>
              <a:t>FIBROBLASTS</a:t>
            </a:r>
            <a:r>
              <a:rPr lang="en-US" dirty="0">
                <a:latin typeface="Times New Roman" pitchFamily="18" charset="0"/>
                <a:cs typeface="Times New Roman" pitchFamily="18" charset="0"/>
              </a:rPr>
              <a:t> which </a:t>
            </a:r>
            <a:r>
              <a:rPr lang="en-US" b="1" dirty="0">
                <a:latin typeface="Times New Roman" pitchFamily="18" charset="0"/>
                <a:cs typeface="Times New Roman" pitchFamily="18" charset="0"/>
              </a:rPr>
              <a:t>produce protein fibers </a:t>
            </a:r>
            <a:r>
              <a:rPr lang="en-US" dirty="0" err="1">
                <a:latin typeface="Times New Roman" pitchFamily="18" charset="0"/>
                <a:cs typeface="Times New Roman" pitchFamily="18" charset="0"/>
              </a:rPr>
              <a:t>i.e</a:t>
            </a:r>
            <a:endParaRPr lang="en-US" dirty="0">
              <a:latin typeface="Times New Roman" pitchFamily="18" charset="0"/>
              <a:cs typeface="Times New Roman" pitchFamily="18" charset="0"/>
            </a:endParaRPr>
          </a:p>
          <a:p>
            <a:pPr lvl="1"/>
            <a:r>
              <a:rPr lang="en-US" b="1" dirty="0">
                <a:latin typeface="Times New Roman" pitchFamily="18" charset="0"/>
                <a:cs typeface="Times New Roman" pitchFamily="18" charset="0"/>
              </a:rPr>
              <a:t>Collagen fibers </a:t>
            </a:r>
            <a:r>
              <a:rPr lang="en-US" dirty="0">
                <a:latin typeface="Times New Roman" pitchFamily="18" charset="0"/>
                <a:cs typeface="Times New Roman" pitchFamily="18" charset="0"/>
              </a:rPr>
              <a:t>are very strong</a:t>
            </a:r>
          </a:p>
          <a:p>
            <a:pPr lvl="1"/>
            <a:endParaRPr lang="en-US" dirty="0">
              <a:latin typeface="Times New Roman" pitchFamily="18" charset="0"/>
              <a:cs typeface="Times New Roman" pitchFamily="18" charset="0"/>
            </a:endParaRPr>
          </a:p>
          <a:p>
            <a:pPr lvl="1"/>
            <a:r>
              <a:rPr lang="en-US" b="1" dirty="0">
                <a:latin typeface="Times New Roman" pitchFamily="18" charset="0"/>
                <a:cs typeface="Times New Roman" pitchFamily="18" charset="0"/>
              </a:rPr>
              <a:t>Elastin fibers </a:t>
            </a:r>
            <a:r>
              <a:rPr lang="en-US" dirty="0">
                <a:latin typeface="Times New Roman" pitchFamily="18" charset="0"/>
                <a:cs typeface="Times New Roman" pitchFamily="18" charset="0"/>
              </a:rPr>
              <a:t>are elastic, able to return to their original length, or recoil, after being stretched. </a:t>
            </a:r>
          </a:p>
          <a:p>
            <a:r>
              <a:rPr lang="en-US" dirty="0">
                <a:latin typeface="Times New Roman" pitchFamily="18" charset="0"/>
                <a:cs typeface="Times New Roman" pitchFamily="18" charset="0"/>
              </a:rPr>
              <a:t>These </a:t>
            </a:r>
            <a:r>
              <a:rPr lang="en-US" b="1" dirty="0">
                <a:latin typeface="Times New Roman" pitchFamily="18" charset="0"/>
                <a:cs typeface="Times New Roman" pitchFamily="18" charset="0"/>
              </a:rPr>
              <a:t>protein fibers and tissue fluid </a:t>
            </a:r>
            <a:r>
              <a:rPr lang="en-US" dirty="0">
                <a:latin typeface="Times New Roman" pitchFamily="18" charset="0"/>
                <a:cs typeface="Times New Roman" pitchFamily="18" charset="0"/>
              </a:rPr>
              <a:t>make up the matrix, or non-living portion, of areolar connective tissue</a:t>
            </a:r>
          </a:p>
          <a:p>
            <a:r>
              <a:rPr lang="en-US" dirty="0">
                <a:latin typeface="Times New Roman" pitchFamily="18" charset="0"/>
                <a:cs typeface="Times New Roman" pitchFamily="18" charset="0"/>
              </a:rPr>
              <a:t>Areolar tissue Connects and supports tissue </a:t>
            </a:r>
            <a:r>
              <a:rPr lang="en-US" dirty="0" err="1">
                <a:latin typeface="Times New Roman" pitchFamily="18" charset="0"/>
                <a:cs typeface="Times New Roman" pitchFamily="18" charset="0"/>
              </a:rPr>
              <a:t>eg</a:t>
            </a:r>
            <a:endParaRPr lang="en-US" dirty="0">
              <a:latin typeface="Times New Roman" pitchFamily="18" charset="0"/>
              <a:cs typeface="Times New Roman" pitchFamily="18" charset="0"/>
            </a:endParaRPr>
          </a:p>
          <a:p>
            <a:pPr lvl="1">
              <a:buFont typeface="Wingdings" pitchFamily="2" charset="2"/>
              <a:buChar char="v"/>
            </a:pPr>
            <a:r>
              <a:rPr lang="en-US" dirty="0">
                <a:latin typeface="Times New Roman" pitchFamily="18" charset="0"/>
                <a:cs typeface="Times New Roman" pitchFamily="18" charset="0"/>
              </a:rPr>
              <a:t>Under the skin</a:t>
            </a:r>
          </a:p>
          <a:p>
            <a:pPr lvl="1">
              <a:buFont typeface="Wingdings" pitchFamily="2" charset="2"/>
              <a:buChar char="v"/>
            </a:pPr>
            <a:r>
              <a:rPr lang="en-US" dirty="0">
                <a:latin typeface="Times New Roman" pitchFamily="18" charset="0"/>
                <a:cs typeface="Times New Roman" pitchFamily="18" charset="0"/>
              </a:rPr>
              <a:t>Supporting blood vessels and nerves</a:t>
            </a:r>
          </a:p>
          <a:p>
            <a:pPr lvl="1">
              <a:buFont typeface="Wingdings" pitchFamily="2" charset="2"/>
              <a:buChar char="v"/>
            </a:pPr>
            <a:r>
              <a:rPr lang="en-US" dirty="0">
                <a:latin typeface="Times New Roman" pitchFamily="18" charset="0"/>
                <a:cs typeface="Times New Roman" pitchFamily="18" charset="0"/>
              </a:rPr>
              <a:t>Between muscles</a:t>
            </a:r>
          </a:p>
          <a:p>
            <a:pPr lvl="1">
              <a:buFont typeface="Wingdings" pitchFamily="2" charset="2"/>
              <a:buChar char="v"/>
            </a:pPr>
            <a:r>
              <a:rPr lang="en-US" dirty="0">
                <a:latin typeface="Times New Roman" pitchFamily="18" charset="0"/>
                <a:cs typeface="Times New Roman" pitchFamily="18" charset="0"/>
              </a:rPr>
              <a:t>In the alimentary canal</a:t>
            </a:r>
          </a:p>
          <a:p>
            <a:pPr lvl="1">
              <a:buFont typeface="Wingdings" pitchFamily="2" charset="2"/>
              <a:buChar char="v"/>
            </a:pPr>
            <a:r>
              <a:rPr lang="en-US" dirty="0">
                <a:latin typeface="Times New Roman" pitchFamily="18" charset="0"/>
                <a:cs typeface="Times New Roman" pitchFamily="18" charset="0"/>
              </a:rPr>
              <a:t>In glands supporting secretory cells</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274638"/>
            <a:ext cx="8229600" cy="944562"/>
          </a:xfrm>
        </p:spPr>
        <p:txBody>
          <a:bodyPr>
            <a:normAutofit/>
          </a:bodyPr>
          <a:lstStyle/>
          <a:p>
            <a:r>
              <a:rPr lang="en-US" sz="2800" dirty="0">
                <a:latin typeface="Times New Roman" pitchFamily="18" charset="0"/>
                <a:cs typeface="Times New Roman" pitchFamily="18" charset="0"/>
              </a:rPr>
              <a:t>AREOLAR/LOOSE CONNECTIVE TISSUE</a:t>
            </a:r>
            <a:br>
              <a:rPr lang="en-US" sz="2800" dirty="0">
                <a:latin typeface="Times New Roman" pitchFamily="18" charset="0"/>
                <a:cs typeface="Times New Roman" pitchFamily="18" charset="0"/>
              </a:rPr>
            </a:br>
            <a:endParaRPr lang="en-US" sz="2800" dirty="0"/>
          </a:p>
        </p:txBody>
      </p:sp>
      <p:pic>
        <p:nvPicPr>
          <p:cNvPr id="6" name="Picture 5" descr="grab and p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777" y="380510"/>
            <a:ext cx="2188040" cy="319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srcRect/>
          <a:stretch>
            <a:fillRect/>
          </a:stretch>
        </p:blipFill>
        <p:spPr bwMode="auto">
          <a:xfrm>
            <a:off x="8229600" y="3575146"/>
            <a:ext cx="3573194" cy="3158197"/>
          </a:xfrm>
          <a:prstGeom prst="rect">
            <a:avLst/>
          </a:prstGeom>
          <a:noFill/>
          <a:ln w="9525">
            <a:noFill/>
            <a:miter lim="800000"/>
            <a:headEnd/>
            <a:tailEnd/>
          </a:ln>
          <a:effectLst/>
        </p:spPr>
      </p:pic>
    </p:spTree>
    <p:extLst>
      <p:ext uri="{BB962C8B-B14F-4D97-AF65-F5344CB8AC3E}">
        <p14:creationId xmlns:p14="http://schemas.microsoft.com/office/powerpoint/2010/main" val="6352831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9930" y="1143001"/>
            <a:ext cx="9753599" cy="4807225"/>
          </a:xfrm>
        </p:spPr>
        <p:txBody>
          <a:bodyPr>
            <a:normAutofit/>
          </a:bodyPr>
          <a:lstStyle/>
          <a:p>
            <a:r>
              <a:rPr lang="en-US" dirty="0">
                <a:latin typeface="Times New Roman" pitchFamily="18" charset="0"/>
                <a:cs typeface="Times New Roman" pitchFamily="18" charset="0"/>
              </a:rPr>
              <a:t>The cells of adipose tissue are called </a:t>
            </a:r>
            <a:r>
              <a:rPr lang="en-US" b="1" dirty="0">
                <a:latin typeface="Times New Roman" pitchFamily="18" charset="0"/>
                <a:cs typeface="Times New Roman" pitchFamily="18" charset="0"/>
              </a:rPr>
              <a:t>adipocytes </a:t>
            </a:r>
            <a:r>
              <a:rPr lang="en-US" dirty="0">
                <a:latin typeface="Times New Roman" pitchFamily="18" charset="0"/>
                <a:cs typeface="Times New Roman" pitchFamily="18" charset="0"/>
              </a:rPr>
              <a:t>and are specialized </a:t>
            </a:r>
            <a:r>
              <a:rPr lang="en-US" b="1" dirty="0">
                <a:latin typeface="Times New Roman" pitchFamily="18" charset="0"/>
                <a:cs typeface="Times New Roman" pitchFamily="18" charset="0"/>
              </a:rPr>
              <a:t>to store fat in microscopic droplets.</a:t>
            </a:r>
          </a:p>
          <a:p>
            <a:r>
              <a:rPr lang="en-US" dirty="0">
                <a:latin typeface="Times New Roman" pitchFamily="18" charset="0"/>
                <a:cs typeface="Times New Roman" pitchFamily="18" charset="0"/>
              </a:rPr>
              <a:t>Extra calories are not wasted but are converted to fat to be stored for use when food intake decreases.</a:t>
            </a:r>
          </a:p>
          <a:p>
            <a:r>
              <a:rPr lang="en-US" dirty="0">
                <a:latin typeface="Times New Roman" pitchFamily="18" charset="0"/>
                <a:cs typeface="Times New Roman" pitchFamily="18" charset="0"/>
              </a:rPr>
              <a:t>There are two types: </a:t>
            </a:r>
            <a:r>
              <a:rPr lang="en-US" b="1" dirty="0">
                <a:latin typeface="Times New Roman" pitchFamily="18" charset="0"/>
                <a:cs typeface="Times New Roman" pitchFamily="18" charset="0"/>
              </a:rPr>
              <a:t>white</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brown</a:t>
            </a:r>
            <a:r>
              <a:rPr lang="en-US" dirty="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White adipose tissue </a:t>
            </a:r>
          </a:p>
          <a:p>
            <a:r>
              <a:rPr lang="en-US" dirty="0">
                <a:latin typeface="Times New Roman" pitchFamily="18" charset="0"/>
                <a:cs typeface="Times New Roman" pitchFamily="18" charset="0"/>
              </a:rPr>
              <a:t>Makes up 20 to 25% of body weight in well-nourished adults. </a:t>
            </a:r>
          </a:p>
          <a:p>
            <a:r>
              <a:rPr lang="en-US" dirty="0">
                <a:latin typeface="Times New Roman" pitchFamily="18" charset="0"/>
                <a:cs typeface="Times New Roman" pitchFamily="18" charset="0"/>
              </a:rPr>
              <a:t>Found supporting the kidneys and the eyes, between muscle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and under the skin, </a:t>
            </a:r>
            <a:r>
              <a:rPr lang="en-US" b="1" dirty="0">
                <a:solidFill>
                  <a:srgbClr val="FF0000"/>
                </a:solidFill>
                <a:latin typeface="Times New Roman" pitchFamily="18" charset="0"/>
                <a:cs typeface="Times New Roman" pitchFamily="18" charset="0"/>
              </a:rPr>
              <a:t>where it acts as a thermal insulator</a:t>
            </a:r>
          </a:p>
        </p:txBody>
      </p:sp>
      <p:sp>
        <p:nvSpPr>
          <p:cNvPr id="3" name="Title 2"/>
          <p:cNvSpPr>
            <a:spLocks noGrp="1"/>
          </p:cNvSpPr>
          <p:nvPr>
            <p:ph type="title"/>
          </p:nvPr>
        </p:nvSpPr>
        <p:spPr/>
        <p:txBody>
          <a:bodyPr>
            <a:normAutofit/>
          </a:bodyPr>
          <a:lstStyle/>
          <a:p>
            <a:r>
              <a:rPr lang="en-US" sz="3100" dirty="0">
                <a:latin typeface="Times New Roman" pitchFamily="18" charset="0"/>
                <a:cs typeface="Times New Roman" pitchFamily="18" charset="0"/>
              </a:rPr>
              <a:t>ADIPOSE TISSUE</a:t>
            </a:r>
            <a:br>
              <a:rPr lang="en-US" dirty="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13431791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9687" y="914401"/>
            <a:ext cx="9298541" cy="5092891"/>
          </a:xfrm>
        </p:spPr>
        <p:txBody>
          <a:bodyPr>
            <a:normAutofit/>
          </a:bodyPr>
          <a:lstStyle/>
          <a:p>
            <a:r>
              <a:rPr lang="en-US" sz="2400" dirty="0">
                <a:latin typeface="Times New Roman" pitchFamily="18" charset="0"/>
                <a:cs typeface="Times New Roman" pitchFamily="18" charset="0"/>
              </a:rPr>
              <a:t>Present in the newborn</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It </a:t>
            </a:r>
            <a:r>
              <a:rPr lang="en-US" sz="2400" dirty="0">
                <a:latin typeface="Times New Roman" pitchFamily="18" charset="0"/>
                <a:cs typeface="Times New Roman" pitchFamily="18" charset="0"/>
              </a:rPr>
              <a:t>has a more </a:t>
            </a:r>
            <a:r>
              <a:rPr lang="en-US" sz="2400" b="1" dirty="0">
                <a:latin typeface="Times New Roman" pitchFamily="18" charset="0"/>
                <a:cs typeface="Times New Roman" pitchFamily="18" charset="0"/>
              </a:rPr>
              <a:t>extensive capillary network than white adipose </a:t>
            </a:r>
            <a:r>
              <a:rPr lang="en-US" sz="2400" dirty="0">
                <a:latin typeface="Times New Roman" pitchFamily="18" charset="0"/>
                <a:cs typeface="Times New Roman" pitchFamily="18" charset="0"/>
              </a:rPr>
              <a:t>tissue. </a:t>
            </a:r>
          </a:p>
          <a:p>
            <a:r>
              <a:rPr lang="en-US" sz="2400" dirty="0">
                <a:latin typeface="Times New Roman" pitchFamily="18" charset="0"/>
                <a:cs typeface="Times New Roman" pitchFamily="18" charset="0"/>
              </a:rPr>
              <a:t>When metabolized, it produces </a:t>
            </a:r>
            <a:r>
              <a:rPr lang="en-US" sz="2400" b="1" dirty="0">
                <a:latin typeface="Times New Roman" pitchFamily="18" charset="0"/>
                <a:cs typeface="Times New Roman" pitchFamily="18" charset="0"/>
              </a:rPr>
              <a:t>less energy </a:t>
            </a:r>
            <a:r>
              <a:rPr lang="en-US" sz="2400" dirty="0">
                <a:latin typeface="Times New Roman" pitchFamily="18" charset="0"/>
                <a:cs typeface="Times New Roman" pitchFamily="18" charset="0"/>
              </a:rPr>
              <a:t>and considerably </a:t>
            </a:r>
            <a:r>
              <a:rPr lang="en-US" sz="2400" b="1" dirty="0">
                <a:latin typeface="Times New Roman" pitchFamily="18" charset="0"/>
                <a:cs typeface="Times New Roman" pitchFamily="18" charset="0"/>
              </a:rPr>
              <a:t>more heat </a:t>
            </a:r>
            <a:r>
              <a:rPr lang="en-US" sz="2400" dirty="0">
                <a:latin typeface="Times New Roman" pitchFamily="18" charset="0"/>
                <a:cs typeface="Times New Roman" pitchFamily="18" charset="0"/>
              </a:rPr>
              <a:t>than other fat, </a:t>
            </a:r>
            <a:r>
              <a:rPr lang="en-US" sz="2400" b="1" dirty="0">
                <a:solidFill>
                  <a:srgbClr val="FF0000"/>
                </a:solidFill>
                <a:latin typeface="Times New Roman" pitchFamily="18" charset="0"/>
                <a:cs typeface="Times New Roman" pitchFamily="18" charset="0"/>
              </a:rPr>
              <a:t>contributing to the maintenance of body temperature.</a:t>
            </a:r>
          </a:p>
          <a:p>
            <a:endParaRPr lang="en-US" sz="2400" dirty="0">
              <a:solidFill>
                <a:srgbClr val="FF0000"/>
              </a:solidFill>
              <a:latin typeface="Times New Roman" pitchFamily="18" charset="0"/>
              <a:cs typeface="Times New Roman" pitchFamily="18" charset="0"/>
            </a:endParaRPr>
          </a:p>
          <a:p>
            <a:r>
              <a:rPr lang="en-US" sz="2400" dirty="0">
                <a:latin typeface="Times New Roman" pitchFamily="18" charset="0"/>
                <a:cs typeface="Times New Roman" pitchFamily="18" charset="0"/>
              </a:rPr>
              <a:t>In adults it is present in only small amounts</a:t>
            </a:r>
            <a:r>
              <a:rPr lang="en-US" dirty="0"/>
              <a:t>.</a:t>
            </a:r>
          </a:p>
          <a:p>
            <a:endParaRPr lang="en-US" dirty="0"/>
          </a:p>
          <a:p>
            <a:r>
              <a:rPr lang="en-US" sz="2600" dirty="0">
                <a:latin typeface="Times New Roman" pitchFamily="18" charset="0"/>
                <a:cs typeface="Times New Roman" pitchFamily="18" charset="0"/>
              </a:rPr>
              <a:t>Adipose tissue  also plays  an endocrine role, because it </a:t>
            </a:r>
            <a:r>
              <a:rPr lang="en-US" sz="2600" b="1" dirty="0">
                <a:solidFill>
                  <a:srgbClr val="FF0000"/>
                </a:solidFill>
                <a:latin typeface="Times New Roman" pitchFamily="18" charset="0"/>
                <a:cs typeface="Times New Roman" pitchFamily="18" charset="0"/>
              </a:rPr>
              <a:t>produces hormone </a:t>
            </a:r>
            <a:r>
              <a:rPr lang="en-US" sz="2600" b="1" dirty="0" err="1">
                <a:solidFill>
                  <a:srgbClr val="FF0000"/>
                </a:solidFill>
                <a:latin typeface="Times New Roman" pitchFamily="18" charset="0"/>
                <a:cs typeface="Times New Roman" pitchFamily="18" charset="0"/>
              </a:rPr>
              <a:t>Leptin</a:t>
            </a:r>
            <a:r>
              <a:rPr lang="en-US" sz="2600" b="1" dirty="0">
                <a:solidFill>
                  <a:srgbClr val="FF0000"/>
                </a:solidFill>
                <a:latin typeface="Times New Roman" pitchFamily="18" charset="0"/>
                <a:cs typeface="Times New Roman" pitchFamily="18" charset="0"/>
              </a:rPr>
              <a:t> which is </a:t>
            </a:r>
            <a:r>
              <a:rPr lang="en-US" sz="2600" dirty="0">
                <a:latin typeface="Times New Roman" pitchFamily="18" charset="0"/>
                <a:cs typeface="Times New Roman" pitchFamily="18" charset="0"/>
              </a:rPr>
              <a:t>an appetite-suppressing hormone secreted by adipocytes to signal the hypothalamus in the brain that fat storage is sufficient</a:t>
            </a:r>
          </a:p>
        </p:txBody>
      </p:sp>
      <p:sp>
        <p:nvSpPr>
          <p:cNvPr id="3" name="Title 2"/>
          <p:cNvSpPr>
            <a:spLocks noGrp="1"/>
          </p:cNvSpPr>
          <p:nvPr>
            <p:ph type="title"/>
          </p:nvPr>
        </p:nvSpPr>
        <p:spPr>
          <a:xfrm>
            <a:off x="1981200" y="274638"/>
            <a:ext cx="8229600" cy="639762"/>
          </a:xfrm>
        </p:spPr>
        <p:txBody>
          <a:bodyPr>
            <a:normAutofit fontScale="90000"/>
          </a:bodyPr>
          <a:lstStyle/>
          <a:p>
            <a:r>
              <a:rPr lang="en-US" dirty="0"/>
              <a:t>Brown adipose </a:t>
            </a:r>
          </a:p>
        </p:txBody>
      </p:sp>
    </p:spTree>
    <p:extLst>
      <p:ext uri="{BB962C8B-B14F-4D97-AF65-F5344CB8AC3E}">
        <p14:creationId xmlns:p14="http://schemas.microsoft.com/office/powerpoint/2010/main" val="3203977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4887" y="1066801"/>
            <a:ext cx="9859617" cy="4940491"/>
          </a:xfrm>
        </p:spPr>
        <p:txBody>
          <a:bodyPr>
            <a:normAutofit fontScale="92500"/>
          </a:bodyPr>
          <a:lstStyle/>
          <a:p>
            <a:r>
              <a:rPr lang="en-US" dirty="0">
                <a:latin typeface="Times New Roman" pitchFamily="18" charset="0"/>
                <a:cs typeface="Times New Roman" pitchFamily="18" charset="0"/>
              </a:rPr>
              <a:t>Made of  closely packed </a:t>
            </a:r>
            <a:r>
              <a:rPr lang="en-US" b="1" dirty="0">
                <a:latin typeface="Times New Roman" pitchFamily="18" charset="0"/>
                <a:cs typeface="Times New Roman" pitchFamily="18" charset="0"/>
              </a:rPr>
              <a:t>bundles of collagen </a:t>
            </a:r>
            <a:r>
              <a:rPr lang="en-US" b="1" dirty="0" err="1">
                <a:latin typeface="Times New Roman" pitchFamily="18" charset="0"/>
                <a:cs typeface="Times New Roman" pitchFamily="18" charset="0"/>
              </a:rPr>
              <a:t>fibres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with </a:t>
            </a:r>
            <a:r>
              <a:rPr lang="en-US" b="1" dirty="0">
                <a:latin typeface="Times New Roman" pitchFamily="18" charset="0"/>
                <a:cs typeface="Times New Roman" pitchFamily="18" charset="0"/>
              </a:rPr>
              <a:t>very little matrix</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Fibrous tissue is found:</a:t>
            </a:r>
          </a:p>
          <a:p>
            <a:pPr>
              <a:buNone/>
            </a:pPr>
            <a:endParaRPr lang="en-US" dirty="0">
              <a:latin typeface="Times New Roman" pitchFamily="18" charset="0"/>
              <a:cs typeface="Times New Roman" pitchFamily="18" charset="0"/>
            </a:endParaRPr>
          </a:p>
          <a:p>
            <a:pPr lvl="1">
              <a:buFont typeface="Wingdings" pitchFamily="2" charset="2"/>
              <a:buChar char="ü"/>
            </a:pPr>
            <a:r>
              <a:rPr lang="en-US" dirty="0">
                <a:latin typeface="Times New Roman" pitchFamily="18" charset="0"/>
                <a:cs typeface="Times New Roman" pitchFamily="18" charset="0"/>
              </a:rPr>
              <a:t>Forming the ligaments, which bind bones together</a:t>
            </a:r>
          </a:p>
          <a:p>
            <a:pPr lvl="1">
              <a:buFont typeface="Wingdings" pitchFamily="2" charset="2"/>
              <a:buChar char="ü"/>
            </a:pPr>
            <a:r>
              <a:rPr lang="en-US" dirty="0">
                <a:latin typeface="Times New Roman" pitchFamily="18" charset="0"/>
                <a:cs typeface="Times New Roman" pitchFamily="18" charset="0"/>
              </a:rPr>
              <a:t>As an outer protective covering for bone, called </a:t>
            </a:r>
            <a:r>
              <a:rPr lang="en-US" i="1" dirty="0" err="1">
                <a:latin typeface="Times New Roman" pitchFamily="18" charset="0"/>
                <a:cs typeface="Times New Roman" pitchFamily="18" charset="0"/>
              </a:rPr>
              <a:t>periosteum</a:t>
            </a:r>
            <a:endParaRPr lang="en-US" i="1" dirty="0">
              <a:latin typeface="Times New Roman" pitchFamily="18" charset="0"/>
              <a:cs typeface="Times New Roman" pitchFamily="18" charset="0"/>
            </a:endParaRPr>
          </a:p>
          <a:p>
            <a:pPr lvl="1">
              <a:buFont typeface="Wingdings" pitchFamily="2" charset="2"/>
              <a:buChar char="ü"/>
            </a:pPr>
            <a:r>
              <a:rPr lang="en-US" dirty="0">
                <a:latin typeface="Times New Roman" pitchFamily="18" charset="0"/>
                <a:cs typeface="Times New Roman" pitchFamily="18" charset="0"/>
              </a:rPr>
              <a:t>As an outer protective covering of some organs, e.g. the kidneys, lymph nodes and the brain</a:t>
            </a:r>
          </a:p>
          <a:p>
            <a:pPr lvl="1">
              <a:buFont typeface="Wingdings" pitchFamily="2" charset="2"/>
              <a:buChar char="ü"/>
            </a:pPr>
            <a:r>
              <a:rPr lang="en-US" dirty="0">
                <a:latin typeface="Times New Roman" pitchFamily="18" charset="0"/>
                <a:cs typeface="Times New Roman" pitchFamily="18" charset="0"/>
              </a:rPr>
              <a:t>Forming muscle sheaths, called </a:t>
            </a:r>
            <a:r>
              <a:rPr lang="en-US" i="1" dirty="0">
                <a:latin typeface="Times New Roman" pitchFamily="18" charset="0"/>
                <a:cs typeface="Times New Roman" pitchFamily="18" charset="0"/>
              </a:rPr>
              <a:t>muscle fascia, which </a:t>
            </a:r>
            <a:r>
              <a:rPr lang="en-US" dirty="0">
                <a:latin typeface="Times New Roman" pitchFamily="18" charset="0"/>
                <a:cs typeface="Times New Roman" pitchFamily="18" charset="0"/>
              </a:rPr>
              <a:t>extend beyond the muscle to become the tendon that attaches the muscle to bone</a:t>
            </a:r>
          </a:p>
          <a:p>
            <a:pPr>
              <a:buNone/>
            </a:pP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Has a </a:t>
            </a:r>
            <a:r>
              <a:rPr lang="en-US" dirty="0">
                <a:solidFill>
                  <a:srgbClr val="FF0000"/>
                </a:solidFill>
                <a:latin typeface="Times New Roman" pitchFamily="18" charset="0"/>
                <a:cs typeface="Times New Roman" pitchFamily="18" charset="0"/>
              </a:rPr>
              <a:t>relatively poor blood supply</a:t>
            </a:r>
            <a:r>
              <a:rPr lang="en-US" dirty="0">
                <a:latin typeface="Times New Roman" pitchFamily="18" charset="0"/>
                <a:cs typeface="Times New Roman" pitchFamily="18" charset="0"/>
              </a:rPr>
              <a:t>, which makes repair a slow process</a:t>
            </a:r>
          </a:p>
          <a:p>
            <a:pPr>
              <a:buFont typeface="Wingdings" pitchFamily="2" charset="2"/>
              <a:buChar char="ü"/>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05000" y="304800"/>
            <a:ext cx="8229600" cy="838200"/>
          </a:xfrm>
        </p:spPr>
        <p:txBody>
          <a:bodyPr>
            <a:normAutofit/>
          </a:bodyPr>
          <a:lstStyle/>
          <a:p>
            <a:r>
              <a:rPr lang="en-US" sz="4000" dirty="0">
                <a:latin typeface="Times New Roman" pitchFamily="18" charset="0"/>
                <a:cs typeface="Times New Roman" pitchFamily="18" charset="0"/>
              </a:rPr>
              <a:t>Fibrous tissue/dense connective tissue</a:t>
            </a:r>
            <a:endParaRPr lang="en-US" sz="6600" dirty="0"/>
          </a:p>
        </p:txBody>
      </p:sp>
    </p:spTree>
    <p:extLst>
      <p:ext uri="{BB962C8B-B14F-4D97-AF65-F5344CB8AC3E}">
        <p14:creationId xmlns:p14="http://schemas.microsoft.com/office/powerpoint/2010/main" val="6855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5122" name="Picture 4" descr="http://classroom.sdmesa.edu/eschmid/F07.06.L.150.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42962" y="273632"/>
            <a:ext cx="10510837" cy="597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7730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295401"/>
            <a:ext cx="10041835" cy="5317434"/>
          </a:xfrm>
        </p:spPr>
        <p:txBody>
          <a:bodyPr>
            <a:normAutofit/>
          </a:bodyPr>
          <a:lstStyle/>
          <a:p>
            <a:r>
              <a:rPr lang="en-US" sz="3600" dirty="0">
                <a:latin typeface="Times New Roman" pitchFamily="18" charset="0"/>
                <a:cs typeface="Times New Roman" pitchFamily="18" charset="0"/>
              </a:rPr>
              <a:t>It is primarily </a:t>
            </a:r>
            <a:r>
              <a:rPr lang="en-US" sz="3600" dirty="0">
                <a:solidFill>
                  <a:srgbClr val="FF0000"/>
                </a:solidFill>
                <a:latin typeface="Times New Roman" pitchFamily="18" charset="0"/>
                <a:cs typeface="Times New Roman" pitchFamily="18" charset="0"/>
              </a:rPr>
              <a:t>elastin fibers </a:t>
            </a:r>
            <a:r>
              <a:rPr lang="en-US" sz="3600" dirty="0">
                <a:latin typeface="Times New Roman" pitchFamily="18" charset="0"/>
                <a:cs typeface="Times New Roman" pitchFamily="18" charset="0"/>
              </a:rPr>
              <a:t>mostly found in the walls of </a:t>
            </a:r>
            <a:r>
              <a:rPr lang="en-US" sz="3600" b="1" dirty="0">
                <a:latin typeface="Times New Roman" pitchFamily="18" charset="0"/>
                <a:cs typeface="Times New Roman" pitchFamily="18" charset="0"/>
              </a:rPr>
              <a:t>large arteries and alveoli of the lungs</a:t>
            </a:r>
          </a:p>
          <a:p>
            <a:pPr lvl="1"/>
            <a:r>
              <a:rPr lang="en-US" sz="3200" dirty="0">
                <a:latin typeface="Times New Roman" pitchFamily="18" charset="0"/>
                <a:cs typeface="Times New Roman" pitchFamily="18" charset="0"/>
              </a:rPr>
              <a:t>These vessels are stretched when the heart contracts and pumps blood, </a:t>
            </a:r>
            <a:r>
              <a:rPr lang="en-US" sz="3200" dirty="0">
                <a:solidFill>
                  <a:srgbClr val="FF0000"/>
                </a:solidFill>
                <a:latin typeface="Times New Roman" pitchFamily="18" charset="0"/>
                <a:cs typeface="Times New Roman" pitchFamily="18" charset="0"/>
              </a:rPr>
              <a:t>then they recoil</a:t>
            </a:r>
            <a:r>
              <a:rPr lang="en-US" sz="3200" dirty="0">
                <a:latin typeface="Times New Roman" pitchFamily="18" charset="0"/>
                <a:cs typeface="Times New Roman" pitchFamily="18" charset="0"/>
              </a:rPr>
              <a:t>, or </a:t>
            </a:r>
            <a:r>
              <a:rPr lang="en-US" sz="3200" dirty="0">
                <a:solidFill>
                  <a:srgbClr val="FF0000"/>
                </a:solidFill>
                <a:latin typeface="Times New Roman" pitchFamily="18" charset="0"/>
                <a:cs typeface="Times New Roman" pitchFamily="18" charset="0"/>
              </a:rPr>
              <a:t>snap back</a:t>
            </a:r>
            <a:r>
              <a:rPr lang="en-US" sz="3200" dirty="0">
                <a:latin typeface="Times New Roman" pitchFamily="18" charset="0"/>
                <a:cs typeface="Times New Roman" pitchFamily="18" charset="0"/>
              </a:rPr>
              <a:t>, when the heart relaxes.</a:t>
            </a:r>
          </a:p>
          <a:p>
            <a:pPr lvl="1"/>
            <a:r>
              <a:rPr lang="en-US" sz="3200" dirty="0">
                <a:latin typeface="Times New Roman" pitchFamily="18" charset="0"/>
                <a:cs typeface="Times New Roman" pitchFamily="18" charset="0"/>
              </a:rPr>
              <a:t>This recoil </a:t>
            </a:r>
            <a:r>
              <a:rPr lang="en-US" sz="3200" b="1" dirty="0">
                <a:latin typeface="Times New Roman" pitchFamily="18" charset="0"/>
                <a:cs typeface="Times New Roman" pitchFamily="18" charset="0"/>
              </a:rPr>
              <a:t>helps keep the blood moving away from the heart</a:t>
            </a:r>
            <a:r>
              <a:rPr lang="en-US" sz="3200" dirty="0">
                <a:latin typeface="Times New Roman" pitchFamily="18" charset="0"/>
                <a:cs typeface="Times New Roman" pitchFamily="18" charset="0"/>
              </a:rPr>
              <a:t>, and is </a:t>
            </a:r>
            <a:r>
              <a:rPr lang="en-US" sz="3200" b="1" dirty="0">
                <a:latin typeface="Times New Roman" pitchFamily="18" charset="0"/>
                <a:cs typeface="Times New Roman" pitchFamily="18" charset="0"/>
              </a:rPr>
              <a:t>important to maintain normal blood pressure</a:t>
            </a:r>
            <a:r>
              <a:rPr lang="en-US" sz="3200" dirty="0">
                <a:latin typeface="Times New Roman" pitchFamily="18" charset="0"/>
                <a:cs typeface="Times New Roman" pitchFamily="18" charset="0"/>
              </a:rPr>
              <a:t>.</a:t>
            </a:r>
          </a:p>
          <a:p>
            <a:pPr lvl="1"/>
            <a:r>
              <a:rPr lang="en-US" sz="3200" dirty="0">
                <a:latin typeface="Times New Roman" pitchFamily="18" charset="0"/>
                <a:cs typeface="Times New Roman" pitchFamily="18" charset="0"/>
              </a:rPr>
              <a:t>In the </a:t>
            </a:r>
            <a:r>
              <a:rPr lang="en-US" sz="3200" b="1" dirty="0">
                <a:latin typeface="Times New Roman" pitchFamily="18" charset="0"/>
                <a:cs typeface="Times New Roman" pitchFamily="18" charset="0"/>
              </a:rPr>
              <a:t>lungs, the elastic fibers are stretched during inhalation, then recoil during exhalation to squeeze air out of the lungs</a:t>
            </a:r>
          </a:p>
        </p:txBody>
      </p:sp>
      <p:sp>
        <p:nvSpPr>
          <p:cNvPr id="3" name="Title 2"/>
          <p:cNvSpPr>
            <a:spLocks noGrp="1"/>
          </p:cNvSpPr>
          <p:nvPr>
            <p:ph type="title"/>
          </p:nvPr>
        </p:nvSpPr>
        <p:spPr>
          <a:xfrm>
            <a:off x="838200" y="365125"/>
            <a:ext cx="10515600" cy="830629"/>
          </a:xfrm>
        </p:spPr>
        <p:txBody>
          <a:bodyPr>
            <a:normAutofit/>
          </a:bodyPr>
          <a:lstStyle/>
          <a:p>
            <a:r>
              <a:rPr lang="en-US" sz="2700" dirty="0">
                <a:latin typeface="Times New Roman" pitchFamily="18" charset="0"/>
                <a:cs typeface="Times New Roman" pitchFamily="18" charset="0"/>
              </a:rPr>
              <a:t>ELASTIC CONNECTIVE TISSUE</a:t>
            </a:r>
            <a:endParaRPr lang="en-US" dirty="0"/>
          </a:p>
        </p:txBody>
      </p:sp>
    </p:spTree>
    <p:extLst>
      <p:ext uri="{BB962C8B-B14F-4D97-AF65-F5344CB8AC3E}">
        <p14:creationId xmlns:p14="http://schemas.microsoft.com/office/powerpoint/2010/main" val="27370087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6447" y="1066801"/>
            <a:ext cx="9977718" cy="5373756"/>
          </a:xfrm>
        </p:spPr>
        <p:txBody>
          <a:bodyPr>
            <a:normAutofit/>
          </a:bodyPr>
          <a:lstStyle/>
          <a:p>
            <a:pPr marL="0" indent="0">
              <a:buNone/>
            </a:pPr>
            <a:r>
              <a:rPr lang="en-US" dirty="0">
                <a:latin typeface="Times New Roman" pitchFamily="18" charset="0"/>
                <a:cs typeface="Times New Roman" pitchFamily="18" charset="0"/>
              </a:rPr>
              <a:t>The prefix that designates bone is “</a:t>
            </a:r>
            <a:r>
              <a:rPr lang="en-US" dirty="0" err="1">
                <a:latin typeface="Times New Roman" pitchFamily="18" charset="0"/>
                <a:cs typeface="Times New Roman" pitchFamily="18" charset="0"/>
              </a:rPr>
              <a:t>osteo</a:t>
            </a:r>
            <a:r>
              <a:rPr lang="en-US" dirty="0">
                <a:latin typeface="Times New Roman" pitchFamily="18" charset="0"/>
                <a:cs typeface="Times New Roman" pitchFamily="18" charset="0"/>
              </a:rPr>
              <a:t>,” so bone cells are called </a:t>
            </a:r>
            <a:r>
              <a:rPr lang="en-US" b="1" dirty="0">
                <a:latin typeface="Times New Roman" pitchFamily="18" charset="0"/>
                <a:cs typeface="Times New Roman" pitchFamily="18" charset="0"/>
              </a:rPr>
              <a:t>osteocytes. </a:t>
            </a:r>
          </a:p>
          <a:p>
            <a:r>
              <a:rPr lang="en-US" b="1" dirty="0">
                <a:latin typeface="Times New Roman" pitchFamily="18" charset="0"/>
                <a:cs typeface="Times New Roman" pitchFamily="18" charset="0"/>
              </a:rPr>
              <a:t>The matrix of bone is </a:t>
            </a:r>
            <a:r>
              <a:rPr lang="en-US" dirty="0">
                <a:latin typeface="Times New Roman" pitchFamily="18" charset="0"/>
                <a:cs typeface="Times New Roman" pitchFamily="18" charset="0"/>
              </a:rPr>
              <a:t>made of </a:t>
            </a:r>
            <a:r>
              <a:rPr lang="en-US" b="1" dirty="0">
                <a:latin typeface="Times New Roman" pitchFamily="18" charset="0"/>
                <a:cs typeface="Times New Roman" pitchFamily="18" charset="0"/>
              </a:rPr>
              <a:t>calcium salts and collagen </a:t>
            </a:r>
            <a:r>
              <a:rPr lang="en-US" dirty="0">
                <a:latin typeface="Times New Roman" pitchFamily="18" charset="0"/>
                <a:cs typeface="Times New Roman" pitchFamily="18" charset="0"/>
              </a:rPr>
              <a:t>and is strong, hard, and not flexible</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Bone has a good blood supply, which enables it to serve as a storage site for calcium and to repair itself relatively rapidly after a simple fracture.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Some bones, such as the sternum (breastbone) and pelvic bone, contain red bone marrow, the primary hemopoietic tissue that produces blood cells.</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1981200" y="274638"/>
            <a:ext cx="8229600" cy="715962"/>
          </a:xfrm>
        </p:spPr>
        <p:txBody>
          <a:bodyPr>
            <a:normAutofit/>
          </a:bodyPr>
          <a:lstStyle/>
          <a:p>
            <a:r>
              <a:rPr lang="en-US" b="1" dirty="0">
                <a:latin typeface="Times New Roman" pitchFamily="18" charset="0"/>
                <a:cs typeface="Times New Roman" pitchFamily="18" charset="0"/>
              </a:rPr>
              <a:t>BONE</a:t>
            </a:r>
            <a:endParaRPr lang="en-US" dirty="0"/>
          </a:p>
        </p:txBody>
      </p:sp>
    </p:spTree>
    <p:extLst>
      <p:ext uri="{BB962C8B-B14F-4D97-AF65-F5344CB8AC3E}">
        <p14:creationId xmlns:p14="http://schemas.microsoft.com/office/powerpoint/2010/main" val="40102473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4887" y="838201"/>
            <a:ext cx="10614991" cy="5297556"/>
          </a:xfrm>
        </p:spPr>
        <p:txBody>
          <a:bodyPr>
            <a:normAutofit/>
          </a:bodyPr>
          <a:lstStyle/>
          <a:p>
            <a:r>
              <a:rPr lang="en-US" sz="2400" dirty="0">
                <a:latin typeface="Times New Roman" pitchFamily="18" charset="0"/>
                <a:cs typeface="Times New Roman" pitchFamily="18" charset="0"/>
              </a:rPr>
              <a:t>Cartilage is a much firmer tissue than any of the other</a:t>
            </a:r>
          </a:p>
          <a:p>
            <a:r>
              <a:rPr lang="en-US" sz="2400" dirty="0">
                <a:latin typeface="Times New Roman" pitchFamily="18" charset="0"/>
                <a:cs typeface="Times New Roman" pitchFamily="18" charset="0"/>
              </a:rPr>
              <a:t>Connective tissues; the cells are called </a:t>
            </a:r>
            <a:r>
              <a:rPr lang="en-US" sz="2400" i="1" dirty="0">
                <a:latin typeface="Times New Roman" pitchFamily="18" charset="0"/>
                <a:cs typeface="Times New Roman" pitchFamily="18" charset="0"/>
              </a:rPr>
              <a:t>chondrocytes</a:t>
            </a:r>
          </a:p>
          <a:p>
            <a:r>
              <a:rPr lang="en-US" altLang="en-US" sz="2400" dirty="0">
                <a:latin typeface="Times New Roman" panose="02020603050405020304" pitchFamily="18" charset="0"/>
              </a:rPr>
              <a:t>Lacks a direct blood supply, blood vessels surround it, obtain nutrients by diffusion HENCE HEAL POORLY</a:t>
            </a:r>
          </a:p>
          <a:p>
            <a:endParaRPr lang="en-US" sz="2400" i="1" dirty="0">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There are three  types:</a:t>
            </a:r>
          </a:p>
          <a:p>
            <a:pPr>
              <a:buNone/>
            </a:pPr>
            <a:endParaRPr lang="en-US" sz="2400" dirty="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Hyaline cartilage</a:t>
            </a:r>
          </a:p>
          <a:p>
            <a:pPr>
              <a:buFont typeface="Wingdings" pitchFamily="2" charset="2"/>
              <a:buChar char="v"/>
            </a:pPr>
            <a:r>
              <a:rPr lang="en-US" sz="2400" dirty="0">
                <a:latin typeface="Times New Roman" pitchFamily="18" charset="0"/>
                <a:cs typeface="Times New Roman" pitchFamily="18" charset="0"/>
              </a:rPr>
              <a:t>Fibrocartilage</a:t>
            </a:r>
          </a:p>
          <a:p>
            <a:pPr>
              <a:buFont typeface="Wingdings" pitchFamily="2" charset="2"/>
              <a:buChar char="v"/>
            </a:pPr>
            <a:r>
              <a:rPr lang="en-US" sz="2400" dirty="0">
                <a:latin typeface="Times New Roman" pitchFamily="18" charset="0"/>
                <a:cs typeface="Times New Roman" pitchFamily="18" charset="0"/>
              </a:rPr>
              <a:t>Elastic fibrocartilage</a:t>
            </a:r>
          </a:p>
        </p:txBody>
      </p:sp>
      <p:sp>
        <p:nvSpPr>
          <p:cNvPr id="3" name="Title 2"/>
          <p:cNvSpPr>
            <a:spLocks noGrp="1"/>
          </p:cNvSpPr>
          <p:nvPr>
            <p:ph type="title"/>
          </p:nvPr>
        </p:nvSpPr>
        <p:spPr>
          <a:xfrm>
            <a:off x="1981200" y="274638"/>
            <a:ext cx="8229600" cy="411162"/>
          </a:xfrm>
        </p:spPr>
        <p:txBody>
          <a:bodyPr>
            <a:normAutofit fontScale="90000"/>
          </a:bodyPr>
          <a:lstStyle/>
          <a:p>
            <a:r>
              <a:rPr lang="en-US" dirty="0">
                <a:latin typeface="Times New Roman" pitchFamily="18" charset="0"/>
                <a:cs typeface="Times New Roman" pitchFamily="18" charset="0"/>
              </a:rPr>
              <a:t>CARTILAGE</a:t>
            </a:r>
            <a:endParaRPr lang="en-US" dirty="0"/>
          </a:p>
        </p:txBody>
      </p:sp>
    </p:spTree>
    <p:extLst>
      <p:ext uri="{BB962C8B-B14F-4D97-AF65-F5344CB8AC3E}">
        <p14:creationId xmlns:p14="http://schemas.microsoft.com/office/powerpoint/2010/main" val="35904076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6122" y="762000"/>
            <a:ext cx="9061939" cy="5245291"/>
          </a:xfrm>
        </p:spPr>
        <p:txBody>
          <a:bodyPr>
            <a:normAutofit fontScale="92500" lnSpcReduction="10000"/>
          </a:bodyPr>
          <a:lstStyle/>
          <a:p>
            <a:pPr marL="0" indent="0">
              <a:buNone/>
            </a:pPr>
            <a:r>
              <a:rPr lang="en-US" dirty="0">
                <a:latin typeface="Times New Roman" pitchFamily="18" charset="0"/>
                <a:cs typeface="Times New Roman" pitchFamily="18" charset="0"/>
              </a:rPr>
              <a:t>Hyaline cartilage appears as a </a:t>
            </a:r>
            <a:r>
              <a:rPr lang="en-US" b="1" dirty="0">
                <a:latin typeface="Times New Roman" pitchFamily="18" charset="0"/>
                <a:cs typeface="Times New Roman" pitchFamily="18" charset="0"/>
              </a:rPr>
              <a:t>smooth bluish-white tissue </a:t>
            </a:r>
          </a:p>
          <a:p>
            <a:pPr marL="0" indent="0">
              <a:buNone/>
            </a:pPr>
            <a:r>
              <a:rPr lang="en-US" dirty="0">
                <a:latin typeface="Times New Roman" pitchFamily="18" charset="0"/>
                <a:cs typeface="Times New Roman" pitchFamily="18" charset="0"/>
              </a:rPr>
              <a:t>Found:</a:t>
            </a:r>
          </a:p>
          <a:p>
            <a:pPr lvl="1">
              <a:buFont typeface="Wingdings" pitchFamily="2" charset="2"/>
              <a:buChar char="Ø"/>
            </a:pPr>
            <a:r>
              <a:rPr lang="en-US" sz="2000" dirty="0">
                <a:latin typeface="Times New Roman" pitchFamily="18" charset="0"/>
                <a:cs typeface="Times New Roman" pitchFamily="18" charset="0"/>
              </a:rPr>
              <a:t>On the </a:t>
            </a:r>
            <a:r>
              <a:rPr lang="en-US" sz="2000" b="1" dirty="0">
                <a:latin typeface="Times New Roman" pitchFamily="18" charset="0"/>
                <a:cs typeface="Times New Roman" pitchFamily="18" charset="0"/>
              </a:rPr>
              <a:t>surface of the parts of the bones </a:t>
            </a:r>
            <a:r>
              <a:rPr lang="en-US" sz="2000" dirty="0">
                <a:latin typeface="Times New Roman" pitchFamily="18" charset="0"/>
                <a:cs typeface="Times New Roman" pitchFamily="18" charset="0"/>
              </a:rPr>
              <a:t>that form joints</a:t>
            </a:r>
          </a:p>
          <a:p>
            <a:pPr lvl="1">
              <a:buFont typeface="Wingdings" pitchFamily="2" charset="2"/>
              <a:buChar char="Ø"/>
            </a:pPr>
            <a:r>
              <a:rPr lang="en-US" sz="2000" dirty="0">
                <a:latin typeface="Times New Roman" pitchFamily="18" charset="0"/>
                <a:cs typeface="Times New Roman" pitchFamily="18" charset="0"/>
              </a:rPr>
              <a:t>Forming the </a:t>
            </a:r>
            <a:r>
              <a:rPr lang="en-US" sz="2000" b="1" dirty="0">
                <a:latin typeface="Times New Roman" pitchFamily="18" charset="0"/>
                <a:cs typeface="Times New Roman" pitchFamily="18" charset="0"/>
              </a:rPr>
              <a:t>costal cartilages, </a:t>
            </a:r>
            <a:r>
              <a:rPr lang="en-US" sz="2000" dirty="0">
                <a:latin typeface="Times New Roman" pitchFamily="18" charset="0"/>
                <a:cs typeface="Times New Roman" pitchFamily="18" charset="0"/>
              </a:rPr>
              <a:t>which attach the ribs to the sternum</a:t>
            </a:r>
          </a:p>
          <a:p>
            <a:pPr lvl="1">
              <a:buFont typeface="Wingdings" pitchFamily="2" charset="2"/>
              <a:buChar char="Ø"/>
            </a:pPr>
            <a:r>
              <a:rPr lang="en-US" sz="2000" dirty="0">
                <a:latin typeface="Times New Roman" pitchFamily="18" charset="0"/>
                <a:cs typeface="Times New Roman" pitchFamily="18" charset="0"/>
              </a:rPr>
              <a:t>Forming part of the </a:t>
            </a:r>
            <a:r>
              <a:rPr lang="en-US" sz="2000" b="1" dirty="0">
                <a:latin typeface="Times New Roman" pitchFamily="18" charset="0"/>
                <a:cs typeface="Times New Roman" pitchFamily="18" charset="0"/>
              </a:rPr>
              <a:t>larynx, trachea and bronchi</a:t>
            </a:r>
            <a:r>
              <a:rPr lang="en-US" sz="2000" dirty="0">
                <a:latin typeface="Times New Roman" pitchFamily="18" charset="0"/>
                <a:cs typeface="Times New Roman" pitchFamily="18" charset="0"/>
              </a:rPr>
              <a:t>.</a:t>
            </a:r>
          </a:p>
          <a:p>
            <a:pPr marL="0" indent="0">
              <a:buNone/>
            </a:pPr>
            <a:r>
              <a:rPr lang="en-US" sz="3100" b="1" dirty="0">
                <a:latin typeface="Times New Roman" pitchFamily="18" charset="0"/>
                <a:cs typeface="Times New Roman" pitchFamily="18" charset="0"/>
              </a:rPr>
              <a:t>FIBROCARTILAGE</a:t>
            </a:r>
          </a:p>
          <a:p>
            <a:r>
              <a:rPr lang="en-US" dirty="0">
                <a:latin typeface="Times New Roman" pitchFamily="18" charset="0"/>
                <a:cs typeface="Times New Roman" pitchFamily="18" charset="0"/>
              </a:rPr>
              <a:t>This consists of </a:t>
            </a:r>
            <a:r>
              <a:rPr lang="en-US" b="1" dirty="0">
                <a:latin typeface="Times New Roman" pitchFamily="18" charset="0"/>
                <a:cs typeface="Times New Roman" pitchFamily="18" charset="0"/>
              </a:rPr>
              <a:t>dense masses of white collagen </a:t>
            </a:r>
            <a:r>
              <a:rPr lang="en-US" b="1" dirty="0" err="1">
                <a:latin typeface="Times New Roman" pitchFamily="18" charset="0"/>
                <a:cs typeface="Times New Roman" pitchFamily="18" charset="0"/>
              </a:rPr>
              <a:t>fibres</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It is a </a:t>
            </a:r>
            <a:r>
              <a:rPr lang="en-US" dirty="0">
                <a:solidFill>
                  <a:srgbClr val="FF0000"/>
                </a:solidFill>
                <a:latin typeface="Times New Roman" pitchFamily="18" charset="0"/>
                <a:cs typeface="Times New Roman" pitchFamily="18" charset="0"/>
              </a:rPr>
              <a:t>tough, slightly flexible </a:t>
            </a:r>
            <a:r>
              <a:rPr lang="en-US" dirty="0">
                <a:latin typeface="Times New Roman" pitchFamily="18" charset="0"/>
                <a:cs typeface="Times New Roman" pitchFamily="18" charset="0"/>
              </a:rPr>
              <a:t>tissue found</a:t>
            </a:r>
            <a:r>
              <a:rPr lang="en-US" dirty="0"/>
              <a:t>:</a:t>
            </a:r>
          </a:p>
          <a:p>
            <a:pPr lvl="1">
              <a:buFont typeface="Wingdings" pitchFamily="2" charset="2"/>
              <a:buChar char="ü"/>
            </a:pPr>
            <a:r>
              <a:rPr lang="en-US" dirty="0">
                <a:latin typeface="Times New Roman" pitchFamily="18" charset="0"/>
                <a:cs typeface="Times New Roman" pitchFamily="18" charset="0"/>
              </a:rPr>
              <a:t>As pads between the bodies of the vertebrae, called the </a:t>
            </a:r>
            <a:r>
              <a:rPr lang="en-US" b="1" dirty="0">
                <a:latin typeface="Times New Roman" pitchFamily="18" charset="0"/>
                <a:cs typeface="Times New Roman" pitchFamily="18" charset="0"/>
              </a:rPr>
              <a:t>intervertebral discs</a:t>
            </a:r>
          </a:p>
          <a:p>
            <a:pPr lvl="1">
              <a:buFont typeface="Wingdings" pitchFamily="2" charset="2"/>
              <a:buChar char="ü"/>
            </a:pPr>
            <a:r>
              <a:rPr lang="en-US" dirty="0">
                <a:latin typeface="Times New Roman" pitchFamily="18" charset="0"/>
                <a:cs typeface="Times New Roman" pitchFamily="18" charset="0"/>
              </a:rPr>
              <a:t>Between the articulating surfaces of the bones of the </a:t>
            </a:r>
            <a:r>
              <a:rPr lang="en-US" u="sng" dirty="0">
                <a:latin typeface="Times New Roman" pitchFamily="18" charset="0"/>
                <a:cs typeface="Times New Roman" pitchFamily="18" charset="0"/>
              </a:rPr>
              <a:t>knee joint</a:t>
            </a:r>
            <a:r>
              <a:rPr lang="en-US" dirty="0">
                <a:latin typeface="Times New Roman" pitchFamily="18" charset="0"/>
                <a:cs typeface="Times New Roman" pitchFamily="18" charset="0"/>
              </a:rPr>
              <a:t>, called </a:t>
            </a:r>
            <a:r>
              <a:rPr lang="en-US" b="1" dirty="0">
                <a:latin typeface="Times New Roman" pitchFamily="18" charset="0"/>
                <a:cs typeface="Times New Roman" pitchFamily="18" charset="0"/>
              </a:rPr>
              <a:t>semilunar cartilages</a:t>
            </a:r>
          </a:p>
          <a:p>
            <a:pPr lvl="1">
              <a:buFont typeface="Wingdings" pitchFamily="2" charset="2"/>
              <a:buChar char="ü"/>
            </a:pPr>
            <a:r>
              <a:rPr lang="en-US" dirty="0">
                <a:latin typeface="Times New Roman" pitchFamily="18" charset="0"/>
                <a:cs typeface="Times New Roman" pitchFamily="18" charset="0"/>
              </a:rPr>
              <a:t>In the rim of the </a:t>
            </a:r>
            <a:r>
              <a:rPr lang="en-US" b="1" dirty="0">
                <a:latin typeface="Times New Roman" pitchFamily="18" charset="0"/>
                <a:cs typeface="Times New Roman" pitchFamily="18" charset="0"/>
              </a:rPr>
              <a:t>bony </a:t>
            </a:r>
            <a:r>
              <a:rPr lang="en-US" b="1" u="sng" dirty="0">
                <a:latin typeface="Times New Roman" pitchFamily="18" charset="0"/>
                <a:cs typeface="Times New Roman" pitchFamily="18" charset="0"/>
              </a:rPr>
              <a:t>sockets</a:t>
            </a:r>
            <a:r>
              <a:rPr lang="en-US" b="1" dirty="0">
                <a:latin typeface="Times New Roman" pitchFamily="18" charset="0"/>
                <a:cs typeface="Times New Roman" pitchFamily="18" charset="0"/>
              </a:rPr>
              <a:t> of the hip and shoulder joints</a:t>
            </a:r>
            <a:r>
              <a:rPr lang="en-US" dirty="0">
                <a:latin typeface="Times New Roman" pitchFamily="18" charset="0"/>
                <a:cs typeface="Times New Roman" pitchFamily="18" charset="0"/>
              </a:rPr>
              <a:t>, deepening the cavities without restricting movement</a:t>
            </a:r>
          </a:p>
          <a:p>
            <a:pPr lvl="1">
              <a:buFont typeface="Wingdings" pitchFamily="2" charset="2"/>
              <a:buChar char="ü"/>
            </a:pPr>
            <a:r>
              <a:rPr lang="en-US" dirty="0">
                <a:latin typeface="Times New Roman" pitchFamily="18" charset="0"/>
                <a:cs typeface="Times New Roman" pitchFamily="18" charset="0"/>
              </a:rPr>
              <a:t>As </a:t>
            </a:r>
            <a:r>
              <a:rPr lang="en-US" b="1" dirty="0">
                <a:latin typeface="Times New Roman" pitchFamily="18" charset="0"/>
                <a:cs typeface="Times New Roman" pitchFamily="18" charset="0"/>
              </a:rPr>
              <a:t>ligaments joining bones</a:t>
            </a:r>
          </a:p>
          <a:p>
            <a:pPr marL="0" indent="0">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1981200" y="274638"/>
            <a:ext cx="8229600" cy="487362"/>
          </a:xfrm>
        </p:spPr>
        <p:txBody>
          <a:bodyPr>
            <a:noAutofit/>
          </a:bodyPr>
          <a:lstStyle/>
          <a:p>
            <a:r>
              <a:rPr lang="en-US" sz="2400" b="1" dirty="0">
                <a:latin typeface="Times New Roman" pitchFamily="18" charset="0"/>
                <a:cs typeface="Times New Roman" pitchFamily="18" charset="0"/>
              </a:rPr>
              <a:t>HYALINE CARTILAGE </a:t>
            </a:r>
            <a:endParaRPr lang="en-US" sz="2400" dirty="0"/>
          </a:p>
        </p:txBody>
      </p:sp>
    </p:spTree>
    <p:extLst>
      <p:ext uri="{BB962C8B-B14F-4D97-AF65-F5344CB8AC3E}">
        <p14:creationId xmlns:p14="http://schemas.microsoft.com/office/powerpoint/2010/main" val="21858075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This flexible tissue consists of </a:t>
            </a:r>
            <a:r>
              <a:rPr lang="en-US" sz="3600" b="1" dirty="0"/>
              <a:t>yellow elastic </a:t>
            </a:r>
            <a:r>
              <a:rPr lang="en-US" sz="3600" b="1" dirty="0" err="1"/>
              <a:t>fibres</a:t>
            </a:r>
            <a:r>
              <a:rPr lang="en-US" sz="3600" b="1" dirty="0"/>
              <a:t> </a:t>
            </a:r>
            <a:r>
              <a:rPr lang="en-US" sz="3600" dirty="0"/>
              <a:t>lying in a solid matrix. The cells lie between the </a:t>
            </a:r>
            <a:r>
              <a:rPr lang="en-US" sz="3600" dirty="0" err="1"/>
              <a:t>fibres</a:t>
            </a:r>
            <a:r>
              <a:rPr lang="en-US" sz="3600" dirty="0"/>
              <a:t>. </a:t>
            </a:r>
          </a:p>
          <a:p>
            <a:pPr>
              <a:buNone/>
            </a:pPr>
            <a:endParaRPr lang="en-US" sz="3600" dirty="0"/>
          </a:p>
          <a:p>
            <a:r>
              <a:rPr lang="en-US" sz="3600" dirty="0"/>
              <a:t>It forms </a:t>
            </a:r>
            <a:r>
              <a:rPr lang="en-US" sz="3600" b="1" dirty="0"/>
              <a:t>the </a:t>
            </a:r>
            <a:r>
              <a:rPr lang="en-US" sz="3600" b="1" dirty="0" err="1"/>
              <a:t>pinna</a:t>
            </a:r>
            <a:r>
              <a:rPr lang="en-US" sz="3600" b="1" dirty="0"/>
              <a:t> or lobe of the ear</a:t>
            </a:r>
            <a:r>
              <a:rPr lang="en-US" sz="3600" dirty="0"/>
              <a:t>, </a:t>
            </a:r>
            <a:r>
              <a:rPr lang="en-US" sz="3600" b="1" dirty="0"/>
              <a:t>the epiglottis </a:t>
            </a:r>
            <a:r>
              <a:rPr lang="en-US" sz="3600" dirty="0"/>
              <a:t>and part of the </a:t>
            </a:r>
            <a:r>
              <a:rPr lang="en-US" sz="3600" b="1" dirty="0"/>
              <a:t>tunica media </a:t>
            </a:r>
            <a:r>
              <a:rPr lang="en-US" sz="3600" dirty="0"/>
              <a:t>of blood vessel walls</a:t>
            </a:r>
          </a:p>
        </p:txBody>
      </p:sp>
      <p:sp>
        <p:nvSpPr>
          <p:cNvPr id="3" name="Title 2"/>
          <p:cNvSpPr>
            <a:spLocks noGrp="1"/>
          </p:cNvSpPr>
          <p:nvPr>
            <p:ph type="title"/>
          </p:nvPr>
        </p:nvSpPr>
        <p:spPr/>
        <p:txBody>
          <a:bodyPr>
            <a:normAutofit/>
          </a:bodyPr>
          <a:lstStyle/>
          <a:p>
            <a:r>
              <a:rPr lang="en-US" b="1" dirty="0"/>
              <a:t>Elastic cartilage </a:t>
            </a:r>
          </a:p>
        </p:txBody>
      </p:sp>
    </p:spTree>
    <p:extLst>
      <p:ext uri="{BB962C8B-B14F-4D97-AF65-F5344CB8AC3E}">
        <p14:creationId xmlns:p14="http://schemas.microsoft.com/office/powerpoint/2010/main" val="38615300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latin typeface="Times New Roman" pitchFamily="18" charset="0"/>
                <a:cs typeface="Times New Roman" pitchFamily="18" charset="0"/>
              </a:rPr>
              <a:t>Muscle tissue is </a:t>
            </a:r>
            <a:r>
              <a:rPr lang="en-US" b="1" dirty="0">
                <a:latin typeface="Times New Roman" pitchFamily="18" charset="0"/>
                <a:cs typeface="Times New Roman" pitchFamily="18" charset="0"/>
              </a:rPr>
              <a:t>specialized for contraction</a:t>
            </a: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When muscle cells contract, they shorten and bring about some type of movement.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There are three types of muscle tissue: </a:t>
            </a:r>
          </a:p>
          <a:p>
            <a:pPr>
              <a:buFont typeface="Wingdings" pitchFamily="2" charset="2"/>
              <a:buChar char="v"/>
            </a:pPr>
            <a:r>
              <a:rPr lang="en-US" dirty="0">
                <a:latin typeface="Times New Roman" pitchFamily="18" charset="0"/>
                <a:cs typeface="Times New Roman" pitchFamily="18" charset="0"/>
              </a:rPr>
              <a:t>Skeletal</a:t>
            </a:r>
          </a:p>
          <a:p>
            <a:pPr>
              <a:buFont typeface="Wingdings" pitchFamily="2" charset="2"/>
              <a:buChar char="v"/>
            </a:pPr>
            <a:r>
              <a:rPr lang="en-US" dirty="0">
                <a:latin typeface="Times New Roman" pitchFamily="18" charset="0"/>
                <a:cs typeface="Times New Roman" pitchFamily="18" charset="0"/>
              </a:rPr>
              <a:t>Smooth</a:t>
            </a:r>
          </a:p>
          <a:p>
            <a:pPr>
              <a:buFont typeface="Wingdings" pitchFamily="2" charset="2"/>
              <a:buChar char="v"/>
            </a:pPr>
            <a:r>
              <a:rPr lang="en-US" dirty="0">
                <a:latin typeface="Times New Roman" pitchFamily="18" charset="0"/>
                <a:cs typeface="Times New Roman" pitchFamily="18" charset="0"/>
              </a:rPr>
              <a:t>cardiac</a:t>
            </a:r>
          </a:p>
        </p:txBody>
      </p:sp>
      <p:sp>
        <p:nvSpPr>
          <p:cNvPr id="3" name="Title 2"/>
          <p:cNvSpPr>
            <a:spLocks noGrp="1"/>
          </p:cNvSpPr>
          <p:nvPr>
            <p:ph type="title"/>
          </p:nvPr>
        </p:nvSpPr>
        <p:spPr/>
        <p:txBody>
          <a:bodyPr/>
          <a:lstStyle/>
          <a:p>
            <a:r>
              <a:rPr lang="en-US" dirty="0">
                <a:latin typeface="Times New Roman" pitchFamily="18" charset="0"/>
                <a:cs typeface="Times New Roman" pitchFamily="18" charset="0"/>
              </a:rPr>
              <a:t>Muscle tissue</a:t>
            </a:r>
            <a:endParaRPr lang="en-US" dirty="0"/>
          </a:p>
        </p:txBody>
      </p:sp>
    </p:spTree>
    <p:extLst>
      <p:ext uri="{BB962C8B-B14F-4D97-AF65-F5344CB8AC3E}">
        <p14:creationId xmlns:p14="http://schemas.microsoft.com/office/powerpoint/2010/main" val="18521075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9726" y="1628677"/>
            <a:ext cx="10515600" cy="4351338"/>
          </a:xfrm>
        </p:spPr>
        <p:txBody>
          <a:bodyPr>
            <a:normAutofit fontScale="92500" lnSpcReduction="20000"/>
          </a:bodyPr>
          <a:lstStyle/>
          <a:p>
            <a:r>
              <a:rPr lang="en-US" dirty="0">
                <a:latin typeface="Times New Roman" pitchFamily="18" charset="0"/>
                <a:cs typeface="Times New Roman" pitchFamily="18" charset="0"/>
              </a:rPr>
              <a:t>Skeletal muscle may also be called </a:t>
            </a:r>
            <a:r>
              <a:rPr lang="en-US" b="1" dirty="0">
                <a:latin typeface="Times New Roman" pitchFamily="18" charset="0"/>
                <a:cs typeface="Times New Roman" pitchFamily="18" charset="0"/>
              </a:rPr>
              <a:t>striated muscle or voluntary muscle (under conscious control)</a:t>
            </a:r>
          </a:p>
          <a:p>
            <a:r>
              <a:rPr lang="en-US" altLang="en-US" dirty="0">
                <a:latin typeface="Times New Roman" panose="02020603050405020304" pitchFamily="18" charset="0"/>
              </a:rPr>
              <a:t>Derived from the embryonic mesoderm</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They are attached to bones. </a:t>
            </a:r>
          </a:p>
          <a:p>
            <a:r>
              <a:rPr lang="en-US" dirty="0">
                <a:latin typeface="Times New Roman" pitchFamily="18" charset="0"/>
                <a:cs typeface="Times New Roman" pitchFamily="18" charset="0"/>
              </a:rPr>
              <a:t>They are supplied with </a:t>
            </a:r>
            <a:r>
              <a:rPr lang="en-US" b="1" dirty="0">
                <a:latin typeface="Times New Roman" pitchFamily="18" charset="0"/>
                <a:cs typeface="Times New Roman" pitchFamily="18" charset="0"/>
              </a:rPr>
              <a:t>motor nerves</a:t>
            </a:r>
            <a:r>
              <a:rPr lang="en-US" dirty="0">
                <a:latin typeface="Times New Roman" pitchFamily="18" charset="0"/>
                <a:cs typeface="Times New Roman" pitchFamily="18" charset="0"/>
              </a:rPr>
              <a:t>, and thus move the skeleton</a:t>
            </a:r>
          </a:p>
          <a:p>
            <a:r>
              <a:rPr lang="en-US" i="1" dirty="0">
                <a:latin typeface="Times New Roman" pitchFamily="18" charset="0"/>
                <a:cs typeface="Times New Roman" pitchFamily="18" charset="0"/>
              </a:rPr>
              <a:t>The Sarcoplasm, the cytoplasm of muscle </a:t>
            </a:r>
            <a:r>
              <a:rPr lang="en-US" i="1" dirty="0" err="1">
                <a:latin typeface="Times New Roman" pitchFamily="18" charset="0"/>
                <a:cs typeface="Times New Roman" pitchFamily="18" charset="0"/>
              </a:rPr>
              <a:t>fibres</a:t>
            </a:r>
            <a:r>
              <a:rPr lang="en-US" i="1" dirty="0">
                <a:latin typeface="Times New Roman" pitchFamily="18" charset="0"/>
                <a:cs typeface="Times New Roman" pitchFamily="18" charset="0"/>
              </a:rPr>
              <a:t>, contains:</a:t>
            </a:r>
          </a:p>
          <a:p>
            <a:pPr lvl="1">
              <a:buFont typeface="Wingdings" pitchFamily="2" charset="2"/>
              <a:buChar char="ü"/>
            </a:pPr>
            <a:r>
              <a:rPr lang="en-US" dirty="0">
                <a:latin typeface="Times New Roman" pitchFamily="18" charset="0"/>
                <a:cs typeface="Times New Roman" pitchFamily="18" charset="0"/>
              </a:rPr>
              <a:t>bundles of </a:t>
            </a:r>
            <a:r>
              <a:rPr lang="en-US" i="1" u="sng" dirty="0">
                <a:latin typeface="Times New Roman" pitchFamily="18" charset="0"/>
                <a:cs typeface="Times New Roman" pitchFamily="18" charset="0"/>
              </a:rPr>
              <a:t>myofibrils</a:t>
            </a:r>
            <a:r>
              <a:rPr lang="en-US" i="1" dirty="0">
                <a:latin typeface="Times New Roman" pitchFamily="18" charset="0"/>
                <a:cs typeface="Times New Roman" pitchFamily="18" charset="0"/>
              </a:rPr>
              <a:t>, which consist of filaments of </a:t>
            </a:r>
            <a:r>
              <a:rPr lang="en-US" dirty="0">
                <a:latin typeface="Times New Roman" pitchFamily="18" charset="0"/>
                <a:cs typeface="Times New Roman" pitchFamily="18" charset="0"/>
              </a:rPr>
              <a:t>contractile proteins including </a:t>
            </a:r>
            <a:r>
              <a:rPr lang="en-US" i="1" dirty="0">
                <a:latin typeface="Times New Roman" pitchFamily="18" charset="0"/>
                <a:cs typeface="Times New Roman" pitchFamily="18" charset="0"/>
              </a:rPr>
              <a:t>actin and myosin</a:t>
            </a:r>
          </a:p>
          <a:p>
            <a:pPr lvl="1">
              <a:buFont typeface="Wingdings" pitchFamily="2" charset="2"/>
              <a:buChar char="ü"/>
            </a:pPr>
            <a:r>
              <a:rPr lang="en-US" dirty="0">
                <a:latin typeface="Times New Roman" pitchFamily="18" charset="0"/>
                <a:cs typeface="Times New Roman" pitchFamily="18" charset="0"/>
              </a:rPr>
              <a:t>many </a:t>
            </a:r>
            <a:r>
              <a:rPr lang="en-US" u="sng" dirty="0">
                <a:latin typeface="Times New Roman" pitchFamily="18" charset="0"/>
                <a:cs typeface="Times New Roman" pitchFamily="18" charset="0"/>
              </a:rPr>
              <a:t>mitochondria</a:t>
            </a:r>
            <a:r>
              <a:rPr lang="en-US" dirty="0">
                <a:latin typeface="Times New Roman" pitchFamily="18" charset="0"/>
                <a:cs typeface="Times New Roman" pitchFamily="18" charset="0"/>
              </a:rPr>
              <a:t>, which generate chemical energy (ATP) from glucose and oxygen by aerobic respiration</a:t>
            </a:r>
          </a:p>
          <a:p>
            <a:pPr lvl="1">
              <a:buFont typeface="Wingdings" pitchFamily="2" charset="2"/>
              <a:buChar char="ü"/>
            </a:pPr>
            <a:r>
              <a:rPr lang="en-US" i="1" u="sng" dirty="0">
                <a:latin typeface="Times New Roman" pitchFamily="18" charset="0"/>
                <a:cs typeface="Times New Roman" pitchFamily="18" charset="0"/>
              </a:rPr>
              <a:t>glycogen</a:t>
            </a:r>
            <a:r>
              <a:rPr lang="en-US" i="1" dirty="0">
                <a:latin typeface="Times New Roman" pitchFamily="18" charset="0"/>
                <a:cs typeface="Times New Roman" pitchFamily="18" charset="0"/>
              </a:rPr>
              <a:t>, a carbohydrate store which is broken down </a:t>
            </a:r>
            <a:r>
              <a:rPr lang="en-US" dirty="0">
                <a:latin typeface="Times New Roman" pitchFamily="18" charset="0"/>
                <a:cs typeface="Times New Roman" pitchFamily="18" charset="0"/>
              </a:rPr>
              <a:t>into glucose when required</a:t>
            </a:r>
          </a:p>
          <a:p>
            <a:pPr lvl="1">
              <a:buFont typeface="Wingdings" pitchFamily="2" charset="2"/>
              <a:buChar char="ü"/>
            </a:pPr>
            <a:r>
              <a:rPr lang="en-US" i="1" u="sng" dirty="0">
                <a:latin typeface="Times New Roman" pitchFamily="18" charset="0"/>
                <a:cs typeface="Times New Roman" pitchFamily="18" charset="0"/>
              </a:rPr>
              <a:t>myoglobin</a:t>
            </a:r>
            <a:r>
              <a:rPr lang="en-US" i="1" dirty="0">
                <a:latin typeface="Times New Roman" pitchFamily="18" charset="0"/>
                <a:cs typeface="Times New Roman" pitchFamily="18" charset="0"/>
              </a:rPr>
              <a:t>, a unique oxygen-binding protein molecule, </a:t>
            </a:r>
            <a:r>
              <a:rPr lang="en-US" dirty="0">
                <a:latin typeface="Times New Roman" pitchFamily="18" charset="0"/>
                <a:cs typeface="Times New Roman" pitchFamily="18" charset="0"/>
              </a:rPr>
              <a:t>similar to </a:t>
            </a:r>
            <a:r>
              <a:rPr lang="en-US" dirty="0" err="1">
                <a:latin typeface="Times New Roman" pitchFamily="18" charset="0"/>
                <a:cs typeface="Times New Roman" pitchFamily="18" charset="0"/>
              </a:rPr>
              <a:t>haemoglobin</a:t>
            </a:r>
            <a:r>
              <a:rPr lang="en-US" dirty="0">
                <a:latin typeface="Times New Roman" pitchFamily="18" charset="0"/>
                <a:cs typeface="Times New Roman" pitchFamily="18" charset="0"/>
              </a:rPr>
              <a:t> in red blood cells, which stores oxygen within muscle cells</a:t>
            </a:r>
            <a:r>
              <a:rPr lang="en-US" dirty="0"/>
              <a:t>.</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457200"/>
            <a:ext cx="8229600" cy="960438"/>
          </a:xfrm>
        </p:spPr>
        <p:txBody>
          <a:bodyPr>
            <a:normAutofit/>
          </a:bodyPr>
          <a:lstStyle/>
          <a:p>
            <a:r>
              <a:rPr lang="en-US" dirty="0">
                <a:latin typeface="Times New Roman" pitchFamily="18" charset="0"/>
                <a:cs typeface="Times New Roman" pitchFamily="18" charset="0"/>
              </a:rPr>
              <a:t>SKELETAL MUSCLE</a:t>
            </a:r>
            <a:endParaRPr lang="en-US" dirty="0"/>
          </a:p>
        </p:txBody>
      </p:sp>
    </p:spTree>
    <p:extLst>
      <p:ext uri="{BB962C8B-B14F-4D97-AF65-F5344CB8AC3E}">
        <p14:creationId xmlns:p14="http://schemas.microsoft.com/office/powerpoint/2010/main" val="1070420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Skeletal </a:t>
            </a:r>
          </a:p>
        </p:txBody>
      </p:sp>
      <p:sp>
        <p:nvSpPr>
          <p:cNvPr id="3" name="Content Placeholder 2"/>
          <p:cNvSpPr>
            <a:spLocks noGrp="1"/>
          </p:cNvSpPr>
          <p:nvPr>
            <p:ph idx="1"/>
          </p:nvPr>
        </p:nvSpPr>
        <p:spPr/>
        <p:txBody>
          <a:bodyPr/>
          <a:lstStyle/>
          <a:p>
            <a:r>
              <a:rPr lang="en-US" dirty="0"/>
              <a:t>.</a:t>
            </a:r>
          </a:p>
        </p:txBody>
      </p:sp>
      <p:pic>
        <p:nvPicPr>
          <p:cNvPr id="5" name="Picture 2"/>
          <p:cNvPicPr>
            <a:picLocks noChangeAspect="1" noChangeArrowheads="1"/>
          </p:cNvPicPr>
          <p:nvPr/>
        </p:nvPicPr>
        <p:blipFill>
          <a:blip r:embed="rId2"/>
          <a:srcRect/>
          <a:stretch>
            <a:fillRect/>
          </a:stretch>
        </p:blipFill>
        <p:spPr bwMode="auto">
          <a:xfrm>
            <a:off x="1976718" y="1438836"/>
            <a:ext cx="6751707" cy="4437529"/>
          </a:xfrm>
          <a:prstGeom prst="rect">
            <a:avLst/>
          </a:prstGeom>
          <a:noFill/>
          <a:ln w="9525">
            <a:noFill/>
            <a:miter lim="800000"/>
            <a:headEnd/>
            <a:tailEnd/>
          </a:ln>
          <a:effectLst/>
        </p:spPr>
      </p:pic>
    </p:spTree>
    <p:extLst>
      <p:ext uri="{BB962C8B-B14F-4D97-AF65-F5344CB8AC3E}">
        <p14:creationId xmlns:p14="http://schemas.microsoft.com/office/powerpoint/2010/main" val="39601913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Times New Roman" pitchFamily="18" charset="0"/>
                <a:cs typeface="Times New Roman" pitchFamily="18" charset="0"/>
              </a:rPr>
              <a:t>Smooth muscle may also be described as </a:t>
            </a:r>
            <a:r>
              <a:rPr lang="en-US" b="1" i="1" dirty="0">
                <a:latin typeface="Times New Roman" pitchFamily="18" charset="0"/>
                <a:cs typeface="Times New Roman" pitchFamily="18" charset="0"/>
              </a:rPr>
              <a:t>non-striated or involuntary, </a:t>
            </a:r>
            <a:r>
              <a:rPr lang="en-US" i="1" dirty="0">
                <a:latin typeface="Times New Roman" pitchFamily="18" charset="0"/>
                <a:cs typeface="Times New Roman" pitchFamily="18" charset="0"/>
              </a:rPr>
              <a:t>not under conscious control. </a:t>
            </a:r>
          </a:p>
          <a:p>
            <a:r>
              <a:rPr lang="en-US" i="1" dirty="0">
                <a:latin typeface="Times New Roman" pitchFamily="18" charset="0"/>
                <a:cs typeface="Times New Roman" pitchFamily="18" charset="0"/>
              </a:rPr>
              <a:t>It is found </a:t>
            </a:r>
            <a:r>
              <a:rPr lang="en-US" dirty="0">
                <a:latin typeface="Times New Roman" pitchFamily="18" charset="0"/>
                <a:cs typeface="Times New Roman" pitchFamily="18" charset="0"/>
              </a:rPr>
              <a:t>in the walls of hollow organs</a:t>
            </a:r>
            <a:r>
              <a:rPr lang="en-US" dirty="0"/>
              <a:t>:</a:t>
            </a:r>
          </a:p>
          <a:p>
            <a:endParaRPr lang="en-US" dirty="0"/>
          </a:p>
          <a:p>
            <a:pPr lvl="1">
              <a:buFont typeface="Wingdings" pitchFamily="2" charset="2"/>
              <a:buChar char="ü"/>
            </a:pPr>
            <a:r>
              <a:rPr lang="en-US" dirty="0">
                <a:latin typeface="Times New Roman" pitchFamily="18" charset="0"/>
                <a:cs typeface="Times New Roman" pitchFamily="18" charset="0"/>
              </a:rPr>
              <a:t>regulating the diameter of blood vessels and parts of the respiratory tract</a:t>
            </a:r>
          </a:p>
          <a:p>
            <a:pPr lvl="1">
              <a:buFont typeface="Wingdings" pitchFamily="2" charset="2"/>
              <a:buChar char="ü"/>
            </a:pPr>
            <a:r>
              <a:rPr lang="en-US" dirty="0">
                <a:latin typeface="Times New Roman" pitchFamily="18" charset="0"/>
                <a:cs typeface="Times New Roman" pitchFamily="18" charset="0"/>
              </a:rPr>
              <a:t> propelling contents of the ureters, ducts of glands and alimentary tract</a:t>
            </a:r>
          </a:p>
          <a:p>
            <a:pPr lvl="1">
              <a:buFont typeface="Wingdings" pitchFamily="2" charset="2"/>
              <a:buChar char="ü"/>
            </a:pPr>
            <a:r>
              <a:rPr lang="en-US" dirty="0">
                <a:latin typeface="Times New Roman" pitchFamily="18" charset="0"/>
                <a:cs typeface="Times New Roman" pitchFamily="18" charset="0"/>
              </a:rPr>
              <a:t> expelling contents of the urinary bladder and uterus.</a:t>
            </a:r>
          </a:p>
        </p:txBody>
      </p:sp>
      <p:sp>
        <p:nvSpPr>
          <p:cNvPr id="3" name="Title 2"/>
          <p:cNvSpPr>
            <a:spLocks noGrp="1"/>
          </p:cNvSpPr>
          <p:nvPr>
            <p:ph type="title"/>
          </p:nvPr>
        </p:nvSpPr>
        <p:spPr/>
        <p:txBody>
          <a:bodyPr>
            <a:normAutofit/>
          </a:bodyPr>
          <a:lstStyle/>
          <a:p>
            <a:r>
              <a:rPr lang="en-US" dirty="0">
                <a:latin typeface="Times New Roman" pitchFamily="18" charset="0"/>
                <a:cs typeface="Times New Roman" pitchFamily="18" charset="0"/>
              </a:rPr>
              <a:t>Smooth (visceral) muscle tissue </a:t>
            </a:r>
            <a:br>
              <a:rPr lang="en-US" dirty="0">
                <a:latin typeface="Times New Roman" pitchFamily="18" charset="0"/>
                <a:cs typeface="Times New Roman" pitchFamily="18" charset="0"/>
              </a:rPr>
            </a:br>
            <a:endParaRPr lang="en-US" dirty="0"/>
          </a:p>
        </p:txBody>
      </p:sp>
      <p:pic>
        <p:nvPicPr>
          <p:cNvPr id="5" name="Picture 4"/>
          <p:cNvPicPr>
            <a:picLocks noChangeAspect="1" noChangeArrowheads="1"/>
          </p:cNvPicPr>
          <p:nvPr/>
        </p:nvPicPr>
        <p:blipFill>
          <a:blip r:embed="rId2"/>
          <a:srcRect/>
          <a:stretch>
            <a:fillRect/>
          </a:stretch>
        </p:blipFill>
        <p:spPr bwMode="auto">
          <a:xfrm>
            <a:off x="1873349" y="4895558"/>
            <a:ext cx="6172199" cy="1631852"/>
          </a:xfrm>
          <a:prstGeom prst="rect">
            <a:avLst/>
          </a:prstGeom>
          <a:noFill/>
          <a:ln w="9525">
            <a:noFill/>
            <a:miter lim="800000"/>
            <a:headEnd/>
            <a:tailEnd/>
          </a:ln>
          <a:effectLst/>
        </p:spPr>
      </p:pic>
    </p:spTree>
    <p:extLst>
      <p:ext uri="{BB962C8B-B14F-4D97-AF65-F5344CB8AC3E}">
        <p14:creationId xmlns:p14="http://schemas.microsoft.com/office/powerpoint/2010/main" val="21840562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84948"/>
            <a:ext cx="10515600" cy="4645513"/>
          </a:xfrm>
        </p:spPr>
        <p:txBody>
          <a:bodyPr>
            <a:normAutofit/>
          </a:bodyPr>
          <a:lstStyle/>
          <a:p>
            <a:r>
              <a:rPr lang="en-US" dirty="0">
                <a:latin typeface="Times New Roman" pitchFamily="18" charset="0"/>
                <a:cs typeface="Times New Roman" pitchFamily="18" charset="0"/>
              </a:rPr>
              <a:t>Found </a:t>
            </a:r>
            <a:r>
              <a:rPr lang="en-US" b="1" dirty="0">
                <a:latin typeface="Times New Roman" pitchFamily="18" charset="0"/>
                <a:cs typeface="Times New Roman" pitchFamily="18" charset="0"/>
              </a:rPr>
              <a:t>exclusively in the wall of the heart</a:t>
            </a:r>
            <a:r>
              <a:rPr lang="en-US" b="1" dirty="0"/>
              <a:t>. </a:t>
            </a:r>
            <a:endParaRPr lang="en-US" dirty="0"/>
          </a:p>
          <a:p>
            <a:r>
              <a:rPr lang="en-US" dirty="0">
                <a:latin typeface="Times New Roman" pitchFamily="18" charset="0"/>
                <a:cs typeface="Times New Roman" pitchFamily="18" charset="0"/>
              </a:rPr>
              <a:t>It is </a:t>
            </a:r>
            <a:r>
              <a:rPr lang="en-US" b="1" dirty="0">
                <a:latin typeface="Times New Roman" pitchFamily="18" charset="0"/>
                <a:cs typeface="Times New Roman" pitchFamily="18" charset="0"/>
              </a:rPr>
              <a:t>striated and involuntary</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Each </a:t>
            </a:r>
            <a:r>
              <a:rPr lang="en-US" dirty="0" err="1">
                <a:latin typeface="Times New Roman" pitchFamily="18" charset="0"/>
                <a:cs typeface="Times New Roman" pitchFamily="18" charset="0"/>
              </a:rPr>
              <a:t>fibre</a:t>
            </a:r>
            <a:r>
              <a:rPr lang="en-US" dirty="0">
                <a:latin typeface="Times New Roman" pitchFamily="18" charset="0"/>
                <a:cs typeface="Times New Roman" pitchFamily="18" charset="0"/>
              </a:rPr>
              <a:t> (cell) has a </a:t>
            </a:r>
            <a:r>
              <a:rPr lang="en-US" b="1" dirty="0">
                <a:latin typeface="Times New Roman" pitchFamily="18" charset="0"/>
                <a:cs typeface="Times New Roman" pitchFamily="18" charset="0"/>
              </a:rPr>
              <a:t>nucleus and one or more branches</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The ends of the cells and their branches are </a:t>
            </a:r>
            <a:r>
              <a:rPr lang="en-US" b="1" dirty="0">
                <a:latin typeface="Times New Roman" pitchFamily="18" charset="0"/>
                <a:cs typeface="Times New Roman" pitchFamily="18" charset="0"/>
              </a:rPr>
              <a:t>in very close contact </a:t>
            </a:r>
            <a:r>
              <a:rPr lang="en-US" dirty="0">
                <a:latin typeface="Times New Roman" pitchFamily="18" charset="0"/>
                <a:cs typeface="Times New Roman" pitchFamily="18" charset="0"/>
              </a:rPr>
              <a:t>with the ends and branches of adjacent cells.</a:t>
            </a:r>
          </a:p>
          <a:p>
            <a:r>
              <a:rPr lang="en-US" dirty="0">
                <a:latin typeface="Times New Roman" pitchFamily="18" charset="0"/>
                <a:cs typeface="Times New Roman" pitchFamily="18" charset="0"/>
              </a:rPr>
              <a:t>Have the ability to contract by themselves and thus the heart maintains its own beat</a:t>
            </a:r>
          </a:p>
          <a:p>
            <a:r>
              <a:rPr lang="en-US" dirty="0">
                <a:latin typeface="Times New Roman" pitchFamily="18" charset="0"/>
                <a:cs typeface="Times New Roman" pitchFamily="18" charset="0"/>
              </a:rPr>
              <a:t>The role of nerve impulses is to increase or decrease the heart rate</a:t>
            </a:r>
          </a:p>
        </p:txBody>
      </p:sp>
      <p:sp>
        <p:nvSpPr>
          <p:cNvPr id="3" name="Title 2"/>
          <p:cNvSpPr>
            <a:spLocks noGrp="1"/>
          </p:cNvSpPr>
          <p:nvPr>
            <p:ph type="title"/>
          </p:nvPr>
        </p:nvSpPr>
        <p:spPr>
          <a:xfrm>
            <a:off x="838200" y="365125"/>
            <a:ext cx="10515600" cy="900967"/>
          </a:xfrm>
        </p:spPr>
        <p:txBody>
          <a:bodyPr>
            <a:normAutofit/>
          </a:bodyPr>
          <a:lstStyle/>
          <a:p>
            <a:r>
              <a:rPr lang="en-US" dirty="0">
                <a:latin typeface="Times New Roman" pitchFamily="18" charset="0"/>
                <a:cs typeface="Times New Roman" pitchFamily="18" charset="0"/>
              </a:rPr>
              <a:t>Cardiac muscle tissue </a:t>
            </a:r>
            <a:endParaRPr lang="en-US" dirty="0"/>
          </a:p>
        </p:txBody>
      </p:sp>
      <p:pic>
        <p:nvPicPr>
          <p:cNvPr id="5" name="Picture 2"/>
          <p:cNvPicPr>
            <a:picLocks noChangeAspect="1" noChangeArrowheads="1"/>
          </p:cNvPicPr>
          <p:nvPr/>
        </p:nvPicPr>
        <p:blipFill>
          <a:blip r:embed="rId3"/>
          <a:srcRect/>
          <a:stretch>
            <a:fillRect/>
          </a:stretch>
        </p:blipFill>
        <p:spPr bwMode="auto">
          <a:xfrm>
            <a:off x="7779435" y="285212"/>
            <a:ext cx="3980716" cy="2799471"/>
          </a:xfrm>
          <a:prstGeom prst="rect">
            <a:avLst/>
          </a:prstGeom>
          <a:noFill/>
          <a:ln w="9525">
            <a:noFill/>
            <a:miter lim="800000"/>
            <a:headEnd/>
            <a:tailEnd/>
          </a:ln>
          <a:effectLst/>
        </p:spPr>
      </p:pic>
    </p:spTree>
    <p:extLst>
      <p:ext uri="{BB962C8B-B14F-4D97-AF65-F5344CB8AC3E}">
        <p14:creationId xmlns:p14="http://schemas.microsoft.com/office/powerpoint/2010/main" val="19072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6150" name="Picture 18" descr="dorsiflextion and planta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38200" y="466725"/>
            <a:ext cx="3398949" cy="242899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24" descr="inversion and eversion "/>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662930" y="489073"/>
            <a:ext cx="3690870" cy="26983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21" descr="supination and pronation"/>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02514" y="3098742"/>
            <a:ext cx="3086906" cy="32459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9"/>
          <p:cNvSpPr>
            <a:spLocks noChangeArrowheads="1"/>
          </p:cNvSpPr>
          <p:nvPr/>
        </p:nvSpPr>
        <p:spPr bwMode="auto">
          <a:xfrm>
            <a:off x="0" y="7486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0"/>
          <p:cNvSpPr>
            <a:spLocks noChangeArrowheads="1"/>
          </p:cNvSpPr>
          <p:nvPr/>
        </p:nvSpPr>
        <p:spPr bwMode="auto">
          <a:xfrm>
            <a:off x="0" y="9839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58" name="Picture 27" descr="pronation and retraction"/>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507607" y="333252"/>
            <a:ext cx="2756078" cy="235267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30" descr="elevation and depression"/>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7495504" y="3378690"/>
            <a:ext cx="316820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33" descr="opposition"/>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121239" y="3120781"/>
            <a:ext cx="2653048" cy="27391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p:cNvSpPr>
            <a:spLocks noChangeArrowheads="1"/>
          </p:cNvSpPr>
          <p:nvPr/>
        </p:nvSpPr>
        <p:spPr bwMode="auto">
          <a:xfrm>
            <a:off x="4657556" y="-753817"/>
            <a:ext cx="97823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16"/>
          <p:cNvSpPr>
            <a:spLocks noChangeArrowheads="1"/>
          </p:cNvSpPr>
          <p:nvPr/>
        </p:nvSpPr>
        <p:spPr bwMode="auto">
          <a:xfrm>
            <a:off x="4657556" y="2056058"/>
            <a:ext cx="97823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7"/>
          <p:cNvSpPr>
            <a:spLocks noChangeArrowheads="1"/>
          </p:cNvSpPr>
          <p:nvPr/>
        </p:nvSpPr>
        <p:spPr bwMode="auto">
          <a:xfrm>
            <a:off x="4657556" y="7170983"/>
            <a:ext cx="97823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86603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Cardiac Cells</a:t>
            </a:r>
          </a:p>
        </p:txBody>
      </p:sp>
      <p:sp>
        <p:nvSpPr>
          <p:cNvPr id="3" name="Content Placeholder 2"/>
          <p:cNvSpPr>
            <a:spLocks noGrp="1"/>
          </p:cNvSpPr>
          <p:nvPr>
            <p:ph idx="1"/>
          </p:nvPr>
        </p:nvSpPr>
        <p:spPr>
          <a:xfrm>
            <a:off x="838200" y="1586752"/>
            <a:ext cx="10515600" cy="4769597"/>
          </a:xfrm>
        </p:spPr>
        <p:txBody>
          <a:bodyPr>
            <a:noAutofit/>
          </a:bodyPr>
          <a:lstStyle/>
          <a:p>
            <a:r>
              <a:rPr lang="en-US" sz="3600" dirty="0">
                <a:solidFill>
                  <a:srgbClr val="FF0000"/>
                </a:solidFill>
              </a:rPr>
              <a:t>Automaticity-</a:t>
            </a:r>
            <a:r>
              <a:rPr lang="en-US" sz="3600" dirty="0"/>
              <a:t> Ability to spontaneously initiate an impulse. Pacemaker cells possess this ability</a:t>
            </a:r>
          </a:p>
          <a:p>
            <a:r>
              <a:rPr lang="en-US" sz="3600" dirty="0">
                <a:solidFill>
                  <a:srgbClr val="FF0000"/>
                </a:solidFill>
              </a:rPr>
              <a:t>Excitability-</a:t>
            </a:r>
            <a:r>
              <a:rPr lang="en-US" sz="3600" dirty="0"/>
              <a:t> Results from ion shifts across the cell membrane and indicates how well a cell responds to an electric stimulus</a:t>
            </a:r>
          </a:p>
          <a:p>
            <a:r>
              <a:rPr lang="en-US" sz="3600" dirty="0">
                <a:solidFill>
                  <a:srgbClr val="FF0000"/>
                </a:solidFill>
              </a:rPr>
              <a:t>Conductivity-</a:t>
            </a:r>
            <a:r>
              <a:rPr lang="en-US" sz="3600" dirty="0"/>
              <a:t> The ability of a cell to transmit an electric impulse to another cardiac cell</a:t>
            </a:r>
          </a:p>
          <a:p>
            <a:r>
              <a:rPr lang="en-US" sz="3600" dirty="0">
                <a:solidFill>
                  <a:srgbClr val="FF0000"/>
                </a:solidFill>
              </a:rPr>
              <a:t>Contractility-</a:t>
            </a:r>
            <a:r>
              <a:rPr lang="en-US" sz="3600" dirty="0"/>
              <a:t> Refers to how well the cell contracts after receiving a stimulus</a:t>
            </a:r>
          </a:p>
        </p:txBody>
      </p:sp>
      <p:sp>
        <p:nvSpPr>
          <p:cNvPr id="4" name="Slide Number Placeholder 3"/>
          <p:cNvSpPr>
            <a:spLocks noGrp="1"/>
          </p:cNvSpPr>
          <p:nvPr>
            <p:ph type="sldNum" sz="quarter" idx="12"/>
          </p:nvPr>
        </p:nvSpPr>
        <p:spPr/>
        <p:txBody>
          <a:bodyPr/>
          <a:lstStyle/>
          <a:p>
            <a:fld id="{F8FE812F-5A34-4183-A2D2-33C1E56F560B}" type="slidenum">
              <a:rPr lang="en-US" smtClean="0"/>
              <a:pPr/>
              <a:t>120</a:t>
            </a:fld>
            <a:endParaRPr lang="en-US"/>
          </a:p>
        </p:txBody>
      </p:sp>
    </p:spTree>
    <p:extLst>
      <p:ext uri="{BB962C8B-B14F-4D97-AF65-F5344CB8AC3E}">
        <p14:creationId xmlns:p14="http://schemas.microsoft.com/office/powerpoint/2010/main" val="580926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5"/>
          <p:cNvSpPr txBox="1">
            <a:spLocks noChangeArrowheads="1"/>
          </p:cNvSpPr>
          <p:nvPr/>
        </p:nvSpPr>
        <p:spPr bwMode="auto">
          <a:xfrm>
            <a:off x="1828800" y="5562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Fig. 20.6</a:t>
            </a:r>
          </a:p>
        </p:txBody>
      </p:sp>
      <p:pic>
        <p:nvPicPr>
          <p:cNvPr id="4" name="Picture 4" descr="11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067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4562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41962439"/>
              </p:ext>
            </p:extLst>
          </p:nvPr>
        </p:nvGraphicFramePr>
        <p:xfrm>
          <a:off x="779929" y="1008528"/>
          <a:ext cx="10340788" cy="5243870"/>
        </p:xfrm>
        <a:graphic>
          <a:graphicData uri="http://schemas.openxmlformats.org/drawingml/2006/table">
            <a:tbl>
              <a:tblPr firstRow="1" bandRow="1">
                <a:tableStyleId>{5C22544A-7EE6-4342-B048-85BDC9FD1C3A}</a:tableStyleId>
              </a:tblPr>
              <a:tblGrid>
                <a:gridCol w="1642929">
                  <a:extLst>
                    <a:ext uri="{9D8B030D-6E8A-4147-A177-3AD203B41FA5}">
                      <a16:colId xmlns:a16="http://schemas.microsoft.com/office/drawing/2014/main" val="20000"/>
                    </a:ext>
                  </a:extLst>
                </a:gridCol>
                <a:gridCol w="2609357">
                  <a:extLst>
                    <a:ext uri="{9D8B030D-6E8A-4147-A177-3AD203B41FA5}">
                      <a16:colId xmlns:a16="http://schemas.microsoft.com/office/drawing/2014/main" val="20001"/>
                    </a:ext>
                  </a:extLst>
                </a:gridCol>
                <a:gridCol w="3769072">
                  <a:extLst>
                    <a:ext uri="{9D8B030D-6E8A-4147-A177-3AD203B41FA5}">
                      <a16:colId xmlns:a16="http://schemas.microsoft.com/office/drawing/2014/main" val="20002"/>
                    </a:ext>
                  </a:extLst>
                </a:gridCol>
                <a:gridCol w="2319430">
                  <a:extLst>
                    <a:ext uri="{9D8B030D-6E8A-4147-A177-3AD203B41FA5}">
                      <a16:colId xmlns:a16="http://schemas.microsoft.com/office/drawing/2014/main" val="20003"/>
                    </a:ext>
                  </a:extLst>
                </a:gridCol>
              </a:tblGrid>
              <a:tr h="702350">
                <a:tc>
                  <a:txBody>
                    <a:bodyPr/>
                    <a:lstStyle/>
                    <a:p>
                      <a:r>
                        <a:rPr kumimoji="0" lang="en-US" sz="2000" b="1" kern="1200" baseline="0" dirty="0">
                          <a:solidFill>
                            <a:schemeClr val="lt1"/>
                          </a:solidFill>
                          <a:latin typeface="+mn-lt"/>
                          <a:ea typeface="+mn-ea"/>
                          <a:cs typeface="+mn-cs"/>
                        </a:rPr>
                        <a:t>Type</a:t>
                      </a:r>
                      <a:endParaRPr lang="en-US" sz="2000" dirty="0"/>
                    </a:p>
                  </a:txBody>
                  <a:tcPr/>
                </a:tc>
                <a:tc>
                  <a:txBody>
                    <a:bodyPr/>
                    <a:lstStyle/>
                    <a:p>
                      <a:r>
                        <a:rPr kumimoji="0" lang="en-US" sz="2000" b="1" kern="1200" baseline="0" dirty="0">
                          <a:solidFill>
                            <a:schemeClr val="lt1"/>
                          </a:solidFill>
                          <a:latin typeface="+mn-lt"/>
                          <a:ea typeface="+mn-ea"/>
                          <a:cs typeface="+mn-cs"/>
                        </a:rPr>
                        <a:t>Structure</a:t>
                      </a:r>
                      <a:endParaRPr lang="en-US" sz="2000" dirty="0"/>
                    </a:p>
                  </a:txBody>
                  <a:tcPr/>
                </a:tc>
                <a:tc>
                  <a:txBody>
                    <a:bodyPr/>
                    <a:lstStyle/>
                    <a:p>
                      <a:r>
                        <a:rPr kumimoji="0" lang="en-US" sz="2000" b="1" kern="1200" baseline="0" dirty="0">
                          <a:solidFill>
                            <a:schemeClr val="lt1"/>
                          </a:solidFill>
                          <a:latin typeface="+mn-lt"/>
                          <a:ea typeface="+mn-ea"/>
                          <a:cs typeface="+mn-cs"/>
                        </a:rPr>
                        <a:t>Location and Function</a:t>
                      </a:r>
                      <a:endParaRPr lang="en-US" sz="2000" dirty="0"/>
                    </a:p>
                  </a:txBody>
                  <a:tcPr/>
                </a:tc>
                <a:tc>
                  <a:txBody>
                    <a:bodyPr/>
                    <a:lstStyle/>
                    <a:p>
                      <a:r>
                        <a:rPr kumimoji="0" lang="en-US" sz="2000" b="1" kern="1200" baseline="0" dirty="0">
                          <a:solidFill>
                            <a:schemeClr val="lt1"/>
                          </a:solidFill>
                          <a:latin typeface="+mn-lt"/>
                          <a:ea typeface="+mn-ea"/>
                          <a:cs typeface="+mn-cs"/>
                        </a:rPr>
                        <a:t>Effect of Nerve Impulses</a:t>
                      </a:r>
                      <a:endParaRPr lang="en-US" sz="2000" dirty="0"/>
                    </a:p>
                  </a:txBody>
                  <a:tcPr/>
                </a:tc>
                <a:extLst>
                  <a:ext uri="{0D108BD9-81ED-4DB2-BD59-A6C34878D82A}">
                    <a16:rowId xmlns:a16="http://schemas.microsoft.com/office/drawing/2014/main" val="10000"/>
                  </a:ext>
                </a:extLst>
              </a:tr>
              <a:tr h="1304365">
                <a:tc>
                  <a:txBody>
                    <a:bodyPr/>
                    <a:lstStyle/>
                    <a:p>
                      <a:r>
                        <a:rPr lang="en-US" sz="2000" dirty="0"/>
                        <a:t>Skeletal muscle</a:t>
                      </a:r>
                    </a:p>
                  </a:txBody>
                  <a:tcPr/>
                </a:tc>
                <a:tc>
                  <a:txBody>
                    <a:bodyPr/>
                    <a:lstStyle/>
                    <a:p>
                      <a:r>
                        <a:rPr kumimoji="0" lang="en-US" sz="2000" kern="1200" baseline="0" dirty="0">
                          <a:solidFill>
                            <a:schemeClr val="dk1"/>
                          </a:solidFill>
                          <a:latin typeface="+mn-lt"/>
                          <a:ea typeface="+mn-ea"/>
                          <a:cs typeface="+mn-cs"/>
                        </a:rPr>
                        <a:t>Large </a:t>
                      </a:r>
                      <a:r>
                        <a:rPr kumimoji="0" lang="en-US" sz="2000" kern="1200" baseline="0" dirty="0">
                          <a:solidFill>
                            <a:srgbClr val="FF0000"/>
                          </a:solidFill>
                          <a:latin typeface="+mn-lt"/>
                          <a:ea typeface="+mn-ea"/>
                          <a:cs typeface="+mn-cs"/>
                        </a:rPr>
                        <a:t>cylindrical</a:t>
                      </a:r>
                      <a:r>
                        <a:rPr kumimoji="0" lang="en-US" sz="2000" kern="1200" baseline="0" dirty="0">
                          <a:solidFill>
                            <a:schemeClr val="dk1"/>
                          </a:solidFill>
                          <a:latin typeface="+mn-lt"/>
                          <a:ea typeface="+mn-ea"/>
                          <a:cs typeface="+mn-cs"/>
                        </a:rPr>
                        <a:t> cells with</a:t>
                      </a:r>
                    </a:p>
                    <a:p>
                      <a:r>
                        <a:rPr kumimoji="0" lang="en-US" sz="2000" kern="1200" baseline="0" dirty="0">
                          <a:solidFill>
                            <a:srgbClr val="FF0000"/>
                          </a:solidFill>
                          <a:latin typeface="+mn-lt"/>
                          <a:ea typeface="+mn-ea"/>
                          <a:cs typeface="+mn-cs"/>
                        </a:rPr>
                        <a:t>striations</a:t>
                      </a:r>
                      <a:r>
                        <a:rPr kumimoji="0" lang="en-US" sz="2000" kern="1200" baseline="0" dirty="0">
                          <a:solidFill>
                            <a:schemeClr val="dk1"/>
                          </a:solidFill>
                          <a:latin typeface="+mn-lt"/>
                          <a:ea typeface="+mn-ea"/>
                          <a:cs typeface="+mn-cs"/>
                        </a:rPr>
                        <a:t> and </a:t>
                      </a:r>
                      <a:r>
                        <a:rPr kumimoji="0" lang="en-US" sz="2000" kern="1200" baseline="0" dirty="0">
                          <a:solidFill>
                            <a:srgbClr val="FF0000"/>
                          </a:solidFill>
                          <a:latin typeface="+mn-lt"/>
                          <a:ea typeface="+mn-ea"/>
                          <a:cs typeface="+mn-cs"/>
                        </a:rPr>
                        <a:t>several</a:t>
                      </a:r>
                    </a:p>
                    <a:p>
                      <a:r>
                        <a:rPr kumimoji="0" lang="en-US" sz="2000" kern="1200" baseline="0" dirty="0">
                          <a:solidFill>
                            <a:srgbClr val="FF0000"/>
                          </a:solidFill>
                          <a:latin typeface="+mn-lt"/>
                          <a:ea typeface="+mn-ea"/>
                          <a:cs typeface="+mn-cs"/>
                        </a:rPr>
                        <a:t>nuclei each</a:t>
                      </a:r>
                      <a:endParaRPr lang="en-US" sz="2000" dirty="0">
                        <a:solidFill>
                          <a:srgbClr val="FF0000"/>
                        </a:solidFill>
                      </a:endParaRPr>
                    </a:p>
                  </a:txBody>
                  <a:tcPr/>
                </a:tc>
                <a:tc>
                  <a:txBody>
                    <a:bodyPr/>
                    <a:lstStyle/>
                    <a:p>
                      <a:r>
                        <a:rPr kumimoji="0" lang="en-US" sz="2000" kern="1200" baseline="0" dirty="0">
                          <a:solidFill>
                            <a:schemeClr val="dk1"/>
                          </a:solidFill>
                          <a:latin typeface="+mn-lt"/>
                          <a:ea typeface="+mn-ea"/>
                          <a:cs typeface="+mn-cs"/>
                        </a:rPr>
                        <a:t>Attached to bones</a:t>
                      </a:r>
                    </a:p>
                    <a:p>
                      <a:r>
                        <a:rPr kumimoji="0" lang="en-US" sz="2000" kern="1200" baseline="0" dirty="0">
                          <a:solidFill>
                            <a:schemeClr val="dk1"/>
                          </a:solidFill>
                          <a:latin typeface="+mn-lt"/>
                          <a:ea typeface="+mn-ea"/>
                          <a:cs typeface="+mn-cs"/>
                        </a:rPr>
                        <a:t>• Moves the skeleton and</a:t>
                      </a:r>
                    </a:p>
                    <a:p>
                      <a:r>
                        <a:rPr kumimoji="0" lang="en-US" sz="2000" kern="1200" baseline="0" dirty="0">
                          <a:solidFill>
                            <a:schemeClr val="dk1"/>
                          </a:solidFill>
                          <a:latin typeface="+mn-lt"/>
                          <a:ea typeface="+mn-ea"/>
                          <a:cs typeface="+mn-cs"/>
                        </a:rPr>
                        <a:t>produces heat</a:t>
                      </a:r>
                      <a:endParaRPr lang="en-US" sz="2000" dirty="0"/>
                    </a:p>
                  </a:txBody>
                  <a:tcPr/>
                </a:tc>
                <a:tc>
                  <a:txBody>
                    <a:bodyPr/>
                    <a:lstStyle/>
                    <a:p>
                      <a:r>
                        <a:rPr kumimoji="0" lang="en-US" sz="2000" kern="1200" baseline="0" dirty="0">
                          <a:solidFill>
                            <a:schemeClr val="dk1"/>
                          </a:solidFill>
                          <a:latin typeface="+mn-lt"/>
                          <a:ea typeface="+mn-ea"/>
                          <a:cs typeface="+mn-cs"/>
                        </a:rPr>
                        <a:t>Essential to cause contraction</a:t>
                      </a:r>
                    </a:p>
                    <a:p>
                      <a:r>
                        <a:rPr kumimoji="0" lang="en-US" sz="2000" kern="1200" baseline="0" dirty="0">
                          <a:solidFill>
                            <a:schemeClr val="dk1"/>
                          </a:solidFill>
                          <a:latin typeface="+mn-lt"/>
                          <a:ea typeface="+mn-ea"/>
                          <a:cs typeface="+mn-cs"/>
                        </a:rPr>
                        <a:t>(voluntary)</a:t>
                      </a:r>
                      <a:endParaRPr lang="en-US" sz="2000" dirty="0"/>
                    </a:p>
                  </a:txBody>
                  <a:tcPr/>
                </a:tc>
                <a:extLst>
                  <a:ext uri="{0D108BD9-81ED-4DB2-BD59-A6C34878D82A}">
                    <a16:rowId xmlns:a16="http://schemas.microsoft.com/office/drawing/2014/main" val="10001"/>
                  </a:ext>
                </a:extLst>
              </a:tr>
              <a:tr h="1906379">
                <a:tc>
                  <a:txBody>
                    <a:bodyPr/>
                    <a:lstStyle/>
                    <a:p>
                      <a:r>
                        <a:rPr lang="en-US" sz="2000" dirty="0"/>
                        <a:t>Smooth muscle</a:t>
                      </a:r>
                    </a:p>
                  </a:txBody>
                  <a:tcPr/>
                </a:tc>
                <a:tc>
                  <a:txBody>
                    <a:bodyPr/>
                    <a:lstStyle/>
                    <a:p>
                      <a:r>
                        <a:rPr kumimoji="0" lang="en-US" sz="2000" kern="1200" baseline="0" dirty="0">
                          <a:solidFill>
                            <a:schemeClr val="dk1"/>
                          </a:solidFill>
                          <a:latin typeface="+mn-lt"/>
                          <a:ea typeface="+mn-ea"/>
                          <a:cs typeface="+mn-cs"/>
                        </a:rPr>
                        <a:t>Small </a:t>
                      </a:r>
                      <a:r>
                        <a:rPr kumimoji="0" lang="en-US" sz="2000" kern="1200" baseline="0" dirty="0">
                          <a:solidFill>
                            <a:srgbClr val="FF0000"/>
                          </a:solidFill>
                          <a:latin typeface="+mn-lt"/>
                          <a:ea typeface="+mn-ea"/>
                          <a:cs typeface="+mn-cs"/>
                        </a:rPr>
                        <a:t>tapered</a:t>
                      </a:r>
                      <a:r>
                        <a:rPr kumimoji="0" lang="en-US" sz="2000" kern="1200" baseline="0" dirty="0">
                          <a:solidFill>
                            <a:schemeClr val="dk1"/>
                          </a:solidFill>
                          <a:latin typeface="+mn-lt"/>
                          <a:ea typeface="+mn-ea"/>
                          <a:cs typeface="+mn-cs"/>
                        </a:rPr>
                        <a:t> cells with </a:t>
                      </a:r>
                      <a:r>
                        <a:rPr kumimoji="0" lang="en-US" sz="2000" kern="1200" baseline="0" dirty="0">
                          <a:solidFill>
                            <a:srgbClr val="FF0000"/>
                          </a:solidFill>
                          <a:latin typeface="+mn-lt"/>
                          <a:ea typeface="+mn-ea"/>
                          <a:cs typeface="+mn-cs"/>
                        </a:rPr>
                        <a:t>no</a:t>
                      </a:r>
                    </a:p>
                    <a:p>
                      <a:r>
                        <a:rPr kumimoji="0" lang="en-US" sz="2000" kern="1200" baseline="0" dirty="0">
                          <a:solidFill>
                            <a:srgbClr val="FF0000"/>
                          </a:solidFill>
                          <a:latin typeface="+mn-lt"/>
                          <a:ea typeface="+mn-ea"/>
                          <a:cs typeface="+mn-cs"/>
                        </a:rPr>
                        <a:t>striations </a:t>
                      </a:r>
                      <a:r>
                        <a:rPr kumimoji="0" lang="en-US" sz="2000" kern="1200" baseline="0" dirty="0">
                          <a:solidFill>
                            <a:schemeClr val="dk1"/>
                          </a:solidFill>
                          <a:latin typeface="+mn-lt"/>
                          <a:ea typeface="+mn-ea"/>
                          <a:cs typeface="+mn-cs"/>
                        </a:rPr>
                        <a:t>and </a:t>
                      </a:r>
                      <a:r>
                        <a:rPr kumimoji="0" lang="en-US" sz="2000" kern="1200" baseline="0" dirty="0">
                          <a:solidFill>
                            <a:srgbClr val="FF0000"/>
                          </a:solidFill>
                          <a:latin typeface="+mn-lt"/>
                          <a:ea typeface="+mn-ea"/>
                          <a:cs typeface="+mn-cs"/>
                        </a:rPr>
                        <a:t>one nucleus</a:t>
                      </a:r>
                    </a:p>
                    <a:p>
                      <a:r>
                        <a:rPr kumimoji="0" lang="en-US" sz="2000" kern="1200" baseline="0" dirty="0">
                          <a:solidFill>
                            <a:schemeClr val="dk1"/>
                          </a:solidFill>
                          <a:latin typeface="+mn-lt"/>
                          <a:ea typeface="+mn-ea"/>
                          <a:cs typeface="+mn-cs"/>
                        </a:rPr>
                        <a:t>each</a:t>
                      </a:r>
                      <a:endParaRPr lang="en-US" sz="2000" dirty="0"/>
                    </a:p>
                  </a:txBody>
                  <a:tcPr/>
                </a:tc>
                <a:tc>
                  <a:txBody>
                    <a:bodyPr/>
                    <a:lstStyle/>
                    <a:p>
                      <a:r>
                        <a:rPr kumimoji="0" lang="en-US" sz="2000" kern="1200" baseline="0" dirty="0">
                          <a:solidFill>
                            <a:schemeClr val="dk1"/>
                          </a:solidFill>
                          <a:latin typeface="+mn-lt"/>
                          <a:ea typeface="+mn-ea"/>
                          <a:cs typeface="+mn-cs"/>
                        </a:rPr>
                        <a:t>Walls of arteries</a:t>
                      </a:r>
                    </a:p>
                    <a:p>
                      <a:r>
                        <a:rPr kumimoji="0" lang="en-US" sz="2000" kern="1200" baseline="0" dirty="0">
                          <a:solidFill>
                            <a:schemeClr val="dk1"/>
                          </a:solidFill>
                          <a:latin typeface="+mn-lt"/>
                          <a:ea typeface="+mn-ea"/>
                          <a:cs typeface="+mn-cs"/>
                        </a:rPr>
                        <a:t>• Maintains blood pressure</a:t>
                      </a:r>
                    </a:p>
                    <a:p>
                      <a:r>
                        <a:rPr kumimoji="0" lang="en-US" sz="2000" kern="1200" baseline="0" dirty="0">
                          <a:solidFill>
                            <a:schemeClr val="dk1"/>
                          </a:solidFill>
                          <a:latin typeface="+mn-lt"/>
                          <a:ea typeface="+mn-ea"/>
                          <a:cs typeface="+mn-cs"/>
                        </a:rPr>
                        <a:t>Walls of stomach and intestines</a:t>
                      </a:r>
                    </a:p>
                    <a:p>
                      <a:r>
                        <a:rPr kumimoji="0" lang="en-US" sz="2000" kern="1200" baseline="0" dirty="0">
                          <a:solidFill>
                            <a:schemeClr val="dk1"/>
                          </a:solidFill>
                          <a:latin typeface="+mn-lt"/>
                          <a:ea typeface="+mn-ea"/>
                          <a:cs typeface="+mn-cs"/>
                        </a:rPr>
                        <a:t>• Peristalsis </a:t>
                      </a:r>
                    </a:p>
                    <a:p>
                      <a:r>
                        <a:rPr kumimoji="0" lang="en-US" sz="2000" kern="1200" baseline="0" dirty="0">
                          <a:solidFill>
                            <a:schemeClr val="dk1"/>
                          </a:solidFill>
                          <a:latin typeface="+mn-lt"/>
                          <a:ea typeface="+mn-ea"/>
                          <a:cs typeface="+mn-cs"/>
                        </a:rPr>
                        <a:t>Iris of eye</a:t>
                      </a:r>
                    </a:p>
                    <a:p>
                      <a:r>
                        <a:rPr kumimoji="0" lang="en-US" sz="2000" kern="1200" baseline="0" dirty="0">
                          <a:solidFill>
                            <a:schemeClr val="dk1"/>
                          </a:solidFill>
                          <a:latin typeface="+mn-lt"/>
                          <a:ea typeface="+mn-ea"/>
                          <a:cs typeface="+mn-cs"/>
                        </a:rPr>
                        <a:t>• Regulates size of pupil</a:t>
                      </a:r>
                      <a:endParaRPr lang="en-US" sz="2000" dirty="0"/>
                    </a:p>
                  </a:txBody>
                  <a:tcPr/>
                </a:tc>
                <a:tc>
                  <a:txBody>
                    <a:bodyPr/>
                    <a:lstStyle/>
                    <a:p>
                      <a:r>
                        <a:rPr kumimoji="0" lang="en-US" sz="2000" kern="1200" baseline="0" dirty="0">
                          <a:solidFill>
                            <a:schemeClr val="dk1"/>
                          </a:solidFill>
                          <a:latin typeface="+mn-lt"/>
                          <a:ea typeface="+mn-ea"/>
                          <a:cs typeface="+mn-cs"/>
                        </a:rPr>
                        <a:t>Bring about contraction or</a:t>
                      </a:r>
                    </a:p>
                    <a:p>
                      <a:r>
                        <a:rPr kumimoji="0" lang="en-US" sz="2000" kern="1200" baseline="0" dirty="0">
                          <a:solidFill>
                            <a:schemeClr val="dk1"/>
                          </a:solidFill>
                          <a:latin typeface="+mn-lt"/>
                          <a:ea typeface="+mn-ea"/>
                          <a:cs typeface="+mn-cs"/>
                        </a:rPr>
                        <a:t>regulate the rate of contraction</a:t>
                      </a:r>
                    </a:p>
                    <a:p>
                      <a:r>
                        <a:rPr kumimoji="0" lang="en-US" sz="2000" kern="1200" baseline="0" dirty="0">
                          <a:solidFill>
                            <a:schemeClr val="dk1"/>
                          </a:solidFill>
                          <a:latin typeface="+mn-lt"/>
                          <a:ea typeface="+mn-ea"/>
                          <a:cs typeface="+mn-cs"/>
                        </a:rPr>
                        <a:t>(involuntary)</a:t>
                      </a:r>
                      <a:endParaRPr lang="en-US" sz="2000" dirty="0"/>
                    </a:p>
                  </a:txBody>
                  <a:tcPr/>
                </a:tc>
                <a:extLst>
                  <a:ext uri="{0D108BD9-81ED-4DB2-BD59-A6C34878D82A}">
                    <a16:rowId xmlns:a16="http://schemas.microsoft.com/office/drawing/2014/main" val="10002"/>
                  </a:ext>
                </a:extLst>
              </a:tr>
              <a:tr h="1304365">
                <a:tc>
                  <a:txBody>
                    <a:bodyPr/>
                    <a:lstStyle/>
                    <a:p>
                      <a:r>
                        <a:rPr lang="en-US" sz="2000" dirty="0"/>
                        <a:t>Cardiac muscle</a:t>
                      </a:r>
                    </a:p>
                  </a:txBody>
                  <a:tcPr/>
                </a:tc>
                <a:tc>
                  <a:txBody>
                    <a:bodyPr/>
                    <a:lstStyle/>
                    <a:p>
                      <a:r>
                        <a:rPr kumimoji="0" lang="en-US" sz="2000" kern="1200" baseline="0" dirty="0">
                          <a:solidFill>
                            <a:srgbClr val="FF0000"/>
                          </a:solidFill>
                          <a:latin typeface="+mn-lt"/>
                          <a:ea typeface="+mn-ea"/>
                          <a:cs typeface="+mn-cs"/>
                        </a:rPr>
                        <a:t>Branched cells </a:t>
                      </a:r>
                      <a:r>
                        <a:rPr kumimoji="0" lang="en-US" sz="2000" kern="1200" baseline="0" dirty="0">
                          <a:solidFill>
                            <a:schemeClr val="dk1"/>
                          </a:solidFill>
                          <a:latin typeface="+mn-lt"/>
                          <a:ea typeface="+mn-ea"/>
                          <a:cs typeface="+mn-cs"/>
                        </a:rPr>
                        <a:t>with </a:t>
                      </a:r>
                      <a:r>
                        <a:rPr kumimoji="0" lang="en-US" sz="2000" kern="1200" baseline="0" dirty="0">
                          <a:solidFill>
                            <a:srgbClr val="FF0000"/>
                          </a:solidFill>
                          <a:latin typeface="+mn-lt"/>
                          <a:ea typeface="+mn-ea"/>
                          <a:cs typeface="+mn-cs"/>
                        </a:rPr>
                        <a:t>faint striations</a:t>
                      </a:r>
                    </a:p>
                    <a:p>
                      <a:r>
                        <a:rPr kumimoji="0" lang="en-US" sz="2000" kern="1200" baseline="0" dirty="0">
                          <a:solidFill>
                            <a:schemeClr val="dk1"/>
                          </a:solidFill>
                          <a:latin typeface="+mn-lt"/>
                          <a:ea typeface="+mn-ea"/>
                          <a:cs typeface="+mn-cs"/>
                        </a:rPr>
                        <a:t>and </a:t>
                      </a:r>
                      <a:r>
                        <a:rPr kumimoji="0" lang="en-US" sz="2000" kern="1200" baseline="0" dirty="0">
                          <a:solidFill>
                            <a:srgbClr val="FF0000"/>
                          </a:solidFill>
                          <a:latin typeface="+mn-lt"/>
                          <a:ea typeface="+mn-ea"/>
                          <a:cs typeface="+mn-cs"/>
                        </a:rPr>
                        <a:t>one nucleus</a:t>
                      </a:r>
                    </a:p>
                    <a:p>
                      <a:r>
                        <a:rPr kumimoji="0" lang="en-US" sz="2000" kern="1200" baseline="0" dirty="0">
                          <a:solidFill>
                            <a:srgbClr val="FF0000"/>
                          </a:solidFill>
                          <a:latin typeface="+mn-lt"/>
                          <a:ea typeface="+mn-ea"/>
                          <a:cs typeface="+mn-cs"/>
                        </a:rPr>
                        <a:t>each</a:t>
                      </a:r>
                      <a:endParaRPr lang="en-US" sz="2000" dirty="0">
                        <a:solidFill>
                          <a:srgbClr val="FF0000"/>
                        </a:solidFill>
                      </a:endParaRPr>
                    </a:p>
                  </a:txBody>
                  <a:tcPr/>
                </a:tc>
                <a:tc>
                  <a:txBody>
                    <a:bodyPr/>
                    <a:lstStyle/>
                    <a:p>
                      <a:r>
                        <a:rPr kumimoji="0" lang="en-US" sz="2000" kern="1200" baseline="0" dirty="0">
                          <a:solidFill>
                            <a:schemeClr val="dk1"/>
                          </a:solidFill>
                          <a:latin typeface="+mn-lt"/>
                          <a:ea typeface="+mn-ea"/>
                          <a:cs typeface="+mn-cs"/>
                        </a:rPr>
                        <a:t>Walls of the chambers of the heart</a:t>
                      </a:r>
                    </a:p>
                    <a:p>
                      <a:r>
                        <a:rPr kumimoji="0" lang="en-US" sz="2000" kern="1200" baseline="0" dirty="0">
                          <a:solidFill>
                            <a:schemeClr val="dk1"/>
                          </a:solidFill>
                          <a:latin typeface="+mn-lt"/>
                          <a:ea typeface="+mn-ea"/>
                          <a:cs typeface="+mn-cs"/>
                        </a:rPr>
                        <a:t>• Pumps blood</a:t>
                      </a:r>
                      <a:endParaRPr lang="en-US" sz="2000" dirty="0"/>
                    </a:p>
                  </a:txBody>
                  <a:tcPr/>
                </a:tc>
                <a:tc>
                  <a:txBody>
                    <a:bodyPr/>
                    <a:lstStyle/>
                    <a:p>
                      <a:r>
                        <a:rPr kumimoji="0" lang="en-US" sz="2000" kern="1200" baseline="0" dirty="0">
                          <a:solidFill>
                            <a:schemeClr val="dk1"/>
                          </a:solidFill>
                          <a:latin typeface="+mn-lt"/>
                          <a:ea typeface="+mn-ea"/>
                          <a:cs typeface="+mn-cs"/>
                        </a:rPr>
                        <a:t>Regulate only the rate of contraction</a:t>
                      </a:r>
                      <a:endParaRPr lang="en-US" sz="2000"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rot="10800000" flipV="1">
            <a:off x="1981200" y="152399"/>
            <a:ext cx="8229600" cy="635391"/>
          </a:xfrm>
        </p:spPr>
        <p:txBody>
          <a:bodyPr>
            <a:normAutofit fontScale="90000"/>
          </a:bodyPr>
          <a:lstStyle/>
          <a:p>
            <a:r>
              <a:rPr lang="en-US" dirty="0"/>
              <a:t>Summary of muscle tissue</a:t>
            </a:r>
          </a:p>
        </p:txBody>
      </p:sp>
    </p:spTree>
    <p:extLst>
      <p:ext uri="{BB962C8B-B14F-4D97-AF65-F5344CB8AC3E}">
        <p14:creationId xmlns:p14="http://schemas.microsoft.com/office/powerpoint/2010/main" val="40807796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8905" y="990601"/>
            <a:ext cx="10381129" cy="5087470"/>
          </a:xfrm>
        </p:spPr>
        <p:txBody>
          <a:bodyPr>
            <a:normAutofit/>
          </a:bodyPr>
          <a:lstStyle/>
          <a:p>
            <a:r>
              <a:rPr lang="en-US" dirty="0">
                <a:latin typeface="Times New Roman" pitchFamily="18" charset="0"/>
                <a:cs typeface="Times New Roman" pitchFamily="18" charset="0"/>
              </a:rPr>
              <a:t>It consists of </a:t>
            </a:r>
            <a:r>
              <a:rPr lang="en-US" b="1" dirty="0">
                <a:latin typeface="Times New Roman" pitchFamily="18" charset="0"/>
                <a:cs typeface="Times New Roman" pitchFamily="18" charset="0"/>
              </a:rPr>
              <a:t>nerve cells called neurons </a:t>
            </a:r>
            <a:r>
              <a:rPr lang="en-US" dirty="0">
                <a:latin typeface="Times New Roman" pitchFamily="18" charset="0"/>
                <a:cs typeface="Times New Roman" pitchFamily="18" charset="0"/>
              </a:rPr>
              <a:t>and some specialized cells found only in the nervous system</a:t>
            </a:r>
          </a:p>
          <a:p>
            <a:r>
              <a:rPr lang="en-US" dirty="0">
                <a:latin typeface="Times New Roman" pitchFamily="18" charset="0"/>
                <a:cs typeface="Times New Roman" pitchFamily="18" charset="0"/>
              </a:rPr>
              <a:t>Neurons are capable of generating and transmitting electrochemical impulses</a:t>
            </a:r>
          </a:p>
          <a:p>
            <a:r>
              <a:rPr lang="en-US" dirty="0">
                <a:solidFill>
                  <a:srgbClr val="FF0000"/>
                </a:solidFill>
                <a:latin typeface="Times New Roman" pitchFamily="18" charset="0"/>
                <a:cs typeface="Times New Roman" pitchFamily="18" charset="0"/>
              </a:rPr>
              <a:t>Neuron consists of cell  body, axon and dendrites</a:t>
            </a:r>
          </a:p>
          <a:p>
            <a:pPr>
              <a:buFont typeface="Wingdings" pitchFamily="2" charset="2"/>
              <a:buChar char="v"/>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cell body </a:t>
            </a:r>
            <a:r>
              <a:rPr lang="en-US" dirty="0">
                <a:latin typeface="Times New Roman" pitchFamily="18" charset="0"/>
                <a:cs typeface="Times New Roman" pitchFamily="18" charset="0"/>
              </a:rPr>
              <a:t>contains the nucleus and is essential for the continuing life of the neuron. </a:t>
            </a:r>
          </a:p>
          <a:p>
            <a:pPr>
              <a:buFont typeface="Wingdings" pitchFamily="2" charset="2"/>
              <a:buChar char="v"/>
            </a:pPr>
            <a:r>
              <a:rPr lang="en-US" dirty="0">
                <a:latin typeface="Times New Roman" pitchFamily="18" charset="0"/>
                <a:cs typeface="Times New Roman" pitchFamily="18" charset="0"/>
              </a:rPr>
              <a:t>An </a:t>
            </a:r>
            <a:r>
              <a:rPr lang="en-US" b="1" dirty="0">
                <a:latin typeface="Times New Roman" pitchFamily="18" charset="0"/>
                <a:cs typeface="Times New Roman" pitchFamily="18" charset="0"/>
              </a:rPr>
              <a:t>axon </a:t>
            </a:r>
            <a:r>
              <a:rPr lang="en-US" dirty="0">
                <a:latin typeface="Times New Roman" pitchFamily="18" charset="0"/>
                <a:cs typeface="Times New Roman" pitchFamily="18" charset="0"/>
              </a:rPr>
              <a:t>is a process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cellular extension) that carries impulses away from the cell body; a neuron has only one axon. </a:t>
            </a:r>
          </a:p>
          <a:p>
            <a:pPr>
              <a:buFont typeface="Wingdings" pitchFamily="2" charset="2"/>
              <a:buChar char="v"/>
            </a:pPr>
            <a:r>
              <a:rPr lang="en-US" b="1" dirty="0">
                <a:latin typeface="Times New Roman" pitchFamily="18" charset="0"/>
                <a:cs typeface="Times New Roman" pitchFamily="18" charset="0"/>
              </a:rPr>
              <a:t>Dendrites </a:t>
            </a:r>
            <a:r>
              <a:rPr lang="en-US" dirty="0">
                <a:latin typeface="Times New Roman" pitchFamily="18" charset="0"/>
                <a:cs typeface="Times New Roman" pitchFamily="18" charset="0"/>
              </a:rPr>
              <a:t>are processes that carry impulses toward the cell body; a neuron may have several dendrites.</a:t>
            </a:r>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274638"/>
            <a:ext cx="8229600" cy="639762"/>
          </a:xfrm>
        </p:spPr>
        <p:txBody>
          <a:bodyPr>
            <a:normAutofit/>
          </a:bodyPr>
          <a:lstStyle/>
          <a:p>
            <a:r>
              <a:rPr lang="en-US" sz="3100" b="1" dirty="0">
                <a:latin typeface="Times New Roman" pitchFamily="18" charset="0"/>
                <a:cs typeface="Times New Roman" pitchFamily="18" charset="0"/>
              </a:rPr>
              <a:t>NERVE TISSUE</a:t>
            </a:r>
            <a:endParaRPr lang="en-US" b="1" dirty="0"/>
          </a:p>
        </p:txBody>
      </p:sp>
    </p:spTree>
    <p:extLst>
      <p:ext uri="{BB962C8B-B14F-4D97-AF65-F5344CB8AC3E}">
        <p14:creationId xmlns:p14="http://schemas.microsoft.com/office/powerpoint/2010/main" val="24795377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Neuron </a:t>
            </a:r>
          </a:p>
        </p:txBody>
      </p:sp>
      <p:sp>
        <p:nvSpPr>
          <p:cNvPr id="3" name="Content Placeholder 2"/>
          <p:cNvSpPr>
            <a:spLocks noGrp="1"/>
          </p:cNvSpPr>
          <p:nvPr>
            <p:ph idx="1"/>
          </p:nvPr>
        </p:nvSpPr>
        <p:spPr/>
        <p:txBody>
          <a:bodyPr/>
          <a:lstStyle/>
          <a:p>
            <a:r>
              <a:rPr lang="en-US" dirty="0"/>
              <a:t>.</a:t>
            </a:r>
          </a:p>
        </p:txBody>
      </p:sp>
      <p:pic>
        <p:nvPicPr>
          <p:cNvPr id="5" name="Picture 4" descr="11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108" y="1561514"/>
            <a:ext cx="5801784" cy="461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3569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7812" y="1295401"/>
            <a:ext cx="9910482" cy="4711891"/>
          </a:xfrm>
        </p:spPr>
        <p:txBody>
          <a:bodyPr>
            <a:normAutofit fontScale="92500" lnSpcReduction="10000"/>
          </a:bodyPr>
          <a:lstStyle/>
          <a:p>
            <a:r>
              <a:rPr lang="en-US" b="1" dirty="0">
                <a:latin typeface="Times New Roman" pitchFamily="18" charset="0"/>
                <a:cs typeface="Times New Roman" pitchFamily="18" charset="0"/>
              </a:rPr>
              <a:t>Nerve tissue makes up the brain, spinal cord, and peripheral nerves</a:t>
            </a:r>
          </a:p>
          <a:p>
            <a:pPr>
              <a:buNone/>
            </a:pPr>
            <a:r>
              <a:rPr lang="en-US" dirty="0">
                <a:latin typeface="Times New Roman" pitchFamily="18" charset="0"/>
                <a:cs typeface="Times New Roman" pitchFamily="18" charset="0"/>
              </a:rPr>
              <a:t>Functions of nerve tissue. </a:t>
            </a:r>
          </a:p>
          <a:p>
            <a:pPr lvl="1">
              <a:buFont typeface="Wingdings" pitchFamily="2" charset="2"/>
              <a:buChar char="ü"/>
            </a:pPr>
            <a:r>
              <a:rPr lang="en-US" dirty="0">
                <a:latin typeface="Times New Roman" pitchFamily="18" charset="0"/>
                <a:cs typeface="Times New Roman" pitchFamily="18" charset="0"/>
              </a:rPr>
              <a:t>Feeling and interpreting sensation</a:t>
            </a:r>
          </a:p>
          <a:p>
            <a:pPr lvl="1">
              <a:buFont typeface="Wingdings" pitchFamily="2" charset="2"/>
              <a:buChar char="ü"/>
            </a:pPr>
            <a:r>
              <a:rPr lang="en-US" dirty="0">
                <a:latin typeface="Times New Roman" pitchFamily="18" charset="0"/>
                <a:cs typeface="Times New Roman" pitchFamily="18" charset="0"/>
              </a:rPr>
              <a:t>Initiation of movement</a:t>
            </a:r>
          </a:p>
          <a:p>
            <a:pPr lvl="1">
              <a:buFont typeface="Wingdings" pitchFamily="2" charset="2"/>
              <a:buChar char="ü"/>
            </a:pPr>
            <a:r>
              <a:rPr lang="en-US" dirty="0">
                <a:latin typeface="Times New Roman" pitchFamily="18" charset="0"/>
                <a:cs typeface="Times New Roman" pitchFamily="18" charset="0"/>
              </a:rPr>
              <a:t>Regulation of body functions such as heart rate and breathing</a:t>
            </a:r>
          </a:p>
          <a:p>
            <a:pPr lvl="1">
              <a:buFont typeface="Wingdings" pitchFamily="2" charset="2"/>
              <a:buChar char="ü"/>
            </a:pPr>
            <a:r>
              <a:rPr lang="en-US" dirty="0">
                <a:latin typeface="Times New Roman" pitchFamily="18" charset="0"/>
                <a:cs typeface="Times New Roman" pitchFamily="18" charset="0"/>
              </a:rPr>
              <a:t>Organization of information for learning and memory</a:t>
            </a:r>
          </a:p>
          <a:p>
            <a:r>
              <a:rPr lang="en-US" dirty="0"/>
              <a:t>Two types of tissue are found in the nervous system:</a:t>
            </a:r>
          </a:p>
          <a:p>
            <a:pPr>
              <a:buFont typeface="Wingdings" pitchFamily="2" charset="2"/>
              <a:buChar char="q"/>
            </a:pPr>
            <a:r>
              <a:rPr lang="en-US" dirty="0"/>
              <a:t> </a:t>
            </a:r>
            <a:r>
              <a:rPr lang="en-US" b="1" i="1" dirty="0"/>
              <a:t>Excitable cells </a:t>
            </a:r>
            <a:r>
              <a:rPr lang="en-US" i="1" dirty="0"/>
              <a:t>— these are called neurons and they </a:t>
            </a:r>
            <a:r>
              <a:rPr lang="en-US" dirty="0"/>
              <a:t>initiate, receive, conduct and transmit information</a:t>
            </a:r>
          </a:p>
          <a:p>
            <a:pPr>
              <a:buNone/>
            </a:pPr>
            <a:endParaRPr lang="en-US" dirty="0"/>
          </a:p>
          <a:p>
            <a:pPr>
              <a:buFont typeface="Wingdings" pitchFamily="2" charset="2"/>
              <a:buChar char="q"/>
            </a:pPr>
            <a:r>
              <a:rPr lang="en-US" b="1" i="1" dirty="0"/>
              <a:t>Non-excitable cells </a:t>
            </a:r>
            <a:r>
              <a:rPr lang="en-US" i="1" dirty="0"/>
              <a:t>— these support the neurons</a:t>
            </a:r>
            <a:endParaRPr lang="en-US" dirty="0"/>
          </a:p>
          <a:p>
            <a:pPr lvl="1">
              <a:buFont typeface="Wingdings" pitchFamily="2" charset="2"/>
              <a:buChar char="ü"/>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274638"/>
            <a:ext cx="8229600" cy="715962"/>
          </a:xfrm>
        </p:spPr>
        <p:txBody>
          <a:bodyPr>
            <a:normAutofit/>
          </a:bodyPr>
          <a:lstStyle/>
          <a:p>
            <a:r>
              <a:rPr lang="en-US" dirty="0"/>
              <a:t>Nerve tissue cont….</a:t>
            </a:r>
          </a:p>
        </p:txBody>
      </p:sp>
    </p:spTree>
    <p:extLst>
      <p:ext uri="{BB962C8B-B14F-4D97-AF65-F5344CB8AC3E}">
        <p14:creationId xmlns:p14="http://schemas.microsoft.com/office/powerpoint/2010/main" val="29578475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17812"/>
            <a:ext cx="10515600" cy="4549868"/>
          </a:xfrm>
        </p:spPr>
        <p:txBody>
          <a:bodyPr>
            <a:normAutofit lnSpcReduction="10000"/>
          </a:bodyPr>
          <a:lstStyle/>
          <a:p>
            <a:r>
              <a:rPr lang="en-US" b="1" i="1" dirty="0">
                <a:latin typeface="Times New Roman" pitchFamily="18" charset="0"/>
                <a:cs typeface="Times New Roman" pitchFamily="18" charset="0"/>
              </a:rPr>
              <a:t>Glands are groups of epithelial cells which produce </a:t>
            </a:r>
            <a:r>
              <a:rPr lang="en-US" b="1" i="1" dirty="0" err="1">
                <a:latin typeface="Times New Roman" pitchFamily="18" charset="0"/>
                <a:cs typeface="Times New Roman" pitchFamily="18" charset="0"/>
              </a:rPr>
              <a:t>specialised</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secretions. </a:t>
            </a:r>
          </a:p>
          <a:p>
            <a:pPr>
              <a:buNone/>
            </a:pPr>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Glands that discharge their secretion on to the epithelial surface of an organ, either directly or through a </a:t>
            </a:r>
            <a:r>
              <a:rPr lang="en-US" b="1" i="1" dirty="0">
                <a:latin typeface="Times New Roman" pitchFamily="18" charset="0"/>
                <a:cs typeface="Times New Roman" pitchFamily="18" charset="0"/>
              </a:rPr>
              <a:t>duct, are called exocrine glands </a:t>
            </a:r>
            <a:r>
              <a:rPr lang="en-US" b="1" i="1" dirty="0" err="1">
                <a:latin typeface="Times New Roman" pitchFamily="18" charset="0"/>
                <a:cs typeface="Times New Roman" pitchFamily="18" charset="0"/>
              </a:rPr>
              <a:t>eg</a:t>
            </a:r>
            <a:r>
              <a:rPr lang="en-US" b="1" i="1" dirty="0">
                <a:latin typeface="Times New Roman" pitchFamily="18" charset="0"/>
                <a:cs typeface="Times New Roman" pitchFamily="18" charset="0"/>
              </a:rPr>
              <a:t> parotid gland, sebaceous gland </a:t>
            </a:r>
          </a:p>
          <a:p>
            <a:pPr>
              <a:buNone/>
            </a:pPr>
            <a:endParaRPr lang="en-US" b="1" i="1" dirty="0">
              <a:latin typeface="Times New Roman" pitchFamily="18" charset="0"/>
              <a:cs typeface="Times New Roman" pitchFamily="18" charset="0"/>
            </a:endParaRPr>
          </a:p>
          <a:p>
            <a:r>
              <a:rPr lang="en-US" b="1" dirty="0">
                <a:latin typeface="Times New Roman" pitchFamily="18" charset="0"/>
                <a:cs typeface="Times New Roman" pitchFamily="18" charset="0"/>
              </a:rPr>
              <a:t>Other glands discharge their secretions into blood and lymph. These are called </a:t>
            </a:r>
            <a:r>
              <a:rPr lang="en-US" b="1" i="1" dirty="0">
                <a:latin typeface="Times New Roman" pitchFamily="18" charset="0"/>
                <a:cs typeface="Times New Roman" pitchFamily="18" charset="0"/>
              </a:rPr>
              <a:t>endocrine glands (ductless glands) and their secretions are hormones </a:t>
            </a:r>
            <a:r>
              <a:rPr lang="en-US" b="1" i="1" dirty="0" err="1">
                <a:latin typeface="Times New Roman" pitchFamily="18" charset="0"/>
                <a:cs typeface="Times New Roman" pitchFamily="18" charset="0"/>
              </a:rPr>
              <a:t>eg</a:t>
            </a:r>
            <a:r>
              <a:rPr lang="en-US" b="1" i="1" dirty="0">
                <a:latin typeface="Times New Roman" pitchFamily="18" charset="0"/>
                <a:cs typeface="Times New Roman" pitchFamily="18" charset="0"/>
              </a:rPr>
              <a:t> pituitary gland, adrenal gland, pineal gland etc</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609600"/>
            <a:ext cx="8229600" cy="808038"/>
          </a:xfrm>
        </p:spPr>
        <p:txBody>
          <a:bodyPr>
            <a:normAutofit/>
          </a:bodyPr>
          <a:lstStyle/>
          <a:p>
            <a:r>
              <a:rPr lang="en-US" dirty="0">
                <a:latin typeface="Times New Roman" pitchFamily="18" charset="0"/>
                <a:cs typeface="Times New Roman" pitchFamily="18" charset="0"/>
              </a:rPr>
              <a:t>Glands</a:t>
            </a:r>
            <a:endParaRPr lang="en-US" dirty="0"/>
          </a:p>
        </p:txBody>
      </p:sp>
    </p:spTree>
    <p:extLst>
      <p:ext uri="{BB962C8B-B14F-4D97-AF65-F5344CB8AC3E}">
        <p14:creationId xmlns:p14="http://schemas.microsoft.com/office/powerpoint/2010/main" val="20804151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6699"/>
                </a:solidFill>
                <a:latin typeface="Times New Roman" panose="02020603050405020304" pitchFamily="18" charset="0"/>
              </a:rPr>
              <a:t>Organ Systems</a:t>
            </a:r>
          </a:p>
        </p:txBody>
      </p:sp>
      <p:graphicFrame>
        <p:nvGraphicFramePr>
          <p:cNvPr id="32773" name="Group 5"/>
          <p:cNvGraphicFramePr>
            <a:graphicFrameLocks noGrp="1"/>
          </p:cNvGraphicFramePr>
          <p:nvPr/>
        </p:nvGraphicFramePr>
        <p:xfrm>
          <a:off x="2209800" y="1981200"/>
          <a:ext cx="7772400" cy="4495800"/>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6666FF"/>
                          </a:solidFill>
                          <a:effectLst/>
                          <a:latin typeface="Arial" panose="020B0604020202020204" pitchFamily="34"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6666FF"/>
                          </a:solidFill>
                          <a:effectLst/>
                          <a:latin typeface="Arial" panose="020B0604020202020204" pitchFamily="34" charset="0"/>
                        </a:rPr>
                        <a:t>Major Component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6666FF"/>
                          </a:solidFill>
                          <a:effectLst/>
                          <a:latin typeface="Arial" panose="020B0604020202020204" pitchFamily="34"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6699"/>
                          </a:solidFill>
                          <a:effectLst/>
                          <a:latin typeface="Arial" panose="020B0604020202020204" pitchFamily="34" charset="0"/>
                        </a:rPr>
                        <a:t>Integumentary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External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6699"/>
                          </a:solidFill>
                          <a:effectLst/>
                          <a:latin typeface="Arial" panose="020B0604020202020204" pitchFamily="34" charset="0"/>
                        </a:rPr>
                        <a:t>Skeletal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Bones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Support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6699"/>
                          </a:solidFill>
                          <a:effectLst/>
                          <a:latin typeface="Arial" panose="020B0604020202020204" pitchFamily="34" charset="0"/>
                        </a:rPr>
                        <a:t>Muscular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Skeletal Muscles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Movement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47957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2209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6699"/>
                </a:solidFill>
                <a:latin typeface="Times New Roman" panose="02020603050405020304" pitchFamily="18" charset="0"/>
              </a:rPr>
              <a:t>Organ Systems - continued</a:t>
            </a:r>
          </a:p>
        </p:txBody>
      </p:sp>
      <p:graphicFrame>
        <p:nvGraphicFramePr>
          <p:cNvPr id="33797" name="Group 5"/>
          <p:cNvGraphicFramePr>
            <a:graphicFrameLocks noGrp="1"/>
          </p:cNvGraphicFramePr>
          <p:nvPr>
            <p:extLst>
              <p:ext uri="{D42A27DB-BD31-4B8C-83A1-F6EECF244321}">
                <p14:modId xmlns:p14="http://schemas.microsoft.com/office/powerpoint/2010/main" val="1875387631"/>
              </p:ext>
            </p:extLst>
          </p:nvPr>
        </p:nvGraphicFramePr>
        <p:xfrm>
          <a:off x="1411940" y="1143000"/>
          <a:ext cx="9412941" cy="4706937"/>
        </p:xfrm>
        <a:graphic>
          <a:graphicData uri="http://schemas.openxmlformats.org/drawingml/2006/table">
            <a:tbl>
              <a:tblPr/>
              <a:tblGrid>
                <a:gridCol w="3137647">
                  <a:extLst>
                    <a:ext uri="{9D8B030D-6E8A-4147-A177-3AD203B41FA5}">
                      <a16:colId xmlns:a16="http://schemas.microsoft.com/office/drawing/2014/main" val="20000"/>
                    </a:ext>
                  </a:extLst>
                </a:gridCol>
                <a:gridCol w="3137647">
                  <a:extLst>
                    <a:ext uri="{9D8B030D-6E8A-4147-A177-3AD203B41FA5}">
                      <a16:colId xmlns:a16="http://schemas.microsoft.com/office/drawing/2014/main" val="20001"/>
                    </a:ext>
                  </a:extLst>
                </a:gridCol>
                <a:gridCol w="3137647">
                  <a:extLst>
                    <a:ext uri="{9D8B030D-6E8A-4147-A177-3AD203B41FA5}">
                      <a16:colId xmlns:a16="http://schemas.microsoft.com/office/drawing/2014/main" val="20002"/>
                    </a:ext>
                  </a:extLst>
                </a:gridCol>
              </a:tblGrid>
              <a:tr h="11239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6666FF"/>
                          </a:solidFill>
                          <a:effectLst/>
                          <a:latin typeface="Arial" panose="020B0604020202020204" pitchFamily="34" charset="0"/>
                        </a:rPr>
                        <a:t>System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6666FF"/>
                          </a:solidFill>
                          <a:effectLst/>
                          <a:latin typeface="Arial" panose="020B0604020202020204" pitchFamily="34" charset="0"/>
                        </a:rPr>
                        <a:t>Major Component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6666FF"/>
                          </a:solidFill>
                          <a:effectLst/>
                          <a:latin typeface="Arial" panose="020B0604020202020204" pitchFamily="34" charset="0"/>
                        </a:rPr>
                        <a:t>Function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04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FF6699"/>
                          </a:solidFill>
                          <a:effectLst/>
                          <a:latin typeface="Arial" panose="020B0604020202020204" pitchFamily="34" charset="0"/>
                        </a:rPr>
                        <a:t>Nervous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Brain and Nerves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Integration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Coordination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Communication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39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6699"/>
                          </a:solidFill>
                          <a:effectLst/>
                          <a:latin typeface="Arial" panose="020B0604020202020204" pitchFamily="34" charset="0"/>
                        </a:rPr>
                        <a:t>Endocrine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Endocrine Glands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Integration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Communication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39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6699"/>
                          </a:solidFill>
                          <a:effectLst/>
                          <a:latin typeface="Arial" panose="020B0604020202020204" pitchFamily="34" charset="0"/>
                        </a:rPr>
                        <a:t>Circulatory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Heart and Blood Vessels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Transport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24437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2169459" y="300317"/>
            <a:ext cx="7772400" cy="78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dirty="0">
                <a:solidFill>
                  <a:srgbClr val="FF6699"/>
                </a:solidFill>
                <a:latin typeface="Times New Roman" panose="02020603050405020304" pitchFamily="18" charset="0"/>
              </a:rPr>
              <a:t>Organ Systems - continued</a:t>
            </a:r>
          </a:p>
        </p:txBody>
      </p:sp>
      <p:graphicFrame>
        <p:nvGraphicFramePr>
          <p:cNvPr id="34821" name="Group 5"/>
          <p:cNvGraphicFramePr>
            <a:graphicFrameLocks noGrp="1"/>
          </p:cNvGraphicFramePr>
          <p:nvPr>
            <p:extLst>
              <p:ext uri="{D42A27DB-BD31-4B8C-83A1-F6EECF244321}">
                <p14:modId xmlns:p14="http://schemas.microsoft.com/office/powerpoint/2010/main" val="1712374379"/>
              </p:ext>
            </p:extLst>
          </p:nvPr>
        </p:nvGraphicFramePr>
        <p:xfrm>
          <a:off x="1008528" y="1255059"/>
          <a:ext cx="9937377" cy="5335587"/>
        </p:xfrm>
        <a:graphic>
          <a:graphicData uri="http://schemas.openxmlformats.org/drawingml/2006/table">
            <a:tbl>
              <a:tblPr/>
              <a:tblGrid>
                <a:gridCol w="3312459">
                  <a:extLst>
                    <a:ext uri="{9D8B030D-6E8A-4147-A177-3AD203B41FA5}">
                      <a16:colId xmlns:a16="http://schemas.microsoft.com/office/drawing/2014/main" val="20000"/>
                    </a:ext>
                  </a:extLst>
                </a:gridCol>
                <a:gridCol w="3312459">
                  <a:extLst>
                    <a:ext uri="{9D8B030D-6E8A-4147-A177-3AD203B41FA5}">
                      <a16:colId xmlns:a16="http://schemas.microsoft.com/office/drawing/2014/main" val="20001"/>
                    </a:ext>
                  </a:extLst>
                </a:gridCol>
                <a:gridCol w="3312459">
                  <a:extLst>
                    <a:ext uri="{9D8B030D-6E8A-4147-A177-3AD203B41FA5}">
                      <a16:colId xmlns:a16="http://schemas.microsoft.com/office/drawing/2014/main" val="20002"/>
                    </a:ext>
                  </a:extLst>
                </a:gridCol>
              </a:tblGrid>
              <a:tr h="12967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6666FF"/>
                          </a:solidFill>
                          <a:effectLst/>
                          <a:latin typeface="Arial" panose="020B0604020202020204" pitchFamily="34" charset="0"/>
                        </a:rPr>
                        <a:t>System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6666FF"/>
                          </a:solidFill>
                          <a:effectLst/>
                          <a:latin typeface="Arial" panose="020B0604020202020204" pitchFamily="34" charset="0"/>
                        </a:rPr>
                        <a:t>Major Component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6666FF"/>
                          </a:solidFill>
                          <a:effectLst/>
                          <a:latin typeface="Arial" panose="020B0604020202020204" pitchFamily="34" charset="0"/>
                        </a:rPr>
                        <a:t>Function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75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6699"/>
                          </a:solidFill>
                          <a:effectLst/>
                          <a:latin typeface="Arial" panose="020B0604020202020204" pitchFamily="34" charset="0"/>
                        </a:rPr>
                        <a:t>Respiratory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Lungs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Gas Exchange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8369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6699"/>
                          </a:solidFill>
                          <a:effectLst/>
                          <a:latin typeface="Arial" panose="020B0604020202020204" pitchFamily="34" charset="0"/>
                        </a:rPr>
                        <a:t>Digestive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Gastrointestinal Tract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Nutrient Acquisition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Digestion and absorption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75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6699"/>
                          </a:solidFill>
                          <a:effectLst/>
                          <a:latin typeface="Arial" panose="020B0604020202020204" pitchFamily="34" charset="0"/>
                        </a:rPr>
                        <a:t>Urinary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Kidneys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Waste Elimination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46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8899"/>
          </a:xfrm>
        </p:spPr>
        <p:txBody>
          <a:bodyPr/>
          <a:lstStyle/>
          <a:p>
            <a:r>
              <a:rPr lang="en-US" b="1" dirty="0"/>
              <a:t>Anatomical planes and sections</a:t>
            </a:r>
            <a:endParaRPr lang="en-US" dirty="0"/>
          </a:p>
        </p:txBody>
      </p:sp>
      <p:sp>
        <p:nvSpPr>
          <p:cNvPr id="3" name="Content Placeholder 2"/>
          <p:cNvSpPr>
            <a:spLocks noGrp="1"/>
          </p:cNvSpPr>
          <p:nvPr>
            <p:ph idx="1"/>
          </p:nvPr>
        </p:nvSpPr>
        <p:spPr>
          <a:xfrm>
            <a:off x="838200" y="1506828"/>
            <a:ext cx="10515600" cy="4759501"/>
          </a:xfrm>
        </p:spPr>
        <p:txBody>
          <a:bodyPr>
            <a:normAutofit fontScale="92500" lnSpcReduction="10000"/>
          </a:bodyPr>
          <a:lstStyle/>
          <a:p>
            <a:r>
              <a:rPr lang="en-US" dirty="0"/>
              <a:t>Anatomical planes refer to flat surfaces. They are imaginary vertical or horizontal lines that are drawn through an upright body. They are used to describe sections.</a:t>
            </a:r>
          </a:p>
          <a:p>
            <a:r>
              <a:rPr lang="en-US" dirty="0"/>
              <a:t>There are four main anatomical planes. They include:</a:t>
            </a:r>
          </a:p>
          <a:p>
            <a:pPr lvl="1"/>
            <a:r>
              <a:rPr lang="en-US" b="1" dirty="0"/>
              <a:t>Coronal Plane (Frontal Plane)</a:t>
            </a:r>
            <a:endParaRPr lang="en-US" dirty="0"/>
          </a:p>
          <a:p>
            <a:pPr lvl="2"/>
            <a:r>
              <a:rPr lang="en-US" dirty="0"/>
              <a:t>This is a vertical plane running from side to side; it divides the body into anterior and posterior portions. </a:t>
            </a:r>
          </a:p>
          <a:p>
            <a:pPr lvl="1"/>
            <a:r>
              <a:rPr lang="en-US" b="1" dirty="0"/>
              <a:t>Sagittal Plane (Lateral Plane)</a:t>
            </a:r>
            <a:br>
              <a:rPr lang="en-US" dirty="0"/>
            </a:br>
            <a:r>
              <a:rPr lang="en-US" dirty="0"/>
              <a:t>	This is a vertical plane running from front to back; it divides the body into right and left sides. </a:t>
            </a:r>
          </a:p>
          <a:p>
            <a:pPr lvl="1"/>
            <a:r>
              <a:rPr lang="en-US" b="1" dirty="0"/>
              <a:t>Transverse Plane (Horizontal/axial)</a:t>
            </a:r>
            <a:br>
              <a:rPr lang="en-US" dirty="0"/>
            </a:br>
            <a:r>
              <a:rPr lang="en-US" dirty="0"/>
              <a:t>	This is a horizontal plane that divides the body into superior and inferior parts. </a:t>
            </a:r>
          </a:p>
          <a:p>
            <a:pPr lvl="1"/>
            <a:r>
              <a:rPr lang="en-US" b="1" dirty="0"/>
              <a:t>Median plane</a:t>
            </a:r>
            <a:endParaRPr lang="en-US" dirty="0"/>
          </a:p>
          <a:p>
            <a:pPr marL="457200" lvl="1" indent="0">
              <a:buNone/>
            </a:pPr>
            <a:r>
              <a:rPr lang="en-US" dirty="0"/>
              <a:t>	This is a Sagittal plane that runs through the midline of the body and divides the body into right and left halves. </a:t>
            </a:r>
          </a:p>
          <a:p>
            <a:endParaRPr lang="en-US" dirty="0"/>
          </a:p>
          <a:p>
            <a:endParaRPr lang="en-US" dirty="0"/>
          </a:p>
        </p:txBody>
      </p:sp>
    </p:spTree>
    <p:extLst>
      <p:ext uri="{BB962C8B-B14F-4D97-AF65-F5344CB8AC3E}">
        <p14:creationId xmlns:p14="http://schemas.microsoft.com/office/powerpoint/2010/main" val="34769614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6699"/>
                </a:solidFill>
                <a:latin typeface="Times New Roman" panose="02020603050405020304" pitchFamily="18" charset="0"/>
              </a:rPr>
              <a:t>Organ Systems - continued</a:t>
            </a:r>
          </a:p>
        </p:txBody>
      </p:sp>
      <p:graphicFrame>
        <p:nvGraphicFramePr>
          <p:cNvPr id="35864" name="Group 24"/>
          <p:cNvGraphicFramePr>
            <a:graphicFrameLocks noGrp="1"/>
          </p:cNvGraphicFramePr>
          <p:nvPr>
            <p:extLst>
              <p:ext uri="{D42A27DB-BD31-4B8C-83A1-F6EECF244321}">
                <p14:modId xmlns:p14="http://schemas.microsoft.com/office/powerpoint/2010/main" val="3706665816"/>
              </p:ext>
            </p:extLst>
          </p:nvPr>
        </p:nvGraphicFramePr>
        <p:xfrm>
          <a:off x="1411941" y="1981200"/>
          <a:ext cx="9305364" cy="3619500"/>
        </p:xfrm>
        <a:graphic>
          <a:graphicData uri="http://schemas.openxmlformats.org/drawingml/2006/table">
            <a:tbl>
              <a:tblPr/>
              <a:tblGrid>
                <a:gridCol w="3101788">
                  <a:extLst>
                    <a:ext uri="{9D8B030D-6E8A-4147-A177-3AD203B41FA5}">
                      <a16:colId xmlns:a16="http://schemas.microsoft.com/office/drawing/2014/main" val="20000"/>
                    </a:ext>
                  </a:extLst>
                </a:gridCol>
                <a:gridCol w="3101788">
                  <a:extLst>
                    <a:ext uri="{9D8B030D-6E8A-4147-A177-3AD203B41FA5}">
                      <a16:colId xmlns:a16="http://schemas.microsoft.com/office/drawing/2014/main" val="20001"/>
                    </a:ext>
                  </a:extLst>
                </a:gridCol>
                <a:gridCol w="3101788">
                  <a:extLst>
                    <a:ext uri="{9D8B030D-6E8A-4147-A177-3AD203B41FA5}">
                      <a16:colId xmlns:a16="http://schemas.microsoft.com/office/drawing/2014/main" val="20002"/>
                    </a:ext>
                  </a:extLst>
                </a:gridCol>
              </a:tblGrid>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6666FF"/>
                          </a:solidFill>
                          <a:effectLst/>
                          <a:latin typeface="Arial" panose="020B0604020202020204" pitchFamily="34"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6666FF"/>
                          </a:solidFill>
                          <a:effectLst/>
                          <a:latin typeface="Arial" panose="020B0604020202020204" pitchFamily="34" charset="0"/>
                        </a:rPr>
                        <a:t>Major Component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6666FF"/>
                          </a:solidFill>
                          <a:effectLst/>
                          <a:latin typeface="Arial" panose="020B0604020202020204" pitchFamily="34"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6699"/>
                          </a:solidFill>
                          <a:effectLst/>
                          <a:latin typeface="Arial" panose="020B0604020202020204" pitchFamily="34" charset="0"/>
                        </a:rPr>
                        <a:t>Reproductive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Ovaries and Testes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Production of New Individuals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6699"/>
                          </a:solidFill>
                          <a:effectLst/>
                          <a:latin typeface="Arial" panose="020B0604020202020204" pitchFamily="34" charset="0"/>
                        </a:rPr>
                        <a:t>Immune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White Blood Cells and Lymph Glands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Internal Protection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3872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1322"/>
          </a:xfrm>
        </p:spPr>
        <p:txBody>
          <a:bodyPr>
            <a:normAutofit fontScale="90000"/>
          </a:bodyPr>
          <a:lstStyle/>
          <a:p>
            <a:r>
              <a:rPr lang="en-US" sz="5400" b="1" dirty="0"/>
              <a:t>Anatomical sections </a:t>
            </a:r>
          </a:p>
        </p:txBody>
      </p:sp>
      <p:sp>
        <p:nvSpPr>
          <p:cNvPr id="3" name="Content Placeholder 2"/>
          <p:cNvSpPr>
            <a:spLocks noGrp="1"/>
          </p:cNvSpPr>
          <p:nvPr>
            <p:ph idx="1"/>
          </p:nvPr>
        </p:nvSpPr>
        <p:spPr>
          <a:xfrm>
            <a:off x="730623" y="1156447"/>
            <a:ext cx="10515600" cy="5257800"/>
          </a:xfrm>
        </p:spPr>
        <p:txBody>
          <a:bodyPr>
            <a:noAutofit/>
          </a:bodyPr>
          <a:lstStyle/>
          <a:p>
            <a:r>
              <a:rPr lang="en-US" sz="3600" dirty="0"/>
              <a:t>Anatomical sections are closely interrelated to the anatomical planes. They include:</a:t>
            </a:r>
          </a:p>
          <a:p>
            <a:pPr lvl="1"/>
            <a:r>
              <a:rPr lang="en-US" sz="3200" b="1" dirty="0"/>
              <a:t>Longitudinal section</a:t>
            </a:r>
            <a:r>
              <a:rPr lang="en-US" sz="3200" dirty="0"/>
              <a:t>: This cuts lengthwise or divides an organ along its long axis</a:t>
            </a:r>
          </a:p>
          <a:p>
            <a:pPr lvl="1"/>
            <a:r>
              <a:rPr lang="en-US" sz="3200" b="1" dirty="0"/>
              <a:t>Transverse section: </a:t>
            </a:r>
            <a:r>
              <a:rPr lang="en-US" sz="3200" dirty="0"/>
              <a:t>This cut at a right angle to the long axis of an organ</a:t>
            </a:r>
          </a:p>
          <a:p>
            <a:pPr lvl="1"/>
            <a:r>
              <a:rPr lang="en-US" sz="3200" b="1" dirty="0"/>
              <a:t>Oblique section</a:t>
            </a:r>
            <a:r>
              <a:rPr lang="en-US" sz="3200" dirty="0"/>
              <a:t>: This cut across the long axis at an angle other than a right angle</a:t>
            </a:r>
          </a:p>
          <a:p>
            <a:pPr marL="0" indent="0">
              <a:buNone/>
            </a:pPr>
            <a:r>
              <a:rPr lang="en-US" sz="2400" b="1" dirty="0">
                <a:solidFill>
                  <a:srgbClr val="FF0000"/>
                </a:solidFill>
              </a:rPr>
              <a:t>Note: Anatomical sections help in providing different views of body structures when they are cut along particular planes. Both planes and sections help to describe and display internal structures. A good example would be having an x-ray taken at different angles for diagnostic purposes</a:t>
            </a:r>
            <a:endParaRPr lang="en-US" sz="3600" b="1" dirty="0">
              <a:solidFill>
                <a:srgbClr val="FF0000"/>
              </a:solidFill>
            </a:endParaRPr>
          </a:p>
        </p:txBody>
      </p:sp>
    </p:spTree>
    <p:extLst>
      <p:ext uri="{BB962C8B-B14F-4D97-AF65-F5344CB8AC3E}">
        <p14:creationId xmlns:p14="http://schemas.microsoft.com/office/powerpoint/2010/main" val="420751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Levels of organization of human body</a:t>
            </a:r>
          </a:p>
        </p:txBody>
      </p:sp>
      <p:sp>
        <p:nvSpPr>
          <p:cNvPr id="3" name="Content Placeholder 2"/>
          <p:cNvSpPr>
            <a:spLocks noGrp="1"/>
          </p:cNvSpPr>
          <p:nvPr>
            <p:ph idx="1"/>
          </p:nvPr>
        </p:nvSpPr>
        <p:spPr/>
        <p:txBody>
          <a:bodyPr/>
          <a:lstStyle/>
          <a:p>
            <a:r>
              <a:rPr lang="en-US" dirty="0"/>
              <a:t>Chemicals— atoms and molecules  </a:t>
            </a:r>
          </a:p>
          <a:p>
            <a:r>
              <a:rPr lang="en-US" dirty="0"/>
              <a:t>Cellular level </a:t>
            </a:r>
          </a:p>
          <a:p>
            <a:r>
              <a:rPr lang="en-US" dirty="0"/>
              <a:t>Tissues </a:t>
            </a:r>
          </a:p>
          <a:p>
            <a:r>
              <a:rPr lang="en-US" dirty="0"/>
              <a:t>Organs </a:t>
            </a:r>
          </a:p>
          <a:p>
            <a:r>
              <a:rPr lang="en-US" dirty="0"/>
              <a:t>Systems </a:t>
            </a:r>
          </a:p>
          <a:p>
            <a:r>
              <a:rPr lang="en-US" dirty="0"/>
              <a:t>Holistic (organismic)—</a:t>
            </a:r>
          </a:p>
          <a:p>
            <a:pPr marL="0" indent="0">
              <a:buNone/>
            </a:pPr>
            <a:r>
              <a:rPr lang="en-US" dirty="0"/>
              <a:t>the whole individual</a:t>
            </a:r>
          </a:p>
        </p:txBody>
      </p:sp>
      <p:pic>
        <p:nvPicPr>
          <p:cNvPr id="5" name="Picture 2"/>
          <p:cNvPicPr>
            <a:picLocks noChangeAspect="1" noChangeArrowheads="1"/>
          </p:cNvPicPr>
          <p:nvPr/>
        </p:nvPicPr>
        <p:blipFill>
          <a:blip r:embed="rId2"/>
          <a:srcRect/>
          <a:stretch>
            <a:fillRect/>
          </a:stretch>
        </p:blipFill>
        <p:spPr bwMode="auto">
          <a:xfrm>
            <a:off x="6020972" y="1463040"/>
            <a:ext cx="5940084" cy="5205254"/>
          </a:xfrm>
          <a:prstGeom prst="rect">
            <a:avLst/>
          </a:prstGeom>
          <a:noFill/>
          <a:ln w="9525">
            <a:noFill/>
            <a:miter lim="800000"/>
            <a:headEnd/>
            <a:tailEnd/>
          </a:ln>
          <a:effectLst/>
        </p:spPr>
      </p:pic>
    </p:spTree>
    <p:extLst>
      <p:ext uri="{BB962C8B-B14F-4D97-AF65-F5344CB8AC3E}">
        <p14:creationId xmlns:p14="http://schemas.microsoft.com/office/powerpoint/2010/main" val="353870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004"/>
          </a:xfrm>
        </p:spPr>
        <p:txBody>
          <a:bodyPr/>
          <a:lstStyle/>
          <a:p>
            <a:r>
              <a:rPr lang="en-US" dirty="0"/>
              <a:t>Basic biochemistry</a:t>
            </a:r>
          </a:p>
        </p:txBody>
      </p:sp>
      <p:sp>
        <p:nvSpPr>
          <p:cNvPr id="3" name="Content Placeholder 2"/>
          <p:cNvSpPr>
            <a:spLocks noGrp="1"/>
          </p:cNvSpPr>
          <p:nvPr>
            <p:ph idx="1"/>
          </p:nvPr>
        </p:nvSpPr>
        <p:spPr>
          <a:xfrm>
            <a:off x="838200" y="1237130"/>
            <a:ext cx="10515600" cy="5069541"/>
          </a:xfrm>
        </p:spPr>
        <p:txBody>
          <a:bodyPr>
            <a:normAutofit fontScale="85000" lnSpcReduction="20000"/>
          </a:bodyPr>
          <a:lstStyle/>
          <a:p>
            <a:r>
              <a:rPr lang="en-US" dirty="0"/>
              <a:t>Element : is a substance made of only one type of atom (therefore, an atom is the smallest part of an element</a:t>
            </a:r>
          </a:p>
          <a:p>
            <a:r>
              <a:rPr lang="en-US" dirty="0"/>
              <a:t> 92 naturally occurring elements exist. </a:t>
            </a:r>
            <a:r>
              <a:rPr lang="en-US" dirty="0" err="1"/>
              <a:t>E.g</a:t>
            </a:r>
            <a:r>
              <a:rPr lang="en-US" dirty="0"/>
              <a:t> hydrogen (H), iron (Fe), oxygen (O), calcium (</a:t>
            </a:r>
            <a:r>
              <a:rPr lang="en-US" dirty="0" err="1"/>
              <a:t>Ca</a:t>
            </a:r>
            <a:r>
              <a:rPr lang="en-US" dirty="0"/>
              <a:t>), nitrogen (N), and carbon (C). The body has more than 20 elements</a:t>
            </a:r>
          </a:p>
          <a:p>
            <a:pPr marL="0" indent="0">
              <a:buNone/>
            </a:pPr>
            <a:r>
              <a:rPr lang="en-US" dirty="0"/>
              <a:t>NB; review the symbols of various elements</a:t>
            </a:r>
          </a:p>
          <a:p>
            <a:r>
              <a:rPr lang="en-US" dirty="0"/>
              <a:t>Atoms: are the smallest parts of an element that have the characteristics of that element. </a:t>
            </a:r>
          </a:p>
          <a:p>
            <a:r>
              <a:rPr lang="en-US" dirty="0"/>
              <a:t>An atom consists of three major subunits or particles: protons, neutrons and electrons</a:t>
            </a:r>
          </a:p>
          <a:p>
            <a:pPr lvl="1"/>
            <a:r>
              <a:rPr lang="en-US" dirty="0"/>
              <a:t>A proton has a positive electrical charge and is found in the nucleus (or center) of the atom. Number of protons equals atomic number</a:t>
            </a:r>
          </a:p>
          <a:p>
            <a:pPr lvl="1"/>
            <a:r>
              <a:rPr lang="en-US" dirty="0"/>
              <a:t>A neutron is electrically neutral (has no charge) and is also found in the nucleus.</a:t>
            </a:r>
          </a:p>
          <a:p>
            <a:pPr lvl="1"/>
            <a:r>
              <a:rPr lang="en-US" dirty="0"/>
              <a:t>An electron has a negative electrical charge and is found outside the nucleus</a:t>
            </a:r>
          </a:p>
          <a:p>
            <a:r>
              <a:rPr lang="en-US" dirty="0"/>
              <a:t>Both neutrons and electrons gives atomic weight. Number of protons is equal to number of electrons</a:t>
            </a:r>
          </a:p>
          <a:p>
            <a:endParaRPr lang="en-US" dirty="0"/>
          </a:p>
        </p:txBody>
      </p:sp>
    </p:spTree>
    <p:extLst>
      <p:ext uri="{BB962C8B-B14F-4D97-AF65-F5344CB8AC3E}">
        <p14:creationId xmlns:p14="http://schemas.microsoft.com/office/powerpoint/2010/main" val="396103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0980"/>
          </a:xfrm>
        </p:spPr>
        <p:txBody>
          <a:bodyPr/>
          <a:lstStyle/>
          <a:p>
            <a:r>
              <a:rPr lang="en-US" dirty="0"/>
              <a:t>Bonds </a:t>
            </a:r>
          </a:p>
        </p:txBody>
      </p:sp>
      <p:sp>
        <p:nvSpPr>
          <p:cNvPr id="3" name="Content Placeholder 2"/>
          <p:cNvSpPr>
            <a:spLocks noGrp="1"/>
          </p:cNvSpPr>
          <p:nvPr>
            <p:ph idx="1"/>
          </p:nvPr>
        </p:nvSpPr>
        <p:spPr>
          <a:xfrm>
            <a:off x="838200" y="1116106"/>
            <a:ext cx="10515600" cy="5298761"/>
          </a:xfrm>
        </p:spPr>
        <p:txBody>
          <a:bodyPr>
            <a:normAutofit fontScale="85000" lnSpcReduction="10000"/>
          </a:bodyPr>
          <a:lstStyle/>
          <a:p>
            <a:r>
              <a:rPr lang="en-US" dirty="0"/>
              <a:t>The electrons can enable an atom to connect, or bond, to other atoms to form molecules</a:t>
            </a:r>
          </a:p>
          <a:p>
            <a:r>
              <a:rPr lang="en-US" b="1" dirty="0">
                <a:solidFill>
                  <a:srgbClr val="FF0000"/>
                </a:solidFill>
              </a:rPr>
              <a:t>CHEMICAL BONDS</a:t>
            </a:r>
          </a:p>
          <a:p>
            <a:pPr lvl="1"/>
            <a:r>
              <a:rPr lang="en-US" dirty="0"/>
              <a:t>A chemical bond is a force or attraction between positive and negative electrical charges that keeps two or more atoms closely associated with each other to form a molecule</a:t>
            </a:r>
          </a:p>
          <a:p>
            <a:r>
              <a:rPr lang="en-US" dirty="0">
                <a:solidFill>
                  <a:srgbClr val="FF0000"/>
                </a:solidFill>
              </a:rPr>
              <a:t>Types of bonds</a:t>
            </a:r>
          </a:p>
          <a:p>
            <a:pPr lvl="1"/>
            <a:r>
              <a:rPr lang="en-US" b="1" dirty="0"/>
              <a:t>Ionic bonds</a:t>
            </a:r>
            <a:r>
              <a:rPr lang="en-US" dirty="0"/>
              <a:t>:  involves the loss of one or more electrons by one atom and the gain of the electron(s) by another atom or atoms </a:t>
            </a:r>
            <a:r>
              <a:rPr lang="en-US" dirty="0" err="1"/>
              <a:t>e.g</a:t>
            </a:r>
            <a:r>
              <a:rPr lang="en-US" dirty="0"/>
              <a:t> common salt is formed when sodium loses an ion to chloride</a:t>
            </a:r>
          </a:p>
          <a:p>
            <a:pPr lvl="2"/>
            <a:r>
              <a:rPr lang="en-US" dirty="0"/>
              <a:t>Ions with positive charges are called </a:t>
            </a:r>
            <a:r>
              <a:rPr lang="en-US" dirty="0" err="1"/>
              <a:t>cations</a:t>
            </a:r>
            <a:r>
              <a:rPr lang="en-US" dirty="0"/>
              <a:t>. These include Na+, Ca2+, K+, Fe2+, and Mg2+. Ions with negative charges are called anions, which include </a:t>
            </a:r>
            <a:r>
              <a:rPr lang="en-US" dirty="0" err="1"/>
              <a:t>Cl</a:t>
            </a:r>
            <a:r>
              <a:rPr lang="en-US" dirty="0"/>
              <a:t>- SO42- (sulfate), and HCO3-(bicarbonate). The types of compounds formed by ionic bonding are salts, acids, and bases</a:t>
            </a:r>
          </a:p>
          <a:p>
            <a:pPr lvl="1"/>
            <a:r>
              <a:rPr lang="en-US" b="1" dirty="0"/>
              <a:t>Covalent bonds</a:t>
            </a:r>
            <a:r>
              <a:rPr lang="en-US" dirty="0"/>
              <a:t>: involve the sharing of electrons between atoms. </a:t>
            </a:r>
            <a:r>
              <a:rPr lang="en-US" dirty="0" err="1"/>
              <a:t>E.g</a:t>
            </a:r>
            <a:r>
              <a:rPr lang="en-US" dirty="0"/>
              <a:t> oxygen and hydrogen</a:t>
            </a:r>
          </a:p>
          <a:p>
            <a:pPr lvl="1"/>
            <a:r>
              <a:rPr lang="en-US" b="1" dirty="0"/>
              <a:t>Disulﬁde bonds</a:t>
            </a:r>
            <a:r>
              <a:rPr lang="en-US" dirty="0"/>
              <a:t>: is a covalent bond formed between two atoms of sulfur, usually within the same large protein molecule </a:t>
            </a:r>
            <a:r>
              <a:rPr lang="en-US" dirty="0" err="1"/>
              <a:t>e.g</a:t>
            </a:r>
            <a:r>
              <a:rPr lang="en-US" dirty="0"/>
              <a:t> in insulin and naturally curled hair</a:t>
            </a:r>
          </a:p>
          <a:p>
            <a:pPr lvl="1"/>
            <a:r>
              <a:rPr lang="en-US" b="1" dirty="0"/>
              <a:t>Hydrogen bonds</a:t>
            </a:r>
            <a:r>
              <a:rPr lang="en-US" dirty="0"/>
              <a:t>. Does not involve the sharing or exchange of electrons, but rather results because of a property of hydrogen atoms They maintain 3 dimensional shape and cohesiveness </a:t>
            </a:r>
            <a:r>
              <a:rPr lang="en-US" dirty="0" err="1"/>
              <a:t>e.g</a:t>
            </a:r>
            <a:r>
              <a:rPr lang="en-US" dirty="0"/>
              <a:t> in water</a:t>
            </a:r>
          </a:p>
          <a:p>
            <a:endParaRPr lang="en-US" dirty="0"/>
          </a:p>
        </p:txBody>
      </p:sp>
    </p:spTree>
    <p:extLst>
      <p:ext uri="{BB962C8B-B14F-4D97-AF65-F5344CB8AC3E}">
        <p14:creationId xmlns:p14="http://schemas.microsoft.com/office/powerpoint/2010/main" val="93814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4427"/>
          </a:xfrm>
        </p:spPr>
        <p:txBody>
          <a:bodyPr/>
          <a:lstStyle/>
          <a:p>
            <a:r>
              <a:rPr lang="en-US" dirty="0"/>
              <a:t>INORGANIC COMPOUNDS OF IMPORTANCE</a:t>
            </a:r>
          </a:p>
        </p:txBody>
      </p:sp>
      <p:sp>
        <p:nvSpPr>
          <p:cNvPr id="3" name="Content Placeholder 2"/>
          <p:cNvSpPr>
            <a:spLocks noGrp="1"/>
          </p:cNvSpPr>
          <p:nvPr>
            <p:ph idx="1"/>
          </p:nvPr>
        </p:nvSpPr>
        <p:spPr>
          <a:xfrm>
            <a:off x="838200" y="1129553"/>
            <a:ext cx="10515600" cy="5298141"/>
          </a:xfrm>
        </p:spPr>
        <p:txBody>
          <a:bodyPr>
            <a:noAutofit/>
          </a:bodyPr>
          <a:lstStyle/>
          <a:p>
            <a:r>
              <a:rPr lang="en-US" sz="3200" dirty="0"/>
              <a:t>Inorganic compounds are simple molecules that often consist of only one or two different elements. </a:t>
            </a:r>
          </a:p>
          <a:p>
            <a:r>
              <a:rPr lang="en-US" sz="3200" dirty="0"/>
              <a:t>Examples include; water, oxygen, CO2, acids and bases</a:t>
            </a:r>
          </a:p>
          <a:p>
            <a:pPr marL="0" indent="0">
              <a:buNone/>
            </a:pPr>
            <a:r>
              <a:rPr lang="en-US" sz="3200" b="1" dirty="0"/>
              <a:t>WATER </a:t>
            </a:r>
          </a:p>
          <a:p>
            <a:r>
              <a:rPr lang="en-US" sz="3200" dirty="0"/>
              <a:t>Water makes up 60% to 75% of the human body</a:t>
            </a:r>
          </a:p>
          <a:p>
            <a:r>
              <a:rPr lang="en-US" sz="3200" dirty="0"/>
              <a:t>Roles of water</a:t>
            </a:r>
          </a:p>
          <a:p>
            <a:pPr lvl="1"/>
            <a:r>
              <a:rPr lang="en-US" sz="2800" dirty="0">
                <a:solidFill>
                  <a:srgbClr val="FF0000"/>
                </a:solidFill>
              </a:rPr>
              <a:t>Solvent</a:t>
            </a:r>
          </a:p>
          <a:p>
            <a:pPr lvl="1"/>
            <a:r>
              <a:rPr lang="en-US" sz="2800" dirty="0">
                <a:solidFill>
                  <a:srgbClr val="FF0000"/>
                </a:solidFill>
              </a:rPr>
              <a:t>Lubricant </a:t>
            </a:r>
          </a:p>
          <a:p>
            <a:pPr lvl="1"/>
            <a:r>
              <a:rPr lang="en-US" sz="2800" dirty="0">
                <a:solidFill>
                  <a:srgbClr val="FF0000"/>
                </a:solidFill>
              </a:rPr>
              <a:t>Water changes temperature slowly </a:t>
            </a:r>
            <a:r>
              <a:rPr lang="en-US" sz="2800" dirty="0" err="1">
                <a:solidFill>
                  <a:srgbClr val="FF0000"/>
                </a:solidFill>
              </a:rPr>
              <a:t>i.e</a:t>
            </a:r>
            <a:r>
              <a:rPr lang="en-US" sz="2800" dirty="0">
                <a:solidFill>
                  <a:srgbClr val="FF0000"/>
                </a:solidFill>
              </a:rPr>
              <a:t> absorbs heat before temperature rises, loses heat before temperature falls, has high vaporization (sweating)</a:t>
            </a:r>
          </a:p>
        </p:txBody>
      </p:sp>
    </p:spTree>
    <p:extLst>
      <p:ext uri="{BB962C8B-B14F-4D97-AF65-F5344CB8AC3E}">
        <p14:creationId xmlns:p14="http://schemas.microsoft.com/office/powerpoint/2010/main" val="244258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0603"/>
          </a:xfrm>
        </p:spPr>
        <p:txBody>
          <a:bodyPr>
            <a:normAutofit fontScale="90000"/>
          </a:bodyPr>
          <a:lstStyle/>
          <a:p>
            <a:r>
              <a:rPr lang="en-US" dirty="0"/>
              <a:t>Water in the body is found in the compartments as;</a:t>
            </a:r>
          </a:p>
        </p:txBody>
      </p:sp>
      <p:sp>
        <p:nvSpPr>
          <p:cNvPr id="3" name="Content Placeholder 2"/>
          <p:cNvSpPr>
            <a:spLocks noGrp="1"/>
          </p:cNvSpPr>
          <p:nvPr>
            <p:ph idx="1"/>
          </p:nvPr>
        </p:nvSpPr>
        <p:spPr>
          <a:xfrm>
            <a:off x="838200" y="1637365"/>
            <a:ext cx="10515600" cy="4467599"/>
          </a:xfrm>
        </p:spPr>
        <p:txBody>
          <a:bodyPr>
            <a:noAutofit/>
          </a:bodyPr>
          <a:lstStyle/>
          <a:p>
            <a:pPr marL="514350" indent="-514350">
              <a:buFont typeface="+mj-lt"/>
              <a:buAutoNum type="arabicPeriod"/>
            </a:pPr>
            <a:r>
              <a:rPr lang="en-US" sz="3200" b="1" dirty="0"/>
              <a:t>Intracellular ﬂuid (ICF)—</a:t>
            </a:r>
            <a:r>
              <a:rPr lang="en-US" sz="3200" dirty="0"/>
              <a:t>the water within cells; about 65% of the total body water </a:t>
            </a:r>
          </a:p>
          <a:p>
            <a:pPr marL="514350" indent="-514350">
              <a:buFont typeface="+mj-lt"/>
              <a:buAutoNum type="arabicPeriod"/>
            </a:pPr>
            <a:r>
              <a:rPr lang="en-US" sz="3200" b="1" dirty="0"/>
              <a:t>Extracellular ﬂuid (ECF)—</a:t>
            </a:r>
            <a:r>
              <a:rPr lang="en-US" sz="3200" dirty="0"/>
              <a:t>all the rest of the water in the body; about 35% of the total. It is found as;</a:t>
            </a:r>
          </a:p>
          <a:p>
            <a:pPr lvl="1"/>
            <a:r>
              <a:rPr lang="en-US" sz="2800" dirty="0"/>
              <a:t>Plasma—water found in blood vessels </a:t>
            </a:r>
          </a:p>
          <a:p>
            <a:pPr lvl="1"/>
            <a:r>
              <a:rPr lang="en-US" sz="2800" dirty="0"/>
              <a:t>Lymph—water found in lymphatic vessels </a:t>
            </a:r>
          </a:p>
          <a:p>
            <a:pPr lvl="1"/>
            <a:r>
              <a:rPr lang="en-US" sz="2800" dirty="0"/>
              <a:t>Tissue ﬂuid or interstitial ﬂuid—water found in the small spaces between cells </a:t>
            </a:r>
          </a:p>
          <a:p>
            <a:pPr lvl="1"/>
            <a:r>
              <a:rPr lang="en-US" sz="2800" dirty="0"/>
              <a:t>Specialized ﬂuids— in specific places</a:t>
            </a:r>
          </a:p>
        </p:txBody>
      </p:sp>
    </p:spTree>
    <p:extLst>
      <p:ext uri="{BB962C8B-B14F-4D97-AF65-F5344CB8AC3E}">
        <p14:creationId xmlns:p14="http://schemas.microsoft.com/office/powerpoint/2010/main" val="281753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COMPETENCE AND OUTCOMES</a:t>
            </a:r>
          </a:p>
        </p:txBody>
      </p:sp>
      <p:sp>
        <p:nvSpPr>
          <p:cNvPr id="3" name="Content Placeholder 2"/>
          <p:cNvSpPr>
            <a:spLocks noGrp="1"/>
          </p:cNvSpPr>
          <p:nvPr>
            <p:ph idx="1"/>
          </p:nvPr>
        </p:nvSpPr>
        <p:spPr/>
        <p:txBody>
          <a:bodyPr>
            <a:normAutofit fontScale="85000" lnSpcReduction="20000"/>
          </a:bodyPr>
          <a:lstStyle/>
          <a:p>
            <a:r>
              <a:rPr lang="en-US" dirty="0"/>
              <a:t>COMPETENCE: </a:t>
            </a:r>
          </a:p>
          <a:p>
            <a:pPr lvl="1"/>
            <a:r>
              <a:rPr lang="en-US" dirty="0"/>
              <a:t>The learner will apply concepts of the normal anatomical structure and function of the human body in predicting physiological consequences within and between anatomical and physiological systems of the human body</a:t>
            </a:r>
          </a:p>
          <a:p>
            <a:r>
              <a:rPr lang="en-US" dirty="0"/>
              <a:t>OUTCOMES: at the end of the course the learner should;</a:t>
            </a:r>
          </a:p>
          <a:p>
            <a:pPr lvl="1"/>
            <a:r>
              <a:rPr lang="en-US" dirty="0"/>
              <a:t>Develop a vocabulary of appropriate terminology to effectively communicate information related to anatomy and physiology</a:t>
            </a:r>
          </a:p>
          <a:p>
            <a:pPr lvl="1"/>
            <a:r>
              <a:rPr lang="en-US" dirty="0"/>
              <a:t>Demonstrate ability to relate the structure and function of body systems involved in support and movement</a:t>
            </a:r>
          </a:p>
          <a:p>
            <a:pPr lvl="1"/>
            <a:r>
              <a:rPr lang="en-US" dirty="0"/>
              <a:t>Demonstrate ability to relate the structure and function of body systems involved in integration and coordination</a:t>
            </a:r>
          </a:p>
          <a:p>
            <a:pPr lvl="1"/>
            <a:r>
              <a:rPr lang="en-US" dirty="0"/>
              <a:t>Demonstrate ability to relate the structure and function of body systems involved in transport</a:t>
            </a:r>
          </a:p>
          <a:p>
            <a:pPr lvl="1"/>
            <a:r>
              <a:rPr lang="en-US" dirty="0"/>
              <a:t>Demonstrate ability to relate the structure and function of body systems involved in absorption and excretion</a:t>
            </a:r>
          </a:p>
          <a:p>
            <a:pPr lvl="1"/>
            <a:r>
              <a:rPr lang="en-US" dirty="0"/>
              <a:t>Demonstrate ability to relate the structure and function of the reproductive system</a:t>
            </a:r>
          </a:p>
        </p:txBody>
      </p:sp>
    </p:spTree>
    <p:extLst>
      <p:ext uri="{BB962C8B-B14F-4D97-AF65-F5344CB8AC3E}">
        <p14:creationId xmlns:p14="http://schemas.microsoft.com/office/powerpoint/2010/main" val="184605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Specialized </a:t>
            </a:r>
            <a:r>
              <a:rPr lang="en-US" dirty="0">
                <a:latin typeface="Times New Roman" pitchFamily="18" charset="0"/>
                <a:cs typeface="Times New Roman" pitchFamily="18" charset="0"/>
              </a:rPr>
              <a:t>fluids </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v"/>
            </a:pPr>
            <a:r>
              <a:rPr lang="en-US" sz="3600" dirty="0">
                <a:latin typeface="Times New Roman" pitchFamily="18" charset="0"/>
                <a:cs typeface="Times New Roman" pitchFamily="18" charset="0"/>
              </a:rPr>
              <a:t>Synovial fluid(joints),</a:t>
            </a:r>
          </a:p>
          <a:p>
            <a:pPr>
              <a:buFont typeface="Wingdings" pitchFamily="2" charset="2"/>
              <a:buChar char="v"/>
            </a:pPr>
            <a:r>
              <a:rPr lang="en-US" sz="3600" dirty="0">
                <a:latin typeface="Times New Roman" pitchFamily="18" charset="0"/>
                <a:cs typeface="Times New Roman" pitchFamily="18" charset="0"/>
              </a:rPr>
              <a:t>Cerebrospinal fluid(brain and spinal cord),</a:t>
            </a:r>
          </a:p>
          <a:p>
            <a:pPr>
              <a:buFont typeface="Wingdings" pitchFamily="2" charset="2"/>
              <a:buChar char="v"/>
            </a:pPr>
            <a:r>
              <a:rPr lang="en-US" sz="3600" dirty="0">
                <a:latin typeface="Times New Roman" pitchFamily="18" charset="0"/>
                <a:cs typeface="Times New Roman" pitchFamily="18" charset="0"/>
              </a:rPr>
              <a:t>Aqueous humor and vitreous humor in the eye</a:t>
            </a:r>
          </a:p>
          <a:p>
            <a:pPr>
              <a:buFont typeface="Wingdings" pitchFamily="2" charset="2"/>
              <a:buChar char="v"/>
            </a:pPr>
            <a:r>
              <a:rPr lang="en-US" sz="3600" dirty="0">
                <a:latin typeface="Times New Roman" pitchFamily="18" charset="0"/>
                <a:cs typeface="Times New Roman" pitchFamily="18" charset="0"/>
              </a:rPr>
              <a:t>Pleural fluid around the lungs</a:t>
            </a:r>
          </a:p>
          <a:p>
            <a:pPr>
              <a:buFont typeface="Wingdings" pitchFamily="2" charset="2"/>
              <a:buChar char="v"/>
            </a:pPr>
            <a:r>
              <a:rPr lang="en-US" sz="3600" dirty="0">
                <a:latin typeface="Times New Roman" pitchFamily="18" charset="0"/>
                <a:cs typeface="Times New Roman" pitchFamily="18" charset="0"/>
              </a:rPr>
              <a:t>Pericardial fluid around the heart</a:t>
            </a:r>
          </a:p>
          <a:p>
            <a:pPr>
              <a:buNone/>
            </a:pPr>
            <a:r>
              <a:rPr lang="en-US" sz="3600" dirty="0">
                <a:latin typeface="Times New Roman" pitchFamily="18" charset="0"/>
                <a:cs typeface="Times New Roman" pitchFamily="18" charset="0"/>
              </a:rPr>
              <a:t> The above fluid play the role of lubrication</a:t>
            </a:r>
            <a:endParaRPr lang="en-US" sz="3600" dirty="0"/>
          </a:p>
        </p:txBody>
      </p:sp>
    </p:spTree>
    <p:extLst>
      <p:ext uri="{BB962C8B-B14F-4D97-AF65-F5344CB8AC3E}">
        <p14:creationId xmlns:p14="http://schemas.microsoft.com/office/powerpoint/2010/main" val="104623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1135696"/>
          </a:xfrm>
        </p:spPr>
        <p:txBody>
          <a:bodyPr>
            <a:normAutofit/>
          </a:bodyPr>
          <a:lstStyle/>
          <a:p>
            <a:r>
              <a:rPr lang="en-US" dirty="0"/>
              <a:t>Distribution of body water in a 70 kg person</a:t>
            </a:r>
          </a:p>
        </p:txBody>
      </p:sp>
      <p:sp>
        <p:nvSpPr>
          <p:cNvPr id="2" name="Content Placeholder 1"/>
          <p:cNvSpPr>
            <a:spLocks noGrp="1"/>
          </p:cNvSpPr>
          <p:nvPr>
            <p:ph idx="1"/>
          </p:nvPr>
        </p:nvSpPr>
        <p:spPr/>
        <p:txBody>
          <a:bodyPr/>
          <a:lstStyle/>
          <a:p>
            <a:r>
              <a:rPr lang="en-US" dirty="0"/>
              <a:t>.</a:t>
            </a:r>
          </a:p>
        </p:txBody>
      </p:sp>
      <p:pic>
        <p:nvPicPr>
          <p:cNvPr id="5" name="Picture 2"/>
          <p:cNvPicPr>
            <a:picLocks noChangeAspect="1" noChangeArrowheads="1"/>
          </p:cNvPicPr>
          <p:nvPr/>
        </p:nvPicPr>
        <p:blipFill>
          <a:blip r:embed="rId2"/>
          <a:srcRect/>
          <a:stretch>
            <a:fillRect/>
          </a:stretch>
        </p:blipFill>
        <p:spPr bwMode="auto">
          <a:xfrm>
            <a:off x="2380129" y="1500822"/>
            <a:ext cx="6004216" cy="4676141"/>
          </a:xfrm>
          <a:prstGeom prst="rect">
            <a:avLst/>
          </a:prstGeom>
          <a:noFill/>
          <a:ln w="9525">
            <a:noFill/>
            <a:miter lim="800000"/>
            <a:headEnd/>
            <a:tailEnd/>
          </a:ln>
          <a:effectLst/>
        </p:spPr>
      </p:pic>
    </p:spTree>
    <p:extLst>
      <p:ext uri="{BB962C8B-B14F-4D97-AF65-F5344CB8AC3E}">
        <p14:creationId xmlns:p14="http://schemas.microsoft.com/office/powerpoint/2010/main" val="103622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3"/>
          </a:xfrm>
        </p:spPr>
        <p:txBody>
          <a:bodyPr/>
          <a:lstStyle/>
          <a:p>
            <a:r>
              <a:rPr lang="en-US" dirty="0"/>
              <a:t>ACIDS, BASES and pH</a:t>
            </a:r>
          </a:p>
        </p:txBody>
      </p:sp>
      <p:sp>
        <p:nvSpPr>
          <p:cNvPr id="3" name="Content Placeholder 2"/>
          <p:cNvSpPr>
            <a:spLocks noGrp="1"/>
          </p:cNvSpPr>
          <p:nvPr>
            <p:ph idx="1"/>
          </p:nvPr>
        </p:nvSpPr>
        <p:spPr>
          <a:xfrm>
            <a:off x="838200" y="1406769"/>
            <a:ext cx="10515600" cy="4965896"/>
          </a:xfrm>
        </p:spPr>
        <p:txBody>
          <a:bodyPr>
            <a:normAutofit fontScale="92500" lnSpcReduction="10000"/>
          </a:bodyPr>
          <a:lstStyle/>
          <a:p>
            <a:r>
              <a:rPr lang="en-US" dirty="0"/>
              <a:t>An acid is a substance that increases the concentration of hydrogen ions (H+) in a water solution. </a:t>
            </a:r>
          </a:p>
          <a:p>
            <a:r>
              <a:rPr lang="en-US" dirty="0"/>
              <a:t>A base is a substance that decreases the concentration of H+ ions, but increases the concentration of hydroxyl ions (OH-). </a:t>
            </a:r>
          </a:p>
          <a:p>
            <a:pPr lvl="1"/>
            <a:r>
              <a:rPr lang="en-US" dirty="0"/>
              <a:t>The acidity or alkalinity (basicity) of a solution is measured on a scale of values called pH (parts hydrogen).  </a:t>
            </a:r>
          </a:p>
          <a:p>
            <a:pPr lvl="1"/>
            <a:r>
              <a:rPr lang="en-US" dirty="0"/>
              <a:t>Values on the scale ranges from 0 to 14 with 0 indicating the most acidic level and 14 the most alkaline. </a:t>
            </a:r>
          </a:p>
          <a:p>
            <a:pPr lvl="1"/>
            <a:r>
              <a:rPr lang="en-US" dirty="0"/>
              <a:t>A pH of 7 is neutral because it contains the same number of H+ ions and OH-ions </a:t>
            </a:r>
            <a:r>
              <a:rPr lang="en-US" dirty="0" err="1"/>
              <a:t>e.g</a:t>
            </a:r>
            <a:r>
              <a:rPr lang="en-US" dirty="0"/>
              <a:t> Pure water has a pH of 7. </a:t>
            </a:r>
          </a:p>
          <a:p>
            <a:r>
              <a:rPr lang="en-US" b="1" dirty="0"/>
              <a:t>The cells and internal ﬂuids of the human body have a pH close to neutral</a:t>
            </a:r>
            <a:r>
              <a:rPr lang="en-US" dirty="0"/>
              <a:t>. </a:t>
            </a:r>
            <a:r>
              <a:rPr lang="en-US" dirty="0">
                <a:solidFill>
                  <a:srgbClr val="0070C0"/>
                </a:solidFill>
              </a:rPr>
              <a:t>The pH of intracellular ﬂuid is around 6.8</a:t>
            </a:r>
          </a:p>
          <a:p>
            <a:r>
              <a:rPr lang="en-US" dirty="0"/>
              <a:t>The normal pH range of blood is </a:t>
            </a:r>
            <a:r>
              <a:rPr lang="en-US" b="1" dirty="0"/>
              <a:t>7.35 to 7.45</a:t>
            </a:r>
            <a:r>
              <a:rPr lang="en-US" dirty="0"/>
              <a:t>. This </a:t>
            </a:r>
            <a:r>
              <a:rPr lang="en-US" dirty="0">
                <a:solidFill>
                  <a:srgbClr val="FF0000"/>
                </a:solidFill>
              </a:rPr>
              <a:t>pH of blood must be maintained within this slightly </a:t>
            </a:r>
            <a:r>
              <a:rPr lang="en-US" u="sng" dirty="0">
                <a:solidFill>
                  <a:srgbClr val="FF0000"/>
                </a:solidFill>
              </a:rPr>
              <a:t>alkaline range</a:t>
            </a:r>
          </a:p>
        </p:txBody>
      </p:sp>
    </p:spTree>
    <p:extLst>
      <p:ext uri="{BB962C8B-B14F-4D97-AF65-F5344CB8AC3E}">
        <p14:creationId xmlns:p14="http://schemas.microsoft.com/office/powerpoint/2010/main" val="229249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values</a:t>
            </a:r>
          </a:p>
        </p:txBody>
      </p:sp>
      <p:sp>
        <p:nvSpPr>
          <p:cNvPr id="4" name="Content Placeholder 3"/>
          <p:cNvSpPr>
            <a:spLocks noGrp="1"/>
          </p:cNvSpPr>
          <p:nvPr>
            <p:ph sz="half" idx="2"/>
          </p:nvPr>
        </p:nvSpPr>
        <p:spPr/>
        <p:txBody>
          <a:bodyPr/>
          <a:lstStyle/>
          <a:p>
            <a:endParaRPr lang="en-US"/>
          </a:p>
        </p:txBody>
      </p:sp>
      <p:pic>
        <p:nvPicPr>
          <p:cNvPr id="7" name="Picture 2"/>
          <p:cNvPicPr>
            <a:picLocks noChangeAspect="1" noChangeArrowheads="1"/>
          </p:cNvPicPr>
          <p:nvPr/>
        </p:nvPicPr>
        <p:blipFill>
          <a:blip r:embed="rId2"/>
          <a:srcRect/>
          <a:stretch>
            <a:fillRect/>
          </a:stretch>
        </p:blipFill>
        <p:spPr bwMode="auto">
          <a:xfrm>
            <a:off x="228600" y="1690688"/>
            <a:ext cx="5791200" cy="2772569"/>
          </a:xfrm>
          <a:prstGeom prst="rect">
            <a:avLst/>
          </a:prstGeom>
          <a:noFill/>
          <a:ln w="9525">
            <a:noFill/>
            <a:miter lim="800000"/>
            <a:headEnd/>
            <a:tailEnd/>
          </a:ln>
          <a:effectLst/>
        </p:spPr>
      </p:pic>
      <p:sp>
        <p:nvSpPr>
          <p:cNvPr id="3" name="Content Placeholder 2"/>
          <p:cNvSpPr>
            <a:spLocks noGrp="1"/>
          </p:cNvSpPr>
          <p:nvPr>
            <p:ph sz="half" idx="1"/>
          </p:nvPr>
        </p:nvSpPr>
        <p:spPr/>
        <p:txBody>
          <a:bodyPr/>
          <a:lstStyle/>
          <a:p>
            <a:r>
              <a:rPr lang="en-US" dirty="0"/>
              <a:t>.</a:t>
            </a:r>
          </a:p>
        </p:txBody>
      </p:sp>
      <p:pic>
        <p:nvPicPr>
          <p:cNvPr id="8" name="Picture 2"/>
          <p:cNvPicPr>
            <a:picLocks noChangeAspect="1" noChangeArrowheads="1"/>
          </p:cNvPicPr>
          <p:nvPr/>
        </p:nvPicPr>
        <p:blipFill>
          <a:blip r:embed="rId3"/>
          <a:srcRect/>
          <a:stretch>
            <a:fillRect/>
          </a:stretch>
        </p:blipFill>
        <p:spPr bwMode="auto">
          <a:xfrm>
            <a:off x="6096000" y="1690688"/>
            <a:ext cx="5439508" cy="4667909"/>
          </a:xfrm>
          <a:prstGeom prst="rect">
            <a:avLst/>
          </a:prstGeom>
          <a:noFill/>
          <a:ln w="9525">
            <a:noFill/>
            <a:miter lim="800000"/>
            <a:headEnd/>
            <a:tailEnd/>
          </a:ln>
          <a:effectLst/>
        </p:spPr>
      </p:pic>
    </p:spTree>
    <p:extLst>
      <p:ext uri="{BB962C8B-B14F-4D97-AF65-F5344CB8AC3E}">
        <p14:creationId xmlns:p14="http://schemas.microsoft.com/office/powerpoint/2010/main" val="1991178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3847"/>
          </a:xfrm>
        </p:spPr>
        <p:txBody>
          <a:bodyPr/>
          <a:lstStyle/>
          <a:p>
            <a:r>
              <a:rPr lang="en-US" dirty="0"/>
              <a:t>Acids and bases </a:t>
            </a:r>
            <a:r>
              <a:rPr lang="en-US" dirty="0" err="1"/>
              <a:t>cont</a:t>
            </a:r>
            <a:r>
              <a:rPr lang="en-US" dirty="0"/>
              <a:t>’</a:t>
            </a:r>
          </a:p>
        </p:txBody>
      </p:sp>
      <p:sp>
        <p:nvSpPr>
          <p:cNvPr id="3" name="Content Placeholder 2"/>
          <p:cNvSpPr>
            <a:spLocks noGrp="1"/>
          </p:cNvSpPr>
          <p:nvPr>
            <p:ph idx="1"/>
          </p:nvPr>
        </p:nvSpPr>
        <p:spPr>
          <a:xfrm>
            <a:off x="838200" y="1448972"/>
            <a:ext cx="10515600" cy="4909625"/>
          </a:xfrm>
        </p:spPr>
        <p:txBody>
          <a:bodyPr>
            <a:normAutofit lnSpcReduction="10000"/>
          </a:bodyPr>
          <a:lstStyle/>
          <a:p>
            <a:r>
              <a:rPr lang="en-US" dirty="0"/>
              <a:t>A decrease of only one pH unit, which is 10 times as many H ions, would disrupt the chemical </a:t>
            </a:r>
            <a:r>
              <a:rPr lang="en-US" u="sng" dirty="0"/>
              <a:t>reactions of the blood </a:t>
            </a:r>
            <a:r>
              <a:rPr lang="en-US" dirty="0"/>
              <a:t>and cause the death of the individual</a:t>
            </a:r>
          </a:p>
          <a:p>
            <a:endParaRPr lang="en-US" dirty="0">
              <a:solidFill>
                <a:srgbClr val="FF0000"/>
              </a:solidFill>
            </a:endParaRPr>
          </a:p>
          <a:p>
            <a:r>
              <a:rPr lang="en-US" dirty="0"/>
              <a:t>External fluids such as gastric juice and urine may be strongly acidic or alkaline without causing harm to the body</a:t>
            </a:r>
          </a:p>
          <a:p>
            <a:endParaRPr lang="en-US" dirty="0">
              <a:solidFill>
                <a:srgbClr val="FF0000"/>
              </a:solidFill>
            </a:endParaRPr>
          </a:p>
          <a:p>
            <a:r>
              <a:rPr lang="en-US" dirty="0">
                <a:solidFill>
                  <a:srgbClr val="FF0000"/>
                </a:solidFill>
              </a:rPr>
              <a:t>Normal metabolism make body fluids more acidic and be continually corrected. </a:t>
            </a:r>
          </a:p>
          <a:p>
            <a:r>
              <a:rPr lang="en-US" dirty="0"/>
              <a:t>Normal pH of internal ﬂuids is maintained by the </a:t>
            </a:r>
            <a:r>
              <a:rPr lang="en-US" dirty="0">
                <a:solidFill>
                  <a:srgbClr val="00B050"/>
                </a:solidFill>
              </a:rPr>
              <a:t>kidneys, respiratory system, and buffer systems. </a:t>
            </a:r>
          </a:p>
          <a:p>
            <a:endParaRPr lang="en-US" dirty="0">
              <a:solidFill>
                <a:srgbClr val="00B050"/>
              </a:solidFill>
            </a:endParaRPr>
          </a:p>
          <a:p>
            <a:endParaRPr lang="en-US" dirty="0"/>
          </a:p>
        </p:txBody>
      </p:sp>
    </p:spTree>
    <p:extLst>
      <p:ext uri="{BB962C8B-B14F-4D97-AF65-F5344CB8AC3E}">
        <p14:creationId xmlns:p14="http://schemas.microsoft.com/office/powerpoint/2010/main" val="4062783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BUFFER SYSTEMS </a:t>
            </a:r>
            <a:endParaRPr lang="en-US" dirty="0"/>
          </a:p>
        </p:txBody>
      </p:sp>
      <p:sp>
        <p:nvSpPr>
          <p:cNvPr id="3" name="Content Placeholder 2"/>
          <p:cNvSpPr>
            <a:spLocks noGrp="1"/>
          </p:cNvSpPr>
          <p:nvPr>
            <p:ph idx="1"/>
          </p:nvPr>
        </p:nvSpPr>
        <p:spPr/>
        <p:txBody>
          <a:bodyPr/>
          <a:lstStyle/>
          <a:p>
            <a:r>
              <a:rPr lang="en-US" dirty="0"/>
              <a:t>A buffer system is a chemical or pair of chemicals that minimizes changes in pH by reacting with strong acids or strong bases to transform them into substances that will not drastically change pH </a:t>
            </a:r>
          </a:p>
          <a:p>
            <a:endParaRPr lang="en-US" dirty="0"/>
          </a:p>
          <a:p>
            <a:r>
              <a:rPr lang="en-US" b="1" dirty="0">
                <a:latin typeface="Times New Roman" pitchFamily="18" charset="0"/>
                <a:cs typeface="Times New Roman" pitchFamily="18" charset="0"/>
              </a:rPr>
              <a:t>A buffer may bond to H ions when a body fluid is becoming too acidic, or release H ions when a fluid is becoming too alkaline</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Examples include: bicarbonates, some proteins, phosphates</a:t>
            </a:r>
          </a:p>
          <a:p>
            <a:endParaRPr lang="en-US" dirty="0"/>
          </a:p>
        </p:txBody>
      </p:sp>
    </p:spTree>
    <p:extLst>
      <p:ext uri="{BB962C8B-B14F-4D97-AF65-F5344CB8AC3E}">
        <p14:creationId xmlns:p14="http://schemas.microsoft.com/office/powerpoint/2010/main" val="319886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If a strong acid, such as </a:t>
            </a:r>
            <a:r>
              <a:rPr lang="en-US" sz="2400" dirty="0" err="1">
                <a:latin typeface="Times New Roman" pitchFamily="18" charset="0"/>
                <a:cs typeface="Times New Roman" pitchFamily="18" charset="0"/>
              </a:rPr>
              <a:t>HCl</a:t>
            </a:r>
            <a:r>
              <a:rPr lang="en-US" sz="2400" dirty="0">
                <a:latin typeface="Times New Roman" pitchFamily="18" charset="0"/>
                <a:cs typeface="Times New Roman" pitchFamily="18" charset="0"/>
              </a:rPr>
              <a:t>, is added to extracellular fluid, this reaction will occur:</a:t>
            </a:r>
            <a:endParaRPr lang="en-US" sz="2400" b="1" dirty="0">
              <a:latin typeface="Times New Roman" pitchFamily="18" charset="0"/>
              <a:cs typeface="Times New Roman" pitchFamily="18" charset="0"/>
            </a:endParaRPr>
          </a:p>
          <a:p>
            <a:pPr>
              <a:buNone/>
            </a:pPr>
            <a:r>
              <a:rPr lang="en-US" sz="2400" dirty="0" err="1">
                <a:latin typeface="Times New Roman" pitchFamily="18" charset="0"/>
                <a:cs typeface="Times New Roman" pitchFamily="18" charset="0"/>
              </a:rPr>
              <a:t>HCl</a:t>
            </a:r>
            <a:r>
              <a:rPr lang="en-US" sz="2400" dirty="0">
                <a:latin typeface="Times New Roman" pitchFamily="18" charset="0"/>
                <a:cs typeface="Times New Roman" pitchFamily="18" charset="0"/>
              </a:rPr>
              <a:t> + NaHCO3 → </a:t>
            </a:r>
            <a:r>
              <a:rPr lang="en-US" sz="2400" dirty="0" err="1">
                <a:latin typeface="Times New Roman" pitchFamily="18" charset="0"/>
                <a:cs typeface="Times New Roman" pitchFamily="18" charset="0"/>
              </a:rPr>
              <a:t>NaCl</a:t>
            </a:r>
            <a:r>
              <a:rPr lang="en-US" sz="2400" dirty="0">
                <a:latin typeface="Times New Roman" pitchFamily="18" charset="0"/>
                <a:cs typeface="Times New Roman" pitchFamily="18" charset="0"/>
              </a:rPr>
              <a:t>  +H2CO3(weak carbonic acid)</a:t>
            </a:r>
          </a:p>
          <a:p>
            <a:pPr>
              <a:buNone/>
            </a:pP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HCl</a:t>
            </a:r>
            <a:r>
              <a:rPr lang="en-US" sz="2400" dirty="0">
                <a:latin typeface="Times New Roman" pitchFamily="18" charset="0"/>
                <a:cs typeface="Times New Roman" pitchFamily="18" charset="0"/>
              </a:rPr>
              <a:t>, a strong acid that would greatly lower pH, has reacted with sodium bicarbonate. </a:t>
            </a:r>
          </a:p>
          <a:p>
            <a:pPr>
              <a:buNone/>
            </a:pP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The products of this reaction are </a:t>
            </a:r>
            <a:r>
              <a:rPr lang="en-US" sz="2400" b="1" dirty="0" err="1">
                <a:latin typeface="Times New Roman" pitchFamily="18" charset="0"/>
                <a:cs typeface="Times New Roman" pitchFamily="18" charset="0"/>
              </a:rPr>
              <a:t>NaCl</a:t>
            </a:r>
            <a:r>
              <a:rPr lang="en-US" sz="2400" b="1" dirty="0">
                <a:latin typeface="Times New Roman" pitchFamily="18" charset="0"/>
                <a:cs typeface="Times New Roman" pitchFamily="18" charset="0"/>
              </a:rPr>
              <a:t> (has no effect on pH), and H2CO3, a weak acid that lowers pH only slightly. This prevents a drastic change in the pH of the extracellular fluid.</a:t>
            </a:r>
          </a:p>
        </p:txBody>
      </p:sp>
      <p:sp>
        <p:nvSpPr>
          <p:cNvPr id="3" name="Title 2"/>
          <p:cNvSpPr>
            <a:spLocks noGrp="1"/>
          </p:cNvSpPr>
          <p:nvPr>
            <p:ph type="title"/>
          </p:nvPr>
        </p:nvSpPr>
        <p:spPr/>
        <p:txBody>
          <a:bodyPr/>
          <a:lstStyle/>
          <a:p>
            <a:r>
              <a:rPr lang="en-US" dirty="0"/>
              <a:t>Examples of buffer system work</a:t>
            </a:r>
          </a:p>
        </p:txBody>
      </p:sp>
    </p:spTree>
    <p:extLst>
      <p:ext uri="{BB962C8B-B14F-4D97-AF65-F5344CB8AC3E}">
        <p14:creationId xmlns:p14="http://schemas.microsoft.com/office/powerpoint/2010/main" val="112705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399" y="990601"/>
            <a:ext cx="9819249" cy="5016691"/>
          </a:xfrm>
        </p:spPr>
        <p:txBody>
          <a:bodyPr>
            <a:noAutofit/>
          </a:bodyPr>
          <a:lstStyle/>
          <a:p>
            <a:r>
              <a:rPr lang="en-US" dirty="0">
                <a:latin typeface="Times New Roman" pitchFamily="18" charset="0"/>
                <a:cs typeface="Times New Roman" pitchFamily="18" charset="0"/>
              </a:rPr>
              <a:t>If a strong base, such as sodium hydroxide, is added to the extracellular fluid, this reaction will occur: </a:t>
            </a:r>
          </a:p>
          <a:p>
            <a:pPr>
              <a:buNone/>
            </a:pPr>
            <a:r>
              <a:rPr lang="en-US" dirty="0" err="1">
                <a:latin typeface="Times New Roman" pitchFamily="18" charset="0"/>
                <a:cs typeface="Times New Roman" pitchFamily="18" charset="0"/>
              </a:rPr>
              <a:t>NaOH</a:t>
            </a:r>
            <a:r>
              <a:rPr lang="en-US" dirty="0">
                <a:latin typeface="Times New Roman" pitchFamily="18" charset="0"/>
                <a:cs typeface="Times New Roman" pitchFamily="18" charset="0"/>
              </a:rPr>
              <a:t> + H2CO3 → H2O + NaHCO3</a:t>
            </a:r>
          </a:p>
          <a:p>
            <a:r>
              <a:rPr lang="en-US" dirty="0">
                <a:latin typeface="Times New Roman" pitchFamily="18" charset="0"/>
                <a:cs typeface="Times New Roman" pitchFamily="18" charset="0"/>
              </a:rPr>
              <a:t>Sodium hydroxide, a strong base that would greatly raise pH, has reacted with carbonic acid.</a:t>
            </a:r>
          </a:p>
          <a:p>
            <a:r>
              <a:rPr lang="en-US" b="1" dirty="0">
                <a:latin typeface="Times New Roman" pitchFamily="18" charset="0"/>
                <a:cs typeface="Times New Roman" pitchFamily="18" charset="0"/>
              </a:rPr>
              <a:t>The products of this reaction are water, which has no effect on pH, and sodium bicarbonate, a weak base that raises pH only slightly</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Again, this prevents a drastic change in the pH of the extracellular fluid.</a:t>
            </a:r>
          </a:p>
        </p:txBody>
      </p:sp>
      <p:sp>
        <p:nvSpPr>
          <p:cNvPr id="3" name="Title 2"/>
          <p:cNvSpPr>
            <a:spLocks noGrp="1"/>
          </p:cNvSpPr>
          <p:nvPr>
            <p:ph type="title"/>
          </p:nvPr>
        </p:nvSpPr>
        <p:spPr>
          <a:xfrm>
            <a:off x="1981200" y="0"/>
            <a:ext cx="8229600" cy="762000"/>
          </a:xfrm>
        </p:spPr>
        <p:txBody>
          <a:bodyPr>
            <a:normAutofit/>
          </a:bodyPr>
          <a:lstStyle/>
          <a:p>
            <a:r>
              <a:rPr lang="en-US" dirty="0"/>
              <a:t>Example </a:t>
            </a:r>
            <a:r>
              <a:rPr lang="en-US" dirty="0" err="1"/>
              <a:t>cont</a:t>
            </a:r>
            <a:r>
              <a:rPr lang="en-US" dirty="0"/>
              <a:t>’</a:t>
            </a:r>
          </a:p>
        </p:txBody>
      </p:sp>
    </p:spTree>
    <p:extLst>
      <p:ext uri="{BB962C8B-B14F-4D97-AF65-F5344CB8AC3E}">
        <p14:creationId xmlns:p14="http://schemas.microsoft.com/office/powerpoint/2010/main" val="580798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4532972"/>
          </a:xfrm>
        </p:spPr>
        <p:txBody>
          <a:bodyPr>
            <a:normAutofit/>
          </a:bodyPr>
          <a:lstStyle/>
          <a:p>
            <a:r>
              <a:rPr lang="en-US" dirty="0">
                <a:solidFill>
                  <a:srgbClr val="FF0000"/>
                </a:solidFill>
                <a:latin typeface="Times New Roman" pitchFamily="18" charset="0"/>
                <a:cs typeface="Times New Roman" pitchFamily="18" charset="0"/>
              </a:rPr>
              <a:t>Regulates PH by controlling excretion of hydrogen ions  or hydrogen carbonate ions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If PH falls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becomes more acidic, the kidney increases hydrogen ion excretion and conserves the bicarbonates, thus raising the PH. </a:t>
            </a:r>
          </a:p>
          <a:p>
            <a:r>
              <a:rPr lang="en-US" dirty="0">
                <a:latin typeface="Times New Roman" pitchFamily="18" charset="0"/>
                <a:cs typeface="Times New Roman" pitchFamily="18" charset="0"/>
              </a:rPr>
              <a:t>When the pH rises or becomes more alkaline, the kidney increases excretion of bicarbonate ions and conserves hydrogen ions thus lowering  the PH</a:t>
            </a:r>
          </a:p>
        </p:txBody>
      </p:sp>
      <p:sp>
        <p:nvSpPr>
          <p:cNvPr id="3" name="Title 2"/>
          <p:cNvSpPr>
            <a:spLocks noGrp="1"/>
          </p:cNvSpPr>
          <p:nvPr>
            <p:ph type="title"/>
          </p:nvPr>
        </p:nvSpPr>
        <p:spPr>
          <a:xfrm>
            <a:off x="838200" y="365126"/>
            <a:ext cx="10515600" cy="1055712"/>
          </a:xfrm>
        </p:spPr>
        <p:txBody>
          <a:bodyPr>
            <a:normAutofit/>
          </a:bodyPr>
          <a:lstStyle/>
          <a:p>
            <a:r>
              <a:rPr lang="en-US" sz="3200" dirty="0">
                <a:latin typeface="Times New Roman" pitchFamily="18" charset="0"/>
                <a:cs typeface="Times New Roman" pitchFamily="18" charset="0"/>
              </a:rPr>
              <a:t>How the kidneys regulate the blood PH</a:t>
            </a:r>
          </a:p>
        </p:txBody>
      </p:sp>
    </p:spTree>
    <p:extLst>
      <p:ext uri="{BB962C8B-B14F-4D97-AF65-F5344CB8AC3E}">
        <p14:creationId xmlns:p14="http://schemas.microsoft.com/office/powerpoint/2010/main" val="3297413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ORGANIC COMPOUNDS OF IMPORTANCE</a:t>
            </a:r>
          </a:p>
        </p:txBody>
      </p:sp>
      <p:sp>
        <p:nvSpPr>
          <p:cNvPr id="3" name="Content Placeholder 2"/>
          <p:cNvSpPr>
            <a:spLocks noGrp="1"/>
          </p:cNvSpPr>
          <p:nvPr>
            <p:ph idx="1"/>
          </p:nvPr>
        </p:nvSpPr>
        <p:spPr/>
        <p:txBody>
          <a:bodyPr>
            <a:normAutofit/>
          </a:bodyPr>
          <a:lstStyle/>
          <a:p>
            <a:r>
              <a:rPr lang="en-US" dirty="0"/>
              <a:t>Organic compounds all contain covalently bonded carbon and hydrogen atoms and perhaps other elements as well. </a:t>
            </a:r>
          </a:p>
          <a:p>
            <a:endParaRPr lang="en-US" dirty="0"/>
          </a:p>
          <a:p>
            <a:r>
              <a:rPr lang="en-US" dirty="0"/>
              <a:t>There are four major groups of organic compounds: </a:t>
            </a:r>
          </a:p>
          <a:p>
            <a:pPr lvl="1"/>
            <a:r>
              <a:rPr lang="en-US" b="1" dirty="0"/>
              <a:t>Carbohydrates, </a:t>
            </a:r>
          </a:p>
          <a:p>
            <a:pPr lvl="1"/>
            <a:r>
              <a:rPr lang="en-US" b="1" dirty="0"/>
              <a:t>Lipids, </a:t>
            </a:r>
          </a:p>
          <a:p>
            <a:pPr lvl="1"/>
            <a:r>
              <a:rPr lang="en-US" b="1" dirty="0"/>
              <a:t>Proteins, </a:t>
            </a:r>
          </a:p>
          <a:p>
            <a:pPr lvl="1"/>
            <a:r>
              <a:rPr lang="en-US" b="1" dirty="0"/>
              <a:t>Nucleic acids.</a:t>
            </a:r>
          </a:p>
        </p:txBody>
      </p:sp>
    </p:spTree>
    <p:extLst>
      <p:ext uri="{BB962C8B-B14F-4D97-AF65-F5344CB8AC3E}">
        <p14:creationId xmlns:p14="http://schemas.microsoft.com/office/powerpoint/2010/main" val="79161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units</a:t>
            </a:r>
          </a:p>
        </p:txBody>
      </p:sp>
      <p:sp>
        <p:nvSpPr>
          <p:cNvPr id="3" name="Content Placeholder 2"/>
          <p:cNvSpPr>
            <a:spLocks noGrp="1"/>
          </p:cNvSpPr>
          <p:nvPr>
            <p:ph idx="1"/>
          </p:nvPr>
        </p:nvSpPr>
        <p:spPr/>
        <p:txBody>
          <a:bodyPr/>
          <a:lstStyle/>
          <a:p>
            <a:r>
              <a:rPr lang="en-US" dirty="0"/>
              <a:t>Levels of organization</a:t>
            </a:r>
          </a:p>
          <a:p>
            <a:r>
              <a:rPr lang="en-US" dirty="0"/>
              <a:t>Support and movement</a:t>
            </a:r>
          </a:p>
          <a:p>
            <a:r>
              <a:rPr lang="en-US" dirty="0"/>
              <a:t>Integration and coordination</a:t>
            </a:r>
          </a:p>
          <a:p>
            <a:r>
              <a:rPr lang="en-US" dirty="0"/>
              <a:t>Transport</a:t>
            </a:r>
          </a:p>
          <a:p>
            <a:r>
              <a:rPr lang="en-US" dirty="0"/>
              <a:t>Absorption and excretion</a:t>
            </a:r>
          </a:p>
          <a:p>
            <a:r>
              <a:rPr lang="en-US" dirty="0"/>
              <a:t>Reproduction and development</a:t>
            </a:r>
          </a:p>
        </p:txBody>
      </p:sp>
    </p:spTree>
    <p:extLst>
      <p:ext uri="{BB962C8B-B14F-4D97-AF65-F5344CB8AC3E}">
        <p14:creationId xmlns:p14="http://schemas.microsoft.com/office/powerpoint/2010/main" val="91441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764"/>
          </a:xfrm>
        </p:spPr>
        <p:txBody>
          <a:bodyPr/>
          <a:lstStyle/>
          <a:p>
            <a:r>
              <a:rPr lang="en-US" dirty="0"/>
              <a:t>CARBOHYDRATES</a:t>
            </a:r>
          </a:p>
        </p:txBody>
      </p:sp>
      <p:sp>
        <p:nvSpPr>
          <p:cNvPr id="3" name="Content Placeholder 2"/>
          <p:cNvSpPr>
            <a:spLocks noGrp="1"/>
          </p:cNvSpPr>
          <p:nvPr>
            <p:ph idx="1"/>
          </p:nvPr>
        </p:nvSpPr>
        <p:spPr>
          <a:xfrm>
            <a:off x="838200" y="1420837"/>
            <a:ext cx="10515600" cy="4756126"/>
          </a:xfrm>
        </p:spPr>
        <p:txBody>
          <a:bodyPr>
            <a:normAutofit fontScale="92500" lnSpcReduction="20000"/>
          </a:bodyPr>
          <a:lstStyle/>
          <a:p>
            <a:r>
              <a:rPr lang="en-US" dirty="0"/>
              <a:t>They are the primary source of energy. </a:t>
            </a:r>
          </a:p>
          <a:p>
            <a:r>
              <a:rPr lang="en-US" dirty="0"/>
              <a:t>All carbohydrates contain carbon, hydrogen, and oxygen </a:t>
            </a:r>
          </a:p>
          <a:p>
            <a:r>
              <a:rPr lang="en-US" dirty="0"/>
              <a:t>They are classiﬁed as </a:t>
            </a:r>
          </a:p>
          <a:p>
            <a:pPr lvl="1"/>
            <a:r>
              <a:rPr lang="en-US" b="1" dirty="0" err="1"/>
              <a:t>Monosaccharides</a:t>
            </a:r>
            <a:r>
              <a:rPr lang="en-US" dirty="0"/>
              <a:t>: Glucose, Fructose </a:t>
            </a:r>
            <a:r>
              <a:rPr lang="en-US" dirty="0" err="1"/>
              <a:t>Galactose</a:t>
            </a:r>
            <a:r>
              <a:rPr lang="en-US" dirty="0"/>
              <a:t>, Pentose and Ribose form part of </a:t>
            </a:r>
            <a:r>
              <a:rPr lang="en-US" dirty="0" err="1"/>
              <a:t>nucleids</a:t>
            </a:r>
            <a:r>
              <a:rPr lang="en-US" dirty="0"/>
              <a:t> acids</a:t>
            </a:r>
          </a:p>
          <a:p>
            <a:pPr lvl="1"/>
            <a:r>
              <a:rPr lang="en-US" b="1" dirty="0"/>
              <a:t>Disaccharides</a:t>
            </a:r>
            <a:r>
              <a:rPr lang="en-US" dirty="0"/>
              <a:t>: sucrose (one glucose and one fructose), maltose (two glucose), lactose (glucose and </a:t>
            </a:r>
            <a:r>
              <a:rPr lang="en-US" dirty="0" err="1"/>
              <a:t>galactose</a:t>
            </a:r>
            <a:r>
              <a:rPr lang="en-US" dirty="0"/>
              <a:t>) </a:t>
            </a:r>
          </a:p>
          <a:p>
            <a:pPr lvl="1"/>
            <a:r>
              <a:rPr lang="en-US" b="1" dirty="0"/>
              <a:t>Oligosaccharides</a:t>
            </a:r>
            <a:r>
              <a:rPr lang="en-US" dirty="0"/>
              <a:t>:  3 to 20 </a:t>
            </a:r>
            <a:r>
              <a:rPr lang="en-US" dirty="0" err="1"/>
              <a:t>monosaccharides</a:t>
            </a:r>
            <a:r>
              <a:rPr lang="en-US" dirty="0"/>
              <a:t>. They are found on the outer surface of cell membranes where they serve as antigens. </a:t>
            </a:r>
            <a:r>
              <a:rPr lang="en-US" dirty="0" err="1"/>
              <a:t>E.g</a:t>
            </a:r>
            <a:r>
              <a:rPr lang="en-US" dirty="0"/>
              <a:t> surface antigens A, B, AB on RBC membranes</a:t>
            </a:r>
          </a:p>
          <a:p>
            <a:pPr lvl="1"/>
            <a:r>
              <a:rPr lang="en-US" b="1" dirty="0"/>
              <a:t>Polysaccharides: </a:t>
            </a:r>
            <a:r>
              <a:rPr lang="en-US" dirty="0" err="1"/>
              <a:t>e.g</a:t>
            </a:r>
            <a:r>
              <a:rPr lang="en-US" dirty="0"/>
              <a:t>  </a:t>
            </a:r>
          </a:p>
          <a:p>
            <a:pPr lvl="2"/>
            <a:r>
              <a:rPr lang="en-US" dirty="0"/>
              <a:t>Starches: branched chains of glucose and are produced by plant cells to store energy</a:t>
            </a:r>
          </a:p>
          <a:p>
            <a:pPr lvl="2"/>
            <a:r>
              <a:rPr lang="en-US" dirty="0"/>
              <a:t>Glycogen, a highly branched chain of glucose molecules, stored in animals</a:t>
            </a:r>
          </a:p>
          <a:p>
            <a:pPr lvl="2"/>
            <a:r>
              <a:rPr lang="en-US" dirty="0"/>
              <a:t>Cellulose is a nearly straight chain of glucose molecules produced by plant cells as part of their cell walls. </a:t>
            </a:r>
            <a:r>
              <a:rPr lang="en-US" b="1" dirty="0"/>
              <a:t>They form fiber that help in peristalsis</a:t>
            </a:r>
          </a:p>
          <a:p>
            <a:pPr marL="0" indent="0">
              <a:buNone/>
            </a:pPr>
            <a:r>
              <a:rPr lang="en-US" dirty="0"/>
              <a:t>NB: Saccharide means sugar, and the preﬁx indicates how many are present. </a:t>
            </a:r>
          </a:p>
        </p:txBody>
      </p:sp>
    </p:spTree>
    <p:extLst>
      <p:ext uri="{BB962C8B-B14F-4D97-AF65-F5344CB8AC3E}">
        <p14:creationId xmlns:p14="http://schemas.microsoft.com/office/powerpoint/2010/main" val="216522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0640"/>
          </a:xfrm>
        </p:spPr>
        <p:txBody>
          <a:bodyPr/>
          <a:lstStyle/>
          <a:p>
            <a:r>
              <a:rPr lang="en-US" dirty="0"/>
              <a:t>LIPIDS</a:t>
            </a:r>
          </a:p>
        </p:txBody>
      </p:sp>
      <p:sp>
        <p:nvSpPr>
          <p:cNvPr id="3" name="Content Placeholder 2"/>
          <p:cNvSpPr>
            <a:spLocks noGrp="1"/>
          </p:cNvSpPr>
          <p:nvPr>
            <p:ph idx="1"/>
          </p:nvPr>
        </p:nvSpPr>
        <p:spPr>
          <a:xfrm>
            <a:off x="838200" y="1290918"/>
            <a:ext cx="10515600" cy="5029200"/>
          </a:xfrm>
        </p:spPr>
        <p:txBody>
          <a:bodyPr>
            <a:normAutofit/>
          </a:bodyPr>
          <a:lstStyle/>
          <a:p>
            <a:r>
              <a:rPr lang="en-US" dirty="0"/>
              <a:t>Lipids contain the elements carbon, hydrogen, and oxygen; some may contain </a:t>
            </a:r>
            <a:r>
              <a:rPr lang="en-US" b="1" dirty="0"/>
              <a:t>phosphorus</a:t>
            </a:r>
            <a:r>
              <a:rPr lang="en-US" dirty="0"/>
              <a:t>.. </a:t>
            </a:r>
          </a:p>
          <a:p>
            <a:pPr marL="0" indent="0">
              <a:buNone/>
            </a:pPr>
            <a:r>
              <a:rPr lang="en-US" dirty="0"/>
              <a:t>Types: </a:t>
            </a:r>
          </a:p>
          <a:p>
            <a:pPr marL="0" indent="0">
              <a:buNone/>
            </a:pPr>
            <a:r>
              <a:rPr lang="en-US" dirty="0"/>
              <a:t>1. </a:t>
            </a:r>
            <a:r>
              <a:rPr lang="en-US" b="1" dirty="0"/>
              <a:t>True fats </a:t>
            </a:r>
            <a:r>
              <a:rPr lang="en-US" dirty="0"/>
              <a:t>(neutral fats): made of one molecule of </a:t>
            </a:r>
            <a:r>
              <a:rPr lang="en-US" b="1" dirty="0"/>
              <a:t>glycerol</a:t>
            </a:r>
            <a:r>
              <a:rPr lang="en-US" dirty="0"/>
              <a:t> and;</a:t>
            </a:r>
          </a:p>
          <a:p>
            <a:pPr lvl="1"/>
            <a:r>
              <a:rPr lang="en-US" dirty="0"/>
              <a:t>One fatty acid molecule is called </a:t>
            </a:r>
            <a:r>
              <a:rPr lang="en-US" dirty="0" err="1"/>
              <a:t>monoglyceride</a:t>
            </a:r>
            <a:endParaRPr lang="en-US" dirty="0"/>
          </a:p>
          <a:p>
            <a:pPr lvl="1"/>
            <a:r>
              <a:rPr lang="en-US" dirty="0"/>
              <a:t>Two fatty acid molecules is called </a:t>
            </a:r>
            <a:r>
              <a:rPr lang="en-US" dirty="0" err="1"/>
              <a:t>diglyceride</a:t>
            </a:r>
            <a:endParaRPr lang="en-US" dirty="0"/>
          </a:p>
          <a:p>
            <a:pPr lvl="1"/>
            <a:r>
              <a:rPr lang="en-US" dirty="0"/>
              <a:t>Three fatty acid molecules is called triglyceride: triglyceride are a storage form for excess food (potential energy). </a:t>
            </a:r>
          </a:p>
          <a:p>
            <a:pPr marL="0" indent="0">
              <a:buNone/>
            </a:pPr>
            <a:r>
              <a:rPr lang="en-US" dirty="0"/>
              <a:t>2. </a:t>
            </a:r>
            <a:r>
              <a:rPr lang="en-US" b="1" dirty="0"/>
              <a:t>Phospholipids</a:t>
            </a:r>
          </a:p>
          <a:p>
            <a:pPr marL="0" indent="0">
              <a:buNone/>
            </a:pPr>
            <a:r>
              <a:rPr lang="en-US" dirty="0"/>
              <a:t>3. </a:t>
            </a:r>
            <a:r>
              <a:rPr lang="en-US" b="1" dirty="0"/>
              <a:t>Steroids</a:t>
            </a:r>
            <a:r>
              <a:rPr lang="en-US" dirty="0"/>
              <a:t> </a:t>
            </a:r>
          </a:p>
        </p:txBody>
      </p:sp>
    </p:spTree>
    <p:extLst>
      <p:ext uri="{BB962C8B-B14F-4D97-AF65-F5344CB8AC3E}">
        <p14:creationId xmlns:p14="http://schemas.microsoft.com/office/powerpoint/2010/main" val="193047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6223"/>
          </a:xfrm>
        </p:spPr>
        <p:txBody>
          <a:bodyPr/>
          <a:lstStyle/>
          <a:p>
            <a:r>
              <a:rPr lang="en-US" dirty="0"/>
              <a:t>A: TRUE FATS</a:t>
            </a:r>
          </a:p>
        </p:txBody>
      </p:sp>
      <p:sp>
        <p:nvSpPr>
          <p:cNvPr id="3" name="Content Placeholder 2"/>
          <p:cNvSpPr>
            <a:spLocks noGrp="1"/>
          </p:cNvSpPr>
          <p:nvPr>
            <p:ph idx="1"/>
          </p:nvPr>
        </p:nvSpPr>
        <p:spPr>
          <a:xfrm>
            <a:off x="838200" y="1378634"/>
            <a:ext cx="10515600" cy="4798329"/>
          </a:xfrm>
        </p:spPr>
        <p:txBody>
          <a:bodyPr>
            <a:normAutofit/>
          </a:bodyPr>
          <a:lstStyle/>
          <a:p>
            <a:r>
              <a:rPr lang="en-US" dirty="0"/>
              <a:t>The fatty acids in a true fat may be saturated or unsaturated. </a:t>
            </a:r>
          </a:p>
          <a:p>
            <a:pPr lvl="1"/>
            <a:r>
              <a:rPr lang="en-US" dirty="0"/>
              <a:t>Unsaturated means </a:t>
            </a:r>
            <a:r>
              <a:rPr lang="en-US" b="1" dirty="0"/>
              <a:t>more covalent bonds between carbons </a:t>
            </a:r>
            <a:r>
              <a:rPr lang="en-US" dirty="0"/>
              <a:t>and </a:t>
            </a:r>
            <a:r>
              <a:rPr lang="en-US" b="1" dirty="0"/>
              <a:t>less than the maximum number of </a:t>
            </a:r>
            <a:r>
              <a:rPr lang="en-US" b="1" dirty="0" err="1"/>
              <a:t>hydrogens</a:t>
            </a:r>
            <a:endParaRPr lang="en-US" b="1" dirty="0"/>
          </a:p>
          <a:p>
            <a:pPr lvl="1"/>
            <a:r>
              <a:rPr lang="en-US" dirty="0"/>
              <a:t>Saturated fatty acid, meaning carbon atoms are bonded </a:t>
            </a:r>
            <a:r>
              <a:rPr lang="en-US" b="1" dirty="0"/>
              <a:t>with maximum number of hydrogen</a:t>
            </a:r>
          </a:p>
          <a:p>
            <a:r>
              <a:rPr lang="en-US" dirty="0">
                <a:solidFill>
                  <a:srgbClr val="FF0000"/>
                </a:solidFill>
              </a:rPr>
              <a:t>At room temperature, saturated fats are often in solid form, while unsaturated fats are often (not always) in liquid form. </a:t>
            </a:r>
          </a:p>
          <a:p>
            <a:pPr lvl="1"/>
            <a:r>
              <a:rPr lang="en-US" dirty="0"/>
              <a:t>Sources of Saturated fats include animal foods such as beef, pork, eggs, and cheese and plant oil </a:t>
            </a:r>
            <a:r>
              <a:rPr lang="en-US" dirty="0" err="1"/>
              <a:t>i.e</a:t>
            </a:r>
            <a:r>
              <a:rPr lang="en-US" dirty="0"/>
              <a:t> palm oil and coconut oil </a:t>
            </a:r>
          </a:p>
          <a:p>
            <a:pPr lvl="1"/>
            <a:r>
              <a:rPr lang="en-US" dirty="0"/>
              <a:t>Sources of unsaturated fats include other plant oils such as corn oil, sunﬂower oil, and certain ﬁsh oils. Even pork contains unsaturated fatty acids.</a:t>
            </a:r>
          </a:p>
          <a:p>
            <a:r>
              <a:rPr lang="en-US" dirty="0">
                <a:solidFill>
                  <a:srgbClr val="00B050"/>
                </a:solidFill>
              </a:rPr>
              <a:t>Saturated fats contribute to atherosclerosis</a:t>
            </a:r>
          </a:p>
          <a:p>
            <a:endParaRPr lang="en-US" dirty="0"/>
          </a:p>
        </p:txBody>
      </p:sp>
    </p:spTree>
    <p:extLst>
      <p:ext uri="{BB962C8B-B14F-4D97-AF65-F5344CB8AC3E}">
        <p14:creationId xmlns:p14="http://schemas.microsoft.com/office/powerpoint/2010/main" val="2390147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832"/>
          </a:xfrm>
        </p:spPr>
        <p:txBody>
          <a:bodyPr/>
          <a:lstStyle/>
          <a:p>
            <a:r>
              <a:rPr lang="en-US" dirty="0"/>
              <a:t>B: Phospholipids</a:t>
            </a:r>
          </a:p>
        </p:txBody>
      </p:sp>
      <p:sp>
        <p:nvSpPr>
          <p:cNvPr id="3" name="Content Placeholder 2"/>
          <p:cNvSpPr>
            <a:spLocks noGrp="1"/>
          </p:cNvSpPr>
          <p:nvPr>
            <p:ph idx="1"/>
          </p:nvPr>
        </p:nvSpPr>
        <p:spPr>
          <a:xfrm>
            <a:off x="838200" y="1434905"/>
            <a:ext cx="10515600" cy="4909624"/>
          </a:xfrm>
        </p:spPr>
        <p:txBody>
          <a:bodyPr>
            <a:normAutofit fontScale="92500" lnSpcReduction="20000"/>
          </a:bodyPr>
          <a:lstStyle/>
          <a:p>
            <a:r>
              <a:rPr lang="en-US" dirty="0"/>
              <a:t>They are </a:t>
            </a:r>
            <a:r>
              <a:rPr lang="en-US" dirty="0" err="1"/>
              <a:t>diglycerides</a:t>
            </a:r>
            <a:r>
              <a:rPr lang="en-US" dirty="0"/>
              <a:t> with a phosphate group (PO4) in the third bonding site of glycerol</a:t>
            </a:r>
          </a:p>
          <a:p>
            <a:r>
              <a:rPr lang="en-US" dirty="0" err="1"/>
              <a:t>E.g</a:t>
            </a:r>
            <a:r>
              <a:rPr lang="en-US" dirty="0"/>
              <a:t> Lecithin in cell membranes, myelin in nerves </a:t>
            </a:r>
          </a:p>
          <a:p>
            <a:pPr marL="0" indent="0">
              <a:buNone/>
            </a:pPr>
            <a:endParaRPr lang="en-US" dirty="0"/>
          </a:p>
          <a:p>
            <a:pPr marL="0" indent="0">
              <a:buNone/>
            </a:pPr>
            <a:r>
              <a:rPr lang="en-US" b="1" dirty="0"/>
              <a:t>C. STEROIDS </a:t>
            </a:r>
            <a:r>
              <a:rPr lang="en-US" b="1" dirty="0" err="1"/>
              <a:t>e.g</a:t>
            </a:r>
            <a:r>
              <a:rPr lang="en-US" b="1" dirty="0"/>
              <a:t> Cholesterol</a:t>
            </a:r>
          </a:p>
          <a:p>
            <a:r>
              <a:rPr lang="en-US" dirty="0"/>
              <a:t>Cholesterol is made of four rings of carbon and hydrogen (not fatty acids and glycerol)</a:t>
            </a:r>
          </a:p>
          <a:p>
            <a:r>
              <a:rPr lang="en-US" dirty="0"/>
              <a:t>Source of cholesterol: synthesis from liver and food</a:t>
            </a:r>
          </a:p>
          <a:p>
            <a:r>
              <a:rPr lang="en-US" dirty="0"/>
              <a:t>Benefits of cholesterol</a:t>
            </a:r>
          </a:p>
          <a:p>
            <a:pPr lvl="1"/>
            <a:r>
              <a:rPr lang="en-US" b="1" dirty="0"/>
              <a:t>In the ovaries or testes, it is used to synthesize </a:t>
            </a:r>
            <a:r>
              <a:rPr lang="en-US" b="1" u="sng" dirty="0"/>
              <a:t>the steroid hormones estrogen or testosterone, respectively. </a:t>
            </a:r>
          </a:p>
          <a:p>
            <a:pPr lvl="1"/>
            <a:r>
              <a:rPr lang="en-US" b="1" dirty="0"/>
              <a:t>In the skin it is changed to vitamin D on exposure to sunlight. </a:t>
            </a:r>
          </a:p>
          <a:p>
            <a:pPr lvl="1"/>
            <a:r>
              <a:rPr lang="en-US" b="1" dirty="0"/>
              <a:t>Liver cells use cholesterol for the </a:t>
            </a:r>
            <a:r>
              <a:rPr lang="en-US" b="1" u="sng" dirty="0"/>
              <a:t>synthesis of bile salts</a:t>
            </a:r>
            <a:r>
              <a:rPr lang="en-US" b="1" dirty="0"/>
              <a:t>, which emulsify fats in digestion</a:t>
            </a:r>
          </a:p>
        </p:txBody>
      </p:sp>
    </p:spTree>
    <p:extLst>
      <p:ext uri="{BB962C8B-B14F-4D97-AF65-F5344CB8AC3E}">
        <p14:creationId xmlns:p14="http://schemas.microsoft.com/office/powerpoint/2010/main" val="309232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lstStyle/>
          <a:p>
            <a:r>
              <a:rPr lang="en-US" dirty="0"/>
              <a:t>FUNCTIONS OF PROTEINS</a:t>
            </a:r>
          </a:p>
        </p:txBody>
      </p:sp>
      <p:graphicFrame>
        <p:nvGraphicFramePr>
          <p:cNvPr id="4" name="Content Placeholder 3"/>
          <p:cNvGraphicFramePr>
            <a:graphicFrameLocks noGrp="1"/>
          </p:cNvGraphicFramePr>
          <p:nvPr>
            <p:ph idx="1"/>
          </p:nvPr>
        </p:nvGraphicFramePr>
        <p:xfrm>
          <a:off x="838200" y="2124565"/>
          <a:ext cx="10515600" cy="4187529"/>
        </p:xfrm>
        <a:graphic>
          <a:graphicData uri="http://schemas.openxmlformats.org/drawingml/2006/table">
            <a:tbl>
              <a:tblPr firstRow="1" bandRow="1">
                <a:tableStyleId>{5C22544A-7EE6-4342-B048-85BDC9FD1C3A}</a:tableStyleId>
              </a:tblPr>
              <a:tblGrid>
                <a:gridCol w="2608385">
                  <a:extLst>
                    <a:ext uri="{9D8B030D-6E8A-4147-A177-3AD203B41FA5}">
                      <a16:colId xmlns:a16="http://schemas.microsoft.com/office/drawing/2014/main" val="20000"/>
                    </a:ext>
                  </a:extLst>
                </a:gridCol>
                <a:gridCol w="7907215">
                  <a:extLst>
                    <a:ext uri="{9D8B030D-6E8A-4147-A177-3AD203B41FA5}">
                      <a16:colId xmlns:a16="http://schemas.microsoft.com/office/drawing/2014/main" val="20001"/>
                    </a:ext>
                  </a:extLst>
                </a:gridCol>
              </a:tblGrid>
              <a:tr h="0">
                <a:tc>
                  <a:txBody>
                    <a:bodyPr/>
                    <a:lstStyle/>
                    <a:p>
                      <a:r>
                        <a:rPr lang="en-US" dirty="0"/>
                        <a:t>Type of Protein</a:t>
                      </a:r>
                    </a:p>
                  </a:txBody>
                  <a:tcPr/>
                </a:tc>
                <a:tc>
                  <a:txBody>
                    <a:bodyPr/>
                    <a:lstStyle/>
                    <a:p>
                      <a:r>
                        <a:rPr lang="en-US" dirty="0"/>
                        <a:t>Function</a:t>
                      </a:r>
                    </a:p>
                  </a:txBody>
                  <a:tcPr/>
                </a:tc>
                <a:extLst>
                  <a:ext uri="{0D108BD9-81ED-4DB2-BD59-A6C34878D82A}">
                    <a16:rowId xmlns:a16="http://schemas.microsoft.com/office/drawing/2014/main" val="10000"/>
                  </a:ext>
                </a:extLst>
              </a:tr>
              <a:tr h="1025214">
                <a:tc>
                  <a:txBody>
                    <a:bodyPr/>
                    <a:lstStyle/>
                    <a:p>
                      <a:r>
                        <a:rPr lang="en-US" dirty="0"/>
                        <a:t>Structural proteins</a:t>
                      </a:r>
                    </a:p>
                  </a:txBody>
                  <a:tcPr/>
                </a:tc>
                <a:tc>
                  <a:txBody>
                    <a:bodyPr/>
                    <a:lstStyle/>
                    <a:p>
                      <a:r>
                        <a:rPr lang="en-US" dirty="0"/>
                        <a:t>Form</a:t>
                      </a:r>
                      <a:r>
                        <a:rPr lang="en-US" baseline="0" dirty="0"/>
                        <a:t> pores and receptor sites on </a:t>
                      </a:r>
                      <a:r>
                        <a:rPr lang="en-US" dirty="0"/>
                        <a:t>cell membranes </a:t>
                      </a:r>
                    </a:p>
                    <a:p>
                      <a:r>
                        <a:rPr lang="en-US" dirty="0"/>
                        <a:t>Keratin—part of skin and hair  </a:t>
                      </a:r>
                    </a:p>
                    <a:p>
                      <a:r>
                        <a:rPr lang="en-US" dirty="0"/>
                        <a:t>Collagen—part of tendons and ligaments </a:t>
                      </a:r>
                    </a:p>
                  </a:txBody>
                  <a:tcPr/>
                </a:tc>
                <a:extLst>
                  <a:ext uri="{0D108BD9-81ED-4DB2-BD59-A6C34878D82A}">
                    <a16:rowId xmlns:a16="http://schemas.microsoft.com/office/drawing/2014/main" val="10001"/>
                  </a:ext>
                </a:extLst>
              </a:tr>
              <a:tr h="717650">
                <a:tc>
                  <a:txBody>
                    <a:bodyPr/>
                    <a:lstStyle/>
                    <a:p>
                      <a:r>
                        <a:rPr lang="en-US" dirty="0"/>
                        <a:t>Hormones</a:t>
                      </a:r>
                    </a:p>
                  </a:txBody>
                  <a:tcPr/>
                </a:tc>
                <a:tc>
                  <a:txBody>
                    <a:bodyPr/>
                    <a:lstStyle/>
                    <a:p>
                      <a:r>
                        <a:rPr lang="en-US" dirty="0"/>
                        <a:t>Insulin—enables cells to take in glucose; lowers blood glucose level</a:t>
                      </a:r>
                    </a:p>
                    <a:p>
                      <a:r>
                        <a:rPr lang="en-US" dirty="0"/>
                        <a:t>Growth hormone—increases protein synthesis and cell division </a:t>
                      </a:r>
                    </a:p>
                  </a:txBody>
                  <a:tcPr/>
                </a:tc>
                <a:extLst>
                  <a:ext uri="{0D108BD9-81ED-4DB2-BD59-A6C34878D82A}">
                    <a16:rowId xmlns:a16="http://schemas.microsoft.com/office/drawing/2014/main" val="10002"/>
                  </a:ext>
                </a:extLst>
              </a:tr>
              <a:tr h="415781">
                <a:tc>
                  <a:txBody>
                    <a:bodyPr/>
                    <a:lstStyle/>
                    <a:p>
                      <a:r>
                        <a:rPr lang="en-US" dirty="0"/>
                        <a:t>Hemoglobin</a:t>
                      </a:r>
                    </a:p>
                  </a:txBody>
                  <a:tcPr/>
                </a:tc>
                <a:tc>
                  <a:txBody>
                    <a:bodyPr/>
                    <a:lstStyle/>
                    <a:p>
                      <a:r>
                        <a:rPr lang="en-US" dirty="0"/>
                        <a:t>Enables red blood cells to carry oxygen </a:t>
                      </a:r>
                    </a:p>
                  </a:txBody>
                  <a:tcPr/>
                </a:tc>
                <a:extLst>
                  <a:ext uri="{0D108BD9-81ED-4DB2-BD59-A6C34878D82A}">
                    <a16:rowId xmlns:a16="http://schemas.microsoft.com/office/drawing/2014/main" val="10003"/>
                  </a:ext>
                </a:extLst>
              </a:tr>
              <a:tr h="415781">
                <a:tc>
                  <a:txBody>
                    <a:bodyPr/>
                    <a:lstStyle/>
                    <a:p>
                      <a:r>
                        <a:rPr lang="en-US" dirty="0"/>
                        <a:t>Myoglobin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Stores oxygen in muscle cells </a:t>
                      </a:r>
                    </a:p>
                  </a:txBody>
                  <a:tcPr/>
                </a:tc>
                <a:extLst>
                  <a:ext uri="{0D108BD9-81ED-4DB2-BD59-A6C34878D82A}">
                    <a16:rowId xmlns:a16="http://schemas.microsoft.com/office/drawing/2014/main" val="10004"/>
                  </a:ext>
                </a:extLst>
              </a:tr>
              <a:tr h="415781">
                <a:tc>
                  <a:txBody>
                    <a:bodyPr/>
                    <a:lstStyle/>
                    <a:p>
                      <a:r>
                        <a:rPr lang="en-US" dirty="0"/>
                        <a:t>Antibodies</a:t>
                      </a:r>
                    </a:p>
                  </a:txBody>
                  <a:tcPr/>
                </a:tc>
                <a:tc>
                  <a:txBody>
                    <a:bodyPr/>
                    <a:lstStyle/>
                    <a:p>
                      <a:r>
                        <a:rPr lang="en-US" dirty="0"/>
                        <a:t> Produced by lymphocytes (white blood cells); label pathogens for destruction </a:t>
                      </a:r>
                    </a:p>
                  </a:txBody>
                  <a:tcPr/>
                </a:tc>
                <a:extLst>
                  <a:ext uri="{0D108BD9-81ED-4DB2-BD59-A6C34878D82A}">
                    <a16:rowId xmlns:a16="http://schemas.microsoft.com/office/drawing/2014/main" val="10005"/>
                  </a:ext>
                </a:extLst>
              </a:tr>
              <a:tr h="415781">
                <a:tc>
                  <a:txBody>
                    <a:bodyPr/>
                    <a:lstStyle/>
                    <a:p>
                      <a:r>
                        <a:rPr lang="en-US" dirty="0"/>
                        <a:t>Myosin and actin </a:t>
                      </a:r>
                    </a:p>
                  </a:txBody>
                  <a:tcPr/>
                </a:tc>
                <a:tc>
                  <a:txBody>
                    <a:bodyPr/>
                    <a:lstStyle/>
                    <a:p>
                      <a:r>
                        <a:rPr lang="en-US" dirty="0"/>
                        <a:t> Muscle structure and contraction </a:t>
                      </a:r>
                    </a:p>
                  </a:txBody>
                  <a:tcPr/>
                </a:tc>
                <a:extLst>
                  <a:ext uri="{0D108BD9-81ED-4DB2-BD59-A6C34878D82A}">
                    <a16:rowId xmlns:a16="http://schemas.microsoft.com/office/drawing/2014/main" val="10006"/>
                  </a:ext>
                </a:extLst>
              </a:tr>
              <a:tr h="415781">
                <a:tc>
                  <a:txBody>
                    <a:bodyPr/>
                    <a:lstStyle/>
                    <a:p>
                      <a:r>
                        <a:rPr lang="en-US" dirty="0"/>
                        <a:t>Enzymes</a:t>
                      </a:r>
                    </a:p>
                  </a:txBody>
                  <a:tcPr/>
                </a:tc>
                <a:tc>
                  <a:txBody>
                    <a:bodyPr/>
                    <a:lstStyle/>
                    <a:p>
                      <a:r>
                        <a:rPr lang="en-US" dirty="0"/>
                        <a:t>Catalyze reactions</a:t>
                      </a:r>
                    </a:p>
                  </a:txBody>
                  <a:tcPr/>
                </a:tc>
                <a:extLst>
                  <a:ext uri="{0D108BD9-81ED-4DB2-BD59-A6C34878D82A}">
                    <a16:rowId xmlns:a16="http://schemas.microsoft.com/office/drawing/2014/main" val="10007"/>
                  </a:ext>
                </a:extLst>
              </a:tr>
            </a:tbl>
          </a:graphicData>
        </a:graphic>
      </p:graphicFrame>
      <p:sp>
        <p:nvSpPr>
          <p:cNvPr id="5" name="Rectangle 4"/>
          <p:cNvSpPr/>
          <p:nvPr/>
        </p:nvSpPr>
        <p:spPr>
          <a:xfrm>
            <a:off x="956604" y="1195754"/>
            <a:ext cx="9903654" cy="923330"/>
          </a:xfrm>
          <a:prstGeom prst="rect">
            <a:avLst/>
          </a:prstGeom>
        </p:spPr>
        <p:txBody>
          <a:bodyPr wrap="square">
            <a:spAutoFit/>
          </a:bodyPr>
          <a:lstStyle/>
          <a:p>
            <a:r>
              <a:rPr lang="en-US" dirty="0"/>
              <a:t>Proteins are made of smaller subunits or building blocks called </a:t>
            </a:r>
            <a:r>
              <a:rPr lang="en-US" b="1" dirty="0"/>
              <a:t>amino acids</a:t>
            </a:r>
            <a:r>
              <a:rPr lang="en-US" dirty="0"/>
              <a:t>, which all contain the elements carbon, hydrogen, oxygen, and nitrogen, and sulfur that form disulfide bonds. There are about </a:t>
            </a:r>
            <a:r>
              <a:rPr lang="en-US" b="1" dirty="0"/>
              <a:t>20 amino acids that make up human proteins</a:t>
            </a:r>
          </a:p>
        </p:txBody>
      </p:sp>
    </p:spTree>
    <p:extLst>
      <p:ext uri="{BB962C8B-B14F-4D97-AF65-F5344CB8AC3E}">
        <p14:creationId xmlns:p14="http://schemas.microsoft.com/office/powerpoint/2010/main" val="1474195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441"/>
          </a:xfrm>
        </p:spPr>
        <p:txBody>
          <a:bodyPr/>
          <a:lstStyle/>
          <a:p>
            <a:r>
              <a:rPr lang="en-US" dirty="0"/>
              <a:t>NUCLEIC ACIDS: DNA and RNA </a:t>
            </a:r>
          </a:p>
        </p:txBody>
      </p:sp>
      <p:sp>
        <p:nvSpPr>
          <p:cNvPr id="3" name="Content Placeholder 2"/>
          <p:cNvSpPr>
            <a:spLocks noGrp="1"/>
          </p:cNvSpPr>
          <p:nvPr>
            <p:ph idx="1"/>
          </p:nvPr>
        </p:nvSpPr>
        <p:spPr>
          <a:xfrm>
            <a:off x="838200" y="1491175"/>
            <a:ext cx="10515600" cy="4867422"/>
          </a:xfrm>
        </p:spPr>
        <p:txBody>
          <a:bodyPr>
            <a:normAutofit/>
          </a:bodyPr>
          <a:lstStyle/>
          <a:p>
            <a:r>
              <a:rPr lang="en-US" dirty="0"/>
              <a:t>DNA (deoxyribonucleic acid) and RNA (ribonucleic acid), are large molecules made of smaller subunits called </a:t>
            </a:r>
            <a:r>
              <a:rPr lang="en-US" b="1" dirty="0"/>
              <a:t>nucleotides. </a:t>
            </a:r>
          </a:p>
          <a:p>
            <a:r>
              <a:rPr lang="en-US" dirty="0"/>
              <a:t>A nucleotide consists of a pentose </a:t>
            </a:r>
            <a:r>
              <a:rPr lang="en-US" b="1" dirty="0"/>
              <a:t>sugar</a:t>
            </a:r>
            <a:r>
              <a:rPr lang="en-US" dirty="0"/>
              <a:t>, a </a:t>
            </a:r>
            <a:r>
              <a:rPr lang="en-US" b="1" dirty="0"/>
              <a:t>phosphate group</a:t>
            </a:r>
            <a:r>
              <a:rPr lang="en-US" dirty="0"/>
              <a:t>, and one of several </a:t>
            </a:r>
            <a:r>
              <a:rPr lang="en-US" b="1" dirty="0"/>
              <a:t>nitrogenous bases</a:t>
            </a:r>
            <a:r>
              <a:rPr lang="en-US" dirty="0"/>
              <a:t>. </a:t>
            </a:r>
          </a:p>
          <a:p>
            <a:pPr lvl="1"/>
            <a:r>
              <a:rPr lang="en-US" dirty="0"/>
              <a:t>In DNA nucleotides, the sugar is </a:t>
            </a:r>
            <a:r>
              <a:rPr lang="en-US" dirty="0" err="1"/>
              <a:t>deoxyribose</a:t>
            </a:r>
            <a:r>
              <a:rPr lang="en-US" dirty="0"/>
              <a:t>, and the bases are adenine, guanine, cytosine, or </a:t>
            </a:r>
            <a:r>
              <a:rPr lang="en-US" dirty="0">
                <a:solidFill>
                  <a:srgbClr val="00B050"/>
                </a:solidFill>
              </a:rPr>
              <a:t>thymine. </a:t>
            </a:r>
          </a:p>
          <a:p>
            <a:pPr lvl="1"/>
            <a:r>
              <a:rPr lang="en-US" dirty="0"/>
              <a:t>In RNA nucleotides, the sugar is ribose, and the bases are adenine, guanine, cytosine, or </a:t>
            </a:r>
            <a:r>
              <a:rPr lang="en-US" dirty="0">
                <a:solidFill>
                  <a:srgbClr val="00B050"/>
                </a:solidFill>
              </a:rPr>
              <a:t>uracil. </a:t>
            </a:r>
          </a:p>
          <a:p>
            <a:r>
              <a:rPr lang="en-US" b="1" dirty="0"/>
              <a:t>DNA makes up genetic code for hereditary characteristics</a:t>
            </a:r>
          </a:p>
          <a:p>
            <a:r>
              <a:rPr lang="en-US" dirty="0"/>
              <a:t>RNA is synthesized from DNA in the nucleus of a cell. </a:t>
            </a:r>
            <a:r>
              <a:rPr lang="en-US" b="1" dirty="0"/>
              <a:t>Its function is protein synthesis</a:t>
            </a:r>
          </a:p>
          <a:p>
            <a:endParaRPr lang="en-US" dirty="0"/>
          </a:p>
        </p:txBody>
      </p:sp>
    </p:spTree>
    <p:extLst>
      <p:ext uri="{BB962C8B-B14F-4D97-AF65-F5344CB8AC3E}">
        <p14:creationId xmlns:p14="http://schemas.microsoft.com/office/powerpoint/2010/main" val="2452915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5711"/>
          </a:xfrm>
        </p:spPr>
        <p:txBody>
          <a:bodyPr>
            <a:normAutofit/>
          </a:bodyPr>
          <a:lstStyle/>
          <a:p>
            <a:r>
              <a:rPr lang="en-US" sz="6000" dirty="0"/>
              <a:t>ATP</a:t>
            </a:r>
          </a:p>
        </p:txBody>
      </p:sp>
      <p:sp>
        <p:nvSpPr>
          <p:cNvPr id="3" name="Content Placeholder 2"/>
          <p:cNvSpPr>
            <a:spLocks noGrp="1"/>
          </p:cNvSpPr>
          <p:nvPr>
            <p:ph idx="1"/>
          </p:nvPr>
        </p:nvSpPr>
        <p:spPr>
          <a:xfrm>
            <a:off x="838200" y="1420837"/>
            <a:ext cx="10515600" cy="4756126"/>
          </a:xfrm>
        </p:spPr>
        <p:txBody>
          <a:bodyPr>
            <a:normAutofit/>
          </a:bodyPr>
          <a:lstStyle/>
          <a:p>
            <a:r>
              <a:rPr lang="en-US" sz="3200" dirty="0"/>
              <a:t>ATP (adenosine triphosphate) is a </a:t>
            </a:r>
            <a:r>
              <a:rPr lang="en-US" sz="3200" b="1" dirty="0"/>
              <a:t>specialized nucleotide </a:t>
            </a:r>
            <a:r>
              <a:rPr lang="en-US" sz="3200" dirty="0"/>
              <a:t>that consists of the base adenine, the sugar ribose, and three phosphate groups</a:t>
            </a:r>
          </a:p>
          <a:p>
            <a:endParaRPr lang="en-US" sz="3200" dirty="0"/>
          </a:p>
          <a:p>
            <a:endParaRPr lang="en-US" sz="3200" dirty="0"/>
          </a:p>
          <a:p>
            <a:r>
              <a:rPr lang="en-US" sz="3200" dirty="0"/>
              <a:t> </a:t>
            </a:r>
            <a:r>
              <a:rPr lang="en-US" sz="3200" b="1" dirty="0"/>
              <a:t>ATP is used in transferring the potential energy in food molecules to cell processes</a:t>
            </a:r>
            <a:r>
              <a:rPr lang="en-US" sz="3200" dirty="0"/>
              <a:t> </a:t>
            </a:r>
            <a:r>
              <a:rPr lang="en-US" sz="3200" dirty="0" err="1"/>
              <a:t>i.e</a:t>
            </a:r>
            <a:r>
              <a:rPr lang="en-US" sz="3200" dirty="0"/>
              <a:t> it traps energy from food during its formation and releases this energy for cell process </a:t>
            </a:r>
            <a:r>
              <a:rPr lang="en-US" sz="3200" dirty="0" err="1"/>
              <a:t>e.g</a:t>
            </a:r>
            <a:r>
              <a:rPr lang="en-US" sz="3200" dirty="0"/>
              <a:t> mitosis during its breakdown</a:t>
            </a:r>
          </a:p>
        </p:txBody>
      </p:sp>
    </p:spTree>
    <p:extLst>
      <p:ext uri="{BB962C8B-B14F-4D97-AF65-F5344CB8AC3E}">
        <p14:creationId xmlns:p14="http://schemas.microsoft.com/office/powerpoint/2010/main" val="110991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5373"/>
          </a:xfrm>
        </p:spPr>
        <p:txBody>
          <a:bodyPr>
            <a:normAutofit/>
          </a:bodyPr>
          <a:lstStyle/>
          <a:p>
            <a:r>
              <a:rPr lang="en-US" sz="5400" dirty="0"/>
              <a:t>Body environment</a:t>
            </a:r>
          </a:p>
        </p:txBody>
      </p:sp>
      <p:sp>
        <p:nvSpPr>
          <p:cNvPr id="3" name="Content Placeholder 2"/>
          <p:cNvSpPr>
            <a:spLocks noGrp="1"/>
          </p:cNvSpPr>
          <p:nvPr>
            <p:ph idx="1"/>
          </p:nvPr>
        </p:nvSpPr>
        <p:spPr>
          <a:xfrm>
            <a:off x="838200" y="1350498"/>
            <a:ext cx="10515600" cy="5050302"/>
          </a:xfrm>
        </p:spPr>
        <p:txBody>
          <a:bodyPr>
            <a:normAutofit/>
          </a:bodyPr>
          <a:lstStyle/>
          <a:p>
            <a:r>
              <a:rPr lang="en-US" dirty="0"/>
              <a:t>Body has two environment;</a:t>
            </a:r>
          </a:p>
          <a:p>
            <a:pPr marL="514350" indent="-514350">
              <a:buAutoNum type="arabicPeriod"/>
            </a:pPr>
            <a:r>
              <a:rPr lang="en-US" b="1" dirty="0"/>
              <a:t>External environment: </a:t>
            </a:r>
          </a:p>
          <a:p>
            <a:pPr lvl="1"/>
            <a:r>
              <a:rPr lang="en-US" dirty="0"/>
              <a:t>Surrounds the body and is the source of oxygen and nutrients required by cells. </a:t>
            </a:r>
          </a:p>
          <a:p>
            <a:pPr lvl="1"/>
            <a:r>
              <a:rPr lang="en-US" dirty="0"/>
              <a:t>Waste products of cellular activity are excreted into the external environment</a:t>
            </a:r>
          </a:p>
          <a:p>
            <a:pPr marL="514350" indent="-514350">
              <a:buAutoNum type="arabicPeriod"/>
            </a:pPr>
            <a:r>
              <a:rPr lang="en-US" b="1" dirty="0"/>
              <a:t>Internal environment:  </a:t>
            </a:r>
          </a:p>
          <a:p>
            <a:pPr lvl="1"/>
            <a:r>
              <a:rPr lang="en-US" dirty="0"/>
              <a:t>The water-based medium in which body cells exist. </a:t>
            </a:r>
          </a:p>
          <a:p>
            <a:pPr lvl="1"/>
            <a:r>
              <a:rPr lang="en-US" dirty="0"/>
              <a:t>Interstitial or tissue fluid surround cells and supply them with oxygen and nutrients from blood. Vice versa to waste products</a:t>
            </a:r>
          </a:p>
          <a:p>
            <a:pPr lvl="1"/>
            <a:r>
              <a:rPr lang="en-US" dirty="0"/>
              <a:t>Each cell is enclosed by its plasma membrane which allows selectively some substances to pass through and not others (selective permeability). This regulates the composition of its internal environment</a:t>
            </a:r>
          </a:p>
        </p:txBody>
      </p:sp>
    </p:spTree>
    <p:extLst>
      <p:ext uri="{BB962C8B-B14F-4D97-AF65-F5344CB8AC3E}">
        <p14:creationId xmlns:p14="http://schemas.microsoft.com/office/powerpoint/2010/main" val="3460168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7238"/>
          </a:xfrm>
        </p:spPr>
        <p:txBody>
          <a:bodyPr/>
          <a:lstStyle/>
          <a:p>
            <a:r>
              <a:rPr lang="en-US" dirty="0"/>
              <a:t>Internal environment </a:t>
            </a:r>
            <a:r>
              <a:rPr lang="en-US" dirty="0" err="1"/>
              <a:t>cont</a:t>
            </a:r>
            <a:r>
              <a:rPr lang="en-US" dirty="0"/>
              <a:t>’</a:t>
            </a:r>
          </a:p>
        </p:txBody>
      </p:sp>
      <p:sp>
        <p:nvSpPr>
          <p:cNvPr id="3" name="Content Placeholder 2"/>
          <p:cNvSpPr>
            <a:spLocks noGrp="1"/>
          </p:cNvSpPr>
          <p:nvPr>
            <p:ph idx="1"/>
          </p:nvPr>
        </p:nvSpPr>
        <p:spPr>
          <a:xfrm>
            <a:off x="838200" y="1463040"/>
            <a:ext cx="10515600" cy="4937760"/>
          </a:xfrm>
        </p:spPr>
        <p:txBody>
          <a:bodyPr>
            <a:normAutofit fontScale="92500" lnSpcReduction="20000"/>
          </a:bodyPr>
          <a:lstStyle/>
          <a:p>
            <a:r>
              <a:rPr lang="en-US" dirty="0"/>
              <a:t>Passage of particles is determined by;</a:t>
            </a:r>
          </a:p>
          <a:p>
            <a:pPr lvl="1"/>
            <a:r>
              <a:rPr lang="en-US" dirty="0"/>
              <a:t>Particle size small particles pass easily </a:t>
            </a:r>
            <a:r>
              <a:rPr lang="en-US" dirty="0" err="1"/>
              <a:t>e.g</a:t>
            </a:r>
            <a:r>
              <a:rPr lang="en-US" dirty="0"/>
              <a:t> water</a:t>
            </a:r>
          </a:p>
          <a:p>
            <a:pPr lvl="1"/>
            <a:r>
              <a:rPr lang="en-US" dirty="0"/>
              <a:t>Presence of Pores or specific channels in the plasma membrane </a:t>
            </a:r>
          </a:p>
          <a:p>
            <a:pPr lvl="1"/>
            <a:r>
              <a:rPr lang="en-US" dirty="0"/>
              <a:t>Presence of specialized pumps or carriers in the plasma membrane</a:t>
            </a:r>
          </a:p>
          <a:p>
            <a:r>
              <a:rPr lang="en-US" b="1" dirty="0">
                <a:solidFill>
                  <a:srgbClr val="FF0000"/>
                </a:solidFill>
              </a:rPr>
              <a:t>Ability to Maintain a constant internal environment despite constant changes is </a:t>
            </a:r>
            <a:r>
              <a:rPr lang="en-US" b="1" u="sng" dirty="0">
                <a:solidFill>
                  <a:srgbClr val="FF0000"/>
                </a:solidFill>
              </a:rPr>
              <a:t>CALLED HOMEOSTASIS  </a:t>
            </a:r>
          </a:p>
          <a:p>
            <a:pPr lvl="1"/>
            <a:r>
              <a:rPr lang="en-US" b="1" u="sng" dirty="0">
                <a:solidFill>
                  <a:srgbClr val="FF0000"/>
                </a:solidFill>
              </a:rPr>
              <a:t>It is the ability of the body to maintain a relatively stable metabolism and to function normally despite many constant changes</a:t>
            </a:r>
          </a:p>
          <a:p>
            <a:r>
              <a:rPr lang="en-US" dirty="0"/>
              <a:t>Homeostasis helps to control the following variables</a:t>
            </a:r>
          </a:p>
          <a:p>
            <a:pPr lvl="1"/>
            <a:r>
              <a:rPr lang="en-US" dirty="0"/>
              <a:t>Core temperature </a:t>
            </a:r>
          </a:p>
          <a:p>
            <a:pPr lvl="1"/>
            <a:r>
              <a:rPr lang="en-US" dirty="0"/>
              <a:t>Water and electrolyte concentrations </a:t>
            </a:r>
          </a:p>
          <a:p>
            <a:pPr lvl="1"/>
            <a:r>
              <a:rPr lang="en-US" dirty="0"/>
              <a:t>pH (acidity or alkalinity) of body fluids </a:t>
            </a:r>
          </a:p>
          <a:p>
            <a:pPr lvl="1"/>
            <a:r>
              <a:rPr lang="en-US" dirty="0"/>
              <a:t>Blood glucose levels </a:t>
            </a:r>
          </a:p>
          <a:p>
            <a:pPr lvl="1"/>
            <a:r>
              <a:rPr lang="en-US" dirty="0"/>
              <a:t>Tissue oxygen and carbon dioxide levels </a:t>
            </a:r>
          </a:p>
          <a:p>
            <a:pPr lvl="1"/>
            <a:r>
              <a:rPr lang="en-US" dirty="0"/>
              <a:t>Blood pressure</a:t>
            </a:r>
          </a:p>
          <a:p>
            <a:endParaRPr lang="en-US" dirty="0"/>
          </a:p>
        </p:txBody>
      </p:sp>
    </p:spTree>
    <p:extLst>
      <p:ext uri="{BB962C8B-B14F-4D97-AF65-F5344CB8AC3E}">
        <p14:creationId xmlns:p14="http://schemas.microsoft.com/office/powerpoint/2010/main" val="3945279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2346"/>
          </a:xfrm>
        </p:spPr>
        <p:txBody>
          <a:bodyPr>
            <a:normAutofit fontScale="90000"/>
          </a:bodyPr>
          <a:lstStyle/>
          <a:p>
            <a:r>
              <a:rPr lang="en-US" b="1" dirty="0"/>
              <a:t>Homeostasis is achieved by two control mechanisms</a:t>
            </a:r>
          </a:p>
        </p:txBody>
      </p:sp>
      <p:sp>
        <p:nvSpPr>
          <p:cNvPr id="3" name="Content Placeholder 2"/>
          <p:cNvSpPr>
            <a:spLocks noGrp="1"/>
          </p:cNvSpPr>
          <p:nvPr>
            <p:ph idx="1"/>
          </p:nvPr>
        </p:nvSpPr>
        <p:spPr>
          <a:xfrm>
            <a:off x="838200" y="1392703"/>
            <a:ext cx="10515600" cy="5247248"/>
          </a:xfrm>
        </p:spPr>
        <p:txBody>
          <a:bodyPr>
            <a:noAutofit/>
          </a:bodyPr>
          <a:lstStyle/>
          <a:p>
            <a:r>
              <a:rPr lang="en-US" dirty="0"/>
              <a:t>Control systems consist of a detector, control </a:t>
            </a:r>
            <a:r>
              <a:rPr lang="en-US" dirty="0" err="1"/>
              <a:t>centre</a:t>
            </a:r>
            <a:r>
              <a:rPr lang="en-US" dirty="0"/>
              <a:t> and effector.</a:t>
            </a:r>
          </a:p>
          <a:p>
            <a:pPr marL="0" indent="0">
              <a:buNone/>
            </a:pPr>
            <a:r>
              <a:rPr lang="en-US" b="1" dirty="0"/>
              <a:t>1. Negative feedback mechanisms </a:t>
            </a:r>
          </a:p>
          <a:p>
            <a:pPr lvl="1"/>
            <a:r>
              <a:rPr lang="en-US" sz="2800" dirty="0"/>
              <a:t>Means that any change away from its normal set point is negated (reversed, brought to normal). </a:t>
            </a:r>
          </a:p>
          <a:p>
            <a:pPr lvl="1"/>
            <a:r>
              <a:rPr lang="en-US" sz="2800" dirty="0"/>
              <a:t>Mechanism where the body’s response reverses the stimulus (in effect, turning it off for a while) and keeps some aspect of the body metabolism within its normal range</a:t>
            </a:r>
          </a:p>
          <a:p>
            <a:pPr lvl="2"/>
            <a:r>
              <a:rPr lang="en-US" dirty="0"/>
              <a:t>If a variable rises, negative feedback brings it down again and if it falls, negative feedback brings it back up to its normal level</a:t>
            </a:r>
          </a:p>
          <a:p>
            <a:pPr lvl="1"/>
            <a:r>
              <a:rPr lang="en-US" sz="2800" dirty="0"/>
              <a:t>Applied in most physiological variables </a:t>
            </a:r>
            <a:r>
              <a:rPr lang="en-US" sz="2800" dirty="0" err="1"/>
              <a:t>e.g</a:t>
            </a:r>
            <a:r>
              <a:rPr lang="en-US" sz="2800" dirty="0"/>
              <a:t> temperature, glucose, sugars </a:t>
            </a:r>
            <a:r>
              <a:rPr lang="en-US" sz="2800" dirty="0" err="1"/>
              <a:t>etc</a:t>
            </a:r>
            <a:endParaRPr lang="en-US" sz="2800" dirty="0"/>
          </a:p>
          <a:p>
            <a:pPr lvl="2"/>
            <a:r>
              <a:rPr lang="en-US" sz="1600" dirty="0"/>
              <a:t>Temperature sensitive nerve endings (detectors)sense low temp. transmit the same to the hypothalamus (control </a:t>
            </a:r>
            <a:r>
              <a:rPr lang="en-US" sz="1600" dirty="0" err="1"/>
              <a:t>centre</a:t>
            </a:r>
            <a:r>
              <a:rPr lang="en-US" sz="1600" dirty="0"/>
              <a:t>) which stimulate skeletal muscles to cause shivering, narrows blood vessels and institute </a:t>
            </a:r>
            <a:r>
              <a:rPr lang="en-US" sz="1600" dirty="0" err="1"/>
              <a:t>behavioural</a:t>
            </a:r>
            <a:r>
              <a:rPr lang="en-US" sz="1600" dirty="0"/>
              <a:t> changes (effectors)</a:t>
            </a:r>
          </a:p>
        </p:txBody>
      </p:sp>
    </p:spTree>
    <p:extLst>
      <p:ext uri="{BB962C8B-B14F-4D97-AF65-F5344CB8AC3E}">
        <p14:creationId xmlns:p14="http://schemas.microsoft.com/office/powerpoint/2010/main" val="211875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organization</a:t>
            </a:r>
          </a:p>
        </p:txBody>
      </p:sp>
      <p:sp>
        <p:nvSpPr>
          <p:cNvPr id="3" name="Content Placeholder 2"/>
          <p:cNvSpPr>
            <a:spLocks noGrp="1"/>
          </p:cNvSpPr>
          <p:nvPr>
            <p:ph idx="1"/>
          </p:nvPr>
        </p:nvSpPr>
        <p:spPr/>
        <p:txBody>
          <a:bodyPr>
            <a:normAutofit fontScale="85000" lnSpcReduction="20000"/>
          </a:bodyPr>
          <a:lstStyle/>
          <a:p>
            <a:r>
              <a:rPr lang="en-US" dirty="0"/>
              <a:t>Introduction to anatomy and physiology, </a:t>
            </a:r>
          </a:p>
          <a:p>
            <a:r>
              <a:rPr lang="en-US" dirty="0"/>
              <a:t>Definition of terms, </a:t>
            </a:r>
          </a:p>
          <a:p>
            <a:r>
              <a:rPr lang="en-US" dirty="0"/>
              <a:t>Life characteristics, </a:t>
            </a:r>
          </a:p>
          <a:p>
            <a:r>
              <a:rPr lang="en-US" dirty="0"/>
              <a:t>Homeostasis, </a:t>
            </a:r>
          </a:p>
          <a:p>
            <a:r>
              <a:rPr lang="en-US" dirty="0"/>
              <a:t>Directional terms, </a:t>
            </a:r>
          </a:p>
          <a:p>
            <a:r>
              <a:rPr lang="en-US" dirty="0"/>
              <a:t>Planes, </a:t>
            </a:r>
          </a:p>
          <a:p>
            <a:r>
              <a:rPr lang="en-US" dirty="0"/>
              <a:t>Chemistry: atomic structure, chemical bonding, water, pH, organic chemistry, carbohydrates, lipids, proteins, nucleic acids; </a:t>
            </a:r>
          </a:p>
          <a:p>
            <a:r>
              <a:rPr lang="en-US" dirty="0"/>
              <a:t>Cell: (cell structure, cell membrane, organelles, cytoskeleton, cell junctions, nucleus), protein synthesis, transcription, translation, gene regulation, cell division; </a:t>
            </a:r>
          </a:p>
          <a:p>
            <a:r>
              <a:rPr lang="en-US" dirty="0"/>
              <a:t>Tissues: epithelial, connective, nervous, muscular</a:t>
            </a:r>
          </a:p>
        </p:txBody>
      </p:sp>
    </p:spTree>
    <p:extLst>
      <p:ext uri="{BB962C8B-B14F-4D97-AF65-F5344CB8AC3E}">
        <p14:creationId xmlns:p14="http://schemas.microsoft.com/office/powerpoint/2010/main" val="1216367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0967"/>
          </a:xfrm>
        </p:spPr>
        <p:txBody>
          <a:bodyPr/>
          <a:lstStyle/>
          <a:p>
            <a:r>
              <a:rPr lang="en-US" dirty="0"/>
              <a:t>Homeostasis control mechanisms </a:t>
            </a:r>
            <a:r>
              <a:rPr lang="en-US" dirty="0" err="1"/>
              <a:t>cont</a:t>
            </a:r>
            <a:r>
              <a:rPr lang="en-US" dirty="0"/>
              <a:t>’</a:t>
            </a:r>
          </a:p>
        </p:txBody>
      </p:sp>
      <p:sp>
        <p:nvSpPr>
          <p:cNvPr id="3" name="Content Placeholder 2"/>
          <p:cNvSpPr>
            <a:spLocks noGrp="1"/>
          </p:cNvSpPr>
          <p:nvPr>
            <p:ph idx="1"/>
          </p:nvPr>
        </p:nvSpPr>
        <p:spPr>
          <a:xfrm>
            <a:off x="838200" y="1108171"/>
            <a:ext cx="10515600" cy="5320763"/>
          </a:xfrm>
        </p:spPr>
        <p:txBody>
          <a:bodyPr>
            <a:noAutofit/>
          </a:bodyPr>
          <a:lstStyle/>
          <a:p>
            <a:r>
              <a:rPr lang="en-US" sz="3600" b="1" dirty="0"/>
              <a:t>Positive feedback mechanisms </a:t>
            </a:r>
          </a:p>
          <a:p>
            <a:pPr lvl="1"/>
            <a:r>
              <a:rPr lang="en-US" sz="3200" dirty="0"/>
              <a:t>Response to the stimulus keeps the sequence of events going. They are cascade or amplifier systems</a:t>
            </a:r>
          </a:p>
          <a:p>
            <a:pPr lvl="1"/>
            <a:r>
              <a:rPr lang="en-US" sz="3200" dirty="0"/>
              <a:t>It needs external brake or something to interrupt </a:t>
            </a:r>
          </a:p>
          <a:p>
            <a:pPr lvl="1"/>
            <a:r>
              <a:rPr lang="en-US" sz="3200" dirty="0" err="1"/>
              <a:t>E.g</a:t>
            </a:r>
            <a:r>
              <a:rPr lang="en-US" sz="3200" dirty="0"/>
              <a:t> </a:t>
            </a:r>
          </a:p>
          <a:p>
            <a:pPr lvl="2"/>
            <a:r>
              <a:rPr lang="en-US" sz="2400" dirty="0">
                <a:solidFill>
                  <a:srgbClr val="FF0000"/>
                </a:solidFill>
              </a:rPr>
              <a:t>Blood clotting; injury to a vessel leads to platelets  accumulation, accumulated platelets release chemicals that attract more platelets till clot is formed</a:t>
            </a:r>
          </a:p>
          <a:p>
            <a:pPr lvl="2"/>
            <a:r>
              <a:rPr lang="en-US" sz="2400" dirty="0">
                <a:solidFill>
                  <a:srgbClr val="00B050"/>
                </a:solidFill>
              </a:rPr>
              <a:t>Uterine contractions during </a:t>
            </a:r>
            <a:r>
              <a:rPr lang="en-US" sz="2400" dirty="0" err="1">
                <a:solidFill>
                  <a:srgbClr val="00B050"/>
                </a:solidFill>
              </a:rPr>
              <a:t>labour</a:t>
            </a:r>
            <a:r>
              <a:rPr lang="en-US" sz="2400" dirty="0">
                <a:solidFill>
                  <a:srgbClr val="00B050"/>
                </a:solidFill>
              </a:rPr>
              <a:t>. Oxytocin produced causes uterine contractions. Increase in contractions stretches the cervix releasing more oxytocin and therefore contractions are enhanced</a:t>
            </a:r>
          </a:p>
          <a:p>
            <a:pPr lvl="2"/>
            <a:r>
              <a:rPr lang="en-US" sz="2400" dirty="0">
                <a:solidFill>
                  <a:srgbClr val="0070C0"/>
                </a:solidFill>
              </a:rPr>
              <a:t>Rising fever due to bacterial infection increases metabolic rate which in turn increases fever </a:t>
            </a:r>
          </a:p>
        </p:txBody>
      </p:sp>
    </p:spTree>
    <p:extLst>
      <p:ext uri="{BB962C8B-B14F-4D97-AF65-F5344CB8AC3E}">
        <p14:creationId xmlns:p14="http://schemas.microsoft.com/office/powerpoint/2010/main" val="1558765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209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6699"/>
                </a:solidFill>
                <a:latin typeface="Times New Roman" panose="02020603050405020304" pitchFamily="18" charset="0"/>
              </a:rPr>
              <a:t>Organization of the Human Body</a:t>
            </a:r>
          </a:p>
        </p:txBody>
      </p:sp>
      <p:sp>
        <p:nvSpPr>
          <p:cNvPr id="5123" name="Rectangle 5"/>
          <p:cNvSpPr>
            <a:spLocks noChangeArrowheads="1"/>
          </p:cNvSpPr>
          <p:nvPr/>
        </p:nvSpPr>
        <p:spPr bwMode="auto">
          <a:xfrm>
            <a:off x="152400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ü"/>
            </a:pPr>
            <a:r>
              <a:rPr lang="en-US" altLang="en-US" dirty="0">
                <a:solidFill>
                  <a:srgbClr val="6666FF"/>
                </a:solidFill>
                <a:latin typeface="Times New Roman" panose="02020603050405020304" pitchFamily="18" charset="0"/>
              </a:rPr>
              <a:t>Human &amp; Animals’ bodies exhibit hierarchical organization –</a:t>
            </a:r>
          </a:p>
          <a:p>
            <a:pPr lvl="1" eaLnBrk="1" hangingPunct="1"/>
            <a:r>
              <a:rPr lang="en-US" altLang="en-US" b="1" dirty="0">
                <a:solidFill>
                  <a:srgbClr val="FF6699"/>
                </a:solidFill>
                <a:latin typeface="Times New Roman" panose="02020603050405020304" pitchFamily="18" charset="0"/>
              </a:rPr>
              <a:t>Biological molecules</a:t>
            </a:r>
            <a:r>
              <a:rPr lang="en-US" altLang="en-US" b="1" dirty="0">
                <a:latin typeface="Times New Roman" panose="02020603050405020304" pitchFamily="18" charset="0"/>
              </a:rPr>
              <a:t> are organized into organelles </a:t>
            </a:r>
            <a:r>
              <a:rPr lang="en-US" altLang="en-US" b="1" dirty="0">
                <a:solidFill>
                  <a:srgbClr val="6666FF"/>
                </a:solidFill>
                <a:latin typeface="Times New Roman" panose="02020603050405020304" pitchFamily="18" charset="0"/>
              </a:rPr>
              <a:t>e.g. Phospholipids and proteins are arranged into the plasma membrane</a:t>
            </a:r>
          </a:p>
          <a:p>
            <a:pPr lvl="1" eaLnBrk="1" hangingPunct="1"/>
            <a:endParaRPr lang="en-US" altLang="en-US" b="1" dirty="0">
              <a:solidFill>
                <a:srgbClr val="6666FF"/>
              </a:solidFill>
              <a:latin typeface="Times New Roman" panose="02020603050405020304" pitchFamily="18" charset="0"/>
            </a:endParaRPr>
          </a:p>
          <a:p>
            <a:pPr lvl="1" eaLnBrk="1" hangingPunct="1"/>
            <a:r>
              <a:rPr lang="en-US" altLang="en-US" b="1" dirty="0">
                <a:solidFill>
                  <a:srgbClr val="FF6699"/>
                </a:solidFill>
                <a:latin typeface="Times New Roman" panose="02020603050405020304" pitchFamily="18" charset="0"/>
              </a:rPr>
              <a:t>Organelles</a:t>
            </a:r>
            <a:r>
              <a:rPr lang="en-US" altLang="en-US" b="1" dirty="0">
                <a:latin typeface="Times New Roman" panose="02020603050405020304" pitchFamily="18" charset="0"/>
              </a:rPr>
              <a:t> are organized into a cell </a:t>
            </a:r>
            <a:r>
              <a:rPr lang="en-US" altLang="en-US" b="1" dirty="0">
                <a:solidFill>
                  <a:srgbClr val="6666FF"/>
                </a:solidFill>
                <a:latin typeface="Times New Roman" panose="02020603050405020304" pitchFamily="18" charset="0"/>
              </a:rPr>
              <a:t>e.g. Nucleus + plasma membrane + cytoplasm proper + many organelles = cell</a:t>
            </a:r>
          </a:p>
          <a:p>
            <a:pPr lvl="1" eaLnBrk="1" hangingPunct="1"/>
            <a:endParaRPr lang="en-US" altLang="en-US" b="1" dirty="0">
              <a:solidFill>
                <a:srgbClr val="6666FF"/>
              </a:solidFill>
              <a:latin typeface="Times New Roman" panose="02020603050405020304" pitchFamily="18" charset="0"/>
            </a:endParaRPr>
          </a:p>
          <a:p>
            <a:pPr lvl="1" eaLnBrk="1" hangingPunct="1"/>
            <a:r>
              <a:rPr lang="en-US" altLang="en-US" b="1" dirty="0">
                <a:solidFill>
                  <a:srgbClr val="FF6699"/>
                </a:solidFill>
                <a:latin typeface="Times New Roman" panose="02020603050405020304" pitchFamily="18" charset="0"/>
              </a:rPr>
              <a:t>Cells = are smallest, basic, structural and functional unit of life</a:t>
            </a:r>
          </a:p>
          <a:p>
            <a:pPr lvl="1" eaLnBrk="1" hangingPunct="1"/>
            <a:endParaRPr lang="en-US" altLang="en-US" b="1" dirty="0">
              <a:solidFill>
                <a:srgbClr val="FF6699"/>
              </a:solidFill>
              <a:latin typeface="Times New Roman" panose="02020603050405020304" pitchFamily="18" charset="0"/>
            </a:endParaRPr>
          </a:p>
        </p:txBody>
      </p:sp>
    </p:spTree>
    <p:extLst>
      <p:ext uri="{BB962C8B-B14F-4D97-AF65-F5344CB8AC3E}">
        <p14:creationId xmlns:p14="http://schemas.microsoft.com/office/powerpoint/2010/main" val="2349993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1600200" y="-304800"/>
            <a:ext cx="8610600" cy="1600200"/>
          </a:xfrm>
        </p:spPr>
        <p:txBody>
          <a:bodyPr/>
          <a:lstStyle/>
          <a:p>
            <a:pPr eaLnBrk="1" hangingPunct="1"/>
            <a:r>
              <a:rPr lang="en-US" altLang="en-US" sz="3600" b="1">
                <a:solidFill>
                  <a:srgbClr val="FF6699"/>
                </a:solidFill>
                <a:latin typeface="Times New Roman" panose="02020603050405020304" pitchFamily="18" charset="0"/>
              </a:rPr>
              <a:t>Organization of the Human Body-CT’D</a:t>
            </a:r>
            <a:br>
              <a:rPr lang="en-US" altLang="en-US" sz="3600" b="1">
                <a:solidFill>
                  <a:srgbClr val="FF6699"/>
                </a:solidFill>
                <a:latin typeface="Times New Roman" panose="02020603050405020304" pitchFamily="18" charset="0"/>
              </a:rPr>
            </a:br>
            <a:endParaRPr lang="en-US" altLang="en-US" sz="3600" b="1">
              <a:solidFill>
                <a:srgbClr val="FF6699"/>
              </a:solidFill>
              <a:latin typeface="Times New Roman" panose="02020603050405020304" pitchFamily="18" charset="0"/>
            </a:endParaRPr>
          </a:p>
        </p:txBody>
      </p:sp>
      <p:sp>
        <p:nvSpPr>
          <p:cNvPr id="6147" name="Rectangle 6"/>
          <p:cNvSpPr>
            <a:spLocks noGrp="1" noChangeArrowheads="1"/>
          </p:cNvSpPr>
          <p:nvPr>
            <p:ph type="body" idx="1"/>
          </p:nvPr>
        </p:nvSpPr>
        <p:spPr>
          <a:xfrm>
            <a:off x="1600200" y="762000"/>
            <a:ext cx="8991600" cy="5793545"/>
          </a:xfrm>
        </p:spPr>
        <p:txBody>
          <a:bodyPr/>
          <a:lstStyle/>
          <a:p>
            <a:pPr lvl="1" eaLnBrk="1" hangingPunct="1">
              <a:lnSpc>
                <a:spcPct val="90000"/>
              </a:lnSpc>
              <a:buFont typeface="Wingdings" panose="05000000000000000000" pitchFamily="2" charset="2"/>
              <a:buChar char="ü"/>
            </a:pPr>
            <a:r>
              <a:rPr lang="en-US" altLang="en-US" b="1" dirty="0">
                <a:solidFill>
                  <a:srgbClr val="6666FF"/>
                </a:solidFill>
                <a:latin typeface="Times New Roman" panose="02020603050405020304" pitchFamily="18" charset="0"/>
              </a:rPr>
              <a:t>Cells come together to form TISSUES</a:t>
            </a:r>
            <a:endParaRPr lang="en-US" altLang="en-US" dirty="0">
              <a:solidFill>
                <a:srgbClr val="6666FF"/>
              </a:solidFill>
              <a:latin typeface="Times New Roman" panose="02020603050405020304" pitchFamily="18" charset="0"/>
            </a:endParaRPr>
          </a:p>
          <a:p>
            <a:pPr lvl="1" eaLnBrk="1" hangingPunct="1">
              <a:lnSpc>
                <a:spcPct val="90000"/>
              </a:lnSpc>
            </a:pPr>
            <a:r>
              <a:rPr lang="en-US" altLang="en-US" dirty="0">
                <a:solidFill>
                  <a:srgbClr val="6666FF"/>
                </a:solidFill>
                <a:latin typeface="Times New Roman" panose="02020603050405020304" pitchFamily="18" charset="0"/>
              </a:rPr>
              <a:t>Groups of similar cells</a:t>
            </a:r>
            <a:r>
              <a:rPr lang="en-US" altLang="en-US" dirty="0">
                <a:latin typeface="Times New Roman" panose="02020603050405020304" pitchFamily="18" charset="0"/>
              </a:rPr>
              <a:t> are organized into tissues </a:t>
            </a:r>
            <a:r>
              <a:rPr lang="en-US" altLang="en-US" dirty="0">
                <a:solidFill>
                  <a:srgbClr val="FF6699"/>
                </a:solidFill>
                <a:latin typeface="Times New Roman" panose="02020603050405020304" pitchFamily="18" charset="0"/>
              </a:rPr>
              <a:t>(e.g. Cardiac muscle cells are organized into the tissue, cardiac muscle);</a:t>
            </a:r>
            <a:endParaRPr lang="en-US" altLang="en-US" b="1" dirty="0">
              <a:solidFill>
                <a:srgbClr val="6666FF"/>
              </a:solidFill>
              <a:latin typeface="Times New Roman" panose="02020603050405020304" pitchFamily="18" charset="0"/>
            </a:endParaRPr>
          </a:p>
          <a:p>
            <a:pPr lvl="1" eaLnBrk="1" hangingPunct="1">
              <a:lnSpc>
                <a:spcPct val="90000"/>
              </a:lnSpc>
              <a:buFontTx/>
              <a:buNone/>
            </a:pPr>
            <a:endParaRPr lang="en-US" altLang="en-US" b="1" dirty="0">
              <a:solidFill>
                <a:srgbClr val="6666FF"/>
              </a:solidFill>
              <a:latin typeface="Times New Roman" panose="02020603050405020304" pitchFamily="18" charset="0"/>
            </a:endParaRPr>
          </a:p>
          <a:p>
            <a:pPr lvl="1" eaLnBrk="1" hangingPunct="1">
              <a:lnSpc>
                <a:spcPct val="90000"/>
              </a:lnSpc>
              <a:buFontTx/>
              <a:buNone/>
            </a:pPr>
            <a:r>
              <a:rPr lang="en-US" altLang="en-US" b="1" dirty="0">
                <a:solidFill>
                  <a:srgbClr val="6666FF"/>
                </a:solidFill>
                <a:latin typeface="Times New Roman" panose="02020603050405020304" pitchFamily="18" charset="0"/>
              </a:rPr>
              <a:t>TISSUES come together to form ORGANS</a:t>
            </a:r>
          </a:p>
          <a:p>
            <a:pPr lvl="1" eaLnBrk="1" hangingPunct="1">
              <a:lnSpc>
                <a:spcPct val="90000"/>
              </a:lnSpc>
              <a:buFontTx/>
              <a:buNone/>
            </a:pPr>
            <a:r>
              <a:rPr lang="en-US" altLang="en-US" dirty="0">
                <a:solidFill>
                  <a:srgbClr val="6666FF"/>
                </a:solidFill>
                <a:latin typeface="Times New Roman" panose="02020603050405020304" pitchFamily="18" charset="0"/>
              </a:rPr>
              <a:t>-	Two or more tissues</a:t>
            </a:r>
            <a:r>
              <a:rPr lang="en-US" altLang="en-US" dirty="0">
                <a:latin typeface="Times New Roman" panose="02020603050405020304" pitchFamily="18" charset="0"/>
              </a:rPr>
              <a:t> are organized to form an organ </a:t>
            </a:r>
            <a:r>
              <a:rPr lang="en-US" altLang="en-US" dirty="0">
                <a:solidFill>
                  <a:srgbClr val="FF6699"/>
                </a:solidFill>
                <a:latin typeface="Times New Roman" panose="02020603050405020304" pitchFamily="18" charset="0"/>
              </a:rPr>
              <a:t>(e.g. Cardiac muscle tissue + connective tissue + epithelial tissue</a:t>
            </a:r>
            <a:r>
              <a:rPr lang="en-US" altLang="en-US" dirty="0">
                <a:latin typeface="Times New Roman" panose="02020603050405020304" pitchFamily="18" charset="0"/>
              </a:rPr>
              <a:t> = the heart; provides force to move blood) </a:t>
            </a:r>
          </a:p>
          <a:p>
            <a:pPr eaLnBrk="1" hangingPunct="1">
              <a:lnSpc>
                <a:spcPct val="90000"/>
              </a:lnSpc>
            </a:pPr>
            <a:endParaRPr lang="en-US" altLang="en-US" b="1" dirty="0">
              <a:solidFill>
                <a:srgbClr val="6666FF"/>
              </a:solidFill>
              <a:latin typeface="Times New Roman" panose="02020603050405020304" pitchFamily="18" charset="0"/>
            </a:endParaRPr>
          </a:p>
        </p:txBody>
      </p:sp>
    </p:spTree>
    <p:extLst>
      <p:ext uri="{BB962C8B-B14F-4D97-AF65-F5344CB8AC3E}">
        <p14:creationId xmlns:p14="http://schemas.microsoft.com/office/powerpoint/2010/main" val="3509228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74638"/>
            <a:ext cx="8229600" cy="563562"/>
          </a:xfrm>
        </p:spPr>
        <p:txBody>
          <a:bodyPr>
            <a:normAutofit fontScale="90000"/>
          </a:bodyPr>
          <a:lstStyle/>
          <a:p>
            <a:pPr eaLnBrk="1" hangingPunct="1"/>
            <a:r>
              <a:rPr lang="en-US" altLang="en-US" sz="3600" b="1" dirty="0">
                <a:solidFill>
                  <a:srgbClr val="FF6699"/>
                </a:solidFill>
                <a:latin typeface="Times New Roman" panose="02020603050405020304" pitchFamily="18" charset="0"/>
              </a:rPr>
              <a:t>Organization of the Human Body</a:t>
            </a:r>
            <a:br>
              <a:rPr lang="en-US" altLang="en-US" sz="3600" b="1" dirty="0">
                <a:solidFill>
                  <a:srgbClr val="FF6699"/>
                </a:solidFill>
                <a:latin typeface="Times New Roman" panose="02020603050405020304" pitchFamily="18" charset="0"/>
              </a:rPr>
            </a:br>
            <a:endParaRPr lang="en-US" altLang="en-US" sz="3600" b="1" dirty="0">
              <a:solidFill>
                <a:srgbClr val="FF6699"/>
              </a:solidFill>
              <a:latin typeface="Times New Roman" panose="02020603050405020304" pitchFamily="18" charset="0"/>
            </a:endParaRPr>
          </a:p>
        </p:txBody>
      </p:sp>
      <p:sp>
        <p:nvSpPr>
          <p:cNvPr id="7171" name="Rectangle 3"/>
          <p:cNvSpPr>
            <a:spLocks noGrp="1" noChangeArrowheads="1"/>
          </p:cNvSpPr>
          <p:nvPr>
            <p:ph type="body" idx="1"/>
          </p:nvPr>
        </p:nvSpPr>
        <p:spPr>
          <a:xfrm>
            <a:off x="1981200" y="685801"/>
            <a:ext cx="8229600" cy="5440363"/>
          </a:xfrm>
        </p:spPr>
        <p:txBody>
          <a:bodyPr/>
          <a:lstStyle/>
          <a:p>
            <a:pPr eaLnBrk="1" hangingPunct="1"/>
            <a:r>
              <a:rPr lang="en-US" altLang="en-US" b="1" dirty="0">
                <a:solidFill>
                  <a:srgbClr val="6666FF"/>
                </a:solidFill>
                <a:latin typeface="Times New Roman" panose="02020603050405020304" pitchFamily="18" charset="0"/>
              </a:rPr>
              <a:t>ORGANS come together to form SYSTEMS</a:t>
            </a:r>
            <a:endParaRPr lang="en-US" altLang="en-US" sz="3600" dirty="0">
              <a:latin typeface="Times New Roman" panose="02020603050405020304" pitchFamily="18" charset="0"/>
            </a:endParaRPr>
          </a:p>
          <a:p>
            <a:pPr lvl="1" eaLnBrk="1" hangingPunct="1"/>
            <a:r>
              <a:rPr lang="en-US" altLang="en-US" sz="3200" dirty="0">
                <a:latin typeface="Times New Roman" panose="02020603050405020304" pitchFamily="18" charset="0"/>
              </a:rPr>
              <a:t>Organs are organized into organ systems </a:t>
            </a:r>
            <a:r>
              <a:rPr lang="en-US" altLang="en-US" sz="3200" dirty="0">
                <a:solidFill>
                  <a:srgbClr val="6666FF"/>
                </a:solidFill>
                <a:latin typeface="Times New Roman" panose="02020603050405020304" pitchFamily="18" charset="0"/>
              </a:rPr>
              <a:t>(e.g.  Heart + blood vessels + blood</a:t>
            </a:r>
            <a:r>
              <a:rPr lang="en-US" altLang="en-US" sz="3200" dirty="0">
                <a:latin typeface="Times New Roman" panose="02020603050405020304" pitchFamily="18" charset="0"/>
              </a:rPr>
              <a:t> = cardiovascular system; function is transport)</a:t>
            </a:r>
          </a:p>
          <a:p>
            <a:pPr lvl="1" eaLnBrk="1" hangingPunct="1"/>
            <a:r>
              <a:rPr lang="en-US" altLang="en-US" sz="3200" dirty="0">
                <a:latin typeface="Times New Roman" panose="02020603050405020304" pitchFamily="18" charset="0"/>
              </a:rPr>
              <a:t>Organ systems are organized into an organism</a:t>
            </a:r>
          </a:p>
          <a:p>
            <a:pPr lvl="1" eaLnBrk="1" hangingPunct="1">
              <a:buFontTx/>
              <a:buNone/>
            </a:pPr>
            <a:r>
              <a:rPr lang="en-US" altLang="en-US" sz="3200" dirty="0">
                <a:latin typeface="Times New Roman" panose="02020603050405020304" pitchFamily="18" charset="0"/>
              </a:rPr>
              <a:t> </a:t>
            </a:r>
            <a:r>
              <a:rPr lang="en-US" altLang="en-US" sz="3200" dirty="0">
                <a:solidFill>
                  <a:srgbClr val="6666FF"/>
                </a:solidFill>
                <a:latin typeface="Times New Roman" panose="02020603050405020304" pitchFamily="18" charset="0"/>
              </a:rPr>
              <a:t>(e.g. An animal consists of 11 organ systems)</a:t>
            </a:r>
          </a:p>
          <a:p>
            <a:pPr lvl="1" eaLnBrk="1" hangingPunct="1">
              <a:buFontTx/>
              <a:buNone/>
            </a:pPr>
            <a:endParaRPr lang="en-US" altLang="en-US" sz="3200" dirty="0">
              <a:solidFill>
                <a:srgbClr val="6666FF"/>
              </a:solidFill>
              <a:latin typeface="Times New Roman" panose="02020603050405020304" pitchFamily="18" charset="0"/>
            </a:endParaRPr>
          </a:p>
          <a:p>
            <a:pPr eaLnBrk="1" hangingPunct="1"/>
            <a:r>
              <a:rPr lang="en-US" altLang="en-US" b="1" u="sng" dirty="0">
                <a:solidFill>
                  <a:srgbClr val="FF6699"/>
                </a:solidFill>
                <a:latin typeface="Times New Roman" panose="02020603050405020304" pitchFamily="18" charset="0"/>
              </a:rPr>
              <a:t>SYSTEMS come together to form US.</a:t>
            </a:r>
          </a:p>
          <a:p>
            <a:pPr lvl="1" eaLnBrk="1" hangingPunct="1"/>
            <a:endParaRPr lang="en-US" altLang="en-US" sz="3200" b="1" u="sng" dirty="0">
              <a:solidFill>
                <a:srgbClr val="FF6699"/>
              </a:solidFill>
              <a:latin typeface="Times New Roman" panose="02020603050405020304" pitchFamily="18" charset="0"/>
            </a:endParaRPr>
          </a:p>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6878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2687"/>
          </a:xfrm>
        </p:spPr>
        <p:txBody>
          <a:bodyPr/>
          <a:lstStyle/>
          <a:p>
            <a:r>
              <a:rPr lang="en-US" dirty="0"/>
              <a:t>HUMAN CELL</a:t>
            </a:r>
          </a:p>
        </p:txBody>
      </p:sp>
      <p:sp>
        <p:nvSpPr>
          <p:cNvPr id="3" name="Content Placeholder 2"/>
          <p:cNvSpPr>
            <a:spLocks noGrp="1"/>
          </p:cNvSpPr>
          <p:nvPr>
            <p:ph idx="1"/>
          </p:nvPr>
        </p:nvSpPr>
        <p:spPr>
          <a:xfrm>
            <a:off x="838200" y="1317812"/>
            <a:ext cx="10515600" cy="5109882"/>
          </a:xfrm>
        </p:spPr>
        <p:txBody>
          <a:bodyPr>
            <a:normAutofit/>
          </a:bodyPr>
          <a:lstStyle/>
          <a:p>
            <a:r>
              <a:rPr lang="en-US" dirty="0"/>
              <a:t>Cells are the body’s smallest functional units. They are grouped together to form tissues</a:t>
            </a:r>
          </a:p>
          <a:p>
            <a:r>
              <a:rPr lang="en-US" dirty="0"/>
              <a:t>The human body develops from a single cell called the zygote, which results from the fusion of the ovum (female egg cell) and the spermatozoon (male sex cell)</a:t>
            </a:r>
          </a:p>
          <a:p>
            <a:r>
              <a:rPr lang="en-US" dirty="0"/>
              <a:t>A cell consists of a </a:t>
            </a:r>
            <a:r>
              <a:rPr lang="en-US" b="1" dirty="0"/>
              <a:t>plasma membrane </a:t>
            </a:r>
            <a:r>
              <a:rPr lang="en-US" dirty="0"/>
              <a:t>enclosing a number of </a:t>
            </a:r>
            <a:r>
              <a:rPr lang="en-US" b="1" dirty="0"/>
              <a:t>organelles</a:t>
            </a:r>
            <a:r>
              <a:rPr lang="en-US" dirty="0"/>
              <a:t> suspended in a watery fluid called </a:t>
            </a:r>
            <a:r>
              <a:rPr lang="en-US" b="1" dirty="0"/>
              <a:t>cytosol</a:t>
            </a:r>
          </a:p>
          <a:p>
            <a:r>
              <a:rPr lang="en-US" dirty="0"/>
              <a:t>The organelles include: </a:t>
            </a:r>
          </a:p>
          <a:p>
            <a:pPr lvl="1"/>
            <a:r>
              <a:rPr lang="en-US" b="1" dirty="0"/>
              <a:t>The nucleus, mitochondria, ribosomes, endo </a:t>
            </a:r>
            <a:r>
              <a:rPr lang="en-US" b="1" dirty="0" err="1"/>
              <a:t>plasmic</a:t>
            </a:r>
            <a:r>
              <a:rPr lang="en-US" b="1" dirty="0"/>
              <a:t> reticulum, Golgi apparatus, lysosomes and the cytoskeleton</a:t>
            </a:r>
          </a:p>
          <a:p>
            <a:pPr marL="457200" lvl="1" indent="0">
              <a:buNone/>
            </a:pPr>
            <a:r>
              <a:rPr lang="en-US" b="1" dirty="0">
                <a:solidFill>
                  <a:srgbClr val="FF0000"/>
                </a:solidFill>
              </a:rPr>
              <a:t>Note: </a:t>
            </a:r>
            <a:r>
              <a:rPr lang="en-US" dirty="0">
                <a:solidFill>
                  <a:srgbClr val="FF0000"/>
                </a:solidFill>
              </a:rPr>
              <a:t>Red blood cells are an exception because they have no nuclei when mature</a:t>
            </a:r>
            <a:endParaRPr lang="en-US" b="1" dirty="0">
              <a:solidFill>
                <a:srgbClr val="FF0000"/>
              </a:solidFill>
            </a:endParaRPr>
          </a:p>
        </p:txBody>
      </p:sp>
    </p:spTree>
    <p:extLst>
      <p:ext uri="{BB962C8B-B14F-4D97-AF65-F5344CB8AC3E}">
        <p14:creationId xmlns:p14="http://schemas.microsoft.com/office/powerpoint/2010/main" val="3550891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a:srcRect/>
          <a:stretch>
            <a:fillRect/>
          </a:stretch>
        </p:blipFill>
        <p:spPr bwMode="auto">
          <a:xfrm>
            <a:off x="2133601" y="457200"/>
            <a:ext cx="7391399" cy="6019800"/>
          </a:xfrm>
          <a:prstGeom prst="rect">
            <a:avLst/>
          </a:prstGeom>
          <a:noFill/>
          <a:ln w="9525">
            <a:noFill/>
            <a:miter lim="800000"/>
            <a:headEnd/>
            <a:tailEnd/>
          </a:ln>
          <a:effectLst/>
        </p:spPr>
      </p:pic>
    </p:spTree>
    <p:extLst>
      <p:ext uri="{BB962C8B-B14F-4D97-AF65-F5344CB8AC3E}">
        <p14:creationId xmlns:p14="http://schemas.microsoft.com/office/powerpoint/2010/main" val="1887499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b="5072"/>
          <a:stretch>
            <a:fillRect/>
          </a:stretch>
        </p:blipFill>
        <p:spPr bwMode="auto">
          <a:xfrm>
            <a:off x="1116105" y="457199"/>
            <a:ext cx="9991165" cy="57956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32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11941"/>
            <a:ext cx="10515600" cy="4765022"/>
          </a:xfrm>
        </p:spPr>
        <p:txBody>
          <a:bodyPr>
            <a:normAutofit/>
          </a:bodyPr>
          <a:lstStyle/>
          <a:p>
            <a:r>
              <a:rPr lang="en-US" dirty="0">
                <a:latin typeface="Times New Roman" pitchFamily="18" charset="0"/>
                <a:cs typeface="Times New Roman" pitchFamily="18" charset="0"/>
              </a:rPr>
              <a:t>Human cells vary in size, shape, and function.</a:t>
            </a:r>
          </a:p>
          <a:p>
            <a:r>
              <a:rPr lang="en-US" dirty="0">
                <a:latin typeface="Times New Roman" pitchFamily="18" charset="0"/>
                <a:cs typeface="Times New Roman" pitchFamily="18" charset="0"/>
              </a:rPr>
              <a:t>Most human cells are so small (ovum) they can only be seen with the aid of a microscope and are measured in units called </a:t>
            </a:r>
            <a:r>
              <a:rPr lang="en-US" b="1" dirty="0">
                <a:latin typeface="Times New Roman" pitchFamily="18" charset="0"/>
                <a:cs typeface="Times New Roman" pitchFamily="18" charset="0"/>
              </a:rPr>
              <a:t>micrometers (formerly called microns).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Some nerve cells may be quite long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those in our arms and legs are at least 2 feet (60 cm) long</a:t>
            </a:r>
          </a:p>
          <a:p>
            <a:r>
              <a:rPr lang="en-US" dirty="0">
                <a:latin typeface="Times New Roman" pitchFamily="18" charset="0"/>
                <a:cs typeface="Times New Roman" pitchFamily="18" charset="0"/>
              </a:rPr>
              <a:t>Based on function, there are more than 200 different kinds of human cells</a:t>
            </a:r>
          </a:p>
        </p:txBody>
      </p:sp>
      <p:sp>
        <p:nvSpPr>
          <p:cNvPr id="3" name="Title 2"/>
          <p:cNvSpPr>
            <a:spLocks noGrp="1"/>
          </p:cNvSpPr>
          <p:nvPr>
            <p:ph type="title"/>
          </p:nvPr>
        </p:nvSpPr>
        <p:spPr>
          <a:xfrm>
            <a:off x="838200" y="365125"/>
            <a:ext cx="10515600" cy="858557"/>
          </a:xfrm>
        </p:spPr>
        <p:txBody>
          <a:bodyPr>
            <a:normAutofit/>
          </a:bodyPr>
          <a:lstStyle/>
          <a:p>
            <a:r>
              <a:rPr lang="en-US" sz="2800" dirty="0">
                <a:solidFill>
                  <a:srgbClr val="7030A0"/>
                </a:solidFill>
                <a:latin typeface="Times New Roman" pitchFamily="18" charset="0"/>
                <a:cs typeface="Times New Roman" pitchFamily="18" charset="0"/>
              </a:rPr>
              <a:t>HUMAN CELL CONT’</a:t>
            </a:r>
            <a:endParaRPr lang="en-US" sz="2800" dirty="0"/>
          </a:p>
        </p:txBody>
      </p:sp>
    </p:spTree>
    <p:extLst>
      <p:ext uri="{BB962C8B-B14F-4D97-AF65-F5344CB8AC3E}">
        <p14:creationId xmlns:p14="http://schemas.microsoft.com/office/powerpoint/2010/main" val="1925986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90601"/>
            <a:ext cx="9372600" cy="5016691"/>
          </a:xfrm>
        </p:spPr>
        <p:txBody>
          <a:bodyPr>
            <a:normAutofit fontScale="92500" lnSpcReduction="10000"/>
          </a:bodyPr>
          <a:lstStyle/>
          <a:p>
            <a:endParaRPr lang="en-US" dirty="0"/>
          </a:p>
          <a:p>
            <a:r>
              <a:rPr lang="en-US" dirty="0"/>
              <a:t>Consists of </a:t>
            </a:r>
            <a:r>
              <a:rPr lang="en-US" b="1" dirty="0"/>
              <a:t>two layers of phospholipids </a:t>
            </a:r>
            <a:r>
              <a:rPr lang="en-US" dirty="0"/>
              <a:t>with </a:t>
            </a:r>
            <a:r>
              <a:rPr lang="en-US" b="1" dirty="0"/>
              <a:t>proteins</a:t>
            </a:r>
            <a:r>
              <a:rPr lang="en-US" dirty="0"/>
              <a:t> and </a:t>
            </a:r>
            <a:r>
              <a:rPr lang="en-US" b="1" dirty="0"/>
              <a:t>sugars</a:t>
            </a:r>
            <a:r>
              <a:rPr lang="en-US" dirty="0"/>
              <a:t> embedded in them and the </a:t>
            </a:r>
            <a:r>
              <a:rPr lang="en-US" b="1" dirty="0"/>
              <a:t>lipid cholesterol</a:t>
            </a:r>
            <a:r>
              <a:rPr lang="en-US" dirty="0"/>
              <a:t>. </a:t>
            </a:r>
          </a:p>
          <a:p>
            <a:r>
              <a:rPr lang="en-US" dirty="0"/>
              <a:t>The phospholipid molecules have </a:t>
            </a:r>
          </a:p>
          <a:p>
            <a:pPr lvl="1"/>
            <a:r>
              <a:rPr lang="en-US" b="1" dirty="0"/>
              <a:t>a head (outer surface of the membrane)</a:t>
            </a:r>
            <a:r>
              <a:rPr lang="en-US" dirty="0"/>
              <a:t>, which is </a:t>
            </a:r>
            <a:r>
              <a:rPr lang="en-US" u="sng" dirty="0"/>
              <a:t>electrically charged </a:t>
            </a:r>
            <a:r>
              <a:rPr lang="en-US" dirty="0"/>
              <a:t>and </a:t>
            </a:r>
            <a:r>
              <a:rPr lang="en-US" b="1" dirty="0"/>
              <a:t>hydrophilic (meaning ‘water loving’), </a:t>
            </a:r>
            <a:r>
              <a:rPr lang="en-US" dirty="0"/>
              <a:t>and </a:t>
            </a:r>
          </a:p>
          <a:p>
            <a:pPr lvl="1"/>
            <a:r>
              <a:rPr lang="en-US" b="1" dirty="0"/>
              <a:t>a tail (central layer)</a:t>
            </a:r>
            <a:r>
              <a:rPr lang="en-US" dirty="0"/>
              <a:t>which </a:t>
            </a:r>
            <a:r>
              <a:rPr lang="en-US" u="sng" dirty="0"/>
              <a:t>has no charge </a:t>
            </a:r>
            <a:r>
              <a:rPr lang="en-US" dirty="0"/>
              <a:t>and </a:t>
            </a:r>
            <a:r>
              <a:rPr lang="en-US" b="1" dirty="0"/>
              <a:t>is hydrophobic (meaning ‘water hating</a:t>
            </a:r>
            <a:r>
              <a:rPr lang="en-US" dirty="0"/>
              <a:t>’,</a:t>
            </a:r>
          </a:p>
          <a:p>
            <a:r>
              <a:rPr lang="en-US" dirty="0"/>
              <a:t>These differences influence the transfer of substances across the membrane. </a:t>
            </a:r>
            <a:r>
              <a:rPr lang="en-US" dirty="0" err="1"/>
              <a:t>i.e</a:t>
            </a:r>
            <a:r>
              <a:rPr lang="en-US" dirty="0"/>
              <a:t> </a:t>
            </a:r>
          </a:p>
          <a:p>
            <a:pPr lvl="1"/>
            <a:r>
              <a:rPr lang="en-US" b="1" dirty="0"/>
              <a:t>Phospholipids permit lipid-soluble materials to easily enter or leave the cell by diffusion through the cell membrane</a:t>
            </a:r>
          </a:p>
          <a:p>
            <a:r>
              <a:rPr lang="en-US" dirty="0"/>
              <a:t>The presence of cholesterol decreases the fluidity of the membrane, thus making it more stable</a:t>
            </a:r>
          </a:p>
        </p:txBody>
      </p:sp>
      <p:sp>
        <p:nvSpPr>
          <p:cNvPr id="3" name="Title 2"/>
          <p:cNvSpPr>
            <a:spLocks noGrp="1"/>
          </p:cNvSpPr>
          <p:nvPr>
            <p:ph type="title"/>
          </p:nvPr>
        </p:nvSpPr>
        <p:spPr>
          <a:xfrm>
            <a:off x="838200" y="239621"/>
            <a:ext cx="10515600" cy="750980"/>
          </a:xfrm>
        </p:spPr>
        <p:txBody>
          <a:bodyPr>
            <a:normAutofit fontScale="90000"/>
          </a:bodyPr>
          <a:lstStyle/>
          <a:p>
            <a:br>
              <a:rPr lang="en-US" sz="1600" dirty="0">
                <a:latin typeface="Times New Roman" pitchFamily="18" charset="0"/>
                <a:cs typeface="Times New Roman" pitchFamily="18" charset="0"/>
              </a:rPr>
            </a:br>
            <a:r>
              <a:rPr lang="en-US" sz="2700" dirty="0">
                <a:latin typeface="Times New Roman" pitchFamily="18" charset="0"/>
                <a:cs typeface="Times New Roman" pitchFamily="18" charset="0"/>
              </a:rPr>
              <a:t>CELL MEMBRANE/ </a:t>
            </a:r>
            <a:r>
              <a:rPr lang="en-US" altLang="en-US" sz="2700" b="1" dirty="0">
                <a:solidFill>
                  <a:srgbClr val="3366FF"/>
                </a:solidFill>
                <a:latin typeface="Times New Roman" panose="02020603050405020304" pitchFamily="18" charset="0"/>
                <a:cs typeface="Times New Roman" panose="02020603050405020304" pitchFamily="18" charset="0"/>
              </a:rPr>
              <a:t>CELL MEMBRANE, PLASMA MEMBRANE, CTYOPLASMIC MEMBRANE, PLASMALEMMA</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348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0066"/>
                </a:solidFill>
              </a:rPr>
              <a:t>Cell membrane structure</a:t>
            </a:r>
          </a:p>
        </p:txBody>
      </p:sp>
      <p:pic>
        <p:nvPicPr>
          <p:cNvPr id="10243" name="Picture 5" descr="cell membrane fluid-mosaic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42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0"/>
            <a:ext cx="9144000" cy="6858000"/>
          </a:xfrm>
        </p:spPr>
        <p:txBody>
          <a:bodyPr anchor="ctr"/>
          <a:lstStyle/>
          <a:p>
            <a:pPr eaLnBrk="1" hangingPunct="1"/>
            <a:r>
              <a:rPr lang="en-US" altLang="en-US" sz="4400" b="1">
                <a:latin typeface="Times New Roman" panose="02020603050405020304" pitchFamily="18" charset="0"/>
              </a:rPr>
              <a:t>TERMS TO DEFINE: </a:t>
            </a:r>
            <a:br>
              <a:rPr lang="en-US" altLang="en-US" sz="4400" b="1">
                <a:latin typeface="Times New Roman" panose="02020603050405020304" pitchFamily="18" charset="0"/>
              </a:rPr>
            </a:br>
            <a:r>
              <a:rPr lang="en-US" altLang="en-US" sz="4400" b="1">
                <a:solidFill>
                  <a:srgbClr val="FF6699"/>
                </a:solidFill>
                <a:latin typeface="Times New Roman" panose="02020603050405020304" pitchFamily="18" charset="0"/>
              </a:rPr>
              <a:t>Anatomy, Physiology, Cell</a:t>
            </a:r>
            <a:br>
              <a:rPr lang="en-US" altLang="en-US" sz="4400" b="1">
                <a:solidFill>
                  <a:srgbClr val="FF6699"/>
                </a:solidFill>
                <a:latin typeface="Times New Roman" panose="02020603050405020304" pitchFamily="18" charset="0"/>
              </a:rPr>
            </a:br>
            <a:r>
              <a:rPr lang="en-US" altLang="en-US" sz="4400" b="1">
                <a:solidFill>
                  <a:srgbClr val="FF6699"/>
                </a:solidFill>
                <a:latin typeface="Times New Roman" panose="02020603050405020304" pitchFamily="18" charset="0"/>
              </a:rPr>
              <a:t>Tissues, Organ, Systems, Organism</a:t>
            </a:r>
          </a:p>
        </p:txBody>
      </p:sp>
    </p:spTree>
    <p:extLst>
      <p:ext uri="{BB962C8B-B14F-4D97-AF65-F5344CB8AC3E}">
        <p14:creationId xmlns:p14="http://schemas.microsoft.com/office/powerpoint/2010/main" val="4065449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008530" y="812801"/>
            <a:ext cx="9659472" cy="51706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50000"/>
              </a:spcBef>
              <a:buFont typeface="Wingdings" panose="05000000000000000000" pitchFamily="2" charset="2"/>
              <a:buChar char="ü"/>
              <a:defRPr/>
            </a:pPr>
            <a:r>
              <a:rPr lang="en-US" altLang="en-US" u="sng" dirty="0">
                <a:solidFill>
                  <a:srgbClr val="3366FF"/>
                </a:solidFill>
                <a:latin typeface="Times New Roman" panose="02020603050405020304" pitchFamily="18" charset="0"/>
              </a:rPr>
              <a:t>Cytoplasm</a:t>
            </a:r>
            <a:r>
              <a:rPr lang="en-US" altLang="en-US" dirty="0">
                <a:latin typeface="Times New Roman" panose="02020603050405020304" pitchFamily="18" charset="0"/>
              </a:rPr>
              <a:t> is the viscous, semi-fluid (gel-like) matter contained between the cell membrane and the nucleus</a:t>
            </a:r>
          </a:p>
          <a:p>
            <a:pPr marL="1200150" lvl="1" indent="-457200">
              <a:spcBef>
                <a:spcPct val="50000"/>
              </a:spcBef>
              <a:buFont typeface="Wingdings" panose="05000000000000000000" pitchFamily="2" charset="2"/>
              <a:buChar char="ü"/>
              <a:defRPr/>
            </a:pPr>
            <a:r>
              <a:rPr lang="en-US" altLang="en-US" dirty="0">
                <a:latin typeface="Times New Roman" panose="02020603050405020304" pitchFamily="18" charset="0"/>
              </a:rPr>
              <a:t>The aqueous or watery component of the cytoplasm is the </a:t>
            </a:r>
            <a:r>
              <a:rPr lang="en-US" altLang="en-US" u="sng" dirty="0">
                <a:solidFill>
                  <a:srgbClr val="FF0066"/>
                </a:solidFill>
                <a:latin typeface="Times New Roman" panose="02020603050405020304" pitchFamily="18" charset="0"/>
              </a:rPr>
              <a:t>Cytosol</a:t>
            </a:r>
            <a:r>
              <a:rPr lang="en-US" altLang="en-US" dirty="0">
                <a:solidFill>
                  <a:srgbClr val="FF0066"/>
                </a:solidFill>
                <a:latin typeface="Times New Roman" panose="02020603050405020304" pitchFamily="18" charset="0"/>
              </a:rPr>
              <a:t>,</a:t>
            </a:r>
            <a:r>
              <a:rPr lang="en-US" altLang="en-US" dirty="0">
                <a:latin typeface="Times New Roman" panose="02020603050405020304" pitchFamily="18" charset="0"/>
              </a:rPr>
              <a:t> which includes ions and soluble molecules</a:t>
            </a:r>
          </a:p>
          <a:p>
            <a:pPr marL="1200150" lvl="1" indent="-457200">
              <a:spcBef>
                <a:spcPct val="50000"/>
              </a:spcBef>
              <a:buFont typeface="Wingdings" panose="05000000000000000000" pitchFamily="2" charset="2"/>
              <a:buChar char="ü"/>
              <a:defRPr/>
            </a:pPr>
            <a:r>
              <a:rPr lang="en-US" altLang="en-US" dirty="0">
                <a:latin typeface="Times New Roman" panose="02020603050405020304" pitchFamily="18" charset="0"/>
              </a:rPr>
              <a:t>The </a:t>
            </a:r>
            <a:r>
              <a:rPr lang="en-US" altLang="en-US" dirty="0">
                <a:solidFill>
                  <a:srgbClr val="3366FF"/>
                </a:solidFill>
                <a:latin typeface="Times New Roman" panose="02020603050405020304" pitchFamily="18" charset="0"/>
              </a:rPr>
              <a:t>insoluble constituents</a:t>
            </a:r>
            <a:r>
              <a:rPr lang="en-US" altLang="en-US" dirty="0">
                <a:latin typeface="Times New Roman" panose="02020603050405020304" pitchFamily="18" charset="0"/>
              </a:rPr>
              <a:t> of the cytoplasm include the </a:t>
            </a:r>
            <a:r>
              <a:rPr lang="en-US" altLang="en-US" u="sng" dirty="0">
                <a:solidFill>
                  <a:srgbClr val="FF0066"/>
                </a:solidFill>
                <a:latin typeface="Times New Roman" panose="02020603050405020304" pitchFamily="18" charset="0"/>
              </a:rPr>
              <a:t>Organelles</a:t>
            </a:r>
            <a:r>
              <a:rPr lang="en-US" altLang="en-US" dirty="0">
                <a:solidFill>
                  <a:srgbClr val="FF0066"/>
                </a:solidFill>
                <a:latin typeface="Times New Roman" panose="02020603050405020304" pitchFamily="18" charset="0"/>
              </a:rPr>
              <a:t> </a:t>
            </a:r>
            <a:r>
              <a:rPr lang="en-US" altLang="en-US" dirty="0">
                <a:latin typeface="Times New Roman" panose="02020603050405020304" pitchFamily="18" charset="0"/>
              </a:rPr>
              <a:t>and the </a:t>
            </a:r>
            <a:r>
              <a:rPr lang="en-US" altLang="en-US" u="sng" dirty="0">
                <a:solidFill>
                  <a:srgbClr val="FF00FF"/>
                </a:solidFill>
                <a:latin typeface="Times New Roman" panose="02020603050405020304" pitchFamily="18" charset="0"/>
              </a:rPr>
              <a:t>Cytoskeleton</a:t>
            </a:r>
            <a:endParaRPr lang="en-US" altLang="en-US" dirty="0">
              <a:latin typeface="Times New Roman" panose="02020603050405020304" pitchFamily="18" charset="0"/>
            </a:endParaRPr>
          </a:p>
          <a:p>
            <a:pPr marL="1200150" lvl="1" indent="-457200">
              <a:spcBef>
                <a:spcPct val="50000"/>
              </a:spcBef>
              <a:buFont typeface="Wingdings" panose="05000000000000000000" pitchFamily="2" charset="2"/>
              <a:buChar char="ü"/>
              <a:defRPr/>
            </a:pPr>
            <a:r>
              <a:rPr lang="en-US" altLang="en-US" dirty="0">
                <a:latin typeface="Times New Roman" panose="02020603050405020304" pitchFamily="18" charset="0"/>
              </a:rPr>
              <a:t>The space outside cells is called the </a:t>
            </a:r>
            <a:r>
              <a:rPr lang="en-US" altLang="en-US" u="sng" dirty="0">
                <a:solidFill>
                  <a:srgbClr val="3366FF"/>
                </a:solidFill>
                <a:latin typeface="Times New Roman" panose="02020603050405020304" pitchFamily="18" charset="0"/>
              </a:rPr>
              <a:t>Interstitium</a:t>
            </a:r>
            <a:r>
              <a:rPr lang="en-US" altLang="en-US" dirty="0">
                <a:latin typeface="Times New Roman" panose="02020603050405020304" pitchFamily="18" charset="0"/>
              </a:rPr>
              <a:t>.  The extracellular fluid (ECF) is called </a:t>
            </a:r>
            <a:r>
              <a:rPr lang="en-US" altLang="en-US" u="sng" dirty="0">
                <a:solidFill>
                  <a:srgbClr val="FF00FF"/>
                </a:solidFill>
                <a:latin typeface="Times New Roman" panose="02020603050405020304" pitchFamily="18" charset="0"/>
              </a:rPr>
              <a:t>Interstitial fluid</a:t>
            </a:r>
            <a:r>
              <a:rPr lang="en-US" altLang="en-US" dirty="0">
                <a:latin typeface="Times New Roman" panose="02020603050405020304" pitchFamily="18" charset="0"/>
              </a:rPr>
              <a:t> (contains sugars, amino acids, vitamins, hormones, salts, and waste products)  </a:t>
            </a:r>
          </a:p>
        </p:txBody>
      </p:sp>
      <p:sp>
        <p:nvSpPr>
          <p:cNvPr id="11267" name="Line 4"/>
          <p:cNvSpPr>
            <a:spLocks noChangeShapeType="1"/>
          </p:cNvSpPr>
          <p:nvPr/>
        </p:nvSpPr>
        <p:spPr bwMode="auto">
          <a:xfrm>
            <a:off x="1676400" y="566738"/>
            <a:ext cx="8839200" cy="0"/>
          </a:xfrm>
          <a:prstGeom prst="line">
            <a:avLst/>
          </a:prstGeom>
          <a:noFill/>
          <a:ln w="508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25790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0"/>
            <a:ext cx="8229600" cy="533400"/>
          </a:xfrm>
        </p:spPr>
        <p:txBody>
          <a:bodyPr>
            <a:normAutofit fontScale="90000"/>
          </a:bodyPr>
          <a:lstStyle/>
          <a:p>
            <a:pPr eaLnBrk="1" hangingPunct="1"/>
            <a:r>
              <a:rPr lang="en-US" altLang="en-US" sz="3500" b="1">
                <a:solidFill>
                  <a:srgbClr val="FF5050"/>
                </a:solidFill>
                <a:latin typeface="Times New Roman" panose="02020603050405020304" pitchFamily="18" charset="0"/>
              </a:rPr>
              <a:t>Summary of Functions of cell membrane</a:t>
            </a:r>
          </a:p>
        </p:txBody>
      </p:sp>
      <p:sp>
        <p:nvSpPr>
          <p:cNvPr id="12291" name="Rectangle 3"/>
          <p:cNvSpPr>
            <a:spLocks noGrp="1" noChangeArrowheads="1"/>
          </p:cNvSpPr>
          <p:nvPr>
            <p:ph type="body" idx="1"/>
          </p:nvPr>
        </p:nvSpPr>
        <p:spPr>
          <a:xfrm>
            <a:off x="887506" y="762000"/>
            <a:ext cx="9856694" cy="5791200"/>
          </a:xfrm>
        </p:spPr>
        <p:txBody>
          <a:bodyPr>
            <a:normAutofit/>
          </a:bodyPr>
          <a:lstStyle/>
          <a:p>
            <a:pPr eaLnBrk="1" hangingPunct="1">
              <a:lnSpc>
                <a:spcPct val="80000"/>
              </a:lnSpc>
              <a:buFontTx/>
              <a:buAutoNum type="arabicPeriod"/>
            </a:pPr>
            <a:r>
              <a:rPr lang="en-US" altLang="en-US" sz="2400" dirty="0">
                <a:solidFill>
                  <a:srgbClr val="000000"/>
                </a:solidFill>
              </a:rPr>
              <a:t>Gives the cell its characteristic shape  &amp;</a:t>
            </a:r>
            <a:r>
              <a:rPr lang="en-US" altLang="en-US" sz="2400" dirty="0"/>
              <a:t>  Provide protection to the cell</a:t>
            </a:r>
          </a:p>
          <a:p>
            <a:pPr eaLnBrk="1" hangingPunct="1">
              <a:lnSpc>
                <a:spcPct val="80000"/>
              </a:lnSpc>
              <a:buFontTx/>
              <a:buNone/>
            </a:pPr>
            <a:r>
              <a:rPr lang="en-US" altLang="en-US" sz="2400" dirty="0"/>
              <a:t>2.Allows </a:t>
            </a:r>
            <a:r>
              <a:rPr lang="en-US" altLang="en-US" sz="2400" dirty="0">
                <a:solidFill>
                  <a:srgbClr val="6600FF"/>
                </a:solidFill>
              </a:rPr>
              <a:t>selective receptivity</a:t>
            </a:r>
            <a:r>
              <a:rPr lang="en-US" altLang="en-US" sz="2400" dirty="0"/>
              <a:t> and </a:t>
            </a:r>
            <a:r>
              <a:rPr lang="en-US" altLang="en-US" sz="2400" dirty="0">
                <a:solidFill>
                  <a:srgbClr val="6600FF"/>
                </a:solidFill>
              </a:rPr>
              <a:t>signal transduction</a:t>
            </a:r>
            <a:r>
              <a:rPr lang="en-US" altLang="en-US" sz="2400" dirty="0"/>
              <a:t>  by providing </a:t>
            </a:r>
            <a:r>
              <a:rPr lang="en-US" altLang="en-US" sz="2400" dirty="0">
                <a:solidFill>
                  <a:srgbClr val="FF33CC"/>
                </a:solidFill>
              </a:rPr>
              <a:t>trans membrane receptors that bind signal molecules.</a:t>
            </a:r>
          </a:p>
          <a:p>
            <a:pPr eaLnBrk="1" hangingPunct="1">
              <a:lnSpc>
                <a:spcPct val="80000"/>
              </a:lnSpc>
              <a:buFontTx/>
              <a:buNone/>
            </a:pPr>
            <a:r>
              <a:rPr lang="en-US" altLang="en-US" sz="2400" dirty="0">
                <a:solidFill>
                  <a:srgbClr val="000000"/>
                </a:solidFill>
              </a:rPr>
              <a:t>3 .Acts as interface between the </a:t>
            </a:r>
            <a:r>
              <a:rPr lang="en-US" altLang="en-US" sz="2400" dirty="0">
                <a:solidFill>
                  <a:srgbClr val="6600FF"/>
                </a:solidFill>
              </a:rPr>
              <a:t>internal cell component</a:t>
            </a:r>
            <a:r>
              <a:rPr lang="en-US" altLang="en-US" sz="2400" dirty="0">
                <a:solidFill>
                  <a:srgbClr val="000000"/>
                </a:solidFill>
              </a:rPr>
              <a:t> and  </a:t>
            </a:r>
            <a:r>
              <a:rPr lang="en-US" altLang="en-US" sz="2400" dirty="0">
                <a:solidFill>
                  <a:srgbClr val="6600FF"/>
                </a:solidFill>
              </a:rPr>
              <a:t>the extra cellular environment.</a:t>
            </a:r>
          </a:p>
          <a:p>
            <a:pPr eaLnBrk="1" hangingPunct="1">
              <a:lnSpc>
                <a:spcPct val="80000"/>
              </a:lnSpc>
              <a:buFontTx/>
              <a:buNone/>
            </a:pPr>
            <a:r>
              <a:rPr lang="en-US" altLang="en-US" sz="2400" dirty="0">
                <a:solidFill>
                  <a:srgbClr val="000000"/>
                </a:solidFill>
              </a:rPr>
              <a:t>4 .Regulates  exchange of materials between the cell and its                                                                                                       surroundings through certain mechanisms </a:t>
            </a:r>
            <a:r>
              <a:rPr lang="en-US" altLang="en-US" sz="2400" dirty="0">
                <a:solidFill>
                  <a:srgbClr val="990033"/>
                </a:solidFill>
              </a:rPr>
              <a:t>(cell transport</a:t>
            </a:r>
            <a:r>
              <a:rPr lang="en-US" altLang="en-US" sz="2400" dirty="0">
                <a:solidFill>
                  <a:srgbClr val="000000"/>
                </a:solidFill>
              </a:rPr>
              <a:t>).        </a:t>
            </a:r>
          </a:p>
          <a:p>
            <a:pPr eaLnBrk="1" hangingPunct="1">
              <a:lnSpc>
                <a:spcPct val="80000"/>
              </a:lnSpc>
              <a:buFontTx/>
              <a:buNone/>
            </a:pPr>
            <a:r>
              <a:rPr lang="en-US" altLang="en-US" sz="2400" dirty="0">
                <a:solidFill>
                  <a:srgbClr val="000000"/>
                </a:solidFill>
              </a:rPr>
              <a:t>	 -  </a:t>
            </a:r>
            <a:r>
              <a:rPr lang="en-US" altLang="en-US" sz="2400" dirty="0">
                <a:solidFill>
                  <a:srgbClr val="7E0000"/>
                </a:solidFill>
              </a:rPr>
              <a:t>Endocytosis</a:t>
            </a:r>
            <a:r>
              <a:rPr lang="en-US" altLang="en-US" sz="2400" dirty="0">
                <a:solidFill>
                  <a:srgbClr val="000000"/>
                </a:solidFill>
              </a:rPr>
              <a:t>  </a:t>
            </a:r>
            <a:r>
              <a:rPr lang="en-US" altLang="en-US" sz="2400" dirty="0"/>
              <a:t>(phagocytosis , pinocytosis)  and</a:t>
            </a:r>
            <a:r>
              <a:rPr lang="en-US" altLang="en-US" sz="2400" dirty="0">
                <a:solidFill>
                  <a:srgbClr val="990033"/>
                </a:solidFill>
              </a:rPr>
              <a:t> exocytosis.</a:t>
            </a:r>
            <a:r>
              <a:rPr lang="en-US" altLang="en-US" sz="2400" dirty="0">
                <a:solidFill>
                  <a:srgbClr val="000000"/>
                </a:solidFill>
              </a:rPr>
              <a:t> </a:t>
            </a:r>
          </a:p>
          <a:p>
            <a:pPr eaLnBrk="1" hangingPunct="1">
              <a:lnSpc>
                <a:spcPct val="80000"/>
              </a:lnSpc>
              <a:buFontTx/>
              <a:buNone/>
            </a:pPr>
            <a:r>
              <a:rPr lang="en-US" altLang="en-US" sz="2400" dirty="0">
                <a:solidFill>
                  <a:srgbClr val="000000"/>
                </a:solidFill>
              </a:rPr>
              <a:t>5. Sodium-potassium  pump which is responsible for polarization</a:t>
            </a:r>
          </a:p>
          <a:p>
            <a:pPr eaLnBrk="1" hangingPunct="1">
              <a:lnSpc>
                <a:spcPct val="80000"/>
              </a:lnSpc>
              <a:buFontTx/>
              <a:buNone/>
            </a:pPr>
            <a:r>
              <a:rPr lang="en-US" altLang="en-US" sz="2400" dirty="0">
                <a:solidFill>
                  <a:srgbClr val="000000"/>
                </a:solidFill>
              </a:rPr>
              <a:t>      of cell membrane </a:t>
            </a:r>
          </a:p>
          <a:p>
            <a:pPr eaLnBrk="1" hangingPunct="1">
              <a:lnSpc>
                <a:spcPct val="80000"/>
              </a:lnSpc>
              <a:buFontTx/>
              <a:buNone/>
            </a:pPr>
            <a:r>
              <a:rPr lang="en-US" altLang="en-US" sz="2400" dirty="0">
                <a:solidFill>
                  <a:srgbClr val="000000"/>
                </a:solidFill>
              </a:rPr>
              <a:t>7.</a:t>
            </a:r>
            <a:r>
              <a:rPr lang="en-US" altLang="en-US" sz="2400" dirty="0"/>
              <a:t>Allow cell recognition </a:t>
            </a:r>
          </a:p>
          <a:p>
            <a:pPr eaLnBrk="1" hangingPunct="1">
              <a:lnSpc>
                <a:spcPct val="80000"/>
              </a:lnSpc>
              <a:buFontTx/>
              <a:buNone/>
            </a:pPr>
            <a:r>
              <a:rPr lang="en-US" altLang="en-US" sz="2400" dirty="0"/>
              <a:t>8.Provide stable site for binding of and catalysis or enzymes</a:t>
            </a:r>
          </a:p>
          <a:p>
            <a:pPr>
              <a:spcBef>
                <a:spcPct val="0"/>
              </a:spcBef>
              <a:buNone/>
            </a:pPr>
            <a:r>
              <a:rPr lang="en-US" altLang="en-US" sz="2400" dirty="0"/>
              <a:t>9. </a:t>
            </a:r>
            <a:r>
              <a:rPr lang="en-US" altLang="en-US" sz="2400" dirty="0">
                <a:solidFill>
                  <a:srgbClr val="000000"/>
                </a:solidFill>
                <a:latin typeface="Times New Roman" panose="02020603050405020304" pitchFamily="18" charset="0"/>
              </a:rPr>
              <a:t>Cell membrane take part in forming, </a:t>
            </a:r>
            <a:r>
              <a:rPr lang="en-US" altLang="en-US" sz="2400" dirty="0" err="1">
                <a:solidFill>
                  <a:srgbClr val="000000"/>
                </a:solidFill>
                <a:latin typeface="Times New Roman" panose="02020603050405020304" pitchFamily="18" charset="0"/>
              </a:rPr>
              <a:t>Myline</a:t>
            </a:r>
            <a:r>
              <a:rPr lang="en-US" altLang="en-US" sz="2400" dirty="0">
                <a:solidFill>
                  <a:srgbClr val="000000"/>
                </a:solidFill>
                <a:latin typeface="Times New Roman" panose="02020603050405020304" pitchFamily="18" charset="0"/>
              </a:rPr>
              <a:t> sheath, Microvilli, Cilia                        Flagella (in spermatozoa)      </a:t>
            </a:r>
          </a:p>
          <a:p>
            <a:pPr eaLnBrk="1" hangingPunct="1">
              <a:lnSpc>
                <a:spcPct val="80000"/>
              </a:lnSpc>
              <a:buFontTx/>
              <a:buNone/>
            </a:pPr>
            <a:endParaRPr lang="en-US" altLang="en-US" sz="2400" dirty="0"/>
          </a:p>
          <a:p>
            <a:pPr eaLnBrk="1" hangingPunct="1">
              <a:lnSpc>
                <a:spcPct val="80000"/>
              </a:lnSpc>
              <a:buFontTx/>
              <a:buNone/>
            </a:pPr>
            <a:endParaRPr lang="en-US" altLang="en-US" sz="2400" dirty="0">
              <a:solidFill>
                <a:srgbClr val="000000"/>
              </a:solidFill>
            </a:endParaRPr>
          </a:p>
          <a:p>
            <a:pPr eaLnBrk="1" hangingPunct="1">
              <a:lnSpc>
                <a:spcPct val="80000"/>
              </a:lnSpc>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617751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7471" y="1143000"/>
            <a:ext cx="9399494" cy="5181599"/>
          </a:xfrm>
        </p:spPr>
        <p:txBody>
          <a:bodyPr>
            <a:normAutofit fontScale="92500"/>
          </a:bodyPr>
          <a:lstStyle/>
          <a:p>
            <a:pPr>
              <a:buNone/>
            </a:pPr>
            <a:r>
              <a:rPr lang="en-US" b="1" dirty="0"/>
              <a:t>1. </a:t>
            </a:r>
            <a:r>
              <a:rPr lang="en-US" sz="2400" b="1" dirty="0">
                <a:latin typeface="Times New Roman" pitchFamily="18" charset="0"/>
                <a:cs typeface="Times New Roman" pitchFamily="18" charset="0"/>
              </a:rPr>
              <a:t>NUCLEUS </a:t>
            </a:r>
            <a:r>
              <a:rPr lang="en-US" altLang="en-US" b="1" dirty="0">
                <a:solidFill>
                  <a:srgbClr val="6600FF"/>
                </a:solidFill>
                <a:latin typeface="Times New Roman" panose="02020603050405020304" pitchFamily="18" charset="0"/>
              </a:rPr>
              <a:t>(</a:t>
            </a:r>
            <a:r>
              <a:rPr lang="en-US" altLang="en-US" sz="2400" b="1" u="sng" dirty="0">
                <a:solidFill>
                  <a:srgbClr val="6600FF"/>
                </a:solidFill>
                <a:latin typeface="Times New Roman" panose="02020603050405020304" pitchFamily="18" charset="0"/>
              </a:rPr>
              <a:t>Nickname</a:t>
            </a:r>
            <a:r>
              <a:rPr lang="en-US" altLang="en-US" sz="2400" b="1" dirty="0">
                <a:solidFill>
                  <a:srgbClr val="6600FF"/>
                </a:solidFill>
                <a:latin typeface="Times New Roman" panose="02020603050405020304" pitchFamily="18" charset="0"/>
              </a:rPr>
              <a:t>:  </a:t>
            </a:r>
            <a:r>
              <a:rPr lang="en-US" altLang="en-US" sz="2400" b="1" dirty="0">
                <a:solidFill>
                  <a:srgbClr val="FF33CC"/>
                </a:solidFill>
                <a:latin typeface="Times New Roman" panose="02020603050405020304" pitchFamily="18" charset="0"/>
              </a:rPr>
              <a:t>“The Control Center”</a:t>
            </a:r>
            <a:r>
              <a:rPr lang="en-US" altLang="en-US" sz="2400" b="1" dirty="0">
                <a:latin typeface="Times New Roman" panose="02020603050405020304" pitchFamily="18" charset="0"/>
              </a:rPr>
              <a:t> </a:t>
            </a:r>
            <a:r>
              <a:rPr lang="en-US" altLang="en-US" sz="2400" b="1" dirty="0">
                <a:solidFill>
                  <a:srgbClr val="6600FF"/>
                </a:solidFill>
                <a:latin typeface="Times New Roman" panose="02020603050405020304" pitchFamily="18" charset="0"/>
              </a:rPr>
              <a:t>)</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The nucleus is within the cytoplasm and is bounded by a double-layered nuclear membrane with many pores.</a:t>
            </a:r>
          </a:p>
          <a:p>
            <a:r>
              <a:rPr lang="en-US" altLang="en-US" sz="2400" dirty="0">
                <a:latin typeface="Times New Roman" panose="02020603050405020304" pitchFamily="18" charset="0"/>
              </a:rPr>
              <a:t>Occurs in eukaryotic cells and contain nucleic acids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All human cells have a nucleus except mature red blood cells</a:t>
            </a:r>
          </a:p>
          <a:p>
            <a:pPr marL="0" indent="0">
              <a:buNone/>
            </a:pPr>
            <a:r>
              <a:rPr lang="en-US" altLang="en-US" sz="2400" b="1" dirty="0">
                <a:latin typeface="Times New Roman" panose="02020603050405020304" pitchFamily="18" charset="0"/>
              </a:rPr>
              <a:t>Nucleus consists of four components :</a:t>
            </a:r>
          </a:p>
          <a:p>
            <a:r>
              <a:rPr lang="en-US" altLang="en-US" sz="2400" dirty="0">
                <a:latin typeface="Times New Roman" panose="02020603050405020304" pitchFamily="18" charset="0"/>
              </a:rPr>
              <a:t>Nuclear membrane</a:t>
            </a:r>
          </a:p>
          <a:p>
            <a:r>
              <a:rPr lang="en-US" altLang="en-US" sz="2400" dirty="0">
                <a:latin typeface="Times New Roman" panose="02020603050405020304" pitchFamily="18" charset="0"/>
              </a:rPr>
              <a:t>Genetic material in the form of deoxyribonucleic acid (DNA) that directs all its metabolic activities. </a:t>
            </a:r>
          </a:p>
          <a:p>
            <a:pPr lvl="1"/>
            <a:r>
              <a:rPr lang="en-US" altLang="en-US" sz="2000" dirty="0">
                <a:latin typeface="Times New Roman" panose="02020603050405020304" pitchFamily="18" charset="0"/>
              </a:rPr>
              <a:t>In a non-dividing cell DNA is present as chromatin, but when the cell prepares to divide the chromatin forms chromosome</a:t>
            </a:r>
          </a:p>
          <a:p>
            <a:r>
              <a:rPr lang="en-US" altLang="en-US" sz="2400" dirty="0">
                <a:latin typeface="Times New Roman" panose="02020603050405020304" pitchFamily="18" charset="0"/>
              </a:rPr>
              <a:t>Ribonucleic acid (RNA)</a:t>
            </a:r>
          </a:p>
          <a:p>
            <a:r>
              <a:rPr lang="en-US" altLang="en-US" sz="2400" dirty="0">
                <a:latin typeface="Times New Roman" panose="02020603050405020304" pitchFamily="18" charset="0"/>
              </a:rPr>
              <a:t>Nucleolus </a:t>
            </a:r>
            <a:r>
              <a:rPr lang="en-US" altLang="en-US" sz="2400" dirty="0">
                <a:solidFill>
                  <a:srgbClr val="6600FF"/>
                </a:solidFill>
                <a:latin typeface="Times New Roman" panose="02020603050405020304" pitchFamily="18" charset="0"/>
              </a:rPr>
              <a:t>(dark spot in the middle of the nucleus that helps make ribosomes)</a:t>
            </a:r>
          </a:p>
        </p:txBody>
      </p:sp>
      <p:sp>
        <p:nvSpPr>
          <p:cNvPr id="3" name="Title 2"/>
          <p:cNvSpPr>
            <a:spLocks noGrp="1"/>
          </p:cNvSpPr>
          <p:nvPr>
            <p:ph type="title"/>
          </p:nvPr>
        </p:nvSpPr>
        <p:spPr>
          <a:xfrm>
            <a:off x="1981200" y="274638"/>
            <a:ext cx="8229600" cy="868362"/>
          </a:xfrm>
        </p:spPr>
        <p:txBody>
          <a:bodyPr>
            <a:normAutofit/>
          </a:bodyPr>
          <a:lstStyle/>
          <a:p>
            <a:r>
              <a:rPr lang="en-US" sz="3200" dirty="0">
                <a:latin typeface="Times New Roman" pitchFamily="18" charset="0"/>
                <a:cs typeface="Times New Roman" pitchFamily="18" charset="0"/>
              </a:rPr>
              <a:t>Organelles</a:t>
            </a:r>
          </a:p>
        </p:txBody>
      </p:sp>
    </p:spTree>
    <p:extLst>
      <p:ext uri="{BB962C8B-B14F-4D97-AF65-F5344CB8AC3E}">
        <p14:creationId xmlns:p14="http://schemas.microsoft.com/office/powerpoint/2010/main" val="1183833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nucleus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8610600" cy="46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98494" y="5002306"/>
            <a:ext cx="8821271" cy="1200329"/>
          </a:xfrm>
          <a:prstGeom prst="rect">
            <a:avLst/>
          </a:prstGeom>
        </p:spPr>
        <p:txBody>
          <a:bodyPr wrap="square">
            <a:spAutoFit/>
          </a:bodyPr>
          <a:lstStyle/>
          <a:p>
            <a:r>
              <a:rPr lang="en-US" altLang="en-US" b="1" dirty="0">
                <a:latin typeface="Times New Roman" panose="02020603050405020304" pitchFamily="18" charset="0"/>
              </a:rPr>
              <a:t>Functions of the nucleus</a:t>
            </a:r>
          </a:p>
          <a:p>
            <a:pPr marL="285750" indent="-285750">
              <a:buFont typeface="Arial" panose="020B0604020202020204" pitchFamily="34" charset="0"/>
              <a:buChar char="•"/>
            </a:pPr>
            <a:r>
              <a:rPr lang="en-US" altLang="en-US" b="1" dirty="0">
                <a:latin typeface="Times New Roman" panose="02020603050405020304" pitchFamily="18" charset="0"/>
              </a:rPr>
              <a:t>Nucleus is the most important structure of  the cell, it controls all functions of the cell.</a:t>
            </a:r>
          </a:p>
          <a:p>
            <a:pPr marL="285750" indent="-285750">
              <a:buFont typeface="Arial" panose="020B0604020202020204" pitchFamily="34" charset="0"/>
              <a:buChar char="•"/>
            </a:pPr>
            <a:r>
              <a:rPr lang="en-US" altLang="en-US" b="1" dirty="0">
                <a:latin typeface="Times New Roman" panose="02020603050405020304" pitchFamily="18" charset="0"/>
              </a:rPr>
              <a:t>DNA is the physical carrier of inheritance factors.    </a:t>
            </a:r>
          </a:p>
          <a:p>
            <a:pPr marL="285750" indent="-285750">
              <a:buFont typeface="Arial" panose="020B0604020202020204" pitchFamily="34" charset="0"/>
              <a:buChar char="•"/>
            </a:pPr>
            <a:r>
              <a:rPr lang="en-US" altLang="en-US" b="1" dirty="0">
                <a:latin typeface="Times New Roman" panose="02020603050405020304" pitchFamily="18" charset="0"/>
              </a:rPr>
              <a:t>RNA is formed in the nucleus by coding –off of the DNA bases</a:t>
            </a:r>
          </a:p>
        </p:txBody>
      </p:sp>
    </p:spTree>
    <p:extLst>
      <p:ext uri="{BB962C8B-B14F-4D97-AF65-F5344CB8AC3E}">
        <p14:creationId xmlns:p14="http://schemas.microsoft.com/office/powerpoint/2010/main" val="523825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46412"/>
            <a:ext cx="10515600" cy="4630551"/>
          </a:xfrm>
        </p:spPr>
        <p:txBody>
          <a:bodyPr>
            <a:normAutofit fontScale="92500" lnSpcReduction="10000"/>
          </a:bodyPr>
          <a:lstStyle/>
          <a:p>
            <a:r>
              <a:rPr lang="en-US" dirty="0">
                <a:latin typeface="Times New Roman" pitchFamily="18" charset="0"/>
                <a:cs typeface="Times New Roman" pitchFamily="18" charset="0"/>
              </a:rPr>
              <a:t>These are tiny granules composed of RNA and protein. </a:t>
            </a:r>
          </a:p>
          <a:p>
            <a:r>
              <a:rPr lang="en-US" altLang="en-US" dirty="0">
                <a:latin typeface="Times New Roman" panose="02020603050405020304" pitchFamily="18" charset="0"/>
              </a:rPr>
              <a:t>They are found in all cells except mature RBCS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Where are they found?</a:t>
            </a:r>
          </a:p>
          <a:p>
            <a:pPr lvl="1"/>
            <a:r>
              <a:rPr lang="en-US" dirty="0">
                <a:latin typeface="Times New Roman" pitchFamily="18" charset="0"/>
                <a:cs typeface="Times New Roman" pitchFamily="18" charset="0"/>
              </a:rPr>
              <a:t>Cytoplasm: make proteins for use within the cell</a:t>
            </a:r>
          </a:p>
          <a:p>
            <a:pPr lvl="1"/>
            <a:r>
              <a:rPr lang="en-US" dirty="0">
                <a:latin typeface="Times New Roman" pitchFamily="18" charset="0"/>
                <a:cs typeface="Times New Roman" pitchFamily="18" charset="0"/>
              </a:rPr>
              <a:t>Outer surface of the nuclear envelope: they manufacture proteins for export from the cell </a:t>
            </a:r>
          </a:p>
          <a:p>
            <a:pPr lvl="1"/>
            <a:r>
              <a:rPr lang="en-US" dirty="0">
                <a:latin typeface="Times New Roman" pitchFamily="18" charset="0"/>
                <a:cs typeface="Times New Roman" pitchFamily="18" charset="0"/>
              </a:rPr>
              <a:t>Rough endoplasmic reticulum: they manufacture proteins for export from the cell.</a:t>
            </a:r>
          </a:p>
          <a:p>
            <a:r>
              <a:rPr lang="en-US" b="1" dirty="0">
                <a:latin typeface="Times New Roman" pitchFamily="18" charset="0"/>
                <a:cs typeface="Times New Roman" pitchFamily="18" charset="0"/>
              </a:rPr>
              <a:t>Main role;</a:t>
            </a:r>
          </a:p>
          <a:p>
            <a:r>
              <a:rPr lang="en-US" dirty="0">
                <a:latin typeface="Times New Roman" pitchFamily="18" charset="0"/>
                <a:cs typeface="Times New Roman" pitchFamily="18" charset="0"/>
              </a:rPr>
              <a:t>They synthesize proteins from amino acids, using RNA as the template</a:t>
            </a:r>
          </a:p>
          <a:p>
            <a:pPr lvl="1"/>
            <a:r>
              <a:rPr lang="en-US" altLang="en-US" dirty="0">
                <a:latin typeface="Times New Roman" panose="02020603050405020304" pitchFamily="18" charset="0"/>
              </a:rPr>
              <a:t>The protein - synthesized by </a:t>
            </a:r>
            <a:r>
              <a:rPr lang="en-US" altLang="en-US" dirty="0">
                <a:solidFill>
                  <a:srgbClr val="6600FF"/>
                </a:solidFill>
                <a:latin typeface="Times New Roman" panose="02020603050405020304" pitchFamily="18" charset="0"/>
              </a:rPr>
              <a:t>free Ribosomes</a:t>
            </a:r>
            <a:r>
              <a:rPr lang="en-US" altLang="en-US" dirty="0">
                <a:solidFill>
                  <a:schemeClr val="accent2"/>
                </a:solidFill>
                <a:latin typeface="Times New Roman" panose="02020603050405020304" pitchFamily="18" charset="0"/>
              </a:rPr>
              <a:t> </a:t>
            </a:r>
            <a:r>
              <a:rPr lang="en-US" altLang="en-US" dirty="0">
                <a:latin typeface="Times New Roman" panose="02020603050405020304" pitchFamily="18" charset="0"/>
              </a:rPr>
              <a:t>- is used to build up the cell.</a:t>
            </a:r>
          </a:p>
          <a:p>
            <a:pPr lvl="1"/>
            <a:r>
              <a:rPr lang="en-US" altLang="en-US" dirty="0">
                <a:latin typeface="Times New Roman" panose="02020603050405020304" pitchFamily="18" charset="0"/>
              </a:rPr>
              <a:t>The protein which is synthesized by the </a:t>
            </a:r>
            <a:r>
              <a:rPr lang="en-US" altLang="en-US" dirty="0">
                <a:solidFill>
                  <a:srgbClr val="6600FF"/>
                </a:solidFill>
                <a:latin typeface="Times New Roman" panose="02020603050405020304" pitchFamily="18" charset="0"/>
              </a:rPr>
              <a:t>attached Ribosomes</a:t>
            </a:r>
            <a:r>
              <a:rPr lang="en-US" altLang="en-US" dirty="0">
                <a:latin typeface="Times New Roman" panose="02020603050405020304" pitchFamily="18" charset="0"/>
              </a:rPr>
              <a:t> is secreted by the cell in the form of hormones or enzymes.</a:t>
            </a:r>
          </a:p>
        </p:txBody>
      </p:sp>
      <p:sp>
        <p:nvSpPr>
          <p:cNvPr id="3" name="Title 2"/>
          <p:cNvSpPr>
            <a:spLocks noGrp="1"/>
          </p:cNvSpPr>
          <p:nvPr>
            <p:ph type="title"/>
          </p:nvPr>
        </p:nvSpPr>
        <p:spPr>
          <a:xfrm>
            <a:off x="838200" y="365125"/>
            <a:ext cx="10515600" cy="885451"/>
          </a:xfrm>
        </p:spPr>
        <p:txBody>
          <a:bodyPr>
            <a:normAutofit/>
          </a:bodyPr>
          <a:lstStyle/>
          <a:p>
            <a:r>
              <a:rPr lang="en-US" sz="3200" dirty="0" err="1">
                <a:latin typeface="Times New Roman" pitchFamily="18" charset="0"/>
                <a:cs typeface="Times New Roman" pitchFamily="18" charset="0"/>
              </a:rPr>
              <a:t>Ribosomes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205522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Geneology</a:t>
            </a:r>
            <a:r>
              <a:rPr lang="en-US" dirty="0"/>
              <a:t> </a:t>
            </a:r>
          </a:p>
        </p:txBody>
      </p:sp>
      <p:sp>
        <p:nvSpPr>
          <p:cNvPr id="3" name="Content Placeholder 2"/>
          <p:cNvSpPr>
            <a:spLocks noGrp="1"/>
          </p:cNvSpPr>
          <p:nvPr>
            <p:ph idx="1"/>
          </p:nvPr>
        </p:nvSpPr>
        <p:spPr/>
        <p:txBody>
          <a:bodyPr>
            <a:normAutofit lnSpcReduction="10000"/>
          </a:bodyPr>
          <a:lstStyle/>
          <a:p>
            <a:r>
              <a:rPr lang="en-US" dirty="0"/>
              <a:t>The nucleus contain DNA and RNA</a:t>
            </a:r>
          </a:p>
          <a:p>
            <a:r>
              <a:rPr lang="en-US" dirty="0"/>
              <a:t>DNA is a double helix strand of nucleotides like a spiral ladder</a:t>
            </a:r>
          </a:p>
          <a:p>
            <a:r>
              <a:rPr lang="en-US" dirty="0"/>
              <a:t>The rungs of the ladder are made of bases in complementing pairs of </a:t>
            </a:r>
            <a:r>
              <a:rPr lang="en-US" b="1" dirty="0"/>
              <a:t>Adenine-Thymine, Guanine-Cytosine</a:t>
            </a:r>
            <a:r>
              <a:rPr lang="en-US" dirty="0"/>
              <a:t>, arranged in many sequences</a:t>
            </a:r>
          </a:p>
          <a:p>
            <a:r>
              <a:rPr lang="en-US" b="1" dirty="0"/>
              <a:t>The sequence that forms a genetic code is ATCG</a:t>
            </a:r>
          </a:p>
          <a:p>
            <a:r>
              <a:rPr lang="en-US" dirty="0"/>
              <a:t>DNA has 46 chromosomes (called genome). This carries total genetic information</a:t>
            </a:r>
          </a:p>
          <a:p>
            <a:r>
              <a:rPr lang="en-US" dirty="0"/>
              <a:t>Human genome has between 20,000 to 25000 genes</a:t>
            </a:r>
          </a:p>
          <a:p>
            <a:r>
              <a:rPr lang="en-US" dirty="0"/>
              <a:t>A gene is a segment of DNA that code for one protein (sequence of  amino acids). Each amino acid has a triplet bases called codon</a:t>
            </a:r>
          </a:p>
        </p:txBody>
      </p:sp>
    </p:spTree>
    <p:extLst>
      <p:ext uri="{BB962C8B-B14F-4D97-AF65-F5344CB8AC3E}">
        <p14:creationId xmlns:p14="http://schemas.microsoft.com/office/powerpoint/2010/main" val="1066827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0299"/>
          </a:xfrm>
        </p:spPr>
        <p:txBody>
          <a:bodyPr>
            <a:normAutofit fontScale="90000"/>
          </a:bodyPr>
          <a:lstStyle/>
          <a:p>
            <a:r>
              <a:rPr lang="en-US" dirty="0"/>
              <a:t>Protein synthesis</a:t>
            </a:r>
          </a:p>
        </p:txBody>
      </p:sp>
      <p:sp>
        <p:nvSpPr>
          <p:cNvPr id="3" name="Content Placeholder 2"/>
          <p:cNvSpPr>
            <a:spLocks noGrp="1"/>
          </p:cNvSpPr>
          <p:nvPr>
            <p:ph idx="1"/>
          </p:nvPr>
        </p:nvSpPr>
        <p:spPr>
          <a:xfrm>
            <a:off x="838200" y="1035424"/>
            <a:ext cx="10515600" cy="5365376"/>
          </a:xfrm>
        </p:spPr>
        <p:txBody>
          <a:bodyPr>
            <a:normAutofit fontScale="77500" lnSpcReduction="20000"/>
          </a:bodyPr>
          <a:lstStyle/>
          <a:p>
            <a:r>
              <a:rPr lang="en-US" dirty="0"/>
              <a:t>Synthesis of proteins from genetic code in DNA (in nucleus) is done in ribosomes (found in cytoplasm)</a:t>
            </a:r>
          </a:p>
          <a:p>
            <a:r>
              <a:rPr lang="en-US" dirty="0"/>
              <a:t>Hence a messenger RNA(mRNA) is needed as intermediary between the nucleus and cytoplasm</a:t>
            </a:r>
          </a:p>
          <a:p>
            <a:pPr marL="0" indent="0">
              <a:buNone/>
            </a:pPr>
            <a:r>
              <a:rPr lang="en-US" b="1" dirty="0"/>
              <a:t>Steps in protein synthesis</a:t>
            </a:r>
          </a:p>
          <a:p>
            <a:pPr lvl="1"/>
            <a:r>
              <a:rPr lang="en-US" dirty="0"/>
              <a:t>Segment of DNA that is its gene uncoils and hydrogen bond between bases breaks</a:t>
            </a:r>
          </a:p>
          <a:p>
            <a:pPr lvl="1"/>
            <a:r>
              <a:rPr lang="en-US" dirty="0"/>
              <a:t>RNA nucleotide (ACGU) and enzymes construct a single strand that is a </a:t>
            </a:r>
            <a:r>
              <a:rPr lang="en-US" b="1" dirty="0"/>
              <a:t>complementary copy </a:t>
            </a:r>
            <a:r>
              <a:rPr lang="en-US" dirty="0"/>
              <a:t>of half the DNA gene (with Thymine replaced with Uracil). </a:t>
            </a:r>
            <a:r>
              <a:rPr lang="en-US" b="1" u="sng" dirty="0"/>
              <a:t>The process of copying is called transcription.</a:t>
            </a:r>
            <a:r>
              <a:rPr lang="en-US" dirty="0"/>
              <a:t> This copy is mRNA and has codons for amino acids</a:t>
            </a:r>
          </a:p>
          <a:p>
            <a:pPr lvl="1"/>
            <a:r>
              <a:rPr lang="en-US" dirty="0"/>
              <a:t>The mRNA separates from DNA, and leaves the nucleus to the cytoplasm. Segment DNA goes back into double helix</a:t>
            </a:r>
          </a:p>
          <a:p>
            <a:pPr lvl="1"/>
            <a:r>
              <a:rPr lang="en-US" dirty="0"/>
              <a:t>In cytoplasm, transfer RNA (</a:t>
            </a:r>
            <a:r>
              <a:rPr lang="en-US" dirty="0" err="1"/>
              <a:t>tRNA</a:t>
            </a:r>
            <a:r>
              <a:rPr lang="en-US" dirty="0"/>
              <a:t>) which has anticodons that complements the codons in mRNA picks amino acids from the food we eat and brings them to mRNA. </a:t>
            </a:r>
            <a:r>
              <a:rPr lang="en-US" b="1" u="sng" dirty="0"/>
              <a:t>This transfer of amino acids to mRNA is called translation</a:t>
            </a:r>
            <a:r>
              <a:rPr lang="en-US" dirty="0"/>
              <a:t>. Ribosomes have enzymes that facilitate formation of bonds between amino acids to form protein</a:t>
            </a:r>
          </a:p>
          <a:p>
            <a:pPr lvl="1"/>
            <a:r>
              <a:rPr lang="en-US" dirty="0"/>
              <a:t>Protein leaves ribosomes is transported by endoplasmic reticulum to where it is needed in a cell OR it is packaged by </a:t>
            </a:r>
            <a:r>
              <a:rPr lang="en-US" dirty="0" err="1"/>
              <a:t>golgi</a:t>
            </a:r>
            <a:r>
              <a:rPr lang="en-US" dirty="0"/>
              <a:t> apparatus and secreted from cell</a:t>
            </a:r>
          </a:p>
          <a:p>
            <a:pPr lvl="1"/>
            <a:endParaRPr lang="en-US" dirty="0"/>
          </a:p>
          <a:p>
            <a:r>
              <a:rPr lang="en-US" dirty="0">
                <a:solidFill>
                  <a:srgbClr val="FF0000"/>
                </a:solidFill>
              </a:rPr>
              <a:t>When there is a mistake in DNA </a:t>
            </a:r>
            <a:r>
              <a:rPr lang="en-US" dirty="0" err="1">
                <a:solidFill>
                  <a:srgbClr val="FF0000"/>
                </a:solidFill>
              </a:rPr>
              <a:t>i.e</a:t>
            </a:r>
            <a:r>
              <a:rPr lang="en-US" dirty="0">
                <a:solidFill>
                  <a:srgbClr val="FF0000"/>
                </a:solidFill>
              </a:rPr>
              <a:t> incorrect bases or triplet of bases, this mistake will be copied by mRNA leading to genetic/hereditary diseases </a:t>
            </a:r>
            <a:r>
              <a:rPr lang="en-US" dirty="0" err="1">
                <a:solidFill>
                  <a:srgbClr val="FF0000"/>
                </a:solidFill>
              </a:rPr>
              <a:t>e.g</a:t>
            </a:r>
            <a:r>
              <a:rPr lang="en-US" dirty="0">
                <a:solidFill>
                  <a:srgbClr val="FF0000"/>
                </a:solidFill>
              </a:rPr>
              <a:t> sickle cell </a:t>
            </a:r>
            <a:r>
              <a:rPr lang="en-US" dirty="0" err="1">
                <a:solidFill>
                  <a:srgbClr val="FF0000"/>
                </a:solidFill>
              </a:rPr>
              <a:t>anaemia</a:t>
            </a:r>
            <a:endParaRPr lang="en-US" dirty="0">
              <a:solidFill>
                <a:srgbClr val="FF0000"/>
              </a:solidFill>
            </a:endParaRPr>
          </a:p>
          <a:p>
            <a:endParaRPr lang="en-US" dirty="0"/>
          </a:p>
        </p:txBody>
      </p:sp>
    </p:spTree>
    <p:extLst>
      <p:ext uri="{BB962C8B-B14F-4D97-AF65-F5344CB8AC3E}">
        <p14:creationId xmlns:p14="http://schemas.microsoft.com/office/powerpoint/2010/main" val="4089661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0612" y="1295401"/>
            <a:ext cx="9807387" cy="4906963"/>
          </a:xfrm>
        </p:spPr>
        <p:txBody>
          <a:bodyPr>
            <a:noAutofit/>
          </a:bodyPr>
          <a:lstStyle/>
          <a:p>
            <a:pPr>
              <a:buNone/>
            </a:pPr>
            <a:r>
              <a:rPr lang="en-US" dirty="0">
                <a:latin typeface="Times New Roman" pitchFamily="18" charset="0"/>
                <a:cs typeface="Times New Roman" pitchFamily="18" charset="0"/>
              </a:rPr>
              <a:t>Mitochondria are the site of ATP (and hence energy) production</a:t>
            </a:r>
          </a:p>
          <a:p>
            <a:r>
              <a:rPr lang="en-US" dirty="0">
                <a:latin typeface="Times New Roman" pitchFamily="18" charset="0"/>
                <a:cs typeface="Times New Roman" pitchFamily="18" charset="0"/>
              </a:rPr>
              <a:t>An individual’s mitochondrial DNA (</a:t>
            </a:r>
            <a:r>
              <a:rPr lang="en-US" dirty="0" err="1">
                <a:latin typeface="Times New Roman" pitchFamily="18" charset="0"/>
                <a:cs typeface="Times New Roman" pitchFamily="18" charset="0"/>
              </a:rPr>
              <a:t>mDNA</a:t>
            </a:r>
            <a:r>
              <a:rPr lang="en-US" dirty="0">
                <a:latin typeface="Times New Roman" pitchFamily="18" charset="0"/>
                <a:cs typeface="Times New Roman" pitchFamily="18" charset="0"/>
              </a:rPr>
              <a:t>) is of maternal origin, (from the mitochondria that were present in the ovum)</a:t>
            </a:r>
          </a:p>
        </p:txBody>
      </p:sp>
      <p:sp>
        <p:nvSpPr>
          <p:cNvPr id="3" name="Title 2"/>
          <p:cNvSpPr>
            <a:spLocks noGrp="1"/>
          </p:cNvSpPr>
          <p:nvPr>
            <p:ph type="title"/>
          </p:nvPr>
        </p:nvSpPr>
        <p:spPr>
          <a:xfrm>
            <a:off x="1290918" y="381000"/>
            <a:ext cx="9722223" cy="884238"/>
          </a:xfrm>
        </p:spPr>
        <p:txBody>
          <a:bodyPr>
            <a:normAutofit fontScale="90000"/>
          </a:bodyPr>
          <a:lstStyle/>
          <a:p>
            <a:r>
              <a:rPr lang="en-US" dirty="0"/>
              <a:t>Mitochondria </a:t>
            </a:r>
            <a:r>
              <a:rPr lang="en-US" altLang="en-US" b="1" dirty="0">
                <a:solidFill>
                  <a:srgbClr val="6600FF"/>
                </a:solidFill>
                <a:latin typeface="Times New Roman" panose="02020603050405020304" pitchFamily="18" charset="0"/>
              </a:rPr>
              <a:t>(</a:t>
            </a:r>
            <a:r>
              <a:rPr lang="en-US" altLang="en-US" b="1" u="sng" dirty="0">
                <a:solidFill>
                  <a:srgbClr val="6600FF"/>
                </a:solidFill>
              </a:rPr>
              <a:t>Nickname</a:t>
            </a:r>
            <a:r>
              <a:rPr lang="en-US" altLang="en-US" b="1" dirty="0">
                <a:solidFill>
                  <a:srgbClr val="6600FF"/>
                </a:solidFill>
              </a:rPr>
              <a:t>:  </a:t>
            </a:r>
            <a:r>
              <a:rPr lang="en-US" altLang="en-US" b="1" dirty="0">
                <a:solidFill>
                  <a:srgbClr val="FF33CC"/>
                </a:solidFill>
              </a:rPr>
              <a:t>“The</a:t>
            </a:r>
            <a:r>
              <a:rPr lang="en-US" altLang="en-US" b="1" dirty="0">
                <a:solidFill>
                  <a:srgbClr val="6600FF"/>
                </a:solidFill>
              </a:rPr>
              <a:t> </a:t>
            </a:r>
            <a:r>
              <a:rPr lang="en-US" altLang="en-US" b="1" dirty="0">
                <a:solidFill>
                  <a:srgbClr val="FF33CC"/>
                </a:solidFill>
              </a:rPr>
              <a:t>Powerhouse” </a:t>
            </a:r>
            <a:r>
              <a:rPr lang="en-US" altLang="en-US" b="1" dirty="0">
                <a:solidFill>
                  <a:srgbClr val="6600FF"/>
                </a:solidFill>
              </a:rPr>
              <a:t>)</a:t>
            </a:r>
            <a:endParaRPr lang="en-US" dirty="0"/>
          </a:p>
        </p:txBody>
      </p:sp>
      <p:pic>
        <p:nvPicPr>
          <p:cNvPr id="4" name="Picture 4" descr="Mitochondria Inner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711388"/>
            <a:ext cx="8991600" cy="252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590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169"/>
          </a:xfrm>
        </p:spPr>
        <p:txBody>
          <a:bodyPr>
            <a:normAutofit fontScale="90000"/>
          </a:bodyPr>
          <a:lstStyle/>
          <a:p>
            <a:r>
              <a:rPr lang="en-US" dirty="0">
                <a:latin typeface="Times New Roman" pitchFamily="18" charset="0"/>
                <a:cs typeface="Times New Roman" pitchFamily="18" charset="0"/>
              </a:rPr>
              <a:t>Main </a:t>
            </a:r>
            <a:r>
              <a:rPr lang="en-US" dirty="0" err="1">
                <a:latin typeface="Times New Roman" pitchFamily="18" charset="0"/>
                <a:cs typeface="Times New Roman" pitchFamily="18" charset="0"/>
              </a:rPr>
              <a:t>fxns</a:t>
            </a:r>
            <a:r>
              <a:rPr lang="en-US" dirty="0">
                <a:latin typeface="Times New Roman" pitchFamily="18" charset="0"/>
                <a:cs typeface="Times New Roman" pitchFamily="18" charset="0"/>
              </a:rPr>
              <a:t> are:</a:t>
            </a:r>
            <a:endParaRPr lang="en-US" dirty="0"/>
          </a:p>
        </p:txBody>
      </p:sp>
      <p:sp>
        <p:nvSpPr>
          <p:cNvPr id="3" name="Content Placeholder 2"/>
          <p:cNvSpPr>
            <a:spLocks noGrp="1"/>
          </p:cNvSpPr>
          <p:nvPr>
            <p:ph idx="1"/>
          </p:nvPr>
        </p:nvSpPr>
        <p:spPr>
          <a:xfrm>
            <a:off x="838200" y="1264024"/>
            <a:ext cx="10515600" cy="4988858"/>
          </a:xfrm>
        </p:spPr>
        <p:txBody>
          <a:bodyPr>
            <a:normAutofit lnSpcReduction="10000"/>
          </a:bodyPr>
          <a:lstStyle/>
          <a:p>
            <a:pPr lvl="1"/>
            <a:r>
              <a:rPr lang="en-US" altLang="en-US" dirty="0">
                <a:latin typeface="Times New Roman" panose="02020603050405020304" pitchFamily="18" charset="0"/>
              </a:rPr>
              <a:t>It is the </a:t>
            </a:r>
            <a:r>
              <a:rPr lang="en-US" altLang="en-US" dirty="0">
                <a:solidFill>
                  <a:srgbClr val="B40000"/>
                </a:solidFill>
                <a:latin typeface="Times New Roman" panose="02020603050405020304" pitchFamily="18" charset="0"/>
              </a:rPr>
              <a:t>main power-generators </a:t>
            </a:r>
            <a:r>
              <a:rPr lang="en-US" altLang="en-US" dirty="0">
                <a:latin typeface="Times New Roman" panose="02020603050405020304" pitchFamily="18" charset="0"/>
              </a:rPr>
              <a:t>Of the cell by converting oxygen, glucose into   energy   through ATP </a:t>
            </a:r>
          </a:p>
          <a:p>
            <a:pPr marL="457200" lvl="1" indent="0">
              <a:buNone/>
            </a:pPr>
            <a:r>
              <a:rPr lang="en-US" altLang="en-US" dirty="0">
                <a:solidFill>
                  <a:srgbClr val="6600FF"/>
                </a:solidFill>
                <a:latin typeface="Times New Roman" panose="02020603050405020304" pitchFamily="18" charset="0"/>
              </a:rPr>
              <a:t>(</a:t>
            </a:r>
            <a:r>
              <a:rPr lang="en-US" altLang="en-US" u="sng" dirty="0">
                <a:solidFill>
                  <a:srgbClr val="6600FF"/>
                </a:solidFill>
              </a:rPr>
              <a:t>ATP</a:t>
            </a:r>
            <a:r>
              <a:rPr lang="en-US" altLang="en-US" dirty="0">
                <a:solidFill>
                  <a:srgbClr val="6600FF"/>
                </a:solidFill>
              </a:rPr>
              <a:t>:  is the major fuel for all cell activities that require energy</a:t>
            </a:r>
          </a:p>
          <a:p>
            <a:pPr lvl="1"/>
            <a:r>
              <a:rPr lang="en-US" altLang="en-US" dirty="0">
                <a:latin typeface="Times New Roman" panose="02020603050405020304" pitchFamily="18" charset="0"/>
              </a:rPr>
              <a:t>They contain the </a:t>
            </a:r>
            <a:r>
              <a:rPr lang="en-US" altLang="en-US" dirty="0">
                <a:solidFill>
                  <a:srgbClr val="B40000"/>
                </a:solidFill>
                <a:latin typeface="Times New Roman" panose="02020603050405020304" pitchFamily="18" charset="0"/>
              </a:rPr>
              <a:t>respiratory enzymes</a:t>
            </a:r>
            <a:r>
              <a:rPr lang="en-US" altLang="en-US" dirty="0">
                <a:latin typeface="Times New Roman" panose="02020603050405020304" pitchFamily="18" charset="0"/>
              </a:rPr>
              <a:t> which are responsible for all the oxidative phosphorylation.</a:t>
            </a:r>
          </a:p>
          <a:p>
            <a:pPr lvl="1"/>
            <a:r>
              <a:rPr lang="en-US" altLang="en-US" dirty="0">
                <a:latin typeface="Times New Roman" panose="02020603050405020304" pitchFamily="18" charset="0"/>
              </a:rPr>
              <a:t>Very rich in </a:t>
            </a:r>
            <a:r>
              <a:rPr lang="en-US" altLang="en-US" dirty="0">
                <a:solidFill>
                  <a:srgbClr val="B40000"/>
                </a:solidFill>
                <a:latin typeface="Times New Roman" panose="02020603050405020304" pitchFamily="18" charset="0"/>
              </a:rPr>
              <a:t>Ca ,Mg</a:t>
            </a:r>
            <a:r>
              <a:rPr lang="en-US" altLang="en-US" dirty="0">
                <a:latin typeface="Times New Roman" panose="02020603050405020304" pitchFamily="18" charset="0"/>
              </a:rPr>
              <a:t> ions  important in </a:t>
            </a:r>
            <a:r>
              <a:rPr lang="en-US" altLang="en-US" dirty="0">
                <a:solidFill>
                  <a:srgbClr val="B40000"/>
                </a:solidFill>
                <a:latin typeface="Times New Roman" panose="02020603050405020304" pitchFamily="18" charset="0"/>
              </a:rPr>
              <a:t>catalyzing </a:t>
            </a:r>
            <a:r>
              <a:rPr lang="en-US" altLang="en-US" dirty="0">
                <a:latin typeface="Times New Roman" panose="02020603050405020304" pitchFamily="18" charset="0"/>
              </a:rPr>
              <a:t>enzymatic reaction</a:t>
            </a:r>
          </a:p>
          <a:p>
            <a:pPr marL="457200" lvl="1" indent="0">
              <a:buNone/>
            </a:pP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Cells that require large amounts of ATP </a:t>
            </a:r>
            <a:r>
              <a:rPr lang="en-US" b="1" dirty="0" err="1">
                <a:latin typeface="Times New Roman" pitchFamily="18" charset="0"/>
                <a:cs typeface="Times New Roman" pitchFamily="18" charset="0"/>
              </a:rPr>
              <a:t>e.g</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liver, muscle and spermatozoa</a:t>
            </a:r>
            <a:r>
              <a:rPr lang="en-US" b="1" dirty="0">
                <a:latin typeface="Times New Roman" pitchFamily="18" charset="0"/>
                <a:cs typeface="Times New Roman" pitchFamily="18" charset="0"/>
              </a:rPr>
              <a:t>, have many mitochondria to meet their need for energy.. </a:t>
            </a:r>
          </a:p>
          <a:p>
            <a:r>
              <a:rPr lang="en-US" b="1" dirty="0">
                <a:latin typeface="Times New Roman" pitchFamily="18" charset="0"/>
                <a:cs typeface="Times New Roman" pitchFamily="18" charset="0"/>
              </a:rPr>
              <a:t>An individual’s mitochondrial DNA (</a:t>
            </a:r>
            <a:r>
              <a:rPr lang="en-US" b="1" dirty="0" err="1">
                <a:latin typeface="Times New Roman" pitchFamily="18" charset="0"/>
                <a:cs typeface="Times New Roman" pitchFamily="18" charset="0"/>
              </a:rPr>
              <a:t>mDNA</a:t>
            </a:r>
            <a:r>
              <a:rPr lang="en-US" b="1" dirty="0">
                <a:latin typeface="Times New Roman" pitchFamily="18" charset="0"/>
                <a:cs typeface="Times New Roman" pitchFamily="18" charset="0"/>
              </a:rPr>
              <a:t>) is of maternal origin, that is, from the mitochondria that were present in the ovum, or egg cell, which was then fertilized by a sperm cell</a:t>
            </a:r>
          </a:p>
          <a:p>
            <a:endParaRPr lang="en-US" dirty="0"/>
          </a:p>
        </p:txBody>
      </p:sp>
    </p:spTree>
    <p:extLst>
      <p:ext uri="{BB962C8B-B14F-4D97-AF65-F5344CB8AC3E}">
        <p14:creationId xmlns:p14="http://schemas.microsoft.com/office/powerpoint/2010/main" val="2766198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LYSOSOMES – nickname- clean up crews</a:t>
            </a:r>
          </a:p>
        </p:txBody>
      </p:sp>
      <p:sp>
        <p:nvSpPr>
          <p:cNvPr id="3" name="Content Placeholder 2"/>
          <p:cNvSpPr>
            <a:spLocks noGrp="1"/>
          </p:cNvSpPr>
          <p:nvPr>
            <p:ph idx="1"/>
          </p:nvPr>
        </p:nvSpPr>
        <p:spPr>
          <a:xfrm>
            <a:off x="838200" y="1690688"/>
            <a:ext cx="10515600" cy="4790794"/>
          </a:xfrm>
        </p:spPr>
        <p:txBody>
          <a:bodyPr>
            <a:normAutofit fontScale="85000" lnSpcReduction="20000"/>
          </a:bodyPr>
          <a:lstStyle/>
          <a:p>
            <a:r>
              <a:rPr lang="en-US" altLang="en-US" sz="3900" dirty="0">
                <a:latin typeface="Times New Roman" panose="02020603050405020304" pitchFamily="18" charset="0"/>
              </a:rPr>
              <a:t>A single membrane vesicles formed from the interaction of ER and Golgi bodies.</a:t>
            </a:r>
          </a:p>
          <a:p>
            <a:r>
              <a:rPr lang="en-US" altLang="en-US" sz="3900" dirty="0">
                <a:latin typeface="Times New Roman" panose="02020603050405020304" pitchFamily="18" charset="0"/>
              </a:rPr>
              <a:t>Are </a:t>
            </a:r>
            <a:r>
              <a:rPr lang="en-US" altLang="en-US" sz="3900" dirty="0">
                <a:solidFill>
                  <a:srgbClr val="6600FF"/>
                </a:solidFill>
              </a:rPr>
              <a:t>circular, but bigger than ribosomes</a:t>
            </a:r>
            <a:endParaRPr lang="en-US" altLang="en-US" sz="3900" dirty="0">
              <a:latin typeface="Times New Roman" panose="02020603050405020304" pitchFamily="18" charset="0"/>
            </a:endParaRPr>
          </a:p>
          <a:p>
            <a:r>
              <a:rPr lang="en-US" altLang="en-US" sz="3900" dirty="0">
                <a:latin typeface="Times New Roman" panose="02020603050405020304" pitchFamily="18" charset="0"/>
              </a:rPr>
              <a:t> Lysosomes contain many digestives hydrolytic enzyme</a:t>
            </a:r>
          </a:p>
          <a:p>
            <a:pPr lvl="1"/>
            <a:r>
              <a:rPr lang="en-US" sz="3500" dirty="0"/>
              <a:t>When certain white blood cells engulf bacteria, the bacteria are digested and destroyed by these lysosomal enzymes.</a:t>
            </a:r>
          </a:p>
          <a:p>
            <a:pPr lvl="1"/>
            <a:r>
              <a:rPr lang="en-US" sz="3500" dirty="0"/>
              <a:t>Worn-out cell parts and dead cells are also digested by these enzymes</a:t>
            </a:r>
          </a:p>
          <a:p>
            <a:pPr lvl="1"/>
            <a:endParaRPr lang="en-US" altLang="en-US" sz="3500" dirty="0">
              <a:solidFill>
                <a:srgbClr val="FF33CC"/>
              </a:solidFill>
              <a:latin typeface="Times New Roman" panose="02020603050405020304" pitchFamily="18" charset="0"/>
            </a:endParaRPr>
          </a:p>
          <a:p>
            <a:pPr>
              <a:buNone/>
            </a:pPr>
            <a:r>
              <a:rPr lang="en-US" altLang="en-US" sz="3900" dirty="0">
                <a:solidFill>
                  <a:srgbClr val="FF33CC"/>
                </a:solidFill>
                <a:latin typeface="Times New Roman" panose="02020603050405020304" pitchFamily="18" charset="0"/>
              </a:rPr>
              <a:t>Position :</a:t>
            </a:r>
            <a:r>
              <a:rPr lang="en-US" altLang="en-US" sz="3900" dirty="0">
                <a:solidFill>
                  <a:schemeClr val="folHlink"/>
                </a:solidFill>
                <a:latin typeface="Times New Roman" panose="02020603050405020304" pitchFamily="18" charset="0"/>
              </a:rPr>
              <a:t> </a:t>
            </a:r>
            <a:r>
              <a:rPr lang="en-US" altLang="en-US" sz="3900" dirty="0">
                <a:solidFill>
                  <a:srgbClr val="6600FF"/>
                </a:solidFill>
                <a:latin typeface="Times New Roman" panose="02020603050405020304" pitchFamily="18" charset="0"/>
              </a:rPr>
              <a:t>present in almost all kinds of body cells</a:t>
            </a:r>
          </a:p>
          <a:p>
            <a:pPr>
              <a:buNone/>
            </a:pPr>
            <a:r>
              <a:rPr lang="en-US" sz="3900" dirty="0"/>
              <a:t> </a:t>
            </a:r>
          </a:p>
          <a:p>
            <a:pPr>
              <a:buNone/>
            </a:pPr>
            <a:endParaRPr lang="en-US" altLang="en-US" dirty="0">
              <a:solidFill>
                <a:srgbClr val="6600FF"/>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399861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81200" y="0"/>
            <a:ext cx="8229600" cy="609600"/>
          </a:xfrm>
        </p:spPr>
        <p:txBody>
          <a:bodyPr>
            <a:normAutofit fontScale="90000"/>
          </a:bodyPr>
          <a:lstStyle/>
          <a:p>
            <a:r>
              <a:rPr lang="en-US" altLang="en-US"/>
              <a:t>CT’D</a:t>
            </a:r>
          </a:p>
        </p:txBody>
      </p:sp>
      <p:sp>
        <p:nvSpPr>
          <p:cNvPr id="3" name="Content Placeholder 2"/>
          <p:cNvSpPr>
            <a:spLocks noGrp="1"/>
          </p:cNvSpPr>
          <p:nvPr>
            <p:ph idx="1"/>
          </p:nvPr>
        </p:nvSpPr>
        <p:spPr>
          <a:xfrm>
            <a:off x="1524000" y="609600"/>
            <a:ext cx="9144000" cy="6096000"/>
          </a:xfrm>
        </p:spPr>
        <p:txBody>
          <a:bodyPr/>
          <a:lstStyle/>
          <a:p>
            <a:pPr>
              <a:defRPr/>
            </a:pPr>
            <a:endParaRPr lang="en-US" b="1" dirty="0"/>
          </a:p>
          <a:p>
            <a:pPr>
              <a:defRPr/>
            </a:pPr>
            <a:r>
              <a:rPr lang="en-US" b="1" dirty="0"/>
              <a:t>ANATOMY: </a:t>
            </a:r>
            <a:r>
              <a:rPr lang="en-US" dirty="0"/>
              <a:t>Is the study of the structure of the body and the physical relationships between body systems.</a:t>
            </a:r>
          </a:p>
          <a:p>
            <a:pPr marL="0" indent="0">
              <a:buNone/>
              <a:defRPr/>
            </a:pPr>
            <a:endParaRPr lang="en-US" dirty="0"/>
          </a:p>
          <a:p>
            <a:pPr>
              <a:defRPr/>
            </a:pPr>
            <a:r>
              <a:rPr lang="en-US" b="1" dirty="0"/>
              <a:t>PHYSIOLOGY: </a:t>
            </a:r>
            <a:r>
              <a:rPr lang="en-US" dirty="0"/>
              <a:t>Is the study of the function of the body systems, and the ways in which there related activities maintain life and health of a person.</a:t>
            </a:r>
          </a:p>
          <a:p>
            <a:pPr marL="0" indent="0">
              <a:buNone/>
              <a:defRPr/>
            </a:pPr>
            <a:endParaRPr lang="en-US" dirty="0"/>
          </a:p>
          <a:p>
            <a:pPr>
              <a:defRPr/>
            </a:pPr>
            <a:r>
              <a:rPr lang="en-US" b="1" dirty="0"/>
              <a:t>PATHOLOGY: </a:t>
            </a:r>
            <a:r>
              <a:rPr lang="en-US" dirty="0"/>
              <a:t>Study of abnormalities in the body systems that lead to malfunctions and thus illnesses.</a:t>
            </a:r>
          </a:p>
          <a:p>
            <a:pPr>
              <a:defRPr/>
            </a:pPr>
            <a:r>
              <a:rPr lang="en-US" b="1" dirty="0"/>
              <a:t>Pathophysiology considers how abnormalities affect body functions, often causing illness</a:t>
            </a:r>
          </a:p>
        </p:txBody>
      </p:sp>
    </p:spTree>
    <p:extLst>
      <p:ext uri="{BB962C8B-B14F-4D97-AF65-F5344CB8AC3E}">
        <p14:creationId xmlns:p14="http://schemas.microsoft.com/office/powerpoint/2010/main" val="2151392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lysosomes</a:t>
            </a:r>
          </a:p>
        </p:txBody>
      </p:sp>
      <p:sp>
        <p:nvSpPr>
          <p:cNvPr id="3" name="Content Placeholder 2"/>
          <p:cNvSpPr>
            <a:spLocks noGrp="1"/>
          </p:cNvSpPr>
          <p:nvPr>
            <p:ph idx="1"/>
          </p:nvPr>
        </p:nvSpPr>
        <p:spPr/>
        <p:txBody>
          <a:bodyPr>
            <a:normAutofit lnSpcReduction="10000"/>
          </a:bodyPr>
          <a:lstStyle/>
          <a:p>
            <a:pPr marL="0" indent="0" rtl="1">
              <a:spcBef>
                <a:spcPct val="50000"/>
              </a:spcBef>
              <a:buNone/>
            </a:pPr>
            <a:r>
              <a:rPr lang="en-US" altLang="en-US" dirty="0">
                <a:latin typeface="Times New Roman" panose="02020603050405020304" pitchFamily="18" charset="0"/>
              </a:rPr>
              <a:t>1. Digestion of  certain materials and waste product inside cytoplasm </a:t>
            </a:r>
            <a:r>
              <a:rPr lang="en-US" altLang="en-US" dirty="0" err="1">
                <a:latin typeface="Times New Roman" panose="02020603050405020304" pitchFamily="18" charset="0"/>
              </a:rPr>
              <a:t>e.g</a:t>
            </a:r>
            <a:r>
              <a:rPr lang="en-US" altLang="en-US" dirty="0">
                <a:latin typeface="Times New Roman" panose="02020603050405020304" pitchFamily="18" charset="0"/>
              </a:rPr>
              <a:t> digestion of old mitochondria </a:t>
            </a:r>
          </a:p>
          <a:p>
            <a:pPr rtl="1">
              <a:spcBef>
                <a:spcPct val="50000"/>
              </a:spcBef>
              <a:buNone/>
            </a:pPr>
            <a:r>
              <a:rPr lang="en-US" altLang="en-US" dirty="0">
                <a:latin typeface="Times New Roman" panose="02020603050405020304" pitchFamily="18" charset="0"/>
              </a:rPr>
              <a:t>2. Play an important role in defending the body against invading organisms ,they can kill bacteria and viruses by phagocytosis</a:t>
            </a:r>
          </a:p>
          <a:p>
            <a:pPr rtl="1">
              <a:spcBef>
                <a:spcPct val="50000"/>
              </a:spcBef>
              <a:buNone/>
            </a:pPr>
            <a:r>
              <a:rPr lang="en-US" altLang="en-US" dirty="0">
                <a:latin typeface="Times New Roman" panose="02020603050405020304" pitchFamily="18" charset="0"/>
              </a:rPr>
              <a:t>3. Facilitate the process of penetration of sperm to          ovum  during fertilization </a:t>
            </a:r>
          </a:p>
          <a:p>
            <a:pPr rtl="1">
              <a:spcBef>
                <a:spcPct val="50000"/>
              </a:spcBef>
              <a:buNone/>
            </a:pPr>
            <a:r>
              <a:rPr lang="en-US" altLang="en-US" dirty="0">
                <a:latin typeface="Times New Roman" panose="02020603050405020304" pitchFamily="18" charset="0"/>
              </a:rPr>
              <a:t> 4. Lysosomes are concerned with post mortem changes</a:t>
            </a:r>
          </a:p>
          <a:p>
            <a:pPr rtl="1">
              <a:spcBef>
                <a:spcPct val="50000"/>
              </a:spcBef>
              <a:buNone/>
            </a:pPr>
            <a:r>
              <a:rPr lang="en-US" altLang="en-US" dirty="0">
                <a:latin typeface="Times New Roman" panose="02020603050405020304" pitchFamily="18" charset="0"/>
              </a:rPr>
              <a:t>5. Break down food into particles the rest of the cell can use and to destroy old cells</a:t>
            </a:r>
          </a:p>
          <a:p>
            <a:endParaRPr lang="en-US" dirty="0"/>
          </a:p>
        </p:txBody>
      </p:sp>
    </p:spTree>
    <p:extLst>
      <p:ext uri="{BB962C8B-B14F-4D97-AF65-F5344CB8AC3E}">
        <p14:creationId xmlns:p14="http://schemas.microsoft.com/office/powerpoint/2010/main" val="2334761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8835" y="990601"/>
            <a:ext cx="9372600" cy="5208493"/>
          </a:xfrm>
        </p:spPr>
        <p:txBody>
          <a:bodyPr>
            <a:normAutofit fontScale="92500" lnSpcReduction="10000"/>
          </a:bodyPr>
          <a:lstStyle/>
          <a:p>
            <a:r>
              <a:rPr lang="en-US" dirty="0">
                <a:latin typeface="Times New Roman" pitchFamily="18" charset="0"/>
                <a:cs typeface="Times New Roman" pitchFamily="18" charset="0"/>
              </a:rPr>
              <a:t>Endoplasmic reticulum is a series of interconnecting membranous canals/tubules in the cytoplasm. </a:t>
            </a:r>
          </a:p>
          <a:p>
            <a:pPr marL="0" indent="0">
              <a:buNone/>
            </a:pPr>
            <a:r>
              <a:rPr lang="en-US" dirty="0">
                <a:latin typeface="Times New Roman" pitchFamily="18" charset="0"/>
                <a:cs typeface="Times New Roman" pitchFamily="18" charset="0"/>
              </a:rPr>
              <a:t>There are two types: smooth and rough. </a:t>
            </a:r>
          </a:p>
          <a:p>
            <a:r>
              <a:rPr lang="en-US" b="1" dirty="0">
                <a:latin typeface="Times New Roman" pitchFamily="18" charset="0"/>
                <a:cs typeface="Times New Roman" pitchFamily="18" charset="0"/>
              </a:rPr>
              <a:t>Smooth ER </a:t>
            </a:r>
          </a:p>
          <a:p>
            <a:pPr lvl="1"/>
            <a:r>
              <a:rPr lang="en-US" dirty="0">
                <a:latin typeface="Times New Roman" pitchFamily="18" charset="0"/>
                <a:cs typeface="Times New Roman" pitchFamily="18" charset="0"/>
              </a:rPr>
              <a:t>Synthesizes lipids some of which are used to replace and repair the plasma membrane and membranes of organelles </a:t>
            </a:r>
          </a:p>
          <a:p>
            <a:pPr lvl="1"/>
            <a:r>
              <a:rPr lang="en-US" dirty="0">
                <a:latin typeface="Times New Roman" pitchFamily="18" charset="0"/>
                <a:cs typeface="Times New Roman" pitchFamily="18" charset="0"/>
              </a:rPr>
              <a:t>Synthesis of steroid hormones</a:t>
            </a:r>
          </a:p>
          <a:p>
            <a:pPr lvl="1"/>
            <a:r>
              <a:rPr lang="en-US" dirty="0">
                <a:latin typeface="Times New Roman" pitchFamily="18" charset="0"/>
                <a:cs typeface="Times New Roman" pitchFamily="18" charset="0"/>
              </a:rPr>
              <a:t>Associated with the detoxification of some drugs. </a:t>
            </a:r>
          </a:p>
          <a:p>
            <a:pPr lvl="1"/>
            <a:r>
              <a:rPr lang="en-US" altLang="en-US" dirty="0">
                <a:solidFill>
                  <a:srgbClr val="FF33CC"/>
                </a:solidFill>
                <a:latin typeface="Times New Roman" panose="02020603050405020304" pitchFamily="18" charset="0"/>
              </a:rPr>
              <a:t>Position:</a:t>
            </a:r>
            <a:r>
              <a:rPr lang="en-US" altLang="en-US" dirty="0">
                <a:solidFill>
                  <a:srgbClr val="003366"/>
                </a:solidFill>
                <a:latin typeface="Times New Roman" panose="02020603050405020304" pitchFamily="18" charset="0"/>
              </a:rPr>
              <a:t> liver , endocrine cells</a:t>
            </a: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Rough ER </a:t>
            </a:r>
            <a:r>
              <a:rPr lang="en-US" dirty="0">
                <a:latin typeface="Times New Roman" pitchFamily="18" charset="0"/>
                <a:cs typeface="Times New Roman" pitchFamily="18" charset="0"/>
              </a:rPr>
              <a:t>is studded with ribosomes. </a:t>
            </a:r>
          </a:p>
          <a:p>
            <a:pPr lvl="1"/>
            <a:r>
              <a:rPr lang="en-US" dirty="0">
                <a:latin typeface="Times New Roman" pitchFamily="18" charset="0"/>
                <a:cs typeface="Times New Roman" pitchFamily="18" charset="0"/>
              </a:rPr>
              <a:t>These are the site of synthesis of </a:t>
            </a:r>
            <a:r>
              <a:rPr lang="en-US" u="sng" dirty="0">
                <a:latin typeface="Times New Roman" pitchFamily="18" charset="0"/>
                <a:cs typeface="Times New Roman" pitchFamily="18" charset="0"/>
              </a:rPr>
              <a:t>proteins that are 'exported' (extruded) from cells</a:t>
            </a:r>
            <a:r>
              <a:rPr lang="en-US" dirty="0">
                <a:latin typeface="Times New Roman" pitchFamily="18" charset="0"/>
                <a:cs typeface="Times New Roman" pitchFamily="18" charset="0"/>
              </a:rPr>
              <a:t>, i.e. enzymes and hormones that pass out of their parent cell (by exocytosis) to be used by other cells in the body.</a:t>
            </a:r>
          </a:p>
          <a:p>
            <a:pPr lvl="1"/>
            <a:r>
              <a:rPr lang="en-US" altLang="en-US" dirty="0">
                <a:solidFill>
                  <a:srgbClr val="FF33CC"/>
                </a:solidFill>
                <a:latin typeface="Times New Roman" panose="02020603050405020304" pitchFamily="18" charset="0"/>
              </a:rPr>
              <a:t>Position:</a:t>
            </a:r>
            <a:r>
              <a:rPr lang="en-US" altLang="en-US" dirty="0">
                <a:solidFill>
                  <a:srgbClr val="003366"/>
                </a:solidFill>
                <a:latin typeface="Times New Roman" panose="02020603050405020304" pitchFamily="18" charset="0"/>
              </a:rPr>
              <a:t>  Liver and pancreatic cells</a:t>
            </a:r>
          </a:p>
          <a:p>
            <a:pPr lvl="1"/>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274638"/>
            <a:ext cx="8229600" cy="715962"/>
          </a:xfrm>
        </p:spPr>
        <p:txBody>
          <a:bodyPr>
            <a:normAutofit fontScale="90000"/>
          </a:bodyPr>
          <a:lstStyle/>
          <a:p>
            <a:r>
              <a:rPr lang="en-US" dirty="0">
                <a:latin typeface="Times New Roman" pitchFamily="18" charset="0"/>
                <a:cs typeface="Times New Roman" pitchFamily="18" charset="0"/>
              </a:rPr>
              <a:t>Endoplasmic reticulum (ER)</a:t>
            </a:r>
            <a:br>
              <a:rPr lang="en-US" dirty="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714790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3352" y="1250576"/>
            <a:ext cx="9717741" cy="4958930"/>
          </a:xfrm>
        </p:spPr>
        <p:txBody>
          <a:bodyPr>
            <a:normAutofit fontScale="85000" lnSpcReduction="20000"/>
          </a:bodyPr>
          <a:lstStyle/>
          <a:p>
            <a:r>
              <a:rPr lang="en-US" dirty="0">
                <a:latin typeface="Times New Roman" pitchFamily="18" charset="0"/>
                <a:cs typeface="Times New Roman" pitchFamily="18" charset="0"/>
              </a:rPr>
              <a:t>The Golgi apparatus consists of stacks of closely folded flattened membranous sacs. </a:t>
            </a:r>
          </a:p>
          <a:p>
            <a:r>
              <a:rPr lang="en-US" dirty="0">
                <a:latin typeface="Times New Roman" pitchFamily="18" charset="0"/>
                <a:cs typeface="Times New Roman" pitchFamily="18" charset="0"/>
              </a:rPr>
              <a:t>It is present in all cells but is larger in those that synthesize and export proteins. </a:t>
            </a:r>
          </a:p>
          <a:p>
            <a:r>
              <a:rPr lang="en-US" dirty="0">
                <a:latin typeface="Times New Roman" pitchFamily="18" charset="0"/>
                <a:cs typeface="Times New Roman" pitchFamily="18" charset="0"/>
              </a:rPr>
              <a:t>The proteins move from the endoplasmic reticulum to the Golgi apparatus where they are 'packaged' into membrane- bound vesicles called </a:t>
            </a:r>
            <a:r>
              <a:rPr lang="en-US" i="1" dirty="0" err="1">
                <a:latin typeface="Times New Roman" pitchFamily="18" charset="0"/>
                <a:cs typeface="Times New Roman" pitchFamily="18" charset="0"/>
              </a:rPr>
              <a:t>secretory</a:t>
            </a:r>
            <a:r>
              <a:rPr lang="en-US" i="1" dirty="0">
                <a:latin typeface="Times New Roman" pitchFamily="18" charset="0"/>
                <a:cs typeface="Times New Roman" pitchFamily="18" charset="0"/>
              </a:rPr>
              <a:t> granules.</a:t>
            </a:r>
          </a:p>
          <a:p>
            <a:r>
              <a:rPr lang="en-US" i="1" dirty="0">
                <a:latin typeface="Times New Roman" pitchFamily="18" charset="0"/>
                <a:cs typeface="Times New Roman" pitchFamily="18" charset="0"/>
              </a:rPr>
              <a:t>The vesicles </a:t>
            </a:r>
            <a:r>
              <a:rPr lang="en-US" dirty="0">
                <a:latin typeface="Times New Roman" pitchFamily="18" charset="0"/>
                <a:cs typeface="Times New Roman" pitchFamily="18" charset="0"/>
              </a:rPr>
              <a:t>are stored and, when needed, move to the plasma membrane, through which the proteins are exported by the process of </a:t>
            </a:r>
            <a:r>
              <a:rPr lang="en-US" b="1" dirty="0">
                <a:latin typeface="Times New Roman" pitchFamily="18" charset="0"/>
                <a:cs typeface="Times New Roman" pitchFamily="18" charset="0"/>
              </a:rPr>
              <a:t>exocytosis</a:t>
            </a:r>
          </a:p>
          <a:p>
            <a:pPr lvl="1"/>
            <a:endParaRPr lang="en-US" altLang="en-US" u="sng" dirty="0">
              <a:solidFill>
                <a:srgbClr val="6600FF"/>
              </a:solidFill>
            </a:endParaRPr>
          </a:p>
          <a:p>
            <a:pPr lvl="1"/>
            <a:r>
              <a:rPr lang="en-US" altLang="en-US" u="sng" dirty="0">
                <a:solidFill>
                  <a:srgbClr val="6600FF"/>
                </a:solidFill>
              </a:rPr>
              <a:t>Function</a:t>
            </a:r>
            <a:r>
              <a:rPr lang="en-US" altLang="en-US" dirty="0">
                <a:solidFill>
                  <a:srgbClr val="6600FF"/>
                </a:solidFill>
              </a:rPr>
              <a:t>:</a:t>
            </a:r>
            <a:r>
              <a:rPr lang="en-US" altLang="en-US" dirty="0"/>
              <a:t>  </a:t>
            </a:r>
          </a:p>
          <a:p>
            <a:pPr lvl="2"/>
            <a:r>
              <a:rPr lang="en-US" altLang="en-US" dirty="0"/>
              <a:t>Packages, modifies, and transports materials to different location inside/outside of the cell</a:t>
            </a:r>
          </a:p>
          <a:p>
            <a:pPr lvl="2"/>
            <a:r>
              <a:rPr lang="en-US" altLang="en-US" dirty="0"/>
              <a:t>Synthesis of carbohydrates</a:t>
            </a:r>
          </a:p>
          <a:p>
            <a:pPr lvl="2"/>
            <a:r>
              <a:rPr lang="en-US" altLang="en-US" dirty="0">
                <a:latin typeface="Times New Roman" panose="02020603050405020304" pitchFamily="18" charset="0"/>
              </a:rPr>
              <a:t>Also Involved in the formation of primary lysosomes, enamel of tooth and acrosome of sperm</a:t>
            </a:r>
            <a:endParaRPr lang="en-US" altLang="en-US" dirty="0"/>
          </a:p>
          <a:p>
            <a:pPr lvl="1"/>
            <a:endParaRPr lang="en-US" altLang="en-US" u="sng" dirty="0">
              <a:solidFill>
                <a:srgbClr val="FF33CC"/>
              </a:solidFill>
            </a:endParaRPr>
          </a:p>
          <a:p>
            <a:pPr lvl="1"/>
            <a:r>
              <a:rPr lang="en-US" altLang="en-US" u="sng" dirty="0">
                <a:solidFill>
                  <a:srgbClr val="FF33CC"/>
                </a:solidFill>
              </a:rPr>
              <a:t>Appearance</a:t>
            </a:r>
            <a:r>
              <a:rPr lang="en-US" altLang="en-US" dirty="0">
                <a:solidFill>
                  <a:srgbClr val="FF33CC"/>
                </a:solidFill>
              </a:rPr>
              <a:t>:</a:t>
            </a:r>
            <a:r>
              <a:rPr lang="en-US" altLang="en-US" dirty="0"/>
              <a:t>  stack of pancakes</a:t>
            </a:r>
          </a:p>
          <a:p>
            <a:endParaRPr lang="en-US" altLang="en-US" dirty="0">
              <a:latin typeface="Times New Roman" panose="02020603050405020304" pitchFamily="18" charset="0"/>
            </a:endParaRPr>
          </a:p>
          <a:p>
            <a:endParaRPr lang="en-US" b="1" dirty="0">
              <a:latin typeface="Times New Roman" pitchFamily="18" charset="0"/>
              <a:cs typeface="Times New Roman" pitchFamily="18" charset="0"/>
            </a:endParaRPr>
          </a:p>
        </p:txBody>
      </p:sp>
      <p:sp>
        <p:nvSpPr>
          <p:cNvPr id="3" name="Title 2"/>
          <p:cNvSpPr>
            <a:spLocks noGrp="1"/>
          </p:cNvSpPr>
          <p:nvPr>
            <p:ph type="title"/>
          </p:nvPr>
        </p:nvSpPr>
        <p:spPr>
          <a:xfrm>
            <a:off x="838200" y="365125"/>
            <a:ext cx="10515600" cy="662781"/>
          </a:xfrm>
        </p:spPr>
        <p:txBody>
          <a:bodyPr>
            <a:normAutofit fontScale="90000"/>
          </a:bodyPr>
          <a:lstStyle/>
          <a:p>
            <a:r>
              <a:rPr lang="en-US" dirty="0">
                <a:latin typeface="Times New Roman" pitchFamily="18" charset="0"/>
                <a:cs typeface="Times New Roman" pitchFamily="18" charset="0"/>
              </a:rPr>
              <a:t>Golgi apparatus </a:t>
            </a:r>
            <a:r>
              <a:rPr lang="en-US" altLang="en-US" u="sng" dirty="0">
                <a:solidFill>
                  <a:srgbClr val="FF3399"/>
                </a:solidFill>
              </a:rPr>
              <a:t>Nickname</a:t>
            </a:r>
            <a:r>
              <a:rPr lang="en-US" altLang="en-US" dirty="0"/>
              <a:t>:  The shippers</a:t>
            </a:r>
            <a:endParaRPr lang="en-US" dirty="0"/>
          </a:p>
        </p:txBody>
      </p:sp>
    </p:spTree>
    <p:extLst>
      <p:ext uri="{BB962C8B-B14F-4D97-AF65-F5344CB8AC3E}">
        <p14:creationId xmlns:p14="http://schemas.microsoft.com/office/powerpoint/2010/main" val="1904112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b="1" dirty="0">
                <a:solidFill>
                  <a:srgbClr val="EC6A46"/>
                </a:solidFill>
                <a:latin typeface="Times New Roman" panose="02020603050405020304" pitchFamily="18" charset="0"/>
              </a:rPr>
              <a:t>Cytoplasm</a:t>
            </a:r>
          </a:p>
        </p:txBody>
      </p:sp>
      <p:sp>
        <p:nvSpPr>
          <p:cNvPr id="47107" name="Rectangle 3"/>
          <p:cNvSpPr>
            <a:spLocks noGrp="1" noChangeArrowheads="1"/>
          </p:cNvSpPr>
          <p:nvPr>
            <p:ph type="body" idx="1"/>
          </p:nvPr>
        </p:nvSpPr>
        <p:spPr>
          <a:xfrm>
            <a:off x="1524000" y="1219201"/>
            <a:ext cx="9144000" cy="4906963"/>
          </a:xfrm>
        </p:spPr>
        <p:txBody>
          <a:bodyPr/>
          <a:lstStyle/>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It is the material between Plasma membrane and  the nuclear envelope. </a:t>
            </a:r>
          </a:p>
          <a:p>
            <a:pPr eaLnBrk="1" hangingPunct="1"/>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FUNCTION: maintain the shape of the cell.</a:t>
            </a:r>
          </a:p>
        </p:txBody>
      </p:sp>
    </p:spTree>
    <p:extLst>
      <p:ext uri="{BB962C8B-B14F-4D97-AF65-F5344CB8AC3E}">
        <p14:creationId xmlns:p14="http://schemas.microsoft.com/office/powerpoint/2010/main" val="2335183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9581"/>
          </a:xfrm>
        </p:spPr>
        <p:txBody>
          <a:bodyPr/>
          <a:lstStyle/>
          <a:p>
            <a:r>
              <a:rPr lang="en-US" dirty="0"/>
              <a:t>Cell division/cell cycle </a:t>
            </a:r>
          </a:p>
        </p:txBody>
      </p:sp>
      <p:sp>
        <p:nvSpPr>
          <p:cNvPr id="3" name="Content Placeholder 2"/>
          <p:cNvSpPr>
            <a:spLocks noGrp="1"/>
          </p:cNvSpPr>
          <p:nvPr>
            <p:ph idx="1"/>
          </p:nvPr>
        </p:nvSpPr>
        <p:spPr>
          <a:xfrm>
            <a:off x="838200" y="1344706"/>
            <a:ext cx="10515600" cy="5029200"/>
          </a:xfrm>
        </p:spPr>
        <p:txBody>
          <a:bodyPr>
            <a:normAutofit lnSpcReduction="10000"/>
          </a:bodyPr>
          <a:lstStyle/>
          <a:p>
            <a:r>
              <a:rPr lang="en-US" dirty="0"/>
              <a:t>Cell division is normally carefully regulated to allow effective maintenance and repair of body tissues. </a:t>
            </a:r>
          </a:p>
          <a:p>
            <a:r>
              <a:rPr lang="en-US" dirty="0"/>
              <a:t>Cell cycle is needed to repair worn out tissues and replace aging or dead cells</a:t>
            </a:r>
          </a:p>
          <a:p>
            <a:r>
              <a:rPr lang="en-US" dirty="0">
                <a:solidFill>
                  <a:srgbClr val="FF0000"/>
                </a:solidFill>
              </a:rPr>
              <a:t>Sites where cell cycle occurs more often include skin, stomach, bone marrow(RBC formation)</a:t>
            </a:r>
          </a:p>
          <a:p>
            <a:pPr lvl="1"/>
            <a:r>
              <a:rPr lang="en-US" dirty="0"/>
              <a:t>At the end of their natural lifespan, ageing cells are programmed to ‘self destruct’ and removed by a process known as apoptosis </a:t>
            </a:r>
          </a:p>
          <a:p>
            <a:r>
              <a:rPr lang="en-US" dirty="0"/>
              <a:t>Cells with nuclei have 46 chromosomes and divide by </a:t>
            </a:r>
            <a:r>
              <a:rPr lang="en-US" b="1" dirty="0"/>
              <a:t>mitosis, </a:t>
            </a:r>
            <a:r>
              <a:rPr lang="en-US" dirty="0"/>
              <a:t>a process that results in two new genetically identical daughter cells. </a:t>
            </a:r>
          </a:p>
          <a:p>
            <a:pPr lvl="1"/>
            <a:r>
              <a:rPr lang="en-US" dirty="0"/>
              <a:t>The only exception to this is the formation of gametes (sex cells), i.e. ova and spermatozoa, which takes place by </a:t>
            </a:r>
            <a:r>
              <a:rPr lang="en-US" b="1" dirty="0"/>
              <a:t>meiosis</a:t>
            </a:r>
            <a:r>
              <a:rPr lang="en-US" dirty="0"/>
              <a:t> has two phases that can be seen on light microscopy: mitosis (M phase) and interphase </a:t>
            </a:r>
          </a:p>
          <a:p>
            <a:endParaRPr lang="en-US" dirty="0"/>
          </a:p>
        </p:txBody>
      </p:sp>
    </p:spTree>
    <p:extLst>
      <p:ext uri="{BB962C8B-B14F-4D97-AF65-F5344CB8AC3E}">
        <p14:creationId xmlns:p14="http://schemas.microsoft.com/office/powerpoint/2010/main" val="2203138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3028"/>
          </a:xfrm>
        </p:spPr>
        <p:txBody>
          <a:bodyPr/>
          <a:lstStyle/>
          <a:p>
            <a:r>
              <a:rPr lang="en-US" dirty="0"/>
              <a:t>Sites where mitosis does not take place</a:t>
            </a:r>
          </a:p>
        </p:txBody>
      </p:sp>
      <p:sp>
        <p:nvSpPr>
          <p:cNvPr id="3" name="Content Placeholder 2"/>
          <p:cNvSpPr>
            <a:spLocks noGrp="1"/>
          </p:cNvSpPr>
          <p:nvPr>
            <p:ph idx="1"/>
          </p:nvPr>
        </p:nvSpPr>
        <p:spPr>
          <a:xfrm>
            <a:off x="838200" y="1358153"/>
            <a:ext cx="10515600" cy="4531659"/>
          </a:xfrm>
        </p:spPr>
        <p:txBody>
          <a:bodyPr>
            <a:normAutofit/>
          </a:bodyPr>
          <a:lstStyle/>
          <a:p>
            <a:r>
              <a:rPr lang="en-US" dirty="0"/>
              <a:t>In an </a:t>
            </a:r>
            <a:r>
              <a:rPr lang="en-US" b="1" dirty="0"/>
              <a:t>adult</a:t>
            </a:r>
            <a:r>
              <a:rPr lang="en-US" dirty="0"/>
              <a:t>, most </a:t>
            </a:r>
            <a:r>
              <a:rPr lang="en-US" b="1" dirty="0"/>
              <a:t>muscle cells </a:t>
            </a:r>
            <a:r>
              <a:rPr lang="en-US" dirty="0"/>
              <a:t>and </a:t>
            </a:r>
            <a:r>
              <a:rPr lang="en-US" b="1" dirty="0"/>
              <a:t>neurons</a:t>
            </a:r>
            <a:r>
              <a:rPr lang="en-US" dirty="0"/>
              <a:t> (nerve cells) do not reproduce themselves. If they die, their functions are also lost</a:t>
            </a:r>
          </a:p>
          <a:p>
            <a:pPr lvl="1"/>
            <a:r>
              <a:rPr lang="en-US" dirty="0"/>
              <a:t>Someone whose </a:t>
            </a:r>
            <a:r>
              <a:rPr lang="en-US" u="sng" dirty="0"/>
              <a:t>spinal cord </a:t>
            </a:r>
            <a:r>
              <a:rPr lang="en-US" dirty="0"/>
              <a:t>has been severed will have paralysis and loss of sensation below the level of the injury. The spinal cord neurons do not undergo mitosis to replace the ones that were lost, and such an injury is permanent. </a:t>
            </a:r>
          </a:p>
          <a:p>
            <a:pPr lvl="1"/>
            <a:r>
              <a:rPr lang="en-US" u="sng" dirty="0"/>
              <a:t>Skeletal muscle </a:t>
            </a:r>
            <a:r>
              <a:rPr lang="en-US" dirty="0"/>
              <a:t>cells are capable of limited mitosis for repair. </a:t>
            </a:r>
          </a:p>
          <a:p>
            <a:pPr lvl="1"/>
            <a:r>
              <a:rPr lang="en-US" dirty="0"/>
              <a:t>The heart is made of </a:t>
            </a:r>
            <a:r>
              <a:rPr lang="en-US" u="sng" dirty="0"/>
              <a:t>cardiac muscle </a:t>
            </a:r>
            <a:r>
              <a:rPr lang="en-US" dirty="0"/>
              <a:t>cells, which, like neurons, seem to be incapable of mitosis. A heart attack (myocardial infarction) means that a portion of cardiac muscle dies because of lack of oxygen. These cells are not replaced, and the heart will be a less effective pump. If a large enough area of the heart muscle dies, the heart attack may be fatal</a:t>
            </a:r>
          </a:p>
        </p:txBody>
      </p:sp>
      <p:sp>
        <p:nvSpPr>
          <p:cNvPr id="4" name="Rectangle 3"/>
          <p:cNvSpPr/>
          <p:nvPr/>
        </p:nvSpPr>
        <p:spPr>
          <a:xfrm>
            <a:off x="2523564" y="5755341"/>
            <a:ext cx="7413811" cy="646331"/>
          </a:xfrm>
          <a:prstGeom prst="rect">
            <a:avLst/>
          </a:prstGeom>
        </p:spPr>
        <p:txBody>
          <a:bodyPr wrap="square">
            <a:spAutoFit/>
          </a:bodyPr>
          <a:lstStyle/>
          <a:p>
            <a:r>
              <a:rPr lang="en-US" dirty="0">
                <a:solidFill>
                  <a:srgbClr val="002060"/>
                </a:solidFill>
              </a:rPr>
              <a:t>NOTE: Some research has found evidence for the potential for mitosis after damage in both the central nervous system and the heart</a:t>
            </a:r>
          </a:p>
        </p:txBody>
      </p:sp>
    </p:spTree>
    <p:extLst>
      <p:ext uri="{BB962C8B-B14F-4D97-AF65-F5344CB8AC3E}">
        <p14:creationId xmlns:p14="http://schemas.microsoft.com/office/powerpoint/2010/main" val="3766716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0981"/>
          </a:xfrm>
        </p:spPr>
        <p:txBody>
          <a:bodyPr/>
          <a:lstStyle/>
          <a:p>
            <a:r>
              <a:rPr lang="en-US" dirty="0"/>
              <a:t>Cell cycle </a:t>
            </a:r>
            <a:r>
              <a:rPr lang="en-US" dirty="0" err="1"/>
              <a:t>cont</a:t>
            </a:r>
            <a:r>
              <a:rPr lang="en-US" dirty="0"/>
              <a:t>’</a:t>
            </a:r>
          </a:p>
        </p:txBody>
      </p:sp>
      <p:sp>
        <p:nvSpPr>
          <p:cNvPr id="3" name="Content Placeholder 2"/>
          <p:cNvSpPr>
            <a:spLocks noGrp="1"/>
          </p:cNvSpPr>
          <p:nvPr>
            <p:ph idx="1"/>
          </p:nvPr>
        </p:nvSpPr>
        <p:spPr>
          <a:xfrm>
            <a:off x="838200" y="1290918"/>
            <a:ext cx="10515600" cy="5154987"/>
          </a:xfrm>
        </p:spPr>
        <p:txBody>
          <a:bodyPr>
            <a:normAutofit fontScale="77500" lnSpcReduction="20000"/>
          </a:bodyPr>
          <a:lstStyle/>
          <a:p>
            <a:r>
              <a:rPr lang="en-US" dirty="0">
                <a:solidFill>
                  <a:srgbClr val="FF0000"/>
                </a:solidFill>
              </a:rPr>
              <a:t>Cell cycle has two phases</a:t>
            </a:r>
          </a:p>
          <a:p>
            <a:pPr lvl="1"/>
            <a:r>
              <a:rPr lang="en-US" dirty="0">
                <a:solidFill>
                  <a:srgbClr val="FF0000"/>
                </a:solidFill>
              </a:rPr>
              <a:t>Mitosis (M) phase</a:t>
            </a:r>
          </a:p>
          <a:p>
            <a:pPr lvl="1"/>
            <a:r>
              <a:rPr lang="en-US" dirty="0">
                <a:solidFill>
                  <a:srgbClr val="FF0000"/>
                </a:solidFill>
              </a:rPr>
              <a:t>interphase</a:t>
            </a:r>
          </a:p>
          <a:p>
            <a:pPr marL="0" indent="0">
              <a:buNone/>
            </a:pPr>
            <a:r>
              <a:rPr lang="en-US" sz="5200" dirty="0"/>
              <a:t>Interphase</a:t>
            </a:r>
            <a:endParaRPr lang="en-US" sz="5600" dirty="0"/>
          </a:p>
          <a:p>
            <a:r>
              <a:rPr lang="en-US" sz="3600" dirty="0"/>
              <a:t>This is the longer phase and three separate stages are </a:t>
            </a:r>
            <a:r>
              <a:rPr lang="en-US" sz="3600" dirty="0" err="1"/>
              <a:t>recognised</a:t>
            </a:r>
            <a:r>
              <a:rPr lang="en-US" sz="3600" dirty="0"/>
              <a:t>: </a:t>
            </a:r>
          </a:p>
          <a:p>
            <a:pPr lvl="1"/>
            <a:r>
              <a:rPr lang="en-US" sz="3200" b="1" dirty="0"/>
              <a:t>First gap phase (G1) </a:t>
            </a:r>
            <a:r>
              <a:rPr lang="en-US" sz="3200" dirty="0"/>
              <a:t>– longest phase, the cell grows in size and volume. The cells may enter a resting phase (G0) where the cells will carry out their specific functions, e.g. secretion, absorption </a:t>
            </a:r>
          </a:p>
          <a:p>
            <a:pPr lvl="1"/>
            <a:endParaRPr lang="en-US" sz="3200" dirty="0"/>
          </a:p>
          <a:p>
            <a:pPr lvl="1"/>
            <a:r>
              <a:rPr lang="en-US" sz="3200" b="1" dirty="0"/>
              <a:t>Synthesis of DNA (S phase) </a:t>
            </a:r>
            <a:r>
              <a:rPr lang="en-US" sz="3200" dirty="0"/>
              <a:t>– the chromosomes replicate forming two identical copies of DNA</a:t>
            </a:r>
          </a:p>
          <a:p>
            <a:pPr lvl="1"/>
            <a:endParaRPr lang="en-US" sz="3200" dirty="0"/>
          </a:p>
          <a:p>
            <a:pPr lvl="1"/>
            <a:r>
              <a:rPr lang="en-US" sz="3200" b="1" dirty="0"/>
              <a:t>Second gap phase – (G2) </a:t>
            </a:r>
            <a:r>
              <a:rPr lang="en-US" sz="3200" dirty="0"/>
              <a:t>there is further growth and preparation for cell division.</a:t>
            </a:r>
          </a:p>
          <a:p>
            <a:pPr marL="0" indent="0">
              <a:buNone/>
            </a:pPr>
            <a:endParaRPr lang="en-US" dirty="0"/>
          </a:p>
          <a:p>
            <a:endParaRPr lang="en-US" dirty="0"/>
          </a:p>
        </p:txBody>
      </p:sp>
    </p:spTree>
    <p:extLst>
      <p:ext uri="{BB962C8B-B14F-4D97-AF65-F5344CB8AC3E}">
        <p14:creationId xmlns:p14="http://schemas.microsoft.com/office/powerpoint/2010/main" val="3672551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Mitosis: has four distinct stages. </a:t>
            </a:r>
          </a:p>
        </p:txBody>
      </p:sp>
      <p:sp>
        <p:nvSpPr>
          <p:cNvPr id="3" name="Content Placeholder 2"/>
          <p:cNvSpPr>
            <a:spLocks noGrp="1"/>
          </p:cNvSpPr>
          <p:nvPr>
            <p:ph idx="1"/>
          </p:nvPr>
        </p:nvSpPr>
        <p:spPr/>
        <p:txBody>
          <a:bodyPr>
            <a:normAutofit fontScale="85000" lnSpcReduction="20000"/>
          </a:bodyPr>
          <a:lstStyle/>
          <a:p>
            <a:r>
              <a:rPr lang="en-US" b="1" dirty="0"/>
              <a:t>Prophase. </a:t>
            </a:r>
            <a:r>
              <a:rPr lang="en-US" dirty="0"/>
              <a:t>The replicated chromatin becomes tightly coiled. Each of the original 46 chromosomes (chromatid) is paired with its copy in a double chromosome unit. The mitotic apparatus appears; this consists of two centrioles separated by the mitotic spindle, which is formed from microtubules. The centrioles migrate, one to each end of the cell, and the nuclear envelope disappears. </a:t>
            </a:r>
          </a:p>
          <a:p>
            <a:r>
              <a:rPr lang="en-US" b="1" dirty="0"/>
              <a:t>Metaphase. </a:t>
            </a:r>
            <a:r>
              <a:rPr lang="en-US" dirty="0"/>
              <a:t>The chromatids align on the </a:t>
            </a:r>
            <a:r>
              <a:rPr lang="en-US" dirty="0" err="1"/>
              <a:t>centre</a:t>
            </a:r>
            <a:r>
              <a:rPr lang="en-US" dirty="0"/>
              <a:t> of the spindle, attached by their centromeres. </a:t>
            </a:r>
          </a:p>
          <a:p>
            <a:r>
              <a:rPr lang="en-US" b="1" dirty="0"/>
              <a:t>Anaphase. </a:t>
            </a:r>
            <a:r>
              <a:rPr lang="en-US" dirty="0"/>
              <a:t>The centromeres separate, and one of each pair of sister chromatids (now called chromosomes again) migrates to each end of the spindle as the microtubules that form the mitotic spindle contract.</a:t>
            </a:r>
          </a:p>
          <a:p>
            <a:r>
              <a:rPr lang="en-US" b="1" dirty="0"/>
              <a:t>Telophase</a:t>
            </a:r>
            <a:r>
              <a:rPr lang="en-US" dirty="0"/>
              <a:t>. The mitotic spindle disappears, the chromosomes uncoil and the nuclear envelope reforms. Following telophase, cytokinesis occurs: the cytosol, intracellular organelles and plasma membrane split forming two identical daughter cells.</a:t>
            </a:r>
          </a:p>
          <a:p>
            <a:endParaRPr lang="en-US" dirty="0"/>
          </a:p>
        </p:txBody>
      </p:sp>
    </p:spTree>
    <p:extLst>
      <p:ext uri="{BB962C8B-B14F-4D97-AF65-F5344CB8AC3E}">
        <p14:creationId xmlns:p14="http://schemas.microsoft.com/office/powerpoint/2010/main" val="3401638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a:t>
            </a:r>
          </a:p>
        </p:txBody>
      </p:sp>
      <p:sp>
        <p:nvSpPr>
          <p:cNvPr id="3" name="Content Placeholder 2"/>
          <p:cNvSpPr>
            <a:spLocks noGrp="1"/>
          </p:cNvSpPr>
          <p:nvPr>
            <p:ph idx="1"/>
          </p:nvPr>
        </p:nvSpPr>
        <p:spPr/>
        <p:txBody>
          <a:bodyPr>
            <a:normAutofit fontScale="92500" lnSpcReduction="10000"/>
          </a:bodyPr>
          <a:lstStyle/>
          <a:p>
            <a:r>
              <a:rPr lang="en-US" dirty="0"/>
              <a:t> Malignant (cancer) cells, are characterized by uncontrolled cell division.</a:t>
            </a:r>
          </a:p>
          <a:p>
            <a:pPr marL="0" indent="0">
              <a:buNone/>
            </a:pPr>
            <a:endParaRPr lang="en-US" dirty="0"/>
          </a:p>
          <a:p>
            <a:r>
              <a:rPr lang="en-US" dirty="0"/>
              <a:t>What causes normal cells to become malignant? No definite answer but associated with </a:t>
            </a:r>
            <a:r>
              <a:rPr lang="en-US" b="1" dirty="0"/>
              <a:t>mutation</a:t>
            </a:r>
            <a:r>
              <a:rPr lang="en-US" dirty="0"/>
              <a:t>, a </a:t>
            </a:r>
            <a:r>
              <a:rPr lang="en-US" b="1" dirty="0"/>
              <a:t>genetic change </a:t>
            </a:r>
            <a:r>
              <a:rPr lang="en-US" dirty="0"/>
              <a:t>that brings about abnormal cell functions or responses and often leads to a series of mutations. </a:t>
            </a:r>
          </a:p>
          <a:p>
            <a:endParaRPr lang="en-US" dirty="0"/>
          </a:p>
          <a:p>
            <a:r>
              <a:rPr lang="en-US" dirty="0"/>
              <a:t>Environmental substances that cause mutations are called carcinogens. </a:t>
            </a:r>
            <a:r>
              <a:rPr lang="en-US" dirty="0" err="1"/>
              <a:t>E.g</a:t>
            </a:r>
            <a:r>
              <a:rPr lang="en-US" dirty="0"/>
              <a:t> </a:t>
            </a:r>
          </a:p>
          <a:p>
            <a:pPr lvl="1"/>
            <a:r>
              <a:rPr lang="en-US" dirty="0"/>
              <a:t>Tar found in cigarette smoke, which is deﬁnitely a cause of lung cancer. </a:t>
            </a:r>
          </a:p>
          <a:p>
            <a:pPr lvl="1"/>
            <a:r>
              <a:rPr lang="en-US" dirty="0"/>
              <a:t>Ultraviolet light may also cause mutations, especially in skin that is overexposed to sunlight</a:t>
            </a:r>
          </a:p>
          <a:p>
            <a:pPr lvl="1"/>
            <a:r>
              <a:rPr lang="en-US" dirty="0"/>
              <a:t>Infection with certain viruses that cause cellular mutations</a:t>
            </a:r>
          </a:p>
        </p:txBody>
      </p:sp>
    </p:spTree>
    <p:extLst>
      <p:ext uri="{BB962C8B-B14F-4D97-AF65-F5344CB8AC3E}">
        <p14:creationId xmlns:p14="http://schemas.microsoft.com/office/powerpoint/2010/main" val="3003587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997"/>
            <a:ext cx="10515600" cy="804768"/>
          </a:xfrm>
        </p:spPr>
        <p:txBody>
          <a:bodyPr/>
          <a:lstStyle/>
          <a:p>
            <a:r>
              <a:rPr lang="en-US" altLang="en-US" b="1" dirty="0">
                <a:solidFill>
                  <a:srgbClr val="EC6A46"/>
                </a:solidFill>
              </a:rPr>
              <a:t>Cell aging and death</a:t>
            </a:r>
            <a:endParaRPr lang="en-US" dirty="0"/>
          </a:p>
        </p:txBody>
      </p:sp>
      <p:sp>
        <p:nvSpPr>
          <p:cNvPr id="3" name="Content Placeholder 2"/>
          <p:cNvSpPr>
            <a:spLocks noGrp="1"/>
          </p:cNvSpPr>
          <p:nvPr>
            <p:ph idx="1"/>
          </p:nvPr>
        </p:nvSpPr>
        <p:spPr>
          <a:xfrm>
            <a:off x="838200" y="1075765"/>
            <a:ext cx="10515600" cy="5325034"/>
          </a:xfrm>
        </p:spPr>
        <p:txBody>
          <a:bodyPr>
            <a:normAutofit fontScale="92500"/>
          </a:bodyPr>
          <a:lstStyle/>
          <a:p>
            <a:r>
              <a:rPr lang="en-US" altLang="en-US" dirty="0">
                <a:latin typeface="Times New Roman" panose="02020603050405020304" pitchFamily="18" charset="0"/>
              </a:rPr>
              <a:t>Some changes appear such as irregular shape of its membrane , shrinkage , disappear of some organelles and the nucleus turned to be more dense and inactive</a:t>
            </a:r>
            <a:r>
              <a:rPr lang="en-US" altLang="en-US" dirty="0"/>
              <a:t> </a:t>
            </a:r>
          </a:p>
          <a:p>
            <a:pPr marL="0" indent="0">
              <a:buNone/>
            </a:pPr>
            <a:endParaRPr lang="en-US" dirty="0"/>
          </a:p>
          <a:p>
            <a:r>
              <a:rPr lang="en-US" dirty="0"/>
              <a:t>Some cells capable of mitosis are limited to a certain number of divisions; that is, every division is sort of a tick-tock off a biological clock. With each cell division, part of the chromosome is lost until some genes are lost in old </a:t>
            </a:r>
          </a:p>
          <a:p>
            <a:r>
              <a:rPr lang="en-US" dirty="0"/>
              <a:t>As cells age, structural proteins break down and are not replaced, or necessary enzymes are not synthesized. </a:t>
            </a:r>
          </a:p>
          <a:p>
            <a:pPr lvl="1"/>
            <a:r>
              <a:rPr lang="en-US" dirty="0">
                <a:solidFill>
                  <a:srgbClr val="FF0000"/>
                </a:solidFill>
              </a:rPr>
              <a:t>Proteins called chaperones, which are responsible for the repair or disposal of damaged proteins, no longer function. Without chaperones, damaged proteins accumulate within cells and disrupt normal cellular processes. Clinical manifestations of impaired chaperones include cataracts and neurodegenerative diseases such as Alzheimer’s disease, Parkinson’s disease, and Huntington’s disease</a:t>
            </a:r>
          </a:p>
        </p:txBody>
      </p:sp>
    </p:spTree>
    <p:extLst>
      <p:ext uri="{BB962C8B-B14F-4D97-AF65-F5344CB8AC3E}">
        <p14:creationId xmlns:p14="http://schemas.microsoft.com/office/powerpoint/2010/main" val="1647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Anatomical position and directions</a:t>
            </a:r>
            <a:endParaRPr lang="en-US" dirty="0"/>
          </a:p>
        </p:txBody>
      </p:sp>
      <p:sp>
        <p:nvSpPr>
          <p:cNvPr id="3" name="Content Placeholder 2"/>
          <p:cNvSpPr>
            <a:spLocks noGrp="1"/>
          </p:cNvSpPr>
          <p:nvPr>
            <p:ph idx="1"/>
          </p:nvPr>
        </p:nvSpPr>
        <p:spPr>
          <a:xfrm>
            <a:off x="838200" y="1571223"/>
            <a:ext cx="10515600" cy="4605740"/>
          </a:xfrm>
        </p:spPr>
        <p:txBody>
          <a:bodyPr>
            <a:normAutofit fontScale="92500"/>
          </a:bodyPr>
          <a:lstStyle/>
          <a:p>
            <a:r>
              <a:rPr lang="en-US" b="1" dirty="0"/>
              <a:t>Anatomical position</a:t>
            </a:r>
            <a:r>
              <a:rPr lang="en-US" dirty="0"/>
              <a:t>: Refers to having an individual standing upright, head straight and looking forward; arms at the sides with palms facing forward and the feet close to each other with toes pointing forward</a:t>
            </a:r>
          </a:p>
          <a:p>
            <a:r>
              <a:rPr lang="en-US" b="1" dirty="0"/>
              <a:t>Directional terminologies</a:t>
            </a:r>
            <a:r>
              <a:rPr lang="en-US" dirty="0"/>
              <a:t>: used to describe the relationship of one body part to another. They are;</a:t>
            </a:r>
          </a:p>
          <a:p>
            <a:pPr lvl="1"/>
            <a:r>
              <a:rPr lang="en-US" dirty="0"/>
              <a:t>Superior: This is any structure that is higher than another or it could also refer to towards the head</a:t>
            </a:r>
          </a:p>
          <a:p>
            <a:pPr lvl="1"/>
            <a:r>
              <a:rPr lang="en-US" dirty="0"/>
              <a:t>Inferior: A structure that is lower than another or it could also mean towards the feet</a:t>
            </a:r>
          </a:p>
          <a:p>
            <a:pPr lvl="1"/>
            <a:r>
              <a:rPr lang="en-US" dirty="0"/>
              <a:t>Anterior (Ventral): refers to the front part of the body. </a:t>
            </a:r>
          </a:p>
          <a:p>
            <a:pPr lvl="2"/>
            <a:r>
              <a:rPr lang="en-US" dirty="0"/>
              <a:t>Anterior surface of the hand and foot is referred to as palmar and planter respectively</a:t>
            </a:r>
          </a:p>
          <a:p>
            <a:pPr lvl="1"/>
            <a:r>
              <a:rPr lang="en-US" dirty="0"/>
              <a:t>Posterior (Dorsal): refers to the back.</a:t>
            </a:r>
          </a:p>
          <a:p>
            <a:pPr lvl="1"/>
            <a:r>
              <a:rPr lang="en-US" dirty="0"/>
              <a:t>Proximal: This refers to towards or ‘closer to’.</a:t>
            </a:r>
          </a:p>
          <a:p>
            <a:endParaRPr lang="en-US" dirty="0"/>
          </a:p>
        </p:txBody>
      </p:sp>
    </p:spTree>
    <p:extLst>
      <p:ext uri="{BB962C8B-B14F-4D97-AF65-F5344CB8AC3E}">
        <p14:creationId xmlns:p14="http://schemas.microsoft.com/office/powerpoint/2010/main" val="3689893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Cytoskeleton </a:t>
            </a:r>
          </a:p>
        </p:txBody>
      </p:sp>
      <p:sp>
        <p:nvSpPr>
          <p:cNvPr id="3" name="Content Placeholder 2"/>
          <p:cNvSpPr>
            <a:spLocks noGrp="1"/>
          </p:cNvSpPr>
          <p:nvPr>
            <p:ph idx="1"/>
          </p:nvPr>
        </p:nvSpPr>
        <p:spPr/>
        <p:txBody>
          <a:bodyPr>
            <a:normAutofit/>
          </a:bodyPr>
          <a:lstStyle/>
          <a:p>
            <a:r>
              <a:rPr lang="en-US" dirty="0"/>
              <a:t>This consists of an extensive network of tiny protein </a:t>
            </a:r>
            <a:r>
              <a:rPr lang="en-US" dirty="0" err="1"/>
              <a:t>fibres</a:t>
            </a:r>
            <a:r>
              <a:rPr lang="en-US" dirty="0"/>
              <a:t>. The fibers include</a:t>
            </a:r>
          </a:p>
          <a:p>
            <a:pPr lvl="1"/>
            <a:r>
              <a:rPr lang="en-US" b="1" dirty="0"/>
              <a:t>Microfilaments</a:t>
            </a:r>
          </a:p>
          <a:p>
            <a:pPr lvl="1"/>
            <a:r>
              <a:rPr lang="en-US" b="1" dirty="0"/>
              <a:t>Microtubules</a:t>
            </a:r>
          </a:p>
          <a:p>
            <a:pPr lvl="1"/>
            <a:r>
              <a:rPr lang="en-US" b="1" dirty="0"/>
              <a:t>Centrosome</a:t>
            </a:r>
          </a:p>
          <a:p>
            <a:pPr lvl="1"/>
            <a:r>
              <a:rPr lang="en-US" b="1" dirty="0"/>
              <a:t>Cell extensions-microvilli, cilia, flagella</a:t>
            </a:r>
          </a:p>
          <a:p>
            <a:pPr marL="514350" indent="-514350">
              <a:buAutoNum type="arabicPeriod"/>
            </a:pPr>
            <a:r>
              <a:rPr lang="en-US" b="1" dirty="0"/>
              <a:t>Microfilaments.</a:t>
            </a:r>
          </a:p>
          <a:p>
            <a:pPr marL="0" indent="0">
              <a:buNone/>
            </a:pPr>
            <a:r>
              <a:rPr lang="en-US" dirty="0"/>
              <a:t>The smallest </a:t>
            </a:r>
            <a:r>
              <a:rPr lang="en-US" dirty="0" err="1"/>
              <a:t>fibres</a:t>
            </a:r>
            <a:r>
              <a:rPr lang="en-US" dirty="0"/>
              <a:t> that provide structural support, maintain the characteristic shape of the cell and permit contraction, e.g. actin in muscle cells</a:t>
            </a:r>
          </a:p>
          <a:p>
            <a:pPr marL="0" indent="0">
              <a:buNone/>
            </a:pPr>
            <a:endParaRPr lang="en-US" dirty="0"/>
          </a:p>
        </p:txBody>
      </p:sp>
    </p:spTree>
    <p:extLst>
      <p:ext uri="{BB962C8B-B14F-4D97-AF65-F5344CB8AC3E}">
        <p14:creationId xmlns:p14="http://schemas.microsoft.com/office/powerpoint/2010/main" val="32251221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996"/>
            <a:ext cx="10515600" cy="885451"/>
          </a:xfrm>
        </p:spPr>
        <p:txBody>
          <a:bodyPr/>
          <a:lstStyle/>
          <a:p>
            <a:r>
              <a:rPr lang="en-US" b="1" dirty="0"/>
              <a:t>Cytoskeleton </a:t>
            </a:r>
            <a:r>
              <a:rPr lang="en-US" b="1" dirty="0" err="1"/>
              <a:t>cont</a:t>
            </a:r>
            <a:r>
              <a:rPr lang="en-US" b="1" dirty="0"/>
              <a:t>’</a:t>
            </a:r>
          </a:p>
        </p:txBody>
      </p:sp>
      <p:sp>
        <p:nvSpPr>
          <p:cNvPr id="3" name="Content Placeholder 2"/>
          <p:cNvSpPr>
            <a:spLocks noGrp="1"/>
          </p:cNvSpPr>
          <p:nvPr>
            <p:ph idx="1"/>
          </p:nvPr>
        </p:nvSpPr>
        <p:spPr>
          <a:xfrm>
            <a:off x="703729" y="1156447"/>
            <a:ext cx="10515600" cy="5082988"/>
          </a:xfrm>
        </p:spPr>
        <p:txBody>
          <a:bodyPr>
            <a:noAutofit/>
          </a:bodyPr>
          <a:lstStyle/>
          <a:p>
            <a:pPr marL="0" indent="0">
              <a:buNone/>
            </a:pPr>
            <a:r>
              <a:rPr lang="en-US" sz="3600" dirty="0"/>
              <a:t>2. Microtubules. These are larger contractile protein </a:t>
            </a:r>
            <a:r>
              <a:rPr lang="en-US" sz="3600" dirty="0" err="1"/>
              <a:t>fibres</a:t>
            </a:r>
            <a:r>
              <a:rPr lang="en-US" sz="3600" dirty="0"/>
              <a:t> that are involved in movement of: </a:t>
            </a:r>
          </a:p>
          <a:p>
            <a:pPr lvl="1"/>
            <a:r>
              <a:rPr lang="en-US" sz="3200" dirty="0"/>
              <a:t>organelles within the cell </a:t>
            </a:r>
          </a:p>
          <a:p>
            <a:pPr lvl="1"/>
            <a:r>
              <a:rPr lang="en-US" sz="3200" dirty="0"/>
              <a:t>chromosomes during cell division </a:t>
            </a:r>
          </a:p>
          <a:p>
            <a:pPr lvl="1"/>
            <a:r>
              <a:rPr lang="en-US" sz="3200" dirty="0"/>
              <a:t>Cell extensions- cilia, flagella and microvilli  </a:t>
            </a:r>
          </a:p>
          <a:p>
            <a:pPr lvl="1"/>
            <a:endParaRPr lang="en-US" sz="3200" dirty="0"/>
          </a:p>
          <a:p>
            <a:pPr marL="0" indent="0">
              <a:buNone/>
            </a:pPr>
            <a:r>
              <a:rPr lang="en-US" sz="3600" dirty="0"/>
              <a:t>3. Centrosome. This directs organization of microtubules within the cell. It </a:t>
            </a:r>
            <a:r>
              <a:rPr lang="en-US" sz="3600" b="1" dirty="0"/>
              <a:t>consists of a pair of centrioles </a:t>
            </a:r>
            <a:r>
              <a:rPr lang="en-US" sz="3600" dirty="0"/>
              <a:t>(small clusters of microtubules) and </a:t>
            </a:r>
            <a:r>
              <a:rPr lang="en-US" sz="3600" b="1" dirty="0"/>
              <a:t>plays an important role in cell division</a:t>
            </a:r>
            <a:r>
              <a:rPr lang="en-US" sz="3600" dirty="0"/>
              <a:t>. </a:t>
            </a:r>
          </a:p>
        </p:txBody>
      </p:sp>
    </p:spTree>
    <p:extLst>
      <p:ext uri="{BB962C8B-B14F-4D97-AF65-F5344CB8AC3E}">
        <p14:creationId xmlns:p14="http://schemas.microsoft.com/office/powerpoint/2010/main" val="665104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9581"/>
          </a:xfrm>
        </p:spPr>
        <p:txBody>
          <a:bodyPr/>
          <a:lstStyle/>
          <a:p>
            <a:r>
              <a:rPr lang="en-US" b="1" dirty="0"/>
              <a:t>Cytoskeleton </a:t>
            </a:r>
            <a:r>
              <a:rPr lang="en-US" b="1" dirty="0" err="1"/>
              <a:t>cont</a:t>
            </a:r>
            <a:r>
              <a:rPr lang="en-US" b="1" dirty="0"/>
              <a:t>’</a:t>
            </a:r>
          </a:p>
        </p:txBody>
      </p:sp>
      <p:sp>
        <p:nvSpPr>
          <p:cNvPr id="3" name="Content Placeholder 2"/>
          <p:cNvSpPr>
            <a:spLocks noGrp="1"/>
          </p:cNvSpPr>
          <p:nvPr>
            <p:ph idx="1"/>
          </p:nvPr>
        </p:nvSpPr>
        <p:spPr>
          <a:xfrm>
            <a:off x="838200" y="1344706"/>
            <a:ext cx="10515600" cy="4894729"/>
          </a:xfrm>
        </p:spPr>
        <p:txBody>
          <a:bodyPr>
            <a:normAutofit/>
          </a:bodyPr>
          <a:lstStyle/>
          <a:p>
            <a:pPr marL="0" indent="0">
              <a:buNone/>
            </a:pPr>
            <a:r>
              <a:rPr lang="en-US" dirty="0"/>
              <a:t>4. Cell extensions. They are made of microtubules and project from the plasma membrane in some types of cell. They include:  </a:t>
            </a:r>
          </a:p>
          <a:p>
            <a:pPr lvl="1"/>
            <a:r>
              <a:rPr lang="en-US" dirty="0"/>
              <a:t>Microvilli – tiny projections that </a:t>
            </a:r>
            <a:r>
              <a:rPr lang="en-US" u="sng" dirty="0"/>
              <a:t>contain microfilaments</a:t>
            </a:r>
            <a:r>
              <a:rPr lang="en-US" dirty="0"/>
              <a:t>. They </a:t>
            </a:r>
            <a:r>
              <a:rPr lang="en-US" dirty="0">
                <a:latin typeface="Times New Roman" pitchFamily="18" charset="0"/>
                <a:cs typeface="Times New Roman" pitchFamily="18" charset="0"/>
              </a:rPr>
              <a:t>are part of the </a:t>
            </a:r>
            <a:r>
              <a:rPr lang="en-US" b="1" dirty="0">
                <a:latin typeface="Times New Roman" pitchFamily="18" charset="0"/>
                <a:cs typeface="Times New Roman" pitchFamily="18" charset="0"/>
              </a:rPr>
              <a:t>cell lining organs that absorb materials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In the intestines( absorption of nutrients)  and the kidney tubules. They increase</a:t>
            </a:r>
            <a:r>
              <a:rPr lang="en-US" dirty="0"/>
              <a:t> the surface area for absorption. </a:t>
            </a:r>
          </a:p>
          <a:p>
            <a:pPr lvl="1"/>
            <a:r>
              <a:rPr lang="en-US" dirty="0"/>
              <a:t>Cilia – microscopic hair-like projections </a:t>
            </a:r>
            <a:r>
              <a:rPr lang="en-US" u="sng" dirty="0"/>
              <a:t>containing microtubules </a:t>
            </a:r>
            <a:r>
              <a:rPr lang="en-US" dirty="0"/>
              <a:t>that lie along the free borders of some. They beat in unison moving substances along the surface, e.g. mucus upwards in the respiratory tract and ovum through fallopian tubes. They shorter than flagella</a:t>
            </a:r>
          </a:p>
          <a:p>
            <a:pPr lvl="1"/>
            <a:r>
              <a:rPr lang="en-US" dirty="0"/>
              <a:t>Flagella – single, long whip-like projections, </a:t>
            </a:r>
            <a:r>
              <a:rPr lang="en-US" u="sng" dirty="0"/>
              <a:t>containing microtubules</a:t>
            </a:r>
            <a:r>
              <a:rPr lang="en-US" dirty="0"/>
              <a:t>, which form the ‘</a:t>
            </a:r>
            <a:r>
              <a:rPr lang="en-US" b="1" dirty="0"/>
              <a:t>tails’ of spermatozoa </a:t>
            </a:r>
            <a:r>
              <a:rPr lang="en-US" dirty="0"/>
              <a:t>that propel them through the female reproductive tract</a:t>
            </a:r>
          </a:p>
          <a:p>
            <a:endParaRPr lang="en-US" dirty="0"/>
          </a:p>
        </p:txBody>
      </p:sp>
    </p:spTree>
    <p:extLst>
      <p:ext uri="{BB962C8B-B14F-4D97-AF65-F5344CB8AC3E}">
        <p14:creationId xmlns:p14="http://schemas.microsoft.com/office/powerpoint/2010/main" val="950905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639762"/>
          </a:xfrm>
        </p:spPr>
        <p:txBody>
          <a:bodyPr/>
          <a:lstStyle/>
          <a:p>
            <a:pPr eaLnBrk="1" hangingPunct="1"/>
            <a:r>
              <a:rPr lang="en-US" altLang="en-US" sz="3600" b="1" dirty="0">
                <a:latin typeface="Times New Roman" panose="02020603050405020304" pitchFamily="18" charset="0"/>
              </a:rPr>
              <a:t>Cell transport </a:t>
            </a:r>
            <a:endParaRPr lang="en-US" altLang="en-US" sz="3600" b="1" dirty="0">
              <a:solidFill>
                <a:srgbClr val="FF0000"/>
              </a:solidFill>
              <a:latin typeface="Times New Roman" panose="02020603050405020304" pitchFamily="18" charset="0"/>
            </a:endParaRPr>
          </a:p>
        </p:txBody>
      </p:sp>
      <p:sp>
        <p:nvSpPr>
          <p:cNvPr id="14339" name="Rectangle 3"/>
          <p:cNvSpPr>
            <a:spLocks noGrp="1" noChangeArrowheads="1"/>
          </p:cNvSpPr>
          <p:nvPr>
            <p:ph type="body" idx="1"/>
          </p:nvPr>
        </p:nvSpPr>
        <p:spPr>
          <a:xfrm>
            <a:off x="1142999" y="1219201"/>
            <a:ext cx="9816353" cy="5047128"/>
          </a:xfrm>
        </p:spPr>
        <p:txBody>
          <a:bodyPr>
            <a:normAutofit fontScale="85000" lnSpcReduction="20000"/>
          </a:bodyPr>
          <a:lstStyle/>
          <a:p>
            <a:pPr marL="0" indent="0" algn="justLow">
              <a:lnSpc>
                <a:spcPct val="90000"/>
              </a:lnSpc>
              <a:spcBef>
                <a:spcPct val="50000"/>
              </a:spcBef>
              <a:buNone/>
            </a:pPr>
            <a:r>
              <a:rPr lang="en-US" altLang="en-US" dirty="0"/>
              <a:t>T</a:t>
            </a:r>
            <a:r>
              <a:rPr lang="en-US" altLang="en-US" dirty="0">
                <a:latin typeface="Times New Roman" panose="02020603050405020304" pitchFamily="18" charset="0"/>
              </a:rPr>
              <a:t>he cell membrane is selectively permeable so it controls the movement of substances in and out of the cell through active , passive transport or selective.</a:t>
            </a:r>
          </a:p>
          <a:p>
            <a:r>
              <a:rPr lang="en-US" dirty="0">
                <a:latin typeface="Times New Roman" pitchFamily="18" charset="0"/>
                <a:cs typeface="Times New Roman" pitchFamily="18" charset="0"/>
              </a:rPr>
              <a:t>Living cells constantly interact with the blood or tissue fluid around them, taking in some substances and secreting or excreting others</a:t>
            </a:r>
          </a:p>
          <a:p>
            <a:r>
              <a:rPr lang="en-US" dirty="0">
                <a:latin typeface="Times New Roman" pitchFamily="18" charset="0"/>
                <a:cs typeface="Times New Roman" pitchFamily="18" charset="0"/>
              </a:rPr>
              <a:t>The mechanisms of transport that enable cells to move materials into or out of the cell are classified into:</a:t>
            </a:r>
          </a:p>
          <a:p>
            <a:r>
              <a:rPr lang="en-US" b="1" dirty="0">
                <a:latin typeface="Times New Roman" pitchFamily="18" charset="0"/>
                <a:cs typeface="Times New Roman" pitchFamily="18" charset="0"/>
              </a:rPr>
              <a:t>Passive transport </a:t>
            </a:r>
          </a:p>
          <a:p>
            <a:pPr lvl="1"/>
            <a:r>
              <a:rPr lang="en-US" dirty="0">
                <a:latin typeface="Times New Roman" pitchFamily="18" charset="0"/>
                <a:cs typeface="Times New Roman" pitchFamily="18" charset="0"/>
              </a:rPr>
              <a:t>Diffusion</a:t>
            </a:r>
          </a:p>
          <a:p>
            <a:pPr lvl="1"/>
            <a:r>
              <a:rPr lang="en-US" dirty="0">
                <a:latin typeface="Times New Roman" pitchFamily="18" charset="0"/>
                <a:cs typeface="Times New Roman" pitchFamily="18" charset="0"/>
              </a:rPr>
              <a:t>Osmosis</a:t>
            </a:r>
          </a:p>
          <a:p>
            <a:pPr lvl="1"/>
            <a:r>
              <a:rPr lang="en-US" dirty="0">
                <a:latin typeface="Times New Roman" pitchFamily="18" charset="0"/>
                <a:cs typeface="Times New Roman" pitchFamily="18" charset="0"/>
              </a:rPr>
              <a:t>Facilitated </a:t>
            </a:r>
            <a:r>
              <a:rPr lang="fr-FR" dirty="0">
                <a:latin typeface="Times New Roman" pitchFamily="18" charset="0"/>
                <a:cs typeface="Times New Roman" pitchFamily="18" charset="0"/>
              </a:rPr>
              <a:t>diffusion</a:t>
            </a:r>
          </a:p>
          <a:p>
            <a:pPr marL="457200" lvl="1" indent="0">
              <a:buNone/>
            </a:pPr>
            <a:endParaRPr lang="fr-FR" dirty="0">
              <a:latin typeface="Times New Roman" pitchFamily="18" charset="0"/>
              <a:cs typeface="Times New Roman" pitchFamily="18" charset="0"/>
            </a:endParaRPr>
          </a:p>
          <a:p>
            <a:r>
              <a:rPr lang="fr-FR" b="1" dirty="0">
                <a:latin typeface="Times New Roman" pitchFamily="18" charset="0"/>
                <a:cs typeface="Times New Roman" pitchFamily="18" charset="0"/>
              </a:rPr>
              <a:t>Active transport</a:t>
            </a:r>
          </a:p>
          <a:p>
            <a:pPr lvl="1">
              <a:buFont typeface="Wingdings" pitchFamily="2" charset="2"/>
              <a:buChar char="ü"/>
            </a:pPr>
            <a:r>
              <a:rPr lang="fr-FR" dirty="0" err="1">
                <a:latin typeface="Times New Roman" pitchFamily="18" charset="0"/>
                <a:cs typeface="Times New Roman" pitchFamily="18" charset="0"/>
              </a:rPr>
              <a:t>Phagocytosis</a:t>
            </a:r>
            <a:endParaRPr lang="fr-FR" dirty="0">
              <a:latin typeface="Times New Roman" pitchFamily="18" charset="0"/>
              <a:cs typeface="Times New Roman" pitchFamily="18" charset="0"/>
            </a:endParaRPr>
          </a:p>
          <a:p>
            <a:pPr lvl="1">
              <a:buFont typeface="Wingdings" pitchFamily="2" charset="2"/>
              <a:buChar char="ü"/>
            </a:pPr>
            <a:r>
              <a:rPr lang="en-US" dirty="0">
                <a:latin typeface="Times New Roman" pitchFamily="18" charset="0"/>
                <a:cs typeface="Times New Roman" pitchFamily="18" charset="0"/>
              </a:rPr>
              <a:t>Pinocytosis</a:t>
            </a:r>
          </a:p>
          <a:p>
            <a:pPr lvl="1">
              <a:buFont typeface="Wingdings" pitchFamily="2" charset="2"/>
              <a:buChar char="ü"/>
            </a:pPr>
            <a:r>
              <a:rPr lang="en-US" dirty="0">
                <a:latin typeface="Times New Roman" pitchFamily="18" charset="0"/>
                <a:cs typeface="Times New Roman" pitchFamily="18" charset="0"/>
              </a:rPr>
              <a:t>Exocytosis </a:t>
            </a:r>
          </a:p>
          <a:p>
            <a:pPr lvl="1">
              <a:buFont typeface="Wingdings" pitchFamily="2" charset="2"/>
              <a:buChar char="ü"/>
            </a:pPr>
            <a:r>
              <a:rPr lang="en-US" dirty="0" err="1">
                <a:latin typeface="Times New Roman" pitchFamily="18" charset="0"/>
                <a:cs typeface="Times New Roman" pitchFamily="18" charset="0"/>
              </a:rPr>
              <a:t>fitration</a:t>
            </a:r>
            <a:endParaRPr lang="en-US" dirty="0">
              <a:latin typeface="Times New Roman" pitchFamily="18" charset="0"/>
              <a:cs typeface="Times New Roman" pitchFamily="18" charset="0"/>
            </a:endParaRPr>
          </a:p>
          <a:p>
            <a:pPr marL="0" indent="0" algn="justLow">
              <a:lnSpc>
                <a:spcPct val="90000"/>
              </a:lnSpc>
              <a:spcBef>
                <a:spcPct val="50000"/>
              </a:spcBef>
              <a:buNone/>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16756798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74638"/>
            <a:ext cx="8229600" cy="563562"/>
          </a:xfrm>
        </p:spPr>
        <p:txBody>
          <a:bodyPr>
            <a:normAutofit fontScale="90000"/>
          </a:bodyPr>
          <a:lstStyle/>
          <a:p>
            <a:pPr eaLnBrk="1" hangingPunct="1"/>
            <a:r>
              <a:rPr lang="en-US" altLang="en-US" b="1" i="1">
                <a:solidFill>
                  <a:srgbClr val="FF5050"/>
                </a:solidFill>
              </a:rPr>
              <a:t>Diffusion</a:t>
            </a:r>
            <a:br>
              <a:rPr lang="en-US" altLang="en-US" b="1" i="1">
                <a:solidFill>
                  <a:srgbClr val="FF5050"/>
                </a:solidFill>
              </a:rPr>
            </a:br>
            <a:endParaRPr lang="en-US" altLang="en-US" b="1" i="1">
              <a:solidFill>
                <a:srgbClr val="FF5050"/>
              </a:solidFill>
            </a:endParaRPr>
          </a:p>
        </p:txBody>
      </p:sp>
      <p:sp>
        <p:nvSpPr>
          <p:cNvPr id="69635" name="Rectangle 3"/>
          <p:cNvSpPr>
            <a:spLocks noGrp="1" noChangeArrowheads="1"/>
          </p:cNvSpPr>
          <p:nvPr>
            <p:ph type="body" idx="1"/>
          </p:nvPr>
        </p:nvSpPr>
        <p:spPr>
          <a:xfrm>
            <a:off x="739587" y="685800"/>
            <a:ext cx="10327341" cy="5378824"/>
          </a:xfrm>
        </p:spPr>
        <p:txBody>
          <a:bodyPr>
            <a:normAutofit/>
          </a:bodyPr>
          <a:lstStyle/>
          <a:p>
            <a:pPr>
              <a:defRPr/>
            </a:pPr>
            <a:r>
              <a:rPr lang="en-US" altLang="en-US" sz="2400" dirty="0">
                <a:solidFill>
                  <a:srgbClr val="6600FF"/>
                </a:solidFill>
                <a:effectLst>
                  <a:outerShdw blurRad="38100" dist="38100" dir="2700000" algn="tl">
                    <a:srgbClr val="C0C0C0"/>
                  </a:outerShdw>
                </a:effectLst>
              </a:rPr>
              <a:t>Diffusion</a:t>
            </a:r>
            <a:r>
              <a:rPr lang="en-US" altLang="en-US" sz="2400" dirty="0">
                <a:solidFill>
                  <a:srgbClr val="CCECFF"/>
                </a:solidFill>
                <a:effectLst>
                  <a:outerShdw blurRad="38100" dist="38100" dir="2700000" algn="tl">
                    <a:srgbClr val="C0C0C0"/>
                  </a:outerShdw>
                </a:effectLst>
              </a:rPr>
              <a:t> :</a:t>
            </a:r>
            <a:r>
              <a:rPr lang="en-US" altLang="en-US" sz="2400" dirty="0">
                <a:effectLst>
                  <a:outerShdw blurRad="38100" dist="38100" dir="2700000" algn="tl">
                    <a:srgbClr val="C0C0C0"/>
                  </a:outerShdw>
                </a:effectLst>
              </a:rPr>
              <a:t> movement of molecules from higher conc. To lower conc. . </a:t>
            </a:r>
            <a:r>
              <a:rPr lang="en-US" sz="2400" dirty="0">
                <a:latin typeface="Times New Roman" pitchFamily="18" charset="0"/>
                <a:cs typeface="Times New Roman" pitchFamily="18" charset="0"/>
              </a:rPr>
              <a:t>(that is, with or along/down a concentration gradient).</a:t>
            </a:r>
          </a:p>
          <a:p>
            <a:pPr>
              <a:defRPr/>
            </a:pPr>
            <a:r>
              <a:rPr lang="en-US" sz="2400" dirty="0">
                <a:latin typeface="Times New Roman" pitchFamily="18" charset="0"/>
                <a:cs typeface="Times New Roman" pitchFamily="18" charset="0"/>
              </a:rPr>
              <a:t>Diffusion occurs because molecules have free energy; that is, they are always in motion</a:t>
            </a:r>
          </a:p>
          <a:p>
            <a:pPr>
              <a:defRPr/>
            </a:pPr>
            <a:r>
              <a:rPr lang="en-US" altLang="en-US" sz="2400" dirty="0"/>
              <a:t>Speed of diffusion is dependent on the concentration gradient</a:t>
            </a:r>
            <a:endParaRPr lang="en-US" altLang="en-US" sz="2400" dirty="0">
              <a:latin typeface="Times New Roman" pitchFamily="18" charset="0"/>
              <a:cs typeface="Times New Roman" pitchFamily="18" charset="0"/>
            </a:endParaRPr>
          </a:p>
          <a:p>
            <a:pPr>
              <a:defRPr/>
            </a:pPr>
            <a:r>
              <a:rPr lang="en-US" altLang="en-US" sz="2400" dirty="0"/>
              <a:t>It is limited by diffusion rate of the molecule. </a:t>
            </a:r>
            <a:r>
              <a:rPr lang="en-US" sz="2400" dirty="0">
                <a:latin typeface="Times New Roman" pitchFamily="18" charset="0"/>
                <a:cs typeface="Times New Roman" pitchFamily="18" charset="0"/>
              </a:rPr>
              <a:t>Example is the exchange of gases in the lungs or body tissues</a:t>
            </a:r>
          </a:p>
          <a:p>
            <a:r>
              <a:rPr lang="en-US" sz="2400" dirty="0">
                <a:solidFill>
                  <a:srgbClr val="FF0000"/>
                </a:solidFill>
              </a:rPr>
              <a:t>Small substances diffuse down the concentration gradient crossing membranes by:</a:t>
            </a:r>
          </a:p>
          <a:p>
            <a:pPr lvl="1">
              <a:buFont typeface="Wingdings" pitchFamily="2" charset="2"/>
              <a:buChar char="v"/>
            </a:pPr>
            <a:r>
              <a:rPr lang="en-US" sz="2000" dirty="0">
                <a:solidFill>
                  <a:srgbClr val="FF0000"/>
                </a:solidFill>
              </a:rPr>
              <a:t>Dissolving in the lipid part of the membrane, e.g. </a:t>
            </a:r>
            <a:r>
              <a:rPr lang="fr-FR" sz="2000" dirty="0" err="1">
                <a:solidFill>
                  <a:srgbClr val="FF0000"/>
                </a:solidFill>
              </a:rPr>
              <a:t>lipid</a:t>
            </a:r>
            <a:r>
              <a:rPr lang="fr-FR" sz="2000" dirty="0">
                <a:solidFill>
                  <a:srgbClr val="FF0000"/>
                </a:solidFill>
              </a:rPr>
              <a:t>-soluble substances: </a:t>
            </a:r>
            <a:r>
              <a:rPr lang="fr-FR" sz="2000" dirty="0" err="1">
                <a:solidFill>
                  <a:srgbClr val="FF0000"/>
                </a:solidFill>
              </a:rPr>
              <a:t>oxygen</a:t>
            </a:r>
            <a:r>
              <a:rPr lang="fr-FR" sz="2000" dirty="0">
                <a:solidFill>
                  <a:srgbClr val="FF0000"/>
                </a:solidFill>
              </a:rPr>
              <a:t>, </a:t>
            </a:r>
            <a:r>
              <a:rPr lang="fr-FR" sz="2000" dirty="0" err="1">
                <a:solidFill>
                  <a:srgbClr val="FF0000"/>
                </a:solidFill>
              </a:rPr>
              <a:t>carbon</a:t>
            </a:r>
            <a:r>
              <a:rPr lang="fr-FR" sz="2000" dirty="0">
                <a:solidFill>
                  <a:srgbClr val="FF0000"/>
                </a:solidFill>
              </a:rPr>
              <a:t> </a:t>
            </a:r>
            <a:r>
              <a:rPr lang="fr-FR" sz="2000" dirty="0" err="1">
                <a:solidFill>
                  <a:srgbClr val="FF0000"/>
                </a:solidFill>
              </a:rPr>
              <a:t>dioxide</a:t>
            </a:r>
            <a:r>
              <a:rPr lang="fr-FR" sz="2000" dirty="0">
                <a:solidFill>
                  <a:srgbClr val="FF0000"/>
                </a:solidFill>
              </a:rPr>
              <a:t>, </a:t>
            </a:r>
            <a:r>
              <a:rPr lang="en-US" sz="2000" dirty="0">
                <a:solidFill>
                  <a:srgbClr val="FF0000"/>
                </a:solidFill>
              </a:rPr>
              <a:t>fatty acids, steroids</a:t>
            </a:r>
          </a:p>
          <a:p>
            <a:pPr lvl="1">
              <a:buNone/>
            </a:pPr>
            <a:endParaRPr lang="en-US" sz="2000" dirty="0">
              <a:solidFill>
                <a:srgbClr val="FF0000"/>
              </a:solidFill>
            </a:endParaRPr>
          </a:p>
          <a:p>
            <a:pPr lvl="1">
              <a:buFont typeface="Wingdings" pitchFamily="2" charset="2"/>
              <a:buChar char="v"/>
            </a:pPr>
            <a:r>
              <a:rPr lang="en-US" sz="2000" dirty="0">
                <a:solidFill>
                  <a:srgbClr val="FF0000"/>
                </a:solidFill>
              </a:rPr>
              <a:t>Passing through water-filled channels, or pores in the membrane, e.g. small water-soluble substances: sodium, potassium, calcium.</a:t>
            </a:r>
          </a:p>
          <a:p>
            <a:pPr>
              <a:buFont typeface="Wingdings" pitchFamily="2" charset="2"/>
              <a:buChar char="Ø"/>
            </a:pPr>
            <a:endParaRPr lang="en-US" altLang="en-US" sz="2400" dirty="0"/>
          </a:p>
          <a:p>
            <a:pPr eaLnBrk="1" hangingPunct="1">
              <a:defRPr/>
            </a:pPr>
            <a:endParaRPr lang="en-US" altLang="en-US" sz="2400" dirty="0"/>
          </a:p>
          <a:p>
            <a:pPr marL="0" indent="0" eaLnBrk="1" hangingPunct="1">
              <a:buNone/>
              <a:defRPr/>
            </a:pPr>
            <a:endParaRPr lang="en-US" altLang="en-US" sz="2400" u="sng" dirty="0"/>
          </a:p>
          <a:p>
            <a:pPr eaLnBrk="1" hangingPunct="1">
              <a:defRPr/>
            </a:pPr>
            <a:endParaRPr lang="en-US" altLang="en-US" sz="2400" dirty="0"/>
          </a:p>
          <a:p>
            <a:pPr eaLnBrk="1" hangingPunct="1">
              <a:defRPr/>
            </a:pPr>
            <a:endParaRPr lang="en-US" altLang="en-US" sz="2400" dirty="0"/>
          </a:p>
        </p:txBody>
      </p:sp>
    </p:spTree>
    <p:extLst>
      <p:ext uri="{BB962C8B-B14F-4D97-AF65-F5344CB8AC3E}">
        <p14:creationId xmlns:p14="http://schemas.microsoft.com/office/powerpoint/2010/main" val="508147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008529" y="712694"/>
            <a:ext cx="10206318" cy="5840505"/>
          </a:xfrm>
        </p:spPr>
        <p:txBody>
          <a:bodyPr/>
          <a:lstStyle/>
          <a:p>
            <a:pPr eaLnBrk="1" hangingPunct="1"/>
            <a:r>
              <a:rPr lang="en-US" altLang="en-US" dirty="0"/>
              <a:t>Simple diffusion can also be accomplished by the passage of solutes through "tunnel-like" transmembrane proteins called channel proteins.</a:t>
            </a:r>
          </a:p>
          <a:p>
            <a:pPr eaLnBrk="1" hangingPunct="1"/>
            <a:endParaRPr lang="en-US" altLang="en-US" dirty="0"/>
          </a:p>
        </p:txBody>
      </p:sp>
      <p:pic>
        <p:nvPicPr>
          <p:cNvPr id="19459" name="Picture 4" descr="Image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90800"/>
            <a:ext cx="792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421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274638"/>
            <a:ext cx="8229600" cy="563562"/>
          </a:xfrm>
        </p:spPr>
        <p:txBody>
          <a:bodyPr>
            <a:normAutofit fontScale="90000"/>
          </a:bodyPr>
          <a:lstStyle/>
          <a:p>
            <a:pPr eaLnBrk="1" hangingPunct="1"/>
            <a:r>
              <a:rPr lang="en-US" altLang="en-US" sz="3600" b="1">
                <a:solidFill>
                  <a:srgbClr val="FF5050"/>
                </a:solidFill>
              </a:rPr>
              <a:t>FACILITED  DIFFUSION</a:t>
            </a:r>
          </a:p>
        </p:txBody>
      </p:sp>
      <p:sp>
        <p:nvSpPr>
          <p:cNvPr id="70659" name="Rectangle 3"/>
          <p:cNvSpPr>
            <a:spLocks noGrp="1" noChangeArrowheads="1"/>
          </p:cNvSpPr>
          <p:nvPr>
            <p:ph type="body" idx="1"/>
          </p:nvPr>
        </p:nvSpPr>
        <p:spPr>
          <a:xfrm>
            <a:off x="1981200" y="685800"/>
            <a:ext cx="8229600" cy="5715000"/>
          </a:xfrm>
        </p:spPr>
        <p:txBody>
          <a:bodyPr/>
          <a:lstStyle/>
          <a:p>
            <a:pPr eaLnBrk="1" hangingPunct="1">
              <a:buFontTx/>
              <a:buNone/>
              <a:defRPr/>
            </a:pPr>
            <a:r>
              <a:rPr lang="en-US" altLang="en-US" b="1">
                <a:solidFill>
                  <a:srgbClr val="6600FF"/>
                </a:solidFill>
                <a:effectLst>
                  <a:outerShdw blurRad="38100" dist="38100" dir="2700000" algn="tl">
                    <a:srgbClr val="C0C0C0"/>
                  </a:outerShdw>
                </a:effectLst>
              </a:rPr>
              <a:t>	</a:t>
            </a:r>
            <a:endParaRPr lang="en-US" altLang="en-US" sz="2400"/>
          </a:p>
        </p:txBody>
      </p:sp>
      <p:sp>
        <p:nvSpPr>
          <p:cNvPr id="17412" name="Rectangle 4"/>
          <p:cNvSpPr>
            <a:spLocks noChangeArrowheads="1"/>
          </p:cNvSpPr>
          <p:nvPr/>
        </p:nvSpPr>
        <p:spPr bwMode="auto">
          <a:xfrm>
            <a:off x="1129553" y="706934"/>
            <a:ext cx="101121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r>
              <a:rPr lang="en-US" sz="2800" dirty="0">
                <a:latin typeface="Times New Roman" pitchFamily="18" charset="0"/>
                <a:cs typeface="Times New Roman" pitchFamily="18" charset="0"/>
              </a:rPr>
              <a:t>Molecules move through a membrane from an </a:t>
            </a:r>
            <a:r>
              <a:rPr lang="en-US" sz="2800" u="sng" dirty="0">
                <a:latin typeface="Times New Roman" pitchFamily="18" charset="0"/>
                <a:cs typeface="Times New Roman" pitchFamily="18" charset="0"/>
              </a:rPr>
              <a:t>area of greater concentration to an area of lesser concentration</a:t>
            </a:r>
            <a:r>
              <a:rPr lang="en-US" sz="2800" dirty="0">
                <a:latin typeface="Times New Roman" pitchFamily="18" charset="0"/>
                <a:cs typeface="Times New Roman" pitchFamily="18" charset="0"/>
              </a:rPr>
              <a:t>, but they need some help of a </a:t>
            </a:r>
            <a:r>
              <a:rPr lang="en-US" sz="2800" b="1" dirty="0">
                <a:latin typeface="Times New Roman" pitchFamily="18" charset="0"/>
                <a:cs typeface="Times New Roman" pitchFamily="18" charset="0"/>
              </a:rPr>
              <a:t>carrier</a:t>
            </a:r>
            <a:r>
              <a:rPr lang="en-US" sz="2800" dirty="0">
                <a:latin typeface="Times New Roman" pitchFamily="18" charset="0"/>
                <a:cs typeface="Times New Roman" pitchFamily="18" charset="0"/>
              </a:rPr>
              <a:t> to do this.</a:t>
            </a:r>
          </a:p>
          <a:p>
            <a:pPr marL="457200" indent="-457200">
              <a:spcBef>
                <a:spcPct val="0"/>
              </a:spcBef>
              <a:buFont typeface="Wingdings" panose="05000000000000000000" pitchFamily="2" charset="2"/>
              <a:buChar char="ü"/>
              <a:defRPr/>
            </a:pPr>
            <a:endParaRPr lang="en-US" altLang="en-US" sz="2800" dirty="0">
              <a:latin typeface="Times New Roman" panose="02020603050405020304" pitchFamily="18" charset="0"/>
            </a:endParaRPr>
          </a:p>
          <a:p>
            <a:pPr marL="457200" indent="-457200">
              <a:spcBef>
                <a:spcPct val="0"/>
              </a:spcBef>
              <a:buFont typeface="Wingdings" panose="05000000000000000000" pitchFamily="2" charset="2"/>
              <a:buChar char="ü"/>
              <a:defRPr/>
            </a:pPr>
            <a:r>
              <a:rPr lang="en-US" altLang="en-US" sz="2800" dirty="0">
                <a:latin typeface="Times New Roman" panose="02020603050405020304" pitchFamily="18" charset="0"/>
              </a:rPr>
              <a:t>This type of transport mechanisms utilizes </a:t>
            </a:r>
            <a:r>
              <a:rPr lang="en-US" altLang="en-US" sz="2800" u="sng" dirty="0">
                <a:solidFill>
                  <a:srgbClr val="6600FF"/>
                </a:solidFill>
                <a:latin typeface="Times New Roman" panose="02020603050405020304" pitchFamily="18" charset="0"/>
              </a:rPr>
              <a:t>membrane proteins channels</a:t>
            </a:r>
            <a:r>
              <a:rPr lang="en-US" altLang="en-US" sz="2800" dirty="0">
                <a:latin typeface="Times New Roman" panose="02020603050405020304" pitchFamily="18" charset="0"/>
              </a:rPr>
              <a:t>   to allow </a:t>
            </a:r>
            <a:r>
              <a:rPr lang="en-US" altLang="en-US" sz="2800" dirty="0">
                <a:solidFill>
                  <a:srgbClr val="FF33CC"/>
                </a:solidFill>
                <a:latin typeface="Times New Roman" panose="02020603050405020304" pitchFamily="18" charset="0"/>
              </a:rPr>
              <a:t>charged molecules</a:t>
            </a:r>
            <a:r>
              <a:rPr lang="en-US" altLang="en-US" sz="2800" dirty="0">
                <a:latin typeface="Times New Roman" panose="02020603050405020304" pitchFamily="18" charset="0"/>
              </a:rPr>
              <a:t> (which could not diffuse across the membrane) to freely diffuse in and out of the cell</a:t>
            </a:r>
          </a:p>
          <a:p>
            <a:pPr eaLnBrk="1" hangingPunct="1">
              <a:spcBef>
                <a:spcPct val="0"/>
              </a:spcBef>
              <a:buFontTx/>
              <a:buNone/>
              <a:defRPr/>
            </a:pPr>
            <a:endParaRPr lang="en-US" altLang="en-US" sz="2800" dirty="0">
              <a:latin typeface="Times New Roman" panose="02020603050405020304" pitchFamily="18" charset="0"/>
            </a:endParaRPr>
          </a:p>
          <a:p>
            <a:pPr marL="457200" indent="-457200">
              <a:spcBef>
                <a:spcPct val="0"/>
              </a:spcBef>
              <a:buFont typeface="Wingdings" panose="05000000000000000000" pitchFamily="2" charset="2"/>
              <a:buChar char="ü"/>
              <a:defRPr/>
            </a:pPr>
            <a:r>
              <a:rPr lang="en-US" altLang="en-US" sz="2800" dirty="0">
                <a:latin typeface="Times New Roman" panose="02020603050405020304" pitchFamily="18" charset="0"/>
              </a:rPr>
              <a:t>This channels comes into use with small ions like </a:t>
            </a:r>
            <a:r>
              <a:rPr lang="en-US" altLang="en-US" sz="2800" dirty="0">
                <a:solidFill>
                  <a:srgbClr val="6600FF"/>
                </a:solidFill>
                <a:latin typeface="Times New Roman" panose="02020603050405020304" pitchFamily="18" charset="0"/>
              </a:rPr>
              <a:t>Na+, K+ and cl-</a:t>
            </a:r>
          </a:p>
          <a:p>
            <a:pPr eaLnBrk="1" hangingPunct="1">
              <a:spcBef>
                <a:spcPct val="0"/>
              </a:spcBef>
              <a:buFontTx/>
              <a:buNone/>
              <a:defRPr/>
            </a:pPr>
            <a:endParaRPr lang="en-US" altLang="en-US" sz="2800" dirty="0">
              <a:solidFill>
                <a:srgbClr val="6600FF"/>
              </a:solidFill>
              <a:latin typeface="Times New Roman" panose="02020603050405020304" pitchFamily="18" charset="0"/>
            </a:endParaRPr>
          </a:p>
          <a:p>
            <a:pPr marL="457200" indent="-457200">
              <a:spcBef>
                <a:spcPct val="0"/>
              </a:spcBef>
              <a:buFont typeface="Wingdings" panose="05000000000000000000" pitchFamily="2" charset="2"/>
              <a:buChar char="ü"/>
              <a:defRPr/>
            </a:pPr>
            <a:r>
              <a:rPr lang="en-US" altLang="en-US" sz="2800" dirty="0">
                <a:latin typeface="Times New Roman" panose="02020603050405020304" pitchFamily="18" charset="0"/>
              </a:rPr>
              <a:t>The speed of facilitated transport is limited by the number of channels  available .</a:t>
            </a:r>
          </a:p>
        </p:txBody>
      </p:sp>
    </p:spTree>
    <p:extLst>
      <p:ext uri="{BB962C8B-B14F-4D97-AF65-F5344CB8AC3E}">
        <p14:creationId xmlns:p14="http://schemas.microsoft.com/office/powerpoint/2010/main" val="1372822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8529" y="838201"/>
            <a:ext cx="9749117" cy="5169091"/>
          </a:xfrm>
        </p:spPr>
        <p:txBody>
          <a:bodyPr>
            <a:normAutofit lnSpcReduction="10000"/>
          </a:bodyPr>
          <a:lstStyle/>
          <a:p>
            <a:pPr marL="0" indent="0">
              <a:buNone/>
            </a:pPr>
            <a:endParaRPr lang="en-US" sz="2400" dirty="0">
              <a:latin typeface="Times New Roman" pitchFamily="18" charset="0"/>
              <a:cs typeface="Times New Roman" pitchFamily="18" charset="0"/>
            </a:endParaRPr>
          </a:p>
          <a:p>
            <a:r>
              <a:rPr lang="en-US" dirty="0">
                <a:latin typeface="Times New Roman" pitchFamily="18" charset="0"/>
                <a:cs typeface="Times New Roman" pitchFamily="18" charset="0"/>
              </a:rPr>
              <a:t>Diffusion of glucose and amino acids into most cells requires a specific </a:t>
            </a:r>
            <a:r>
              <a:rPr lang="en-US" b="1" dirty="0">
                <a:latin typeface="Times New Roman" pitchFamily="18" charset="0"/>
                <a:cs typeface="Times New Roman" pitchFamily="18" charset="0"/>
              </a:rPr>
              <a:t>transporter, </a:t>
            </a:r>
            <a:r>
              <a:rPr lang="en-US" dirty="0">
                <a:latin typeface="Times New Roman" pitchFamily="18" charset="0"/>
                <a:cs typeface="Times New Roman" pitchFamily="18" charset="0"/>
              </a:rPr>
              <a:t>which may also be called a </a:t>
            </a:r>
            <a:r>
              <a:rPr lang="en-US" b="1" dirty="0">
                <a:latin typeface="Times New Roman" pitchFamily="18" charset="0"/>
                <a:cs typeface="Times New Roman" pitchFamily="18" charset="0"/>
              </a:rPr>
              <a:t>carrier enzyme</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These transporters </a:t>
            </a:r>
            <a:r>
              <a:rPr lang="en-US" dirty="0">
                <a:latin typeface="Times New Roman" pitchFamily="18" charset="0"/>
                <a:cs typeface="Times New Roman" pitchFamily="18" charset="0"/>
              </a:rPr>
              <a:t>are proteins that are part of the cell membrane.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Glucose and amino acid bond to the specific transporter and by doing so change the shape of the protein.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This physical change propels the glucose and amino acid  into the interior of the cell</a:t>
            </a:r>
            <a:r>
              <a:rPr lang="en-US" sz="2400" dirty="0">
                <a:latin typeface="Times New Roman" pitchFamily="18" charset="0"/>
                <a:cs typeface="Times New Roman" pitchFamily="18" charset="0"/>
              </a:rPr>
              <a:t>. </a:t>
            </a:r>
          </a:p>
        </p:txBody>
      </p:sp>
      <p:sp>
        <p:nvSpPr>
          <p:cNvPr id="3" name="Title 2"/>
          <p:cNvSpPr>
            <a:spLocks noGrp="1"/>
          </p:cNvSpPr>
          <p:nvPr>
            <p:ph type="title"/>
          </p:nvPr>
        </p:nvSpPr>
        <p:spPr>
          <a:xfrm>
            <a:off x="1981200" y="274638"/>
            <a:ext cx="8229600" cy="715962"/>
          </a:xfrm>
        </p:spPr>
        <p:txBody>
          <a:bodyPr>
            <a:normAutofit/>
          </a:bodyPr>
          <a:lstStyle/>
          <a:p>
            <a:r>
              <a:rPr lang="en-US" sz="2700" b="1" dirty="0">
                <a:latin typeface="Times New Roman" pitchFamily="18" charset="0"/>
                <a:cs typeface="Times New Roman" pitchFamily="18" charset="0"/>
              </a:rPr>
              <a:t>An example of FACILITATED DIFFUSION</a:t>
            </a:r>
            <a:endParaRPr lang="en-US" b="1" dirty="0"/>
          </a:p>
        </p:txBody>
      </p:sp>
    </p:spTree>
    <p:extLst>
      <p:ext uri="{BB962C8B-B14F-4D97-AF65-F5344CB8AC3E}">
        <p14:creationId xmlns:p14="http://schemas.microsoft.com/office/powerpoint/2010/main" val="11024042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36494" y="376518"/>
            <a:ext cx="5867400" cy="5353050"/>
          </a:xfrm>
          <a:prstGeom prst="rect">
            <a:avLst/>
          </a:prstGeom>
          <a:noFill/>
          <a:ln w="9525">
            <a:noFill/>
            <a:miter lim="800000"/>
            <a:headEnd/>
            <a:tailEnd/>
          </a:ln>
          <a:effectLst/>
        </p:spPr>
      </p:pic>
      <p:pic>
        <p:nvPicPr>
          <p:cNvPr id="3" name="Picture 4" descr="ln09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835" y="3751731"/>
            <a:ext cx="5410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14465" y="1740959"/>
            <a:ext cx="6096000" cy="646331"/>
          </a:xfrm>
          <a:prstGeom prst="rect">
            <a:avLst/>
          </a:prstGeom>
        </p:spPr>
        <p:txBody>
          <a:bodyPr>
            <a:spAutoFit/>
          </a:bodyPr>
          <a:lstStyle/>
          <a:p>
            <a:r>
              <a:rPr lang="en-US" altLang="en-US" b="1" dirty="0">
                <a:solidFill>
                  <a:srgbClr val="6600FF"/>
                </a:solidFill>
              </a:rPr>
              <a:t>These "carrier proteins" are known as "Permeases".</a:t>
            </a:r>
          </a:p>
          <a:p>
            <a:endParaRPr lang="en-US" altLang="en-US" b="1" dirty="0">
              <a:solidFill>
                <a:srgbClr val="6600FF"/>
              </a:solidFill>
            </a:endParaRPr>
          </a:p>
        </p:txBody>
      </p:sp>
    </p:spTree>
    <p:extLst>
      <p:ext uri="{BB962C8B-B14F-4D97-AF65-F5344CB8AC3E}">
        <p14:creationId xmlns:p14="http://schemas.microsoft.com/office/powerpoint/2010/main" val="13665469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65125"/>
            <a:ext cx="10515600" cy="854075"/>
          </a:xfrm>
        </p:spPr>
        <p:txBody>
          <a:bodyPr/>
          <a:lstStyle/>
          <a:p>
            <a:pPr eaLnBrk="1" hangingPunct="1"/>
            <a:r>
              <a:rPr lang="en-US" altLang="en-US" b="1" dirty="0">
                <a:solidFill>
                  <a:srgbClr val="FF5050"/>
                </a:solidFill>
              </a:rPr>
              <a:t>OSMOSIS</a:t>
            </a:r>
          </a:p>
        </p:txBody>
      </p:sp>
      <p:sp>
        <p:nvSpPr>
          <p:cNvPr id="23555" name="Rectangle 3"/>
          <p:cNvSpPr>
            <a:spLocks noGrp="1" noChangeArrowheads="1"/>
          </p:cNvSpPr>
          <p:nvPr>
            <p:ph type="body" idx="1"/>
          </p:nvPr>
        </p:nvSpPr>
        <p:spPr>
          <a:xfrm>
            <a:off x="838200" y="1546413"/>
            <a:ext cx="10188388" cy="4755776"/>
          </a:xfrm>
        </p:spPr>
        <p:txBody>
          <a:bodyPr/>
          <a:lstStyle/>
          <a:p>
            <a:pPr eaLnBrk="1" hangingPunct="1"/>
            <a:r>
              <a:rPr lang="en-US" altLang="en-US" dirty="0"/>
              <a:t> </a:t>
            </a:r>
            <a:r>
              <a:rPr lang="en-US" altLang="en-US" sz="4000" dirty="0">
                <a:solidFill>
                  <a:srgbClr val="6600FF"/>
                </a:solidFill>
              </a:rPr>
              <a:t>(A special case - the diffusion of water through a cell membrane)  </a:t>
            </a:r>
          </a:p>
          <a:p>
            <a:pPr marL="0" indent="0" eaLnBrk="1" hangingPunct="1">
              <a:buNone/>
            </a:pPr>
            <a:endParaRPr lang="en-US" altLang="en-US" sz="4000" dirty="0">
              <a:solidFill>
                <a:srgbClr val="6600FF"/>
              </a:solidFill>
            </a:endParaRPr>
          </a:p>
          <a:p>
            <a:pPr eaLnBrk="1" hangingPunct="1"/>
            <a:r>
              <a:rPr lang="en-US" altLang="en-US" sz="4000" dirty="0"/>
              <a:t> Is the movement of water </a:t>
            </a:r>
            <a:r>
              <a:rPr lang="en-US" altLang="en-US" sz="4000" dirty="0">
                <a:solidFill>
                  <a:srgbClr val="FF33CC"/>
                </a:solidFill>
              </a:rPr>
              <a:t>from a region of high water concentration</a:t>
            </a:r>
            <a:r>
              <a:rPr lang="en-US" altLang="en-US" sz="4000" dirty="0"/>
              <a:t> to a region of </a:t>
            </a:r>
            <a:r>
              <a:rPr lang="en-US" altLang="en-US" sz="4000" dirty="0">
                <a:solidFill>
                  <a:srgbClr val="FF33CC"/>
                </a:solidFill>
              </a:rPr>
              <a:t>lower water concentration</a:t>
            </a:r>
            <a:r>
              <a:rPr lang="en-US" altLang="en-US" sz="4000" dirty="0"/>
              <a:t> through a semi permeable membrane.</a:t>
            </a:r>
          </a:p>
        </p:txBody>
      </p:sp>
    </p:spTree>
    <p:extLst>
      <p:ext uri="{BB962C8B-B14F-4D97-AF65-F5344CB8AC3E}">
        <p14:creationId xmlns:p14="http://schemas.microsoft.com/office/powerpoint/2010/main" val="70405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a:t>Other directional terms</a:t>
            </a:r>
          </a:p>
        </p:txBody>
      </p:sp>
      <p:sp>
        <p:nvSpPr>
          <p:cNvPr id="3" name="Content Placeholder 2"/>
          <p:cNvSpPr>
            <a:spLocks noGrp="1"/>
          </p:cNvSpPr>
          <p:nvPr>
            <p:ph idx="1"/>
          </p:nvPr>
        </p:nvSpPr>
        <p:spPr>
          <a:xfrm>
            <a:off x="529107" y="1210613"/>
            <a:ext cx="10515600" cy="5186421"/>
          </a:xfrm>
        </p:spPr>
        <p:txBody>
          <a:bodyPr>
            <a:noAutofit/>
          </a:bodyPr>
          <a:lstStyle/>
          <a:p>
            <a:r>
              <a:rPr lang="en-US" sz="2400" dirty="0"/>
              <a:t>Afferent: Conveying toward (any point of reference)  </a:t>
            </a:r>
          </a:p>
          <a:p>
            <a:r>
              <a:rPr lang="en-US" sz="2400" dirty="0"/>
              <a:t>Distal: Farthest from (any point of reference). </a:t>
            </a:r>
          </a:p>
          <a:p>
            <a:r>
              <a:rPr lang="en-US" sz="2400" dirty="0"/>
              <a:t>Efferent: Conveying away from (any point of reference). </a:t>
            </a:r>
          </a:p>
          <a:p>
            <a:r>
              <a:rPr lang="en-US" sz="2400" dirty="0"/>
              <a:t>Lateral: (</a:t>
            </a:r>
            <a:r>
              <a:rPr lang="en-US" sz="2400" dirty="0" err="1"/>
              <a:t>lat’er</a:t>
            </a:r>
            <a:r>
              <a:rPr lang="en-US" sz="2400" dirty="0"/>
              <a:t>-al) Referring to the side. </a:t>
            </a:r>
          </a:p>
          <a:p>
            <a:r>
              <a:rPr lang="en-US" sz="2400" dirty="0"/>
              <a:t>Medial: (</a:t>
            </a:r>
            <a:r>
              <a:rPr lang="en-US" sz="2400" dirty="0" err="1"/>
              <a:t>me’de</a:t>
            </a:r>
            <a:r>
              <a:rPr lang="en-US" sz="2400" dirty="0"/>
              <a:t>-al) Pertaining to near the midline. </a:t>
            </a:r>
          </a:p>
          <a:p>
            <a:r>
              <a:rPr lang="en-US" sz="2400" dirty="0"/>
              <a:t>Median: (</a:t>
            </a:r>
            <a:r>
              <a:rPr lang="en-US" sz="2400" dirty="0" err="1"/>
              <a:t>me’de</a:t>
            </a:r>
            <a:r>
              <a:rPr lang="en-US" sz="2400" dirty="0"/>
              <a:t>-an) The middle—an imaginary line passing through the body from between the eyes to between closed feet. </a:t>
            </a:r>
          </a:p>
          <a:p>
            <a:r>
              <a:rPr lang="en-US" sz="2400" dirty="0"/>
              <a:t>Peripheral: (</a:t>
            </a:r>
            <a:r>
              <a:rPr lang="en-US" sz="2400" dirty="0" err="1"/>
              <a:t>pe</a:t>
            </a:r>
            <a:r>
              <a:rPr lang="en-US" sz="2400" dirty="0"/>
              <a:t>-</a:t>
            </a:r>
            <a:r>
              <a:rPr lang="en-US" sz="2400" dirty="0" err="1"/>
              <a:t>rif’er</a:t>
            </a:r>
            <a:r>
              <a:rPr lang="en-US" sz="2400" dirty="0"/>
              <a:t>-al) Situated away from the </a:t>
            </a:r>
            <a:r>
              <a:rPr lang="en-US" sz="2400" dirty="0" err="1"/>
              <a:t>centre</a:t>
            </a:r>
            <a:r>
              <a:rPr lang="en-US" sz="2400" dirty="0"/>
              <a:t>. </a:t>
            </a:r>
          </a:p>
          <a:p>
            <a:r>
              <a:rPr lang="en-US" sz="2400" dirty="0"/>
              <a:t>Superficial: Referring to closer to the surface. </a:t>
            </a:r>
          </a:p>
          <a:p>
            <a:r>
              <a:rPr lang="en-US" sz="2400" dirty="0" err="1"/>
              <a:t>Ispilateral</a:t>
            </a:r>
            <a:r>
              <a:rPr lang="en-US" sz="2400" dirty="0"/>
              <a:t>: Means same side of the body</a:t>
            </a:r>
          </a:p>
          <a:p>
            <a:r>
              <a:rPr lang="en-US" sz="2400" dirty="0"/>
              <a:t>Contralateral: Means on the opposite side of the body</a:t>
            </a:r>
          </a:p>
          <a:p>
            <a:endParaRPr lang="en-US" sz="3200" dirty="0"/>
          </a:p>
        </p:txBody>
      </p:sp>
    </p:spTree>
    <p:extLst>
      <p:ext uri="{BB962C8B-B14F-4D97-AF65-F5344CB8AC3E}">
        <p14:creationId xmlns:p14="http://schemas.microsoft.com/office/powerpoint/2010/main" val="896163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365125"/>
            <a:ext cx="10515600" cy="952687"/>
          </a:xfrm>
        </p:spPr>
        <p:txBody>
          <a:bodyPr/>
          <a:lstStyle/>
          <a:p>
            <a:pPr eaLnBrk="1" hangingPunct="1"/>
            <a:r>
              <a:rPr lang="en-US" altLang="en-US" b="1" dirty="0">
                <a:solidFill>
                  <a:srgbClr val="EC6A46"/>
                </a:solidFill>
              </a:rPr>
              <a:t>Active transport</a:t>
            </a:r>
            <a:r>
              <a:rPr lang="en-US" altLang="en-US" dirty="0">
                <a:solidFill>
                  <a:srgbClr val="FFFF00"/>
                </a:solidFill>
              </a:rPr>
              <a:t> </a:t>
            </a:r>
          </a:p>
        </p:txBody>
      </p:sp>
      <p:sp>
        <p:nvSpPr>
          <p:cNvPr id="21507" name="Rectangle 3"/>
          <p:cNvSpPr>
            <a:spLocks noGrp="1" noChangeArrowheads="1"/>
          </p:cNvSpPr>
          <p:nvPr>
            <p:ph type="body" idx="1"/>
          </p:nvPr>
        </p:nvSpPr>
        <p:spPr>
          <a:xfrm>
            <a:off x="1322294" y="1559859"/>
            <a:ext cx="9829800" cy="4814047"/>
          </a:xfrm>
        </p:spPr>
        <p:txBody>
          <a:bodyPr>
            <a:normAutofit/>
          </a:bodyPr>
          <a:lstStyle/>
          <a:p>
            <a:pPr>
              <a:lnSpc>
                <a:spcPct val="80000"/>
              </a:lnSpc>
            </a:pPr>
            <a:r>
              <a:rPr lang="en-US" altLang="en-US" dirty="0"/>
              <a:t> </a:t>
            </a:r>
            <a:r>
              <a:rPr lang="en-US" altLang="en-US" sz="3200" dirty="0">
                <a:latin typeface="Times New Roman" panose="02020603050405020304" pitchFamily="18" charset="0"/>
              </a:rPr>
              <a:t>This transport mechanisms in the only type that can take </a:t>
            </a:r>
            <a:r>
              <a:rPr lang="en-US" altLang="en-US" sz="3200" b="1" dirty="0">
                <a:latin typeface="Times New Roman" panose="02020603050405020304" pitchFamily="18" charset="0"/>
              </a:rPr>
              <a:t>molecules up their concentration gradient</a:t>
            </a:r>
            <a:r>
              <a:rPr lang="en-US" altLang="en-US" sz="3200" dirty="0">
                <a:latin typeface="Times New Roman" panose="02020603050405020304" pitchFamily="18" charset="0"/>
              </a:rPr>
              <a:t>. </a:t>
            </a:r>
            <a:r>
              <a:rPr lang="en-US" altLang="en-US" sz="3200" dirty="0"/>
              <a:t>Transport processes require energy (ATP) from the cell's reserves to "power" them  (e.g.  </a:t>
            </a:r>
            <a:r>
              <a:rPr lang="en-US" altLang="en-US" sz="3200" dirty="0">
                <a:solidFill>
                  <a:srgbClr val="6600FF"/>
                </a:solidFill>
              </a:rPr>
              <a:t>endocytosis, exocytosis</a:t>
            </a:r>
            <a:r>
              <a:rPr lang="en-US" altLang="en-US" sz="3200" dirty="0"/>
              <a:t>)</a:t>
            </a:r>
          </a:p>
          <a:p>
            <a:pPr>
              <a:lnSpc>
                <a:spcPct val="80000"/>
              </a:lnSpc>
            </a:pPr>
            <a:endParaRPr lang="en-US" altLang="en-US" sz="3200" dirty="0"/>
          </a:p>
          <a:p>
            <a:pPr eaLnBrk="1" hangingPunct="1">
              <a:lnSpc>
                <a:spcPct val="80000"/>
              </a:lnSpc>
            </a:pPr>
            <a:r>
              <a:rPr lang="en-US" altLang="en-US" sz="3200" dirty="0">
                <a:latin typeface="Times New Roman" panose="02020603050405020304" pitchFamily="18" charset="0"/>
              </a:rPr>
              <a:t>Molecules move against concentration gradient</a:t>
            </a:r>
          </a:p>
          <a:p>
            <a:pPr eaLnBrk="1" hangingPunct="1">
              <a:lnSpc>
                <a:spcPct val="80000"/>
              </a:lnSpc>
            </a:pPr>
            <a:endParaRPr lang="en-US" altLang="en-US" sz="3200" dirty="0">
              <a:latin typeface="Times New Roman" panose="02020603050405020304" pitchFamily="18" charset="0"/>
            </a:endParaRPr>
          </a:p>
          <a:p>
            <a:pPr eaLnBrk="1" hangingPunct="1">
              <a:lnSpc>
                <a:spcPct val="80000"/>
              </a:lnSpc>
            </a:pPr>
            <a:r>
              <a:rPr lang="en-US" altLang="en-US" sz="3200" dirty="0">
                <a:latin typeface="Times New Roman" panose="02020603050405020304" pitchFamily="18" charset="0"/>
              </a:rPr>
              <a:t>Large molecules (like sugars and amino acids) are carried into  or out of the cell </a:t>
            </a:r>
            <a:r>
              <a:rPr lang="en-US" altLang="en-US" sz="3200" dirty="0">
                <a:solidFill>
                  <a:srgbClr val="6600FF"/>
                </a:solidFill>
                <a:latin typeface="Times New Roman" panose="02020603050405020304" pitchFamily="18" charset="0"/>
              </a:rPr>
              <a:t>with</a:t>
            </a:r>
            <a:r>
              <a:rPr lang="en-US" altLang="en-US" sz="3200" dirty="0">
                <a:solidFill>
                  <a:srgbClr val="66FFFF"/>
                </a:solidFill>
                <a:latin typeface="Times New Roman" panose="02020603050405020304" pitchFamily="18" charset="0"/>
              </a:rPr>
              <a:t> </a:t>
            </a:r>
            <a:r>
              <a:rPr lang="en-US" altLang="en-US" sz="3200" dirty="0">
                <a:latin typeface="Times New Roman" panose="02020603050405020304" pitchFamily="18" charset="0"/>
              </a:rPr>
              <a:t>use of energy (they should be combined with some catalyst ). </a:t>
            </a:r>
          </a:p>
          <a:p>
            <a:pPr eaLnBrk="1" hangingPunct="1">
              <a:lnSpc>
                <a:spcPct val="80000"/>
              </a:lnSpc>
            </a:pPr>
            <a:endParaRPr lang="en-US" altLang="en-US" dirty="0">
              <a:latin typeface="Times New Roman" panose="02020603050405020304" pitchFamily="18" charset="0"/>
            </a:endParaRPr>
          </a:p>
          <a:p>
            <a:pPr eaLnBrk="1" hangingPunct="1">
              <a:lnSpc>
                <a:spcPct val="80000"/>
              </a:lnSpc>
              <a:buFontTx/>
              <a:buNone/>
            </a:pPr>
            <a:endParaRPr lang="en-US" altLang="en-US" dirty="0">
              <a:latin typeface="Times New Roman" panose="02020603050405020304" pitchFamily="18" charset="0"/>
            </a:endParaRPr>
          </a:p>
          <a:p>
            <a:pPr eaLnBrk="1" hangingPunct="1">
              <a:lnSpc>
                <a:spcPct val="80000"/>
              </a:lnSpc>
            </a:pPr>
            <a:endParaRPr lang="en-US" altLang="en-US" dirty="0">
              <a:latin typeface="Times New Roman" panose="02020603050405020304" pitchFamily="18" charset="0"/>
            </a:endParaRPr>
          </a:p>
          <a:p>
            <a:pPr eaLnBrk="1" hangingPunct="1">
              <a:lnSpc>
                <a:spcPct val="80000"/>
              </a:lnSpc>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12628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0781" y="1143000"/>
            <a:ext cx="10188389" cy="4612341"/>
          </a:xfrm>
        </p:spPr>
        <p:txBody>
          <a:bodyPr>
            <a:normAutofit/>
          </a:bodyPr>
          <a:lstStyle/>
          <a:p>
            <a:r>
              <a:rPr lang="en-US" sz="3200" dirty="0">
                <a:latin typeface="Times New Roman" pitchFamily="18" charset="0"/>
                <a:cs typeface="Times New Roman" pitchFamily="18" charset="0"/>
              </a:rPr>
              <a:t>In the body, nerve cells and muscle cells have “sodium pumps” to move sodium ions (Na) out of the cells to prevent unwanted nerve impulse or muscle contraction</a:t>
            </a:r>
          </a:p>
          <a:p>
            <a:pPr marL="0" indent="0">
              <a:buNone/>
            </a:pP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The cells lining small intestines use ATP to absorb glucose and amino acids  from digested food, even when their intracellular concentration becomes greater than their extracellular concentration</a:t>
            </a:r>
          </a:p>
        </p:txBody>
      </p:sp>
      <p:sp>
        <p:nvSpPr>
          <p:cNvPr id="3" name="Title 2"/>
          <p:cNvSpPr>
            <a:spLocks noGrp="1"/>
          </p:cNvSpPr>
          <p:nvPr>
            <p:ph type="title"/>
          </p:nvPr>
        </p:nvSpPr>
        <p:spPr>
          <a:xfrm>
            <a:off x="717176" y="230656"/>
            <a:ext cx="10515600" cy="697192"/>
          </a:xfrm>
        </p:spPr>
        <p:txBody>
          <a:bodyPr>
            <a:normAutofit/>
          </a:bodyPr>
          <a:lstStyle/>
          <a:p>
            <a:r>
              <a:rPr lang="en-US" sz="2800" dirty="0">
                <a:latin typeface="Times New Roman" pitchFamily="18" charset="0"/>
                <a:cs typeface="Times New Roman" pitchFamily="18" charset="0"/>
              </a:rPr>
              <a:t>ACTIVE TRANSPORT</a:t>
            </a:r>
            <a:endParaRPr lang="en-US" dirty="0"/>
          </a:p>
        </p:txBody>
      </p:sp>
    </p:spTree>
    <p:extLst>
      <p:ext uri="{BB962C8B-B14F-4D97-AF65-F5344CB8AC3E}">
        <p14:creationId xmlns:p14="http://schemas.microsoft.com/office/powerpoint/2010/main" val="38422014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38200" y="365126"/>
            <a:ext cx="10515600" cy="791322"/>
          </a:xfrm>
        </p:spPr>
        <p:txBody>
          <a:bodyPr/>
          <a:lstStyle/>
          <a:p>
            <a:pPr eaLnBrk="1" hangingPunct="1">
              <a:defRPr/>
            </a:pPr>
            <a:r>
              <a:rPr lang="en-US" altLang="en-US" b="1" dirty="0">
                <a:solidFill>
                  <a:srgbClr val="EC6A46"/>
                </a:solidFill>
                <a:effectLst>
                  <a:outerShdw blurRad="38100" dist="38100" dir="2700000" algn="tl">
                    <a:srgbClr val="C0C0C0"/>
                  </a:outerShdw>
                </a:effectLst>
              </a:rPr>
              <a:t>Endocytosis</a:t>
            </a:r>
          </a:p>
        </p:txBody>
      </p:sp>
      <p:sp>
        <p:nvSpPr>
          <p:cNvPr id="79875" name="Rectangle 3"/>
          <p:cNvSpPr>
            <a:spLocks noGrp="1" noChangeArrowheads="1"/>
          </p:cNvSpPr>
          <p:nvPr>
            <p:ph type="body" idx="1"/>
          </p:nvPr>
        </p:nvSpPr>
        <p:spPr>
          <a:xfrm>
            <a:off x="1255057" y="1295400"/>
            <a:ext cx="9690849" cy="5181600"/>
          </a:xfrm>
        </p:spPr>
        <p:txBody>
          <a:bodyPr>
            <a:normAutofit fontScale="85000" lnSpcReduction="20000"/>
          </a:bodyPr>
          <a:lstStyle/>
          <a:p>
            <a:pPr marL="0" indent="0" eaLnBrk="1" hangingPunct="1">
              <a:buNone/>
              <a:defRPr/>
            </a:pPr>
            <a:r>
              <a:rPr lang="en-US" altLang="en-US" dirty="0">
                <a:effectLst>
                  <a:outerShdw blurRad="38100" dist="38100" dir="2700000" algn="tl">
                    <a:srgbClr val="C0C0C0"/>
                  </a:outerShdw>
                </a:effectLst>
              </a:rPr>
              <a:t>The cell membrane capable of taking into the cytoplasm any solid particulate matters found in its surroundings (e.g foreign bodies and bacteria) .</a:t>
            </a:r>
          </a:p>
          <a:p>
            <a:pPr marL="0" indent="0" eaLnBrk="1" hangingPunct="1">
              <a:buNone/>
              <a:defRPr/>
            </a:pPr>
            <a:r>
              <a:rPr lang="en-US" altLang="en-US" dirty="0">
                <a:effectLst>
                  <a:outerShdw blurRad="38100" dist="38100" dir="2700000" algn="tl">
                    <a:srgbClr val="C0C0C0"/>
                  </a:outerShdw>
                </a:effectLst>
              </a:rPr>
              <a:t>Forms of endocytosis are </a:t>
            </a:r>
          </a:p>
          <a:p>
            <a:pPr lvl="1">
              <a:defRPr/>
            </a:pPr>
            <a:r>
              <a:rPr lang="en-US" altLang="en-US" dirty="0">
                <a:effectLst>
                  <a:outerShdw blurRad="38100" dist="38100" dir="2700000" algn="tl">
                    <a:srgbClr val="C0C0C0"/>
                  </a:outerShdw>
                </a:effectLst>
              </a:rPr>
              <a:t>Phagocytosis </a:t>
            </a:r>
          </a:p>
          <a:p>
            <a:pPr lvl="1">
              <a:defRPr/>
            </a:pPr>
            <a:r>
              <a:rPr lang="en-US" altLang="en-US" dirty="0">
                <a:effectLst>
                  <a:outerShdw blurRad="38100" dist="38100" dir="2700000" algn="tl">
                    <a:srgbClr val="C0C0C0"/>
                  </a:outerShdw>
                </a:effectLst>
              </a:rPr>
              <a:t>Pinocytosis </a:t>
            </a:r>
          </a:p>
          <a:p>
            <a:pPr marL="0" indent="0">
              <a:buNone/>
            </a:pPr>
            <a:r>
              <a:rPr lang="en-US" dirty="0">
                <a:latin typeface="Times New Roman" pitchFamily="18" charset="0"/>
                <a:cs typeface="Times New Roman" pitchFamily="18" charset="0"/>
              </a:rPr>
              <a:t>An example of phagocytosis</a:t>
            </a:r>
          </a:p>
          <a:p>
            <a:pPr lvl="1"/>
            <a:r>
              <a:rPr lang="en-US" dirty="0">
                <a:latin typeface="Times New Roman" pitchFamily="18" charset="0"/>
                <a:cs typeface="Times New Roman" pitchFamily="18" charset="0"/>
              </a:rPr>
              <a:t>Is a white blood cell engulfing bacteria. </a:t>
            </a:r>
          </a:p>
          <a:p>
            <a:pPr lvl="1"/>
            <a:r>
              <a:rPr lang="en-US" dirty="0">
                <a:latin typeface="Times New Roman" pitchFamily="18" charset="0"/>
                <a:cs typeface="Times New Roman" pitchFamily="18" charset="0"/>
              </a:rPr>
              <a:t>The white blood cell flows around the bacterium, taking it in and eventually digesting it. </a:t>
            </a:r>
          </a:p>
          <a:p>
            <a:pPr lvl="1"/>
            <a:r>
              <a:rPr lang="en-US" dirty="0">
                <a:latin typeface="Times New Roman" pitchFamily="18" charset="0"/>
                <a:cs typeface="Times New Roman" pitchFamily="18" charset="0"/>
              </a:rPr>
              <a:t>Digestion is accomplished by the enzymes in the cell’s lysosomes</a:t>
            </a:r>
            <a:endParaRPr lang="en-US" altLang="en-US" dirty="0">
              <a:effectLst>
                <a:outerShdw blurRad="38100" dist="38100" dir="2700000" algn="tl">
                  <a:srgbClr val="C0C0C0"/>
                </a:outerShdw>
              </a:effectLst>
            </a:endParaRPr>
          </a:p>
          <a:p>
            <a:pPr marL="0" indent="0" eaLnBrk="1" hangingPunct="1">
              <a:buNone/>
              <a:defRPr/>
            </a:pPr>
            <a:r>
              <a:rPr lang="en-US" altLang="en-US" dirty="0">
                <a:effectLst>
                  <a:outerShdw blurRad="38100" dist="38100" dir="2700000" algn="tl">
                    <a:srgbClr val="C0C0C0"/>
                  </a:outerShdw>
                </a:effectLst>
              </a:rPr>
              <a:t>When the cell membrane pick up a minute droplet of fluid the process is called pinocytosis</a:t>
            </a:r>
          </a:p>
          <a:p>
            <a:pPr lvl="1">
              <a:defRPr/>
            </a:pPr>
            <a:r>
              <a:rPr lang="en-US" dirty="0">
                <a:latin typeface="Times New Roman" pitchFamily="18" charset="0"/>
                <a:cs typeface="Times New Roman" pitchFamily="18" charset="0"/>
              </a:rPr>
              <a:t>The cells of the kidney tubules reabsorb small proteins by </a:t>
            </a:r>
            <a:r>
              <a:rPr lang="en-US" b="1" dirty="0">
                <a:latin typeface="Times New Roman" pitchFamily="18" charset="0"/>
                <a:cs typeface="Times New Roman" pitchFamily="18" charset="0"/>
              </a:rPr>
              <a:t>pinocytosis </a:t>
            </a:r>
            <a:r>
              <a:rPr lang="en-US" dirty="0">
                <a:latin typeface="Times New Roman" pitchFamily="18" charset="0"/>
                <a:cs typeface="Times New Roman" pitchFamily="18" charset="0"/>
              </a:rPr>
              <a:t>so that the protein is not lost in urine</a:t>
            </a:r>
          </a:p>
          <a:p>
            <a:pPr marL="0" indent="0">
              <a:buNone/>
              <a:defRPr/>
            </a:pPr>
            <a:r>
              <a:rPr lang="en-US" dirty="0">
                <a:latin typeface="Times New Roman" pitchFamily="18" charset="0"/>
                <a:cs typeface="Times New Roman" pitchFamily="18" charset="0"/>
              </a:rPr>
              <a:t>Extrusion of waste material by the reverse process through the plasma membrane is called </a:t>
            </a:r>
            <a:r>
              <a:rPr lang="en-US" b="1" i="1" dirty="0">
                <a:latin typeface="Times New Roman" pitchFamily="18" charset="0"/>
                <a:cs typeface="Times New Roman" pitchFamily="18" charset="0"/>
              </a:rPr>
              <a:t>exocytosis.</a:t>
            </a:r>
          </a:p>
          <a:p>
            <a:pPr>
              <a:defRPr/>
            </a:pPr>
            <a:endParaRPr lang="en-US" dirty="0">
              <a:latin typeface="Times New Roman" pitchFamily="18" charset="0"/>
              <a:cs typeface="Times New Roman" pitchFamily="18" charset="0"/>
            </a:endParaRPr>
          </a:p>
          <a:p>
            <a:pPr eaLnBrk="1" hangingPunct="1">
              <a:defRPr/>
            </a:pPr>
            <a:endParaRPr lang="en-US" altLang="en-US" dirty="0">
              <a:effectLst>
                <a:outerShdw blurRad="38100" dist="38100" dir="2700000" algn="tl">
                  <a:srgbClr val="C0C0C0"/>
                </a:outerShdw>
              </a:effectLst>
            </a:endParaRPr>
          </a:p>
          <a:p>
            <a:pPr eaLnBrk="1" hangingPunct="1">
              <a:defRPr/>
            </a:pPr>
            <a:endParaRPr lang="en-US" altLang="en-US" dirty="0"/>
          </a:p>
        </p:txBody>
      </p:sp>
    </p:spTree>
    <p:extLst>
      <p:ext uri="{BB962C8B-B14F-4D97-AF65-F5344CB8AC3E}">
        <p14:creationId xmlns:p14="http://schemas.microsoft.com/office/powerpoint/2010/main" val="3586344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752600" y="1981201"/>
            <a:ext cx="8915400" cy="3124200"/>
          </a:xfrm>
          <a:prstGeom prst="rect">
            <a:avLst/>
          </a:prstGeom>
          <a:noFill/>
          <a:ln w="9525">
            <a:noFill/>
            <a:miter lim="800000"/>
            <a:headEnd/>
            <a:tailEnd/>
          </a:ln>
          <a:effectLst/>
        </p:spPr>
      </p:pic>
      <p:sp>
        <p:nvSpPr>
          <p:cNvPr id="5" name="Title 4"/>
          <p:cNvSpPr>
            <a:spLocks noGrp="1"/>
          </p:cNvSpPr>
          <p:nvPr>
            <p:ph type="title"/>
          </p:nvPr>
        </p:nvSpPr>
        <p:spPr/>
        <p:txBody>
          <a:bodyPr>
            <a:normAutofit/>
          </a:bodyPr>
          <a:lstStyle/>
          <a:p>
            <a:r>
              <a:rPr lang="en-US" dirty="0"/>
              <a:t>Phagocytosis </a:t>
            </a:r>
            <a:r>
              <a:rPr lang="en-US" dirty="0" err="1"/>
              <a:t>cont</a:t>
            </a:r>
            <a:r>
              <a:rPr lang="en-US" dirty="0"/>
              <a:t>’</a:t>
            </a:r>
          </a:p>
        </p:txBody>
      </p:sp>
      <p:sp>
        <p:nvSpPr>
          <p:cNvPr id="6" name="Content Placeholder 5"/>
          <p:cNvSpPr>
            <a:spLocks noGrp="1"/>
          </p:cNvSpPr>
          <p:nvPr>
            <p:ph idx="1"/>
          </p:nvPr>
        </p:nvSpPr>
        <p:spPr/>
        <p:txBody>
          <a:bodyPr/>
          <a:lstStyle/>
          <a:p>
            <a:r>
              <a:rPr lang="en-US" dirty="0"/>
              <a:t>.</a:t>
            </a:r>
          </a:p>
        </p:txBody>
      </p:sp>
    </p:spTree>
    <p:extLst>
      <p:ext uri="{BB962C8B-B14F-4D97-AF65-F5344CB8AC3E}">
        <p14:creationId xmlns:p14="http://schemas.microsoft.com/office/powerpoint/2010/main" val="539509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793"/>
          </a:xfrm>
        </p:spPr>
        <p:txBody>
          <a:bodyPr/>
          <a:lstStyle/>
          <a:p>
            <a:r>
              <a:rPr lang="en-US" dirty="0"/>
              <a:t>Filtration </a:t>
            </a:r>
          </a:p>
        </p:txBody>
      </p:sp>
      <p:sp>
        <p:nvSpPr>
          <p:cNvPr id="3" name="Content Placeholder 2"/>
          <p:cNvSpPr>
            <a:spLocks noGrp="1"/>
          </p:cNvSpPr>
          <p:nvPr>
            <p:ph idx="1"/>
          </p:nvPr>
        </p:nvSpPr>
        <p:spPr>
          <a:xfrm>
            <a:off x="838200" y="1492624"/>
            <a:ext cx="10515600" cy="4684339"/>
          </a:xfrm>
        </p:spPr>
        <p:txBody>
          <a:bodyPr>
            <a:normAutofit/>
          </a:bodyPr>
          <a:lstStyle/>
          <a:p>
            <a:r>
              <a:rPr lang="en-US" dirty="0"/>
              <a:t>The process of ﬁltration also requires energy, </a:t>
            </a:r>
          </a:p>
          <a:p>
            <a:r>
              <a:rPr lang="en-US" dirty="0"/>
              <a:t>However the energy needed does not come directly from ATP but from mechanical pressure. </a:t>
            </a:r>
          </a:p>
          <a:p>
            <a:r>
              <a:rPr lang="en-US" dirty="0"/>
              <a:t>Filtration means that water and dissolved materials are forced through a membrane from an area of higher pressure to an area of lower pressure. </a:t>
            </a:r>
          </a:p>
          <a:p>
            <a:r>
              <a:rPr lang="en-US" dirty="0"/>
              <a:t>Filtration occurs when blood ﬂows through capillaries(they have high pressure), whose walls are only one cell thick and very permeable</a:t>
            </a:r>
          </a:p>
          <a:p>
            <a:r>
              <a:rPr lang="en-US" dirty="0"/>
              <a:t>This creates more tissue ﬂuid and is how cells receive glucose, amino acids, and other nutrients</a:t>
            </a:r>
          </a:p>
        </p:txBody>
      </p:sp>
    </p:spTree>
    <p:extLst>
      <p:ext uri="{BB962C8B-B14F-4D97-AF65-F5344CB8AC3E}">
        <p14:creationId xmlns:p14="http://schemas.microsoft.com/office/powerpoint/2010/main" val="28957024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 Junctions </a:t>
            </a:r>
            <a:endParaRPr lang="en-US" dirty="0"/>
          </a:p>
        </p:txBody>
      </p:sp>
      <p:sp>
        <p:nvSpPr>
          <p:cNvPr id="3" name="Content Placeholder 2"/>
          <p:cNvSpPr>
            <a:spLocks noGrp="1"/>
          </p:cNvSpPr>
          <p:nvPr>
            <p:ph idx="1"/>
          </p:nvPr>
        </p:nvSpPr>
        <p:spPr>
          <a:xfrm>
            <a:off x="838200" y="1492624"/>
            <a:ext cx="10515600" cy="4894729"/>
          </a:xfrm>
        </p:spPr>
        <p:txBody>
          <a:bodyPr>
            <a:normAutofit fontScale="92500" lnSpcReduction="10000"/>
          </a:bodyPr>
          <a:lstStyle/>
          <a:p>
            <a:pPr marL="0" indent="0">
              <a:buNone/>
            </a:pPr>
            <a:r>
              <a:rPr lang="en-US" dirty="0"/>
              <a:t>They are contact points between the plasma membranes of tissue cells. </a:t>
            </a:r>
          </a:p>
          <a:p>
            <a:r>
              <a:rPr lang="en-US" b="1" dirty="0"/>
              <a:t>Tight Junctions</a:t>
            </a:r>
            <a:endParaRPr lang="en-US" dirty="0"/>
          </a:p>
          <a:p>
            <a:pPr lvl="1"/>
            <a:r>
              <a:rPr lang="en-US" dirty="0"/>
              <a:t>Consist of web like strands of transmembrane proteins that fuse together the outer surfaces of adjacent plasma membranes to seal off passageways between adjacent cells. </a:t>
            </a:r>
          </a:p>
          <a:p>
            <a:pPr lvl="1"/>
            <a:r>
              <a:rPr lang="en-US" dirty="0"/>
              <a:t>Cells of epithelial tissues that line the stomach, intestines, and urinary bladder have many tight junctions. They inhibit the passage of substances between cells and prevent the contents of these organs from leaking into the blood or surrounding tissues.</a:t>
            </a:r>
          </a:p>
          <a:p>
            <a:r>
              <a:rPr lang="en-US" b="1" dirty="0" err="1"/>
              <a:t>Adherens</a:t>
            </a:r>
            <a:r>
              <a:rPr lang="en-US" b="1" dirty="0"/>
              <a:t> Junctions</a:t>
            </a:r>
            <a:endParaRPr lang="en-US" dirty="0"/>
          </a:p>
          <a:p>
            <a:pPr lvl="1"/>
            <a:r>
              <a:rPr lang="en-US" dirty="0"/>
              <a:t>Contain </a:t>
            </a:r>
            <a:r>
              <a:rPr lang="en-US" i="1" dirty="0"/>
              <a:t>plaque</a:t>
            </a:r>
            <a:r>
              <a:rPr lang="en-US" dirty="0"/>
              <a:t>, a dense layer of proteins on the inside of the plasma membrane that attaches both to membrane proteins and to microfilaments of the cytoskeleton. Transmembrane glycoproteins called </a:t>
            </a:r>
            <a:r>
              <a:rPr lang="en-US" dirty="0" err="1"/>
              <a:t>cadherins</a:t>
            </a:r>
            <a:r>
              <a:rPr lang="en-US" dirty="0"/>
              <a:t> join the cells. </a:t>
            </a:r>
            <a:r>
              <a:rPr lang="en-US" dirty="0" err="1"/>
              <a:t>Adherens</a:t>
            </a:r>
            <a:r>
              <a:rPr lang="en-US" dirty="0"/>
              <a:t> junctions help epithelial surfaces resist separation during various contractile activities, as when food moves through the intestines.</a:t>
            </a:r>
          </a:p>
          <a:p>
            <a:endParaRPr lang="en-US" dirty="0"/>
          </a:p>
          <a:p>
            <a:endParaRPr lang="en-US" dirty="0"/>
          </a:p>
        </p:txBody>
      </p:sp>
    </p:spTree>
    <p:extLst>
      <p:ext uri="{BB962C8B-B14F-4D97-AF65-F5344CB8AC3E}">
        <p14:creationId xmlns:p14="http://schemas.microsoft.com/office/powerpoint/2010/main" val="24277843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346"/>
          </a:xfrm>
        </p:spPr>
        <p:txBody>
          <a:bodyPr/>
          <a:lstStyle/>
          <a:p>
            <a:r>
              <a:rPr lang="en-US" dirty="0"/>
              <a:t>Cell junctions </a:t>
            </a:r>
            <a:r>
              <a:rPr lang="en-US" dirty="0" err="1"/>
              <a:t>cont</a:t>
            </a:r>
            <a:r>
              <a:rPr lang="en-US" dirty="0"/>
              <a:t>’</a:t>
            </a:r>
          </a:p>
        </p:txBody>
      </p:sp>
      <p:sp>
        <p:nvSpPr>
          <p:cNvPr id="3" name="Content Placeholder 2"/>
          <p:cNvSpPr>
            <a:spLocks noGrp="1"/>
          </p:cNvSpPr>
          <p:nvPr>
            <p:ph idx="1"/>
          </p:nvPr>
        </p:nvSpPr>
        <p:spPr>
          <a:xfrm>
            <a:off x="838200" y="1277472"/>
            <a:ext cx="10515600" cy="4899491"/>
          </a:xfrm>
        </p:spPr>
        <p:txBody>
          <a:bodyPr>
            <a:normAutofit fontScale="92500" lnSpcReduction="10000"/>
          </a:bodyPr>
          <a:lstStyle/>
          <a:p>
            <a:r>
              <a:rPr lang="en-US" b="1" dirty="0"/>
              <a:t>Desmosomes</a:t>
            </a:r>
            <a:endParaRPr lang="en-US" dirty="0"/>
          </a:p>
          <a:p>
            <a:pPr lvl="1"/>
            <a:r>
              <a:rPr lang="en-US" dirty="0"/>
              <a:t>Desmosomes also contain plaque and have transmembrane glycoproteins (</a:t>
            </a:r>
            <a:r>
              <a:rPr lang="en-US" dirty="0" err="1"/>
              <a:t>cadherins</a:t>
            </a:r>
            <a:r>
              <a:rPr lang="en-US" dirty="0"/>
              <a:t>) that extend into the intercellular space between adjacent cell membranes and attach cells to one another. </a:t>
            </a:r>
          </a:p>
          <a:p>
            <a:pPr lvl="1"/>
            <a:r>
              <a:rPr lang="en-US" dirty="0"/>
              <a:t>However, unlike </a:t>
            </a:r>
            <a:r>
              <a:rPr lang="en-US" dirty="0" err="1"/>
              <a:t>adherens</a:t>
            </a:r>
            <a:r>
              <a:rPr lang="en-US" dirty="0"/>
              <a:t> junctions, the plaque of desmosomes does not attach to microfilaments but  </a:t>
            </a:r>
            <a:r>
              <a:rPr lang="en-US" dirty="0" err="1"/>
              <a:t>intermediatefilaments</a:t>
            </a:r>
            <a:r>
              <a:rPr lang="en-US" dirty="0"/>
              <a:t>, which consist of the protein keratin. The intermediate filaments extend from desmosomes on one side of the cell across the cytosol to desmosomes on the opposite side of the cell. They are common among the cells that make up the epidermis and among cardiac muscle cells in the heart. Desmosomes prevent epidermal cells from separating under tension and cardiac muscle cells from pulling apart during contraction.</a:t>
            </a:r>
          </a:p>
          <a:p>
            <a:r>
              <a:rPr lang="en-US" b="1" dirty="0" err="1"/>
              <a:t>Hemidesmosomes</a:t>
            </a:r>
            <a:endParaRPr lang="en-US" dirty="0"/>
          </a:p>
          <a:p>
            <a:pPr lvl="1"/>
            <a:r>
              <a:rPr lang="en-US" dirty="0" err="1"/>
              <a:t>Hemidesmosomes</a:t>
            </a:r>
            <a:r>
              <a:rPr lang="en-US" dirty="0"/>
              <a:t> resemble desmosomes, but they do not link adjacent cells. The transmembrane glycoproteins in </a:t>
            </a:r>
            <a:r>
              <a:rPr lang="en-US" dirty="0" err="1"/>
              <a:t>hemidesmosomes</a:t>
            </a:r>
            <a:r>
              <a:rPr lang="en-US" dirty="0"/>
              <a:t> are </a:t>
            </a:r>
            <a:r>
              <a:rPr lang="en-US" dirty="0" err="1"/>
              <a:t>integrins</a:t>
            </a:r>
            <a:r>
              <a:rPr lang="en-US" dirty="0"/>
              <a:t> rather than </a:t>
            </a:r>
            <a:r>
              <a:rPr lang="en-US" dirty="0" err="1"/>
              <a:t>cadherins</a:t>
            </a:r>
            <a:r>
              <a:rPr lang="en-US" dirty="0"/>
              <a:t>. They anchor cells not to each other but to the basement membrane.</a:t>
            </a:r>
          </a:p>
          <a:p>
            <a:endParaRPr lang="en-US" dirty="0"/>
          </a:p>
        </p:txBody>
      </p:sp>
    </p:spTree>
    <p:extLst>
      <p:ext uri="{BB962C8B-B14F-4D97-AF65-F5344CB8AC3E}">
        <p14:creationId xmlns:p14="http://schemas.microsoft.com/office/powerpoint/2010/main" val="2895561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193"/>
          </a:xfrm>
        </p:spPr>
        <p:txBody>
          <a:bodyPr/>
          <a:lstStyle/>
          <a:p>
            <a:r>
              <a:rPr lang="en-US" dirty="0"/>
              <a:t>Cell junctions </a:t>
            </a:r>
            <a:r>
              <a:rPr lang="en-US" dirty="0" err="1"/>
              <a:t>cont</a:t>
            </a:r>
            <a:endParaRPr lang="en-US" dirty="0"/>
          </a:p>
        </p:txBody>
      </p:sp>
      <p:sp>
        <p:nvSpPr>
          <p:cNvPr id="3" name="Content Placeholder 2"/>
          <p:cNvSpPr>
            <a:spLocks noGrp="1"/>
          </p:cNvSpPr>
          <p:nvPr>
            <p:ph idx="1"/>
          </p:nvPr>
        </p:nvSpPr>
        <p:spPr>
          <a:xfrm>
            <a:off x="838200" y="1290918"/>
            <a:ext cx="10515600" cy="4787154"/>
          </a:xfrm>
        </p:spPr>
        <p:txBody>
          <a:bodyPr>
            <a:normAutofit fontScale="92500" lnSpcReduction="10000"/>
          </a:bodyPr>
          <a:lstStyle/>
          <a:p>
            <a:r>
              <a:rPr lang="en-US" b="1" dirty="0"/>
              <a:t>Gap Junctions</a:t>
            </a:r>
            <a:endParaRPr lang="en-US" dirty="0"/>
          </a:p>
          <a:p>
            <a:pPr lvl="1"/>
            <a:r>
              <a:rPr lang="en-US" sz="2800" dirty="0"/>
              <a:t>At gap junctions, membrane proteins called </a:t>
            </a:r>
            <a:r>
              <a:rPr lang="en-US" sz="2800" dirty="0" err="1"/>
              <a:t>connexins</a:t>
            </a:r>
            <a:r>
              <a:rPr lang="en-US" sz="2800" dirty="0"/>
              <a:t> form tiny fluid-filled tunnels called </a:t>
            </a:r>
            <a:r>
              <a:rPr lang="en-US" sz="2800" i="1" dirty="0" err="1"/>
              <a:t>connexons</a:t>
            </a:r>
            <a:r>
              <a:rPr lang="en-US" sz="2800" i="1" dirty="0"/>
              <a:t> </a:t>
            </a:r>
            <a:r>
              <a:rPr lang="en-US" sz="2800" dirty="0"/>
              <a:t>that connect neighboring cells. </a:t>
            </a:r>
          </a:p>
          <a:p>
            <a:pPr lvl="1"/>
            <a:r>
              <a:rPr lang="en-US" sz="2800" dirty="0"/>
              <a:t>The plasma membranes of gap junctions are not fused together as in tight junctions but are separated by a very narrow intercellular gap (space). </a:t>
            </a:r>
          </a:p>
          <a:p>
            <a:pPr lvl="1"/>
            <a:r>
              <a:rPr lang="en-US" sz="2800" dirty="0"/>
              <a:t>Through the </a:t>
            </a:r>
            <a:r>
              <a:rPr lang="en-US" sz="2800" dirty="0" err="1"/>
              <a:t>connexons</a:t>
            </a:r>
            <a:r>
              <a:rPr lang="en-US" sz="2800" dirty="0"/>
              <a:t>, ions and small molecules can diffuse from the cytosol of one cell to another, but the passage of large molecules such as vital intracellular proteins is prevented. </a:t>
            </a:r>
          </a:p>
          <a:p>
            <a:pPr lvl="1"/>
            <a:r>
              <a:rPr lang="en-US" sz="2800" dirty="0"/>
              <a:t>The transfer of nutrients, and perhaps wastes, takes place through gap junctions in avascular tissues such as the lens and cornea of the eye. </a:t>
            </a:r>
          </a:p>
          <a:p>
            <a:pPr lvl="1"/>
            <a:r>
              <a:rPr lang="en-US" sz="2800" dirty="0"/>
              <a:t>Gap junctions allow the cells in a tissue to communicate with one another.</a:t>
            </a:r>
          </a:p>
          <a:p>
            <a:endParaRPr lang="en-US" dirty="0"/>
          </a:p>
        </p:txBody>
      </p:sp>
    </p:spTree>
    <p:extLst>
      <p:ext uri="{BB962C8B-B14F-4D97-AF65-F5344CB8AC3E}">
        <p14:creationId xmlns:p14="http://schemas.microsoft.com/office/powerpoint/2010/main" val="31828147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6134"/>
          </a:xfrm>
        </p:spPr>
        <p:txBody>
          <a:bodyPr/>
          <a:lstStyle/>
          <a:p>
            <a:r>
              <a:rPr lang="en-US" dirty="0"/>
              <a:t>Body cavities and membranes </a:t>
            </a:r>
          </a:p>
        </p:txBody>
      </p:sp>
      <p:sp>
        <p:nvSpPr>
          <p:cNvPr id="3" name="Content Placeholder 2"/>
          <p:cNvSpPr>
            <a:spLocks noGrp="1"/>
          </p:cNvSpPr>
          <p:nvPr>
            <p:ph idx="1"/>
          </p:nvPr>
        </p:nvSpPr>
        <p:spPr>
          <a:xfrm>
            <a:off x="838200" y="1331260"/>
            <a:ext cx="10515600" cy="5182081"/>
          </a:xfrm>
        </p:spPr>
        <p:txBody>
          <a:bodyPr/>
          <a:lstStyle/>
          <a:p>
            <a:pPr marL="0" indent="0">
              <a:buNone/>
            </a:pPr>
            <a:r>
              <a:rPr lang="en-US" sz="3600" b="1" dirty="0"/>
              <a:t>The body has two major cavities: the dorsal cavity (posterior) and the ventral cavity (anterior). </a:t>
            </a:r>
          </a:p>
          <a:p>
            <a:pPr marL="0" indent="0">
              <a:buNone/>
            </a:pPr>
            <a:r>
              <a:rPr lang="en-US" sz="3600" dirty="0"/>
              <a:t>1. </a:t>
            </a:r>
            <a:r>
              <a:rPr lang="en-US" sz="3600" dirty="0">
                <a:solidFill>
                  <a:srgbClr val="0070C0"/>
                </a:solidFill>
              </a:rPr>
              <a:t>Dorsal Cavity; </a:t>
            </a:r>
            <a:r>
              <a:rPr lang="en-US" sz="3600" dirty="0"/>
              <a:t>contains the central nervous system, and is continuous </a:t>
            </a:r>
          </a:p>
          <a:p>
            <a:pPr lvl="1"/>
            <a:r>
              <a:rPr lang="en-US" sz="3200" dirty="0"/>
              <a:t>Consists of: </a:t>
            </a:r>
          </a:p>
          <a:p>
            <a:pPr lvl="2"/>
            <a:r>
              <a:rPr lang="en-US" sz="2800" dirty="0"/>
              <a:t>The cranial cavity: formed by the skull and contains the brain</a:t>
            </a:r>
          </a:p>
          <a:p>
            <a:pPr lvl="2"/>
            <a:r>
              <a:rPr lang="en-US" sz="2800" dirty="0"/>
              <a:t>The vertebral or spinal cavity: formed by the backbone (spine) and contains the spinal cord. </a:t>
            </a:r>
          </a:p>
          <a:p>
            <a:pPr lvl="1"/>
            <a:r>
              <a:rPr lang="en-US" sz="3200" dirty="0"/>
              <a:t>The membranes that line these cavities and cover the brain and spinal cord are called the meninges.</a:t>
            </a:r>
          </a:p>
          <a:p>
            <a:endParaRPr lang="en-US" dirty="0"/>
          </a:p>
        </p:txBody>
      </p:sp>
    </p:spTree>
    <p:extLst>
      <p:ext uri="{BB962C8B-B14F-4D97-AF65-F5344CB8AC3E}">
        <p14:creationId xmlns:p14="http://schemas.microsoft.com/office/powerpoint/2010/main" val="6953583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8426"/>
          </a:xfrm>
        </p:spPr>
        <p:txBody>
          <a:bodyPr/>
          <a:lstStyle/>
          <a:p>
            <a:r>
              <a:rPr lang="en-US" dirty="0"/>
              <a:t>Body cavities </a:t>
            </a:r>
            <a:r>
              <a:rPr lang="en-US" dirty="0" err="1"/>
              <a:t>cont</a:t>
            </a:r>
            <a:r>
              <a:rPr lang="en-US" dirty="0"/>
              <a:t>’</a:t>
            </a:r>
          </a:p>
        </p:txBody>
      </p:sp>
      <p:sp>
        <p:nvSpPr>
          <p:cNvPr id="3" name="Content Placeholder 2"/>
          <p:cNvSpPr>
            <a:spLocks noGrp="1"/>
          </p:cNvSpPr>
          <p:nvPr>
            <p:ph idx="1"/>
          </p:nvPr>
        </p:nvSpPr>
        <p:spPr>
          <a:xfrm>
            <a:off x="838200" y="1364566"/>
            <a:ext cx="10515600" cy="5022166"/>
          </a:xfrm>
        </p:spPr>
        <p:txBody>
          <a:bodyPr>
            <a:normAutofit fontScale="77500" lnSpcReduction="20000"/>
          </a:bodyPr>
          <a:lstStyle/>
          <a:p>
            <a:pPr marL="0" indent="0">
              <a:buNone/>
            </a:pPr>
            <a:r>
              <a:rPr lang="en-US" b="1" dirty="0">
                <a:solidFill>
                  <a:srgbClr val="0070C0"/>
                </a:solidFill>
              </a:rPr>
              <a:t>2. Ventral Cavity</a:t>
            </a:r>
            <a:r>
              <a:rPr lang="en-US" b="1" dirty="0"/>
              <a:t>: consists of the thoracic cavity and the abdominal cavity, which are separated by the diaphragm</a:t>
            </a:r>
            <a:r>
              <a:rPr lang="en-US" dirty="0"/>
              <a:t>. </a:t>
            </a:r>
          </a:p>
          <a:p>
            <a:pPr lvl="1"/>
            <a:r>
              <a:rPr lang="en-US" dirty="0"/>
              <a:t>The pelvic cavity may be considered a subdivision of the abdominal cavity (there is no wall between them) or as a separate cavity.</a:t>
            </a:r>
          </a:p>
          <a:p>
            <a:r>
              <a:rPr lang="en-US" i="1" dirty="0"/>
              <a:t>Organs in the </a:t>
            </a:r>
            <a:r>
              <a:rPr lang="en-US" b="1" i="1" dirty="0"/>
              <a:t>thoracic cavity</a:t>
            </a:r>
            <a:r>
              <a:rPr lang="en-US" i="1" dirty="0"/>
              <a:t>: include the </a:t>
            </a:r>
            <a:r>
              <a:rPr lang="en-US" b="1" i="1" dirty="0"/>
              <a:t>heart and lungs </a:t>
            </a:r>
            <a:r>
              <a:rPr lang="en-US" i="1" dirty="0"/>
              <a:t>covered by serous  membranes called pleural membranes (chest and lungs) and pericardial membranes (heart)</a:t>
            </a:r>
          </a:p>
          <a:p>
            <a:pPr lvl="1"/>
            <a:r>
              <a:rPr lang="en-US" dirty="0"/>
              <a:t>Chest wall is lined by parietal pleura</a:t>
            </a:r>
          </a:p>
          <a:p>
            <a:pPr lvl="1"/>
            <a:r>
              <a:rPr lang="en-US" dirty="0"/>
              <a:t>Lungs are covered by visceral pleura</a:t>
            </a:r>
          </a:p>
          <a:p>
            <a:pPr lvl="1"/>
            <a:r>
              <a:rPr lang="en-US" dirty="0"/>
              <a:t>Heart is covered by 2 pericardial membranes </a:t>
            </a:r>
            <a:r>
              <a:rPr lang="en-US" dirty="0" err="1"/>
              <a:t>i.e</a:t>
            </a:r>
            <a:r>
              <a:rPr lang="en-US" dirty="0"/>
              <a:t> parietal and visceral</a:t>
            </a:r>
          </a:p>
          <a:p>
            <a:r>
              <a:rPr lang="en-US" i="1" dirty="0"/>
              <a:t>Organs in the </a:t>
            </a:r>
            <a:r>
              <a:rPr lang="en-US" b="1" i="1" dirty="0"/>
              <a:t>abdominal cavity </a:t>
            </a:r>
            <a:r>
              <a:rPr lang="en-US" i="1" dirty="0"/>
              <a:t>include </a:t>
            </a:r>
            <a:r>
              <a:rPr lang="en-US" b="1" i="1" dirty="0"/>
              <a:t>the liver, stomach, and intestines </a:t>
            </a:r>
            <a:r>
              <a:rPr lang="en-US" i="1" dirty="0"/>
              <a:t>covered by serous membranes called peritoneum and mesentery. </a:t>
            </a:r>
          </a:p>
          <a:p>
            <a:pPr lvl="1"/>
            <a:r>
              <a:rPr lang="en-US" dirty="0"/>
              <a:t>The peritoneum lines the entire abdominal wall, and </a:t>
            </a:r>
          </a:p>
          <a:p>
            <a:pPr lvl="1"/>
            <a:r>
              <a:rPr lang="en-US" dirty="0"/>
              <a:t>The mesentery is the continuation of peritoneum folded around and covering the outer surfaces of the abdominal organs. </a:t>
            </a:r>
          </a:p>
          <a:p>
            <a:r>
              <a:rPr lang="en-US" i="1" dirty="0"/>
              <a:t>Organs in the </a:t>
            </a:r>
            <a:r>
              <a:rPr lang="en-US" b="1" i="1" dirty="0"/>
              <a:t>pelvic cavity </a:t>
            </a:r>
            <a:r>
              <a:rPr lang="en-US" i="1" dirty="0"/>
              <a:t>includes the </a:t>
            </a:r>
            <a:r>
              <a:rPr lang="en-US" b="1" i="1" dirty="0"/>
              <a:t>urinary bladder and reproductive organs such as the uterus in women and the prostate gland in men.</a:t>
            </a:r>
          </a:p>
          <a:p>
            <a:pPr lvl="1"/>
            <a:r>
              <a:rPr lang="en-US" dirty="0"/>
              <a:t>The peritoneum does not line the pelvic cavity, but covers the free surfaces of several pelvic organs.</a:t>
            </a:r>
          </a:p>
        </p:txBody>
      </p:sp>
    </p:spTree>
    <p:extLst>
      <p:ext uri="{BB962C8B-B14F-4D97-AF65-F5344CB8AC3E}">
        <p14:creationId xmlns:p14="http://schemas.microsoft.com/office/powerpoint/2010/main" val="277520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terms: anatomical movements </a:t>
            </a:r>
          </a:p>
        </p:txBody>
      </p:sp>
      <p:sp>
        <p:nvSpPr>
          <p:cNvPr id="3" name="Content Placeholder 2"/>
          <p:cNvSpPr>
            <a:spLocks noGrp="1"/>
          </p:cNvSpPr>
          <p:nvPr>
            <p:ph idx="1"/>
          </p:nvPr>
        </p:nvSpPr>
        <p:spPr>
          <a:xfrm>
            <a:off x="838200" y="1506828"/>
            <a:ext cx="10515600" cy="4670135"/>
          </a:xfrm>
        </p:spPr>
        <p:txBody>
          <a:bodyPr>
            <a:normAutofit fontScale="70000" lnSpcReduction="20000"/>
          </a:bodyPr>
          <a:lstStyle/>
          <a:p>
            <a:r>
              <a:rPr lang="en-US" sz="4000" dirty="0"/>
              <a:t>Abduct  (</a:t>
            </a:r>
            <a:r>
              <a:rPr lang="en-US" sz="4000" dirty="0" err="1"/>
              <a:t>ab</a:t>
            </a:r>
            <a:r>
              <a:rPr lang="en-US" sz="4000" dirty="0"/>
              <a:t>-duct) to draw away from the median plane (or axial line). </a:t>
            </a:r>
          </a:p>
          <a:p>
            <a:r>
              <a:rPr lang="en-US" sz="4000" dirty="0"/>
              <a:t>Adduct (</a:t>
            </a:r>
            <a:r>
              <a:rPr lang="en-US" sz="4000" dirty="0" err="1"/>
              <a:t>ah’dukt</a:t>
            </a:r>
            <a:r>
              <a:rPr lang="en-US" sz="4000" dirty="0"/>
              <a:t>) to draw toward the median plane (or axial line). </a:t>
            </a:r>
          </a:p>
          <a:p>
            <a:r>
              <a:rPr lang="en-US" sz="4000" dirty="0"/>
              <a:t>Circumduction   (</a:t>
            </a:r>
            <a:r>
              <a:rPr lang="en-US" sz="4000" dirty="0" err="1"/>
              <a:t>sur’kum-duk’shun</a:t>
            </a:r>
            <a:r>
              <a:rPr lang="en-US" sz="4000" dirty="0"/>
              <a:t>) the active or passive circular move- </a:t>
            </a:r>
            <a:r>
              <a:rPr lang="en-US" sz="4000" dirty="0" err="1"/>
              <a:t>ment</a:t>
            </a:r>
            <a:r>
              <a:rPr lang="en-US" sz="4000" dirty="0"/>
              <a:t> of a limb (or of the eye). </a:t>
            </a:r>
          </a:p>
          <a:p>
            <a:r>
              <a:rPr lang="en-US" sz="4000" dirty="0"/>
              <a:t>Extension  (</a:t>
            </a:r>
            <a:r>
              <a:rPr lang="en-US" sz="4000" dirty="0" err="1"/>
              <a:t>eks-ten’shun</a:t>
            </a:r>
            <a:r>
              <a:rPr lang="en-US" sz="4000" dirty="0"/>
              <a:t>) a movement which brings the members of a limb into or toward a straight position or increasing the angles between body parts</a:t>
            </a:r>
          </a:p>
          <a:p>
            <a:r>
              <a:rPr lang="en-US" sz="4000" dirty="0"/>
              <a:t>Flexion (</a:t>
            </a:r>
            <a:r>
              <a:rPr lang="en-US" sz="4000" dirty="0" err="1"/>
              <a:t>flek’shun</a:t>
            </a:r>
            <a:r>
              <a:rPr lang="en-US" sz="4000" dirty="0"/>
              <a:t>) the act of bending or condition of being bent or decreasing the angles between body parts</a:t>
            </a:r>
          </a:p>
          <a:p>
            <a:r>
              <a:rPr lang="en-US" sz="4000" dirty="0"/>
              <a:t>Rotation (</a:t>
            </a:r>
            <a:r>
              <a:rPr lang="en-US" sz="4000" dirty="0" err="1"/>
              <a:t>ro-tay’shun</a:t>
            </a:r>
            <a:r>
              <a:rPr lang="en-US" sz="4000" dirty="0"/>
              <a:t>) the process of turning around an axis</a:t>
            </a:r>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8487917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953" y="1358705"/>
            <a:ext cx="9883588" cy="5169091"/>
          </a:xfrm>
        </p:spPr>
        <p:txBody>
          <a:bodyPr>
            <a:normAutofit lnSpcReduction="10000"/>
          </a:bodyPr>
          <a:lstStyle/>
          <a:p>
            <a:r>
              <a:rPr lang="en-US" dirty="0">
                <a:latin typeface="Times New Roman" pitchFamily="18" charset="0"/>
                <a:cs typeface="Times New Roman" pitchFamily="18" charset="0"/>
              </a:rPr>
              <a:t>A tissue is a group of cells with similar structure and function. </a:t>
            </a:r>
          </a:p>
          <a:p>
            <a:pPr>
              <a:buNone/>
            </a:pPr>
            <a:r>
              <a:rPr lang="en-US" altLang="en-US" b="1" dirty="0">
                <a:solidFill>
                  <a:srgbClr val="FF6699"/>
                </a:solidFill>
                <a:latin typeface="Times New Roman" panose="02020603050405020304" pitchFamily="18" charset="0"/>
              </a:rPr>
              <a:t>“Layers or groups of SIMILAR cells bound together by 	extracellular material with a COMMON function.”</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tissue contributes to the functioning of the organs in which it is found</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4 types of tissue are:</a:t>
            </a:r>
          </a:p>
          <a:p>
            <a:pPr lvl="1">
              <a:buFont typeface="Wingdings" pitchFamily="2" charset="2"/>
              <a:buChar char="v"/>
            </a:pPr>
            <a:r>
              <a:rPr lang="en-US" dirty="0">
                <a:latin typeface="Times New Roman" pitchFamily="18" charset="0"/>
                <a:cs typeface="Times New Roman" pitchFamily="18" charset="0"/>
              </a:rPr>
              <a:t>Epithelial</a:t>
            </a:r>
          </a:p>
          <a:p>
            <a:pPr lvl="1">
              <a:buFont typeface="Wingdings" pitchFamily="2" charset="2"/>
              <a:buChar char="v"/>
            </a:pPr>
            <a:r>
              <a:rPr lang="en-US" dirty="0">
                <a:latin typeface="Times New Roman" pitchFamily="18" charset="0"/>
                <a:cs typeface="Times New Roman" pitchFamily="18" charset="0"/>
              </a:rPr>
              <a:t>Connective</a:t>
            </a:r>
          </a:p>
          <a:p>
            <a:pPr lvl="1">
              <a:buFont typeface="Wingdings" pitchFamily="2" charset="2"/>
              <a:buChar char="v"/>
            </a:pPr>
            <a:r>
              <a:rPr lang="en-US" dirty="0">
                <a:latin typeface="Times New Roman" pitchFamily="18" charset="0"/>
                <a:cs typeface="Times New Roman" pitchFamily="18" charset="0"/>
              </a:rPr>
              <a:t>Muscle</a:t>
            </a:r>
          </a:p>
          <a:p>
            <a:pPr lvl="1">
              <a:buFont typeface="Wingdings" pitchFamily="2" charset="2"/>
              <a:buChar char="v"/>
            </a:pPr>
            <a:r>
              <a:rPr lang="en-US" dirty="0">
                <a:latin typeface="Times New Roman" pitchFamily="18" charset="0"/>
                <a:cs typeface="Times New Roman" pitchFamily="18" charset="0"/>
              </a:rPr>
              <a:t>Nerve tissue</a:t>
            </a:r>
          </a:p>
        </p:txBody>
      </p:sp>
      <p:sp>
        <p:nvSpPr>
          <p:cNvPr id="3" name="Title 2"/>
          <p:cNvSpPr>
            <a:spLocks noGrp="1"/>
          </p:cNvSpPr>
          <p:nvPr>
            <p:ph type="title"/>
          </p:nvPr>
        </p:nvSpPr>
        <p:spPr>
          <a:xfrm>
            <a:off x="1981200" y="274638"/>
            <a:ext cx="8229600" cy="752304"/>
          </a:xfrm>
        </p:spPr>
        <p:txBody>
          <a:bodyPr>
            <a:normAutofit/>
          </a:bodyPr>
          <a:lstStyle/>
          <a:p>
            <a:r>
              <a:rPr lang="en-US" dirty="0"/>
              <a:t>Tissues and membranes</a:t>
            </a:r>
          </a:p>
        </p:txBody>
      </p:sp>
    </p:spTree>
    <p:extLst>
      <p:ext uri="{BB962C8B-B14F-4D97-AF65-F5344CB8AC3E}">
        <p14:creationId xmlns:p14="http://schemas.microsoft.com/office/powerpoint/2010/main" val="677227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8153" y="1143001"/>
            <a:ext cx="9883587" cy="4864291"/>
          </a:xfrm>
        </p:spPr>
        <p:txBody>
          <a:bodyPr>
            <a:normAutofit/>
          </a:bodyPr>
          <a:lstStyle/>
          <a:p>
            <a:r>
              <a:rPr lang="en-US" dirty="0">
                <a:latin typeface="Times New Roman" pitchFamily="18" charset="0"/>
                <a:cs typeface="Times New Roman" pitchFamily="18" charset="0"/>
              </a:rPr>
              <a:t>Found covering the body and lining cavities, glands  and tubes (</a:t>
            </a:r>
            <a:r>
              <a:rPr lang="en-US" altLang="en-US" b="1" dirty="0">
                <a:latin typeface="Times New Roman" panose="02020603050405020304" pitchFamily="18" charset="0"/>
              </a:rPr>
              <a:t>Cover all free surfaces of the body)</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They have </a:t>
            </a:r>
            <a:r>
              <a:rPr lang="en-US" b="1" dirty="0">
                <a:latin typeface="Times New Roman" pitchFamily="18" charset="0"/>
                <a:cs typeface="Times New Roman" pitchFamily="18" charset="0"/>
              </a:rPr>
              <a:t>no capillaries </a:t>
            </a:r>
            <a:r>
              <a:rPr lang="en-US" dirty="0">
                <a:latin typeface="Times New Roman" pitchFamily="18" charset="0"/>
                <a:cs typeface="Times New Roman" pitchFamily="18" charset="0"/>
              </a:rPr>
              <a:t>of their own thus receive oxygen and nutrients from the blood supply of the connective tissue beneath them</a:t>
            </a:r>
            <a:r>
              <a:rPr lang="en-US" dirty="0"/>
              <a:t>.</a:t>
            </a:r>
            <a:endParaRPr lang="en-US" b="1" dirty="0">
              <a:latin typeface="Times New Roman" pitchFamily="18" charset="0"/>
              <a:cs typeface="Times New Roman" pitchFamily="18" charset="0"/>
            </a:endParaRPr>
          </a:p>
          <a:p>
            <a:endParaRPr lang="en-US" dirty="0"/>
          </a:p>
          <a:p>
            <a:r>
              <a:rPr lang="en-US" dirty="0">
                <a:latin typeface="Times New Roman" pitchFamily="18" charset="0"/>
                <a:cs typeface="Times New Roman" pitchFamily="18" charset="0"/>
              </a:rPr>
              <a:t>The cells are and the intercellular substance, called the matrix, is minimal and lie on a basement membrane</a:t>
            </a:r>
          </a:p>
        </p:txBody>
      </p:sp>
      <p:sp>
        <p:nvSpPr>
          <p:cNvPr id="3" name="Title 2"/>
          <p:cNvSpPr>
            <a:spLocks noGrp="1"/>
          </p:cNvSpPr>
          <p:nvPr>
            <p:ph type="title"/>
          </p:nvPr>
        </p:nvSpPr>
        <p:spPr>
          <a:xfrm>
            <a:off x="1981200" y="457200"/>
            <a:ext cx="8229600" cy="533400"/>
          </a:xfrm>
        </p:spPr>
        <p:txBody>
          <a:bodyPr>
            <a:normAutofit fontScale="90000"/>
          </a:bodyPr>
          <a:lstStyle/>
          <a:p>
            <a:r>
              <a:rPr lang="en-US" dirty="0">
                <a:latin typeface="Times New Roman" pitchFamily="18" charset="0"/>
                <a:cs typeface="Times New Roman" pitchFamily="18" charset="0"/>
              </a:rPr>
              <a:t>Epithelial tissue</a:t>
            </a:r>
            <a:br>
              <a:rPr lang="en-US" dirty="0"/>
            </a:br>
            <a:endParaRPr lang="en-US" dirty="0"/>
          </a:p>
        </p:txBody>
      </p:sp>
    </p:spTree>
    <p:extLst>
      <p:ext uri="{BB962C8B-B14F-4D97-AF65-F5344CB8AC3E}">
        <p14:creationId xmlns:p14="http://schemas.microsoft.com/office/powerpoint/2010/main" val="13577738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20838"/>
            <a:ext cx="10515600" cy="5064368"/>
          </a:xfrm>
        </p:spPr>
        <p:txBody>
          <a:bodyPr>
            <a:normAutofit/>
          </a:bodyPr>
          <a:lstStyle/>
          <a:p>
            <a:pPr marL="0" indent="0">
              <a:buNone/>
            </a:pPr>
            <a:r>
              <a:rPr lang="en-US" dirty="0">
                <a:latin typeface="Times New Roman" pitchFamily="18" charset="0"/>
                <a:cs typeface="Times New Roman" pitchFamily="18" charset="0"/>
              </a:rPr>
              <a:t>Main function: Protection of underlying structures from dehydration, chemical and mechanical damage</a:t>
            </a:r>
          </a:p>
          <a:p>
            <a:pPr marL="0" indent="0">
              <a:buNone/>
            </a:pPr>
            <a:r>
              <a:rPr lang="en-US" dirty="0">
                <a:latin typeface="Times New Roman" pitchFamily="18" charset="0"/>
                <a:cs typeface="Times New Roman" pitchFamily="18" charset="0"/>
              </a:rPr>
              <a:t>Other functions: </a:t>
            </a:r>
          </a:p>
          <a:p>
            <a:pPr marL="0" indent="0">
              <a:buNone/>
            </a:pPr>
            <a:endParaRPr lang="en-US" dirty="0">
              <a:latin typeface="Times New Roman" pitchFamily="18" charset="0"/>
              <a:cs typeface="Times New Roman" pitchFamily="18" charset="0"/>
            </a:endParaRPr>
          </a:p>
          <a:p>
            <a:pPr lvl="1">
              <a:buFont typeface="Wingdings" pitchFamily="2" charset="2"/>
              <a:buChar char="q"/>
            </a:pPr>
            <a:r>
              <a:rPr lang="en-US" dirty="0">
                <a:latin typeface="Times New Roman" pitchFamily="18" charset="0"/>
                <a:cs typeface="Times New Roman" pitchFamily="18" charset="0"/>
              </a:rPr>
              <a:t>Secretion of substances- mucus gland, sweat gland, enzyme secreting portion of the pancreas</a:t>
            </a:r>
          </a:p>
          <a:p>
            <a:pPr marL="457200" lvl="1" indent="0">
              <a:buNone/>
            </a:pPr>
            <a:endParaRPr lang="en-US" dirty="0">
              <a:latin typeface="Times New Roman" pitchFamily="18" charset="0"/>
              <a:cs typeface="Times New Roman" pitchFamily="18" charset="0"/>
            </a:endParaRPr>
          </a:p>
          <a:p>
            <a:pPr lvl="1">
              <a:buFont typeface="Wingdings" pitchFamily="2" charset="2"/>
              <a:buChar char="q"/>
            </a:pPr>
            <a:r>
              <a:rPr lang="en-US" dirty="0">
                <a:latin typeface="Times New Roman" pitchFamily="18" charset="0"/>
                <a:cs typeface="Times New Roman" pitchFamily="18" charset="0"/>
              </a:rPr>
              <a:t>Absorption of substances- epithelial cells of the intestines absorb digested food molecules, vitamins and ions.</a:t>
            </a:r>
          </a:p>
          <a:p>
            <a:pPr marL="457200" lvl="1" indent="0">
              <a:buNone/>
            </a:pPr>
            <a:endParaRPr lang="en-US" dirty="0">
              <a:latin typeface="Times New Roman" pitchFamily="18" charset="0"/>
              <a:cs typeface="Times New Roman" pitchFamily="18" charset="0"/>
            </a:endParaRPr>
          </a:p>
          <a:p>
            <a:pPr lvl="1">
              <a:buFont typeface="Wingdings" pitchFamily="2" charset="2"/>
              <a:buChar char="q"/>
            </a:pPr>
            <a:r>
              <a:rPr lang="en-US" dirty="0">
                <a:latin typeface="Times New Roman" pitchFamily="18" charset="0"/>
                <a:cs typeface="Times New Roman" pitchFamily="18" charset="0"/>
              </a:rPr>
              <a:t>Permitting the passage of substances-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oxygen and carbon IV oxide  in the lungs.</a:t>
            </a:r>
          </a:p>
          <a:p>
            <a:endParaRPr lang="en-US" dirty="0"/>
          </a:p>
        </p:txBody>
      </p:sp>
      <p:sp>
        <p:nvSpPr>
          <p:cNvPr id="3" name="Title 2"/>
          <p:cNvSpPr>
            <a:spLocks noGrp="1"/>
          </p:cNvSpPr>
          <p:nvPr>
            <p:ph type="title"/>
          </p:nvPr>
        </p:nvSpPr>
        <p:spPr>
          <a:xfrm>
            <a:off x="838200" y="365125"/>
            <a:ext cx="10515600" cy="844697"/>
          </a:xfrm>
        </p:spPr>
        <p:txBody>
          <a:bodyPr/>
          <a:lstStyle/>
          <a:p>
            <a:r>
              <a:rPr lang="en-US" b="1" dirty="0">
                <a:latin typeface="Times New Roman" pitchFamily="18" charset="0"/>
                <a:cs typeface="Times New Roman" pitchFamily="18" charset="0"/>
              </a:rPr>
              <a:t>Functions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include:</a:t>
            </a:r>
            <a:endParaRPr lang="en-US" dirty="0"/>
          </a:p>
        </p:txBody>
      </p:sp>
    </p:spTree>
    <p:extLst>
      <p:ext uri="{BB962C8B-B14F-4D97-AF65-F5344CB8AC3E}">
        <p14:creationId xmlns:p14="http://schemas.microsoft.com/office/powerpoint/2010/main" val="633551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209800" y="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6699"/>
                </a:solidFill>
                <a:latin typeface="Times New Roman" panose="02020603050405020304" pitchFamily="18" charset="0"/>
              </a:rPr>
              <a:t>Epithelial Tissues</a:t>
            </a:r>
            <a:endParaRPr lang="en-US" altLang="en-US" sz="4400">
              <a:solidFill>
                <a:schemeClr val="tx2"/>
              </a:solidFill>
            </a:endParaRPr>
          </a:p>
        </p:txBody>
      </p:sp>
      <p:sp>
        <p:nvSpPr>
          <p:cNvPr id="11267" name="Rectangle 5"/>
          <p:cNvSpPr>
            <a:spLocks noChangeArrowheads="1"/>
          </p:cNvSpPr>
          <p:nvPr/>
        </p:nvSpPr>
        <p:spPr bwMode="auto">
          <a:xfrm>
            <a:off x="1524000" y="852055"/>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dirty="0">
                <a:solidFill>
                  <a:srgbClr val="6666FF"/>
                </a:solidFill>
                <a:latin typeface="Times New Roman" panose="02020603050405020304" pitchFamily="18" charset="0"/>
              </a:rPr>
              <a:t>Classification </a:t>
            </a:r>
          </a:p>
          <a:p>
            <a:pPr eaLnBrk="1" hangingPunct="1"/>
            <a:r>
              <a:rPr lang="en-US" altLang="en-US" sz="2800" dirty="0">
                <a:latin typeface="Times New Roman" panose="02020603050405020304" pitchFamily="18" charset="0"/>
              </a:rPr>
              <a:t>Number of cell layers above the basement membrane</a:t>
            </a:r>
          </a:p>
          <a:p>
            <a:pPr lvl="2"/>
            <a:r>
              <a:rPr lang="en-US" altLang="en-US" sz="2800" b="1" dirty="0">
                <a:solidFill>
                  <a:srgbClr val="FF6699"/>
                </a:solidFill>
                <a:latin typeface="Times New Roman" panose="02020603050405020304" pitchFamily="18" charset="0"/>
              </a:rPr>
              <a:t>Simple</a:t>
            </a:r>
            <a:r>
              <a:rPr lang="en-US" altLang="en-US" sz="2800" b="1" dirty="0">
                <a:latin typeface="Times New Roman" panose="02020603050405020304" pitchFamily="18" charset="0"/>
              </a:rPr>
              <a:t> = one layer of cells; used for exchange (e.g. </a:t>
            </a:r>
            <a:r>
              <a:rPr lang="en-US" altLang="en-US" sz="2800" b="1" dirty="0">
                <a:solidFill>
                  <a:srgbClr val="6666FF"/>
                </a:solidFill>
                <a:latin typeface="Times New Roman" panose="02020603050405020304" pitchFamily="18" charset="0"/>
              </a:rPr>
              <a:t>Diffusion of gases in the alveoli of the lungs,</a:t>
            </a:r>
            <a:r>
              <a:rPr lang="en-US" altLang="en-US" sz="2800" b="1" dirty="0">
                <a:latin typeface="Times New Roman" panose="02020603050405020304" pitchFamily="18" charset="0"/>
              </a:rPr>
              <a:t>  </a:t>
            </a:r>
            <a:r>
              <a:rPr lang="en-US" altLang="en-US" sz="2800" b="1" dirty="0">
                <a:solidFill>
                  <a:srgbClr val="00CC00"/>
                </a:solidFill>
                <a:latin typeface="Times New Roman" panose="02020603050405020304" pitchFamily="18" charset="0"/>
              </a:rPr>
              <a:t>absorption in the small intestine; </a:t>
            </a:r>
            <a:endParaRPr lang="en-US" altLang="en-US" sz="2800" b="1" dirty="0">
              <a:solidFill>
                <a:srgbClr val="FF6699"/>
              </a:solidFill>
              <a:latin typeface="Times New Roman" panose="02020603050405020304" pitchFamily="18" charset="0"/>
            </a:endParaRPr>
          </a:p>
          <a:p>
            <a:pPr lvl="2"/>
            <a:r>
              <a:rPr lang="en-US" altLang="en-US" sz="2800" b="1" dirty="0">
                <a:solidFill>
                  <a:srgbClr val="FF6699"/>
                </a:solidFill>
                <a:latin typeface="Times New Roman" panose="02020603050405020304" pitchFamily="18" charset="0"/>
              </a:rPr>
              <a:t>Stratified</a:t>
            </a:r>
            <a:r>
              <a:rPr lang="en-US" altLang="en-US" sz="2800" b="1" dirty="0">
                <a:latin typeface="Times New Roman" panose="02020603050405020304" pitchFamily="18" charset="0"/>
              </a:rPr>
              <a:t> = more than one layer of cells; used for protection (e.g. the outer layer of the skin)</a:t>
            </a:r>
          </a:p>
          <a:p>
            <a:pPr eaLnBrk="1" hangingPunct="1"/>
            <a:endParaRPr lang="en-US" altLang="en-US" sz="2800" dirty="0">
              <a:latin typeface="Times New Roman" panose="02020603050405020304" pitchFamily="18" charset="0"/>
            </a:endParaRPr>
          </a:p>
          <a:p>
            <a:pPr eaLnBrk="1" hangingPunct="1"/>
            <a:r>
              <a:rPr lang="en-US" altLang="en-US" sz="2800" dirty="0">
                <a:latin typeface="Times New Roman" panose="02020603050405020304" pitchFamily="18" charset="0"/>
              </a:rPr>
              <a:t>Shape of cells</a:t>
            </a:r>
          </a:p>
          <a:p>
            <a:pPr lvl="1">
              <a:buFont typeface="Wingdings" pitchFamily="2" charset="2"/>
              <a:buChar char="ü"/>
            </a:pPr>
            <a:r>
              <a:rPr lang="en-US" sz="2400" b="1" dirty="0">
                <a:latin typeface="Times New Roman" pitchFamily="18" charset="0"/>
                <a:cs typeface="Times New Roman" pitchFamily="18" charset="0"/>
              </a:rPr>
              <a:t>Squamous cells- </a:t>
            </a:r>
            <a:r>
              <a:rPr lang="en-US" sz="2400" dirty="0">
                <a:latin typeface="Times New Roman" pitchFamily="18" charset="0"/>
                <a:cs typeface="Times New Roman" pitchFamily="18" charset="0"/>
              </a:rPr>
              <a:t>flat</a:t>
            </a:r>
          </a:p>
          <a:p>
            <a:pPr lvl="1">
              <a:buFont typeface="Wingdings" pitchFamily="2" charset="2"/>
              <a:buChar char="ü"/>
            </a:pPr>
            <a:r>
              <a:rPr lang="en-US" sz="2400" b="1" dirty="0">
                <a:latin typeface="Times New Roman" pitchFamily="18" charset="0"/>
                <a:cs typeface="Times New Roman" pitchFamily="18" charset="0"/>
              </a:rPr>
              <a:t>Cuboidal cells-</a:t>
            </a:r>
            <a:r>
              <a:rPr lang="en-US" sz="2400" dirty="0">
                <a:latin typeface="Times New Roman" pitchFamily="18" charset="0"/>
                <a:cs typeface="Times New Roman" pitchFamily="18" charset="0"/>
              </a:rPr>
              <a:t>cube shaped</a:t>
            </a:r>
          </a:p>
          <a:p>
            <a:pPr lvl="1">
              <a:buFont typeface="Wingdings" pitchFamily="2" charset="2"/>
              <a:buChar char="ü"/>
            </a:pPr>
            <a:r>
              <a:rPr lang="en-US" sz="2400" b="1" dirty="0">
                <a:latin typeface="Times New Roman" pitchFamily="18" charset="0"/>
                <a:cs typeface="Times New Roman" pitchFamily="18" charset="0"/>
              </a:rPr>
              <a:t>Columnar cells -</a:t>
            </a:r>
            <a:r>
              <a:rPr lang="en-US" sz="2400" dirty="0">
                <a:latin typeface="Times New Roman" pitchFamily="18" charset="0"/>
                <a:cs typeface="Times New Roman" pitchFamily="18" charset="0"/>
              </a:rPr>
              <a:t> tall and narrow. </a:t>
            </a:r>
          </a:p>
          <a:p>
            <a:pPr eaLnBrk="1" hangingPunct="1"/>
            <a:endParaRPr lang="en-US" altLang="en-US" sz="2800" dirty="0">
              <a:latin typeface="Times New Roman" panose="02020603050405020304" pitchFamily="18" charset="0"/>
            </a:endParaRPr>
          </a:p>
          <a:p>
            <a:pPr lvl="2" eaLnBrk="1" hangingPunct="1"/>
            <a:endParaRPr lang="en-US" altLang="en-US" sz="2800" b="1" dirty="0">
              <a:solidFill>
                <a:srgbClr val="FF6699"/>
              </a:solidFill>
              <a:latin typeface="Times New Roman" panose="02020603050405020304" pitchFamily="18" charset="0"/>
            </a:endParaRPr>
          </a:p>
          <a:p>
            <a:pPr lvl="2" eaLnBrk="1" hangingPunct="1"/>
            <a:endParaRPr lang="en-US" altLang="en-US" sz="2800" b="1" dirty="0">
              <a:latin typeface="Times New Roman" panose="02020603050405020304" pitchFamily="18"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357" y="4220308"/>
            <a:ext cx="4302369" cy="232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9820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0160" y="1066801"/>
            <a:ext cx="9242474" cy="4940491"/>
          </a:xfrm>
        </p:spPr>
        <p:txBody>
          <a:bodyPr>
            <a:normAutofit/>
          </a:bodyPr>
          <a:lstStyle/>
          <a:p>
            <a:r>
              <a:rPr lang="en-US" dirty="0">
                <a:latin typeface="Times New Roman" pitchFamily="18" charset="0"/>
                <a:cs typeface="Times New Roman" pitchFamily="18" charset="0"/>
              </a:rPr>
              <a:t>Consists of a single layer of identical cells  </a:t>
            </a:r>
          </a:p>
          <a:p>
            <a:r>
              <a:rPr lang="en-US" dirty="0">
                <a:latin typeface="Times New Roman" pitchFamily="18" charset="0"/>
                <a:cs typeface="Times New Roman" pitchFamily="18" charset="0"/>
              </a:rPr>
              <a:t>Found on </a:t>
            </a:r>
            <a:r>
              <a:rPr lang="en-US" b="1" dirty="0">
                <a:latin typeface="Times New Roman" pitchFamily="18" charset="0"/>
                <a:cs typeface="Times New Roman" pitchFamily="18" charset="0"/>
              </a:rPr>
              <a:t>absorptive or secretory surfaces</a:t>
            </a:r>
            <a:r>
              <a:rPr lang="en-US" dirty="0">
                <a:latin typeface="Times New Roman" pitchFamily="18" charset="0"/>
                <a:cs typeface="Times New Roman" pitchFamily="18" charset="0"/>
              </a:rPr>
              <a:t>, where the single layer enhances these processes, and not usually on surfaces subject to stress.</a:t>
            </a:r>
          </a:p>
          <a:p>
            <a:r>
              <a:rPr lang="en-US" dirty="0">
                <a:latin typeface="Times New Roman" pitchFamily="18" charset="0"/>
                <a:cs typeface="Times New Roman" pitchFamily="18" charset="0"/>
              </a:rPr>
              <a:t>The more active the tissue, the taller are the cells</a:t>
            </a:r>
          </a:p>
          <a:p>
            <a:endParaRPr lang="en-US" dirty="0">
              <a:latin typeface="Times New Roman" pitchFamily="18" charset="0"/>
              <a:cs typeface="Times New Roman" pitchFamily="18" charset="0"/>
            </a:endParaRPr>
          </a:p>
          <a:p>
            <a:r>
              <a:rPr lang="en-US" dirty="0">
                <a:solidFill>
                  <a:srgbClr val="FF0000"/>
                </a:solidFill>
                <a:latin typeface="Times New Roman" pitchFamily="18" charset="0"/>
                <a:cs typeface="Times New Roman" pitchFamily="18" charset="0"/>
              </a:rPr>
              <a:t>Divided into four types.</a:t>
            </a:r>
          </a:p>
          <a:p>
            <a:pPr lvl="1"/>
            <a:r>
              <a:rPr lang="en-US" dirty="0">
                <a:solidFill>
                  <a:srgbClr val="00B050"/>
                </a:solidFill>
                <a:latin typeface="Times New Roman" pitchFamily="18" charset="0"/>
                <a:cs typeface="Times New Roman" pitchFamily="18" charset="0"/>
              </a:rPr>
              <a:t>Squamous</a:t>
            </a:r>
          </a:p>
          <a:p>
            <a:pPr lvl="1"/>
            <a:r>
              <a:rPr lang="en-US" dirty="0">
                <a:solidFill>
                  <a:srgbClr val="00B050"/>
                </a:solidFill>
                <a:latin typeface="Times New Roman" pitchFamily="18" charset="0"/>
                <a:cs typeface="Times New Roman" pitchFamily="18" charset="0"/>
              </a:rPr>
              <a:t>Cuboidal</a:t>
            </a:r>
          </a:p>
          <a:p>
            <a:pPr lvl="1"/>
            <a:r>
              <a:rPr lang="en-US" dirty="0">
                <a:solidFill>
                  <a:srgbClr val="00B050"/>
                </a:solidFill>
                <a:latin typeface="Times New Roman" pitchFamily="18" charset="0"/>
                <a:cs typeface="Times New Roman" pitchFamily="18" charset="0"/>
              </a:rPr>
              <a:t>Columnar</a:t>
            </a:r>
          </a:p>
          <a:p>
            <a:pPr lvl="1"/>
            <a:r>
              <a:rPr lang="en-US" dirty="0" err="1">
                <a:solidFill>
                  <a:srgbClr val="00B050"/>
                </a:solidFill>
                <a:latin typeface="Times New Roman" pitchFamily="18" charset="0"/>
                <a:cs typeface="Times New Roman" pitchFamily="18" charset="0"/>
              </a:rPr>
              <a:t>Psudostratified</a:t>
            </a:r>
            <a:r>
              <a:rPr lang="en-US" dirty="0">
                <a:solidFill>
                  <a:srgbClr val="00B050"/>
                </a:solidFill>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274638"/>
            <a:ext cx="8229600" cy="792163"/>
          </a:xfrm>
        </p:spPr>
        <p:txBody>
          <a:bodyPr>
            <a:normAutofit/>
          </a:bodyPr>
          <a:lstStyle/>
          <a:p>
            <a:r>
              <a:rPr lang="en-US" sz="3600" dirty="0">
                <a:latin typeface="Times New Roman" pitchFamily="18" charset="0"/>
                <a:cs typeface="Times New Roman" pitchFamily="18" charset="0"/>
              </a:rPr>
              <a:t>Simple epithelium</a:t>
            </a:r>
          </a:p>
        </p:txBody>
      </p:sp>
    </p:spTree>
    <p:extLst>
      <p:ext uri="{BB962C8B-B14F-4D97-AF65-F5344CB8AC3E}">
        <p14:creationId xmlns:p14="http://schemas.microsoft.com/office/powerpoint/2010/main" val="32120223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0160" y="1066801"/>
            <a:ext cx="9256542" cy="4940491"/>
          </a:xfrm>
        </p:spPr>
        <p:txBody>
          <a:bodyPr>
            <a:normAutofit fontScale="92500" lnSpcReduction="20000"/>
          </a:bodyPr>
          <a:lstStyle/>
          <a:p>
            <a:r>
              <a:rPr lang="en-US" dirty="0">
                <a:latin typeface="Times New Roman" pitchFamily="18" charset="0"/>
                <a:cs typeface="Times New Roman" pitchFamily="18" charset="0"/>
              </a:rPr>
              <a:t>A single layer of flattened cells. It lines and allows </a:t>
            </a:r>
            <a:r>
              <a:rPr lang="en-US" b="1" dirty="0">
                <a:latin typeface="Times New Roman" pitchFamily="18" charset="0"/>
                <a:cs typeface="Times New Roman" pitchFamily="18" charset="0"/>
              </a:rPr>
              <a:t>diffusion</a:t>
            </a:r>
            <a:r>
              <a:rPr lang="en-US" dirty="0">
                <a:latin typeface="Times New Roman" pitchFamily="18" charset="0"/>
                <a:cs typeface="Times New Roman" pitchFamily="18" charset="0"/>
              </a:rPr>
              <a:t> in the;</a:t>
            </a:r>
          </a:p>
          <a:p>
            <a:pPr lvl="1">
              <a:buFont typeface="Wingdings" pitchFamily="2" charset="2"/>
              <a:buChar char="ü"/>
            </a:pPr>
            <a:r>
              <a:rPr lang="en-US" dirty="0">
                <a:latin typeface="Times New Roman" pitchFamily="18" charset="0"/>
                <a:cs typeface="Times New Roman" pitchFamily="18" charset="0"/>
              </a:rPr>
              <a:t>heart</a:t>
            </a:r>
          </a:p>
          <a:p>
            <a:pPr lvl="1">
              <a:buFont typeface="Wingdings" pitchFamily="2" charset="2"/>
              <a:buChar char="ü"/>
            </a:pPr>
            <a:r>
              <a:rPr lang="en-US" dirty="0">
                <a:latin typeface="Times New Roman" pitchFamily="18" charset="0"/>
                <a:cs typeface="Times New Roman" pitchFamily="18" charset="0"/>
              </a:rPr>
              <a:t>blood vessels</a:t>
            </a:r>
          </a:p>
          <a:p>
            <a:pPr lvl="1">
              <a:buFont typeface="Wingdings" pitchFamily="2" charset="2"/>
              <a:buChar char="ü"/>
            </a:pPr>
            <a:r>
              <a:rPr lang="en-US" dirty="0">
                <a:latin typeface="Times New Roman" pitchFamily="18" charset="0"/>
                <a:cs typeface="Times New Roman" pitchFamily="18" charset="0"/>
              </a:rPr>
              <a:t>lymph vessels</a:t>
            </a:r>
          </a:p>
          <a:p>
            <a:pPr lvl="1">
              <a:buFont typeface="Wingdings" pitchFamily="2" charset="2"/>
              <a:buChar char="ü"/>
            </a:pPr>
            <a:r>
              <a:rPr lang="en-US" dirty="0">
                <a:latin typeface="Times New Roman" pitchFamily="18" charset="0"/>
                <a:cs typeface="Times New Roman" pitchFamily="18" charset="0"/>
              </a:rPr>
              <a:t>alveoli of the lungs.</a:t>
            </a:r>
          </a:p>
          <a:p>
            <a:pPr>
              <a:buNone/>
            </a:pPr>
            <a:r>
              <a:rPr lang="en-US" b="1" dirty="0">
                <a:solidFill>
                  <a:srgbClr val="FF0000"/>
                </a:solidFill>
                <a:latin typeface="Times New Roman" pitchFamily="18" charset="0"/>
                <a:cs typeface="Times New Roman" pitchFamily="18" charset="0"/>
              </a:rPr>
              <a:t>Cuboidal (cubical) epithelium</a:t>
            </a:r>
          </a:p>
          <a:p>
            <a:r>
              <a:rPr lang="en-US" dirty="0">
                <a:latin typeface="Times New Roman" pitchFamily="18" charset="0"/>
                <a:cs typeface="Times New Roman" pitchFamily="18" charset="0"/>
              </a:rPr>
              <a:t>A single layer of cube-shaped cells lying on a basement membrane. It forms the </a:t>
            </a:r>
            <a:r>
              <a:rPr lang="en-US" b="1" dirty="0">
                <a:latin typeface="Times New Roman" pitchFamily="18" charset="0"/>
                <a:cs typeface="Times New Roman" pitchFamily="18" charset="0"/>
              </a:rPr>
              <a:t>tubules of the kidneys and is found in some glands.</a:t>
            </a:r>
          </a:p>
          <a:p>
            <a:r>
              <a:rPr lang="en-US" dirty="0">
                <a:latin typeface="Times New Roman" pitchFamily="18" charset="0"/>
                <a:cs typeface="Times New Roman" pitchFamily="18" charset="0"/>
              </a:rPr>
              <a:t>Cuboidal epithelium is actively involved:</a:t>
            </a:r>
          </a:p>
          <a:p>
            <a:pPr lvl="1">
              <a:buFont typeface="Wingdings" pitchFamily="2" charset="2"/>
              <a:buChar char="ü"/>
            </a:pPr>
            <a:r>
              <a:rPr lang="en-US" b="1" dirty="0">
                <a:latin typeface="Times New Roman" pitchFamily="18" charset="0"/>
                <a:cs typeface="Times New Roman" pitchFamily="18" charset="0"/>
              </a:rPr>
              <a:t>Secretion</a:t>
            </a:r>
          </a:p>
          <a:p>
            <a:pPr lvl="1">
              <a:buFont typeface="Wingdings" pitchFamily="2" charset="2"/>
              <a:buChar char="ü"/>
            </a:pPr>
            <a:r>
              <a:rPr lang="en-US" b="1" dirty="0">
                <a:latin typeface="Times New Roman" pitchFamily="18" charset="0"/>
                <a:cs typeface="Times New Roman" pitchFamily="18" charset="0"/>
              </a:rPr>
              <a:t>Absorption</a:t>
            </a:r>
          </a:p>
          <a:p>
            <a:pPr lvl="1">
              <a:buFont typeface="Wingdings" pitchFamily="2" charset="2"/>
              <a:buChar char="ü"/>
            </a:pPr>
            <a:r>
              <a:rPr lang="en-US" b="1" dirty="0">
                <a:latin typeface="Times New Roman" pitchFamily="18" charset="0"/>
                <a:cs typeface="Times New Roman" pitchFamily="18" charset="0"/>
              </a:rPr>
              <a:t>Excretion </a:t>
            </a: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418492" y="450460"/>
            <a:ext cx="8229600" cy="685800"/>
          </a:xfrm>
        </p:spPr>
        <p:txBody>
          <a:bodyPr>
            <a:normAutofit/>
          </a:bodyPr>
          <a:lstStyle/>
          <a:p>
            <a:r>
              <a:rPr lang="en-US" sz="3100" dirty="0">
                <a:solidFill>
                  <a:srgbClr val="FF0000"/>
                </a:solidFill>
                <a:latin typeface="Times New Roman" pitchFamily="18" charset="0"/>
                <a:cs typeface="Times New Roman" pitchFamily="18" charset="0"/>
              </a:rPr>
              <a:t>Squamous (pavement) epithelium</a:t>
            </a:r>
            <a:endParaRPr lang="en-US" dirty="0">
              <a:solidFill>
                <a:srgbClr val="FF0000"/>
              </a:solidFill>
            </a:endParaRPr>
          </a:p>
        </p:txBody>
      </p:sp>
      <p:pic>
        <p:nvPicPr>
          <p:cNvPr id="7" name="Picture 2"/>
          <p:cNvPicPr>
            <a:picLocks noChangeAspect="1" noChangeArrowheads="1"/>
          </p:cNvPicPr>
          <p:nvPr/>
        </p:nvPicPr>
        <p:blipFill>
          <a:blip r:embed="rId2"/>
          <a:srcRect/>
          <a:stretch>
            <a:fillRect/>
          </a:stretch>
        </p:blipFill>
        <p:spPr bwMode="auto">
          <a:xfrm>
            <a:off x="6096000" y="1480625"/>
            <a:ext cx="4065564" cy="184462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4346917" y="4699781"/>
            <a:ext cx="4735684" cy="1143794"/>
          </a:xfrm>
          <a:prstGeom prst="rect">
            <a:avLst/>
          </a:prstGeom>
          <a:noFill/>
          <a:ln w="9525">
            <a:noFill/>
            <a:miter lim="800000"/>
            <a:headEnd/>
            <a:tailEnd/>
          </a:ln>
          <a:effectLst/>
        </p:spPr>
      </p:pic>
    </p:spTree>
    <p:extLst>
      <p:ext uri="{BB962C8B-B14F-4D97-AF65-F5344CB8AC3E}">
        <p14:creationId xmlns:p14="http://schemas.microsoft.com/office/powerpoint/2010/main" val="7917030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08296"/>
            <a:ext cx="10515600" cy="4868667"/>
          </a:xfrm>
        </p:spPr>
        <p:txBody>
          <a:bodyPr>
            <a:normAutofit fontScale="85000" lnSpcReduction="20000"/>
          </a:bodyPr>
          <a:lstStyle/>
          <a:p>
            <a:r>
              <a:rPr lang="en-US" dirty="0">
                <a:latin typeface="Times New Roman" pitchFamily="18" charset="0"/>
                <a:cs typeface="Times New Roman" pitchFamily="18" charset="0"/>
              </a:rPr>
              <a:t>A single layer of rectangular shaped cells on a basement membrane</a:t>
            </a:r>
          </a:p>
          <a:p>
            <a:r>
              <a:rPr lang="en-US" dirty="0">
                <a:latin typeface="Times New Roman" pitchFamily="18" charset="0"/>
                <a:cs typeface="Times New Roman" pitchFamily="18" charset="0"/>
              </a:rPr>
              <a:t>Found lining the organs of the </a:t>
            </a:r>
            <a:r>
              <a:rPr lang="en-US" b="1" dirty="0">
                <a:latin typeface="Times New Roman" pitchFamily="18" charset="0"/>
                <a:cs typeface="Times New Roman" pitchFamily="18" charset="0"/>
              </a:rPr>
              <a:t>alimentary tract </a:t>
            </a:r>
            <a:r>
              <a:rPr lang="en-US" dirty="0">
                <a:latin typeface="Times New Roman" pitchFamily="18" charset="0"/>
                <a:cs typeface="Times New Roman" pitchFamily="18" charset="0"/>
              </a:rPr>
              <a:t>and consists of a mixture of cells; </a:t>
            </a:r>
            <a:r>
              <a:rPr lang="en-US" b="1" dirty="0">
                <a:latin typeface="Times New Roman" pitchFamily="18" charset="0"/>
                <a:cs typeface="Times New Roman" pitchFamily="18" charset="0"/>
              </a:rPr>
              <a:t>some absorb </a:t>
            </a:r>
            <a:r>
              <a:rPr lang="en-US" dirty="0">
                <a:latin typeface="Times New Roman" pitchFamily="18" charset="0"/>
                <a:cs typeface="Times New Roman" pitchFamily="18" charset="0"/>
              </a:rPr>
              <a:t>the products of digestion and others </a:t>
            </a:r>
            <a:r>
              <a:rPr lang="en-US" b="1" dirty="0">
                <a:latin typeface="Times New Roman" pitchFamily="18" charset="0"/>
                <a:cs typeface="Times New Roman" pitchFamily="18" charset="0"/>
              </a:rPr>
              <a:t>secrete </a:t>
            </a:r>
            <a:r>
              <a:rPr lang="en-US" b="1" i="1" dirty="0">
                <a:latin typeface="Times New Roman" pitchFamily="18" charset="0"/>
                <a:cs typeface="Times New Roman" pitchFamily="18" charset="0"/>
              </a:rPr>
              <a:t>mucus </a:t>
            </a:r>
            <a:r>
              <a:rPr lang="en-US" i="1" dirty="0">
                <a:latin typeface="Times New Roman" pitchFamily="18" charset="0"/>
                <a:cs typeface="Times New Roman" pitchFamily="18" charset="0"/>
              </a:rPr>
              <a:t>(goblet cells) </a:t>
            </a:r>
          </a:p>
          <a:p>
            <a:endParaRPr lang="en-US" i="1" dirty="0">
              <a:latin typeface="Times New Roman" pitchFamily="18" charset="0"/>
              <a:cs typeface="Times New Roman" pitchFamily="18" charset="0"/>
            </a:endParaRPr>
          </a:p>
          <a:p>
            <a:endParaRPr lang="en-US" i="1" dirty="0">
              <a:latin typeface="Times New Roman" pitchFamily="18" charset="0"/>
              <a:cs typeface="Times New Roman" pitchFamily="18" charset="0"/>
            </a:endParaRPr>
          </a:p>
          <a:p>
            <a:endParaRPr lang="en-US" i="1" dirty="0">
              <a:latin typeface="Times New Roman" pitchFamily="18" charset="0"/>
              <a:cs typeface="Times New Roman" pitchFamily="18" charset="0"/>
            </a:endParaRPr>
          </a:p>
          <a:p>
            <a:r>
              <a:rPr lang="en-US" dirty="0">
                <a:latin typeface="Times New Roman" pitchFamily="18" charset="0"/>
                <a:cs typeface="Times New Roman" pitchFamily="18" charset="0"/>
              </a:rPr>
              <a:t>A single layer of columnar cells with fine, hair-like processes, called </a:t>
            </a:r>
            <a:r>
              <a:rPr lang="en-US" i="1" dirty="0">
                <a:latin typeface="Times New Roman" pitchFamily="18" charset="0"/>
                <a:cs typeface="Times New Roman" pitchFamily="18" charset="0"/>
              </a:rPr>
              <a:t>cilia.</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The wave-like movement of many </a:t>
            </a:r>
            <a:r>
              <a:rPr lang="en-US" b="1" dirty="0">
                <a:latin typeface="Times New Roman" pitchFamily="18" charset="0"/>
                <a:cs typeface="Times New Roman" pitchFamily="18" charset="0"/>
              </a:rPr>
              <a:t>cilia propels the contents of the tubes</a:t>
            </a:r>
            <a:r>
              <a:rPr lang="en-US" dirty="0">
                <a:latin typeface="Times New Roman" pitchFamily="18" charset="0"/>
                <a:cs typeface="Times New Roman" pitchFamily="18" charset="0"/>
              </a:rPr>
              <a:t>, which they line in one direction only</a:t>
            </a:r>
            <a:endParaRPr lang="en-US" i="1" dirty="0">
              <a:latin typeface="Times New Roman" pitchFamily="18" charset="0"/>
              <a:cs typeface="Times New Roman" pitchFamily="18" charset="0"/>
            </a:endParaRPr>
          </a:p>
          <a:p>
            <a:r>
              <a:rPr lang="en-US" i="1" dirty="0">
                <a:latin typeface="Times New Roman" pitchFamily="18" charset="0"/>
                <a:cs typeface="Times New Roman" pitchFamily="18" charset="0"/>
              </a:rPr>
              <a:t>Found in the lining of:  </a:t>
            </a:r>
          </a:p>
          <a:p>
            <a:pPr lvl="1"/>
            <a:r>
              <a:rPr lang="en-US" dirty="0">
                <a:latin typeface="Times New Roman" pitchFamily="18" charset="0"/>
                <a:cs typeface="Times New Roman" pitchFamily="18" charset="0"/>
              </a:rPr>
              <a:t>The uterine tubes(cilia propel ova towards the uterus) </a:t>
            </a:r>
          </a:p>
          <a:p>
            <a:pPr lvl="1"/>
            <a:r>
              <a:rPr lang="en-US" dirty="0">
                <a:latin typeface="Times New Roman" pitchFamily="18" charset="0"/>
                <a:cs typeface="Times New Roman" pitchFamily="18" charset="0"/>
              </a:rPr>
              <a:t>Most of the respiratory passages(propel mucus towards the throat)</a:t>
            </a:r>
          </a:p>
          <a:p>
            <a:endParaRPr lang="en-US" i="1"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p>
          <a:p>
            <a:pPr marL="0" indent="0">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marL="0" indent="0">
              <a:buNone/>
            </a:pPr>
            <a:endParaRPr lang="en-US" i="1" dirty="0">
              <a:latin typeface="Times New Roman" pitchFamily="18" charset="0"/>
              <a:cs typeface="Times New Roman" pitchFamily="18" charset="0"/>
            </a:endParaRPr>
          </a:p>
          <a:p>
            <a:pPr>
              <a:buNone/>
            </a:pPr>
            <a:endParaRPr lang="en-US" i="1" dirty="0">
              <a:latin typeface="Times New Roman" pitchFamily="18" charset="0"/>
              <a:cs typeface="Times New Roman" pitchFamily="18" charset="0"/>
            </a:endParaRPr>
          </a:p>
        </p:txBody>
      </p:sp>
      <p:sp>
        <p:nvSpPr>
          <p:cNvPr id="3" name="Title 2"/>
          <p:cNvSpPr>
            <a:spLocks noGrp="1"/>
          </p:cNvSpPr>
          <p:nvPr>
            <p:ph type="title"/>
          </p:nvPr>
        </p:nvSpPr>
        <p:spPr>
          <a:xfrm>
            <a:off x="838200" y="365126"/>
            <a:ext cx="10515600" cy="943170"/>
          </a:xfrm>
        </p:spPr>
        <p:txBody>
          <a:bodyPr>
            <a:normAutofit/>
          </a:bodyPr>
          <a:lstStyle/>
          <a:p>
            <a:r>
              <a:rPr lang="en-US" dirty="0">
                <a:latin typeface="Times New Roman" pitchFamily="18" charset="0"/>
                <a:cs typeface="Times New Roman" pitchFamily="18" charset="0"/>
              </a:rPr>
              <a:t>Columnar epithelium</a:t>
            </a:r>
            <a:endParaRPr lang="en-US" dirty="0"/>
          </a:p>
        </p:txBody>
      </p:sp>
      <p:sp>
        <p:nvSpPr>
          <p:cNvPr id="6" name="Rectangle 5"/>
          <p:cNvSpPr/>
          <p:nvPr/>
        </p:nvSpPr>
        <p:spPr>
          <a:xfrm>
            <a:off x="1008184" y="2599911"/>
            <a:ext cx="3713872" cy="584775"/>
          </a:xfrm>
          <a:prstGeom prst="rect">
            <a:avLst/>
          </a:prstGeom>
        </p:spPr>
        <p:txBody>
          <a:bodyPr wrap="square">
            <a:spAutoFit/>
          </a:bodyPr>
          <a:lstStyle/>
          <a:p>
            <a:r>
              <a:rPr lang="en-US" sz="3200" b="1" dirty="0">
                <a:latin typeface="Times New Roman" pitchFamily="18" charset="0"/>
                <a:cs typeface="Times New Roman" pitchFamily="18" charset="0"/>
              </a:rPr>
              <a:t>Ciliated epithelium </a:t>
            </a:r>
          </a:p>
        </p:txBody>
      </p:sp>
      <p:pic>
        <p:nvPicPr>
          <p:cNvPr id="7" name="Picture 2"/>
          <p:cNvPicPr>
            <a:picLocks noChangeAspect="1" noChangeArrowheads="1"/>
          </p:cNvPicPr>
          <p:nvPr/>
        </p:nvPicPr>
        <p:blipFill>
          <a:blip r:embed="rId2"/>
          <a:srcRect/>
          <a:stretch>
            <a:fillRect/>
          </a:stretch>
        </p:blipFill>
        <p:spPr bwMode="auto">
          <a:xfrm>
            <a:off x="6096000" y="2251466"/>
            <a:ext cx="4343400" cy="1279525"/>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8487177" y="4464846"/>
            <a:ext cx="3020196" cy="2107808"/>
          </a:xfrm>
          <a:prstGeom prst="rect">
            <a:avLst/>
          </a:prstGeom>
          <a:noFill/>
          <a:ln w="9525">
            <a:noFill/>
            <a:miter lim="800000"/>
            <a:headEnd/>
            <a:tailEnd/>
          </a:ln>
          <a:effectLst/>
        </p:spPr>
      </p:pic>
    </p:spTree>
    <p:extLst>
      <p:ext uri="{BB962C8B-B14F-4D97-AF65-F5344CB8AC3E}">
        <p14:creationId xmlns:p14="http://schemas.microsoft.com/office/powerpoint/2010/main" val="31012673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2860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6699"/>
                </a:solidFill>
                <a:latin typeface="Times New Roman" panose="02020603050405020304" pitchFamily="18" charset="0"/>
              </a:rPr>
              <a:t>Simple Epithelia</a:t>
            </a:r>
          </a:p>
        </p:txBody>
      </p:sp>
      <p:graphicFrame>
        <p:nvGraphicFramePr>
          <p:cNvPr id="5" name="Object 5"/>
          <p:cNvGraphicFramePr>
            <a:graphicFrameLocks noChangeAspect="1"/>
          </p:cNvGraphicFramePr>
          <p:nvPr/>
        </p:nvGraphicFramePr>
        <p:xfrm>
          <a:off x="3276600" y="1143001"/>
          <a:ext cx="7391400" cy="4441825"/>
        </p:xfrm>
        <a:graphic>
          <a:graphicData uri="http://schemas.openxmlformats.org/presentationml/2006/ole">
            <mc:AlternateContent xmlns:mc="http://schemas.openxmlformats.org/markup-compatibility/2006">
              <mc:Choice xmlns:v="urn:schemas-microsoft-com:vml" Requires="v">
                <p:oleObj name="Document" r:id="rId2" imgW="7918704" imgH="4084320" progId="Word.Document.8">
                  <p:embed/>
                </p:oleObj>
              </mc:Choice>
              <mc:Fallback>
                <p:oleObj name="Document" r:id="rId2" imgW="7918704" imgH="408432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43001"/>
                        <a:ext cx="73914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95400"/>
            <a:ext cx="190658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5140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117" y="1097280"/>
            <a:ext cx="10515600" cy="5395595"/>
          </a:xfrm>
        </p:spPr>
        <p:txBody>
          <a:bodyPr>
            <a:normAutofit fontScale="77500" lnSpcReduction="20000"/>
          </a:bodyPr>
          <a:lstStyle/>
          <a:p>
            <a:r>
              <a:rPr lang="en-US" b="1" dirty="0">
                <a:latin typeface="Times New Roman" pitchFamily="18" charset="0"/>
                <a:cs typeface="Times New Roman" pitchFamily="18" charset="0"/>
              </a:rPr>
              <a:t>Made many </a:t>
            </a:r>
            <a:r>
              <a:rPr lang="en-US" dirty="0">
                <a:latin typeface="Times New Roman" pitchFamily="18" charset="0"/>
                <a:cs typeface="Times New Roman" pitchFamily="18" charset="0"/>
              </a:rPr>
              <a:t>layers of mostly flat cells, although lower cells are Rounded</a:t>
            </a:r>
            <a:r>
              <a:rPr lang="en-US" dirty="0"/>
              <a:t>. </a:t>
            </a:r>
          </a:p>
          <a:p>
            <a:r>
              <a:rPr lang="en-US" dirty="0">
                <a:latin typeface="Times New Roman" pitchFamily="18" charset="0"/>
                <a:cs typeface="Times New Roman" pitchFamily="18" charset="0"/>
              </a:rPr>
              <a:t>Mitosis takes place in the lowest layer to continually produce new cells to replace those worn off the surface</a:t>
            </a:r>
          </a:p>
          <a:p>
            <a:endParaRPr lang="en-US" dirty="0">
              <a:latin typeface="Times New Roman" pitchFamily="18" charset="0"/>
              <a:cs typeface="Times New Roman" pitchFamily="18" charset="0"/>
            </a:endParaRPr>
          </a:p>
          <a:p>
            <a:pPr marL="0" indent="0">
              <a:buNone/>
            </a:pPr>
            <a:r>
              <a:rPr lang="en-US" sz="3500" dirty="0">
                <a:latin typeface="Times New Roman" pitchFamily="18" charset="0"/>
                <a:cs typeface="Times New Roman" pitchFamily="18" charset="0"/>
              </a:rPr>
              <a:t>KERATINISED STRATIFIED EPITHELIUM.</a:t>
            </a:r>
          </a:p>
          <a:p>
            <a:r>
              <a:rPr lang="en-US" dirty="0">
                <a:latin typeface="Times New Roman" pitchFamily="18" charset="0"/>
                <a:cs typeface="Times New Roman" pitchFamily="18" charset="0"/>
              </a:rPr>
              <a:t>Found </a:t>
            </a:r>
            <a:r>
              <a:rPr lang="en-US" b="1" dirty="0">
                <a:latin typeface="Times New Roman" pitchFamily="18" charset="0"/>
                <a:cs typeface="Times New Roman" pitchFamily="18" charset="0"/>
              </a:rPr>
              <a:t>on dry surfaces </a:t>
            </a:r>
            <a:r>
              <a:rPr lang="en-US" dirty="0">
                <a:latin typeface="Times New Roman" pitchFamily="18" charset="0"/>
                <a:cs typeface="Times New Roman" pitchFamily="18" charset="0"/>
              </a:rPr>
              <a:t>that are subjected </a:t>
            </a:r>
            <a:r>
              <a:rPr lang="en-US" u="sng" dirty="0">
                <a:latin typeface="Times New Roman" pitchFamily="18" charset="0"/>
                <a:cs typeface="Times New Roman" pitchFamily="18" charset="0"/>
              </a:rPr>
              <a:t>to wear and tear</a:t>
            </a:r>
            <a:r>
              <a:rPr lang="en-US" dirty="0">
                <a:latin typeface="Times New Roman" pitchFamily="18" charset="0"/>
                <a:cs typeface="Times New Roman" pitchFamily="18" charset="0"/>
              </a:rPr>
              <a:t>, i.e. skin, hair and nails.</a:t>
            </a:r>
          </a:p>
          <a:p>
            <a:pPr>
              <a:buNone/>
            </a:pP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surface layer </a:t>
            </a:r>
            <a:r>
              <a:rPr lang="en-US" dirty="0">
                <a:latin typeface="Times New Roman" pitchFamily="18" charset="0"/>
                <a:cs typeface="Times New Roman" pitchFamily="18" charset="0"/>
              </a:rPr>
              <a:t>consists of </a:t>
            </a:r>
            <a:r>
              <a:rPr lang="en-US" b="1" dirty="0">
                <a:latin typeface="Times New Roman" pitchFamily="18" charset="0"/>
                <a:cs typeface="Times New Roman" pitchFamily="18" charset="0"/>
              </a:rPr>
              <a:t>protein keratin </a:t>
            </a:r>
            <a:r>
              <a:rPr lang="en-US" dirty="0">
                <a:latin typeface="Times New Roman" pitchFamily="18" charset="0"/>
                <a:cs typeface="Times New Roman" pitchFamily="18" charset="0"/>
              </a:rPr>
              <a:t>which </a:t>
            </a:r>
            <a:r>
              <a:rPr lang="en-US" b="1" dirty="0">
                <a:latin typeface="Times New Roman" pitchFamily="18" charset="0"/>
                <a:cs typeface="Times New Roman" pitchFamily="18" charset="0"/>
              </a:rPr>
              <a:t>forms a tough</a:t>
            </a:r>
            <a:r>
              <a:rPr lang="en-US" dirty="0">
                <a:latin typeface="Times New Roman" pitchFamily="18" charset="0"/>
                <a:cs typeface="Times New Roman" pitchFamily="18" charset="0"/>
              </a:rPr>
              <a:t>, relatively </a:t>
            </a:r>
            <a:r>
              <a:rPr lang="en-US" b="1" dirty="0">
                <a:latin typeface="Times New Roman" pitchFamily="18" charset="0"/>
                <a:cs typeface="Times New Roman" pitchFamily="18" charset="0"/>
              </a:rPr>
              <a:t>waterproof</a:t>
            </a:r>
            <a:r>
              <a:rPr lang="en-US" dirty="0">
                <a:latin typeface="Times New Roman" pitchFamily="18" charset="0"/>
                <a:cs typeface="Times New Roman" pitchFamily="18" charset="0"/>
              </a:rPr>
              <a:t> protective layer that prevents drying of the underlying live cells.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surface layer of skin is rubbed off and is replaced from below</a:t>
            </a:r>
          </a:p>
          <a:p>
            <a:pPr>
              <a:buNone/>
            </a:pPr>
            <a:r>
              <a:rPr lang="en-US" sz="3200" dirty="0">
                <a:latin typeface="Times New Roman" pitchFamily="18" charset="0"/>
                <a:cs typeface="Times New Roman" pitchFamily="18" charset="0"/>
              </a:rPr>
              <a:t>NON-KERATINISED STRATIFIED EPITHELIUM.</a:t>
            </a:r>
          </a:p>
          <a:p>
            <a:pPr>
              <a:buNone/>
            </a:pPr>
            <a:r>
              <a:rPr lang="en-US" b="1" dirty="0">
                <a:latin typeface="Times New Roman" pitchFamily="18" charset="0"/>
                <a:cs typeface="Times New Roman" pitchFamily="18" charset="0"/>
              </a:rPr>
              <a:t> </a:t>
            </a:r>
          </a:p>
          <a:p>
            <a:r>
              <a:rPr lang="en-US" dirty="0">
                <a:latin typeface="Times New Roman" pitchFamily="18" charset="0"/>
                <a:cs typeface="Times New Roman" pitchFamily="18" charset="0"/>
              </a:rPr>
              <a:t>This is found </a:t>
            </a:r>
            <a:r>
              <a:rPr lang="en-US" b="1" dirty="0">
                <a:latin typeface="Times New Roman" pitchFamily="18" charset="0"/>
                <a:cs typeface="Times New Roman" pitchFamily="18" charset="0"/>
              </a:rPr>
              <a:t>on wet surfaces </a:t>
            </a:r>
            <a:r>
              <a:rPr lang="en-US" dirty="0">
                <a:latin typeface="Times New Roman" pitchFamily="18" charset="0"/>
                <a:cs typeface="Times New Roman" pitchFamily="18" charset="0"/>
              </a:rPr>
              <a:t>that may be </a:t>
            </a:r>
            <a:r>
              <a:rPr lang="en-US" u="sng" dirty="0">
                <a:latin typeface="Times New Roman" pitchFamily="18" charset="0"/>
                <a:cs typeface="Times New Roman" pitchFamily="18" charset="0"/>
              </a:rPr>
              <a:t>subjected to wear and tear </a:t>
            </a:r>
            <a:r>
              <a:rPr lang="en-US" dirty="0">
                <a:latin typeface="Times New Roman" pitchFamily="18" charset="0"/>
                <a:cs typeface="Times New Roman" pitchFamily="18" charset="0"/>
              </a:rPr>
              <a:t>but are protected from drying, e.g. the conjunctiva of the eyes, the lining of the mouth, the pharynx, the esophagus and the vagina.</a:t>
            </a:r>
          </a:p>
          <a:p>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838200" y="365125"/>
            <a:ext cx="10515600" cy="732155"/>
          </a:xfrm>
        </p:spPr>
        <p:txBody>
          <a:bodyPr>
            <a:normAutofit/>
          </a:bodyPr>
          <a:lstStyle/>
          <a:p>
            <a:r>
              <a:rPr lang="en-US" sz="3100" dirty="0">
                <a:latin typeface="Times New Roman" pitchFamily="18" charset="0"/>
                <a:cs typeface="Times New Roman" pitchFamily="18" charset="0"/>
              </a:rPr>
              <a:t>STRATIFIED SQUAMOUS EPITHELIUM</a:t>
            </a:r>
            <a:endParaRPr lang="en-US" dirty="0"/>
          </a:p>
        </p:txBody>
      </p:sp>
    </p:spTree>
    <p:extLst>
      <p:ext uri="{BB962C8B-B14F-4D97-AF65-F5344CB8AC3E}">
        <p14:creationId xmlns:p14="http://schemas.microsoft.com/office/powerpoint/2010/main" val="16671986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7252"/>
            <a:ext cx="10515600" cy="4955623"/>
          </a:xfrm>
        </p:spPr>
        <p:txBody>
          <a:bodyPr>
            <a:normAutofit/>
          </a:bodyPr>
          <a:lstStyle/>
          <a:p>
            <a:r>
              <a:rPr lang="en-US" dirty="0">
                <a:latin typeface="Times New Roman" pitchFamily="18" charset="0"/>
                <a:cs typeface="Times New Roman" pitchFamily="18" charset="0"/>
              </a:rPr>
              <a:t>It is a type of stratified epithelium in which </a:t>
            </a:r>
            <a:r>
              <a:rPr lang="en-US" b="1" dirty="0">
                <a:latin typeface="Times New Roman" pitchFamily="18" charset="0"/>
                <a:cs typeface="Times New Roman" pitchFamily="18" charset="0"/>
              </a:rPr>
              <a:t>the surface cells change shape from round to </a:t>
            </a:r>
            <a:r>
              <a:rPr lang="en-US" b="1" dirty="0" err="1">
                <a:latin typeface="Times New Roman" pitchFamily="18" charset="0"/>
                <a:cs typeface="Times New Roman" pitchFamily="18" charset="0"/>
              </a:rPr>
              <a:t>squamous</a:t>
            </a: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The urinary bladder is lined with transitional epithelium. </a:t>
            </a:r>
          </a:p>
          <a:p>
            <a:pPr lvl="1">
              <a:buNone/>
            </a:pPr>
            <a:endParaRPr lang="en-US" dirty="0">
              <a:latin typeface="Times New Roman" pitchFamily="18" charset="0"/>
              <a:cs typeface="Times New Roman" pitchFamily="18" charset="0"/>
            </a:endParaRPr>
          </a:p>
          <a:p>
            <a:pPr lvl="2"/>
            <a:r>
              <a:rPr lang="en-US" dirty="0">
                <a:latin typeface="Times New Roman" pitchFamily="18" charset="0"/>
                <a:cs typeface="Times New Roman" pitchFamily="18" charset="0"/>
              </a:rPr>
              <a:t>When the bladder is empty, the surface cells are rounded. </a:t>
            </a:r>
          </a:p>
          <a:p>
            <a:pPr lvl="2">
              <a:buNone/>
            </a:pPr>
            <a:endParaRPr lang="en-US" dirty="0">
              <a:latin typeface="Times New Roman" pitchFamily="18" charset="0"/>
              <a:cs typeface="Times New Roman" pitchFamily="18" charset="0"/>
            </a:endParaRPr>
          </a:p>
          <a:p>
            <a:pPr lvl="2"/>
            <a:r>
              <a:rPr lang="en-US" dirty="0">
                <a:latin typeface="Times New Roman" pitchFamily="18" charset="0"/>
                <a:cs typeface="Times New Roman" pitchFamily="18" charset="0"/>
              </a:rPr>
              <a:t>As the  bladder fills, these cells become flattened</a:t>
            </a:r>
          </a:p>
          <a:p>
            <a:pPr lvl="1">
              <a:buNone/>
            </a:pP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Transitional epithelium enables the bladder to fill and stretch without tearing the lining</a:t>
            </a:r>
          </a:p>
        </p:txBody>
      </p:sp>
      <p:sp>
        <p:nvSpPr>
          <p:cNvPr id="3" name="Title 2"/>
          <p:cNvSpPr>
            <a:spLocks noGrp="1"/>
          </p:cNvSpPr>
          <p:nvPr>
            <p:ph type="title"/>
          </p:nvPr>
        </p:nvSpPr>
        <p:spPr/>
        <p:txBody>
          <a:bodyPr/>
          <a:lstStyle/>
          <a:p>
            <a:r>
              <a:rPr lang="en-US" dirty="0">
                <a:latin typeface="Times New Roman" pitchFamily="18" charset="0"/>
                <a:cs typeface="Times New Roman" pitchFamily="18" charset="0"/>
              </a:rPr>
              <a:t>Transitional epithelium</a:t>
            </a:r>
            <a:endParaRPr lang="en-US" dirty="0"/>
          </a:p>
        </p:txBody>
      </p:sp>
    </p:spTree>
    <p:extLst>
      <p:ext uri="{BB962C8B-B14F-4D97-AF65-F5344CB8AC3E}">
        <p14:creationId xmlns:p14="http://schemas.microsoft.com/office/powerpoint/2010/main" val="2836890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56294</TotalTime>
  <Words>10960</Words>
  <Application>Microsoft Office PowerPoint</Application>
  <PresentationFormat>Widescreen</PresentationFormat>
  <Paragraphs>1038</Paragraphs>
  <Slides>130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37" baseType="lpstr">
      <vt:lpstr>Arial</vt:lpstr>
      <vt:lpstr>Calibri</vt:lpstr>
      <vt:lpstr>Calibri Light</vt:lpstr>
      <vt:lpstr>Times New Roman</vt:lpstr>
      <vt:lpstr>Wingdings</vt:lpstr>
      <vt:lpstr>Office Theme</vt:lpstr>
      <vt:lpstr>Document</vt:lpstr>
      <vt:lpstr>Anatomy and physiology</vt:lpstr>
      <vt:lpstr>MODULE COMPETENCE AND OUTCOMES</vt:lpstr>
      <vt:lpstr>Module units</vt:lpstr>
      <vt:lpstr>Levels of organization</vt:lpstr>
      <vt:lpstr>TERMS TO DEFINE:  Anatomy, Physiology, Cell Tissues, Organ, Systems, Organism</vt:lpstr>
      <vt:lpstr>CT’D</vt:lpstr>
      <vt:lpstr>Anatomical position and directions</vt:lpstr>
      <vt:lpstr>Other directional terms</vt:lpstr>
      <vt:lpstr>Other terms: anatomical movements </vt:lpstr>
      <vt:lpstr>Anatomical movements cont’</vt:lpstr>
      <vt:lpstr>.</vt:lpstr>
      <vt:lpstr>.</vt:lpstr>
      <vt:lpstr>Anatomical planes and sections</vt:lpstr>
      <vt:lpstr>Anatomical sections </vt:lpstr>
      <vt:lpstr>Levels of organization of human body</vt:lpstr>
      <vt:lpstr>Basic biochemistry</vt:lpstr>
      <vt:lpstr>Bonds </vt:lpstr>
      <vt:lpstr>INORGANIC COMPOUNDS OF IMPORTANCE</vt:lpstr>
      <vt:lpstr>Water in the body is found in the compartments as;</vt:lpstr>
      <vt:lpstr>Specialized fluids </vt:lpstr>
      <vt:lpstr>Distribution of body water in a 70 kg person</vt:lpstr>
      <vt:lpstr>ACIDS, BASES and pH</vt:lpstr>
      <vt:lpstr>PH values</vt:lpstr>
      <vt:lpstr>Acids and bases cont’</vt:lpstr>
      <vt:lpstr>BUFFER SYSTEMS </vt:lpstr>
      <vt:lpstr>Examples of buffer system work</vt:lpstr>
      <vt:lpstr>Example cont’</vt:lpstr>
      <vt:lpstr>How the kidneys regulate the blood PH</vt:lpstr>
      <vt:lpstr>ORGANIC COMPOUNDS OF IMPORTANCE</vt:lpstr>
      <vt:lpstr>CARBOHYDRATES</vt:lpstr>
      <vt:lpstr>LIPIDS</vt:lpstr>
      <vt:lpstr>A: TRUE FATS</vt:lpstr>
      <vt:lpstr>B: Phospholipids</vt:lpstr>
      <vt:lpstr>FUNCTIONS OF PROTEINS</vt:lpstr>
      <vt:lpstr>NUCLEIC ACIDS: DNA and RNA </vt:lpstr>
      <vt:lpstr>ATP</vt:lpstr>
      <vt:lpstr>Body environment</vt:lpstr>
      <vt:lpstr>Internal environment cont’</vt:lpstr>
      <vt:lpstr>Homeostasis is achieved by two control mechanisms</vt:lpstr>
      <vt:lpstr>Homeostasis control mechanisms cont’</vt:lpstr>
      <vt:lpstr>PowerPoint Presentation</vt:lpstr>
      <vt:lpstr>Organization of the Human Body-CT’D </vt:lpstr>
      <vt:lpstr>Organization of the Human Body </vt:lpstr>
      <vt:lpstr>HUMAN CELL</vt:lpstr>
      <vt:lpstr>PowerPoint Presentation</vt:lpstr>
      <vt:lpstr>PowerPoint Presentation</vt:lpstr>
      <vt:lpstr>HUMAN CELL CONT’</vt:lpstr>
      <vt:lpstr> CELL MEMBRANE/ CELL MEMBRANE, PLASMA MEMBRANE, CTYOPLASMIC MEMBRANE, PLASMALEMMA</vt:lpstr>
      <vt:lpstr>PowerPoint Presentation</vt:lpstr>
      <vt:lpstr>PowerPoint Presentation</vt:lpstr>
      <vt:lpstr>Summary of Functions of cell membrane</vt:lpstr>
      <vt:lpstr>Organelles</vt:lpstr>
      <vt:lpstr>PowerPoint Presentation</vt:lpstr>
      <vt:lpstr>Ribosomes</vt:lpstr>
      <vt:lpstr>Geneology </vt:lpstr>
      <vt:lpstr>Protein synthesis</vt:lpstr>
      <vt:lpstr>Mitochondria (Nickname:  “The Powerhouse” )</vt:lpstr>
      <vt:lpstr>Main fxns are:</vt:lpstr>
      <vt:lpstr>LYSOSOMES – nickname- clean up crews</vt:lpstr>
      <vt:lpstr>Functions of lysosomes</vt:lpstr>
      <vt:lpstr>Endoplasmic reticulum (ER) </vt:lpstr>
      <vt:lpstr>Golgi apparatus Nickname:  The shippers</vt:lpstr>
      <vt:lpstr>Cytoplasm</vt:lpstr>
      <vt:lpstr>Cell division/cell cycle </vt:lpstr>
      <vt:lpstr>Sites where mitosis does not take place</vt:lpstr>
      <vt:lpstr>Cell cycle cont’</vt:lpstr>
      <vt:lpstr>Mitosis: has four distinct stages. </vt:lpstr>
      <vt:lpstr>Cancer </vt:lpstr>
      <vt:lpstr>Cell aging and death</vt:lpstr>
      <vt:lpstr>Cytoskeleton </vt:lpstr>
      <vt:lpstr>Cytoskeleton cont’</vt:lpstr>
      <vt:lpstr>Cytoskeleton cont’</vt:lpstr>
      <vt:lpstr>Cell transport </vt:lpstr>
      <vt:lpstr>Diffusion </vt:lpstr>
      <vt:lpstr>PowerPoint Presentation</vt:lpstr>
      <vt:lpstr>FACILITED  DIFFUSION</vt:lpstr>
      <vt:lpstr>An example of FACILITATED DIFFUSION</vt:lpstr>
      <vt:lpstr>PowerPoint Presentation</vt:lpstr>
      <vt:lpstr>OSMOSIS</vt:lpstr>
      <vt:lpstr>Active transport </vt:lpstr>
      <vt:lpstr>ACTIVE TRANSPORT</vt:lpstr>
      <vt:lpstr>Endocytosis</vt:lpstr>
      <vt:lpstr>Phagocytosis cont’</vt:lpstr>
      <vt:lpstr>Filtration </vt:lpstr>
      <vt:lpstr>Cell Junctions </vt:lpstr>
      <vt:lpstr>Cell junctions cont’</vt:lpstr>
      <vt:lpstr>Cell junctions cont</vt:lpstr>
      <vt:lpstr>Body cavities and membranes </vt:lpstr>
      <vt:lpstr>Body cavities cont’</vt:lpstr>
      <vt:lpstr>Tissues and membranes</vt:lpstr>
      <vt:lpstr>Epithelial tissue </vt:lpstr>
      <vt:lpstr>Functions  include:</vt:lpstr>
      <vt:lpstr>PowerPoint Presentation</vt:lpstr>
      <vt:lpstr>Simple epithelium</vt:lpstr>
      <vt:lpstr>Squamous (pavement) epithelium</vt:lpstr>
      <vt:lpstr>Columnar epithelium</vt:lpstr>
      <vt:lpstr>PowerPoint Presentation</vt:lpstr>
      <vt:lpstr>STRATIFIED SQUAMOUS EPITHELIUM</vt:lpstr>
      <vt:lpstr>Transitional epithelium</vt:lpstr>
      <vt:lpstr>PowerPoint Presentation</vt:lpstr>
      <vt:lpstr>CONNECTIVE TISSUE </vt:lpstr>
      <vt:lpstr>Function of connective tissue</vt:lpstr>
      <vt:lpstr>BLOOD</vt:lpstr>
      <vt:lpstr>PowerPoint Presentation</vt:lpstr>
      <vt:lpstr>Blood cells</vt:lpstr>
      <vt:lpstr>AREOLAR/LOOSE CONNECTIVE TISSUE </vt:lpstr>
      <vt:lpstr>ADIPOSE TISSUE </vt:lpstr>
      <vt:lpstr>Brown adipose </vt:lpstr>
      <vt:lpstr>Fibrous tissue/dense connective tissue</vt:lpstr>
      <vt:lpstr>ELASTIC CONNECTIVE TISSUE</vt:lpstr>
      <vt:lpstr>BONE</vt:lpstr>
      <vt:lpstr>CARTILAGE</vt:lpstr>
      <vt:lpstr>HYALINE CARTILAGE </vt:lpstr>
      <vt:lpstr>Elastic cartilage </vt:lpstr>
      <vt:lpstr>Muscle tissue</vt:lpstr>
      <vt:lpstr>SKELETAL MUSCLE</vt:lpstr>
      <vt:lpstr>Skeletal </vt:lpstr>
      <vt:lpstr>Smooth (visceral) muscle tissue  </vt:lpstr>
      <vt:lpstr>Cardiac muscle tissue </vt:lpstr>
      <vt:lpstr>Characteristics of Cardiac Cells</vt:lpstr>
      <vt:lpstr>PowerPoint Presentation</vt:lpstr>
      <vt:lpstr>Summary of muscle tissue</vt:lpstr>
      <vt:lpstr>NERVE TISSUE</vt:lpstr>
      <vt:lpstr>Neuron </vt:lpstr>
      <vt:lpstr>Nerve tissue cont….</vt:lpstr>
      <vt:lpstr>Glands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Mr.Sindani</dc:creator>
  <cp:lastModifiedBy>Mr.Sindani</cp:lastModifiedBy>
  <cp:revision>244</cp:revision>
  <cp:lastPrinted>2019-11-11T07:34:38Z</cp:lastPrinted>
  <dcterms:created xsi:type="dcterms:W3CDTF">2018-10-16T08:24:09Z</dcterms:created>
  <dcterms:modified xsi:type="dcterms:W3CDTF">2021-05-24T12:58:24Z</dcterms:modified>
</cp:coreProperties>
</file>