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bin" ContentType="application/vnd.openxmlformats-officedocument.oleObject"/>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drawings/vmlDrawing1.vml" ContentType="application/vnd.openxmlformats-officedocument.vmlDrawing"/>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Slides/notesSlide3.xml" ContentType="application/vnd.openxmlformats-officedocument.presentationml.notes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bookmarkIdSeed="3" saveSubsetFonts="1">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Lst>
  <p:sldSz type="screen16x9" cy="6858000" cx="12192000"/>
  <p:notesSz cx="7010400" cy="92964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00" autoAdjust="0"/>
    <p:restoredTop sz="94660"/>
  </p:normalViewPr>
  <p:slideViewPr>
    <p:cSldViewPr snapToGrid="0">
      <p:cViewPr varScale="1">
        <p:scale>
          <a:sx n="74" d="100"/>
          <a:sy n="74" d="100"/>
        </p:scale>
        <p:origin x="576" y="7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tableStyles" Target="tableStyles.xml"/><Relationship Id="rId135" Type="http://schemas.openxmlformats.org/officeDocument/2006/relationships/presProps" Target="presProps.xml"/><Relationship Id="rId136" Type="http://schemas.openxmlformats.org/officeDocument/2006/relationships/viewProps" Target="viewProps.xml"/><Relationship Id="rId13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293" name=""/>
        <p:cNvGrpSpPr/>
        <p:nvPr/>
      </p:nvGrpSpPr>
      <p:grpSpPr>
        <a:xfrm>
          <a:off x="0" y="0"/>
          <a:ext cx="0" cy="0"/>
          <a:chOff x="0" y="0"/>
          <a:chExt cx="0" cy="0"/>
        </a:xfrm>
      </p:grpSpPr>
      <p:sp>
        <p:nvSpPr>
          <p:cNvPr id="1048905" name="Header Placeholder 1"/>
          <p:cNvSpPr>
            <a:spLocks noGrp="1"/>
          </p:cNvSpPr>
          <p:nvPr>
            <p:ph type="hdr" sz="quarter"/>
          </p:nvPr>
        </p:nvSpPr>
        <p:spPr>
          <a:xfrm>
            <a:off x="0" y="0"/>
            <a:ext cx="3037840" cy="466434"/>
          </a:xfrm>
          <a:prstGeom prst="rect"/>
        </p:spPr>
        <p:txBody>
          <a:bodyPr bIns="46589" lIns="93177" rIns="93177" rtlCol="0" tIns="46589" vert="horz"/>
          <a:lstStyle>
            <a:lvl1pPr algn="l">
              <a:defRPr sz="1200"/>
            </a:lvl1pPr>
          </a:lstStyle>
          <a:p>
            <a:endParaRPr lang="en-US"/>
          </a:p>
        </p:txBody>
      </p:sp>
      <p:sp>
        <p:nvSpPr>
          <p:cNvPr id="1048906" name="Date Placeholder 2"/>
          <p:cNvSpPr>
            <a:spLocks noGrp="1"/>
          </p:cNvSpPr>
          <p:nvPr>
            <p:ph type="dt" sz="quarter" idx="1"/>
          </p:nvPr>
        </p:nvSpPr>
        <p:spPr>
          <a:xfrm>
            <a:off x="3970938" y="0"/>
            <a:ext cx="3037840" cy="466434"/>
          </a:xfrm>
          <a:prstGeom prst="rect"/>
        </p:spPr>
        <p:txBody>
          <a:bodyPr bIns="46589" lIns="93177" rIns="93177" rtlCol="0" tIns="46589" vert="horz"/>
          <a:lstStyle>
            <a:lvl1pPr algn="r">
              <a:defRPr sz="1200"/>
            </a:lvl1pPr>
          </a:lstStyle>
          <a:p>
            <a:fld id="{887A21C4-2D91-4181-8259-48894660AD3A}" type="datetimeFigureOut">
              <a:rPr lang="en-US" smtClean="0"/>
              <a:t>2/11/2020</a:t>
            </a:fld>
            <a:endParaRPr lang="en-US"/>
          </a:p>
        </p:txBody>
      </p:sp>
      <p:sp>
        <p:nvSpPr>
          <p:cNvPr id="1048907" name="Footer Placeholder 3"/>
          <p:cNvSpPr>
            <a:spLocks noGrp="1"/>
          </p:cNvSpPr>
          <p:nvPr>
            <p:ph type="ftr" sz="quarter" idx="2"/>
          </p:nvPr>
        </p:nvSpPr>
        <p:spPr>
          <a:xfrm>
            <a:off x="0" y="8829967"/>
            <a:ext cx="3037840" cy="466433"/>
          </a:xfrm>
          <a:prstGeom prst="rect"/>
        </p:spPr>
        <p:txBody>
          <a:bodyPr anchor="b" bIns="46589" lIns="93177" rIns="93177" rtlCol="0" tIns="46589" vert="horz"/>
          <a:lstStyle>
            <a:lvl1pPr algn="l">
              <a:defRPr sz="1200"/>
            </a:lvl1pPr>
          </a:lstStyle>
          <a:p>
            <a:endParaRPr lang="en-US"/>
          </a:p>
        </p:txBody>
      </p:sp>
      <p:sp>
        <p:nvSpPr>
          <p:cNvPr id="1048908" name="Slide Number Placeholder 4"/>
          <p:cNvSpPr>
            <a:spLocks noGrp="1"/>
          </p:cNvSpPr>
          <p:nvPr>
            <p:ph type="sldNum" sz="quarter" idx="3"/>
          </p:nvPr>
        </p:nvSpPr>
        <p:spPr>
          <a:xfrm>
            <a:off x="3970938" y="8829967"/>
            <a:ext cx="3037840" cy="466433"/>
          </a:xfrm>
          <a:prstGeom prst="rect"/>
        </p:spPr>
        <p:txBody>
          <a:bodyPr anchor="b" bIns="46589" lIns="93177" rIns="93177" rtlCol="0" tIns="46589" vert="horz"/>
          <a:lstStyle>
            <a:lvl1pPr algn="r">
              <a:defRPr sz="1200"/>
            </a:lvl1pPr>
          </a:lstStyle>
          <a:p>
            <a:fld id="{7144A28B-9DF0-4932-B908-7DAE1B052B00}" type="slidenum">
              <a:rPr lang="en-US" smtClean="0"/>
              <a:t>‹#›</a:t>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92" name=""/>
        <p:cNvGrpSpPr/>
        <p:nvPr/>
      </p:nvGrpSpPr>
      <p:grpSpPr>
        <a:xfrm>
          <a:off x="0" y="0"/>
          <a:ext cx="0" cy="0"/>
          <a:chOff x="0" y="0"/>
          <a:chExt cx="0" cy="0"/>
        </a:xfrm>
      </p:grpSpPr>
      <p:sp>
        <p:nvSpPr>
          <p:cNvPr id="1048899" name="Header Placeholder 1"/>
          <p:cNvSpPr>
            <a:spLocks noGrp="1"/>
          </p:cNvSpPr>
          <p:nvPr>
            <p:ph type="hdr" sz="quarter"/>
          </p:nvPr>
        </p:nvSpPr>
        <p:spPr>
          <a:xfrm>
            <a:off x="0" y="0"/>
            <a:ext cx="3037840" cy="466434"/>
          </a:xfrm>
          <a:prstGeom prst="rect"/>
        </p:spPr>
        <p:txBody>
          <a:bodyPr bIns="46589" lIns="93177" rIns="93177" rtlCol="0" tIns="46589" vert="horz"/>
          <a:lstStyle>
            <a:lvl1pPr algn="l">
              <a:defRPr sz="1200"/>
            </a:lvl1pPr>
          </a:lstStyle>
          <a:p>
            <a:endParaRPr lang="en-US"/>
          </a:p>
        </p:txBody>
      </p:sp>
      <p:sp>
        <p:nvSpPr>
          <p:cNvPr id="1048900" name="Date Placeholder 2"/>
          <p:cNvSpPr>
            <a:spLocks noGrp="1"/>
          </p:cNvSpPr>
          <p:nvPr>
            <p:ph type="dt" idx="1"/>
          </p:nvPr>
        </p:nvSpPr>
        <p:spPr>
          <a:xfrm>
            <a:off x="3970938" y="0"/>
            <a:ext cx="3037840" cy="466434"/>
          </a:xfrm>
          <a:prstGeom prst="rect"/>
        </p:spPr>
        <p:txBody>
          <a:bodyPr bIns="46589" lIns="93177" rIns="93177" rtlCol="0" tIns="46589" vert="horz"/>
          <a:lstStyle>
            <a:lvl1pPr algn="r">
              <a:defRPr sz="1200"/>
            </a:lvl1pPr>
          </a:lstStyle>
          <a:p>
            <a:fld id="{98E2F6F4-6654-495A-B886-D45786B7F844}" type="datetimeFigureOut">
              <a:rPr lang="en-US" smtClean="0"/>
              <a:t>2/11/2020</a:t>
            </a:fld>
            <a:endParaRPr lang="en-US"/>
          </a:p>
        </p:txBody>
      </p:sp>
      <p:sp>
        <p:nvSpPr>
          <p:cNvPr id="1048901" name="Slide Image Placeholder 3"/>
          <p:cNvSpPr>
            <a:spLocks noChangeAspect="1" noRot="1" noGrp="1"/>
          </p:cNvSpPr>
          <p:nvPr>
            <p:ph type="sldImg" idx="2"/>
          </p:nvPr>
        </p:nvSpPr>
        <p:spPr>
          <a:xfrm>
            <a:off x="717550" y="1162050"/>
            <a:ext cx="5575300" cy="3136900"/>
          </a:xfrm>
          <a:prstGeom prst="rect"/>
          <a:noFill/>
          <a:ln w="12700">
            <a:solidFill>
              <a:prstClr val="black"/>
            </a:solidFill>
          </a:ln>
        </p:spPr>
        <p:txBody>
          <a:bodyPr anchor="ctr" bIns="46589" lIns="93177" rIns="93177" rtlCol="0" tIns="46589" vert="horz"/>
          <a:p>
            <a:endParaRPr lang="en-US"/>
          </a:p>
        </p:txBody>
      </p:sp>
      <p:sp>
        <p:nvSpPr>
          <p:cNvPr id="1048902" name="Notes Placeholder 4"/>
          <p:cNvSpPr>
            <a:spLocks noGrp="1"/>
          </p:cNvSpPr>
          <p:nvPr>
            <p:ph type="body" sz="quarter" idx="3"/>
          </p:nvPr>
        </p:nvSpPr>
        <p:spPr>
          <a:xfrm>
            <a:off x="701040" y="4473892"/>
            <a:ext cx="5608320" cy="3660458"/>
          </a:xfrm>
          <a:prstGeom prst="rect"/>
        </p:spPr>
        <p:txBody>
          <a:bodyPr bIns="46589" lIns="93177" rIns="93177" rtlCol="0" tIns="46589"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03" name="Footer Placeholder 5"/>
          <p:cNvSpPr>
            <a:spLocks noGrp="1"/>
          </p:cNvSpPr>
          <p:nvPr>
            <p:ph type="ftr" sz="quarter" idx="4"/>
          </p:nvPr>
        </p:nvSpPr>
        <p:spPr>
          <a:xfrm>
            <a:off x="0" y="8829967"/>
            <a:ext cx="3037840" cy="466433"/>
          </a:xfrm>
          <a:prstGeom prst="rect"/>
        </p:spPr>
        <p:txBody>
          <a:bodyPr anchor="b" bIns="46589" lIns="93177" rIns="93177" rtlCol="0" tIns="46589" vert="horz"/>
          <a:lstStyle>
            <a:lvl1pPr algn="l">
              <a:defRPr sz="1200"/>
            </a:lvl1pPr>
          </a:lstStyle>
          <a:p>
            <a:endParaRPr lang="en-US"/>
          </a:p>
        </p:txBody>
      </p:sp>
      <p:sp>
        <p:nvSpPr>
          <p:cNvPr id="1048904" name="Slide Number Placeholder 6"/>
          <p:cNvSpPr>
            <a:spLocks noGrp="1"/>
          </p:cNvSpPr>
          <p:nvPr>
            <p:ph type="sldNum" sz="quarter" idx="5"/>
          </p:nvPr>
        </p:nvSpPr>
        <p:spPr>
          <a:xfrm>
            <a:off x="3970938" y="8829967"/>
            <a:ext cx="3037840" cy="466433"/>
          </a:xfrm>
          <a:prstGeom prst="rect"/>
        </p:spPr>
        <p:txBody>
          <a:bodyPr anchor="b" bIns="46589" lIns="93177" rIns="93177" rtlCol="0" tIns="46589" vert="horz"/>
          <a:lstStyle>
            <a:lvl1pPr algn="r">
              <a:defRPr sz="1200"/>
            </a:lvl1pPr>
          </a:lstStyle>
          <a:p>
            <a:fld id="{920AFEA3-5C05-4B35-8AE4-4DBA4CBE10A9}"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693" name="Slide Image Placeholder 1"/>
          <p:cNvSpPr>
            <a:spLocks noChangeAspect="1" noRot="1" noGrp="1"/>
          </p:cNvSpPr>
          <p:nvPr>
            <p:ph type="sldImg"/>
          </p:nvPr>
        </p:nvSpPr>
        <p:spPr/>
      </p:sp>
      <p:sp>
        <p:nvSpPr>
          <p:cNvPr id="1048694" name="Notes Placeholder 2"/>
          <p:cNvSpPr>
            <a:spLocks noGrp="1"/>
          </p:cNvSpPr>
          <p:nvPr>
            <p:ph type="body" idx="1"/>
          </p:nvPr>
        </p:nvSpPr>
        <p:spPr/>
        <p:txBody>
          <a:bodyPr>
            <a:normAutofit/>
          </a:bodyPr>
          <a:p>
            <a:endParaRPr dirty="0" lang="en-US"/>
          </a:p>
        </p:txBody>
      </p:sp>
      <p:sp>
        <p:nvSpPr>
          <p:cNvPr id="1048695" name="Slide Number Placeholder 3"/>
          <p:cNvSpPr>
            <a:spLocks noGrp="1"/>
          </p:cNvSpPr>
          <p:nvPr>
            <p:ph type="sldNum" sz="quarter" idx="10"/>
          </p:nvPr>
        </p:nvSpPr>
        <p:spPr/>
        <p:txBody>
          <a:bodyPr/>
          <a:p>
            <a:fld id="{79CA1CC3-898A-474A-BE91-915B2FF84E9A}" type="slidenum">
              <a:rPr lang="en-US" smtClean="0"/>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698" name="Slide Image Placeholder 1"/>
          <p:cNvSpPr>
            <a:spLocks noChangeAspect="1" noRot="1" noGrp="1"/>
          </p:cNvSpPr>
          <p:nvPr>
            <p:ph type="sldImg"/>
          </p:nvPr>
        </p:nvSpPr>
        <p:spPr/>
      </p:sp>
      <p:sp>
        <p:nvSpPr>
          <p:cNvPr id="1048699" name="Notes Placeholder 2"/>
          <p:cNvSpPr>
            <a:spLocks noGrp="1"/>
          </p:cNvSpPr>
          <p:nvPr>
            <p:ph type="body" idx="1"/>
          </p:nvPr>
        </p:nvSpPr>
        <p:spPr/>
        <p:txBody>
          <a:bodyPr>
            <a:normAutofit/>
          </a:bodyPr>
          <a:p>
            <a:endParaRPr dirty="0" lang="en-US"/>
          </a:p>
        </p:txBody>
      </p:sp>
      <p:sp>
        <p:nvSpPr>
          <p:cNvPr id="1048700" name="Slide Number Placeholder 3"/>
          <p:cNvSpPr>
            <a:spLocks noGrp="1"/>
          </p:cNvSpPr>
          <p:nvPr>
            <p:ph type="sldNum" sz="quarter" idx="10"/>
          </p:nvPr>
        </p:nvSpPr>
        <p:spPr/>
        <p:txBody>
          <a:bodyPr/>
          <a:p>
            <a:fld id="{79CA1CC3-898A-474A-BE91-915B2FF84E9A}" type="slidenum">
              <a:rPr lang="en-US" smtClean="0"/>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840" name="Slide Image Placeholder 1"/>
          <p:cNvSpPr>
            <a:spLocks noChangeAspect="1" noRot="1" noGrp="1"/>
          </p:cNvSpPr>
          <p:nvPr>
            <p:ph type="sldImg"/>
          </p:nvPr>
        </p:nvSpPr>
        <p:spPr/>
      </p:sp>
      <p:sp>
        <p:nvSpPr>
          <p:cNvPr id="1048841" name="Notes Placeholder 2"/>
          <p:cNvSpPr>
            <a:spLocks noGrp="1"/>
          </p:cNvSpPr>
          <p:nvPr>
            <p:ph type="body" idx="1"/>
          </p:nvPr>
        </p:nvSpPr>
        <p:spPr/>
        <p:txBody>
          <a:bodyPr>
            <a:normAutofit/>
          </a:bodyPr>
          <a:p>
            <a:endParaRPr dirty="0" lang="en-US"/>
          </a:p>
        </p:txBody>
      </p:sp>
      <p:sp>
        <p:nvSpPr>
          <p:cNvPr id="1048842" name="Slide Number Placeholder 3"/>
          <p:cNvSpPr>
            <a:spLocks noGrp="1"/>
          </p:cNvSpPr>
          <p:nvPr>
            <p:ph type="sldNum" sz="quarter" idx="10"/>
          </p:nvPr>
        </p:nvSpPr>
        <p:spPr/>
        <p:txBody>
          <a:bodyPr/>
          <a:p>
            <a:fld id="{79CA1CC3-898A-474A-BE91-915B2FF84E9A}" type="slidenum">
              <a:rPr lang="en-US" smtClean="0"/>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50" name=""/>
        <p:cNvGrpSpPr/>
        <p:nvPr/>
      </p:nvGrpSpPr>
      <p:grpSpPr>
        <a:xfrm>
          <a:off x="0" y="0"/>
          <a:ext cx="0" cy="0"/>
          <a:chOff x="0" y="0"/>
          <a:chExt cx="0" cy="0"/>
        </a:xfrm>
      </p:grpSpPr>
      <p:sp>
        <p:nvSpPr>
          <p:cNvPr id="1048594"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595"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
        <p:nvSpPr>
          <p:cNvPr id="1048596" name="Date Placeholder 3"/>
          <p:cNvSpPr>
            <a:spLocks noGrp="1"/>
          </p:cNvSpPr>
          <p:nvPr>
            <p:ph type="dt" sz="half" idx="10"/>
          </p:nvPr>
        </p:nvSpPr>
        <p:spPr/>
        <p:txBody>
          <a:bodyPr/>
          <a:p>
            <a:fld id="{D7871270-FD9E-4B98-AB13-0A21C8226568}" type="datetimeFigureOut">
              <a:rPr lang="en-US" smtClean="0"/>
              <a:t>2/11/2020</a:t>
            </a:fld>
            <a:endParaRPr lang="en-US"/>
          </a:p>
        </p:txBody>
      </p:sp>
      <p:sp>
        <p:nvSpPr>
          <p:cNvPr id="1048597" name="Footer Placeholder 4"/>
          <p:cNvSpPr>
            <a:spLocks noGrp="1"/>
          </p:cNvSpPr>
          <p:nvPr>
            <p:ph type="ftr" sz="quarter" idx="11"/>
          </p:nvPr>
        </p:nvSpPr>
        <p:spPr/>
        <p:txBody>
          <a:bodyPr/>
          <a:p>
            <a:endParaRPr lang="en-US"/>
          </a:p>
        </p:txBody>
      </p:sp>
      <p:sp>
        <p:nvSpPr>
          <p:cNvPr id="1048598" name="Slide Number Placeholder 5"/>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88" name=""/>
        <p:cNvGrpSpPr/>
        <p:nvPr/>
      </p:nvGrpSpPr>
      <p:grpSpPr>
        <a:xfrm>
          <a:off x="0" y="0"/>
          <a:ext cx="0" cy="0"/>
          <a:chOff x="0" y="0"/>
          <a:chExt cx="0" cy="0"/>
        </a:xfrm>
      </p:grpSpPr>
      <p:sp>
        <p:nvSpPr>
          <p:cNvPr id="1048875" name="Title 1"/>
          <p:cNvSpPr>
            <a:spLocks noGrp="1"/>
          </p:cNvSpPr>
          <p:nvPr>
            <p:ph type="title"/>
          </p:nvPr>
        </p:nvSpPr>
        <p:spPr/>
        <p:txBody>
          <a:bodyPr/>
          <a:p>
            <a:r>
              <a:rPr lang="en-US" smtClean="0"/>
              <a:t>Click to edit Master title style</a:t>
            </a:r>
            <a:endParaRPr lang="en-US"/>
          </a:p>
        </p:txBody>
      </p:sp>
      <p:sp>
        <p:nvSpPr>
          <p:cNvPr id="1048876"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77" name="Date Placeholder 3"/>
          <p:cNvSpPr>
            <a:spLocks noGrp="1"/>
          </p:cNvSpPr>
          <p:nvPr>
            <p:ph type="dt" sz="half" idx="10"/>
          </p:nvPr>
        </p:nvSpPr>
        <p:spPr/>
        <p:txBody>
          <a:bodyPr/>
          <a:p>
            <a:fld id="{D7871270-FD9E-4B98-AB13-0A21C8226568}" type="datetimeFigureOut">
              <a:rPr lang="en-US" smtClean="0"/>
              <a:t>2/11/2020</a:t>
            </a:fld>
            <a:endParaRPr lang="en-US"/>
          </a:p>
        </p:txBody>
      </p:sp>
      <p:sp>
        <p:nvSpPr>
          <p:cNvPr id="1048878" name="Footer Placeholder 4"/>
          <p:cNvSpPr>
            <a:spLocks noGrp="1"/>
          </p:cNvSpPr>
          <p:nvPr>
            <p:ph type="ftr" sz="quarter" idx="11"/>
          </p:nvPr>
        </p:nvSpPr>
        <p:spPr/>
        <p:txBody>
          <a:bodyPr/>
          <a:p>
            <a:endParaRPr lang="en-US"/>
          </a:p>
        </p:txBody>
      </p:sp>
      <p:sp>
        <p:nvSpPr>
          <p:cNvPr id="1048879" name="Slide Number Placeholder 5"/>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86" name=""/>
        <p:cNvGrpSpPr/>
        <p:nvPr/>
      </p:nvGrpSpPr>
      <p:grpSpPr>
        <a:xfrm>
          <a:off x="0" y="0"/>
          <a:ext cx="0" cy="0"/>
          <a:chOff x="0" y="0"/>
          <a:chExt cx="0" cy="0"/>
        </a:xfrm>
      </p:grpSpPr>
      <p:sp>
        <p:nvSpPr>
          <p:cNvPr id="1048864" name="Vertical Title 1"/>
          <p:cNvSpPr>
            <a:spLocks noGrp="1"/>
          </p:cNvSpPr>
          <p:nvPr>
            <p:ph type="title" orient="vert"/>
          </p:nvPr>
        </p:nvSpPr>
        <p:spPr>
          <a:xfrm>
            <a:off x="8724900" y="365125"/>
            <a:ext cx="2628900" cy="5811838"/>
          </a:xfrm>
        </p:spPr>
        <p:txBody>
          <a:bodyPr vert="eaVert"/>
          <a:p>
            <a:r>
              <a:rPr lang="en-US" smtClean="0"/>
              <a:t>Click to edit Master title style</a:t>
            </a:r>
            <a:endParaRPr lang="en-US"/>
          </a:p>
        </p:txBody>
      </p:sp>
      <p:sp>
        <p:nvSpPr>
          <p:cNvPr id="1048865" name="Vertical Text Placeholder 2"/>
          <p:cNvSpPr>
            <a:spLocks noGrp="1"/>
          </p:cNvSpPr>
          <p:nvPr>
            <p:ph type="body" orient="vert" idx="1"/>
          </p:nvPr>
        </p:nvSpPr>
        <p:spPr>
          <a:xfrm>
            <a:off x="838200" y="365125"/>
            <a:ext cx="7734300" cy="5811838"/>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66" name="Date Placeholder 3"/>
          <p:cNvSpPr>
            <a:spLocks noGrp="1"/>
          </p:cNvSpPr>
          <p:nvPr>
            <p:ph type="dt" sz="half" idx="10"/>
          </p:nvPr>
        </p:nvSpPr>
        <p:spPr/>
        <p:txBody>
          <a:bodyPr/>
          <a:p>
            <a:fld id="{D7871270-FD9E-4B98-AB13-0A21C8226568}" type="datetimeFigureOut">
              <a:rPr lang="en-US" smtClean="0"/>
              <a:t>2/11/2020</a:t>
            </a:fld>
            <a:endParaRPr lang="en-US"/>
          </a:p>
        </p:txBody>
      </p:sp>
      <p:sp>
        <p:nvSpPr>
          <p:cNvPr id="1048867" name="Footer Placeholder 4"/>
          <p:cNvSpPr>
            <a:spLocks noGrp="1"/>
          </p:cNvSpPr>
          <p:nvPr>
            <p:ph type="ftr" sz="quarter" idx="11"/>
          </p:nvPr>
        </p:nvSpPr>
        <p:spPr/>
        <p:txBody>
          <a:bodyPr/>
          <a:p>
            <a:endParaRPr lang="en-US"/>
          </a:p>
        </p:txBody>
      </p:sp>
      <p:sp>
        <p:nvSpPr>
          <p:cNvPr id="1048868" name="Slide Number Placeholder 5"/>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5" name=""/>
        <p:cNvGrpSpPr/>
        <p:nvPr/>
      </p:nvGrpSpPr>
      <p:grpSpPr>
        <a:xfrm>
          <a:off x="0" y="0"/>
          <a:ext cx="0" cy="0"/>
          <a:chOff x="0" y="0"/>
          <a:chExt cx="0" cy="0"/>
        </a:xfrm>
      </p:grpSpPr>
      <p:sp>
        <p:nvSpPr>
          <p:cNvPr id="1048581" name="Title 1"/>
          <p:cNvSpPr>
            <a:spLocks noGrp="1"/>
          </p:cNvSpPr>
          <p:nvPr>
            <p:ph type="title"/>
          </p:nvPr>
        </p:nvSpPr>
        <p:spPr/>
        <p:txBody>
          <a:bodyPr/>
          <a:p>
            <a:r>
              <a:rPr lang="en-US" smtClean="0"/>
              <a:t>Click to edit Master title style</a:t>
            </a:r>
            <a:endParaRPr lang="en-US"/>
          </a:p>
        </p:txBody>
      </p:sp>
      <p:sp>
        <p:nvSpPr>
          <p:cNvPr id="104858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p>
            <a:fld id="{D7871270-FD9E-4B98-AB13-0A21C8226568}" type="datetimeFigureOut">
              <a:rPr lang="en-US" smtClean="0"/>
              <a:t>2/11/2020</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89" name=""/>
        <p:cNvGrpSpPr/>
        <p:nvPr/>
      </p:nvGrpSpPr>
      <p:grpSpPr>
        <a:xfrm>
          <a:off x="0" y="0"/>
          <a:ext cx="0" cy="0"/>
          <a:chOff x="0" y="0"/>
          <a:chExt cx="0" cy="0"/>
        </a:xfrm>
      </p:grpSpPr>
      <p:sp>
        <p:nvSpPr>
          <p:cNvPr id="1048880"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881"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Click to edit Master text styles</a:t>
            </a:r>
          </a:p>
        </p:txBody>
      </p:sp>
      <p:sp>
        <p:nvSpPr>
          <p:cNvPr id="1048882" name="Date Placeholder 3"/>
          <p:cNvSpPr>
            <a:spLocks noGrp="1"/>
          </p:cNvSpPr>
          <p:nvPr>
            <p:ph type="dt" sz="half" idx="10"/>
          </p:nvPr>
        </p:nvSpPr>
        <p:spPr/>
        <p:txBody>
          <a:bodyPr/>
          <a:p>
            <a:fld id="{D7871270-FD9E-4B98-AB13-0A21C8226568}" type="datetimeFigureOut">
              <a:rPr lang="en-US" smtClean="0"/>
              <a:t>2/11/2020</a:t>
            </a:fld>
            <a:endParaRPr lang="en-US"/>
          </a:p>
        </p:txBody>
      </p:sp>
      <p:sp>
        <p:nvSpPr>
          <p:cNvPr id="1048883" name="Footer Placeholder 4"/>
          <p:cNvSpPr>
            <a:spLocks noGrp="1"/>
          </p:cNvSpPr>
          <p:nvPr>
            <p:ph type="ftr" sz="quarter" idx="11"/>
          </p:nvPr>
        </p:nvSpPr>
        <p:spPr/>
        <p:txBody>
          <a:bodyPr/>
          <a:p>
            <a:endParaRPr lang="en-US"/>
          </a:p>
        </p:txBody>
      </p:sp>
      <p:sp>
        <p:nvSpPr>
          <p:cNvPr id="1048884" name="Slide Number Placeholder 5"/>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69" name=""/>
        <p:cNvGrpSpPr/>
        <p:nvPr/>
      </p:nvGrpSpPr>
      <p:grpSpPr>
        <a:xfrm>
          <a:off x="0" y="0"/>
          <a:ext cx="0" cy="0"/>
          <a:chOff x="0" y="0"/>
          <a:chExt cx="0" cy="0"/>
        </a:xfrm>
      </p:grpSpPr>
      <p:sp>
        <p:nvSpPr>
          <p:cNvPr id="1048639" name="Title 1"/>
          <p:cNvSpPr>
            <a:spLocks noGrp="1"/>
          </p:cNvSpPr>
          <p:nvPr>
            <p:ph type="title"/>
          </p:nvPr>
        </p:nvSpPr>
        <p:spPr/>
        <p:txBody>
          <a:bodyPr/>
          <a:p>
            <a:r>
              <a:rPr lang="en-US" smtClean="0"/>
              <a:t>Click to edit Master title style</a:t>
            </a:r>
            <a:endParaRPr lang="en-US"/>
          </a:p>
        </p:txBody>
      </p:sp>
      <p:sp>
        <p:nvSpPr>
          <p:cNvPr id="1048640" name="Content Placeholder 2"/>
          <p:cNvSpPr>
            <a:spLocks noGrp="1"/>
          </p:cNvSpPr>
          <p:nvPr>
            <p:ph sz="half" idx="1"/>
          </p:nvPr>
        </p:nvSpPr>
        <p:spPr>
          <a:xfrm>
            <a:off x="838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1" name="Content Placeholder 3"/>
          <p:cNvSpPr>
            <a:spLocks noGrp="1"/>
          </p:cNvSpPr>
          <p:nvPr>
            <p:ph sz="half" idx="2"/>
          </p:nvPr>
        </p:nvSpPr>
        <p:spPr>
          <a:xfrm>
            <a:off x="6172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2" name="Date Placeholder 4"/>
          <p:cNvSpPr>
            <a:spLocks noGrp="1"/>
          </p:cNvSpPr>
          <p:nvPr>
            <p:ph type="dt" sz="half" idx="10"/>
          </p:nvPr>
        </p:nvSpPr>
        <p:spPr/>
        <p:txBody>
          <a:bodyPr/>
          <a:p>
            <a:fld id="{D7871270-FD9E-4B98-AB13-0A21C8226568}" type="datetimeFigureOut">
              <a:rPr lang="en-US" smtClean="0"/>
              <a:t>2/11/2020</a:t>
            </a:fld>
            <a:endParaRPr lang="en-US"/>
          </a:p>
        </p:txBody>
      </p:sp>
      <p:sp>
        <p:nvSpPr>
          <p:cNvPr id="1048643" name="Footer Placeholder 5"/>
          <p:cNvSpPr>
            <a:spLocks noGrp="1"/>
          </p:cNvSpPr>
          <p:nvPr>
            <p:ph type="ftr" sz="quarter" idx="11"/>
          </p:nvPr>
        </p:nvSpPr>
        <p:spPr/>
        <p:txBody>
          <a:bodyPr/>
          <a:p>
            <a:endParaRPr lang="en-US"/>
          </a:p>
        </p:txBody>
      </p:sp>
      <p:sp>
        <p:nvSpPr>
          <p:cNvPr id="1048644" name="Slide Number Placeholder 6"/>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90" name=""/>
        <p:cNvGrpSpPr/>
        <p:nvPr/>
      </p:nvGrpSpPr>
      <p:grpSpPr>
        <a:xfrm>
          <a:off x="0" y="0"/>
          <a:ext cx="0" cy="0"/>
          <a:chOff x="0" y="0"/>
          <a:chExt cx="0" cy="0"/>
        </a:xfrm>
      </p:grpSpPr>
      <p:sp>
        <p:nvSpPr>
          <p:cNvPr id="1048885" name="Title 1"/>
          <p:cNvSpPr>
            <a:spLocks noGrp="1"/>
          </p:cNvSpPr>
          <p:nvPr>
            <p:ph type="title"/>
          </p:nvPr>
        </p:nvSpPr>
        <p:spPr>
          <a:xfrm>
            <a:off x="839788" y="365125"/>
            <a:ext cx="10515600" cy="1325563"/>
          </a:xfrm>
        </p:spPr>
        <p:txBody>
          <a:bodyPr/>
          <a:p>
            <a:r>
              <a:rPr lang="en-US" smtClean="0"/>
              <a:t>Click to edit Master title style</a:t>
            </a:r>
            <a:endParaRPr lang="en-US"/>
          </a:p>
        </p:txBody>
      </p:sp>
      <p:sp>
        <p:nvSpPr>
          <p:cNvPr id="1048886"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87" name="Content Placeholder 3"/>
          <p:cNvSpPr>
            <a:spLocks noGrp="1"/>
          </p:cNvSpPr>
          <p:nvPr>
            <p:ph sz="half" idx="2"/>
          </p:nvPr>
        </p:nvSpPr>
        <p:spPr>
          <a:xfrm>
            <a:off x="839788" y="2505075"/>
            <a:ext cx="5157787"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88"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89" name="Content Placeholder 5"/>
          <p:cNvSpPr>
            <a:spLocks noGrp="1"/>
          </p:cNvSpPr>
          <p:nvPr>
            <p:ph sz="quarter" idx="4"/>
          </p:nvPr>
        </p:nvSpPr>
        <p:spPr>
          <a:xfrm>
            <a:off x="6172200" y="2505075"/>
            <a:ext cx="5183188"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90" name="Date Placeholder 6"/>
          <p:cNvSpPr>
            <a:spLocks noGrp="1"/>
          </p:cNvSpPr>
          <p:nvPr>
            <p:ph type="dt" sz="half" idx="10"/>
          </p:nvPr>
        </p:nvSpPr>
        <p:spPr/>
        <p:txBody>
          <a:bodyPr/>
          <a:p>
            <a:fld id="{D7871270-FD9E-4B98-AB13-0A21C8226568}" type="datetimeFigureOut">
              <a:rPr lang="en-US" smtClean="0"/>
              <a:t>2/11/2020</a:t>
            </a:fld>
            <a:endParaRPr lang="en-US"/>
          </a:p>
        </p:txBody>
      </p:sp>
      <p:sp>
        <p:nvSpPr>
          <p:cNvPr id="1048891" name="Footer Placeholder 7"/>
          <p:cNvSpPr>
            <a:spLocks noGrp="1"/>
          </p:cNvSpPr>
          <p:nvPr>
            <p:ph type="ftr" sz="quarter" idx="11"/>
          </p:nvPr>
        </p:nvSpPr>
        <p:spPr/>
        <p:txBody>
          <a:bodyPr/>
          <a:p>
            <a:endParaRPr lang="en-US"/>
          </a:p>
        </p:txBody>
      </p:sp>
      <p:sp>
        <p:nvSpPr>
          <p:cNvPr id="1048892" name="Slide Number Placeholder 8"/>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85" name=""/>
        <p:cNvGrpSpPr/>
        <p:nvPr/>
      </p:nvGrpSpPr>
      <p:grpSpPr>
        <a:xfrm>
          <a:off x="0" y="0"/>
          <a:ext cx="0" cy="0"/>
          <a:chOff x="0" y="0"/>
          <a:chExt cx="0" cy="0"/>
        </a:xfrm>
      </p:grpSpPr>
      <p:sp>
        <p:nvSpPr>
          <p:cNvPr id="1048860" name="Title 1"/>
          <p:cNvSpPr>
            <a:spLocks noGrp="1"/>
          </p:cNvSpPr>
          <p:nvPr>
            <p:ph type="title"/>
          </p:nvPr>
        </p:nvSpPr>
        <p:spPr/>
        <p:txBody>
          <a:bodyPr/>
          <a:p>
            <a:r>
              <a:rPr lang="en-US" smtClean="0"/>
              <a:t>Click to edit Master title style</a:t>
            </a:r>
            <a:endParaRPr lang="en-US"/>
          </a:p>
        </p:txBody>
      </p:sp>
      <p:sp>
        <p:nvSpPr>
          <p:cNvPr id="1048861" name="Date Placeholder 2"/>
          <p:cNvSpPr>
            <a:spLocks noGrp="1"/>
          </p:cNvSpPr>
          <p:nvPr>
            <p:ph type="dt" sz="half" idx="10"/>
          </p:nvPr>
        </p:nvSpPr>
        <p:spPr/>
        <p:txBody>
          <a:bodyPr/>
          <a:p>
            <a:fld id="{D7871270-FD9E-4B98-AB13-0A21C8226568}" type="datetimeFigureOut">
              <a:rPr lang="en-US" smtClean="0"/>
              <a:t>2/11/2020</a:t>
            </a:fld>
            <a:endParaRPr lang="en-US"/>
          </a:p>
        </p:txBody>
      </p:sp>
      <p:sp>
        <p:nvSpPr>
          <p:cNvPr id="1048862" name="Footer Placeholder 3"/>
          <p:cNvSpPr>
            <a:spLocks noGrp="1"/>
          </p:cNvSpPr>
          <p:nvPr>
            <p:ph type="ftr" sz="quarter" idx="11"/>
          </p:nvPr>
        </p:nvSpPr>
        <p:spPr/>
        <p:txBody>
          <a:bodyPr/>
          <a:p>
            <a:endParaRPr lang="en-US"/>
          </a:p>
        </p:txBody>
      </p:sp>
      <p:sp>
        <p:nvSpPr>
          <p:cNvPr id="1048863" name="Slide Number Placeholder 4"/>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88" name=""/>
        <p:cNvGrpSpPr/>
        <p:nvPr/>
      </p:nvGrpSpPr>
      <p:grpSpPr>
        <a:xfrm>
          <a:off x="0" y="0"/>
          <a:ext cx="0" cy="0"/>
          <a:chOff x="0" y="0"/>
          <a:chExt cx="0" cy="0"/>
        </a:xfrm>
      </p:grpSpPr>
      <p:sp>
        <p:nvSpPr>
          <p:cNvPr id="1048682" name="Date Placeholder 1"/>
          <p:cNvSpPr>
            <a:spLocks noGrp="1"/>
          </p:cNvSpPr>
          <p:nvPr>
            <p:ph type="dt" sz="half" idx="10"/>
          </p:nvPr>
        </p:nvSpPr>
        <p:spPr/>
        <p:txBody>
          <a:bodyPr/>
          <a:p>
            <a:fld id="{D7871270-FD9E-4B98-AB13-0A21C8226568}" type="datetimeFigureOut">
              <a:rPr lang="en-US" smtClean="0"/>
              <a:t>2/11/2020</a:t>
            </a:fld>
            <a:endParaRPr lang="en-US"/>
          </a:p>
        </p:txBody>
      </p:sp>
      <p:sp>
        <p:nvSpPr>
          <p:cNvPr id="1048683" name="Footer Placeholder 2"/>
          <p:cNvSpPr>
            <a:spLocks noGrp="1"/>
          </p:cNvSpPr>
          <p:nvPr>
            <p:ph type="ftr" sz="quarter" idx="11"/>
          </p:nvPr>
        </p:nvSpPr>
        <p:spPr/>
        <p:txBody>
          <a:bodyPr/>
          <a:p>
            <a:endParaRPr lang="en-US"/>
          </a:p>
        </p:txBody>
      </p:sp>
      <p:sp>
        <p:nvSpPr>
          <p:cNvPr id="1048684" name="Slide Number Placeholder 3"/>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91" name=""/>
        <p:cNvGrpSpPr/>
        <p:nvPr/>
      </p:nvGrpSpPr>
      <p:grpSpPr>
        <a:xfrm>
          <a:off x="0" y="0"/>
          <a:ext cx="0" cy="0"/>
          <a:chOff x="0" y="0"/>
          <a:chExt cx="0" cy="0"/>
        </a:xfrm>
      </p:grpSpPr>
      <p:sp>
        <p:nvSpPr>
          <p:cNvPr id="1048893"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894"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95"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896" name="Date Placeholder 4"/>
          <p:cNvSpPr>
            <a:spLocks noGrp="1"/>
          </p:cNvSpPr>
          <p:nvPr>
            <p:ph type="dt" sz="half" idx="10"/>
          </p:nvPr>
        </p:nvSpPr>
        <p:spPr/>
        <p:txBody>
          <a:bodyPr/>
          <a:p>
            <a:fld id="{D7871270-FD9E-4B98-AB13-0A21C8226568}" type="datetimeFigureOut">
              <a:rPr lang="en-US" smtClean="0"/>
              <a:t>2/11/2020</a:t>
            </a:fld>
            <a:endParaRPr lang="en-US"/>
          </a:p>
        </p:txBody>
      </p:sp>
      <p:sp>
        <p:nvSpPr>
          <p:cNvPr id="1048897" name="Footer Placeholder 5"/>
          <p:cNvSpPr>
            <a:spLocks noGrp="1"/>
          </p:cNvSpPr>
          <p:nvPr>
            <p:ph type="ftr" sz="quarter" idx="11"/>
          </p:nvPr>
        </p:nvSpPr>
        <p:spPr/>
        <p:txBody>
          <a:bodyPr/>
          <a:p>
            <a:endParaRPr lang="en-US"/>
          </a:p>
        </p:txBody>
      </p:sp>
      <p:sp>
        <p:nvSpPr>
          <p:cNvPr id="1048898" name="Slide Number Placeholder 6"/>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87" name=""/>
        <p:cNvGrpSpPr/>
        <p:nvPr/>
      </p:nvGrpSpPr>
      <p:grpSpPr>
        <a:xfrm>
          <a:off x="0" y="0"/>
          <a:ext cx="0" cy="0"/>
          <a:chOff x="0" y="0"/>
          <a:chExt cx="0" cy="0"/>
        </a:xfrm>
      </p:grpSpPr>
      <p:sp>
        <p:nvSpPr>
          <p:cNvPr id="1048869"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870"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871"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872" name="Date Placeholder 4"/>
          <p:cNvSpPr>
            <a:spLocks noGrp="1"/>
          </p:cNvSpPr>
          <p:nvPr>
            <p:ph type="dt" sz="half" idx="10"/>
          </p:nvPr>
        </p:nvSpPr>
        <p:spPr/>
        <p:txBody>
          <a:bodyPr/>
          <a:p>
            <a:fld id="{D7871270-FD9E-4B98-AB13-0A21C8226568}" type="datetimeFigureOut">
              <a:rPr lang="en-US" smtClean="0"/>
              <a:t>2/11/2020</a:t>
            </a:fld>
            <a:endParaRPr lang="en-US"/>
          </a:p>
        </p:txBody>
      </p:sp>
      <p:sp>
        <p:nvSpPr>
          <p:cNvPr id="1048873" name="Footer Placeholder 5"/>
          <p:cNvSpPr>
            <a:spLocks noGrp="1"/>
          </p:cNvSpPr>
          <p:nvPr>
            <p:ph type="ftr" sz="quarter" idx="11"/>
          </p:nvPr>
        </p:nvSpPr>
        <p:spPr/>
        <p:txBody>
          <a:bodyPr/>
          <a:p>
            <a:endParaRPr lang="en-US"/>
          </a:p>
        </p:txBody>
      </p:sp>
      <p:sp>
        <p:nvSpPr>
          <p:cNvPr id="1048874" name="Slide Number Placeholder 6"/>
          <p:cNvSpPr>
            <a:spLocks noGrp="1"/>
          </p:cNvSpPr>
          <p:nvPr>
            <p:ph type="sldNum" sz="quarter" idx="12"/>
          </p:nvPr>
        </p:nvSpPr>
        <p:spPr/>
        <p:txBody>
          <a:bodyPr/>
          <a:p>
            <a:fld id="{A5070932-9B6D-4B53-8E00-09CE302467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7871270-FD9E-4B98-AB13-0A21C8226568}" type="datetimeFigureOut">
              <a:rPr lang="en-US" smtClean="0"/>
              <a:t>2/11/2020</a:t>
            </a:fld>
            <a:endParaRPr lang="en-US"/>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A5070932-9B6D-4B53-8E00-09CE302467E6}"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png"/><Relationship Id="rId3"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7.xml"/><Relationship Id="rId3" Type="http://schemas.openxmlformats.org/officeDocument/2006/relationships/notesSlide" Target="../notesSlides/notesSlide1.xml"/></Relationships>
</file>

<file path=ppt/slides/_rels/slide46.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oleObject" Target="../embeddings/oleObject0.bin"/><Relationship Id="rId2" Type="http://schemas.openxmlformats.org/officeDocument/2006/relationships/image" Target="../media/image26.wmf"/><Relationship Id="rId3" Type="http://schemas.openxmlformats.org/officeDocument/2006/relationships/image" Target="../media/image27.png"/><Relationship Id="rId4" Type="http://schemas.openxmlformats.org/officeDocument/2006/relationships/slideLayout" Target="../slideLayouts/slideLayout7.xml"/><Relationship Id="rId5" Type="http://schemas.openxmlformats.org/officeDocument/2006/relationships/vmlDrawing" Target="../drawings/vmlDrawing1.v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86" name="Title 1"/>
          <p:cNvSpPr>
            <a:spLocks noGrp="1"/>
          </p:cNvSpPr>
          <p:nvPr>
            <p:ph type="title"/>
          </p:nvPr>
        </p:nvSpPr>
        <p:spPr/>
        <p:txBody>
          <a:bodyPr/>
          <a:p>
            <a:r>
              <a:rPr dirty="0" lang="en-US" smtClean="0"/>
              <a:t>Anatomy and physiology</a:t>
            </a:r>
            <a:endParaRPr dirty="0" lang="en-US"/>
          </a:p>
        </p:txBody>
      </p:sp>
      <p:sp>
        <p:nvSpPr>
          <p:cNvPr id="1048587" name="Content Placeholder 2"/>
          <p:cNvSpPr>
            <a:spLocks noGrp="1"/>
          </p:cNvSpPr>
          <p:nvPr>
            <p:ph idx="1"/>
          </p:nvPr>
        </p:nvSpPr>
        <p:spPr/>
        <p:txBody>
          <a:bodyPr/>
          <a:p>
            <a:r>
              <a:rPr dirty="0" lang="en-US" smtClean="0"/>
              <a:t>Code: ANP 1109</a:t>
            </a:r>
          </a:p>
          <a:p>
            <a:r>
              <a:rPr dirty="0" lang="en-US" smtClean="0"/>
              <a:t>90 HOURS</a:t>
            </a:r>
          </a:p>
          <a:p>
            <a:r>
              <a:rPr dirty="0" lang="en-US" smtClean="0"/>
              <a:t>CREDITS : 9</a:t>
            </a:r>
          </a:p>
          <a:p>
            <a:endParaRPr dirty="0" lang="en-US"/>
          </a:p>
          <a:p>
            <a:endParaRPr dirty="0" lang="en-US" smtClean="0"/>
          </a:p>
          <a:p>
            <a:pPr indent="0" marL="0">
              <a:buNone/>
            </a:pPr>
            <a:r>
              <a:rPr dirty="0" lang="en-US" smtClean="0"/>
              <a:t>LECTURER: </a:t>
            </a:r>
            <a:r>
              <a:rPr dirty="0" lang="en-US" smtClean="0"/>
              <a:t>NG'ETICH</a:t>
            </a:r>
            <a:r>
              <a:rPr dirty="0" lang="en-US" smtClean="0"/>
              <a:t> GEOFREY</a:t>
            </a:r>
            <a:endParaRPr dirty="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608" name="Title 1"/>
          <p:cNvSpPr>
            <a:spLocks noGrp="1"/>
          </p:cNvSpPr>
          <p:nvPr>
            <p:ph type="title"/>
          </p:nvPr>
        </p:nvSpPr>
        <p:spPr>
          <a:xfrm>
            <a:off x="838200" y="365125"/>
            <a:ext cx="10515600" cy="885451"/>
          </a:xfrm>
        </p:spPr>
        <p:txBody>
          <a:bodyPr/>
          <a:p>
            <a:r>
              <a:rPr dirty="0" lang="en-US" smtClean="0"/>
              <a:t>Anatomical movements </a:t>
            </a:r>
            <a:r>
              <a:rPr dirty="0" lang="en-US" err="1" smtClean="0"/>
              <a:t>cont</a:t>
            </a:r>
            <a:r>
              <a:rPr dirty="0" lang="en-US" smtClean="0"/>
              <a:t>’</a:t>
            </a:r>
            <a:endParaRPr dirty="0" lang="en-US"/>
          </a:p>
        </p:txBody>
      </p:sp>
      <p:sp>
        <p:nvSpPr>
          <p:cNvPr id="1048609" name="Content Placeholder 2"/>
          <p:cNvSpPr>
            <a:spLocks noGrp="1"/>
          </p:cNvSpPr>
          <p:nvPr>
            <p:ph idx="1"/>
          </p:nvPr>
        </p:nvSpPr>
        <p:spPr>
          <a:xfrm>
            <a:off x="838200" y="1385047"/>
            <a:ext cx="10515600" cy="5069542"/>
          </a:xfrm>
        </p:spPr>
        <p:txBody>
          <a:bodyPr>
            <a:normAutofit fontScale="67857" lnSpcReduction="20000"/>
          </a:bodyPr>
          <a:p>
            <a:r>
              <a:rPr b="1" dirty="0" lang="en-US"/>
              <a:t>Dorsi-flexion</a:t>
            </a:r>
            <a:r>
              <a:rPr dirty="0" lang="en-US"/>
              <a:t>: Movement of the foot towards the shin (Tibia)</a:t>
            </a:r>
          </a:p>
          <a:p>
            <a:r>
              <a:rPr b="1" dirty="0" lang="en-US"/>
              <a:t>Plantar-flexion</a:t>
            </a:r>
            <a:r>
              <a:rPr dirty="0" lang="en-US" smtClean="0"/>
              <a:t>; Movement </a:t>
            </a:r>
            <a:r>
              <a:rPr dirty="0" lang="en-US"/>
              <a:t>of the foot towards the planter surface such as when standing on your toes.</a:t>
            </a:r>
          </a:p>
          <a:p>
            <a:r>
              <a:rPr b="1" dirty="0" lang="en-US"/>
              <a:t>Pronation</a:t>
            </a:r>
            <a:r>
              <a:rPr dirty="0" lang="en-US"/>
              <a:t>: lying face down. Pronation therefore means turning the palm of the hand downwards</a:t>
            </a:r>
          </a:p>
          <a:p>
            <a:r>
              <a:rPr b="1" dirty="0" lang="en-US"/>
              <a:t>Supination (lying back down)</a:t>
            </a:r>
            <a:r>
              <a:rPr dirty="0" lang="en-US"/>
              <a:t>: It therefore means turning the palm of the hand upwards.</a:t>
            </a:r>
          </a:p>
          <a:p>
            <a:r>
              <a:rPr b="1" dirty="0" lang="en-US"/>
              <a:t>Protraction</a:t>
            </a:r>
            <a:r>
              <a:rPr dirty="0" lang="en-US"/>
              <a:t>: Moving a structure in an anterior direction; an example is moving your chin forward.</a:t>
            </a:r>
          </a:p>
          <a:p>
            <a:r>
              <a:rPr b="1" dirty="0" lang="en-US"/>
              <a:t>Retraction</a:t>
            </a:r>
            <a:r>
              <a:rPr dirty="0" lang="en-US"/>
              <a:t>: It’s the opposite of protraction; moving the chin backwards to posterior position</a:t>
            </a:r>
          </a:p>
          <a:p>
            <a:r>
              <a:rPr b="1" dirty="0" lang="en-US"/>
              <a:t>Opposition</a:t>
            </a:r>
            <a:r>
              <a:rPr dirty="0" lang="en-US"/>
              <a:t>: This is a unique movement involving the thumb and small finger. They both move towards each other</a:t>
            </a:r>
          </a:p>
          <a:p>
            <a:r>
              <a:rPr b="1" dirty="0" lang="en-US"/>
              <a:t>Reposition</a:t>
            </a:r>
            <a:r>
              <a:rPr dirty="0" lang="en-US"/>
              <a:t>: It is the opposite of opposition. The thumb and small finger move to their original </a:t>
            </a:r>
            <a:r>
              <a:rPr dirty="0" lang="en-US" smtClean="0"/>
              <a:t>position</a:t>
            </a:r>
          </a:p>
          <a:p>
            <a:r>
              <a:rPr b="1" dirty="0" lang="en-US"/>
              <a:t>Inversion </a:t>
            </a:r>
            <a:r>
              <a:rPr dirty="0" lang="en-US" smtClean="0"/>
              <a:t>: Moving </a:t>
            </a:r>
            <a:r>
              <a:rPr dirty="0" lang="en-US"/>
              <a:t>the foot so that the sole is inwards</a:t>
            </a:r>
          </a:p>
          <a:p>
            <a:r>
              <a:rPr b="1" dirty="0" lang="en-US" smtClean="0"/>
              <a:t>Eversion</a:t>
            </a:r>
            <a:r>
              <a:rPr dirty="0" lang="en-US" smtClean="0"/>
              <a:t>: Moving </a:t>
            </a:r>
            <a:r>
              <a:rPr dirty="0" lang="en-US"/>
              <a:t>the foot so that the sole is outwards</a:t>
            </a:r>
          </a:p>
          <a:p>
            <a:endParaRPr dirty="0" lang="en-US"/>
          </a:p>
          <a:p>
            <a:endParaRPr dirty="0"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pic>
        <p:nvPicPr>
          <p:cNvPr id="2097180" name="Picture 4"/>
          <p:cNvPicPr>
            <a:picLocks noChangeAspect="1" noChangeArrowheads="1"/>
          </p:cNvPicPr>
          <p:nvPr/>
        </p:nvPicPr>
        <p:blipFill>
          <a:blip xmlns:r="http://schemas.openxmlformats.org/officeDocument/2006/relationships" r:embed="rId1"/>
          <a:srcRect/>
          <a:stretch>
            <a:fillRect/>
          </a:stretch>
        </p:blipFill>
        <p:spPr bwMode="auto">
          <a:xfrm>
            <a:off x="1524000" y="0"/>
            <a:ext cx="9144000" cy="6858000"/>
          </a:xfrm>
          <a:prstGeom prst="rect"/>
          <a:noFill/>
          <a:ln>
            <a:noFill/>
          </a:ln>
          <a:effectLst/>
        </p:spPr>
      </p:pic>
    </p:spTree>
  </p:cSld>
  <p:clrMapOvr>
    <a:masterClrMapping/>
  </p:clrMapOvr>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803" name="Content Placeholder 1"/>
          <p:cNvSpPr>
            <a:spLocks noGrp="1"/>
          </p:cNvSpPr>
          <p:nvPr>
            <p:ph idx="1"/>
          </p:nvPr>
        </p:nvSpPr>
        <p:spPr>
          <a:xfrm>
            <a:off x="1981200" y="1066801"/>
            <a:ext cx="8229600" cy="4940491"/>
          </a:xfrm>
        </p:spPr>
        <p:txBody>
          <a:bodyPr>
            <a:normAutofit/>
          </a:bodyPr>
          <a:p>
            <a:r>
              <a:rPr dirty="0" lang="en-US" smtClean="0">
                <a:latin typeface="Times New Roman" pitchFamily="18" charset="0"/>
                <a:cs typeface="Times New Roman" pitchFamily="18" charset="0"/>
              </a:rPr>
              <a:t>Connective tissue is the most abundant tissue in the body</a:t>
            </a:r>
          </a:p>
          <a:p>
            <a:pPr lvl="1">
              <a:buFont typeface="Wingdings" pitchFamily="2" charset="2"/>
              <a:buChar char="q"/>
            </a:pPr>
            <a:r>
              <a:rPr dirty="0" lang="en-US" err="1" smtClean="0">
                <a:latin typeface="Times New Roman" pitchFamily="18" charset="0"/>
                <a:cs typeface="Times New Roman" pitchFamily="18" charset="0"/>
              </a:rPr>
              <a:t>Areolar</a:t>
            </a:r>
            <a:endParaRPr dirty="0" lang="en-US" smtClean="0">
              <a:latin typeface="Times New Roman" pitchFamily="18" charset="0"/>
              <a:cs typeface="Times New Roman" pitchFamily="18" charset="0"/>
            </a:endParaRPr>
          </a:p>
          <a:p>
            <a:pPr lvl="1">
              <a:buFont typeface="Wingdings" pitchFamily="2" charset="2"/>
              <a:buChar char="q"/>
            </a:pPr>
            <a:r>
              <a:rPr dirty="0" lang="en-US" smtClean="0">
                <a:latin typeface="Times New Roman" pitchFamily="18" charset="0"/>
                <a:cs typeface="Times New Roman" pitchFamily="18" charset="0"/>
              </a:rPr>
              <a:t>Adipose,</a:t>
            </a:r>
          </a:p>
          <a:p>
            <a:pPr lvl="1">
              <a:buFont typeface="Wingdings" pitchFamily="2" charset="2"/>
              <a:buChar char="q"/>
            </a:pPr>
            <a:r>
              <a:rPr dirty="0" lang="en-US" smtClean="0">
                <a:latin typeface="Times New Roman" pitchFamily="18" charset="0"/>
                <a:cs typeface="Times New Roman" pitchFamily="18" charset="0"/>
              </a:rPr>
              <a:t>Fibrous</a:t>
            </a:r>
          </a:p>
          <a:p>
            <a:pPr lvl="1">
              <a:buFont typeface="Wingdings" pitchFamily="2" charset="2"/>
              <a:buChar char="q"/>
            </a:pPr>
            <a:r>
              <a:rPr dirty="0" lang="en-US" smtClean="0">
                <a:latin typeface="Times New Roman" pitchFamily="18" charset="0"/>
                <a:cs typeface="Times New Roman" pitchFamily="18" charset="0"/>
              </a:rPr>
              <a:t>Elastic </a:t>
            </a:r>
          </a:p>
          <a:p>
            <a:pPr lvl="1">
              <a:buFont typeface="Wingdings" pitchFamily="2" charset="2"/>
              <a:buChar char="q"/>
            </a:pPr>
            <a:r>
              <a:rPr dirty="0" lang="en-US" smtClean="0">
                <a:latin typeface="Times New Roman" pitchFamily="18" charset="0"/>
                <a:cs typeface="Times New Roman" pitchFamily="18" charset="0"/>
              </a:rPr>
              <a:t>Blood</a:t>
            </a:r>
          </a:p>
          <a:p>
            <a:pPr lvl="1">
              <a:buFont typeface="Wingdings" pitchFamily="2" charset="2"/>
              <a:buChar char="q"/>
            </a:pPr>
            <a:r>
              <a:rPr dirty="0" lang="en-US" smtClean="0">
                <a:latin typeface="Times New Roman" pitchFamily="18" charset="0"/>
                <a:cs typeface="Times New Roman" pitchFamily="18" charset="0"/>
              </a:rPr>
              <a:t>Bone</a:t>
            </a:r>
          </a:p>
          <a:p>
            <a:pPr lvl="1">
              <a:buFont typeface="Wingdings" pitchFamily="2" charset="2"/>
              <a:buChar char="q"/>
            </a:pPr>
            <a:r>
              <a:rPr dirty="0" lang="en-US" smtClean="0">
                <a:latin typeface="Times New Roman" pitchFamily="18" charset="0"/>
                <a:cs typeface="Times New Roman" pitchFamily="18" charset="0"/>
              </a:rPr>
              <a:t>Cartilage</a:t>
            </a:r>
          </a:p>
          <a:p>
            <a:r>
              <a:rPr dirty="0" lang="en-US" smtClean="0">
                <a:latin typeface="Times New Roman" pitchFamily="18" charset="0"/>
                <a:cs typeface="Times New Roman" pitchFamily="18" charset="0"/>
              </a:rPr>
              <a:t>All connective tissues have matrix (a structural network or solution of nonliving intercellular material) </a:t>
            </a:r>
            <a:r>
              <a:rPr dirty="0" lang="en-US" err="1" smtClean="0">
                <a:latin typeface="Times New Roman" pitchFamily="18" charset="0"/>
                <a:cs typeface="Times New Roman" pitchFamily="18" charset="0"/>
              </a:rPr>
              <a:t>eg</a:t>
            </a:r>
            <a:r>
              <a:rPr dirty="0" lang="en-US" smtClean="0">
                <a:latin typeface="Times New Roman" pitchFamily="18" charset="0"/>
                <a:cs typeface="Times New Roman" pitchFamily="18" charset="0"/>
              </a:rPr>
              <a:t> in blood is plasma and in bones is calcium salts</a:t>
            </a:r>
            <a:endParaRPr dirty="0" lang="en-US">
              <a:latin typeface="Times New Roman" pitchFamily="18" charset="0"/>
              <a:cs typeface="Times New Roman" pitchFamily="18" charset="0"/>
            </a:endParaRPr>
          </a:p>
        </p:txBody>
      </p:sp>
      <p:sp>
        <p:nvSpPr>
          <p:cNvPr id="1048804" name="Title 2"/>
          <p:cNvSpPr>
            <a:spLocks noGrp="1"/>
          </p:cNvSpPr>
          <p:nvPr>
            <p:ph type="title"/>
          </p:nvPr>
        </p:nvSpPr>
        <p:spPr>
          <a:xfrm>
            <a:off x="1981200" y="274638"/>
            <a:ext cx="8229600" cy="944562"/>
          </a:xfrm>
        </p:spPr>
        <p:txBody>
          <a:bodyPr>
            <a:normAutofit fontScale="90000"/>
          </a:bodyPr>
          <a:p>
            <a:r>
              <a:rPr dirty="0" sz="2700" lang="en-US">
                <a:latin typeface="Times New Roman" pitchFamily="18" charset="0"/>
                <a:cs typeface="Times New Roman" pitchFamily="18" charset="0"/>
              </a:rPr>
              <a:t>CONNECTIVE TISSUE</a:t>
            </a:r>
            <a:r>
              <a:rPr dirty="0" lang="en-US" smtClean="0">
                <a:latin typeface="Times New Roman" pitchFamily="18" charset="0"/>
                <a:cs typeface="Times New Roman" pitchFamily="18" charset="0"/>
              </a:rPr>
              <a:t/>
            </a:r>
            <a:br>
              <a:rPr dirty="0" lang="en-US" smtClean="0">
                <a:latin typeface="Times New Roman" pitchFamily="18" charset="0"/>
                <a:cs typeface="Times New Roman" pitchFamily="18" charset="0"/>
              </a:rPr>
            </a:br>
            <a:endParaRPr dirty="0" lang="en-US"/>
          </a:p>
        </p:txBody>
      </p:sp>
    </p:spTree>
  </p:cSld>
  <p:clrMapOvr>
    <a:masterClrMapping/>
  </p:clrMapOvr>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805" name="Content Placeholder 1"/>
          <p:cNvSpPr>
            <a:spLocks noGrp="1"/>
          </p:cNvSpPr>
          <p:nvPr>
            <p:ph idx="1"/>
          </p:nvPr>
        </p:nvSpPr>
        <p:spPr/>
        <p:txBody>
          <a:bodyPr>
            <a:normAutofit fontScale="92500" lnSpcReduction="20000"/>
          </a:bodyPr>
          <a:p>
            <a:pPr>
              <a:buFont typeface="Wingdings" pitchFamily="2" charset="2"/>
              <a:buChar char="q"/>
            </a:pPr>
            <a:r>
              <a:rPr b="1" dirty="0" lang="en-US" smtClean="0"/>
              <a:t>Transport</a:t>
            </a:r>
            <a:r>
              <a:rPr dirty="0" lang="en-US" smtClean="0"/>
              <a:t> –blood transports </a:t>
            </a:r>
            <a:r>
              <a:rPr dirty="0" lang="en-US" err="1" smtClean="0"/>
              <a:t>sbst</a:t>
            </a:r>
            <a:r>
              <a:rPr dirty="0" lang="en-US" smtClean="0"/>
              <a:t>. Throughout the body- nutrients, gases, hormones, enzymes etc</a:t>
            </a:r>
          </a:p>
          <a:p>
            <a:pPr>
              <a:buFont typeface="Wingdings" pitchFamily="2" charset="2"/>
              <a:buChar char="q"/>
            </a:pPr>
            <a:r>
              <a:rPr altLang="en-US" b="1" dirty="0" lang="en-US" smtClean="0">
                <a:latin typeface="Times New Roman" panose="02020603050405020304" pitchFamily="18" charset="0"/>
              </a:rPr>
              <a:t>Provide support and protection-</a:t>
            </a:r>
            <a:r>
              <a:rPr dirty="0" lang="en-US" smtClean="0"/>
              <a:t>cells of immune system and blood protects the body against microorganisms. Bones protect underlying structures</a:t>
            </a:r>
          </a:p>
          <a:p>
            <a:pPr>
              <a:buFont typeface="Wingdings" pitchFamily="2" charset="2"/>
              <a:buChar char="q"/>
            </a:pPr>
            <a:r>
              <a:rPr b="1" dirty="0" lang="en-US" smtClean="0"/>
              <a:t>Insulation</a:t>
            </a:r>
            <a:r>
              <a:rPr dirty="0" lang="en-US" smtClean="0"/>
              <a:t>- adipose tissue conserves heat</a:t>
            </a:r>
          </a:p>
          <a:p>
            <a:pPr>
              <a:buFont typeface="Wingdings" pitchFamily="2" charset="2"/>
              <a:buChar char="q"/>
            </a:pPr>
            <a:r>
              <a:rPr b="1" dirty="0" lang="en-US" smtClean="0"/>
              <a:t>Storage</a:t>
            </a:r>
            <a:r>
              <a:rPr dirty="0" lang="en-US" smtClean="0"/>
              <a:t> – adipose tissue store high energy molecules and bones store minerals </a:t>
            </a:r>
            <a:r>
              <a:rPr dirty="0" lang="en-US" err="1" smtClean="0"/>
              <a:t>eg</a:t>
            </a:r>
            <a:r>
              <a:rPr dirty="0" lang="en-US" smtClean="0"/>
              <a:t> calcium, phosphates</a:t>
            </a:r>
          </a:p>
          <a:p>
            <a:pPr>
              <a:buFont typeface="Wingdings" pitchFamily="2" charset="2"/>
              <a:buChar char="q"/>
            </a:pPr>
            <a:r>
              <a:rPr b="1" dirty="0" lang="en-US" smtClean="0"/>
              <a:t>Connecting tissues to one another </a:t>
            </a:r>
            <a:r>
              <a:rPr dirty="0" lang="en-US" err="1" smtClean="0"/>
              <a:t>eg</a:t>
            </a:r>
            <a:r>
              <a:rPr dirty="0" lang="en-US" smtClean="0"/>
              <a:t> tendons attach muscles to bones</a:t>
            </a:r>
            <a:endParaRPr b="1" dirty="0" lang="en-US" smtClean="0">
              <a:latin typeface="Times New Roman" panose="02020603050405020304" pitchFamily="18" charset="0"/>
            </a:endParaRPr>
          </a:p>
          <a:p>
            <a:pPr>
              <a:buFont typeface="Wingdings" pitchFamily="2" charset="2"/>
              <a:buChar char="q"/>
            </a:pPr>
            <a:r>
              <a:rPr altLang="en-US" b="1" dirty="0" lang="en-US" smtClean="0">
                <a:latin typeface="Times New Roman" panose="02020603050405020304" pitchFamily="18" charset="0"/>
              </a:rPr>
              <a:t>Serve </a:t>
            </a:r>
            <a:r>
              <a:rPr altLang="en-US" b="1" dirty="0" lang="en-US">
                <a:latin typeface="Times New Roman" panose="02020603050405020304" pitchFamily="18" charset="0"/>
              </a:rPr>
              <a:t>as a </a:t>
            </a:r>
            <a:r>
              <a:rPr altLang="en-US" b="1" dirty="0" lang="en-US" smtClean="0">
                <a:latin typeface="Times New Roman" panose="02020603050405020304" pitchFamily="18" charset="0"/>
              </a:rPr>
              <a:t>framework</a:t>
            </a:r>
          </a:p>
          <a:p>
            <a:pPr>
              <a:buFont typeface="Wingdings" pitchFamily="2" charset="2"/>
              <a:buChar char="q"/>
            </a:pPr>
            <a:r>
              <a:rPr altLang="en-US" b="1" dirty="0" lang="en-US" smtClean="0">
                <a:latin typeface="Times New Roman" panose="02020603050405020304" pitchFamily="18" charset="0"/>
              </a:rPr>
              <a:t>Fill spaces</a:t>
            </a:r>
          </a:p>
          <a:p>
            <a:pPr>
              <a:buFont typeface="Wingdings" pitchFamily="2" charset="2"/>
              <a:buChar char="q"/>
            </a:pPr>
            <a:r>
              <a:rPr altLang="en-US" b="1" dirty="0" lang="en-US" smtClean="0">
                <a:latin typeface="Times New Roman" panose="02020603050405020304" pitchFamily="18" charset="0"/>
              </a:rPr>
              <a:t>Help </a:t>
            </a:r>
            <a:r>
              <a:rPr altLang="en-US" b="1" dirty="0" lang="en-US">
                <a:latin typeface="Times New Roman" panose="02020603050405020304" pitchFamily="18" charset="0"/>
              </a:rPr>
              <a:t>repair tissue damage.</a:t>
            </a:r>
          </a:p>
          <a:p>
            <a:pPr>
              <a:buFont typeface="Wingdings" pitchFamily="2" charset="2"/>
              <a:buChar char="q"/>
            </a:pPr>
            <a:endParaRPr dirty="0" lang="en-US"/>
          </a:p>
        </p:txBody>
      </p:sp>
      <p:sp>
        <p:nvSpPr>
          <p:cNvPr id="1048806" name="Title 2"/>
          <p:cNvSpPr>
            <a:spLocks noGrp="1"/>
          </p:cNvSpPr>
          <p:nvPr>
            <p:ph type="title"/>
          </p:nvPr>
        </p:nvSpPr>
        <p:spPr/>
        <p:txBody>
          <a:bodyPr/>
          <a:p>
            <a:r>
              <a:rPr dirty="0" lang="en-US" smtClean="0"/>
              <a:t>Function of connective tissue</a:t>
            </a:r>
            <a:endParaRPr dirty="0" lang="en-US"/>
          </a:p>
        </p:txBody>
      </p:sp>
    </p:spTree>
  </p:cSld>
  <p:clrMapOvr>
    <a:masterClrMapping/>
  </p:clrMapOvr>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807" name="Content Placeholder 1"/>
          <p:cNvSpPr>
            <a:spLocks noGrp="1"/>
          </p:cNvSpPr>
          <p:nvPr>
            <p:ph idx="1"/>
          </p:nvPr>
        </p:nvSpPr>
        <p:spPr>
          <a:xfrm>
            <a:off x="838200" y="1378634"/>
            <a:ext cx="10261209" cy="4798329"/>
          </a:xfrm>
        </p:spPr>
        <p:txBody>
          <a:bodyPr>
            <a:normAutofit fontScale="92500" lnSpcReduction="10000"/>
          </a:bodyPr>
          <a:p>
            <a:r>
              <a:rPr dirty="0" lang="en-US" smtClean="0">
                <a:latin typeface="Times New Roman" pitchFamily="18" charset="0"/>
                <a:cs typeface="Times New Roman" pitchFamily="18" charset="0"/>
              </a:rPr>
              <a:t> Blood consists of </a:t>
            </a:r>
            <a:r>
              <a:rPr b="1" dirty="0" lang="en-US" smtClean="0">
                <a:latin typeface="Times New Roman" pitchFamily="18" charset="0"/>
                <a:cs typeface="Times New Roman" pitchFamily="18" charset="0"/>
              </a:rPr>
              <a:t>cells and plasma</a:t>
            </a:r>
            <a:r>
              <a:rPr dirty="0" lang="en-US" smtClean="0">
                <a:latin typeface="Times New Roman" pitchFamily="18" charset="0"/>
                <a:cs typeface="Times New Roman" pitchFamily="18" charset="0"/>
              </a:rPr>
              <a:t>; cells are the living portion. </a:t>
            </a:r>
          </a:p>
          <a:p>
            <a:r>
              <a:rPr dirty="0" lang="en-US" smtClean="0">
                <a:latin typeface="Times New Roman" pitchFamily="18" charset="0"/>
                <a:cs typeface="Times New Roman" pitchFamily="18" charset="0"/>
              </a:rPr>
              <a:t>The matrix of blood is plasma, which is about 55% total blood volume in the body. </a:t>
            </a:r>
          </a:p>
          <a:p>
            <a:pPr lvl="1"/>
            <a:r>
              <a:rPr dirty="0" lang="en-US" smtClean="0">
                <a:latin typeface="Times New Roman" pitchFamily="18" charset="0"/>
                <a:cs typeface="Times New Roman" pitchFamily="18" charset="0"/>
              </a:rPr>
              <a:t>The water of plasma contains dissolved salts, nutrients, gases, and waste products.</a:t>
            </a:r>
          </a:p>
          <a:p>
            <a:pPr lvl="1"/>
            <a:r>
              <a:rPr dirty="0" lang="en-US" smtClean="0">
                <a:latin typeface="Times New Roman" pitchFamily="18" charset="0"/>
                <a:cs typeface="Times New Roman" pitchFamily="18" charset="0"/>
              </a:rPr>
              <a:t>Role of plasma is to transport of these materials within the body.</a:t>
            </a:r>
          </a:p>
          <a:p>
            <a:r>
              <a:rPr dirty="0" lang="en-US" smtClean="0">
                <a:latin typeface="Times New Roman" pitchFamily="18" charset="0"/>
                <a:cs typeface="Times New Roman" pitchFamily="18" charset="0"/>
              </a:rPr>
              <a:t>The blood cells are: </a:t>
            </a:r>
          </a:p>
          <a:p>
            <a:pPr lvl="1"/>
            <a:r>
              <a:rPr dirty="0" lang="en-US" smtClean="0">
                <a:latin typeface="Times New Roman" pitchFamily="18" charset="0"/>
                <a:cs typeface="Times New Roman" pitchFamily="18" charset="0"/>
              </a:rPr>
              <a:t>Red blood cells, </a:t>
            </a:r>
          </a:p>
          <a:p>
            <a:pPr lvl="1"/>
            <a:r>
              <a:rPr dirty="0" lang="en-US" smtClean="0">
                <a:latin typeface="Times New Roman" pitchFamily="18" charset="0"/>
                <a:cs typeface="Times New Roman" pitchFamily="18" charset="0"/>
              </a:rPr>
              <a:t>Platelets, </a:t>
            </a:r>
            <a:endParaRPr dirty="0" lang="en-US">
              <a:latin typeface="Times New Roman" pitchFamily="18" charset="0"/>
              <a:cs typeface="Times New Roman" pitchFamily="18" charset="0"/>
            </a:endParaRPr>
          </a:p>
          <a:p>
            <a:pPr lvl="1"/>
            <a:r>
              <a:rPr dirty="0" lang="en-US" smtClean="0">
                <a:latin typeface="Times New Roman" pitchFamily="18" charset="0"/>
                <a:cs typeface="Times New Roman" pitchFamily="18" charset="0"/>
              </a:rPr>
              <a:t>White blood cells: </a:t>
            </a:r>
            <a:r>
              <a:rPr dirty="0" lang="en-US" err="1" smtClean="0">
                <a:latin typeface="Times New Roman" pitchFamily="18" charset="0"/>
                <a:cs typeface="Times New Roman" pitchFamily="18" charset="0"/>
              </a:rPr>
              <a:t>i.e</a:t>
            </a:r>
            <a:endParaRPr dirty="0" lang="en-US" smtClean="0">
              <a:latin typeface="Times New Roman" pitchFamily="18" charset="0"/>
              <a:cs typeface="Times New Roman" pitchFamily="18" charset="0"/>
            </a:endParaRPr>
          </a:p>
          <a:p>
            <a:pPr lvl="2"/>
            <a:r>
              <a:rPr dirty="0" lang="en-US" smtClean="0">
                <a:latin typeface="Times New Roman" pitchFamily="18" charset="0"/>
                <a:cs typeface="Times New Roman" pitchFamily="18" charset="0"/>
              </a:rPr>
              <a:t>Neutrophils,</a:t>
            </a:r>
          </a:p>
          <a:p>
            <a:pPr lvl="2"/>
            <a:r>
              <a:rPr dirty="0" lang="en-US" err="1" smtClean="0">
                <a:latin typeface="Times New Roman" pitchFamily="18" charset="0"/>
                <a:cs typeface="Times New Roman" pitchFamily="18" charset="0"/>
              </a:rPr>
              <a:t>Eosinophils</a:t>
            </a:r>
            <a:endParaRPr dirty="0" lang="en-US">
              <a:latin typeface="Times New Roman" pitchFamily="18" charset="0"/>
              <a:cs typeface="Times New Roman" pitchFamily="18" charset="0"/>
            </a:endParaRPr>
          </a:p>
          <a:p>
            <a:pPr lvl="2"/>
            <a:r>
              <a:rPr dirty="0" lang="en-US" smtClean="0">
                <a:latin typeface="Times New Roman" pitchFamily="18" charset="0"/>
                <a:cs typeface="Times New Roman" pitchFamily="18" charset="0"/>
              </a:rPr>
              <a:t>Basophils</a:t>
            </a:r>
          </a:p>
          <a:p>
            <a:pPr lvl="2"/>
            <a:r>
              <a:rPr dirty="0" lang="en-US" smtClean="0">
                <a:latin typeface="Times New Roman" pitchFamily="18" charset="0"/>
                <a:cs typeface="Times New Roman" pitchFamily="18" charset="0"/>
              </a:rPr>
              <a:t>Monocytes</a:t>
            </a:r>
          </a:p>
          <a:p>
            <a:pPr lvl="2"/>
            <a:r>
              <a:rPr dirty="0" lang="en-US" smtClean="0">
                <a:latin typeface="Times New Roman" pitchFamily="18" charset="0"/>
                <a:cs typeface="Times New Roman" pitchFamily="18" charset="0"/>
              </a:rPr>
              <a:t>Lymphocytes</a:t>
            </a:r>
          </a:p>
          <a:p>
            <a:endParaRPr dirty="0" lang="en-US">
              <a:latin typeface="Times New Roman" pitchFamily="18" charset="0"/>
              <a:cs typeface="Times New Roman" pitchFamily="18" charset="0"/>
            </a:endParaRPr>
          </a:p>
        </p:txBody>
      </p:sp>
      <p:sp>
        <p:nvSpPr>
          <p:cNvPr id="1048808" name="Title 2"/>
          <p:cNvSpPr>
            <a:spLocks noGrp="1"/>
          </p:cNvSpPr>
          <p:nvPr>
            <p:ph type="title"/>
          </p:nvPr>
        </p:nvSpPr>
        <p:spPr>
          <a:xfrm>
            <a:off x="838200" y="365125"/>
            <a:ext cx="10515600" cy="900967"/>
          </a:xfrm>
        </p:spPr>
        <p:txBody>
          <a:bodyPr>
            <a:normAutofit/>
          </a:bodyPr>
          <a:p>
            <a:r>
              <a:rPr dirty="0" lang="en-US" smtClean="0">
                <a:latin typeface="Times New Roman" pitchFamily="18" charset="0"/>
                <a:cs typeface="Times New Roman" pitchFamily="18" charset="0"/>
              </a:rPr>
              <a:t>BLOOD</a:t>
            </a:r>
            <a:endParaRPr dirty="0" lang="en-US"/>
          </a:p>
        </p:txBody>
      </p:sp>
    </p:spTree>
  </p:cSld>
  <p:clrMapOvr>
    <a:masterClrMapping/>
  </p:clrMapOvr>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809" name="Text Box 5"/>
          <p:cNvSpPr txBox="1">
            <a:spLocks noChangeArrowheads="1"/>
          </p:cNvSpPr>
          <p:nvPr/>
        </p:nvSpPr>
        <p:spPr bwMode="auto">
          <a:xfrm>
            <a:off x="3505200" y="2819400"/>
            <a:ext cx="1371600" cy="457200"/>
          </a:xfrm>
          <a:prstGeom prst="rect"/>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altLang="en-US" sz="2400" lang="en-US">
                <a:latin typeface="Times New Roman" panose="02020603050405020304" pitchFamily="18" charset="0"/>
              </a:rPr>
              <a:t>(Matrix)</a:t>
            </a:r>
          </a:p>
        </p:txBody>
      </p:sp>
      <p:pic>
        <p:nvPicPr>
          <p:cNvPr id="2097181" name="Picture 4" descr="11_04"/>
          <p:cNvPicPr>
            <a:picLocks noChangeAspect="1" noChangeArrowheads="1"/>
          </p:cNvPicPr>
          <p:nvPr/>
        </p:nvPicPr>
        <p:blipFill>
          <a:blip xmlns:r="http://schemas.openxmlformats.org/officeDocument/2006/relationships" r:embed="rId1"/>
          <a:srcRect/>
          <a:stretch>
            <a:fillRect/>
          </a:stretch>
        </p:blipFill>
        <p:spPr bwMode="auto">
          <a:xfrm>
            <a:off x="1524000" y="381000"/>
            <a:ext cx="9144000" cy="6096000"/>
          </a:xfrm>
          <a:prstGeom prst="rect"/>
          <a:noFill/>
          <a:ln>
            <a:noFill/>
          </a:ln>
        </p:spPr>
      </p:pic>
    </p:spTree>
  </p:cSld>
  <p:clrMapOvr>
    <a:masterClrMapping/>
  </p:clrMapOvr>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810" name="Content Placeholder 1"/>
          <p:cNvSpPr>
            <a:spLocks noGrp="1"/>
          </p:cNvSpPr>
          <p:nvPr>
            <p:ph idx="1"/>
          </p:nvPr>
        </p:nvSpPr>
        <p:spPr/>
        <p:txBody>
          <a:bodyPr>
            <a:normAutofit/>
          </a:bodyPr>
          <a:p>
            <a:r>
              <a:rPr dirty="0" lang="en-US" smtClean="0">
                <a:latin typeface="Times New Roman" pitchFamily="18" charset="0"/>
                <a:cs typeface="Times New Roman" pitchFamily="18" charset="0"/>
              </a:rPr>
              <a:t>Make up around 45% of the total blood</a:t>
            </a:r>
          </a:p>
          <a:p>
            <a:r>
              <a:rPr b="1" dirty="0" lang="en-US" smtClean="0">
                <a:latin typeface="Times New Roman" pitchFamily="18" charset="0"/>
                <a:cs typeface="Times New Roman" pitchFamily="18" charset="0"/>
              </a:rPr>
              <a:t>Red blood cells (RBCs) carry oxygen bonded to the </a:t>
            </a:r>
            <a:r>
              <a:rPr dirty="0" lang="en-US" smtClean="0">
                <a:latin typeface="Times New Roman" pitchFamily="18" charset="0"/>
                <a:cs typeface="Times New Roman" pitchFamily="18" charset="0"/>
              </a:rPr>
              <a:t>iron in their hemoglobin. </a:t>
            </a:r>
          </a:p>
          <a:p>
            <a:r>
              <a:rPr b="1" dirty="0" lang="en-US" smtClean="0">
                <a:latin typeface="Times New Roman" pitchFamily="18" charset="0"/>
                <a:cs typeface="Times New Roman" pitchFamily="18" charset="0"/>
              </a:rPr>
              <a:t>White blood cells (WBCs) </a:t>
            </a:r>
            <a:r>
              <a:rPr dirty="0" lang="en-US" smtClean="0">
                <a:latin typeface="Times New Roman" pitchFamily="18" charset="0"/>
                <a:cs typeface="Times New Roman" pitchFamily="18" charset="0"/>
              </a:rPr>
              <a:t>destroy pathogens by </a:t>
            </a:r>
            <a:r>
              <a:rPr dirty="0" lang="en-US" err="1" smtClean="0">
                <a:latin typeface="Times New Roman" pitchFamily="18" charset="0"/>
                <a:cs typeface="Times New Roman" pitchFamily="18" charset="0"/>
              </a:rPr>
              <a:t>phagocytosis</a:t>
            </a:r>
            <a:r>
              <a:rPr dirty="0" lang="en-US" smtClean="0">
                <a:latin typeface="Times New Roman" pitchFamily="18" charset="0"/>
                <a:cs typeface="Times New Roman" pitchFamily="18" charset="0"/>
              </a:rPr>
              <a:t>, the production of antibodies, or other chemical methods, and provide us with immunity to some diseases. </a:t>
            </a:r>
          </a:p>
          <a:p>
            <a:r>
              <a:rPr b="1" dirty="0" lang="en-US" smtClean="0">
                <a:latin typeface="Times New Roman" pitchFamily="18" charset="0"/>
                <a:cs typeface="Times New Roman" pitchFamily="18" charset="0"/>
              </a:rPr>
              <a:t>Platelets prevent </a:t>
            </a:r>
            <a:r>
              <a:rPr dirty="0" lang="en-US" smtClean="0">
                <a:latin typeface="Times New Roman" pitchFamily="18" charset="0"/>
                <a:cs typeface="Times New Roman" pitchFamily="18" charset="0"/>
              </a:rPr>
              <a:t>blood loss through blood clotting </a:t>
            </a:r>
            <a:endParaRPr dirty="0" lang="en-US">
              <a:latin typeface="Times New Roman" pitchFamily="18" charset="0"/>
              <a:cs typeface="Times New Roman" pitchFamily="18" charset="0"/>
            </a:endParaRPr>
          </a:p>
        </p:txBody>
      </p:sp>
      <p:sp>
        <p:nvSpPr>
          <p:cNvPr id="1048811" name="Title 2"/>
          <p:cNvSpPr>
            <a:spLocks noGrp="1"/>
          </p:cNvSpPr>
          <p:nvPr>
            <p:ph type="title"/>
          </p:nvPr>
        </p:nvSpPr>
        <p:spPr>
          <a:xfrm>
            <a:off x="838200" y="365126"/>
            <a:ext cx="10515600" cy="1041644"/>
          </a:xfrm>
        </p:spPr>
        <p:txBody>
          <a:bodyPr/>
          <a:p>
            <a:r>
              <a:rPr dirty="0" lang="en-US" smtClean="0"/>
              <a:t>Blood cells</a:t>
            </a:r>
            <a:endParaRPr dirty="0" lang="en-US"/>
          </a:p>
        </p:txBody>
      </p:sp>
    </p:spTree>
  </p:cSld>
  <p:clrMapOvr>
    <a:masterClrMapping/>
  </p:clrMapOvr>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812" name="Content Placeholder 1"/>
          <p:cNvSpPr>
            <a:spLocks noGrp="1"/>
          </p:cNvSpPr>
          <p:nvPr>
            <p:ph idx="1"/>
          </p:nvPr>
        </p:nvSpPr>
        <p:spPr>
          <a:xfrm>
            <a:off x="1603717" y="1143001"/>
            <a:ext cx="8607083" cy="4864291"/>
          </a:xfrm>
        </p:spPr>
        <p:txBody>
          <a:bodyPr>
            <a:normAutofit fontScale="92500" lnSpcReduction="10000"/>
          </a:bodyPr>
          <a:p>
            <a:r>
              <a:rPr dirty="0" lang="en-US" smtClean="0">
                <a:latin typeface="Times New Roman" pitchFamily="18" charset="0"/>
                <a:cs typeface="Times New Roman" pitchFamily="18" charset="0"/>
              </a:rPr>
              <a:t>The cells of areolar (or loose) connective tissue are called </a:t>
            </a:r>
            <a:r>
              <a:rPr b="1" dirty="0" lang="en-US" smtClean="0">
                <a:latin typeface="Times New Roman" pitchFamily="18" charset="0"/>
                <a:cs typeface="Times New Roman" pitchFamily="18" charset="0"/>
              </a:rPr>
              <a:t>FIBROBLASTS</a:t>
            </a:r>
            <a:r>
              <a:rPr dirty="0" lang="en-US" smtClean="0">
                <a:latin typeface="Times New Roman" pitchFamily="18" charset="0"/>
                <a:cs typeface="Times New Roman" pitchFamily="18" charset="0"/>
              </a:rPr>
              <a:t> which </a:t>
            </a:r>
            <a:r>
              <a:rPr b="1" dirty="0" lang="en-US" smtClean="0">
                <a:latin typeface="Times New Roman" pitchFamily="18" charset="0"/>
                <a:cs typeface="Times New Roman" pitchFamily="18" charset="0"/>
              </a:rPr>
              <a:t>produce protein fibers </a:t>
            </a:r>
            <a:r>
              <a:rPr dirty="0" lang="en-US" err="1" smtClean="0">
                <a:latin typeface="Times New Roman" pitchFamily="18" charset="0"/>
                <a:cs typeface="Times New Roman" pitchFamily="18" charset="0"/>
              </a:rPr>
              <a:t>i.e</a:t>
            </a:r>
            <a:endParaRPr dirty="0" lang="en-US" smtClean="0">
              <a:latin typeface="Times New Roman" pitchFamily="18" charset="0"/>
              <a:cs typeface="Times New Roman" pitchFamily="18" charset="0"/>
            </a:endParaRPr>
          </a:p>
          <a:p>
            <a:pPr lvl="1"/>
            <a:r>
              <a:rPr b="1" dirty="0" lang="en-US" smtClean="0">
                <a:latin typeface="Times New Roman" pitchFamily="18" charset="0"/>
                <a:cs typeface="Times New Roman" pitchFamily="18" charset="0"/>
              </a:rPr>
              <a:t>Collagen fibers </a:t>
            </a:r>
            <a:r>
              <a:rPr dirty="0" lang="en-US" smtClean="0">
                <a:latin typeface="Times New Roman" pitchFamily="18" charset="0"/>
                <a:cs typeface="Times New Roman" pitchFamily="18" charset="0"/>
              </a:rPr>
              <a:t>are very strong</a:t>
            </a:r>
          </a:p>
          <a:p>
            <a:pPr lvl="1"/>
            <a:endParaRPr dirty="0" lang="en-US" smtClean="0">
              <a:latin typeface="Times New Roman" pitchFamily="18" charset="0"/>
              <a:cs typeface="Times New Roman" pitchFamily="18" charset="0"/>
            </a:endParaRPr>
          </a:p>
          <a:p>
            <a:pPr lvl="1"/>
            <a:r>
              <a:rPr b="1" dirty="0" lang="en-US" smtClean="0">
                <a:latin typeface="Times New Roman" pitchFamily="18" charset="0"/>
                <a:cs typeface="Times New Roman" pitchFamily="18" charset="0"/>
              </a:rPr>
              <a:t>Elastin fibers </a:t>
            </a:r>
            <a:r>
              <a:rPr dirty="0" lang="en-US" smtClean="0">
                <a:latin typeface="Times New Roman" pitchFamily="18" charset="0"/>
                <a:cs typeface="Times New Roman" pitchFamily="18" charset="0"/>
              </a:rPr>
              <a:t>are elastic, able to return to their original length, or recoil, after being stretched. </a:t>
            </a:r>
          </a:p>
          <a:p>
            <a:r>
              <a:rPr dirty="0" lang="en-US" smtClean="0">
                <a:latin typeface="Times New Roman" pitchFamily="18" charset="0"/>
                <a:cs typeface="Times New Roman" pitchFamily="18" charset="0"/>
              </a:rPr>
              <a:t>These protein fibers and tissue fluid make up the matrix, or non-living portion, of areolar connective tissue</a:t>
            </a:r>
          </a:p>
          <a:p>
            <a:r>
              <a:rPr dirty="0" lang="en-US" smtClean="0">
                <a:latin typeface="Times New Roman" pitchFamily="18" charset="0"/>
                <a:cs typeface="Times New Roman" pitchFamily="18" charset="0"/>
              </a:rPr>
              <a:t>Areolar tissue Connects and supports tissue </a:t>
            </a:r>
            <a:r>
              <a:rPr dirty="0" lang="en-US" err="1" smtClean="0">
                <a:latin typeface="Times New Roman" pitchFamily="18" charset="0"/>
                <a:cs typeface="Times New Roman" pitchFamily="18" charset="0"/>
              </a:rPr>
              <a:t>eg</a:t>
            </a:r>
            <a:endParaRPr dirty="0" lang="en-US" smtClean="0">
              <a:latin typeface="Times New Roman" pitchFamily="18" charset="0"/>
              <a:cs typeface="Times New Roman" pitchFamily="18" charset="0"/>
            </a:endParaRPr>
          </a:p>
          <a:p>
            <a:pPr lvl="1">
              <a:buFont typeface="Wingdings" pitchFamily="2" charset="2"/>
              <a:buChar char="v"/>
            </a:pPr>
            <a:r>
              <a:rPr dirty="0" lang="en-US" smtClean="0">
                <a:latin typeface="Times New Roman" pitchFamily="18" charset="0"/>
                <a:cs typeface="Times New Roman" pitchFamily="18" charset="0"/>
              </a:rPr>
              <a:t>Under the skin</a:t>
            </a:r>
          </a:p>
          <a:p>
            <a:pPr lvl="1">
              <a:buFont typeface="Wingdings" pitchFamily="2" charset="2"/>
              <a:buChar char="v"/>
            </a:pPr>
            <a:r>
              <a:rPr dirty="0" lang="en-US" smtClean="0">
                <a:latin typeface="Times New Roman" pitchFamily="18" charset="0"/>
                <a:cs typeface="Times New Roman" pitchFamily="18" charset="0"/>
              </a:rPr>
              <a:t>Supporting blood vessels and nerves</a:t>
            </a:r>
          </a:p>
          <a:p>
            <a:pPr lvl="1">
              <a:buFont typeface="Wingdings" pitchFamily="2" charset="2"/>
              <a:buChar char="v"/>
            </a:pPr>
            <a:r>
              <a:rPr dirty="0" lang="en-US" smtClean="0">
                <a:latin typeface="Times New Roman" pitchFamily="18" charset="0"/>
                <a:cs typeface="Times New Roman" pitchFamily="18" charset="0"/>
              </a:rPr>
              <a:t>Between muscles</a:t>
            </a:r>
          </a:p>
          <a:p>
            <a:pPr lvl="1">
              <a:buFont typeface="Wingdings" pitchFamily="2" charset="2"/>
              <a:buChar char="v"/>
            </a:pPr>
            <a:r>
              <a:rPr dirty="0" lang="en-US" smtClean="0">
                <a:latin typeface="Times New Roman" pitchFamily="18" charset="0"/>
                <a:cs typeface="Times New Roman" pitchFamily="18" charset="0"/>
              </a:rPr>
              <a:t>In the alimentary canal</a:t>
            </a:r>
          </a:p>
          <a:p>
            <a:pPr lvl="1">
              <a:buFont typeface="Wingdings" pitchFamily="2" charset="2"/>
              <a:buChar char="v"/>
            </a:pPr>
            <a:r>
              <a:rPr dirty="0" lang="en-US" smtClean="0">
                <a:latin typeface="Times New Roman" pitchFamily="18" charset="0"/>
                <a:cs typeface="Times New Roman" pitchFamily="18" charset="0"/>
              </a:rPr>
              <a:t>In glands supporting secretory cells</a:t>
            </a:r>
          </a:p>
          <a:p>
            <a:endParaRPr dirty="0" lang="en-US" smtClean="0">
              <a:latin typeface="Times New Roman" pitchFamily="18" charset="0"/>
              <a:cs typeface="Times New Roman" pitchFamily="18" charset="0"/>
            </a:endParaRPr>
          </a:p>
          <a:p>
            <a:endParaRPr dirty="0" lang="en-US" smtClean="0">
              <a:latin typeface="Times New Roman" pitchFamily="18" charset="0"/>
              <a:cs typeface="Times New Roman" pitchFamily="18" charset="0"/>
            </a:endParaRPr>
          </a:p>
          <a:p>
            <a:endParaRPr dirty="0" lang="en-US">
              <a:latin typeface="Times New Roman" pitchFamily="18" charset="0"/>
              <a:cs typeface="Times New Roman" pitchFamily="18" charset="0"/>
            </a:endParaRPr>
          </a:p>
        </p:txBody>
      </p:sp>
      <p:sp>
        <p:nvSpPr>
          <p:cNvPr id="1048813" name="Title 2"/>
          <p:cNvSpPr>
            <a:spLocks noGrp="1"/>
          </p:cNvSpPr>
          <p:nvPr>
            <p:ph type="title"/>
          </p:nvPr>
        </p:nvSpPr>
        <p:spPr>
          <a:xfrm>
            <a:off x="1981200" y="274638"/>
            <a:ext cx="8229600" cy="944562"/>
          </a:xfrm>
        </p:spPr>
        <p:txBody>
          <a:bodyPr>
            <a:normAutofit/>
          </a:bodyPr>
          <a:p>
            <a:r>
              <a:rPr dirty="0" sz="2800" lang="en-US" smtClean="0">
                <a:latin typeface="Times New Roman" pitchFamily="18" charset="0"/>
                <a:cs typeface="Times New Roman" pitchFamily="18" charset="0"/>
              </a:rPr>
              <a:t>AREOLAR/LOOSE </a:t>
            </a:r>
            <a:r>
              <a:rPr dirty="0" sz="2800" lang="en-US">
                <a:latin typeface="Times New Roman" pitchFamily="18" charset="0"/>
                <a:cs typeface="Times New Roman" pitchFamily="18" charset="0"/>
              </a:rPr>
              <a:t>CONNECTIVE TISSUE</a:t>
            </a:r>
            <a:br>
              <a:rPr dirty="0" sz="2800" lang="en-US">
                <a:latin typeface="Times New Roman" pitchFamily="18" charset="0"/>
                <a:cs typeface="Times New Roman" pitchFamily="18" charset="0"/>
              </a:rPr>
            </a:br>
            <a:endParaRPr dirty="0" sz="2800" lang="en-US"/>
          </a:p>
        </p:txBody>
      </p:sp>
      <p:pic>
        <p:nvPicPr>
          <p:cNvPr id="2097182" name="Picture 5" descr="grab and pull"/>
          <p:cNvPicPr>
            <a:picLocks noChangeAspect="1" noChangeArrowheads="1"/>
          </p:cNvPicPr>
          <p:nvPr/>
        </p:nvPicPr>
        <p:blipFill>
          <a:blip xmlns:r="http://schemas.openxmlformats.org/officeDocument/2006/relationships" r:embed="rId1"/>
          <a:srcRect/>
          <a:stretch>
            <a:fillRect/>
          </a:stretch>
        </p:blipFill>
        <p:spPr bwMode="auto">
          <a:xfrm>
            <a:off x="9912777" y="380510"/>
            <a:ext cx="2188040" cy="3194636"/>
          </a:xfrm>
          <a:prstGeom prst="rect"/>
          <a:noFill/>
          <a:ln>
            <a:noFill/>
          </a:ln>
        </p:spPr>
      </p:pic>
      <p:pic>
        <p:nvPicPr>
          <p:cNvPr id="2097183" name="Picture 2"/>
          <p:cNvPicPr>
            <a:picLocks noChangeAspect="1" noChangeArrowheads="1"/>
          </p:cNvPicPr>
          <p:nvPr/>
        </p:nvPicPr>
        <p:blipFill>
          <a:blip xmlns:r="http://schemas.openxmlformats.org/officeDocument/2006/relationships" r:embed="rId2"/>
          <a:srcRect/>
          <a:stretch>
            <a:fillRect/>
          </a:stretch>
        </p:blipFill>
        <p:spPr bwMode="auto">
          <a:xfrm>
            <a:off x="8229600" y="3575146"/>
            <a:ext cx="3573194" cy="3158197"/>
          </a:xfrm>
          <a:prstGeom prst="rect"/>
          <a:noFill/>
          <a:ln w="9525">
            <a:noFill/>
            <a:miter lim="800000"/>
            <a:headEnd/>
            <a:tailEnd/>
          </a:ln>
          <a:effectLst/>
        </p:spPr>
      </p:pic>
    </p:spTree>
  </p:cSld>
  <p:clrMapOvr>
    <a:masterClrMapping/>
  </p:clrMapOvr>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814" name="Content Placeholder 1"/>
          <p:cNvSpPr>
            <a:spLocks noGrp="1"/>
          </p:cNvSpPr>
          <p:nvPr>
            <p:ph idx="1"/>
          </p:nvPr>
        </p:nvSpPr>
        <p:spPr>
          <a:xfrm>
            <a:off x="1617785" y="1143001"/>
            <a:ext cx="8593015" cy="4864291"/>
          </a:xfrm>
        </p:spPr>
        <p:txBody>
          <a:bodyPr>
            <a:normAutofit fontScale="92500"/>
          </a:bodyPr>
          <a:p>
            <a:r>
              <a:rPr dirty="0" lang="en-US" smtClean="0">
                <a:latin typeface="Times New Roman" pitchFamily="18" charset="0"/>
                <a:cs typeface="Times New Roman" pitchFamily="18" charset="0"/>
              </a:rPr>
              <a:t>The cells of adipose tissue are called </a:t>
            </a:r>
            <a:r>
              <a:rPr b="1" dirty="0" lang="en-US" smtClean="0">
                <a:latin typeface="Times New Roman" pitchFamily="18" charset="0"/>
                <a:cs typeface="Times New Roman" pitchFamily="18" charset="0"/>
              </a:rPr>
              <a:t>adipocytes </a:t>
            </a:r>
            <a:r>
              <a:rPr dirty="0" lang="en-US" smtClean="0">
                <a:latin typeface="Times New Roman" pitchFamily="18" charset="0"/>
                <a:cs typeface="Times New Roman" pitchFamily="18" charset="0"/>
              </a:rPr>
              <a:t>and are specialized </a:t>
            </a:r>
            <a:r>
              <a:rPr b="1" dirty="0" lang="en-US" smtClean="0">
                <a:latin typeface="Times New Roman" pitchFamily="18" charset="0"/>
                <a:cs typeface="Times New Roman" pitchFamily="18" charset="0"/>
              </a:rPr>
              <a:t>to store fat in microscopic droplets.</a:t>
            </a:r>
          </a:p>
          <a:p>
            <a:r>
              <a:rPr dirty="0" lang="en-US" smtClean="0">
                <a:latin typeface="Times New Roman" pitchFamily="18" charset="0"/>
                <a:cs typeface="Times New Roman" pitchFamily="18" charset="0"/>
              </a:rPr>
              <a:t>Extra calories are not wasted but are converted to fat to be stored for use when food intake decreases.</a:t>
            </a:r>
          </a:p>
          <a:p>
            <a:r>
              <a:rPr dirty="0" lang="en-US" smtClean="0">
                <a:latin typeface="Times New Roman" pitchFamily="18" charset="0"/>
                <a:cs typeface="Times New Roman" pitchFamily="18" charset="0"/>
              </a:rPr>
              <a:t>There are two types: </a:t>
            </a:r>
            <a:r>
              <a:rPr b="1" dirty="0" lang="en-US" smtClean="0">
                <a:latin typeface="Times New Roman" pitchFamily="18" charset="0"/>
                <a:cs typeface="Times New Roman" pitchFamily="18" charset="0"/>
              </a:rPr>
              <a:t>white</a:t>
            </a:r>
            <a:r>
              <a:rPr dirty="0" lang="en-US" smtClean="0">
                <a:latin typeface="Times New Roman" pitchFamily="18" charset="0"/>
                <a:cs typeface="Times New Roman" pitchFamily="18" charset="0"/>
              </a:rPr>
              <a:t> and </a:t>
            </a:r>
            <a:r>
              <a:rPr b="1" dirty="0" lang="en-US" smtClean="0">
                <a:latin typeface="Times New Roman" pitchFamily="18" charset="0"/>
                <a:cs typeface="Times New Roman" pitchFamily="18" charset="0"/>
              </a:rPr>
              <a:t>brown</a:t>
            </a:r>
            <a:r>
              <a:rPr dirty="0" lang="en-US" smtClean="0">
                <a:latin typeface="Times New Roman" pitchFamily="18" charset="0"/>
                <a:cs typeface="Times New Roman" pitchFamily="18" charset="0"/>
              </a:rPr>
              <a:t>.</a:t>
            </a:r>
          </a:p>
          <a:p>
            <a:pPr>
              <a:buNone/>
            </a:pPr>
            <a:endParaRPr dirty="0" lang="en-US" smtClean="0">
              <a:latin typeface="Times New Roman" pitchFamily="18" charset="0"/>
              <a:cs typeface="Times New Roman" pitchFamily="18" charset="0"/>
            </a:endParaRPr>
          </a:p>
          <a:p>
            <a:pPr indent="0" marL="0">
              <a:buNone/>
            </a:pPr>
            <a:r>
              <a:rPr b="1" dirty="0" lang="en-US" smtClean="0">
                <a:latin typeface="Times New Roman" pitchFamily="18" charset="0"/>
                <a:cs typeface="Times New Roman" pitchFamily="18" charset="0"/>
              </a:rPr>
              <a:t>White adipose tissue </a:t>
            </a:r>
          </a:p>
          <a:p>
            <a:r>
              <a:rPr dirty="0" lang="en-US" smtClean="0">
                <a:latin typeface="Times New Roman" pitchFamily="18" charset="0"/>
                <a:cs typeface="Times New Roman" pitchFamily="18" charset="0"/>
              </a:rPr>
              <a:t>Makes up 20 to 25% of body weight in well-nourished adults. </a:t>
            </a:r>
            <a:endParaRPr dirty="0" lang="en-US">
              <a:latin typeface="Times New Roman" pitchFamily="18" charset="0"/>
              <a:cs typeface="Times New Roman" pitchFamily="18" charset="0"/>
            </a:endParaRPr>
          </a:p>
          <a:p>
            <a:r>
              <a:rPr dirty="0" lang="en-US" smtClean="0">
                <a:latin typeface="Times New Roman" pitchFamily="18" charset="0"/>
                <a:cs typeface="Times New Roman" pitchFamily="18" charset="0"/>
              </a:rPr>
              <a:t>Found supporting the kidneys and the eyes, between muscle </a:t>
            </a:r>
            <a:r>
              <a:rPr dirty="0" lang="en-US" err="1" smtClean="0">
                <a:latin typeface="Times New Roman" pitchFamily="18" charset="0"/>
                <a:cs typeface="Times New Roman" pitchFamily="18" charset="0"/>
              </a:rPr>
              <a:t>fibres</a:t>
            </a:r>
            <a:r>
              <a:rPr dirty="0" lang="en-US" smtClean="0">
                <a:latin typeface="Times New Roman" pitchFamily="18" charset="0"/>
                <a:cs typeface="Times New Roman" pitchFamily="18" charset="0"/>
              </a:rPr>
              <a:t> and under the skin, </a:t>
            </a:r>
            <a:r>
              <a:rPr b="1" dirty="0" lang="en-US" smtClean="0">
                <a:solidFill>
                  <a:srgbClr val="FF0000"/>
                </a:solidFill>
                <a:latin typeface="Times New Roman" pitchFamily="18" charset="0"/>
                <a:cs typeface="Times New Roman" pitchFamily="18" charset="0"/>
              </a:rPr>
              <a:t>where it acts as a thermal insulator</a:t>
            </a:r>
          </a:p>
        </p:txBody>
      </p:sp>
      <p:sp>
        <p:nvSpPr>
          <p:cNvPr id="1048815" name="Title 2"/>
          <p:cNvSpPr>
            <a:spLocks noGrp="1"/>
          </p:cNvSpPr>
          <p:nvPr>
            <p:ph type="title"/>
          </p:nvPr>
        </p:nvSpPr>
        <p:spPr/>
        <p:txBody>
          <a:bodyPr>
            <a:normAutofit/>
          </a:bodyPr>
          <a:p>
            <a:r>
              <a:rPr dirty="0" sz="3100" lang="en-US">
                <a:latin typeface="Times New Roman" pitchFamily="18" charset="0"/>
                <a:cs typeface="Times New Roman" pitchFamily="18" charset="0"/>
              </a:rPr>
              <a:t>ADIPOSE TISSUE</a:t>
            </a:r>
            <a:r>
              <a:rPr dirty="0" lang="en-US" smtClean="0">
                <a:latin typeface="Times New Roman" pitchFamily="18" charset="0"/>
                <a:cs typeface="Times New Roman" pitchFamily="18" charset="0"/>
              </a:rPr>
              <a:t/>
            </a:r>
            <a:br>
              <a:rPr dirty="0" lang="en-US" smtClean="0">
                <a:latin typeface="Times New Roman" pitchFamily="18" charset="0"/>
                <a:cs typeface="Times New Roman" pitchFamily="18" charset="0"/>
              </a:rPr>
            </a:br>
            <a:endParaRPr dirty="0" lang="en-US"/>
          </a:p>
        </p:txBody>
      </p:sp>
    </p:spTree>
  </p:cSld>
  <p:clrMapOvr>
    <a:masterClrMapping/>
  </p:clrMapOvr>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816" name="Content Placeholder 1"/>
          <p:cNvSpPr>
            <a:spLocks noGrp="1"/>
          </p:cNvSpPr>
          <p:nvPr>
            <p:ph idx="1"/>
          </p:nvPr>
        </p:nvSpPr>
        <p:spPr>
          <a:xfrm>
            <a:off x="1477108" y="914401"/>
            <a:ext cx="8961120" cy="5092891"/>
          </a:xfrm>
        </p:spPr>
        <p:txBody>
          <a:bodyPr>
            <a:normAutofit/>
          </a:bodyPr>
          <a:p>
            <a:r>
              <a:rPr dirty="0" sz="2400" lang="en-US" smtClean="0">
                <a:latin typeface="Times New Roman" pitchFamily="18" charset="0"/>
                <a:cs typeface="Times New Roman" pitchFamily="18" charset="0"/>
              </a:rPr>
              <a:t>Present </a:t>
            </a:r>
            <a:r>
              <a:rPr dirty="0" sz="2400" lang="en-US">
                <a:latin typeface="Times New Roman" pitchFamily="18" charset="0"/>
                <a:cs typeface="Times New Roman" pitchFamily="18" charset="0"/>
              </a:rPr>
              <a:t>in the newborn</a:t>
            </a:r>
            <a:r>
              <a:rPr b="1" dirty="0" sz="2400" lang="en-US">
                <a:latin typeface="Times New Roman" pitchFamily="18" charset="0"/>
                <a:cs typeface="Times New Roman" pitchFamily="18" charset="0"/>
              </a:rPr>
              <a:t>. </a:t>
            </a:r>
          </a:p>
          <a:p>
            <a:r>
              <a:rPr b="1" dirty="0" sz="2400" lang="en-US">
                <a:latin typeface="Times New Roman" pitchFamily="18" charset="0"/>
                <a:cs typeface="Times New Roman" pitchFamily="18" charset="0"/>
              </a:rPr>
              <a:t>It </a:t>
            </a:r>
            <a:r>
              <a:rPr dirty="0" sz="2400" lang="en-US">
                <a:latin typeface="Times New Roman" pitchFamily="18" charset="0"/>
                <a:cs typeface="Times New Roman" pitchFamily="18" charset="0"/>
              </a:rPr>
              <a:t>has a more extensive capillary network than white adipose tissue. </a:t>
            </a:r>
          </a:p>
          <a:p>
            <a:r>
              <a:rPr dirty="0" sz="2400" lang="en-US" smtClean="0">
                <a:latin typeface="Times New Roman" pitchFamily="18" charset="0"/>
                <a:cs typeface="Times New Roman" pitchFamily="18" charset="0"/>
              </a:rPr>
              <a:t>When metabolized</a:t>
            </a:r>
            <a:r>
              <a:rPr dirty="0" sz="2400" lang="en-US">
                <a:latin typeface="Times New Roman" pitchFamily="18" charset="0"/>
                <a:cs typeface="Times New Roman" pitchFamily="18" charset="0"/>
              </a:rPr>
              <a:t>, it produces </a:t>
            </a:r>
            <a:r>
              <a:rPr b="1" dirty="0" sz="2400" lang="en-US">
                <a:latin typeface="Times New Roman" pitchFamily="18" charset="0"/>
                <a:cs typeface="Times New Roman" pitchFamily="18" charset="0"/>
              </a:rPr>
              <a:t>less energy </a:t>
            </a:r>
            <a:r>
              <a:rPr dirty="0" sz="2400" lang="en-US">
                <a:latin typeface="Times New Roman" pitchFamily="18" charset="0"/>
                <a:cs typeface="Times New Roman" pitchFamily="18" charset="0"/>
              </a:rPr>
              <a:t>and considerably </a:t>
            </a:r>
            <a:r>
              <a:rPr b="1" dirty="0" sz="2400" lang="en-US">
                <a:latin typeface="Times New Roman" pitchFamily="18" charset="0"/>
                <a:cs typeface="Times New Roman" pitchFamily="18" charset="0"/>
              </a:rPr>
              <a:t>more heat </a:t>
            </a:r>
            <a:r>
              <a:rPr dirty="0" sz="2400" lang="en-US">
                <a:latin typeface="Times New Roman" pitchFamily="18" charset="0"/>
                <a:cs typeface="Times New Roman" pitchFamily="18" charset="0"/>
              </a:rPr>
              <a:t>than other fat, </a:t>
            </a:r>
            <a:r>
              <a:rPr b="1" dirty="0" sz="2400" lang="en-US">
                <a:solidFill>
                  <a:srgbClr val="FF0000"/>
                </a:solidFill>
                <a:latin typeface="Times New Roman" pitchFamily="18" charset="0"/>
                <a:cs typeface="Times New Roman" pitchFamily="18" charset="0"/>
              </a:rPr>
              <a:t>contributing to the maintenance of body temperature</a:t>
            </a:r>
            <a:r>
              <a:rPr b="1" dirty="0" sz="2400" lang="en-US" smtClean="0">
                <a:solidFill>
                  <a:srgbClr val="FF0000"/>
                </a:solidFill>
                <a:latin typeface="Times New Roman" pitchFamily="18" charset="0"/>
                <a:cs typeface="Times New Roman" pitchFamily="18" charset="0"/>
              </a:rPr>
              <a:t>.</a:t>
            </a:r>
          </a:p>
          <a:p>
            <a:endParaRPr dirty="0" sz="2400" lang="en-US">
              <a:solidFill>
                <a:srgbClr val="FF0000"/>
              </a:solidFill>
              <a:latin typeface="Times New Roman" pitchFamily="18" charset="0"/>
              <a:cs typeface="Times New Roman" pitchFamily="18" charset="0"/>
            </a:endParaRPr>
          </a:p>
          <a:p>
            <a:r>
              <a:rPr dirty="0" sz="2400" lang="en-US">
                <a:latin typeface="Times New Roman" pitchFamily="18" charset="0"/>
                <a:cs typeface="Times New Roman" pitchFamily="18" charset="0"/>
              </a:rPr>
              <a:t>In adults it is present in only small amounts</a:t>
            </a:r>
            <a:r>
              <a:rPr dirty="0" lang="en-US" smtClean="0"/>
              <a:t>.</a:t>
            </a:r>
          </a:p>
          <a:p>
            <a:endParaRPr dirty="0" lang="en-US" smtClean="0"/>
          </a:p>
          <a:p>
            <a:r>
              <a:rPr dirty="0" sz="2600" lang="en-US">
                <a:latin typeface="Times New Roman" pitchFamily="18" charset="0"/>
                <a:cs typeface="Times New Roman" pitchFamily="18" charset="0"/>
              </a:rPr>
              <a:t>Adipose tissue  also plays  an endocrine role, because it </a:t>
            </a:r>
            <a:r>
              <a:rPr b="1" dirty="0" sz="2600" lang="en-US">
                <a:solidFill>
                  <a:srgbClr val="FF0000"/>
                </a:solidFill>
                <a:latin typeface="Times New Roman" pitchFamily="18" charset="0"/>
                <a:cs typeface="Times New Roman" pitchFamily="18" charset="0"/>
              </a:rPr>
              <a:t>produces hormone </a:t>
            </a:r>
            <a:r>
              <a:rPr b="1" dirty="0" sz="2600" lang="en-US" err="1" smtClean="0">
                <a:solidFill>
                  <a:srgbClr val="FF0000"/>
                </a:solidFill>
                <a:latin typeface="Times New Roman" pitchFamily="18" charset="0"/>
                <a:cs typeface="Times New Roman" pitchFamily="18" charset="0"/>
              </a:rPr>
              <a:t>Leptin</a:t>
            </a:r>
            <a:r>
              <a:rPr b="1" dirty="0" sz="2600" lang="en-US" smtClean="0">
                <a:solidFill>
                  <a:srgbClr val="FF0000"/>
                </a:solidFill>
                <a:latin typeface="Times New Roman" pitchFamily="18" charset="0"/>
                <a:cs typeface="Times New Roman" pitchFamily="18" charset="0"/>
              </a:rPr>
              <a:t> which is </a:t>
            </a:r>
            <a:r>
              <a:rPr dirty="0" sz="2600" lang="en-US" smtClean="0">
                <a:latin typeface="Times New Roman" pitchFamily="18" charset="0"/>
                <a:cs typeface="Times New Roman" pitchFamily="18" charset="0"/>
              </a:rPr>
              <a:t>an </a:t>
            </a:r>
            <a:r>
              <a:rPr dirty="0" sz="2600" lang="en-US">
                <a:latin typeface="Times New Roman" pitchFamily="18" charset="0"/>
                <a:cs typeface="Times New Roman" pitchFamily="18" charset="0"/>
              </a:rPr>
              <a:t>appetite-suppressing hormone secreted by adipocytes to signal the hypothalamus in the brain that fat storage is sufficient</a:t>
            </a:r>
          </a:p>
        </p:txBody>
      </p:sp>
      <p:sp>
        <p:nvSpPr>
          <p:cNvPr id="1048817" name="Title 2"/>
          <p:cNvSpPr>
            <a:spLocks noGrp="1"/>
          </p:cNvSpPr>
          <p:nvPr>
            <p:ph type="title"/>
          </p:nvPr>
        </p:nvSpPr>
        <p:spPr>
          <a:xfrm>
            <a:off x="1981200" y="274638"/>
            <a:ext cx="8229600" cy="639762"/>
          </a:xfrm>
        </p:spPr>
        <p:txBody>
          <a:bodyPr>
            <a:normAutofit fontScale="90000"/>
          </a:bodyPr>
          <a:p>
            <a:r>
              <a:rPr dirty="0" lang="en-US" smtClean="0"/>
              <a:t>Brown adipose </a:t>
            </a:r>
            <a:endParaRPr dirty="0" lang="en-US"/>
          </a:p>
        </p:txBody>
      </p:sp>
    </p:spTree>
  </p:cSld>
  <p:clrMapOvr>
    <a:masterClrMapping/>
  </p:clrMapOvr>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818" name="Content Placeholder 1"/>
          <p:cNvSpPr>
            <a:spLocks noGrp="1"/>
          </p:cNvSpPr>
          <p:nvPr>
            <p:ph idx="1"/>
          </p:nvPr>
        </p:nvSpPr>
        <p:spPr>
          <a:xfrm>
            <a:off x="1364566" y="1066801"/>
            <a:ext cx="8846234" cy="4940491"/>
          </a:xfrm>
        </p:spPr>
        <p:txBody>
          <a:bodyPr>
            <a:normAutofit fontScale="92500" lnSpcReduction="10000"/>
          </a:bodyPr>
          <a:p>
            <a:r>
              <a:rPr dirty="0" lang="en-US" smtClean="0">
                <a:latin typeface="Times New Roman" pitchFamily="18" charset="0"/>
                <a:cs typeface="Times New Roman" pitchFamily="18" charset="0"/>
              </a:rPr>
              <a:t>Made of  closely packed </a:t>
            </a:r>
            <a:r>
              <a:rPr b="1" dirty="0" lang="en-US" smtClean="0">
                <a:latin typeface="Times New Roman" pitchFamily="18" charset="0"/>
                <a:cs typeface="Times New Roman" pitchFamily="18" charset="0"/>
              </a:rPr>
              <a:t>bundles of collagen </a:t>
            </a:r>
            <a:r>
              <a:rPr b="1" dirty="0" lang="en-US" err="1" smtClean="0">
                <a:latin typeface="Times New Roman" pitchFamily="18" charset="0"/>
                <a:cs typeface="Times New Roman" pitchFamily="18" charset="0"/>
              </a:rPr>
              <a:t>fibres</a:t>
            </a:r>
            <a:r>
              <a:rPr b="1" dirty="0" lang="en-US" smtClean="0">
                <a:latin typeface="Times New Roman" pitchFamily="18" charset="0"/>
                <a:cs typeface="Times New Roman" pitchFamily="18" charset="0"/>
              </a:rPr>
              <a:t> </a:t>
            </a:r>
            <a:r>
              <a:rPr dirty="0" lang="en-US" smtClean="0">
                <a:latin typeface="Times New Roman" pitchFamily="18" charset="0"/>
                <a:cs typeface="Times New Roman" pitchFamily="18" charset="0"/>
              </a:rPr>
              <a:t>with </a:t>
            </a:r>
            <a:r>
              <a:rPr b="1" dirty="0" lang="en-US" smtClean="0">
                <a:latin typeface="Times New Roman" pitchFamily="18" charset="0"/>
                <a:cs typeface="Times New Roman" pitchFamily="18" charset="0"/>
              </a:rPr>
              <a:t>very little matrix</a:t>
            </a:r>
            <a:r>
              <a:rPr dirty="0" lang="en-US" smtClean="0">
                <a:latin typeface="Times New Roman" pitchFamily="18" charset="0"/>
                <a:cs typeface="Times New Roman" pitchFamily="18" charset="0"/>
              </a:rPr>
              <a:t> </a:t>
            </a:r>
          </a:p>
          <a:p>
            <a:r>
              <a:rPr dirty="0" lang="en-US" smtClean="0">
                <a:latin typeface="Times New Roman" pitchFamily="18" charset="0"/>
                <a:cs typeface="Times New Roman" pitchFamily="18" charset="0"/>
              </a:rPr>
              <a:t>Fibrous tissue is found:</a:t>
            </a:r>
          </a:p>
          <a:p>
            <a:pPr>
              <a:buNone/>
            </a:pPr>
            <a:endParaRPr dirty="0" lang="en-US" smtClean="0">
              <a:latin typeface="Times New Roman" pitchFamily="18" charset="0"/>
              <a:cs typeface="Times New Roman" pitchFamily="18" charset="0"/>
            </a:endParaRPr>
          </a:p>
          <a:p>
            <a:pPr lvl="1">
              <a:buFont typeface="Wingdings" pitchFamily="2" charset="2"/>
              <a:buChar char="ü"/>
            </a:pPr>
            <a:r>
              <a:rPr dirty="0" lang="en-US" smtClean="0">
                <a:latin typeface="Times New Roman" pitchFamily="18" charset="0"/>
                <a:cs typeface="Times New Roman" pitchFamily="18" charset="0"/>
              </a:rPr>
              <a:t>Forming the ligaments, which bind bones together</a:t>
            </a:r>
          </a:p>
          <a:p>
            <a:pPr lvl="1">
              <a:buFont typeface="Wingdings" pitchFamily="2" charset="2"/>
              <a:buChar char="ü"/>
            </a:pPr>
            <a:r>
              <a:rPr dirty="0" lang="en-US" smtClean="0">
                <a:latin typeface="Times New Roman" pitchFamily="18" charset="0"/>
                <a:cs typeface="Times New Roman" pitchFamily="18" charset="0"/>
              </a:rPr>
              <a:t>As an outer protective covering for bone, called </a:t>
            </a:r>
            <a:r>
              <a:rPr dirty="0" i="1" lang="en-US" err="1" smtClean="0">
                <a:latin typeface="Times New Roman" pitchFamily="18" charset="0"/>
                <a:cs typeface="Times New Roman" pitchFamily="18" charset="0"/>
              </a:rPr>
              <a:t>periosteum</a:t>
            </a:r>
            <a:endParaRPr dirty="0" i="1" lang="en-US" smtClean="0">
              <a:latin typeface="Times New Roman" pitchFamily="18" charset="0"/>
              <a:cs typeface="Times New Roman" pitchFamily="18" charset="0"/>
            </a:endParaRPr>
          </a:p>
          <a:p>
            <a:pPr lvl="1">
              <a:buFont typeface="Wingdings" pitchFamily="2" charset="2"/>
              <a:buChar char="ü"/>
            </a:pPr>
            <a:r>
              <a:rPr dirty="0" lang="en-US" smtClean="0">
                <a:latin typeface="Times New Roman" pitchFamily="18" charset="0"/>
                <a:cs typeface="Times New Roman" pitchFamily="18" charset="0"/>
              </a:rPr>
              <a:t>As an outer protective covering of some organs, e.g. the kidneys, lymph nodes and the brain</a:t>
            </a:r>
          </a:p>
          <a:p>
            <a:pPr lvl="1">
              <a:buFont typeface="Wingdings" pitchFamily="2" charset="2"/>
              <a:buChar char="ü"/>
            </a:pPr>
            <a:r>
              <a:rPr dirty="0" lang="en-US" smtClean="0">
                <a:latin typeface="Times New Roman" pitchFamily="18" charset="0"/>
                <a:cs typeface="Times New Roman" pitchFamily="18" charset="0"/>
              </a:rPr>
              <a:t>Forming muscle sheaths, called </a:t>
            </a:r>
            <a:r>
              <a:rPr dirty="0" i="1" lang="en-US" smtClean="0">
                <a:latin typeface="Times New Roman" pitchFamily="18" charset="0"/>
                <a:cs typeface="Times New Roman" pitchFamily="18" charset="0"/>
              </a:rPr>
              <a:t>muscle fascia, which </a:t>
            </a:r>
            <a:r>
              <a:rPr dirty="0" lang="en-US" smtClean="0">
                <a:latin typeface="Times New Roman" pitchFamily="18" charset="0"/>
                <a:cs typeface="Times New Roman" pitchFamily="18" charset="0"/>
              </a:rPr>
              <a:t>extend beyond the muscle to become the tendon that attaches the muscle to bone</a:t>
            </a:r>
          </a:p>
          <a:p>
            <a:pPr>
              <a:buNone/>
            </a:pPr>
            <a:endParaRPr dirty="0" lang="en-US" smtClean="0">
              <a:latin typeface="Times New Roman" pitchFamily="18" charset="0"/>
              <a:cs typeface="Times New Roman" pitchFamily="18" charset="0"/>
            </a:endParaRPr>
          </a:p>
          <a:p>
            <a:pPr>
              <a:buFont typeface="Wingdings" pitchFamily="2" charset="2"/>
              <a:buChar char="Ø"/>
            </a:pPr>
            <a:r>
              <a:rPr dirty="0" lang="en-US" smtClean="0">
                <a:latin typeface="Times New Roman" pitchFamily="18" charset="0"/>
                <a:cs typeface="Times New Roman" pitchFamily="18" charset="0"/>
              </a:rPr>
              <a:t>Has a relatively poor blood supply, which makes repair a slow process</a:t>
            </a:r>
          </a:p>
          <a:p>
            <a:pPr>
              <a:buFont typeface="Wingdings" pitchFamily="2" charset="2"/>
              <a:buChar char="ü"/>
            </a:pPr>
            <a:endParaRPr dirty="0" lang="en-US">
              <a:latin typeface="Times New Roman" pitchFamily="18" charset="0"/>
              <a:cs typeface="Times New Roman" pitchFamily="18" charset="0"/>
            </a:endParaRPr>
          </a:p>
        </p:txBody>
      </p:sp>
      <p:sp>
        <p:nvSpPr>
          <p:cNvPr id="1048819" name="Title 2"/>
          <p:cNvSpPr>
            <a:spLocks noGrp="1"/>
          </p:cNvSpPr>
          <p:nvPr>
            <p:ph type="title"/>
          </p:nvPr>
        </p:nvSpPr>
        <p:spPr>
          <a:xfrm>
            <a:off x="1905000" y="304800"/>
            <a:ext cx="8229600" cy="838200"/>
          </a:xfrm>
        </p:spPr>
        <p:txBody>
          <a:bodyPr>
            <a:normAutofit/>
          </a:bodyPr>
          <a:p>
            <a:r>
              <a:rPr dirty="0" sz="4000" lang="en-US">
                <a:latin typeface="Times New Roman" pitchFamily="18" charset="0"/>
                <a:cs typeface="Times New Roman" pitchFamily="18" charset="0"/>
              </a:rPr>
              <a:t>Fibrous </a:t>
            </a:r>
            <a:r>
              <a:rPr dirty="0" sz="4000" lang="en-US" smtClean="0">
                <a:latin typeface="Times New Roman" pitchFamily="18" charset="0"/>
                <a:cs typeface="Times New Roman" pitchFamily="18" charset="0"/>
              </a:rPr>
              <a:t>tissue/dense connective tissue</a:t>
            </a:r>
            <a:endParaRPr dirty="0" sz="6600" lang="en-US"/>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610" name="Title 1"/>
          <p:cNvSpPr>
            <a:spLocks noGrp="1"/>
          </p:cNvSpPr>
          <p:nvPr>
            <p:ph type="title"/>
          </p:nvPr>
        </p:nvSpPr>
        <p:spPr/>
        <p:txBody>
          <a:bodyPr/>
          <a:p>
            <a:r>
              <a:rPr dirty="0" lang="en-US" smtClean="0"/>
              <a:t>.</a:t>
            </a:r>
            <a:endParaRPr dirty="0" lang="en-US"/>
          </a:p>
        </p:txBody>
      </p:sp>
      <p:pic>
        <p:nvPicPr>
          <p:cNvPr id="2097152" name="Picture 4" descr="http://classroom.sdmesa.edu/eschmid/F07.06.L.150.jpg"/>
          <p:cNvPicPr>
            <a:picLocks noChangeAspect="1" noChangeArrowheads="1"/>
          </p:cNvPicPr>
          <p:nvPr/>
        </p:nvPicPr>
        <p:blipFill>
          <a:blip xmlns:r="http://schemas.openxmlformats.org/officeDocument/2006/relationships" r:embed="rId1">
            <a:grayscl/>
          </a:blip>
          <a:srcRect/>
          <a:stretch>
            <a:fillRect/>
          </a:stretch>
        </p:blipFill>
        <p:spPr bwMode="auto">
          <a:xfrm>
            <a:off x="842962" y="273632"/>
            <a:ext cx="10510837" cy="5972622"/>
          </a:xfrm>
          <a:prstGeom prst="rect"/>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820" name="Content Placeholder 1"/>
          <p:cNvSpPr>
            <a:spLocks noGrp="1"/>
          </p:cNvSpPr>
          <p:nvPr>
            <p:ph idx="1"/>
          </p:nvPr>
        </p:nvSpPr>
        <p:spPr>
          <a:xfrm>
            <a:off x="1981200" y="1295401"/>
            <a:ext cx="8229600" cy="4711891"/>
          </a:xfrm>
        </p:spPr>
        <p:txBody>
          <a:bodyPr>
            <a:normAutofit/>
          </a:bodyPr>
          <a:p>
            <a:r>
              <a:rPr dirty="0" lang="en-US" smtClean="0">
                <a:latin typeface="Times New Roman" pitchFamily="18" charset="0"/>
                <a:cs typeface="Times New Roman" pitchFamily="18" charset="0"/>
              </a:rPr>
              <a:t>It is primarily elastin fibers</a:t>
            </a:r>
            <a:r>
              <a:rPr dirty="0" lang="en-US">
                <a:latin typeface="Times New Roman" pitchFamily="18" charset="0"/>
                <a:cs typeface="Times New Roman" pitchFamily="18" charset="0"/>
              </a:rPr>
              <a:t> </a:t>
            </a:r>
            <a:r>
              <a:rPr dirty="0" lang="en-US" smtClean="0">
                <a:latin typeface="Times New Roman" pitchFamily="18" charset="0"/>
                <a:cs typeface="Times New Roman" pitchFamily="18" charset="0"/>
              </a:rPr>
              <a:t>mostly found in the walls of </a:t>
            </a:r>
            <a:r>
              <a:rPr b="1" dirty="0" lang="en-US" smtClean="0">
                <a:latin typeface="Times New Roman" pitchFamily="18" charset="0"/>
                <a:cs typeface="Times New Roman" pitchFamily="18" charset="0"/>
              </a:rPr>
              <a:t>large arteries and alveoli of the lungs</a:t>
            </a:r>
          </a:p>
          <a:p>
            <a:pPr lvl="1"/>
            <a:r>
              <a:rPr dirty="0" lang="en-US" smtClean="0">
                <a:latin typeface="Times New Roman" pitchFamily="18" charset="0"/>
                <a:cs typeface="Times New Roman" pitchFamily="18" charset="0"/>
              </a:rPr>
              <a:t>These vessels are stretched when the heart contracts and pumps blood, then they recoil, or snap back, when the heart relaxes.</a:t>
            </a:r>
          </a:p>
          <a:p>
            <a:pPr lvl="1"/>
            <a:r>
              <a:rPr dirty="0" lang="en-US" smtClean="0">
                <a:latin typeface="Times New Roman" pitchFamily="18" charset="0"/>
                <a:cs typeface="Times New Roman" pitchFamily="18" charset="0"/>
              </a:rPr>
              <a:t>This recoil helps keep the blood moving away from the heart, and is important to maintain normal blood pressure.</a:t>
            </a:r>
          </a:p>
          <a:p>
            <a:pPr lvl="1"/>
            <a:endParaRPr dirty="0" lang="en-US" smtClean="0">
              <a:latin typeface="Times New Roman" pitchFamily="18" charset="0"/>
              <a:cs typeface="Times New Roman" pitchFamily="18" charset="0"/>
            </a:endParaRPr>
          </a:p>
          <a:p>
            <a:pPr lvl="1"/>
            <a:r>
              <a:rPr dirty="0" lang="en-US" smtClean="0">
                <a:latin typeface="Times New Roman" pitchFamily="18" charset="0"/>
                <a:cs typeface="Times New Roman" pitchFamily="18" charset="0"/>
              </a:rPr>
              <a:t>In the lungs, the elastic fibers are stretched during inhalation, then recoil during exhalation to squeeze air out of the lungs</a:t>
            </a:r>
          </a:p>
        </p:txBody>
      </p:sp>
      <p:sp>
        <p:nvSpPr>
          <p:cNvPr id="1048821" name="Title 2"/>
          <p:cNvSpPr>
            <a:spLocks noGrp="1"/>
          </p:cNvSpPr>
          <p:nvPr>
            <p:ph type="title"/>
          </p:nvPr>
        </p:nvSpPr>
        <p:spPr>
          <a:xfrm>
            <a:off x="838200" y="365125"/>
            <a:ext cx="10515600" cy="830629"/>
          </a:xfrm>
        </p:spPr>
        <p:txBody>
          <a:bodyPr>
            <a:normAutofit/>
          </a:bodyPr>
          <a:p>
            <a:r>
              <a:rPr dirty="0" sz="2700" lang="en-US">
                <a:latin typeface="Times New Roman" pitchFamily="18" charset="0"/>
                <a:cs typeface="Times New Roman" pitchFamily="18" charset="0"/>
              </a:rPr>
              <a:t>ELASTIC CONNECTIVE </a:t>
            </a:r>
            <a:r>
              <a:rPr dirty="0" sz="2700" lang="en-US" smtClean="0">
                <a:latin typeface="Times New Roman" pitchFamily="18" charset="0"/>
                <a:cs typeface="Times New Roman" pitchFamily="18" charset="0"/>
              </a:rPr>
              <a:t>TISSUE</a:t>
            </a:r>
            <a:endParaRPr dirty="0" lang="en-US"/>
          </a:p>
        </p:txBody>
      </p:sp>
    </p:spTree>
  </p:cSld>
  <p:clrMapOvr>
    <a:masterClrMapping/>
  </p:clrMapOvr>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822" name="Content Placeholder 1"/>
          <p:cNvSpPr>
            <a:spLocks noGrp="1"/>
          </p:cNvSpPr>
          <p:nvPr>
            <p:ph idx="1"/>
          </p:nvPr>
        </p:nvSpPr>
        <p:spPr>
          <a:xfrm>
            <a:off x="1156447" y="1066801"/>
            <a:ext cx="9977718" cy="4940491"/>
          </a:xfrm>
        </p:spPr>
        <p:txBody>
          <a:bodyPr>
            <a:normAutofit/>
          </a:bodyPr>
          <a:p>
            <a:pPr indent="0" marL="0">
              <a:buNone/>
            </a:pPr>
            <a:r>
              <a:rPr dirty="0" sz="2400" lang="en-US" smtClean="0">
                <a:latin typeface="Times New Roman" pitchFamily="18" charset="0"/>
                <a:cs typeface="Times New Roman" pitchFamily="18" charset="0"/>
              </a:rPr>
              <a:t>The </a:t>
            </a:r>
            <a:r>
              <a:rPr dirty="0" sz="2400" lang="en-US">
                <a:latin typeface="Times New Roman" pitchFamily="18" charset="0"/>
                <a:cs typeface="Times New Roman" pitchFamily="18" charset="0"/>
              </a:rPr>
              <a:t>prefix that designates bone is “</a:t>
            </a:r>
            <a:r>
              <a:rPr dirty="0" sz="2400" lang="en-US" err="1">
                <a:latin typeface="Times New Roman" pitchFamily="18" charset="0"/>
                <a:cs typeface="Times New Roman" pitchFamily="18" charset="0"/>
              </a:rPr>
              <a:t>osteo</a:t>
            </a:r>
            <a:r>
              <a:rPr dirty="0" sz="2400" lang="en-US">
                <a:latin typeface="Times New Roman" pitchFamily="18" charset="0"/>
                <a:cs typeface="Times New Roman" pitchFamily="18" charset="0"/>
              </a:rPr>
              <a:t>,” so bone cells are called </a:t>
            </a:r>
            <a:r>
              <a:rPr b="1" dirty="0" sz="2400" lang="en-US">
                <a:latin typeface="Times New Roman" pitchFamily="18" charset="0"/>
                <a:cs typeface="Times New Roman" pitchFamily="18" charset="0"/>
              </a:rPr>
              <a:t>osteocytes. </a:t>
            </a:r>
          </a:p>
          <a:p>
            <a:r>
              <a:rPr b="1" dirty="0" sz="2400" lang="en-US">
                <a:latin typeface="Times New Roman" pitchFamily="18" charset="0"/>
                <a:cs typeface="Times New Roman" pitchFamily="18" charset="0"/>
              </a:rPr>
              <a:t>The matrix of bone is </a:t>
            </a:r>
            <a:r>
              <a:rPr dirty="0" sz="2400" lang="en-US">
                <a:latin typeface="Times New Roman" pitchFamily="18" charset="0"/>
                <a:cs typeface="Times New Roman" pitchFamily="18" charset="0"/>
              </a:rPr>
              <a:t>made of </a:t>
            </a:r>
            <a:r>
              <a:rPr b="1" dirty="0" sz="2400" lang="en-US">
                <a:latin typeface="Times New Roman" pitchFamily="18" charset="0"/>
                <a:cs typeface="Times New Roman" pitchFamily="18" charset="0"/>
              </a:rPr>
              <a:t>calcium salts and collagen </a:t>
            </a:r>
            <a:r>
              <a:rPr dirty="0" sz="2400" lang="en-US">
                <a:latin typeface="Times New Roman" pitchFamily="18" charset="0"/>
                <a:cs typeface="Times New Roman" pitchFamily="18" charset="0"/>
              </a:rPr>
              <a:t>and is strong, hard, and not </a:t>
            </a:r>
            <a:r>
              <a:rPr dirty="0" sz="2400" lang="en-US" smtClean="0">
                <a:latin typeface="Times New Roman" pitchFamily="18" charset="0"/>
                <a:cs typeface="Times New Roman" pitchFamily="18" charset="0"/>
              </a:rPr>
              <a:t>flexible</a:t>
            </a:r>
          </a:p>
          <a:p>
            <a:pPr indent="0" marL="0">
              <a:buNone/>
            </a:pPr>
            <a:endParaRPr dirty="0" sz="2400" lang="en-US">
              <a:latin typeface="Times New Roman" pitchFamily="18" charset="0"/>
              <a:cs typeface="Times New Roman" pitchFamily="18" charset="0"/>
            </a:endParaRPr>
          </a:p>
          <a:p>
            <a:r>
              <a:rPr dirty="0" sz="2400" lang="en-US">
                <a:latin typeface="Times New Roman" pitchFamily="18" charset="0"/>
                <a:cs typeface="Times New Roman" pitchFamily="18" charset="0"/>
              </a:rPr>
              <a:t>Bone has a good blood supply, which enables it to serve as a storage site for calcium and to repair itself relatively rapidly after a simple fracture. </a:t>
            </a:r>
            <a:endParaRPr dirty="0" sz="2400" lang="en-US" smtClean="0">
              <a:latin typeface="Times New Roman" pitchFamily="18" charset="0"/>
              <a:cs typeface="Times New Roman" pitchFamily="18" charset="0"/>
            </a:endParaRPr>
          </a:p>
          <a:p>
            <a:endParaRPr dirty="0" sz="2400" lang="en-US">
              <a:latin typeface="Times New Roman" pitchFamily="18" charset="0"/>
              <a:cs typeface="Times New Roman" pitchFamily="18" charset="0"/>
            </a:endParaRPr>
          </a:p>
          <a:p>
            <a:r>
              <a:rPr dirty="0" sz="2400" lang="en-US">
                <a:latin typeface="Times New Roman" pitchFamily="18" charset="0"/>
                <a:cs typeface="Times New Roman" pitchFamily="18" charset="0"/>
              </a:rPr>
              <a:t>Some bones, such as the sternum (breastbone) and pelvic bone, contain red bone marrow, the primary hemopoietic tissue that produces blood cells.</a:t>
            </a:r>
          </a:p>
          <a:p>
            <a:endParaRPr dirty="0" sz="2400" lang="en-US">
              <a:latin typeface="Times New Roman" pitchFamily="18" charset="0"/>
              <a:cs typeface="Times New Roman" pitchFamily="18" charset="0"/>
            </a:endParaRPr>
          </a:p>
          <a:p>
            <a:endParaRPr dirty="0" sz="2400" lang="en-US">
              <a:latin typeface="Times New Roman" pitchFamily="18" charset="0"/>
              <a:cs typeface="Times New Roman" pitchFamily="18" charset="0"/>
            </a:endParaRPr>
          </a:p>
          <a:p>
            <a:endParaRPr dirty="0" sz="2400" lang="en-US">
              <a:latin typeface="Times New Roman" pitchFamily="18" charset="0"/>
              <a:cs typeface="Times New Roman" pitchFamily="18" charset="0"/>
            </a:endParaRPr>
          </a:p>
          <a:p>
            <a:endParaRPr dirty="0" sz="2400" lang="en-US">
              <a:latin typeface="Times New Roman" pitchFamily="18" charset="0"/>
              <a:cs typeface="Times New Roman" pitchFamily="18" charset="0"/>
            </a:endParaRPr>
          </a:p>
        </p:txBody>
      </p:sp>
      <p:sp>
        <p:nvSpPr>
          <p:cNvPr id="1048823" name="Title 2"/>
          <p:cNvSpPr>
            <a:spLocks noGrp="1"/>
          </p:cNvSpPr>
          <p:nvPr>
            <p:ph type="title"/>
          </p:nvPr>
        </p:nvSpPr>
        <p:spPr>
          <a:xfrm>
            <a:off x="1981200" y="274638"/>
            <a:ext cx="8229600" cy="715962"/>
          </a:xfrm>
        </p:spPr>
        <p:txBody>
          <a:bodyPr>
            <a:normAutofit/>
          </a:bodyPr>
          <a:p>
            <a:r>
              <a:rPr b="1" dirty="0" lang="en-US" smtClean="0">
                <a:latin typeface="Times New Roman" pitchFamily="18" charset="0"/>
                <a:cs typeface="Times New Roman" pitchFamily="18" charset="0"/>
              </a:rPr>
              <a:t>BONE</a:t>
            </a:r>
            <a:endParaRPr dirty="0" lang="en-US"/>
          </a:p>
        </p:txBody>
      </p:sp>
    </p:spTree>
  </p:cSld>
  <p:clrMapOvr>
    <a:masterClrMapping/>
  </p:clrMapOvr>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824" name="Content Placeholder 1"/>
          <p:cNvSpPr>
            <a:spLocks noGrp="1"/>
          </p:cNvSpPr>
          <p:nvPr>
            <p:ph idx="1"/>
          </p:nvPr>
        </p:nvSpPr>
        <p:spPr>
          <a:xfrm>
            <a:off x="1250575" y="838201"/>
            <a:ext cx="10044953" cy="5169091"/>
          </a:xfrm>
        </p:spPr>
        <p:txBody>
          <a:bodyPr>
            <a:normAutofit/>
          </a:bodyPr>
          <a:p>
            <a:r>
              <a:rPr dirty="0" sz="2400" lang="en-US" smtClean="0">
                <a:latin typeface="Times New Roman" pitchFamily="18" charset="0"/>
                <a:cs typeface="Times New Roman" pitchFamily="18" charset="0"/>
              </a:rPr>
              <a:t>Cartilage </a:t>
            </a:r>
            <a:r>
              <a:rPr dirty="0" sz="2400" lang="en-US">
                <a:latin typeface="Times New Roman" pitchFamily="18" charset="0"/>
                <a:cs typeface="Times New Roman" pitchFamily="18" charset="0"/>
              </a:rPr>
              <a:t>is a much firmer tissue than any of the other</a:t>
            </a:r>
          </a:p>
          <a:p>
            <a:r>
              <a:rPr dirty="0" sz="2400" lang="en-US">
                <a:latin typeface="Times New Roman" pitchFamily="18" charset="0"/>
                <a:cs typeface="Times New Roman" pitchFamily="18" charset="0"/>
              </a:rPr>
              <a:t>Connective tissues; the cells are called </a:t>
            </a:r>
            <a:r>
              <a:rPr dirty="0" sz="2400" i="1" lang="en-US" smtClean="0">
                <a:latin typeface="Times New Roman" pitchFamily="18" charset="0"/>
                <a:cs typeface="Times New Roman" pitchFamily="18" charset="0"/>
              </a:rPr>
              <a:t>chondrocytes</a:t>
            </a:r>
          </a:p>
          <a:p>
            <a:r>
              <a:rPr altLang="en-US" dirty="0" sz="2400" lang="en-US" smtClean="0">
                <a:latin typeface="Times New Roman" panose="02020603050405020304" pitchFamily="18" charset="0"/>
              </a:rPr>
              <a:t>Lacks a direct blood supply, blood vessels surround it, obtain nutrients by diffusion HENCE HEAL POORLY</a:t>
            </a:r>
          </a:p>
          <a:p>
            <a:endParaRPr dirty="0" sz="2400" i="1" lang="en-US">
              <a:latin typeface="Times New Roman" pitchFamily="18" charset="0"/>
              <a:cs typeface="Times New Roman" pitchFamily="18" charset="0"/>
            </a:endParaRPr>
          </a:p>
          <a:p>
            <a:pPr indent="0" marL="0">
              <a:buNone/>
            </a:pPr>
            <a:r>
              <a:rPr b="1" dirty="0" sz="2400" lang="en-US">
                <a:latin typeface="Times New Roman" pitchFamily="18" charset="0"/>
                <a:cs typeface="Times New Roman" pitchFamily="18" charset="0"/>
              </a:rPr>
              <a:t>There are three  types:</a:t>
            </a:r>
          </a:p>
          <a:p>
            <a:pPr>
              <a:buNone/>
            </a:pPr>
            <a:endParaRPr dirty="0" sz="2400" lang="en-US">
              <a:latin typeface="Times New Roman" pitchFamily="18" charset="0"/>
              <a:cs typeface="Times New Roman" pitchFamily="18" charset="0"/>
            </a:endParaRPr>
          </a:p>
          <a:p>
            <a:pPr>
              <a:buFont typeface="Wingdings" pitchFamily="2" charset="2"/>
              <a:buChar char="v"/>
            </a:pPr>
            <a:r>
              <a:rPr dirty="0" sz="2400" lang="en-US" smtClean="0">
                <a:latin typeface="Times New Roman" pitchFamily="18" charset="0"/>
                <a:cs typeface="Times New Roman" pitchFamily="18" charset="0"/>
              </a:rPr>
              <a:t>Hyaline </a:t>
            </a:r>
            <a:r>
              <a:rPr dirty="0" sz="2400" lang="en-US">
                <a:latin typeface="Times New Roman" pitchFamily="18" charset="0"/>
                <a:cs typeface="Times New Roman" pitchFamily="18" charset="0"/>
              </a:rPr>
              <a:t>cartilage</a:t>
            </a:r>
          </a:p>
          <a:p>
            <a:pPr>
              <a:buFont typeface="Wingdings" pitchFamily="2" charset="2"/>
              <a:buChar char="v"/>
            </a:pPr>
            <a:r>
              <a:rPr dirty="0" sz="2400" lang="en-US" smtClean="0">
                <a:latin typeface="Times New Roman" pitchFamily="18" charset="0"/>
                <a:cs typeface="Times New Roman" pitchFamily="18" charset="0"/>
              </a:rPr>
              <a:t>Fibrocartilage</a:t>
            </a:r>
            <a:endParaRPr dirty="0" sz="2400" lang="en-US">
              <a:latin typeface="Times New Roman" pitchFamily="18" charset="0"/>
              <a:cs typeface="Times New Roman" pitchFamily="18" charset="0"/>
            </a:endParaRPr>
          </a:p>
          <a:p>
            <a:pPr>
              <a:buFont typeface="Wingdings" pitchFamily="2" charset="2"/>
              <a:buChar char="v"/>
            </a:pPr>
            <a:r>
              <a:rPr dirty="0" sz="2400" lang="en-US" smtClean="0">
                <a:latin typeface="Times New Roman" pitchFamily="18" charset="0"/>
                <a:cs typeface="Times New Roman" pitchFamily="18" charset="0"/>
              </a:rPr>
              <a:t>Elastic </a:t>
            </a:r>
            <a:r>
              <a:rPr dirty="0" sz="2400" lang="en-US">
                <a:latin typeface="Times New Roman" pitchFamily="18" charset="0"/>
                <a:cs typeface="Times New Roman" pitchFamily="18" charset="0"/>
              </a:rPr>
              <a:t>fibrocartilage</a:t>
            </a:r>
          </a:p>
        </p:txBody>
      </p:sp>
      <p:sp>
        <p:nvSpPr>
          <p:cNvPr id="1048825" name="Title 2"/>
          <p:cNvSpPr>
            <a:spLocks noGrp="1"/>
          </p:cNvSpPr>
          <p:nvPr>
            <p:ph type="title"/>
          </p:nvPr>
        </p:nvSpPr>
        <p:spPr>
          <a:xfrm>
            <a:off x="1981200" y="274638"/>
            <a:ext cx="8229600" cy="411162"/>
          </a:xfrm>
        </p:spPr>
        <p:txBody>
          <a:bodyPr>
            <a:normAutofit fontScale="90000"/>
          </a:bodyPr>
          <a:p>
            <a:r>
              <a:rPr dirty="0" lang="en-US" smtClean="0">
                <a:latin typeface="Times New Roman" pitchFamily="18" charset="0"/>
                <a:cs typeface="Times New Roman" pitchFamily="18" charset="0"/>
              </a:rPr>
              <a:t>CARTILAGE</a:t>
            </a:r>
            <a:endParaRPr dirty="0" lang="en-US"/>
          </a:p>
        </p:txBody>
      </p:sp>
    </p:spTree>
  </p:cSld>
  <p:clrMapOvr>
    <a:masterClrMapping/>
  </p:clrMapOvr>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826" name="Content Placeholder 1"/>
          <p:cNvSpPr>
            <a:spLocks noGrp="1"/>
          </p:cNvSpPr>
          <p:nvPr>
            <p:ph idx="1"/>
          </p:nvPr>
        </p:nvSpPr>
        <p:spPr>
          <a:xfrm>
            <a:off x="926122" y="762000"/>
            <a:ext cx="9061939" cy="5245291"/>
          </a:xfrm>
        </p:spPr>
        <p:txBody>
          <a:bodyPr>
            <a:normAutofit fontScale="92500" lnSpcReduction="10000"/>
          </a:bodyPr>
          <a:p>
            <a:pPr indent="0" marL="0">
              <a:buNone/>
            </a:pPr>
            <a:r>
              <a:rPr dirty="0" lang="en-US" smtClean="0">
                <a:latin typeface="Times New Roman" pitchFamily="18" charset="0"/>
                <a:cs typeface="Times New Roman" pitchFamily="18" charset="0"/>
              </a:rPr>
              <a:t>Hyaline cartilage appears as a </a:t>
            </a:r>
            <a:r>
              <a:rPr b="1" dirty="0" lang="en-US" smtClean="0">
                <a:latin typeface="Times New Roman" pitchFamily="18" charset="0"/>
                <a:cs typeface="Times New Roman" pitchFamily="18" charset="0"/>
              </a:rPr>
              <a:t>smooth bluish-white tissue </a:t>
            </a:r>
          </a:p>
          <a:p>
            <a:pPr indent="0" marL="0">
              <a:buNone/>
            </a:pPr>
            <a:r>
              <a:rPr dirty="0" lang="en-US" smtClean="0">
                <a:latin typeface="Times New Roman" pitchFamily="18" charset="0"/>
                <a:cs typeface="Times New Roman" pitchFamily="18" charset="0"/>
              </a:rPr>
              <a:t>Found:</a:t>
            </a:r>
          </a:p>
          <a:p>
            <a:pPr lvl="1">
              <a:buFont typeface="Wingdings" pitchFamily="2" charset="2"/>
              <a:buChar char="Ø"/>
            </a:pPr>
            <a:r>
              <a:rPr dirty="0" sz="2000" lang="en-US">
                <a:latin typeface="Times New Roman" pitchFamily="18" charset="0"/>
                <a:cs typeface="Times New Roman" pitchFamily="18" charset="0"/>
              </a:rPr>
              <a:t>On the </a:t>
            </a:r>
            <a:r>
              <a:rPr b="1" dirty="0" sz="2000" lang="en-US">
                <a:latin typeface="Times New Roman" pitchFamily="18" charset="0"/>
                <a:cs typeface="Times New Roman" pitchFamily="18" charset="0"/>
              </a:rPr>
              <a:t>surface of the parts of the bones </a:t>
            </a:r>
            <a:r>
              <a:rPr dirty="0" sz="2000" lang="en-US">
                <a:latin typeface="Times New Roman" pitchFamily="18" charset="0"/>
                <a:cs typeface="Times New Roman" pitchFamily="18" charset="0"/>
              </a:rPr>
              <a:t>that form </a:t>
            </a:r>
            <a:r>
              <a:rPr dirty="0" sz="2000" lang="en-US" smtClean="0">
                <a:latin typeface="Times New Roman" pitchFamily="18" charset="0"/>
                <a:cs typeface="Times New Roman" pitchFamily="18" charset="0"/>
              </a:rPr>
              <a:t>joints</a:t>
            </a:r>
            <a:endParaRPr dirty="0" sz="2000" lang="en-US">
              <a:latin typeface="Times New Roman" pitchFamily="18" charset="0"/>
              <a:cs typeface="Times New Roman" pitchFamily="18" charset="0"/>
            </a:endParaRPr>
          </a:p>
          <a:p>
            <a:pPr lvl="1">
              <a:buFont typeface="Wingdings" pitchFamily="2" charset="2"/>
              <a:buChar char="Ø"/>
            </a:pPr>
            <a:r>
              <a:rPr dirty="0" sz="2000" lang="en-US">
                <a:latin typeface="Times New Roman" pitchFamily="18" charset="0"/>
                <a:cs typeface="Times New Roman" pitchFamily="18" charset="0"/>
              </a:rPr>
              <a:t>Forming the </a:t>
            </a:r>
            <a:r>
              <a:rPr b="1" dirty="0" sz="2000" lang="en-US">
                <a:latin typeface="Times New Roman" pitchFamily="18" charset="0"/>
                <a:cs typeface="Times New Roman" pitchFamily="18" charset="0"/>
              </a:rPr>
              <a:t>costal cartilages, </a:t>
            </a:r>
            <a:r>
              <a:rPr dirty="0" sz="2000" lang="en-US">
                <a:latin typeface="Times New Roman" pitchFamily="18" charset="0"/>
                <a:cs typeface="Times New Roman" pitchFamily="18" charset="0"/>
              </a:rPr>
              <a:t>which attach the ribs to the </a:t>
            </a:r>
            <a:r>
              <a:rPr dirty="0" sz="2000" lang="en-US" smtClean="0">
                <a:latin typeface="Times New Roman" pitchFamily="18" charset="0"/>
                <a:cs typeface="Times New Roman" pitchFamily="18" charset="0"/>
              </a:rPr>
              <a:t>sternum</a:t>
            </a:r>
            <a:endParaRPr dirty="0" sz="2000" lang="en-US">
              <a:latin typeface="Times New Roman" pitchFamily="18" charset="0"/>
              <a:cs typeface="Times New Roman" pitchFamily="18" charset="0"/>
            </a:endParaRPr>
          </a:p>
          <a:p>
            <a:pPr lvl="1">
              <a:buFont typeface="Wingdings" pitchFamily="2" charset="2"/>
              <a:buChar char="Ø"/>
            </a:pPr>
            <a:r>
              <a:rPr dirty="0" sz="2000" lang="en-US">
                <a:latin typeface="Times New Roman" pitchFamily="18" charset="0"/>
                <a:cs typeface="Times New Roman" pitchFamily="18" charset="0"/>
              </a:rPr>
              <a:t>Forming </a:t>
            </a:r>
            <a:r>
              <a:rPr dirty="0" sz="2000" lang="en-US" smtClean="0">
                <a:latin typeface="Times New Roman" pitchFamily="18" charset="0"/>
                <a:cs typeface="Times New Roman" pitchFamily="18" charset="0"/>
              </a:rPr>
              <a:t>part </a:t>
            </a:r>
            <a:r>
              <a:rPr dirty="0" sz="2000" lang="en-US">
                <a:latin typeface="Times New Roman" pitchFamily="18" charset="0"/>
                <a:cs typeface="Times New Roman" pitchFamily="18" charset="0"/>
              </a:rPr>
              <a:t>of the </a:t>
            </a:r>
            <a:r>
              <a:rPr b="1" dirty="0" sz="2000" lang="en-US">
                <a:latin typeface="Times New Roman" pitchFamily="18" charset="0"/>
                <a:cs typeface="Times New Roman" pitchFamily="18" charset="0"/>
              </a:rPr>
              <a:t>larynx, trachea and bronchi</a:t>
            </a:r>
            <a:r>
              <a:rPr dirty="0" sz="2000" lang="en-US" smtClean="0">
                <a:latin typeface="Times New Roman" pitchFamily="18" charset="0"/>
                <a:cs typeface="Times New Roman" pitchFamily="18" charset="0"/>
              </a:rPr>
              <a:t>.</a:t>
            </a:r>
          </a:p>
          <a:p>
            <a:pPr indent="0" marL="0">
              <a:buNone/>
            </a:pPr>
            <a:r>
              <a:rPr b="1" dirty="0" sz="3100" lang="en-US" smtClean="0">
                <a:latin typeface="Times New Roman" pitchFamily="18" charset="0"/>
                <a:cs typeface="Times New Roman" pitchFamily="18" charset="0"/>
              </a:rPr>
              <a:t>FIBROCARTILAGE</a:t>
            </a:r>
            <a:endParaRPr b="1" dirty="0" sz="3100" lang="en-US">
              <a:latin typeface="Times New Roman" pitchFamily="18" charset="0"/>
              <a:cs typeface="Times New Roman" pitchFamily="18" charset="0"/>
            </a:endParaRPr>
          </a:p>
          <a:p>
            <a:r>
              <a:rPr dirty="0" lang="en-US" smtClean="0">
                <a:latin typeface="Times New Roman" pitchFamily="18" charset="0"/>
                <a:cs typeface="Times New Roman" pitchFamily="18" charset="0"/>
              </a:rPr>
              <a:t>This consists of </a:t>
            </a:r>
            <a:r>
              <a:rPr b="1" dirty="0" lang="en-US" smtClean="0">
                <a:latin typeface="Times New Roman" pitchFamily="18" charset="0"/>
                <a:cs typeface="Times New Roman" pitchFamily="18" charset="0"/>
              </a:rPr>
              <a:t>dense masses of white collagen </a:t>
            </a:r>
            <a:r>
              <a:rPr b="1" dirty="0" lang="en-US" err="1" smtClean="0">
                <a:latin typeface="Times New Roman" pitchFamily="18" charset="0"/>
                <a:cs typeface="Times New Roman" pitchFamily="18" charset="0"/>
              </a:rPr>
              <a:t>fibres</a:t>
            </a:r>
            <a:r>
              <a:rPr dirty="0" lang="en-US" smtClean="0">
                <a:latin typeface="Times New Roman" pitchFamily="18" charset="0"/>
                <a:cs typeface="Times New Roman" pitchFamily="18" charset="0"/>
              </a:rPr>
              <a:t>. </a:t>
            </a:r>
          </a:p>
          <a:p>
            <a:r>
              <a:rPr dirty="0" lang="en-US" smtClean="0">
                <a:latin typeface="Times New Roman" pitchFamily="18" charset="0"/>
                <a:cs typeface="Times New Roman" pitchFamily="18" charset="0"/>
              </a:rPr>
              <a:t>It is a </a:t>
            </a:r>
            <a:r>
              <a:rPr dirty="0" lang="en-US" smtClean="0">
                <a:solidFill>
                  <a:srgbClr val="FF0000"/>
                </a:solidFill>
                <a:latin typeface="Times New Roman" pitchFamily="18" charset="0"/>
                <a:cs typeface="Times New Roman" pitchFamily="18" charset="0"/>
              </a:rPr>
              <a:t>tough, slightly flexible </a:t>
            </a:r>
            <a:r>
              <a:rPr dirty="0" lang="en-US" smtClean="0">
                <a:latin typeface="Times New Roman" pitchFamily="18" charset="0"/>
                <a:cs typeface="Times New Roman" pitchFamily="18" charset="0"/>
              </a:rPr>
              <a:t>tissue found</a:t>
            </a:r>
            <a:r>
              <a:rPr dirty="0" lang="en-US" smtClean="0"/>
              <a:t>:</a:t>
            </a:r>
          </a:p>
          <a:p>
            <a:pPr lvl="1">
              <a:buFont typeface="Wingdings" pitchFamily="2" charset="2"/>
              <a:buChar char="ü"/>
            </a:pPr>
            <a:r>
              <a:rPr dirty="0" lang="en-US" smtClean="0">
                <a:latin typeface="Times New Roman" pitchFamily="18" charset="0"/>
                <a:cs typeface="Times New Roman" pitchFamily="18" charset="0"/>
              </a:rPr>
              <a:t>As pads between the bodies of the vertebrae, called the </a:t>
            </a:r>
            <a:r>
              <a:rPr b="1" dirty="0" lang="en-US" smtClean="0">
                <a:latin typeface="Times New Roman" pitchFamily="18" charset="0"/>
                <a:cs typeface="Times New Roman" pitchFamily="18" charset="0"/>
              </a:rPr>
              <a:t>intervertebral discs</a:t>
            </a:r>
          </a:p>
          <a:p>
            <a:pPr lvl="1">
              <a:buFont typeface="Wingdings" pitchFamily="2" charset="2"/>
              <a:buChar char="ü"/>
            </a:pPr>
            <a:r>
              <a:rPr dirty="0" lang="en-US" smtClean="0">
                <a:latin typeface="Times New Roman" pitchFamily="18" charset="0"/>
                <a:cs typeface="Times New Roman" pitchFamily="18" charset="0"/>
              </a:rPr>
              <a:t>Between the articulating surfaces of the bones of the </a:t>
            </a:r>
            <a:r>
              <a:rPr dirty="0" lang="en-US" u="sng" smtClean="0">
                <a:latin typeface="Times New Roman" pitchFamily="18" charset="0"/>
                <a:cs typeface="Times New Roman" pitchFamily="18" charset="0"/>
              </a:rPr>
              <a:t>knee joint</a:t>
            </a:r>
            <a:r>
              <a:rPr dirty="0" lang="en-US" smtClean="0">
                <a:latin typeface="Times New Roman" pitchFamily="18" charset="0"/>
                <a:cs typeface="Times New Roman" pitchFamily="18" charset="0"/>
              </a:rPr>
              <a:t>, called </a:t>
            </a:r>
            <a:r>
              <a:rPr b="1" dirty="0" lang="en-US" smtClean="0">
                <a:latin typeface="Times New Roman" pitchFamily="18" charset="0"/>
                <a:cs typeface="Times New Roman" pitchFamily="18" charset="0"/>
              </a:rPr>
              <a:t>semilunar cartilages</a:t>
            </a:r>
          </a:p>
          <a:p>
            <a:pPr lvl="1">
              <a:buFont typeface="Wingdings" pitchFamily="2" charset="2"/>
              <a:buChar char="ü"/>
            </a:pPr>
            <a:r>
              <a:rPr dirty="0" lang="en-US" smtClean="0">
                <a:latin typeface="Times New Roman" pitchFamily="18" charset="0"/>
                <a:cs typeface="Times New Roman" pitchFamily="18" charset="0"/>
              </a:rPr>
              <a:t>In the rim of the </a:t>
            </a:r>
            <a:r>
              <a:rPr b="1" dirty="0" lang="en-US" smtClean="0">
                <a:latin typeface="Times New Roman" pitchFamily="18" charset="0"/>
                <a:cs typeface="Times New Roman" pitchFamily="18" charset="0"/>
              </a:rPr>
              <a:t>bony </a:t>
            </a:r>
            <a:r>
              <a:rPr b="1" dirty="0" lang="en-US" u="sng" smtClean="0">
                <a:latin typeface="Times New Roman" pitchFamily="18" charset="0"/>
                <a:cs typeface="Times New Roman" pitchFamily="18" charset="0"/>
              </a:rPr>
              <a:t>sockets</a:t>
            </a:r>
            <a:r>
              <a:rPr b="1" dirty="0" lang="en-US" smtClean="0">
                <a:latin typeface="Times New Roman" pitchFamily="18" charset="0"/>
                <a:cs typeface="Times New Roman" pitchFamily="18" charset="0"/>
              </a:rPr>
              <a:t> of the hip and shoulder joints</a:t>
            </a:r>
            <a:r>
              <a:rPr dirty="0" lang="en-US" smtClean="0">
                <a:latin typeface="Times New Roman" pitchFamily="18" charset="0"/>
                <a:cs typeface="Times New Roman" pitchFamily="18" charset="0"/>
              </a:rPr>
              <a:t>, deepening the cavities without restricting movement</a:t>
            </a:r>
          </a:p>
          <a:p>
            <a:pPr lvl="1">
              <a:buFont typeface="Wingdings" pitchFamily="2" charset="2"/>
              <a:buChar char="ü"/>
            </a:pPr>
            <a:r>
              <a:rPr dirty="0" lang="en-US" smtClean="0">
                <a:latin typeface="Times New Roman" pitchFamily="18" charset="0"/>
                <a:cs typeface="Times New Roman" pitchFamily="18" charset="0"/>
              </a:rPr>
              <a:t>As </a:t>
            </a:r>
            <a:r>
              <a:rPr b="1" dirty="0" lang="en-US" smtClean="0">
                <a:latin typeface="Times New Roman" pitchFamily="18" charset="0"/>
                <a:cs typeface="Times New Roman" pitchFamily="18" charset="0"/>
              </a:rPr>
              <a:t>ligaments joining bones</a:t>
            </a:r>
          </a:p>
          <a:p>
            <a:pPr indent="0" marL="0">
              <a:buNone/>
            </a:pPr>
            <a:endParaRPr dirty="0" sz="2400" lang="en-US">
              <a:latin typeface="Times New Roman" pitchFamily="18" charset="0"/>
              <a:cs typeface="Times New Roman" pitchFamily="18" charset="0"/>
            </a:endParaRPr>
          </a:p>
        </p:txBody>
      </p:sp>
      <p:sp>
        <p:nvSpPr>
          <p:cNvPr id="1048827" name="Title 2"/>
          <p:cNvSpPr>
            <a:spLocks noGrp="1"/>
          </p:cNvSpPr>
          <p:nvPr>
            <p:ph type="title"/>
          </p:nvPr>
        </p:nvSpPr>
        <p:spPr>
          <a:xfrm>
            <a:off x="1981200" y="274638"/>
            <a:ext cx="8229600" cy="487362"/>
          </a:xfrm>
        </p:spPr>
        <p:txBody>
          <a:bodyPr>
            <a:noAutofit/>
          </a:bodyPr>
          <a:p>
            <a:r>
              <a:rPr b="1" dirty="0" sz="2400" lang="en-US" smtClean="0">
                <a:latin typeface="Times New Roman" pitchFamily="18" charset="0"/>
                <a:cs typeface="Times New Roman" pitchFamily="18" charset="0"/>
              </a:rPr>
              <a:t>HYALINE CARTILAGE </a:t>
            </a:r>
            <a:endParaRPr dirty="0" sz="2400" lang="en-US"/>
          </a:p>
        </p:txBody>
      </p:sp>
    </p:spTree>
  </p:cSld>
  <p:clrMapOvr>
    <a:masterClrMapping/>
  </p:clrMapOvr>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828" name="Content Placeholder 1"/>
          <p:cNvSpPr>
            <a:spLocks noGrp="1"/>
          </p:cNvSpPr>
          <p:nvPr>
            <p:ph idx="1"/>
          </p:nvPr>
        </p:nvSpPr>
        <p:spPr/>
        <p:txBody>
          <a:bodyPr>
            <a:normAutofit/>
          </a:bodyPr>
          <a:p>
            <a:r>
              <a:rPr dirty="0" sz="3600" lang="en-US" smtClean="0"/>
              <a:t>This flexible tissue consists of </a:t>
            </a:r>
            <a:r>
              <a:rPr b="1" dirty="0" sz="3600" lang="en-US" smtClean="0"/>
              <a:t>yellow elastic </a:t>
            </a:r>
            <a:r>
              <a:rPr b="1" dirty="0" sz="3600" lang="en-US" err="1" smtClean="0"/>
              <a:t>fibres</a:t>
            </a:r>
            <a:r>
              <a:rPr b="1" dirty="0" sz="3600" lang="en-US" smtClean="0"/>
              <a:t> </a:t>
            </a:r>
            <a:r>
              <a:rPr dirty="0" sz="3600" lang="en-US" smtClean="0"/>
              <a:t>lying in a solid matrix. The cells lie between the </a:t>
            </a:r>
            <a:r>
              <a:rPr dirty="0" sz="3600" lang="en-US" err="1" smtClean="0"/>
              <a:t>fibres</a:t>
            </a:r>
            <a:r>
              <a:rPr dirty="0" sz="3600" lang="en-US" smtClean="0"/>
              <a:t>. </a:t>
            </a:r>
          </a:p>
          <a:p>
            <a:pPr>
              <a:buNone/>
            </a:pPr>
            <a:endParaRPr dirty="0" sz="3600" lang="en-US" smtClean="0"/>
          </a:p>
          <a:p>
            <a:r>
              <a:rPr dirty="0" sz="3600" lang="en-US" smtClean="0"/>
              <a:t>It forms </a:t>
            </a:r>
            <a:r>
              <a:rPr b="1" dirty="0" sz="3600" lang="en-US" smtClean="0"/>
              <a:t>the </a:t>
            </a:r>
            <a:r>
              <a:rPr b="1" dirty="0" sz="3600" lang="en-US" err="1" smtClean="0"/>
              <a:t>pinna</a:t>
            </a:r>
            <a:r>
              <a:rPr b="1" dirty="0" sz="3600" lang="en-US" smtClean="0"/>
              <a:t> or lobe of the ear</a:t>
            </a:r>
            <a:r>
              <a:rPr dirty="0" sz="3600" lang="en-US" smtClean="0"/>
              <a:t>, </a:t>
            </a:r>
            <a:r>
              <a:rPr b="1" dirty="0" sz="3600" lang="en-US" smtClean="0"/>
              <a:t>the epiglottis </a:t>
            </a:r>
            <a:r>
              <a:rPr dirty="0" sz="3600" lang="en-US" smtClean="0"/>
              <a:t>and part of the </a:t>
            </a:r>
            <a:r>
              <a:rPr b="1" dirty="0" sz="3600" lang="en-US" smtClean="0"/>
              <a:t>tunica media </a:t>
            </a:r>
            <a:r>
              <a:rPr dirty="0" sz="3600" lang="en-US" smtClean="0"/>
              <a:t>of blood vessel walls</a:t>
            </a:r>
            <a:endParaRPr dirty="0" sz="3600" lang="en-US"/>
          </a:p>
        </p:txBody>
      </p:sp>
      <p:sp>
        <p:nvSpPr>
          <p:cNvPr id="1048829" name="Title 2"/>
          <p:cNvSpPr>
            <a:spLocks noGrp="1"/>
          </p:cNvSpPr>
          <p:nvPr>
            <p:ph type="title"/>
          </p:nvPr>
        </p:nvSpPr>
        <p:spPr/>
        <p:txBody>
          <a:bodyPr>
            <a:normAutofit/>
          </a:bodyPr>
          <a:p>
            <a:r>
              <a:rPr b="1" dirty="0" lang="en-US" smtClean="0"/>
              <a:t>Elastic cartilage </a:t>
            </a:r>
            <a:endParaRPr b="1" dirty="0" lang="en-US"/>
          </a:p>
        </p:txBody>
      </p:sp>
    </p:spTree>
  </p:cSld>
  <p:clrMapOvr>
    <a:masterClrMapping/>
  </p:clrMapOvr>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830" name="Content Placeholder 1"/>
          <p:cNvSpPr>
            <a:spLocks noGrp="1"/>
          </p:cNvSpPr>
          <p:nvPr>
            <p:ph idx="1"/>
          </p:nvPr>
        </p:nvSpPr>
        <p:spPr/>
        <p:txBody>
          <a:bodyPr>
            <a:normAutofit lnSpcReduction="10000"/>
          </a:bodyPr>
          <a:p>
            <a:r>
              <a:rPr dirty="0" lang="en-US" smtClean="0">
                <a:latin typeface="Times New Roman" pitchFamily="18" charset="0"/>
                <a:cs typeface="Times New Roman" pitchFamily="18" charset="0"/>
              </a:rPr>
              <a:t>Muscle tissue is </a:t>
            </a:r>
            <a:r>
              <a:rPr b="1" dirty="0" lang="en-US" smtClean="0">
                <a:latin typeface="Times New Roman" pitchFamily="18" charset="0"/>
                <a:cs typeface="Times New Roman" pitchFamily="18" charset="0"/>
              </a:rPr>
              <a:t>specialized for contraction</a:t>
            </a:r>
            <a:r>
              <a:rPr dirty="0" lang="en-US" smtClean="0">
                <a:latin typeface="Times New Roman" pitchFamily="18" charset="0"/>
                <a:cs typeface="Times New Roman" pitchFamily="18" charset="0"/>
              </a:rPr>
              <a:t>. </a:t>
            </a:r>
          </a:p>
          <a:p>
            <a:pPr>
              <a:buNone/>
            </a:pPr>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When muscle cells contract, they shorten and bring about some type of movement. </a:t>
            </a:r>
          </a:p>
          <a:p>
            <a:pPr>
              <a:buNone/>
            </a:pPr>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There are three types of muscle tissue: </a:t>
            </a:r>
          </a:p>
          <a:p>
            <a:pPr>
              <a:buFont typeface="Wingdings" pitchFamily="2" charset="2"/>
              <a:buChar char="v"/>
            </a:pPr>
            <a:r>
              <a:rPr dirty="0" lang="en-US" smtClean="0">
                <a:latin typeface="Times New Roman" pitchFamily="18" charset="0"/>
                <a:cs typeface="Times New Roman" pitchFamily="18" charset="0"/>
              </a:rPr>
              <a:t>Skeletal</a:t>
            </a:r>
          </a:p>
          <a:p>
            <a:pPr>
              <a:buFont typeface="Wingdings" pitchFamily="2" charset="2"/>
              <a:buChar char="v"/>
            </a:pPr>
            <a:r>
              <a:rPr dirty="0" lang="en-US" smtClean="0">
                <a:latin typeface="Times New Roman" pitchFamily="18" charset="0"/>
                <a:cs typeface="Times New Roman" pitchFamily="18" charset="0"/>
              </a:rPr>
              <a:t>Smooth</a:t>
            </a:r>
          </a:p>
          <a:p>
            <a:pPr>
              <a:buFont typeface="Wingdings" pitchFamily="2" charset="2"/>
              <a:buChar char="v"/>
            </a:pPr>
            <a:r>
              <a:rPr dirty="0" lang="en-US" smtClean="0">
                <a:latin typeface="Times New Roman" pitchFamily="18" charset="0"/>
                <a:cs typeface="Times New Roman" pitchFamily="18" charset="0"/>
              </a:rPr>
              <a:t>cardiac</a:t>
            </a:r>
            <a:endParaRPr dirty="0" lang="en-US">
              <a:latin typeface="Times New Roman" pitchFamily="18" charset="0"/>
              <a:cs typeface="Times New Roman" pitchFamily="18" charset="0"/>
            </a:endParaRPr>
          </a:p>
        </p:txBody>
      </p:sp>
      <p:sp>
        <p:nvSpPr>
          <p:cNvPr id="1048831" name="Title 2"/>
          <p:cNvSpPr>
            <a:spLocks noGrp="1"/>
          </p:cNvSpPr>
          <p:nvPr>
            <p:ph type="title"/>
          </p:nvPr>
        </p:nvSpPr>
        <p:spPr/>
        <p:txBody>
          <a:bodyPr/>
          <a:p>
            <a:r>
              <a:rPr dirty="0" lang="en-US" smtClean="0">
                <a:latin typeface="Times New Roman" pitchFamily="18" charset="0"/>
                <a:cs typeface="Times New Roman" pitchFamily="18" charset="0"/>
              </a:rPr>
              <a:t>Muscle tissue</a:t>
            </a:r>
            <a:endParaRPr dirty="0" lang="en-US"/>
          </a:p>
        </p:txBody>
      </p:sp>
    </p:spTree>
  </p:cSld>
  <p:clrMapOvr>
    <a:masterClrMapping/>
  </p:clrMapOvr>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832" name="Content Placeholder 1"/>
          <p:cNvSpPr>
            <a:spLocks noGrp="1"/>
          </p:cNvSpPr>
          <p:nvPr>
            <p:ph idx="1"/>
          </p:nvPr>
        </p:nvSpPr>
        <p:spPr>
          <a:xfrm>
            <a:off x="739726" y="1628677"/>
            <a:ext cx="10515600" cy="4351338"/>
          </a:xfrm>
        </p:spPr>
        <p:txBody>
          <a:bodyPr>
            <a:normAutofit fontScale="92500" lnSpcReduction="20000"/>
          </a:bodyPr>
          <a:p>
            <a:r>
              <a:rPr dirty="0" lang="en-US" smtClean="0">
                <a:latin typeface="Times New Roman" pitchFamily="18" charset="0"/>
                <a:cs typeface="Times New Roman" pitchFamily="18" charset="0"/>
              </a:rPr>
              <a:t>Skeletal muscle may also be called </a:t>
            </a:r>
            <a:r>
              <a:rPr b="1" dirty="0" lang="en-US" smtClean="0">
                <a:latin typeface="Times New Roman" pitchFamily="18" charset="0"/>
                <a:cs typeface="Times New Roman" pitchFamily="18" charset="0"/>
              </a:rPr>
              <a:t>striated muscle or voluntary muscle (under conscious control)</a:t>
            </a:r>
          </a:p>
          <a:p>
            <a:r>
              <a:rPr altLang="en-US" dirty="0" lang="en-US">
                <a:latin typeface="Times New Roman" panose="02020603050405020304" pitchFamily="18" charset="0"/>
              </a:rPr>
              <a:t>Derived from the embryonic </a:t>
            </a:r>
            <a:r>
              <a:rPr altLang="en-US" dirty="0" lang="en-US" smtClean="0">
                <a:latin typeface="Times New Roman" panose="02020603050405020304" pitchFamily="18" charset="0"/>
              </a:rPr>
              <a:t>mesoderm</a:t>
            </a:r>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They are attached to bones. </a:t>
            </a:r>
          </a:p>
          <a:p>
            <a:r>
              <a:rPr dirty="0" lang="en-US" smtClean="0">
                <a:latin typeface="Times New Roman" pitchFamily="18" charset="0"/>
                <a:cs typeface="Times New Roman" pitchFamily="18" charset="0"/>
              </a:rPr>
              <a:t>They are supplied with </a:t>
            </a:r>
            <a:r>
              <a:rPr b="1" dirty="0" lang="en-US" smtClean="0">
                <a:latin typeface="Times New Roman" pitchFamily="18" charset="0"/>
                <a:cs typeface="Times New Roman" pitchFamily="18" charset="0"/>
              </a:rPr>
              <a:t>motor nerves</a:t>
            </a:r>
            <a:r>
              <a:rPr dirty="0" lang="en-US" smtClean="0">
                <a:latin typeface="Times New Roman" pitchFamily="18" charset="0"/>
                <a:cs typeface="Times New Roman" pitchFamily="18" charset="0"/>
              </a:rPr>
              <a:t>, and thus move the skeleton</a:t>
            </a:r>
          </a:p>
          <a:p>
            <a:r>
              <a:rPr dirty="0" i="1" lang="en-US" smtClean="0">
                <a:latin typeface="Times New Roman" pitchFamily="18" charset="0"/>
                <a:cs typeface="Times New Roman" pitchFamily="18" charset="0"/>
              </a:rPr>
              <a:t>The Sarcoplasm, the cytoplasm of muscle </a:t>
            </a:r>
            <a:r>
              <a:rPr dirty="0" i="1" lang="en-US" err="1" smtClean="0">
                <a:latin typeface="Times New Roman" pitchFamily="18" charset="0"/>
                <a:cs typeface="Times New Roman" pitchFamily="18" charset="0"/>
              </a:rPr>
              <a:t>fibres</a:t>
            </a:r>
            <a:r>
              <a:rPr dirty="0" i="1" lang="en-US" smtClean="0">
                <a:latin typeface="Times New Roman" pitchFamily="18" charset="0"/>
                <a:cs typeface="Times New Roman" pitchFamily="18" charset="0"/>
              </a:rPr>
              <a:t>, contains:</a:t>
            </a:r>
          </a:p>
          <a:p>
            <a:pPr lvl="1">
              <a:buFont typeface="Wingdings" pitchFamily="2" charset="2"/>
              <a:buChar char="ü"/>
            </a:pPr>
            <a:r>
              <a:rPr dirty="0" lang="en-US" smtClean="0">
                <a:latin typeface="Times New Roman" pitchFamily="18" charset="0"/>
                <a:cs typeface="Times New Roman" pitchFamily="18" charset="0"/>
              </a:rPr>
              <a:t>bundles of </a:t>
            </a:r>
            <a:r>
              <a:rPr dirty="0" i="1" lang="en-US" u="sng" smtClean="0">
                <a:latin typeface="Times New Roman" pitchFamily="18" charset="0"/>
                <a:cs typeface="Times New Roman" pitchFamily="18" charset="0"/>
              </a:rPr>
              <a:t>myofibrils</a:t>
            </a:r>
            <a:r>
              <a:rPr dirty="0" i="1" lang="en-US" smtClean="0">
                <a:latin typeface="Times New Roman" pitchFamily="18" charset="0"/>
                <a:cs typeface="Times New Roman" pitchFamily="18" charset="0"/>
              </a:rPr>
              <a:t>, which consist of filaments of </a:t>
            </a:r>
            <a:r>
              <a:rPr dirty="0" lang="en-US" smtClean="0">
                <a:latin typeface="Times New Roman" pitchFamily="18" charset="0"/>
                <a:cs typeface="Times New Roman" pitchFamily="18" charset="0"/>
              </a:rPr>
              <a:t>contractile proteins including </a:t>
            </a:r>
            <a:r>
              <a:rPr dirty="0" i="1" lang="en-US" smtClean="0">
                <a:latin typeface="Times New Roman" pitchFamily="18" charset="0"/>
                <a:cs typeface="Times New Roman" pitchFamily="18" charset="0"/>
              </a:rPr>
              <a:t>actin and myosin</a:t>
            </a:r>
          </a:p>
          <a:p>
            <a:pPr lvl="1">
              <a:buFont typeface="Wingdings" pitchFamily="2" charset="2"/>
              <a:buChar char="ü"/>
            </a:pPr>
            <a:r>
              <a:rPr dirty="0" lang="en-US" smtClean="0">
                <a:latin typeface="Times New Roman" pitchFamily="18" charset="0"/>
                <a:cs typeface="Times New Roman" pitchFamily="18" charset="0"/>
              </a:rPr>
              <a:t>many </a:t>
            </a:r>
            <a:r>
              <a:rPr dirty="0" lang="en-US" u="sng" smtClean="0">
                <a:latin typeface="Times New Roman" pitchFamily="18" charset="0"/>
                <a:cs typeface="Times New Roman" pitchFamily="18" charset="0"/>
              </a:rPr>
              <a:t>mitochondria</a:t>
            </a:r>
            <a:r>
              <a:rPr dirty="0" lang="en-US" smtClean="0">
                <a:latin typeface="Times New Roman" pitchFamily="18" charset="0"/>
                <a:cs typeface="Times New Roman" pitchFamily="18" charset="0"/>
              </a:rPr>
              <a:t>, which generate chemical energy (ATP) from glucose and oxygen by aerobic respiration</a:t>
            </a:r>
          </a:p>
          <a:p>
            <a:pPr lvl="1">
              <a:buFont typeface="Wingdings" pitchFamily="2" charset="2"/>
              <a:buChar char="ü"/>
            </a:pPr>
            <a:r>
              <a:rPr dirty="0" i="1" lang="en-US" u="sng" smtClean="0">
                <a:latin typeface="Times New Roman" pitchFamily="18" charset="0"/>
                <a:cs typeface="Times New Roman" pitchFamily="18" charset="0"/>
              </a:rPr>
              <a:t>glycogen</a:t>
            </a:r>
            <a:r>
              <a:rPr dirty="0" i="1" lang="en-US" smtClean="0">
                <a:latin typeface="Times New Roman" pitchFamily="18" charset="0"/>
                <a:cs typeface="Times New Roman" pitchFamily="18" charset="0"/>
              </a:rPr>
              <a:t>, a carbohydrate store which is broken down </a:t>
            </a:r>
            <a:r>
              <a:rPr dirty="0" lang="en-US" smtClean="0">
                <a:latin typeface="Times New Roman" pitchFamily="18" charset="0"/>
                <a:cs typeface="Times New Roman" pitchFamily="18" charset="0"/>
              </a:rPr>
              <a:t>into glucose when required</a:t>
            </a:r>
          </a:p>
          <a:p>
            <a:pPr lvl="1">
              <a:buFont typeface="Wingdings" pitchFamily="2" charset="2"/>
              <a:buChar char="ü"/>
            </a:pPr>
            <a:r>
              <a:rPr dirty="0" i="1" lang="en-US" u="sng" smtClean="0">
                <a:latin typeface="Times New Roman" pitchFamily="18" charset="0"/>
                <a:cs typeface="Times New Roman" pitchFamily="18" charset="0"/>
              </a:rPr>
              <a:t>myoglobin</a:t>
            </a:r>
            <a:r>
              <a:rPr dirty="0" i="1" lang="en-US" smtClean="0">
                <a:latin typeface="Times New Roman" pitchFamily="18" charset="0"/>
                <a:cs typeface="Times New Roman" pitchFamily="18" charset="0"/>
              </a:rPr>
              <a:t>, a unique oxygen-binding protein molecule, </a:t>
            </a:r>
            <a:r>
              <a:rPr dirty="0" lang="en-US" smtClean="0">
                <a:latin typeface="Times New Roman" pitchFamily="18" charset="0"/>
                <a:cs typeface="Times New Roman" pitchFamily="18" charset="0"/>
              </a:rPr>
              <a:t>similar to </a:t>
            </a:r>
            <a:r>
              <a:rPr dirty="0" lang="en-US" err="1" smtClean="0">
                <a:latin typeface="Times New Roman" pitchFamily="18" charset="0"/>
                <a:cs typeface="Times New Roman" pitchFamily="18" charset="0"/>
              </a:rPr>
              <a:t>haemoglobin</a:t>
            </a:r>
            <a:r>
              <a:rPr dirty="0" lang="en-US" smtClean="0">
                <a:latin typeface="Times New Roman" pitchFamily="18" charset="0"/>
                <a:cs typeface="Times New Roman" pitchFamily="18" charset="0"/>
              </a:rPr>
              <a:t> in red blood cells, which stores oxygen within muscle cells</a:t>
            </a:r>
            <a:r>
              <a:rPr dirty="0" lang="en-US" smtClean="0"/>
              <a:t>.</a:t>
            </a:r>
          </a:p>
          <a:p>
            <a:endParaRPr dirty="0" lang="en-US" smtClean="0">
              <a:latin typeface="Times New Roman" pitchFamily="18" charset="0"/>
              <a:cs typeface="Times New Roman" pitchFamily="18" charset="0"/>
            </a:endParaRPr>
          </a:p>
          <a:p>
            <a:endParaRPr dirty="0" lang="en-US">
              <a:latin typeface="Times New Roman" pitchFamily="18" charset="0"/>
              <a:cs typeface="Times New Roman" pitchFamily="18" charset="0"/>
            </a:endParaRPr>
          </a:p>
        </p:txBody>
      </p:sp>
      <p:sp>
        <p:nvSpPr>
          <p:cNvPr id="1048833" name="Title 2"/>
          <p:cNvSpPr>
            <a:spLocks noGrp="1"/>
          </p:cNvSpPr>
          <p:nvPr>
            <p:ph type="title"/>
          </p:nvPr>
        </p:nvSpPr>
        <p:spPr>
          <a:xfrm>
            <a:off x="1981200" y="457200"/>
            <a:ext cx="8229600" cy="960438"/>
          </a:xfrm>
        </p:spPr>
        <p:txBody>
          <a:bodyPr>
            <a:normAutofit/>
          </a:bodyPr>
          <a:p>
            <a:r>
              <a:rPr dirty="0" lang="en-US" smtClean="0">
                <a:latin typeface="Times New Roman" pitchFamily="18" charset="0"/>
                <a:cs typeface="Times New Roman" pitchFamily="18" charset="0"/>
              </a:rPr>
              <a:t>SKELETAL MUSCLE</a:t>
            </a:r>
            <a:endParaRPr dirty="0" lang="en-US"/>
          </a:p>
        </p:txBody>
      </p:sp>
    </p:spTree>
  </p:cSld>
  <p:clrMapOvr>
    <a:masterClrMapping/>
  </p:clrMapOvr>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834" name="Title 1"/>
          <p:cNvSpPr>
            <a:spLocks noGrp="1"/>
          </p:cNvSpPr>
          <p:nvPr>
            <p:ph type="title"/>
          </p:nvPr>
        </p:nvSpPr>
        <p:spPr/>
        <p:txBody>
          <a:bodyPr/>
          <a:p>
            <a:r>
              <a:rPr dirty="0" lang="en-US" smtClean="0"/>
              <a:t>Skeletal </a:t>
            </a:r>
            <a:endParaRPr dirty="0" lang="en-US"/>
          </a:p>
        </p:txBody>
      </p:sp>
      <p:sp>
        <p:nvSpPr>
          <p:cNvPr id="1048835" name="Content Placeholder 2"/>
          <p:cNvSpPr>
            <a:spLocks noGrp="1"/>
          </p:cNvSpPr>
          <p:nvPr>
            <p:ph idx="1"/>
          </p:nvPr>
        </p:nvSpPr>
        <p:spPr/>
        <p:txBody>
          <a:bodyPr/>
          <a:p>
            <a:r>
              <a:rPr dirty="0" lang="en-US" smtClean="0"/>
              <a:t>.</a:t>
            </a:r>
            <a:endParaRPr dirty="0" lang="en-US"/>
          </a:p>
        </p:txBody>
      </p:sp>
      <p:pic>
        <p:nvPicPr>
          <p:cNvPr id="2097184" name="Picture 2"/>
          <p:cNvPicPr>
            <a:picLocks noChangeAspect="1" noChangeArrowheads="1"/>
          </p:cNvPicPr>
          <p:nvPr/>
        </p:nvPicPr>
        <p:blipFill>
          <a:blip xmlns:r="http://schemas.openxmlformats.org/officeDocument/2006/relationships" r:embed="rId1"/>
          <a:srcRect/>
          <a:stretch>
            <a:fillRect/>
          </a:stretch>
        </p:blipFill>
        <p:spPr bwMode="auto">
          <a:xfrm>
            <a:off x="1976718" y="1438836"/>
            <a:ext cx="6751707" cy="4437529"/>
          </a:xfrm>
          <a:prstGeom prst="rect"/>
          <a:noFill/>
          <a:ln w="9525">
            <a:noFill/>
            <a:miter lim="800000"/>
            <a:headEnd/>
            <a:tailEnd/>
          </a:ln>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836" name="Content Placeholder 1"/>
          <p:cNvSpPr>
            <a:spLocks noGrp="1"/>
          </p:cNvSpPr>
          <p:nvPr>
            <p:ph idx="1"/>
          </p:nvPr>
        </p:nvSpPr>
        <p:spPr/>
        <p:txBody>
          <a:bodyPr>
            <a:normAutofit/>
          </a:bodyPr>
          <a:p>
            <a:r>
              <a:rPr dirty="0" lang="en-US" smtClean="0">
                <a:latin typeface="Times New Roman" pitchFamily="18" charset="0"/>
                <a:cs typeface="Times New Roman" pitchFamily="18" charset="0"/>
              </a:rPr>
              <a:t>Smooth muscle may also be described as </a:t>
            </a:r>
            <a:r>
              <a:rPr b="1" dirty="0" i="1" lang="en-US" smtClean="0">
                <a:latin typeface="Times New Roman" pitchFamily="18" charset="0"/>
                <a:cs typeface="Times New Roman" pitchFamily="18" charset="0"/>
              </a:rPr>
              <a:t>non-striated or involuntary, </a:t>
            </a:r>
            <a:r>
              <a:rPr dirty="0" i="1" lang="en-US" smtClean="0">
                <a:latin typeface="Times New Roman" pitchFamily="18" charset="0"/>
                <a:cs typeface="Times New Roman" pitchFamily="18" charset="0"/>
              </a:rPr>
              <a:t>not under conscious control. </a:t>
            </a:r>
          </a:p>
          <a:p>
            <a:r>
              <a:rPr dirty="0" i="1" lang="en-US" smtClean="0">
                <a:latin typeface="Times New Roman" pitchFamily="18" charset="0"/>
                <a:cs typeface="Times New Roman" pitchFamily="18" charset="0"/>
              </a:rPr>
              <a:t>It is found </a:t>
            </a:r>
            <a:r>
              <a:rPr dirty="0" lang="en-US" smtClean="0">
                <a:latin typeface="Times New Roman" pitchFamily="18" charset="0"/>
                <a:cs typeface="Times New Roman" pitchFamily="18" charset="0"/>
              </a:rPr>
              <a:t>in the walls of hollow organs</a:t>
            </a:r>
            <a:r>
              <a:rPr dirty="0" lang="en-US" smtClean="0"/>
              <a:t>:</a:t>
            </a:r>
          </a:p>
          <a:p>
            <a:endParaRPr dirty="0" lang="en-US" smtClean="0"/>
          </a:p>
          <a:p>
            <a:pPr lvl="1">
              <a:buFont typeface="Wingdings" pitchFamily="2" charset="2"/>
              <a:buChar char="ü"/>
            </a:pPr>
            <a:r>
              <a:rPr dirty="0" lang="en-US" smtClean="0">
                <a:latin typeface="Times New Roman" pitchFamily="18" charset="0"/>
                <a:cs typeface="Times New Roman" pitchFamily="18" charset="0"/>
              </a:rPr>
              <a:t>regulating the diameter of blood vessels and parts of the respiratory tract</a:t>
            </a:r>
          </a:p>
          <a:p>
            <a:pPr lvl="1">
              <a:buFont typeface="Wingdings" pitchFamily="2" charset="2"/>
              <a:buChar char="ü"/>
            </a:pPr>
            <a:r>
              <a:rPr dirty="0" lang="en-US" smtClean="0">
                <a:latin typeface="Times New Roman" pitchFamily="18" charset="0"/>
                <a:cs typeface="Times New Roman" pitchFamily="18" charset="0"/>
              </a:rPr>
              <a:t> propelling contents of the ureters, ducts of glands and alimentary tract</a:t>
            </a:r>
          </a:p>
          <a:p>
            <a:pPr lvl="1">
              <a:buFont typeface="Wingdings" pitchFamily="2" charset="2"/>
              <a:buChar char="ü"/>
            </a:pPr>
            <a:r>
              <a:rPr dirty="0" lang="en-US" smtClean="0">
                <a:latin typeface="Times New Roman" pitchFamily="18" charset="0"/>
                <a:cs typeface="Times New Roman" pitchFamily="18" charset="0"/>
              </a:rPr>
              <a:t> expelling contents of the urinary bladder and uterus.</a:t>
            </a:r>
            <a:endParaRPr dirty="0" lang="en-US">
              <a:latin typeface="Times New Roman" pitchFamily="18" charset="0"/>
              <a:cs typeface="Times New Roman" pitchFamily="18" charset="0"/>
            </a:endParaRPr>
          </a:p>
        </p:txBody>
      </p:sp>
      <p:sp>
        <p:nvSpPr>
          <p:cNvPr id="1048837" name="Title 2"/>
          <p:cNvSpPr>
            <a:spLocks noGrp="1"/>
          </p:cNvSpPr>
          <p:nvPr>
            <p:ph type="title"/>
          </p:nvPr>
        </p:nvSpPr>
        <p:spPr/>
        <p:txBody>
          <a:bodyPr>
            <a:normAutofit/>
          </a:bodyPr>
          <a:p>
            <a:r>
              <a:rPr dirty="0" lang="en-US" smtClean="0">
                <a:latin typeface="Times New Roman" pitchFamily="18" charset="0"/>
                <a:cs typeface="Times New Roman" pitchFamily="18" charset="0"/>
              </a:rPr>
              <a:t>Smooth (visceral) muscle tissue </a:t>
            </a:r>
            <a:br>
              <a:rPr dirty="0" lang="en-US" smtClean="0">
                <a:latin typeface="Times New Roman" pitchFamily="18" charset="0"/>
                <a:cs typeface="Times New Roman" pitchFamily="18" charset="0"/>
              </a:rPr>
            </a:br>
            <a:endParaRPr dirty="0" lang="en-US"/>
          </a:p>
        </p:txBody>
      </p:sp>
      <p:pic>
        <p:nvPicPr>
          <p:cNvPr id="2097185" name="Picture 4"/>
          <p:cNvPicPr>
            <a:picLocks noChangeAspect="1" noChangeArrowheads="1"/>
          </p:cNvPicPr>
          <p:nvPr/>
        </p:nvPicPr>
        <p:blipFill>
          <a:blip xmlns:r="http://schemas.openxmlformats.org/officeDocument/2006/relationships" r:embed="rId1"/>
          <a:srcRect/>
          <a:stretch>
            <a:fillRect/>
          </a:stretch>
        </p:blipFill>
        <p:spPr bwMode="auto">
          <a:xfrm>
            <a:off x="1873349" y="4895558"/>
            <a:ext cx="6172199" cy="1631852"/>
          </a:xfrm>
          <a:prstGeom prst="rect"/>
          <a:noFill/>
          <a:ln w="9525">
            <a:noFill/>
            <a:miter lim="800000"/>
            <a:headEnd/>
            <a:tailEnd/>
          </a:ln>
          <a:effectLst/>
        </p:spPr>
      </p:pic>
    </p:spTree>
  </p:cSld>
  <p:clrMapOvr>
    <a:masterClrMapping/>
  </p:clrMapOvr>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838" name="Content Placeholder 1"/>
          <p:cNvSpPr>
            <a:spLocks noGrp="1"/>
          </p:cNvSpPr>
          <p:nvPr>
            <p:ph idx="1"/>
          </p:nvPr>
        </p:nvSpPr>
        <p:spPr>
          <a:xfrm>
            <a:off x="838200" y="1684948"/>
            <a:ext cx="10515600" cy="4645513"/>
          </a:xfrm>
        </p:spPr>
        <p:txBody>
          <a:bodyPr>
            <a:normAutofit/>
          </a:bodyPr>
          <a:p>
            <a:r>
              <a:rPr dirty="0" lang="en-US" smtClean="0">
                <a:latin typeface="Times New Roman" pitchFamily="18" charset="0"/>
                <a:cs typeface="Times New Roman" pitchFamily="18" charset="0"/>
              </a:rPr>
              <a:t>Found </a:t>
            </a:r>
            <a:r>
              <a:rPr b="1" dirty="0" lang="en-US" smtClean="0">
                <a:latin typeface="Times New Roman" pitchFamily="18" charset="0"/>
                <a:cs typeface="Times New Roman" pitchFamily="18" charset="0"/>
              </a:rPr>
              <a:t>exclusively in the wall of the heart</a:t>
            </a:r>
            <a:r>
              <a:rPr b="1" dirty="0" lang="en-US" smtClean="0"/>
              <a:t>. </a:t>
            </a:r>
            <a:endParaRPr dirty="0" lang="en-US" smtClean="0"/>
          </a:p>
          <a:p>
            <a:r>
              <a:rPr dirty="0" lang="en-US" smtClean="0">
                <a:latin typeface="Times New Roman" pitchFamily="18" charset="0"/>
                <a:cs typeface="Times New Roman" pitchFamily="18" charset="0"/>
              </a:rPr>
              <a:t>It is </a:t>
            </a:r>
            <a:r>
              <a:rPr b="1" dirty="0" lang="en-US" smtClean="0">
                <a:latin typeface="Times New Roman" pitchFamily="18" charset="0"/>
                <a:cs typeface="Times New Roman" pitchFamily="18" charset="0"/>
              </a:rPr>
              <a:t>striated and involuntary</a:t>
            </a:r>
          </a:p>
          <a:p>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Each </a:t>
            </a:r>
            <a:r>
              <a:rPr dirty="0" lang="en-US" err="1" smtClean="0">
                <a:latin typeface="Times New Roman" pitchFamily="18" charset="0"/>
                <a:cs typeface="Times New Roman" pitchFamily="18" charset="0"/>
              </a:rPr>
              <a:t>fibre</a:t>
            </a:r>
            <a:r>
              <a:rPr dirty="0" lang="en-US" smtClean="0">
                <a:latin typeface="Times New Roman" pitchFamily="18" charset="0"/>
                <a:cs typeface="Times New Roman" pitchFamily="18" charset="0"/>
              </a:rPr>
              <a:t> (cell) has a </a:t>
            </a:r>
            <a:r>
              <a:rPr b="1" dirty="0" lang="en-US" smtClean="0">
                <a:latin typeface="Times New Roman" pitchFamily="18" charset="0"/>
                <a:cs typeface="Times New Roman" pitchFamily="18" charset="0"/>
              </a:rPr>
              <a:t>nucleus and one or more branches</a:t>
            </a:r>
            <a:r>
              <a:rPr dirty="0" lang="en-US" smtClean="0">
                <a:latin typeface="Times New Roman" pitchFamily="18" charset="0"/>
                <a:cs typeface="Times New Roman" pitchFamily="18" charset="0"/>
              </a:rPr>
              <a:t>. </a:t>
            </a:r>
          </a:p>
          <a:p>
            <a:r>
              <a:rPr dirty="0" lang="en-US" smtClean="0">
                <a:latin typeface="Times New Roman" pitchFamily="18" charset="0"/>
                <a:cs typeface="Times New Roman" pitchFamily="18" charset="0"/>
              </a:rPr>
              <a:t>The ends of the cells and their branches are </a:t>
            </a:r>
            <a:r>
              <a:rPr b="1" dirty="0" lang="en-US" smtClean="0">
                <a:latin typeface="Times New Roman" pitchFamily="18" charset="0"/>
                <a:cs typeface="Times New Roman" pitchFamily="18" charset="0"/>
              </a:rPr>
              <a:t>in very close contact </a:t>
            </a:r>
            <a:r>
              <a:rPr dirty="0" lang="en-US" smtClean="0">
                <a:latin typeface="Times New Roman" pitchFamily="18" charset="0"/>
                <a:cs typeface="Times New Roman" pitchFamily="18" charset="0"/>
              </a:rPr>
              <a:t>with the ends and branches of adjacent cells.</a:t>
            </a:r>
          </a:p>
          <a:p>
            <a:r>
              <a:rPr dirty="0" lang="en-US" smtClean="0">
                <a:latin typeface="Times New Roman" pitchFamily="18" charset="0"/>
                <a:cs typeface="Times New Roman" pitchFamily="18" charset="0"/>
              </a:rPr>
              <a:t>Have the ability to contract by themselves and thus the heart maintains its own beat</a:t>
            </a:r>
          </a:p>
          <a:p>
            <a:r>
              <a:rPr dirty="0" lang="en-US" smtClean="0">
                <a:latin typeface="Times New Roman" pitchFamily="18" charset="0"/>
                <a:cs typeface="Times New Roman" pitchFamily="18" charset="0"/>
              </a:rPr>
              <a:t>The role of nerve impulses is to increase or decrease the heart rate</a:t>
            </a:r>
            <a:endParaRPr dirty="0" lang="en-US">
              <a:latin typeface="Times New Roman" pitchFamily="18" charset="0"/>
              <a:cs typeface="Times New Roman" pitchFamily="18" charset="0"/>
            </a:endParaRPr>
          </a:p>
        </p:txBody>
      </p:sp>
      <p:sp>
        <p:nvSpPr>
          <p:cNvPr id="1048839" name="Title 2"/>
          <p:cNvSpPr>
            <a:spLocks noGrp="1"/>
          </p:cNvSpPr>
          <p:nvPr>
            <p:ph type="title"/>
          </p:nvPr>
        </p:nvSpPr>
        <p:spPr>
          <a:xfrm>
            <a:off x="838200" y="365125"/>
            <a:ext cx="10515600" cy="900967"/>
          </a:xfrm>
        </p:spPr>
        <p:txBody>
          <a:bodyPr>
            <a:normAutofit/>
          </a:bodyPr>
          <a:p>
            <a:r>
              <a:rPr dirty="0" lang="en-US" smtClean="0">
                <a:latin typeface="Times New Roman" pitchFamily="18" charset="0"/>
                <a:cs typeface="Times New Roman" pitchFamily="18" charset="0"/>
              </a:rPr>
              <a:t>Cardiac muscle tissue </a:t>
            </a:r>
            <a:endParaRPr dirty="0" lang="en-US"/>
          </a:p>
        </p:txBody>
      </p:sp>
      <p:pic>
        <p:nvPicPr>
          <p:cNvPr id="2097186" name="Picture 2"/>
          <p:cNvPicPr>
            <a:picLocks noChangeAspect="1" noChangeArrowheads="1"/>
          </p:cNvPicPr>
          <p:nvPr/>
        </p:nvPicPr>
        <p:blipFill>
          <a:blip xmlns:r="http://schemas.openxmlformats.org/officeDocument/2006/relationships" r:embed="rId1"/>
          <a:srcRect/>
          <a:stretch>
            <a:fillRect/>
          </a:stretch>
        </p:blipFill>
        <p:spPr bwMode="auto">
          <a:xfrm>
            <a:off x="7779435" y="285212"/>
            <a:ext cx="3980716" cy="2799471"/>
          </a:xfrm>
          <a:prstGeom prst="rect"/>
          <a:noFill/>
          <a:ln w="9525">
            <a:noFill/>
            <a:miter lim="800000"/>
            <a:headEnd/>
            <a:tailEnd/>
          </a:ln>
          <a:effectLst/>
        </p:spPr>
      </p:pic>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611" name="Title 1"/>
          <p:cNvSpPr>
            <a:spLocks noGrp="1"/>
          </p:cNvSpPr>
          <p:nvPr>
            <p:ph type="title"/>
          </p:nvPr>
        </p:nvSpPr>
        <p:spPr/>
        <p:txBody>
          <a:bodyPr/>
          <a:p>
            <a:r>
              <a:rPr dirty="0" lang="en-US" smtClean="0"/>
              <a:t>.</a:t>
            </a:r>
            <a:endParaRPr dirty="0" lang="en-US"/>
          </a:p>
        </p:txBody>
      </p:sp>
      <p:pic>
        <p:nvPicPr>
          <p:cNvPr id="2097153" name="Picture 18" descr="dorsiflextion and plantar"/>
          <p:cNvPicPr>
            <a:picLocks noChangeAspect="1" noChangeArrowheads="1"/>
          </p:cNvPicPr>
          <p:nvPr/>
        </p:nvPicPr>
        <p:blipFill>
          <a:blip xmlns:r="http://schemas.openxmlformats.org/officeDocument/2006/relationships" r:embed="rId1">
            <a:grayscl/>
          </a:blip>
          <a:srcRect/>
          <a:stretch>
            <a:fillRect/>
          </a:stretch>
        </p:blipFill>
        <p:spPr bwMode="auto">
          <a:xfrm>
            <a:off x="838200" y="466725"/>
            <a:ext cx="3398949" cy="2428997"/>
          </a:xfrm>
          <a:prstGeom prst="rect"/>
          <a:noFill/>
        </p:spPr>
      </p:pic>
      <p:pic>
        <p:nvPicPr>
          <p:cNvPr id="2097154" name="Picture 24" descr="inversion and eversion "/>
          <p:cNvPicPr>
            <a:picLocks noChangeAspect="1" noChangeArrowheads="1"/>
          </p:cNvPicPr>
          <p:nvPr/>
        </p:nvPicPr>
        <p:blipFill>
          <a:blip xmlns:r="http://schemas.openxmlformats.org/officeDocument/2006/relationships" r:embed="rId2">
            <a:grayscl/>
          </a:blip>
          <a:srcRect/>
          <a:stretch>
            <a:fillRect/>
          </a:stretch>
        </p:blipFill>
        <p:spPr bwMode="auto">
          <a:xfrm>
            <a:off x="7662930" y="489073"/>
            <a:ext cx="3690870" cy="2698381"/>
          </a:xfrm>
          <a:prstGeom prst="rect"/>
          <a:noFill/>
        </p:spPr>
      </p:pic>
      <p:pic>
        <p:nvPicPr>
          <p:cNvPr id="2097155" name="Picture 21" descr="supination and pronation"/>
          <p:cNvPicPr>
            <a:picLocks noChangeAspect="1" noChangeArrowheads="1"/>
          </p:cNvPicPr>
          <p:nvPr/>
        </p:nvPicPr>
        <p:blipFill>
          <a:blip xmlns:r="http://schemas.openxmlformats.org/officeDocument/2006/relationships" r:embed="rId3">
            <a:grayscl/>
          </a:blip>
          <a:srcRect/>
          <a:stretch>
            <a:fillRect/>
          </a:stretch>
        </p:blipFill>
        <p:spPr bwMode="auto">
          <a:xfrm>
            <a:off x="802514" y="3098742"/>
            <a:ext cx="3086906" cy="3245947"/>
          </a:xfrm>
          <a:prstGeom prst="rect"/>
          <a:noFill/>
        </p:spPr>
      </p:pic>
      <p:sp>
        <p:nvSpPr>
          <p:cNvPr id="1048612" name="Rectangle 7"/>
          <p:cNvSpPr>
            <a:spLocks noChangeArrowheads="1"/>
          </p:cNvSpPr>
          <p:nvPr/>
        </p:nvSpPr>
        <p:spPr bwMode="auto">
          <a:xfrm>
            <a:off x="0" y="0"/>
            <a:ext cx="12192000" cy="457200"/>
          </a:xfrm>
          <a:prstGeom prst="rect"/>
          <a:noFill/>
          <a:ln>
            <a:noFill/>
          </a:ln>
          <a:effectLst/>
        </p:spPr>
        <p:txBody>
          <a:bodyPr anchor="ctr" anchorCtr="0" bIns="45720" compatLnSpc="1" lIns="91440" numCol="1" rIns="91440" tIns="45720" vert="horz" wrap="none">
            <a:prstTxWarp prst="textNoShape"/>
            <a:spAutoFit/>
          </a:bodyPr>
          <a:p>
            <a:endParaRPr lang="en-US"/>
          </a:p>
        </p:txBody>
      </p:sp>
      <p:sp>
        <p:nvSpPr>
          <p:cNvPr id="1048613" name="Rectangle 8"/>
          <p:cNvSpPr>
            <a:spLocks noChangeArrowheads="1"/>
          </p:cNvSpPr>
          <p:nvPr/>
        </p:nvSpPr>
        <p:spPr bwMode="auto">
          <a:xfrm>
            <a:off x="0" y="5124450"/>
            <a:ext cx="12192000" cy="0"/>
          </a:xfrm>
          <a:prstGeom prst="rect"/>
          <a:noFill/>
          <a:ln>
            <a:noFill/>
          </a:ln>
          <a:effectLst/>
        </p:spPr>
        <p:txBody>
          <a:bodyPr anchor="ctr" anchorCtr="0" bIns="45720" compatLnSpc="1" lIns="91440" numCol="1" rIns="91440" tIns="45720" vert="horz" wrap="none">
            <a:prstTxWarp prst="textNoShape"/>
            <a:spAutoFit/>
          </a:bodyPr>
          <a:p>
            <a:endParaRPr lang="en-US"/>
          </a:p>
        </p:txBody>
      </p:sp>
      <p:sp>
        <p:nvSpPr>
          <p:cNvPr id="1048614" name="Rectangle 9"/>
          <p:cNvSpPr>
            <a:spLocks noChangeArrowheads="1"/>
          </p:cNvSpPr>
          <p:nvPr/>
        </p:nvSpPr>
        <p:spPr bwMode="auto">
          <a:xfrm>
            <a:off x="0" y="7486650"/>
            <a:ext cx="12192000" cy="0"/>
          </a:xfrm>
          <a:prstGeom prst="rect"/>
          <a:noFill/>
          <a:ln>
            <a:noFill/>
          </a:ln>
          <a:effectLst/>
        </p:spPr>
        <p:txBody>
          <a:bodyPr anchor="ctr" anchorCtr="0" bIns="45720" compatLnSpc="1" lIns="91440" numCol="1" rIns="91440" tIns="45720" vert="horz" wrap="none">
            <a:prstTxWarp prst="textNoShape"/>
            <a:spAutoFit/>
          </a:bodyPr>
          <a:p>
            <a:endParaRPr lang="en-US"/>
          </a:p>
        </p:txBody>
      </p:sp>
      <p:sp>
        <p:nvSpPr>
          <p:cNvPr id="1048615" name="Rectangle 10"/>
          <p:cNvSpPr>
            <a:spLocks noChangeArrowheads="1"/>
          </p:cNvSpPr>
          <p:nvPr/>
        </p:nvSpPr>
        <p:spPr bwMode="auto">
          <a:xfrm>
            <a:off x="0" y="9839325"/>
            <a:ext cx="12192000" cy="457200"/>
          </a:xfrm>
          <a:prstGeom prst="rect"/>
          <a:noFill/>
          <a:ln>
            <a:noFill/>
          </a:ln>
          <a:effectLst/>
        </p:spPr>
        <p:txBody>
          <a:bodyPr anchor="ctr" anchorCtr="0" bIns="45720" compatLnSpc="1" lIns="91440" numCol="1" rIns="91440" tIns="45720" vert="horz" wrap="none">
            <a:prstTxWarp prst="textNoShape"/>
            <a:spAutoFit/>
          </a:bodyPr>
          <a:p>
            <a:endParaRPr lang="en-US"/>
          </a:p>
        </p:txBody>
      </p:sp>
      <p:pic>
        <p:nvPicPr>
          <p:cNvPr id="2097156" name="Picture 27" descr="pronation and retraction"/>
          <p:cNvPicPr>
            <a:picLocks noChangeAspect="1" noChangeArrowheads="1"/>
          </p:cNvPicPr>
          <p:nvPr/>
        </p:nvPicPr>
        <p:blipFill>
          <a:blip xmlns:r="http://schemas.openxmlformats.org/officeDocument/2006/relationships" r:embed="rId4">
            <a:grayscl/>
          </a:blip>
          <a:srcRect/>
          <a:stretch>
            <a:fillRect/>
          </a:stretch>
        </p:blipFill>
        <p:spPr bwMode="auto">
          <a:xfrm>
            <a:off x="4507607" y="333252"/>
            <a:ext cx="2756078" cy="2352675"/>
          </a:xfrm>
          <a:prstGeom prst="rect"/>
          <a:noFill/>
        </p:spPr>
      </p:pic>
      <p:pic>
        <p:nvPicPr>
          <p:cNvPr id="2097157" name="Picture 30" descr="elevation and depression"/>
          <p:cNvPicPr>
            <a:picLocks noChangeAspect="1" noChangeArrowheads="1"/>
          </p:cNvPicPr>
          <p:nvPr/>
        </p:nvPicPr>
        <p:blipFill>
          <a:blip xmlns:r="http://schemas.openxmlformats.org/officeDocument/2006/relationships" r:embed="rId5">
            <a:grayscl/>
          </a:blip>
          <a:srcRect/>
          <a:stretch>
            <a:fillRect/>
          </a:stretch>
        </p:blipFill>
        <p:spPr bwMode="auto">
          <a:xfrm>
            <a:off x="7495504" y="3378690"/>
            <a:ext cx="3168203" cy="2362200"/>
          </a:xfrm>
          <a:prstGeom prst="rect"/>
          <a:noFill/>
        </p:spPr>
      </p:pic>
      <p:pic>
        <p:nvPicPr>
          <p:cNvPr id="2097158" name="Picture 33" descr="opposition"/>
          <p:cNvPicPr>
            <a:picLocks noChangeAspect="1" noChangeArrowheads="1"/>
          </p:cNvPicPr>
          <p:nvPr/>
        </p:nvPicPr>
        <p:blipFill>
          <a:blip xmlns:r="http://schemas.openxmlformats.org/officeDocument/2006/relationships" r:embed="rId6">
            <a:grayscl/>
          </a:blip>
          <a:srcRect/>
          <a:stretch>
            <a:fillRect/>
          </a:stretch>
        </p:blipFill>
        <p:spPr bwMode="auto">
          <a:xfrm>
            <a:off x="4121239" y="3120781"/>
            <a:ext cx="2653048" cy="2739106"/>
          </a:xfrm>
          <a:prstGeom prst="rect"/>
          <a:noFill/>
        </p:spPr>
      </p:pic>
      <p:sp>
        <p:nvSpPr>
          <p:cNvPr id="1048616" name="Rectangle 15"/>
          <p:cNvSpPr>
            <a:spLocks noChangeArrowheads="1"/>
          </p:cNvSpPr>
          <p:nvPr/>
        </p:nvSpPr>
        <p:spPr bwMode="auto">
          <a:xfrm>
            <a:off x="4657556" y="-753817"/>
            <a:ext cx="9782344" cy="457200"/>
          </a:xfrm>
          <a:prstGeom prst="rect"/>
          <a:noFill/>
          <a:ln>
            <a:noFill/>
          </a:ln>
          <a:effectLst/>
        </p:spPr>
        <p:txBody>
          <a:bodyPr anchor="ctr" anchorCtr="0" bIns="45720" compatLnSpc="1" lIns="91440" numCol="1" rIns="91440" tIns="45720" vert="horz" wrap="square">
            <a:prstTxWarp prst="textNoShape"/>
            <a:spAutoFit/>
          </a:bodyPr>
          <a:p>
            <a:endParaRPr lang="en-US"/>
          </a:p>
        </p:txBody>
      </p:sp>
      <p:sp>
        <p:nvSpPr>
          <p:cNvPr id="1048617" name="Rectangle 16"/>
          <p:cNvSpPr>
            <a:spLocks noChangeArrowheads="1"/>
          </p:cNvSpPr>
          <p:nvPr/>
        </p:nvSpPr>
        <p:spPr bwMode="auto">
          <a:xfrm>
            <a:off x="4657556" y="2056058"/>
            <a:ext cx="9782344" cy="457200"/>
          </a:xfrm>
          <a:prstGeom prst="rect"/>
          <a:noFill/>
          <a:ln>
            <a:noFill/>
          </a:ln>
          <a:effectLst/>
        </p:spPr>
        <p:txBody>
          <a:bodyPr anchor="ctr" anchorCtr="0" bIns="45720" compatLnSpc="1" lIns="91440" numCol="1" rIns="91440" tIns="45720" vert="horz" wrap="square">
            <a:prstTxWarp prst="textNoShape"/>
            <a:spAutoFit/>
          </a:bodyPr>
          <a:p>
            <a:endParaRPr lang="en-US"/>
          </a:p>
        </p:txBody>
      </p:sp>
      <p:sp>
        <p:nvSpPr>
          <p:cNvPr id="1048618" name="Rectangle 17"/>
          <p:cNvSpPr>
            <a:spLocks noChangeArrowheads="1"/>
          </p:cNvSpPr>
          <p:nvPr/>
        </p:nvSpPr>
        <p:spPr bwMode="auto">
          <a:xfrm>
            <a:off x="4657556" y="7170983"/>
            <a:ext cx="9782344" cy="0"/>
          </a:xfrm>
          <a:prstGeom prst="rect"/>
          <a:noFill/>
          <a:ln>
            <a:noFill/>
          </a:ln>
          <a:effectLst/>
        </p:spPr>
        <p:txBody>
          <a:bodyPr anchor="ctr" anchorCtr="0" bIns="45720" compatLnSpc="1" lIns="91440" numCol="1" rIns="91440" tIns="45720" vert="horz" wrap="square">
            <a:prstTxWarp prst="textNoShape"/>
            <a:spAutoFit/>
          </a:bodyPr>
          <a:p>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843" name="Title 1"/>
          <p:cNvSpPr>
            <a:spLocks noGrp="1"/>
          </p:cNvSpPr>
          <p:nvPr>
            <p:ph type="title"/>
          </p:nvPr>
        </p:nvSpPr>
        <p:spPr/>
        <p:txBody>
          <a:bodyPr/>
          <a:p>
            <a:r>
              <a:rPr b="1" dirty="0" lang="en-US" smtClean="0"/>
              <a:t>Characteristics of Cardiac Cells</a:t>
            </a:r>
            <a:endParaRPr b="1" dirty="0" lang="en-US"/>
          </a:p>
        </p:txBody>
      </p:sp>
      <p:sp>
        <p:nvSpPr>
          <p:cNvPr id="1048844" name="Content Placeholder 2"/>
          <p:cNvSpPr>
            <a:spLocks noGrp="1"/>
          </p:cNvSpPr>
          <p:nvPr>
            <p:ph idx="1"/>
          </p:nvPr>
        </p:nvSpPr>
        <p:spPr>
          <a:xfrm>
            <a:off x="838200" y="1586752"/>
            <a:ext cx="10515600" cy="4769597"/>
          </a:xfrm>
        </p:spPr>
        <p:txBody>
          <a:bodyPr>
            <a:noAutofit/>
          </a:bodyPr>
          <a:p>
            <a:r>
              <a:rPr dirty="0" sz="3600" lang="en-US" smtClean="0">
                <a:solidFill>
                  <a:srgbClr val="FF0000"/>
                </a:solidFill>
              </a:rPr>
              <a:t>Automaticity-</a:t>
            </a:r>
            <a:r>
              <a:rPr dirty="0" sz="3600" lang="en-US" smtClean="0"/>
              <a:t> Ability to spontaneously initiate an impulse. Pacemaker cells possess this ability</a:t>
            </a:r>
          </a:p>
          <a:p>
            <a:r>
              <a:rPr dirty="0" sz="3600" lang="en-US" smtClean="0">
                <a:solidFill>
                  <a:srgbClr val="FF0000"/>
                </a:solidFill>
              </a:rPr>
              <a:t>Excitability-</a:t>
            </a:r>
            <a:r>
              <a:rPr dirty="0" sz="3600" lang="en-US" smtClean="0"/>
              <a:t> Results from ion shifts across the cell membrane and indicates how well a cell responds to an electric stimulus</a:t>
            </a:r>
          </a:p>
          <a:p>
            <a:r>
              <a:rPr dirty="0" sz="3600" lang="en-US" smtClean="0">
                <a:solidFill>
                  <a:srgbClr val="FF0000"/>
                </a:solidFill>
              </a:rPr>
              <a:t>Conductivity-</a:t>
            </a:r>
            <a:r>
              <a:rPr dirty="0" sz="3600" lang="en-US" smtClean="0"/>
              <a:t> The ability of a cell to transmit an electric impulse to another cardiac cell</a:t>
            </a:r>
          </a:p>
          <a:p>
            <a:r>
              <a:rPr dirty="0" sz="3600" lang="en-US" smtClean="0">
                <a:solidFill>
                  <a:srgbClr val="FF0000"/>
                </a:solidFill>
              </a:rPr>
              <a:t>Contractility-</a:t>
            </a:r>
            <a:r>
              <a:rPr dirty="0" sz="3600" lang="en-US" smtClean="0"/>
              <a:t> Refers to how well the cell contracts after receiving a stimulus</a:t>
            </a:r>
            <a:endParaRPr dirty="0" sz="3600" lang="en-US"/>
          </a:p>
        </p:txBody>
      </p:sp>
      <p:sp>
        <p:nvSpPr>
          <p:cNvPr id="1048845" name="Slide Number Placeholder 3"/>
          <p:cNvSpPr>
            <a:spLocks noGrp="1"/>
          </p:cNvSpPr>
          <p:nvPr>
            <p:ph type="sldNum" sz="quarter" idx="12"/>
          </p:nvPr>
        </p:nvSpPr>
        <p:spPr/>
        <p:txBody>
          <a:bodyPr/>
          <a:p>
            <a:fld id="{F8FE812F-5A34-4183-A2D2-33C1E56F560B}" type="slidenum">
              <a:rPr lang="en-US" smtClean="0"/>
              <a:t>120</a:t>
            </a:fld>
            <a:endParaRPr lang="en-US"/>
          </a:p>
        </p:txBody>
      </p:sp>
    </p:spTree>
  </p:cSld>
  <p:clrMapOvr>
    <a:masterClrMapping/>
  </p:clrMapOvr>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846" name="Text Box 5"/>
          <p:cNvSpPr txBox="1">
            <a:spLocks noChangeArrowheads="1"/>
          </p:cNvSpPr>
          <p:nvPr/>
        </p:nvSpPr>
        <p:spPr bwMode="auto">
          <a:xfrm>
            <a:off x="1828800" y="5562600"/>
            <a:ext cx="1295400" cy="457200"/>
          </a:xfrm>
          <a:prstGeom prst="rect"/>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altLang="en-US" sz="2400" lang="en-US">
                <a:latin typeface="Times New Roman" panose="02020603050405020304" pitchFamily="18" charset="0"/>
              </a:rPr>
              <a:t>Fig. 20.6</a:t>
            </a:r>
          </a:p>
        </p:txBody>
      </p:sp>
      <p:pic>
        <p:nvPicPr>
          <p:cNvPr id="2097187" name="Picture 4" descr="11_05"/>
          <p:cNvPicPr>
            <a:picLocks noChangeAspect="1" noChangeArrowheads="1"/>
          </p:cNvPicPr>
          <p:nvPr/>
        </p:nvPicPr>
        <p:blipFill>
          <a:blip xmlns:r="http://schemas.openxmlformats.org/officeDocument/2006/relationships" r:embed="rId1"/>
          <a:srcRect/>
          <a:stretch>
            <a:fillRect/>
          </a:stretch>
        </p:blipFill>
        <p:spPr bwMode="auto">
          <a:xfrm>
            <a:off x="1524000" y="381000"/>
            <a:ext cx="9067800" cy="6096000"/>
          </a:xfrm>
          <a:prstGeom prst="rect"/>
          <a:noFill/>
          <a:ln>
            <a:noFill/>
          </a:ln>
        </p:spPr>
      </p:pic>
    </p:spTree>
  </p:cSld>
  <p:clrMapOvr>
    <a:masterClrMapping/>
  </p:clrMapOvr>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graphicFrame>
        <p:nvGraphicFramePr>
          <p:cNvPr id="4194306" name="Content Placeholder 3"/>
          <p:cNvGraphicFramePr>
            <a:graphicFrameLocks noGrp="1"/>
          </p:cNvGraphicFramePr>
          <p:nvPr>
            <p:ph idx="1"/>
          </p:nvPr>
        </p:nvGraphicFramePr>
        <p:xfrm>
          <a:off x="779929" y="1008528"/>
          <a:ext cx="10340788" cy="5243870"/>
        </p:xfrm>
        <a:graphic>
          <a:graphicData uri="http://schemas.openxmlformats.org/drawingml/2006/table">
            <a:tbl>
              <a:tblPr firstRow="1" bandRow="1">
                <a:tableStyleId>{5C22544A-7EE6-4342-B048-85BDC9FD1C3A}</a:tableStyleId>
              </a:tblPr>
              <a:tblGrid>
                <a:gridCol w="1642929"/>
                <a:gridCol w="2609357"/>
                <a:gridCol w="3769072"/>
                <a:gridCol w="2319430"/>
              </a:tblGrid>
              <a:tr h="702350">
                <a:tc>
                  <a:txBody>
                    <a:bodyPr/>
                    <a:p>
                      <a:r>
                        <a:rPr baseline="0" b="1" dirty="0" sz="2000" kern="1200" kumimoji="0" lang="en-US" smtClean="0">
                          <a:solidFill>
                            <a:schemeClr val="lt1"/>
                          </a:solidFill>
                          <a:latin typeface="+mn-lt"/>
                          <a:ea typeface="+mn-ea"/>
                          <a:cs typeface="+mn-cs"/>
                        </a:rPr>
                        <a:t>Type</a:t>
                      </a:r>
                      <a:endParaRPr dirty="0" sz="2000" lang="en-US"/>
                    </a:p>
                  </a:txBody>
                </a:tc>
                <a:tc>
                  <a:txBody>
                    <a:bodyPr/>
                    <a:p>
                      <a:r>
                        <a:rPr baseline="0" b="1" dirty="0" sz="2000" kern="1200" kumimoji="0" lang="en-US" smtClean="0">
                          <a:solidFill>
                            <a:schemeClr val="lt1"/>
                          </a:solidFill>
                          <a:latin typeface="+mn-lt"/>
                          <a:ea typeface="+mn-ea"/>
                          <a:cs typeface="+mn-cs"/>
                        </a:rPr>
                        <a:t>Structure</a:t>
                      </a:r>
                      <a:endParaRPr dirty="0" sz="2000" lang="en-US"/>
                    </a:p>
                  </a:txBody>
                </a:tc>
                <a:tc>
                  <a:txBody>
                    <a:bodyPr/>
                    <a:p>
                      <a:r>
                        <a:rPr baseline="0" b="1" dirty="0" sz="2000" kern="1200" kumimoji="0" lang="en-US" smtClean="0">
                          <a:solidFill>
                            <a:schemeClr val="lt1"/>
                          </a:solidFill>
                          <a:latin typeface="+mn-lt"/>
                          <a:ea typeface="+mn-ea"/>
                          <a:cs typeface="+mn-cs"/>
                        </a:rPr>
                        <a:t>Location and Function</a:t>
                      </a:r>
                      <a:endParaRPr dirty="0" sz="2000" lang="en-US"/>
                    </a:p>
                  </a:txBody>
                </a:tc>
                <a:tc>
                  <a:txBody>
                    <a:bodyPr/>
                    <a:p>
                      <a:r>
                        <a:rPr baseline="0" b="1" dirty="0" sz="2000" kern="1200" kumimoji="0" lang="en-US" smtClean="0">
                          <a:solidFill>
                            <a:schemeClr val="lt1"/>
                          </a:solidFill>
                          <a:latin typeface="+mn-lt"/>
                          <a:ea typeface="+mn-ea"/>
                          <a:cs typeface="+mn-cs"/>
                        </a:rPr>
                        <a:t>Effect of Nerve Impulses</a:t>
                      </a:r>
                      <a:endParaRPr dirty="0" sz="2000" lang="en-US"/>
                    </a:p>
                  </a:txBody>
                </a:tc>
              </a:tr>
              <a:tr h="1304365">
                <a:tc>
                  <a:txBody>
                    <a:bodyPr/>
                    <a:p>
                      <a:r>
                        <a:rPr dirty="0" sz="2000" lang="en-US" smtClean="0"/>
                        <a:t>Skeletal muscle</a:t>
                      </a:r>
                      <a:endParaRPr dirty="0" sz="2000" lang="en-US"/>
                    </a:p>
                  </a:txBody>
                </a:tc>
                <a:tc>
                  <a:txBody>
                    <a:bodyPr/>
                    <a:p>
                      <a:r>
                        <a:rPr baseline="0" dirty="0" sz="2000" kern="1200" kumimoji="0" lang="en-US" smtClean="0">
                          <a:solidFill>
                            <a:schemeClr val="dk1"/>
                          </a:solidFill>
                          <a:latin typeface="+mn-lt"/>
                          <a:ea typeface="+mn-ea"/>
                          <a:cs typeface="+mn-cs"/>
                        </a:rPr>
                        <a:t>Large </a:t>
                      </a:r>
                      <a:r>
                        <a:rPr baseline="0" dirty="0" sz="2000" kern="1200" kumimoji="0" lang="en-US" smtClean="0">
                          <a:solidFill>
                            <a:srgbClr val="FF0000"/>
                          </a:solidFill>
                          <a:latin typeface="+mn-lt"/>
                          <a:ea typeface="+mn-ea"/>
                          <a:cs typeface="+mn-cs"/>
                        </a:rPr>
                        <a:t>cylindrical</a:t>
                      </a:r>
                      <a:r>
                        <a:rPr baseline="0" dirty="0" sz="2000" kern="1200" kumimoji="0" lang="en-US" smtClean="0">
                          <a:solidFill>
                            <a:schemeClr val="dk1"/>
                          </a:solidFill>
                          <a:latin typeface="+mn-lt"/>
                          <a:ea typeface="+mn-ea"/>
                          <a:cs typeface="+mn-cs"/>
                        </a:rPr>
                        <a:t> cells with</a:t>
                      </a:r>
                    </a:p>
                    <a:p>
                      <a:r>
                        <a:rPr baseline="0" dirty="0" sz="2000" kern="1200" kumimoji="0" lang="en-US" smtClean="0">
                          <a:solidFill>
                            <a:srgbClr val="FF0000"/>
                          </a:solidFill>
                          <a:latin typeface="+mn-lt"/>
                          <a:ea typeface="+mn-ea"/>
                          <a:cs typeface="+mn-cs"/>
                        </a:rPr>
                        <a:t>striations</a:t>
                      </a:r>
                      <a:r>
                        <a:rPr baseline="0" dirty="0" sz="2000" kern="1200" kumimoji="0" lang="en-US" smtClean="0">
                          <a:solidFill>
                            <a:schemeClr val="dk1"/>
                          </a:solidFill>
                          <a:latin typeface="+mn-lt"/>
                          <a:ea typeface="+mn-ea"/>
                          <a:cs typeface="+mn-cs"/>
                        </a:rPr>
                        <a:t> and </a:t>
                      </a:r>
                      <a:r>
                        <a:rPr baseline="0" dirty="0" sz="2000" kern="1200" kumimoji="0" lang="en-US" smtClean="0">
                          <a:solidFill>
                            <a:srgbClr val="FF0000"/>
                          </a:solidFill>
                          <a:latin typeface="+mn-lt"/>
                          <a:ea typeface="+mn-ea"/>
                          <a:cs typeface="+mn-cs"/>
                        </a:rPr>
                        <a:t>several</a:t>
                      </a:r>
                    </a:p>
                    <a:p>
                      <a:r>
                        <a:rPr baseline="0" dirty="0" sz="2000" kern="1200" kumimoji="0" lang="en-US" smtClean="0">
                          <a:solidFill>
                            <a:srgbClr val="FF0000"/>
                          </a:solidFill>
                          <a:latin typeface="+mn-lt"/>
                          <a:ea typeface="+mn-ea"/>
                          <a:cs typeface="+mn-cs"/>
                        </a:rPr>
                        <a:t>nuclei each</a:t>
                      </a:r>
                      <a:endParaRPr dirty="0" sz="2000" lang="en-US">
                        <a:solidFill>
                          <a:srgbClr val="FF0000"/>
                        </a:solidFill>
                      </a:endParaRPr>
                    </a:p>
                  </a:txBody>
                </a:tc>
                <a:tc>
                  <a:txBody>
                    <a:bodyPr/>
                    <a:p>
                      <a:r>
                        <a:rPr baseline="0" dirty="0" sz="2000" kern="1200" kumimoji="0" lang="en-US" smtClean="0">
                          <a:solidFill>
                            <a:schemeClr val="dk1"/>
                          </a:solidFill>
                          <a:latin typeface="+mn-lt"/>
                          <a:ea typeface="+mn-ea"/>
                          <a:cs typeface="+mn-cs"/>
                        </a:rPr>
                        <a:t>Attached to bones</a:t>
                      </a:r>
                    </a:p>
                    <a:p>
                      <a:r>
                        <a:rPr baseline="0" dirty="0" sz="2000" kern="1200" kumimoji="0" lang="en-US" smtClean="0">
                          <a:solidFill>
                            <a:schemeClr val="dk1"/>
                          </a:solidFill>
                          <a:latin typeface="+mn-lt"/>
                          <a:ea typeface="+mn-ea"/>
                          <a:cs typeface="+mn-cs"/>
                        </a:rPr>
                        <a:t>• Moves the skeleton and</a:t>
                      </a:r>
                    </a:p>
                    <a:p>
                      <a:r>
                        <a:rPr baseline="0" dirty="0" sz="2000" kern="1200" kumimoji="0" lang="en-US" smtClean="0">
                          <a:solidFill>
                            <a:schemeClr val="dk1"/>
                          </a:solidFill>
                          <a:latin typeface="+mn-lt"/>
                          <a:ea typeface="+mn-ea"/>
                          <a:cs typeface="+mn-cs"/>
                        </a:rPr>
                        <a:t>produces heat</a:t>
                      </a:r>
                      <a:endParaRPr dirty="0" sz="2000" lang="en-US"/>
                    </a:p>
                  </a:txBody>
                </a:tc>
                <a:tc>
                  <a:txBody>
                    <a:bodyPr/>
                    <a:p>
                      <a:r>
                        <a:rPr baseline="0" dirty="0" sz="2000" kern="1200" kumimoji="0" lang="en-US" smtClean="0">
                          <a:solidFill>
                            <a:schemeClr val="dk1"/>
                          </a:solidFill>
                          <a:latin typeface="+mn-lt"/>
                          <a:ea typeface="+mn-ea"/>
                          <a:cs typeface="+mn-cs"/>
                        </a:rPr>
                        <a:t>Essential to cause contraction</a:t>
                      </a:r>
                    </a:p>
                    <a:p>
                      <a:r>
                        <a:rPr baseline="0" dirty="0" sz="2000" kern="1200" kumimoji="0" lang="en-US" smtClean="0">
                          <a:solidFill>
                            <a:schemeClr val="dk1"/>
                          </a:solidFill>
                          <a:latin typeface="+mn-lt"/>
                          <a:ea typeface="+mn-ea"/>
                          <a:cs typeface="+mn-cs"/>
                        </a:rPr>
                        <a:t>(voluntary)</a:t>
                      </a:r>
                      <a:endParaRPr dirty="0" sz="2000" lang="en-US"/>
                    </a:p>
                  </a:txBody>
                </a:tc>
              </a:tr>
              <a:tr h="1906379">
                <a:tc>
                  <a:txBody>
                    <a:bodyPr/>
                    <a:p>
                      <a:r>
                        <a:rPr dirty="0" sz="2000" lang="en-US" smtClean="0"/>
                        <a:t>Smooth muscle</a:t>
                      </a:r>
                      <a:endParaRPr dirty="0" sz="2000" lang="en-US"/>
                    </a:p>
                  </a:txBody>
                </a:tc>
                <a:tc>
                  <a:txBody>
                    <a:bodyPr/>
                    <a:p>
                      <a:r>
                        <a:rPr baseline="0" dirty="0" sz="2000" kern="1200" kumimoji="0" lang="en-US" smtClean="0">
                          <a:solidFill>
                            <a:schemeClr val="dk1"/>
                          </a:solidFill>
                          <a:latin typeface="+mn-lt"/>
                          <a:ea typeface="+mn-ea"/>
                          <a:cs typeface="+mn-cs"/>
                        </a:rPr>
                        <a:t>Small </a:t>
                      </a:r>
                      <a:r>
                        <a:rPr baseline="0" dirty="0" sz="2000" kern="1200" kumimoji="0" lang="en-US" smtClean="0">
                          <a:solidFill>
                            <a:srgbClr val="FF0000"/>
                          </a:solidFill>
                          <a:latin typeface="+mn-lt"/>
                          <a:ea typeface="+mn-ea"/>
                          <a:cs typeface="+mn-cs"/>
                        </a:rPr>
                        <a:t>tapered</a:t>
                      </a:r>
                      <a:r>
                        <a:rPr baseline="0" dirty="0" sz="2000" kern="1200" kumimoji="0" lang="en-US" smtClean="0">
                          <a:solidFill>
                            <a:schemeClr val="dk1"/>
                          </a:solidFill>
                          <a:latin typeface="+mn-lt"/>
                          <a:ea typeface="+mn-ea"/>
                          <a:cs typeface="+mn-cs"/>
                        </a:rPr>
                        <a:t> cells with </a:t>
                      </a:r>
                      <a:r>
                        <a:rPr baseline="0" dirty="0" sz="2000" kern="1200" kumimoji="0" lang="en-US" smtClean="0">
                          <a:solidFill>
                            <a:srgbClr val="FF0000"/>
                          </a:solidFill>
                          <a:latin typeface="+mn-lt"/>
                          <a:ea typeface="+mn-ea"/>
                          <a:cs typeface="+mn-cs"/>
                        </a:rPr>
                        <a:t>no</a:t>
                      </a:r>
                    </a:p>
                    <a:p>
                      <a:r>
                        <a:rPr baseline="0" dirty="0" sz="2000" kern="1200" kumimoji="0" lang="en-US" smtClean="0">
                          <a:solidFill>
                            <a:srgbClr val="FF0000"/>
                          </a:solidFill>
                          <a:latin typeface="+mn-lt"/>
                          <a:ea typeface="+mn-ea"/>
                          <a:cs typeface="+mn-cs"/>
                        </a:rPr>
                        <a:t>striations </a:t>
                      </a:r>
                      <a:r>
                        <a:rPr baseline="0" dirty="0" sz="2000" kern="1200" kumimoji="0" lang="en-US" smtClean="0">
                          <a:solidFill>
                            <a:schemeClr val="dk1"/>
                          </a:solidFill>
                          <a:latin typeface="+mn-lt"/>
                          <a:ea typeface="+mn-ea"/>
                          <a:cs typeface="+mn-cs"/>
                        </a:rPr>
                        <a:t>and </a:t>
                      </a:r>
                      <a:r>
                        <a:rPr baseline="0" dirty="0" sz="2000" kern="1200" kumimoji="0" lang="en-US" smtClean="0">
                          <a:solidFill>
                            <a:srgbClr val="FF0000"/>
                          </a:solidFill>
                          <a:latin typeface="+mn-lt"/>
                          <a:ea typeface="+mn-ea"/>
                          <a:cs typeface="+mn-cs"/>
                        </a:rPr>
                        <a:t>one nucleus</a:t>
                      </a:r>
                    </a:p>
                    <a:p>
                      <a:r>
                        <a:rPr baseline="0" dirty="0" sz="2000" kern="1200" kumimoji="0" lang="en-US" smtClean="0">
                          <a:solidFill>
                            <a:schemeClr val="dk1"/>
                          </a:solidFill>
                          <a:latin typeface="+mn-lt"/>
                          <a:ea typeface="+mn-ea"/>
                          <a:cs typeface="+mn-cs"/>
                        </a:rPr>
                        <a:t>each</a:t>
                      </a:r>
                      <a:endParaRPr dirty="0" sz="2000" lang="en-US"/>
                    </a:p>
                  </a:txBody>
                </a:tc>
                <a:tc>
                  <a:txBody>
                    <a:bodyPr/>
                    <a:p>
                      <a:r>
                        <a:rPr baseline="0" dirty="0" sz="2000" kern="1200" kumimoji="0" lang="en-US" smtClean="0">
                          <a:solidFill>
                            <a:schemeClr val="dk1"/>
                          </a:solidFill>
                          <a:latin typeface="+mn-lt"/>
                          <a:ea typeface="+mn-ea"/>
                          <a:cs typeface="+mn-cs"/>
                        </a:rPr>
                        <a:t>Walls of arteries</a:t>
                      </a:r>
                    </a:p>
                    <a:p>
                      <a:r>
                        <a:rPr baseline="0" dirty="0" sz="2000" kern="1200" kumimoji="0" lang="en-US" smtClean="0">
                          <a:solidFill>
                            <a:schemeClr val="dk1"/>
                          </a:solidFill>
                          <a:latin typeface="+mn-lt"/>
                          <a:ea typeface="+mn-ea"/>
                          <a:cs typeface="+mn-cs"/>
                        </a:rPr>
                        <a:t>• Maintains blood pressure</a:t>
                      </a:r>
                    </a:p>
                    <a:p>
                      <a:r>
                        <a:rPr baseline="0" dirty="0" sz="2000" kern="1200" kumimoji="0" lang="en-US" smtClean="0">
                          <a:solidFill>
                            <a:schemeClr val="dk1"/>
                          </a:solidFill>
                          <a:latin typeface="+mn-lt"/>
                          <a:ea typeface="+mn-ea"/>
                          <a:cs typeface="+mn-cs"/>
                        </a:rPr>
                        <a:t>Walls of stomach and intestines</a:t>
                      </a:r>
                    </a:p>
                    <a:p>
                      <a:r>
                        <a:rPr baseline="0" dirty="0" sz="2000" kern="1200" kumimoji="0" lang="en-US" smtClean="0">
                          <a:solidFill>
                            <a:schemeClr val="dk1"/>
                          </a:solidFill>
                          <a:latin typeface="+mn-lt"/>
                          <a:ea typeface="+mn-ea"/>
                          <a:cs typeface="+mn-cs"/>
                        </a:rPr>
                        <a:t>• Peristalsis </a:t>
                      </a:r>
                    </a:p>
                    <a:p>
                      <a:r>
                        <a:rPr baseline="0" dirty="0" sz="2000" kern="1200" kumimoji="0" lang="en-US" smtClean="0">
                          <a:solidFill>
                            <a:schemeClr val="dk1"/>
                          </a:solidFill>
                          <a:latin typeface="+mn-lt"/>
                          <a:ea typeface="+mn-ea"/>
                          <a:cs typeface="+mn-cs"/>
                        </a:rPr>
                        <a:t>Iris of eye</a:t>
                      </a:r>
                    </a:p>
                    <a:p>
                      <a:r>
                        <a:rPr baseline="0" dirty="0" sz="2000" kern="1200" kumimoji="0" lang="en-US" smtClean="0">
                          <a:solidFill>
                            <a:schemeClr val="dk1"/>
                          </a:solidFill>
                          <a:latin typeface="+mn-lt"/>
                          <a:ea typeface="+mn-ea"/>
                          <a:cs typeface="+mn-cs"/>
                        </a:rPr>
                        <a:t>• Regulates size of pupil</a:t>
                      </a:r>
                      <a:endParaRPr dirty="0" sz="2000" lang="en-US"/>
                    </a:p>
                  </a:txBody>
                </a:tc>
                <a:tc>
                  <a:txBody>
                    <a:bodyPr/>
                    <a:p>
                      <a:r>
                        <a:rPr baseline="0" dirty="0" sz="2000" kern="1200" kumimoji="0" lang="en-US" smtClean="0">
                          <a:solidFill>
                            <a:schemeClr val="dk1"/>
                          </a:solidFill>
                          <a:latin typeface="+mn-lt"/>
                          <a:ea typeface="+mn-ea"/>
                          <a:cs typeface="+mn-cs"/>
                        </a:rPr>
                        <a:t>Bring about contraction or</a:t>
                      </a:r>
                    </a:p>
                    <a:p>
                      <a:r>
                        <a:rPr baseline="0" dirty="0" sz="2000" kern="1200" kumimoji="0" lang="en-US" smtClean="0">
                          <a:solidFill>
                            <a:schemeClr val="dk1"/>
                          </a:solidFill>
                          <a:latin typeface="+mn-lt"/>
                          <a:ea typeface="+mn-ea"/>
                          <a:cs typeface="+mn-cs"/>
                        </a:rPr>
                        <a:t>regulate the rate of contraction</a:t>
                      </a:r>
                    </a:p>
                    <a:p>
                      <a:r>
                        <a:rPr baseline="0" dirty="0" sz="2000" kern="1200" kumimoji="0" lang="en-US" smtClean="0">
                          <a:solidFill>
                            <a:schemeClr val="dk1"/>
                          </a:solidFill>
                          <a:latin typeface="+mn-lt"/>
                          <a:ea typeface="+mn-ea"/>
                          <a:cs typeface="+mn-cs"/>
                        </a:rPr>
                        <a:t>(involuntary)</a:t>
                      </a:r>
                      <a:endParaRPr dirty="0" sz="2000" lang="en-US"/>
                    </a:p>
                  </a:txBody>
                </a:tc>
              </a:tr>
              <a:tr h="1304365">
                <a:tc>
                  <a:txBody>
                    <a:bodyPr/>
                    <a:p>
                      <a:r>
                        <a:rPr dirty="0" sz="2000" lang="en-US" smtClean="0"/>
                        <a:t>Cardiac muscle</a:t>
                      </a:r>
                      <a:endParaRPr dirty="0" sz="2000" lang="en-US"/>
                    </a:p>
                  </a:txBody>
                </a:tc>
                <a:tc>
                  <a:txBody>
                    <a:bodyPr/>
                    <a:p>
                      <a:r>
                        <a:rPr baseline="0" dirty="0" sz="2000" kern="1200" kumimoji="0" lang="en-US" smtClean="0">
                          <a:solidFill>
                            <a:srgbClr val="FF0000"/>
                          </a:solidFill>
                          <a:latin typeface="+mn-lt"/>
                          <a:ea typeface="+mn-ea"/>
                          <a:cs typeface="+mn-cs"/>
                        </a:rPr>
                        <a:t>Branched cells </a:t>
                      </a:r>
                      <a:r>
                        <a:rPr baseline="0" dirty="0" sz="2000" kern="1200" kumimoji="0" lang="en-US" smtClean="0">
                          <a:solidFill>
                            <a:schemeClr val="dk1"/>
                          </a:solidFill>
                          <a:latin typeface="+mn-lt"/>
                          <a:ea typeface="+mn-ea"/>
                          <a:cs typeface="+mn-cs"/>
                        </a:rPr>
                        <a:t>with </a:t>
                      </a:r>
                      <a:r>
                        <a:rPr baseline="0" dirty="0" sz="2000" kern="1200" kumimoji="0" lang="en-US" smtClean="0">
                          <a:solidFill>
                            <a:srgbClr val="FF0000"/>
                          </a:solidFill>
                          <a:latin typeface="+mn-lt"/>
                          <a:ea typeface="+mn-ea"/>
                          <a:cs typeface="+mn-cs"/>
                        </a:rPr>
                        <a:t>faint striations</a:t>
                      </a:r>
                    </a:p>
                    <a:p>
                      <a:r>
                        <a:rPr baseline="0" dirty="0" sz="2000" kern="1200" kumimoji="0" lang="en-US" smtClean="0">
                          <a:solidFill>
                            <a:schemeClr val="dk1"/>
                          </a:solidFill>
                          <a:latin typeface="+mn-lt"/>
                          <a:ea typeface="+mn-ea"/>
                          <a:cs typeface="+mn-cs"/>
                        </a:rPr>
                        <a:t>and </a:t>
                      </a:r>
                      <a:r>
                        <a:rPr baseline="0" dirty="0" sz="2000" kern="1200" kumimoji="0" lang="en-US" smtClean="0">
                          <a:solidFill>
                            <a:srgbClr val="FF0000"/>
                          </a:solidFill>
                          <a:latin typeface="+mn-lt"/>
                          <a:ea typeface="+mn-ea"/>
                          <a:cs typeface="+mn-cs"/>
                        </a:rPr>
                        <a:t>one nucleus</a:t>
                      </a:r>
                    </a:p>
                    <a:p>
                      <a:r>
                        <a:rPr baseline="0" dirty="0" sz="2000" kern="1200" kumimoji="0" lang="en-US" smtClean="0">
                          <a:solidFill>
                            <a:srgbClr val="FF0000"/>
                          </a:solidFill>
                          <a:latin typeface="+mn-lt"/>
                          <a:ea typeface="+mn-ea"/>
                          <a:cs typeface="+mn-cs"/>
                        </a:rPr>
                        <a:t>each</a:t>
                      </a:r>
                      <a:endParaRPr dirty="0" sz="2000" lang="en-US">
                        <a:solidFill>
                          <a:srgbClr val="FF0000"/>
                        </a:solidFill>
                      </a:endParaRPr>
                    </a:p>
                  </a:txBody>
                </a:tc>
                <a:tc>
                  <a:txBody>
                    <a:bodyPr/>
                    <a:p>
                      <a:r>
                        <a:rPr baseline="0" dirty="0" sz="2000" kern="1200" kumimoji="0" lang="en-US" smtClean="0">
                          <a:solidFill>
                            <a:schemeClr val="dk1"/>
                          </a:solidFill>
                          <a:latin typeface="+mn-lt"/>
                          <a:ea typeface="+mn-ea"/>
                          <a:cs typeface="+mn-cs"/>
                        </a:rPr>
                        <a:t>Walls of the chambers of the heart</a:t>
                      </a:r>
                    </a:p>
                    <a:p>
                      <a:r>
                        <a:rPr baseline="0" dirty="0" sz="2000" kern="1200" kumimoji="0" lang="en-US" smtClean="0">
                          <a:solidFill>
                            <a:schemeClr val="dk1"/>
                          </a:solidFill>
                          <a:latin typeface="+mn-lt"/>
                          <a:ea typeface="+mn-ea"/>
                          <a:cs typeface="+mn-cs"/>
                        </a:rPr>
                        <a:t>• Pumps blood</a:t>
                      </a:r>
                      <a:endParaRPr dirty="0" sz="2000" lang="en-US"/>
                    </a:p>
                  </a:txBody>
                </a:tc>
                <a:tc>
                  <a:txBody>
                    <a:bodyPr/>
                    <a:p>
                      <a:r>
                        <a:rPr baseline="0" dirty="0" sz="2000" kern="1200" kumimoji="0" lang="en-US" smtClean="0">
                          <a:solidFill>
                            <a:schemeClr val="dk1"/>
                          </a:solidFill>
                          <a:latin typeface="+mn-lt"/>
                          <a:ea typeface="+mn-ea"/>
                          <a:cs typeface="+mn-cs"/>
                        </a:rPr>
                        <a:t>Regulate only the rate of contraction</a:t>
                      </a:r>
                      <a:endParaRPr dirty="0" sz="2000" lang="en-US"/>
                    </a:p>
                  </a:txBody>
                </a:tc>
              </a:tr>
            </a:tbl>
          </a:graphicData>
        </a:graphic>
      </p:graphicFrame>
      <p:sp>
        <p:nvSpPr>
          <p:cNvPr id="1048847" name="Title 2"/>
          <p:cNvSpPr>
            <a:spLocks noGrp="1"/>
          </p:cNvSpPr>
          <p:nvPr>
            <p:ph type="title"/>
          </p:nvPr>
        </p:nvSpPr>
        <p:spPr>
          <a:xfrm rot="10800000" flipV="1">
            <a:off x="1981200" y="152399"/>
            <a:ext cx="8229600" cy="635391"/>
          </a:xfrm>
        </p:spPr>
        <p:txBody>
          <a:bodyPr>
            <a:normAutofit fontScale="90000"/>
          </a:bodyPr>
          <a:p>
            <a:r>
              <a:rPr dirty="0" lang="en-US" smtClean="0"/>
              <a:t>Summary of muscle tissue</a:t>
            </a:r>
            <a:endParaRPr dirty="0" lang="en-US"/>
          </a:p>
        </p:txBody>
      </p:sp>
    </p:spTree>
  </p:cSld>
  <p:clrMapOvr>
    <a:masterClrMapping/>
  </p:clrMapOvr>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848" name="Content Placeholder 1"/>
          <p:cNvSpPr>
            <a:spLocks noGrp="1"/>
          </p:cNvSpPr>
          <p:nvPr>
            <p:ph idx="1"/>
          </p:nvPr>
        </p:nvSpPr>
        <p:spPr>
          <a:xfrm>
            <a:off x="658905" y="990601"/>
            <a:ext cx="10381129" cy="5087470"/>
          </a:xfrm>
        </p:spPr>
        <p:txBody>
          <a:bodyPr>
            <a:normAutofit/>
          </a:bodyPr>
          <a:p>
            <a:r>
              <a:rPr dirty="0" lang="en-US" smtClean="0">
                <a:latin typeface="Times New Roman" pitchFamily="18" charset="0"/>
                <a:cs typeface="Times New Roman" pitchFamily="18" charset="0"/>
              </a:rPr>
              <a:t>It consists of </a:t>
            </a:r>
            <a:r>
              <a:rPr b="1" dirty="0" lang="en-US" smtClean="0">
                <a:latin typeface="Times New Roman" pitchFamily="18" charset="0"/>
                <a:cs typeface="Times New Roman" pitchFamily="18" charset="0"/>
              </a:rPr>
              <a:t>nerve cells called neurons </a:t>
            </a:r>
            <a:r>
              <a:rPr dirty="0" lang="en-US" smtClean="0">
                <a:latin typeface="Times New Roman" pitchFamily="18" charset="0"/>
                <a:cs typeface="Times New Roman" pitchFamily="18" charset="0"/>
              </a:rPr>
              <a:t>and some specialized cells found only in the nervous system</a:t>
            </a:r>
          </a:p>
          <a:p>
            <a:r>
              <a:rPr dirty="0" lang="en-US" smtClean="0">
                <a:latin typeface="Times New Roman" pitchFamily="18" charset="0"/>
                <a:cs typeface="Times New Roman" pitchFamily="18" charset="0"/>
              </a:rPr>
              <a:t>Neurons are capable of generating and transmitting electrochemical impulses</a:t>
            </a:r>
          </a:p>
          <a:p>
            <a:r>
              <a:rPr dirty="0" lang="en-US" smtClean="0">
                <a:solidFill>
                  <a:srgbClr val="FF0000"/>
                </a:solidFill>
                <a:latin typeface="Times New Roman" pitchFamily="18" charset="0"/>
                <a:cs typeface="Times New Roman" pitchFamily="18" charset="0"/>
              </a:rPr>
              <a:t>Neuron consists of cell  body, axon and dendrites</a:t>
            </a:r>
          </a:p>
          <a:p>
            <a:pPr>
              <a:buFont typeface="Wingdings" pitchFamily="2" charset="2"/>
              <a:buChar char="v"/>
            </a:pPr>
            <a:r>
              <a:rPr dirty="0" lang="en-US" smtClean="0">
                <a:latin typeface="Times New Roman" pitchFamily="18" charset="0"/>
                <a:cs typeface="Times New Roman" pitchFamily="18" charset="0"/>
              </a:rPr>
              <a:t>The </a:t>
            </a:r>
            <a:r>
              <a:rPr b="1" dirty="0" lang="en-US" smtClean="0">
                <a:latin typeface="Times New Roman" pitchFamily="18" charset="0"/>
                <a:cs typeface="Times New Roman" pitchFamily="18" charset="0"/>
              </a:rPr>
              <a:t>cell body </a:t>
            </a:r>
            <a:r>
              <a:rPr dirty="0" lang="en-US" smtClean="0">
                <a:latin typeface="Times New Roman" pitchFamily="18" charset="0"/>
                <a:cs typeface="Times New Roman" pitchFamily="18" charset="0"/>
              </a:rPr>
              <a:t>contains the nucleus and is essential for the continuing life of the neuron. </a:t>
            </a:r>
          </a:p>
          <a:p>
            <a:pPr>
              <a:buFont typeface="Wingdings" pitchFamily="2" charset="2"/>
              <a:buChar char="v"/>
            </a:pPr>
            <a:r>
              <a:rPr dirty="0" lang="en-US" smtClean="0">
                <a:latin typeface="Times New Roman" pitchFamily="18" charset="0"/>
                <a:cs typeface="Times New Roman" pitchFamily="18" charset="0"/>
              </a:rPr>
              <a:t>An </a:t>
            </a:r>
            <a:r>
              <a:rPr b="1" dirty="0" lang="en-US" smtClean="0">
                <a:latin typeface="Times New Roman" pitchFamily="18" charset="0"/>
                <a:cs typeface="Times New Roman" pitchFamily="18" charset="0"/>
              </a:rPr>
              <a:t>axon </a:t>
            </a:r>
            <a:r>
              <a:rPr dirty="0" lang="en-US" smtClean="0">
                <a:latin typeface="Times New Roman" pitchFamily="18" charset="0"/>
                <a:cs typeface="Times New Roman" pitchFamily="18" charset="0"/>
              </a:rPr>
              <a:t>is a process </a:t>
            </a:r>
            <a:r>
              <a:rPr dirty="0" lang="en-US" err="1" smtClean="0">
                <a:latin typeface="Times New Roman" pitchFamily="18" charset="0"/>
                <a:cs typeface="Times New Roman" pitchFamily="18" charset="0"/>
              </a:rPr>
              <a:t>i.e</a:t>
            </a:r>
            <a:r>
              <a:rPr dirty="0" lang="en-US" smtClean="0">
                <a:latin typeface="Times New Roman" pitchFamily="18" charset="0"/>
                <a:cs typeface="Times New Roman" pitchFamily="18" charset="0"/>
              </a:rPr>
              <a:t> cellular extension) that carries impulses away from the cell body; a neuron has only one axon. </a:t>
            </a:r>
          </a:p>
          <a:p>
            <a:pPr>
              <a:buFont typeface="Wingdings" pitchFamily="2" charset="2"/>
              <a:buChar char="v"/>
            </a:pPr>
            <a:r>
              <a:rPr b="1" dirty="0" lang="en-US" smtClean="0">
                <a:latin typeface="Times New Roman" pitchFamily="18" charset="0"/>
                <a:cs typeface="Times New Roman" pitchFamily="18" charset="0"/>
              </a:rPr>
              <a:t>Dendrites </a:t>
            </a:r>
            <a:r>
              <a:rPr dirty="0" lang="en-US" smtClean="0">
                <a:latin typeface="Times New Roman" pitchFamily="18" charset="0"/>
                <a:cs typeface="Times New Roman" pitchFamily="18" charset="0"/>
              </a:rPr>
              <a:t>are processes that carry impulses toward the cell body; a neuron may have several dendrites.</a:t>
            </a:r>
            <a:endParaRPr b="1" dirty="0" lang="en-US" smtClean="0">
              <a:latin typeface="Times New Roman" pitchFamily="18" charset="0"/>
              <a:cs typeface="Times New Roman" pitchFamily="18" charset="0"/>
            </a:endParaRPr>
          </a:p>
          <a:p>
            <a:endParaRPr dirty="0" lang="en-US">
              <a:latin typeface="Times New Roman" pitchFamily="18" charset="0"/>
              <a:cs typeface="Times New Roman" pitchFamily="18" charset="0"/>
            </a:endParaRPr>
          </a:p>
        </p:txBody>
      </p:sp>
      <p:sp>
        <p:nvSpPr>
          <p:cNvPr id="1048849" name="Title 2"/>
          <p:cNvSpPr>
            <a:spLocks noGrp="1"/>
          </p:cNvSpPr>
          <p:nvPr>
            <p:ph type="title"/>
          </p:nvPr>
        </p:nvSpPr>
        <p:spPr>
          <a:xfrm>
            <a:off x="1981200" y="274638"/>
            <a:ext cx="8229600" cy="639762"/>
          </a:xfrm>
        </p:spPr>
        <p:txBody>
          <a:bodyPr>
            <a:normAutofit/>
          </a:bodyPr>
          <a:p>
            <a:r>
              <a:rPr b="1" dirty="0" sz="3100" lang="en-US">
                <a:latin typeface="Times New Roman" pitchFamily="18" charset="0"/>
                <a:cs typeface="Times New Roman" pitchFamily="18" charset="0"/>
              </a:rPr>
              <a:t>NERVE </a:t>
            </a:r>
            <a:r>
              <a:rPr b="1" dirty="0" sz="3100" lang="en-US" smtClean="0">
                <a:latin typeface="Times New Roman" pitchFamily="18" charset="0"/>
                <a:cs typeface="Times New Roman" pitchFamily="18" charset="0"/>
              </a:rPr>
              <a:t>TISSUE</a:t>
            </a:r>
            <a:endParaRPr b="1" dirty="0" lang="en-US"/>
          </a:p>
        </p:txBody>
      </p:sp>
    </p:spTree>
  </p:cSld>
  <p:clrMapOvr>
    <a:masterClrMapping/>
  </p:clrMapOvr>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850" name="Title 1"/>
          <p:cNvSpPr>
            <a:spLocks noGrp="1"/>
          </p:cNvSpPr>
          <p:nvPr>
            <p:ph type="title"/>
          </p:nvPr>
        </p:nvSpPr>
        <p:spPr/>
        <p:txBody>
          <a:bodyPr/>
          <a:p>
            <a:r>
              <a:rPr dirty="0" lang="en-US" smtClean="0"/>
              <a:t>Neuron </a:t>
            </a:r>
            <a:endParaRPr dirty="0" lang="en-US"/>
          </a:p>
        </p:txBody>
      </p:sp>
      <p:sp>
        <p:nvSpPr>
          <p:cNvPr id="1048851" name="Content Placeholder 2"/>
          <p:cNvSpPr>
            <a:spLocks noGrp="1"/>
          </p:cNvSpPr>
          <p:nvPr>
            <p:ph idx="1"/>
          </p:nvPr>
        </p:nvSpPr>
        <p:spPr/>
        <p:txBody>
          <a:bodyPr/>
          <a:p>
            <a:r>
              <a:rPr dirty="0" lang="en-US" smtClean="0"/>
              <a:t>.</a:t>
            </a:r>
            <a:endParaRPr dirty="0" lang="en-US"/>
          </a:p>
        </p:txBody>
      </p:sp>
      <p:pic>
        <p:nvPicPr>
          <p:cNvPr id="2097188" name="Picture 4" descr="11_06"/>
          <p:cNvPicPr>
            <a:picLocks noChangeAspect="1" noChangeArrowheads="1"/>
          </p:cNvPicPr>
          <p:nvPr/>
        </p:nvPicPr>
        <p:blipFill>
          <a:blip xmlns:r="http://schemas.openxmlformats.org/officeDocument/2006/relationships" r:embed="rId1"/>
          <a:srcRect/>
          <a:stretch>
            <a:fillRect/>
          </a:stretch>
        </p:blipFill>
        <p:spPr bwMode="auto">
          <a:xfrm>
            <a:off x="3195108" y="1561514"/>
            <a:ext cx="5801784" cy="4615449"/>
          </a:xfrm>
          <a:prstGeom prst="rect"/>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852" name="Content Placeholder 1"/>
          <p:cNvSpPr>
            <a:spLocks noGrp="1"/>
          </p:cNvSpPr>
          <p:nvPr>
            <p:ph idx="1"/>
          </p:nvPr>
        </p:nvSpPr>
        <p:spPr>
          <a:xfrm>
            <a:off x="1317812" y="1295401"/>
            <a:ext cx="9910482" cy="4711891"/>
          </a:xfrm>
        </p:spPr>
        <p:txBody>
          <a:bodyPr>
            <a:normAutofit fontScale="92500" lnSpcReduction="10000"/>
          </a:bodyPr>
          <a:p>
            <a:r>
              <a:rPr b="1" dirty="0" lang="en-US" smtClean="0">
                <a:latin typeface="Times New Roman" pitchFamily="18" charset="0"/>
                <a:cs typeface="Times New Roman" pitchFamily="18" charset="0"/>
              </a:rPr>
              <a:t>Nerve tissue makes up the brain, spinal cord, and peripheral nerves</a:t>
            </a:r>
          </a:p>
          <a:p>
            <a:pPr>
              <a:buNone/>
            </a:pPr>
            <a:r>
              <a:rPr dirty="0" lang="en-US" smtClean="0">
                <a:latin typeface="Times New Roman" pitchFamily="18" charset="0"/>
                <a:cs typeface="Times New Roman" pitchFamily="18" charset="0"/>
              </a:rPr>
              <a:t>Functions of nerve tissue. </a:t>
            </a:r>
          </a:p>
          <a:p>
            <a:pPr lvl="1">
              <a:buFont typeface="Wingdings" pitchFamily="2" charset="2"/>
              <a:buChar char="ü"/>
            </a:pPr>
            <a:r>
              <a:rPr dirty="0" lang="en-US" smtClean="0">
                <a:latin typeface="Times New Roman" pitchFamily="18" charset="0"/>
                <a:cs typeface="Times New Roman" pitchFamily="18" charset="0"/>
              </a:rPr>
              <a:t>Feeling and interpreting sensation</a:t>
            </a:r>
          </a:p>
          <a:p>
            <a:pPr lvl="1">
              <a:buFont typeface="Wingdings" pitchFamily="2" charset="2"/>
              <a:buChar char="ü"/>
            </a:pPr>
            <a:r>
              <a:rPr dirty="0" lang="en-US" smtClean="0">
                <a:latin typeface="Times New Roman" pitchFamily="18" charset="0"/>
                <a:cs typeface="Times New Roman" pitchFamily="18" charset="0"/>
              </a:rPr>
              <a:t>Initiation of movement</a:t>
            </a:r>
          </a:p>
          <a:p>
            <a:pPr lvl="1">
              <a:buFont typeface="Wingdings" pitchFamily="2" charset="2"/>
              <a:buChar char="ü"/>
            </a:pPr>
            <a:r>
              <a:rPr dirty="0" lang="en-US" smtClean="0">
                <a:latin typeface="Times New Roman" pitchFamily="18" charset="0"/>
                <a:cs typeface="Times New Roman" pitchFamily="18" charset="0"/>
              </a:rPr>
              <a:t>Regulation of body functions such as heart rate and breathing</a:t>
            </a:r>
          </a:p>
          <a:p>
            <a:pPr lvl="1">
              <a:buFont typeface="Wingdings" pitchFamily="2" charset="2"/>
              <a:buChar char="ü"/>
            </a:pPr>
            <a:r>
              <a:rPr dirty="0" lang="en-US" smtClean="0">
                <a:latin typeface="Times New Roman" pitchFamily="18" charset="0"/>
                <a:cs typeface="Times New Roman" pitchFamily="18" charset="0"/>
              </a:rPr>
              <a:t>Organization of information for learning and memory</a:t>
            </a:r>
          </a:p>
          <a:p>
            <a:r>
              <a:rPr dirty="0" lang="en-US" smtClean="0"/>
              <a:t>Two types of tissue are found in the nervous system:</a:t>
            </a:r>
          </a:p>
          <a:p>
            <a:pPr>
              <a:buFont typeface="Wingdings" pitchFamily="2" charset="2"/>
              <a:buChar char="q"/>
            </a:pPr>
            <a:r>
              <a:rPr dirty="0" lang="en-US" smtClean="0"/>
              <a:t> </a:t>
            </a:r>
            <a:r>
              <a:rPr b="1" dirty="0" i="1" lang="en-US" smtClean="0"/>
              <a:t>Excitable cells </a:t>
            </a:r>
            <a:r>
              <a:rPr dirty="0" i="1" lang="en-US" smtClean="0"/>
              <a:t>— these are called neurons and they </a:t>
            </a:r>
            <a:r>
              <a:rPr dirty="0" lang="en-US" smtClean="0"/>
              <a:t>initiate, receive, conduct and transmit information</a:t>
            </a:r>
          </a:p>
          <a:p>
            <a:pPr>
              <a:buNone/>
            </a:pPr>
            <a:endParaRPr dirty="0" lang="en-US" smtClean="0"/>
          </a:p>
          <a:p>
            <a:pPr>
              <a:buFont typeface="Wingdings" pitchFamily="2" charset="2"/>
              <a:buChar char="q"/>
            </a:pPr>
            <a:r>
              <a:rPr b="1" dirty="0" i="1" lang="en-US" smtClean="0"/>
              <a:t>Non-excitable cells </a:t>
            </a:r>
            <a:r>
              <a:rPr dirty="0" i="1" lang="en-US" smtClean="0"/>
              <a:t>— these support the neurons</a:t>
            </a:r>
            <a:endParaRPr dirty="0" lang="en-US" smtClean="0"/>
          </a:p>
          <a:p>
            <a:pPr lvl="1">
              <a:buFont typeface="Wingdings" pitchFamily="2" charset="2"/>
              <a:buChar char="ü"/>
            </a:pPr>
            <a:endParaRPr dirty="0" lang="en-US">
              <a:latin typeface="Times New Roman" pitchFamily="18" charset="0"/>
              <a:cs typeface="Times New Roman" pitchFamily="18" charset="0"/>
            </a:endParaRPr>
          </a:p>
        </p:txBody>
      </p:sp>
      <p:sp>
        <p:nvSpPr>
          <p:cNvPr id="1048853" name="Title 2"/>
          <p:cNvSpPr>
            <a:spLocks noGrp="1"/>
          </p:cNvSpPr>
          <p:nvPr>
            <p:ph type="title"/>
          </p:nvPr>
        </p:nvSpPr>
        <p:spPr>
          <a:xfrm>
            <a:off x="1981200" y="274638"/>
            <a:ext cx="8229600" cy="715962"/>
          </a:xfrm>
        </p:spPr>
        <p:txBody>
          <a:bodyPr>
            <a:normAutofit/>
          </a:bodyPr>
          <a:p>
            <a:r>
              <a:rPr dirty="0" lang="en-US" smtClean="0"/>
              <a:t>Nerve tissue cont….</a:t>
            </a:r>
            <a:endParaRPr dirty="0" lang="en-US"/>
          </a:p>
        </p:txBody>
      </p:sp>
    </p:spTree>
  </p:cSld>
  <p:clrMapOvr>
    <a:masterClrMapping/>
  </p:clrMapOvr>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854" name="Content Placeholder 1"/>
          <p:cNvSpPr>
            <a:spLocks noGrp="1"/>
          </p:cNvSpPr>
          <p:nvPr>
            <p:ph idx="1"/>
          </p:nvPr>
        </p:nvSpPr>
        <p:spPr>
          <a:xfrm>
            <a:off x="838200" y="1317812"/>
            <a:ext cx="10515600" cy="4549868"/>
          </a:xfrm>
        </p:spPr>
        <p:txBody>
          <a:bodyPr>
            <a:normAutofit lnSpcReduction="10000"/>
          </a:bodyPr>
          <a:p>
            <a:r>
              <a:rPr b="1" dirty="0" i="1" lang="en-US" smtClean="0">
                <a:latin typeface="Times New Roman" pitchFamily="18" charset="0"/>
                <a:cs typeface="Times New Roman" pitchFamily="18" charset="0"/>
              </a:rPr>
              <a:t>Glands are groups of epithelial cells which produce </a:t>
            </a:r>
            <a:r>
              <a:rPr b="1" dirty="0" i="1" lang="en-US" err="1" smtClean="0">
                <a:latin typeface="Times New Roman" pitchFamily="18" charset="0"/>
                <a:cs typeface="Times New Roman" pitchFamily="18" charset="0"/>
              </a:rPr>
              <a:t>specialised</a:t>
            </a:r>
            <a:r>
              <a:rPr b="1" dirty="0" i="1" lang="en-US" smtClean="0">
                <a:latin typeface="Times New Roman" pitchFamily="18" charset="0"/>
                <a:cs typeface="Times New Roman" pitchFamily="18" charset="0"/>
              </a:rPr>
              <a:t> </a:t>
            </a:r>
            <a:r>
              <a:rPr b="1" dirty="0" lang="en-US" smtClean="0">
                <a:latin typeface="Times New Roman" pitchFamily="18" charset="0"/>
                <a:cs typeface="Times New Roman" pitchFamily="18" charset="0"/>
              </a:rPr>
              <a:t>secretions. </a:t>
            </a:r>
          </a:p>
          <a:p>
            <a:pPr>
              <a:buNone/>
            </a:pPr>
            <a:endParaRPr b="1" dirty="0" lang="en-US" smtClean="0">
              <a:latin typeface="Times New Roman" pitchFamily="18" charset="0"/>
              <a:cs typeface="Times New Roman" pitchFamily="18" charset="0"/>
            </a:endParaRPr>
          </a:p>
          <a:p>
            <a:r>
              <a:rPr b="1" dirty="0" lang="en-US" smtClean="0">
                <a:latin typeface="Times New Roman" pitchFamily="18" charset="0"/>
                <a:cs typeface="Times New Roman" pitchFamily="18" charset="0"/>
              </a:rPr>
              <a:t>Glands that discharge their secretion on to the epithelial surface of an organ, either directly or through a </a:t>
            </a:r>
            <a:r>
              <a:rPr b="1" dirty="0" i="1" lang="en-US" smtClean="0">
                <a:latin typeface="Times New Roman" pitchFamily="18" charset="0"/>
                <a:cs typeface="Times New Roman" pitchFamily="18" charset="0"/>
              </a:rPr>
              <a:t>duct, are called exocrine glands </a:t>
            </a:r>
            <a:r>
              <a:rPr b="1" dirty="0" i="1" lang="en-US" err="1" smtClean="0">
                <a:latin typeface="Times New Roman" pitchFamily="18" charset="0"/>
                <a:cs typeface="Times New Roman" pitchFamily="18" charset="0"/>
              </a:rPr>
              <a:t>eg</a:t>
            </a:r>
            <a:r>
              <a:rPr b="1" dirty="0" i="1" lang="en-US" smtClean="0">
                <a:latin typeface="Times New Roman" pitchFamily="18" charset="0"/>
                <a:cs typeface="Times New Roman" pitchFamily="18" charset="0"/>
              </a:rPr>
              <a:t> parotid gland, sebaceous gland </a:t>
            </a:r>
          </a:p>
          <a:p>
            <a:pPr>
              <a:buNone/>
            </a:pPr>
            <a:endParaRPr b="1" dirty="0" i="1" lang="en-US" smtClean="0">
              <a:latin typeface="Times New Roman" pitchFamily="18" charset="0"/>
              <a:cs typeface="Times New Roman" pitchFamily="18" charset="0"/>
            </a:endParaRPr>
          </a:p>
          <a:p>
            <a:r>
              <a:rPr b="1" dirty="0" lang="en-US" smtClean="0">
                <a:latin typeface="Times New Roman" pitchFamily="18" charset="0"/>
                <a:cs typeface="Times New Roman" pitchFamily="18" charset="0"/>
              </a:rPr>
              <a:t>Other glands discharge their secretions into blood and lymph. These are called </a:t>
            </a:r>
            <a:r>
              <a:rPr b="1" dirty="0" i="1" lang="en-US" smtClean="0">
                <a:latin typeface="Times New Roman" pitchFamily="18" charset="0"/>
                <a:cs typeface="Times New Roman" pitchFamily="18" charset="0"/>
              </a:rPr>
              <a:t>endocrine glands (ductless glands) and their secretions are hormones </a:t>
            </a:r>
            <a:r>
              <a:rPr b="1" dirty="0" i="1" lang="en-US" err="1" smtClean="0">
                <a:latin typeface="Times New Roman" pitchFamily="18" charset="0"/>
                <a:cs typeface="Times New Roman" pitchFamily="18" charset="0"/>
              </a:rPr>
              <a:t>eg</a:t>
            </a:r>
            <a:r>
              <a:rPr b="1" dirty="0" i="1" lang="en-US" smtClean="0">
                <a:latin typeface="Times New Roman" pitchFamily="18" charset="0"/>
                <a:cs typeface="Times New Roman" pitchFamily="18" charset="0"/>
              </a:rPr>
              <a:t> pituitary gland, adrenal gland, pineal gland etc</a:t>
            </a:r>
          </a:p>
          <a:p>
            <a:endParaRPr dirty="0" lang="en-US">
              <a:latin typeface="Times New Roman" pitchFamily="18" charset="0"/>
              <a:cs typeface="Times New Roman" pitchFamily="18" charset="0"/>
            </a:endParaRPr>
          </a:p>
        </p:txBody>
      </p:sp>
      <p:sp>
        <p:nvSpPr>
          <p:cNvPr id="1048855" name="Title 2"/>
          <p:cNvSpPr>
            <a:spLocks noGrp="1"/>
          </p:cNvSpPr>
          <p:nvPr>
            <p:ph type="title"/>
          </p:nvPr>
        </p:nvSpPr>
        <p:spPr>
          <a:xfrm>
            <a:off x="1981200" y="609600"/>
            <a:ext cx="8229600" cy="808038"/>
          </a:xfrm>
        </p:spPr>
        <p:txBody>
          <a:bodyPr>
            <a:normAutofit/>
          </a:bodyPr>
          <a:p>
            <a:r>
              <a:rPr dirty="0" lang="en-US" smtClean="0">
                <a:latin typeface="Times New Roman" pitchFamily="18" charset="0"/>
                <a:cs typeface="Times New Roman" pitchFamily="18" charset="0"/>
              </a:rPr>
              <a:t>Glands</a:t>
            </a:r>
            <a:endParaRPr dirty="0" lang="en-US"/>
          </a:p>
        </p:txBody>
      </p:sp>
    </p:spTree>
  </p:cSld>
  <p:clrMapOvr>
    <a:masterClrMapping/>
  </p:clrMapOvr>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856" name="Rectangle 4"/>
          <p:cNvSpPr>
            <a:spLocks noChangeArrowheads="1"/>
          </p:cNvSpPr>
          <p:nvPr/>
        </p:nvSpPr>
        <p:spPr bwMode="auto">
          <a:xfrm>
            <a:off x="2209800" y="609600"/>
            <a:ext cx="7772400" cy="1143000"/>
          </a:xfrm>
          <a:prstGeom prst="rect"/>
          <a:no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altLang="en-US" b="1" sz="4400" lang="en-US">
                <a:solidFill>
                  <a:srgbClr val="FF6699"/>
                </a:solidFill>
                <a:latin typeface="Times New Roman" panose="02020603050405020304" pitchFamily="18" charset="0"/>
              </a:rPr>
              <a:t>Organ Systems</a:t>
            </a:r>
          </a:p>
        </p:txBody>
      </p:sp>
      <p:graphicFrame>
        <p:nvGraphicFramePr>
          <p:cNvPr id="4194307" name="Group 5"/>
          <p:cNvGraphicFramePr>
            <a:graphicFrameLocks noGrp="1"/>
          </p:cNvGraphicFramePr>
          <p:nvPr/>
        </p:nvGraphicFramePr>
        <p:xfrm>
          <a:off x="2209800" y="1981200"/>
          <a:ext cx="7772400" cy="4495800"/>
        </p:xfrm>
        <a:graphic>
          <a:graphicData uri="http://schemas.openxmlformats.org/drawingml/2006/table">
            <a:tbl>
              <a:tblPr/>
              <a:tblGrid>
                <a:gridCol w="2590800"/>
                <a:gridCol w="2590800"/>
                <a:gridCol w="2590800"/>
              </a:tblGrid>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2800" i="0" kumimoji="0" lang="en-US" normalizeH="0" strike="noStrike" u="none" smtClean="0">
                          <a:ln>
                            <a:noFill/>
                          </a:ln>
                          <a:solidFill>
                            <a:srgbClr val="6666FF"/>
                          </a:solidFill>
                          <a:effectLst/>
                          <a:latin typeface="Arial" panose="020B0604020202020204" pitchFamily="34" charset="0"/>
                        </a:rPr>
                        <a:t>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sz="2800" i="0" kumimoji="0" lang="en-US" normalizeH="0" strike="noStrike" u="none" smtClean="0">
                          <a:ln>
                            <a:noFill/>
                          </a:ln>
                          <a:solidFill>
                            <a:srgbClr val="6666FF"/>
                          </a:solidFill>
                          <a:effectLst/>
                          <a:latin typeface="Arial" panose="020B0604020202020204" pitchFamily="34" charset="0"/>
                        </a:rPr>
                        <a:t>Major Component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sz="2800" i="0" kumimoji="0" lang="en-US" normalizeH="0" strike="noStrike" u="none" smtClean="0">
                          <a:ln>
                            <a:noFill/>
                          </a:ln>
                          <a:solidFill>
                            <a:srgbClr val="6666FF"/>
                          </a:solidFill>
                          <a:effectLst/>
                          <a:latin typeface="Arial" panose="020B0604020202020204" pitchFamily="34"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rgbClr val="FF6699"/>
                          </a:solidFill>
                          <a:effectLst/>
                          <a:latin typeface="Arial" panose="020B0604020202020204" pitchFamily="34" charset="0"/>
                        </a:rPr>
                        <a:t>Integumentary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chemeClr val="tx1"/>
                          </a:solidFill>
                          <a:effectLst/>
                          <a:latin typeface="Arial" panose="020B0604020202020204" pitchFamily="34" charset="0"/>
                        </a:rPr>
                        <a:t>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chemeClr val="tx1"/>
                          </a:solidFill>
                          <a:effectLst/>
                          <a:latin typeface="Arial" panose="020B0604020202020204" pitchFamily="34" charset="0"/>
                        </a:rPr>
                        <a:t>External 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rgbClr val="FF6699"/>
                          </a:solidFill>
                          <a:effectLst/>
                          <a:latin typeface="Arial" panose="020B0604020202020204" pitchFamily="34" charset="0"/>
                        </a:rPr>
                        <a:t>Skeletal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chemeClr val="tx1"/>
                          </a:solidFill>
                          <a:effectLst/>
                          <a:latin typeface="Arial" panose="020B0604020202020204" pitchFamily="34" charset="0"/>
                        </a:rPr>
                        <a:t>Bones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chemeClr val="tx1"/>
                          </a:solidFill>
                          <a:effectLst/>
                          <a:latin typeface="Arial" panose="020B0604020202020204" pitchFamily="34" charset="0"/>
                        </a:rPr>
                        <a:t>Support</a:t>
                      </a:r>
                    </a:p>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chemeClr val="tx1"/>
                          </a:solidFill>
                          <a:effectLst/>
                          <a:latin typeface="Arial" panose="020B0604020202020204" pitchFamily="34" charset="0"/>
                        </a:rPr>
                        <a:t>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rgbClr val="FF6699"/>
                          </a:solidFill>
                          <a:effectLst/>
                          <a:latin typeface="Arial" panose="020B0604020202020204" pitchFamily="34" charset="0"/>
                        </a:rPr>
                        <a:t>Muscular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chemeClr val="tx1"/>
                          </a:solidFill>
                          <a:effectLst/>
                          <a:latin typeface="Arial" panose="020B0604020202020204" pitchFamily="34" charset="0"/>
                        </a:rPr>
                        <a:t>Skeletal Muscles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chemeClr val="tx1"/>
                          </a:solidFill>
                          <a:effectLst/>
                          <a:latin typeface="Arial" panose="020B0604020202020204" pitchFamily="34" charset="0"/>
                        </a:rPr>
                        <a:t>Movement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857" name="Rectangle 4"/>
          <p:cNvSpPr>
            <a:spLocks noChangeArrowheads="1"/>
          </p:cNvSpPr>
          <p:nvPr/>
        </p:nvSpPr>
        <p:spPr bwMode="auto">
          <a:xfrm>
            <a:off x="2209800" y="0"/>
            <a:ext cx="7772400" cy="1143000"/>
          </a:xfrm>
          <a:prstGeom prst="rect"/>
          <a:no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altLang="en-US" b="1" sz="4400" lang="en-US">
                <a:solidFill>
                  <a:srgbClr val="FF6699"/>
                </a:solidFill>
                <a:latin typeface="Times New Roman" panose="02020603050405020304" pitchFamily="18" charset="0"/>
              </a:rPr>
              <a:t>Organ Systems - continued</a:t>
            </a:r>
          </a:p>
        </p:txBody>
      </p:sp>
      <p:graphicFrame>
        <p:nvGraphicFramePr>
          <p:cNvPr id="4194308" name="Group 5"/>
          <p:cNvGraphicFramePr>
            <a:graphicFrameLocks noGrp="1"/>
          </p:cNvGraphicFramePr>
          <p:nvPr/>
        </p:nvGraphicFramePr>
        <p:xfrm>
          <a:off x="1411940" y="1143000"/>
          <a:ext cx="9412941" cy="4706937"/>
        </p:xfrm>
        <a:graphic>
          <a:graphicData uri="http://schemas.openxmlformats.org/drawingml/2006/table">
            <a:tbl>
              <a:tblPr/>
              <a:tblGrid>
                <a:gridCol w="3137647"/>
                <a:gridCol w="3137647"/>
                <a:gridCol w="3137647"/>
              </a:tblGrid>
              <a:tr h="11239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2400" i="0" kumimoji="0" lang="en-US" normalizeH="0" strike="noStrike" u="none" smtClean="0">
                          <a:ln>
                            <a:noFill/>
                          </a:ln>
                          <a:solidFill>
                            <a:srgbClr val="6666FF"/>
                          </a:solidFill>
                          <a:effectLst/>
                          <a:latin typeface="Arial" panose="020B0604020202020204" pitchFamily="34" charset="0"/>
                        </a:rPr>
                        <a:t>System</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sz="2400" i="0" kumimoji="0" lang="en-US" normalizeH="0" strike="noStrike" u="none" smtClean="0">
                          <a:ln>
                            <a:noFill/>
                          </a:ln>
                          <a:solidFill>
                            <a:srgbClr val="6666FF"/>
                          </a:solidFill>
                          <a:effectLst/>
                          <a:latin typeface="Arial" panose="020B0604020202020204" pitchFamily="34" charset="0"/>
                        </a:rPr>
                        <a:t>Major Component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sz="2400" i="0" kumimoji="0" lang="en-US" normalizeH="0" strike="noStrike" u="none" smtClean="0">
                          <a:ln>
                            <a:noFill/>
                          </a:ln>
                          <a:solidFill>
                            <a:srgbClr val="6666FF"/>
                          </a:solidFill>
                          <a:effectLst/>
                          <a:latin typeface="Arial" panose="020B0604020202020204" pitchFamily="34" charset="0"/>
                        </a:rPr>
                        <a:t>Function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33504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400" i="0" kumimoji="0" lang="en-US" normalizeH="0" strike="noStrike" u="none" smtClean="0">
                          <a:ln>
                            <a:noFill/>
                          </a:ln>
                          <a:solidFill>
                            <a:srgbClr val="FF6699"/>
                          </a:solidFill>
                          <a:effectLst/>
                          <a:latin typeface="Arial" panose="020B0604020202020204" pitchFamily="34" charset="0"/>
                        </a:rPr>
                        <a:t>Nervous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400" i="0" kumimoji="0" lang="en-US" normalizeH="0" strike="noStrike" u="none" smtClean="0">
                          <a:ln>
                            <a:noFill/>
                          </a:ln>
                          <a:solidFill>
                            <a:schemeClr val="tx1"/>
                          </a:solidFill>
                          <a:effectLst/>
                          <a:latin typeface="Arial" panose="020B0604020202020204" pitchFamily="34" charset="0"/>
                        </a:rPr>
                        <a:t>Brain and Nerves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400" i="0" kumimoji="0" lang="en-US" normalizeH="0" strike="noStrike" u="none" smtClean="0">
                          <a:ln>
                            <a:noFill/>
                          </a:ln>
                          <a:solidFill>
                            <a:schemeClr val="tx1"/>
                          </a:solidFill>
                          <a:effectLst/>
                          <a:latin typeface="Arial" panose="020B0604020202020204" pitchFamily="34" charset="0"/>
                        </a:rPr>
                        <a:t>Integration</a:t>
                      </a:r>
                    </a:p>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400" i="0" kumimoji="0" lang="en-US" normalizeH="0" strike="noStrike" u="none" smtClean="0">
                          <a:ln>
                            <a:noFill/>
                          </a:ln>
                          <a:solidFill>
                            <a:schemeClr val="tx1"/>
                          </a:solidFill>
                          <a:effectLst/>
                          <a:latin typeface="Arial" panose="020B0604020202020204" pitchFamily="34" charset="0"/>
                        </a:rPr>
                        <a:t>Coordination</a:t>
                      </a:r>
                    </a:p>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400" i="0" kumimoji="0" lang="en-US" normalizeH="0" strike="noStrike" u="none" smtClean="0">
                          <a:ln>
                            <a:noFill/>
                          </a:ln>
                          <a:solidFill>
                            <a:schemeClr val="tx1"/>
                          </a:solidFill>
                          <a:effectLst/>
                          <a:latin typeface="Arial" panose="020B0604020202020204" pitchFamily="34" charset="0"/>
                        </a:rPr>
                        <a:t>Communication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1239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400" i="0" kumimoji="0" lang="en-US" normalizeH="0" strike="noStrike" u="none" smtClean="0">
                          <a:ln>
                            <a:noFill/>
                          </a:ln>
                          <a:solidFill>
                            <a:srgbClr val="FF6699"/>
                          </a:solidFill>
                          <a:effectLst/>
                          <a:latin typeface="Arial" panose="020B0604020202020204" pitchFamily="34" charset="0"/>
                        </a:rPr>
                        <a:t>Endocrine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400" i="0" kumimoji="0" lang="en-US" normalizeH="0" strike="noStrike" u="none" smtClean="0">
                          <a:ln>
                            <a:noFill/>
                          </a:ln>
                          <a:solidFill>
                            <a:schemeClr val="tx1"/>
                          </a:solidFill>
                          <a:effectLst/>
                          <a:latin typeface="Arial" panose="020B0604020202020204" pitchFamily="34" charset="0"/>
                        </a:rPr>
                        <a:t>Endocrine Glands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400" i="0" kumimoji="0" lang="en-US" normalizeH="0" strike="noStrike" u="none" smtClean="0">
                          <a:ln>
                            <a:noFill/>
                          </a:ln>
                          <a:solidFill>
                            <a:schemeClr val="tx1"/>
                          </a:solidFill>
                          <a:effectLst/>
                          <a:latin typeface="Arial" panose="020B0604020202020204" pitchFamily="34" charset="0"/>
                        </a:rPr>
                        <a:t>Integration</a:t>
                      </a:r>
                    </a:p>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400" i="0" kumimoji="0" lang="en-US" normalizeH="0" strike="noStrike" u="none" smtClean="0">
                          <a:ln>
                            <a:noFill/>
                          </a:ln>
                          <a:solidFill>
                            <a:schemeClr val="tx1"/>
                          </a:solidFill>
                          <a:effectLst/>
                          <a:latin typeface="Arial" panose="020B0604020202020204" pitchFamily="34" charset="0"/>
                        </a:rPr>
                        <a:t>Communication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12396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400" i="0" kumimoji="0" lang="en-US" normalizeH="0" strike="noStrike" u="none" smtClean="0">
                          <a:ln>
                            <a:noFill/>
                          </a:ln>
                          <a:solidFill>
                            <a:srgbClr val="FF6699"/>
                          </a:solidFill>
                          <a:effectLst/>
                          <a:latin typeface="Arial" panose="020B0604020202020204" pitchFamily="34" charset="0"/>
                        </a:rPr>
                        <a:t>Circulatory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400" i="0" kumimoji="0" lang="en-US" normalizeH="0" strike="noStrike" u="none" smtClean="0">
                          <a:ln>
                            <a:noFill/>
                          </a:ln>
                          <a:solidFill>
                            <a:schemeClr val="tx1"/>
                          </a:solidFill>
                          <a:effectLst/>
                          <a:latin typeface="Arial" panose="020B0604020202020204" pitchFamily="34" charset="0"/>
                        </a:rPr>
                        <a:t>Heart and Blood Vessels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400" i="0" kumimoji="0" lang="en-US" normalizeH="0" strike="noStrike" u="none" smtClean="0">
                          <a:ln>
                            <a:noFill/>
                          </a:ln>
                          <a:solidFill>
                            <a:schemeClr val="tx1"/>
                          </a:solidFill>
                          <a:effectLst/>
                          <a:latin typeface="Arial" panose="020B0604020202020204" pitchFamily="34" charset="0"/>
                        </a:rPr>
                        <a:t>Transport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858" name="Rectangle 4"/>
          <p:cNvSpPr>
            <a:spLocks noChangeArrowheads="1"/>
          </p:cNvSpPr>
          <p:nvPr/>
        </p:nvSpPr>
        <p:spPr bwMode="auto">
          <a:xfrm>
            <a:off x="2169459" y="300317"/>
            <a:ext cx="7772400" cy="788894"/>
          </a:xfrm>
          <a:prstGeom prst="rect"/>
          <a:no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altLang="en-US" b="1" dirty="0" sz="4400" lang="en-US">
                <a:solidFill>
                  <a:srgbClr val="FF6699"/>
                </a:solidFill>
                <a:latin typeface="Times New Roman" panose="02020603050405020304" pitchFamily="18" charset="0"/>
              </a:rPr>
              <a:t>Organ Systems - continued</a:t>
            </a:r>
          </a:p>
        </p:txBody>
      </p:sp>
      <p:graphicFrame>
        <p:nvGraphicFramePr>
          <p:cNvPr id="4194309" name="Group 5"/>
          <p:cNvGraphicFramePr>
            <a:graphicFrameLocks noGrp="1"/>
          </p:cNvGraphicFramePr>
          <p:nvPr/>
        </p:nvGraphicFramePr>
        <p:xfrm>
          <a:off x="1008528" y="1255059"/>
          <a:ext cx="9937377" cy="5335587"/>
        </p:xfrm>
        <a:graphic>
          <a:graphicData uri="http://schemas.openxmlformats.org/drawingml/2006/table">
            <a:tbl>
              <a:tblPr/>
              <a:tblGrid>
                <a:gridCol w="3312459"/>
                <a:gridCol w="3312459"/>
                <a:gridCol w="3312459"/>
              </a:tblGrid>
              <a:tr h="12967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2800" i="0" kumimoji="0" lang="en-US" normalizeH="0" strike="noStrike" u="none" smtClean="0">
                          <a:ln>
                            <a:noFill/>
                          </a:ln>
                          <a:solidFill>
                            <a:srgbClr val="6666FF"/>
                          </a:solidFill>
                          <a:effectLst/>
                          <a:latin typeface="Arial" panose="020B0604020202020204" pitchFamily="34" charset="0"/>
                        </a:rPr>
                        <a:t>System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2800" i="0" kumimoji="0" lang="en-US" normalizeH="0" strike="noStrike" u="none" smtClean="0">
                          <a:ln>
                            <a:noFill/>
                          </a:ln>
                          <a:solidFill>
                            <a:srgbClr val="6666FF"/>
                          </a:solidFill>
                          <a:effectLst/>
                          <a:latin typeface="Arial" panose="020B0604020202020204" pitchFamily="34" charset="0"/>
                        </a:rPr>
                        <a:t>Major Component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sz="2800" i="0" kumimoji="0" lang="en-US" normalizeH="0" strike="noStrike" u="none" smtClean="0">
                          <a:ln>
                            <a:noFill/>
                          </a:ln>
                          <a:solidFill>
                            <a:srgbClr val="6666FF"/>
                          </a:solidFill>
                          <a:effectLst/>
                          <a:latin typeface="Arial" panose="020B0604020202020204" pitchFamily="34" charset="0"/>
                        </a:rPr>
                        <a:t>Function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0775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rgbClr val="FF6699"/>
                          </a:solidFill>
                          <a:effectLst/>
                          <a:latin typeface="Arial" panose="020B0604020202020204" pitchFamily="34" charset="0"/>
                        </a:rPr>
                        <a:t>Respiratory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chemeClr val="tx1"/>
                          </a:solidFill>
                          <a:effectLst/>
                          <a:latin typeface="Arial" panose="020B0604020202020204" pitchFamily="34" charset="0"/>
                        </a:rPr>
                        <a:t>Lungs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chemeClr val="tx1"/>
                          </a:solidFill>
                          <a:effectLst/>
                          <a:latin typeface="Arial" panose="020B0604020202020204" pitchFamily="34" charset="0"/>
                        </a:rPr>
                        <a:t>Gas Exchange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88369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rgbClr val="FF6699"/>
                          </a:solidFill>
                          <a:effectLst/>
                          <a:latin typeface="Arial" panose="020B0604020202020204" pitchFamily="34" charset="0"/>
                        </a:rPr>
                        <a:t>Digestive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chemeClr val="tx1"/>
                          </a:solidFill>
                          <a:effectLst/>
                          <a:latin typeface="Arial" panose="020B0604020202020204" pitchFamily="34" charset="0"/>
                        </a:rPr>
                        <a:t>Gastrointestinal Tract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chemeClr val="tx1"/>
                          </a:solidFill>
                          <a:effectLst/>
                          <a:latin typeface="Arial" panose="020B0604020202020204" pitchFamily="34" charset="0"/>
                        </a:rPr>
                        <a:t>Nutrient Acquisition</a:t>
                      </a:r>
                    </a:p>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chemeClr val="tx1"/>
                          </a:solidFill>
                          <a:effectLst/>
                          <a:latin typeface="Arial" panose="020B0604020202020204" pitchFamily="34" charset="0"/>
                        </a:rPr>
                        <a:t>Digestion and absorption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0775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rgbClr val="FF6699"/>
                          </a:solidFill>
                          <a:effectLst/>
                          <a:latin typeface="Arial" panose="020B0604020202020204" pitchFamily="34" charset="0"/>
                        </a:rPr>
                        <a:t>Urinary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chemeClr val="tx1"/>
                          </a:solidFill>
                          <a:effectLst/>
                          <a:latin typeface="Arial" panose="020B0604020202020204" pitchFamily="34" charset="0"/>
                        </a:rPr>
                        <a:t>Kidneys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chemeClr val="tx1"/>
                          </a:solidFill>
                          <a:effectLst/>
                          <a:latin typeface="Arial" panose="020B0604020202020204" pitchFamily="34" charset="0"/>
                        </a:rPr>
                        <a:t>Waste Elimination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619" name="Title 1"/>
          <p:cNvSpPr>
            <a:spLocks noGrp="1"/>
          </p:cNvSpPr>
          <p:nvPr>
            <p:ph type="title"/>
          </p:nvPr>
        </p:nvSpPr>
        <p:spPr>
          <a:xfrm>
            <a:off x="838200" y="365125"/>
            <a:ext cx="10515600" cy="898899"/>
          </a:xfrm>
        </p:spPr>
        <p:txBody>
          <a:bodyPr/>
          <a:p>
            <a:r>
              <a:rPr b="1" dirty="0" lang="en-US"/>
              <a:t>Anatomical planes and </a:t>
            </a:r>
            <a:r>
              <a:rPr b="1" dirty="0" lang="en-US" smtClean="0"/>
              <a:t>sections</a:t>
            </a:r>
            <a:endParaRPr dirty="0" lang="en-US"/>
          </a:p>
        </p:txBody>
      </p:sp>
      <p:sp>
        <p:nvSpPr>
          <p:cNvPr id="1048620" name="Content Placeholder 2"/>
          <p:cNvSpPr>
            <a:spLocks noGrp="1"/>
          </p:cNvSpPr>
          <p:nvPr>
            <p:ph idx="1"/>
          </p:nvPr>
        </p:nvSpPr>
        <p:spPr>
          <a:xfrm>
            <a:off x="838200" y="1506828"/>
            <a:ext cx="10515600" cy="4759501"/>
          </a:xfrm>
        </p:spPr>
        <p:txBody>
          <a:bodyPr>
            <a:normAutofit fontScale="85000" lnSpcReduction="10000"/>
          </a:bodyPr>
          <a:p>
            <a:r>
              <a:rPr dirty="0" lang="en-US" smtClean="0"/>
              <a:t>Anatomical </a:t>
            </a:r>
            <a:r>
              <a:rPr dirty="0" lang="en-US"/>
              <a:t>planes refer to flat </a:t>
            </a:r>
            <a:r>
              <a:rPr dirty="0" lang="en-US" smtClean="0"/>
              <a:t>surfaces. They are </a:t>
            </a:r>
            <a:r>
              <a:rPr dirty="0" lang="en-US"/>
              <a:t>imaginary </a:t>
            </a:r>
            <a:r>
              <a:rPr dirty="0" lang="en-US" smtClean="0"/>
              <a:t>vertical or horizontal lines </a:t>
            </a:r>
            <a:r>
              <a:rPr dirty="0" lang="en-US"/>
              <a:t>that are drawn through an upright body. </a:t>
            </a:r>
            <a:r>
              <a:rPr dirty="0" lang="en-US" smtClean="0"/>
              <a:t>They are used to describe sections.</a:t>
            </a:r>
            <a:endParaRPr dirty="0" lang="en-US"/>
          </a:p>
          <a:p>
            <a:r>
              <a:rPr dirty="0" lang="en-US"/>
              <a:t>There are four main anatomical planes. They include:</a:t>
            </a:r>
          </a:p>
          <a:p>
            <a:pPr lvl="1"/>
            <a:r>
              <a:rPr b="1" dirty="0" lang="en-US"/>
              <a:t>Coronal Plane (Frontal Plane)</a:t>
            </a:r>
            <a:endParaRPr dirty="0" lang="en-US"/>
          </a:p>
          <a:p>
            <a:pPr lvl="2"/>
            <a:r>
              <a:rPr dirty="0" lang="en-US"/>
              <a:t>This is a vertical plane running from side to side; it divides the body into anterior and posterior portions. </a:t>
            </a:r>
          </a:p>
          <a:p>
            <a:pPr lvl="1"/>
            <a:r>
              <a:rPr b="1" dirty="0" lang="en-US"/>
              <a:t>Sagittal Plane (Lateral Plane</a:t>
            </a:r>
            <a:r>
              <a:rPr b="1" dirty="0" lang="en-US" smtClean="0"/>
              <a:t>)</a:t>
            </a:r>
            <a:r>
              <a:rPr dirty="0" lang="en-US"/>
              <a:t/>
            </a:r>
            <a:br>
              <a:rPr dirty="0" lang="en-US"/>
            </a:br>
            <a:r>
              <a:rPr dirty="0" lang="en-US" smtClean="0"/>
              <a:t>	This </a:t>
            </a:r>
            <a:r>
              <a:rPr dirty="0" lang="en-US"/>
              <a:t>is a vertical plane running from front to back; it divides the body into right and left sides. </a:t>
            </a:r>
            <a:endParaRPr dirty="0" lang="en-US" smtClean="0"/>
          </a:p>
          <a:p>
            <a:pPr lvl="1"/>
            <a:r>
              <a:rPr b="1" dirty="0" lang="en-US"/>
              <a:t>Transverse Plane (Horizontal/axial</a:t>
            </a:r>
            <a:r>
              <a:rPr b="1" dirty="0" lang="en-US" smtClean="0"/>
              <a:t>)</a:t>
            </a:r>
            <a:r>
              <a:rPr dirty="0" lang="en-US"/>
              <a:t/>
            </a:r>
            <a:br>
              <a:rPr dirty="0" lang="en-US"/>
            </a:br>
            <a:r>
              <a:rPr dirty="0" lang="en-US" smtClean="0"/>
              <a:t>	This </a:t>
            </a:r>
            <a:r>
              <a:rPr dirty="0" lang="en-US"/>
              <a:t>is a horizontal plane that divides the body into superior and inferior parts. </a:t>
            </a:r>
          </a:p>
          <a:p>
            <a:pPr lvl="1"/>
            <a:r>
              <a:rPr b="1" dirty="0" lang="en-US"/>
              <a:t>Median plane</a:t>
            </a:r>
            <a:endParaRPr dirty="0" lang="en-US"/>
          </a:p>
          <a:p>
            <a:pPr indent="0" lvl="1" marL="457200">
              <a:buNone/>
            </a:pPr>
            <a:r>
              <a:rPr dirty="0" lang="en-US" smtClean="0"/>
              <a:t>	This </a:t>
            </a:r>
            <a:r>
              <a:rPr dirty="0" lang="en-US"/>
              <a:t>is a Sagittal plane that runs through the midline of the body and divides the body into right and left halves. </a:t>
            </a:r>
          </a:p>
          <a:p>
            <a:endParaRPr dirty="0" lang="en-US"/>
          </a:p>
          <a:p>
            <a:endParaRPr dirty="0"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859" name="Rectangle 4"/>
          <p:cNvSpPr>
            <a:spLocks noChangeArrowheads="1"/>
          </p:cNvSpPr>
          <p:nvPr/>
        </p:nvSpPr>
        <p:spPr bwMode="auto">
          <a:xfrm>
            <a:off x="2209800" y="609600"/>
            <a:ext cx="7772400" cy="1143000"/>
          </a:xfrm>
          <a:prstGeom prst="rect"/>
          <a:no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altLang="en-US" b="1" sz="4400" lang="en-US">
                <a:solidFill>
                  <a:srgbClr val="FF6699"/>
                </a:solidFill>
                <a:latin typeface="Times New Roman" panose="02020603050405020304" pitchFamily="18" charset="0"/>
              </a:rPr>
              <a:t>Organ Systems - continued</a:t>
            </a:r>
          </a:p>
        </p:txBody>
      </p:sp>
      <p:graphicFrame>
        <p:nvGraphicFramePr>
          <p:cNvPr id="4194310" name="Group 24"/>
          <p:cNvGraphicFramePr>
            <a:graphicFrameLocks noGrp="1"/>
          </p:cNvGraphicFramePr>
          <p:nvPr/>
        </p:nvGraphicFramePr>
        <p:xfrm>
          <a:off x="1411941" y="1981200"/>
          <a:ext cx="9305364" cy="3619500"/>
        </p:xfrm>
        <a:graphic>
          <a:graphicData uri="http://schemas.openxmlformats.org/drawingml/2006/table">
            <a:tbl>
              <a:tblPr/>
              <a:tblGrid>
                <a:gridCol w="3101788"/>
                <a:gridCol w="3101788"/>
                <a:gridCol w="3101788"/>
              </a:tblGrid>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2800" i="0" kumimoji="0" lang="en-US" normalizeH="0" strike="noStrike" u="none" smtClean="0">
                          <a:ln>
                            <a:noFill/>
                          </a:ln>
                          <a:solidFill>
                            <a:srgbClr val="6666FF"/>
                          </a:solidFill>
                          <a:effectLst/>
                          <a:latin typeface="Arial" panose="020B0604020202020204" pitchFamily="34" charset="0"/>
                        </a:rPr>
                        <a:t>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sz="2800" i="0" kumimoji="0" lang="en-US" normalizeH="0" strike="noStrike" u="none" smtClean="0">
                          <a:ln>
                            <a:noFill/>
                          </a:ln>
                          <a:solidFill>
                            <a:srgbClr val="6666FF"/>
                          </a:solidFill>
                          <a:effectLst/>
                          <a:latin typeface="Arial" panose="020B0604020202020204" pitchFamily="34" charset="0"/>
                        </a:rPr>
                        <a:t>Major Component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ctr" defTabSz="914400" eaLnBrk="1" fontAlgn="base" hangingPunct="1" indent="0" latinLnBrk="0" lvl="0" marL="0" marR="0" rtl="0">
                        <a:lnSpc>
                          <a:spcPct val="100000"/>
                        </a:lnSpc>
                        <a:spcBef>
                          <a:spcPct val="20000"/>
                        </a:spcBef>
                        <a:spcAft>
                          <a:spcPct val="0"/>
                        </a:spcAft>
                        <a:buClrTx/>
                        <a:buSzTx/>
                        <a:buFontTx/>
                        <a:buNone/>
                      </a:pPr>
                      <a:r>
                        <a:rPr altLang="en-US" baseline="0" b="1" cap="none" dirty="0" sz="2800" i="0" kumimoji="0" lang="en-US" normalizeH="0" strike="noStrike" u="none" smtClean="0">
                          <a:ln>
                            <a:noFill/>
                          </a:ln>
                          <a:solidFill>
                            <a:srgbClr val="6666FF"/>
                          </a:solidFill>
                          <a:effectLst/>
                          <a:latin typeface="Arial" panose="020B0604020202020204" pitchFamily="34"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rgbClr val="FF6699"/>
                          </a:solidFill>
                          <a:effectLst/>
                          <a:latin typeface="Arial" panose="020B0604020202020204" pitchFamily="34" charset="0"/>
                        </a:rPr>
                        <a:t>Reproductive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chemeClr val="tx1"/>
                          </a:solidFill>
                          <a:effectLst/>
                          <a:latin typeface="Arial" panose="020B0604020202020204" pitchFamily="34" charset="0"/>
                        </a:rPr>
                        <a:t>Ovaries and Testes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chemeClr val="tx1"/>
                          </a:solidFill>
                          <a:effectLst/>
                          <a:latin typeface="Arial" panose="020B0604020202020204" pitchFamily="34" charset="0"/>
                        </a:rPr>
                        <a:t>Production of New Individuals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123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rgbClr val="FF6699"/>
                          </a:solidFill>
                          <a:effectLst/>
                          <a:latin typeface="Arial" panose="020B0604020202020204" pitchFamily="34" charset="0"/>
                        </a:rPr>
                        <a:t>Immune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sz="2800" i="0" kumimoji="0" lang="en-US" normalizeH="0" strike="noStrike" u="none" smtClean="0">
                          <a:ln>
                            <a:noFill/>
                          </a:ln>
                          <a:solidFill>
                            <a:schemeClr val="tx1"/>
                          </a:solidFill>
                          <a:effectLst/>
                          <a:latin typeface="Arial" panose="020B0604020202020204" pitchFamily="34" charset="0"/>
                        </a:rPr>
                        <a:t>White Blood Cells and Lymph Glands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algn="l" defTabSz="914400" eaLnBrk="1" fontAlgn="base" hangingPunct="1" indent="0" latinLnBrk="0" lvl="0" marL="0" marR="0" rtl="0">
                        <a:lnSpc>
                          <a:spcPct val="100000"/>
                        </a:lnSpc>
                        <a:spcBef>
                          <a:spcPct val="20000"/>
                        </a:spcBef>
                        <a:spcAft>
                          <a:spcPct val="0"/>
                        </a:spcAft>
                        <a:buClrTx/>
                        <a:buSzTx/>
                        <a:buFontTx/>
                        <a:buNone/>
                      </a:pPr>
                      <a:r>
                        <a:rPr altLang="en-US" baseline="0" b="0" cap="none" dirty="0" sz="2800" i="0" kumimoji="0" lang="en-US" normalizeH="0" strike="noStrike" u="none" smtClean="0">
                          <a:ln>
                            <a:noFill/>
                          </a:ln>
                          <a:solidFill>
                            <a:schemeClr val="tx1"/>
                          </a:solidFill>
                          <a:effectLst/>
                          <a:latin typeface="Arial" panose="020B0604020202020204" pitchFamily="34" charset="0"/>
                        </a:rPr>
                        <a:t>Internal Protection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21" name="Title 1"/>
          <p:cNvSpPr>
            <a:spLocks noGrp="1"/>
          </p:cNvSpPr>
          <p:nvPr>
            <p:ph type="title"/>
          </p:nvPr>
        </p:nvSpPr>
        <p:spPr>
          <a:xfrm>
            <a:off x="838200" y="365126"/>
            <a:ext cx="10515600" cy="791322"/>
          </a:xfrm>
        </p:spPr>
        <p:txBody>
          <a:bodyPr>
            <a:normAutofit/>
          </a:bodyPr>
          <a:p>
            <a:r>
              <a:rPr b="1" dirty="0" sz="5400" lang="en-US" smtClean="0"/>
              <a:t>Anatomical sections </a:t>
            </a:r>
            <a:endParaRPr b="1" dirty="0" sz="5400" lang="en-US"/>
          </a:p>
        </p:txBody>
      </p:sp>
      <p:sp>
        <p:nvSpPr>
          <p:cNvPr id="1048622" name="Content Placeholder 2"/>
          <p:cNvSpPr>
            <a:spLocks noGrp="1"/>
          </p:cNvSpPr>
          <p:nvPr>
            <p:ph idx="1"/>
          </p:nvPr>
        </p:nvSpPr>
        <p:spPr>
          <a:xfrm>
            <a:off x="730623" y="1156447"/>
            <a:ext cx="10515600" cy="5257800"/>
          </a:xfrm>
        </p:spPr>
        <p:txBody>
          <a:bodyPr>
            <a:noAutofit/>
          </a:bodyPr>
          <a:p>
            <a:r>
              <a:rPr dirty="0" sz="3600" lang="en-US"/>
              <a:t>Anatomical sections are closely interrelated to the anatomical planes. They include:</a:t>
            </a:r>
          </a:p>
          <a:p>
            <a:pPr lvl="1"/>
            <a:r>
              <a:rPr b="1" dirty="0" sz="3200" lang="en-US"/>
              <a:t>Longitudinal section</a:t>
            </a:r>
            <a:r>
              <a:rPr dirty="0" sz="3200" lang="en-US"/>
              <a:t>: This cuts lengthwise or divides an organ along its long axis</a:t>
            </a:r>
          </a:p>
          <a:p>
            <a:pPr lvl="1"/>
            <a:r>
              <a:rPr b="1" dirty="0" sz="3200" lang="en-US"/>
              <a:t>Transverse section: </a:t>
            </a:r>
            <a:r>
              <a:rPr dirty="0" sz="3200" lang="en-US"/>
              <a:t>This cut at a right angle to the long axis of an organ</a:t>
            </a:r>
          </a:p>
          <a:p>
            <a:pPr lvl="1"/>
            <a:r>
              <a:rPr b="1" dirty="0" sz="3200" lang="en-US"/>
              <a:t>Oblique section</a:t>
            </a:r>
            <a:r>
              <a:rPr dirty="0" sz="3200" lang="en-US"/>
              <a:t>: This cut across the long axis at an angle other than a right </a:t>
            </a:r>
            <a:r>
              <a:rPr dirty="0" sz="3200" lang="en-US" smtClean="0"/>
              <a:t>angle</a:t>
            </a:r>
          </a:p>
          <a:p>
            <a:pPr indent="0" marL="0">
              <a:buNone/>
            </a:pPr>
            <a:r>
              <a:rPr b="1" dirty="0" sz="2400" lang="en-US" smtClean="0">
                <a:solidFill>
                  <a:srgbClr val="FF0000"/>
                </a:solidFill>
              </a:rPr>
              <a:t>Note: Anatomical </a:t>
            </a:r>
            <a:r>
              <a:rPr b="1" dirty="0" sz="2400" lang="en-US">
                <a:solidFill>
                  <a:srgbClr val="FF0000"/>
                </a:solidFill>
              </a:rPr>
              <a:t>sections help in providing different views of body structures when they are cut along particular planes. Both planes and sections help to describe and display internal structures. A good example would be having an x-ray taken at different angles for diagnostic purposes</a:t>
            </a:r>
            <a:endParaRPr b="1" dirty="0" sz="3600" lang="en-US">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623" name="Title 1"/>
          <p:cNvSpPr>
            <a:spLocks noGrp="1"/>
          </p:cNvSpPr>
          <p:nvPr>
            <p:ph type="title"/>
          </p:nvPr>
        </p:nvSpPr>
        <p:spPr/>
        <p:txBody>
          <a:bodyPr/>
          <a:p>
            <a:r>
              <a:rPr b="1" dirty="0" lang="en-US" smtClean="0"/>
              <a:t>Levels of organization of human body</a:t>
            </a:r>
            <a:endParaRPr b="1" dirty="0" lang="en-US"/>
          </a:p>
        </p:txBody>
      </p:sp>
      <p:sp>
        <p:nvSpPr>
          <p:cNvPr id="1048624" name="Content Placeholder 2"/>
          <p:cNvSpPr>
            <a:spLocks noGrp="1"/>
          </p:cNvSpPr>
          <p:nvPr>
            <p:ph idx="1"/>
          </p:nvPr>
        </p:nvSpPr>
        <p:spPr/>
        <p:txBody>
          <a:bodyPr/>
          <a:p>
            <a:r>
              <a:rPr dirty="0" lang="en-US" smtClean="0"/>
              <a:t>Chemicals</a:t>
            </a:r>
            <a:r>
              <a:rPr dirty="0" lang="en-US" smtClean="0"/>
              <a:t>— atoms </a:t>
            </a:r>
            <a:r>
              <a:rPr dirty="0" lang="en-US" smtClean="0"/>
              <a:t>and molecules  </a:t>
            </a:r>
          </a:p>
          <a:p>
            <a:r>
              <a:rPr dirty="0" lang="en-US" smtClean="0"/>
              <a:t>Cellular level </a:t>
            </a:r>
          </a:p>
          <a:p>
            <a:r>
              <a:rPr dirty="0" lang="en-US" smtClean="0"/>
              <a:t>Tissues </a:t>
            </a:r>
          </a:p>
          <a:p>
            <a:r>
              <a:rPr dirty="0" lang="en-US" smtClean="0"/>
              <a:t>Organs </a:t>
            </a:r>
          </a:p>
          <a:p>
            <a:r>
              <a:rPr dirty="0" lang="en-US" smtClean="0"/>
              <a:t>Systems </a:t>
            </a:r>
          </a:p>
          <a:p>
            <a:r>
              <a:rPr dirty="0" lang="en-US" smtClean="0"/>
              <a:t>Holistic (organismic)—</a:t>
            </a:r>
          </a:p>
          <a:p>
            <a:pPr indent="0" marL="0">
              <a:buNone/>
            </a:pPr>
            <a:r>
              <a:rPr dirty="0" lang="en-US" smtClean="0"/>
              <a:t>the whole individual</a:t>
            </a:r>
            <a:endParaRPr dirty="0" lang="en-US"/>
          </a:p>
        </p:txBody>
      </p:sp>
      <p:pic>
        <p:nvPicPr>
          <p:cNvPr id="2097159" name="Picture 2"/>
          <p:cNvPicPr>
            <a:picLocks noChangeAspect="1" noChangeArrowheads="1"/>
          </p:cNvPicPr>
          <p:nvPr/>
        </p:nvPicPr>
        <p:blipFill>
          <a:blip xmlns:r="http://schemas.openxmlformats.org/officeDocument/2006/relationships" r:embed="rId1"/>
          <a:srcRect/>
          <a:stretch>
            <a:fillRect/>
          </a:stretch>
        </p:blipFill>
        <p:spPr bwMode="auto">
          <a:xfrm>
            <a:off x="6020972" y="1463040"/>
            <a:ext cx="5940084" cy="5205254"/>
          </a:xfrm>
          <a:prstGeom prst="rect"/>
          <a:noFill/>
          <a:ln w="9525">
            <a:noFill/>
            <a:miter lim="800000"/>
            <a:headEnd/>
            <a:tailEnd/>
          </a:ln>
          <a:effectLst/>
        </p:spPr>
      </p:pic>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625" name="Title 1"/>
          <p:cNvSpPr>
            <a:spLocks noGrp="1"/>
          </p:cNvSpPr>
          <p:nvPr>
            <p:ph type="title"/>
          </p:nvPr>
        </p:nvSpPr>
        <p:spPr>
          <a:xfrm>
            <a:off x="838200" y="365126"/>
            <a:ext cx="10515600" cy="872004"/>
          </a:xfrm>
        </p:spPr>
        <p:txBody>
          <a:bodyPr/>
          <a:p>
            <a:r>
              <a:rPr dirty="0" lang="en-US" smtClean="0"/>
              <a:t>Basic biochemistry</a:t>
            </a:r>
            <a:endParaRPr dirty="0" lang="en-US"/>
          </a:p>
        </p:txBody>
      </p:sp>
      <p:sp>
        <p:nvSpPr>
          <p:cNvPr id="1048626" name="Content Placeholder 2"/>
          <p:cNvSpPr>
            <a:spLocks noGrp="1"/>
          </p:cNvSpPr>
          <p:nvPr>
            <p:ph idx="1"/>
          </p:nvPr>
        </p:nvSpPr>
        <p:spPr>
          <a:xfrm>
            <a:off x="838200" y="1237130"/>
            <a:ext cx="10515600" cy="5069541"/>
          </a:xfrm>
        </p:spPr>
        <p:txBody>
          <a:bodyPr>
            <a:normAutofit fontScale="79167" lnSpcReduction="20000"/>
          </a:bodyPr>
          <a:p>
            <a:r>
              <a:rPr dirty="0" lang="en-US" smtClean="0"/>
              <a:t>Element : is a substance made of only one type of atom (therefore, an atom is the smallest part of an element</a:t>
            </a:r>
          </a:p>
          <a:p>
            <a:r>
              <a:rPr dirty="0" lang="en-US" smtClean="0"/>
              <a:t> 92 naturally occurring elements exist. </a:t>
            </a:r>
            <a:r>
              <a:rPr dirty="0" lang="en-US" err="1" smtClean="0"/>
              <a:t>E.g</a:t>
            </a:r>
            <a:r>
              <a:rPr dirty="0" lang="en-US" smtClean="0"/>
              <a:t> hydrogen (H), iron (Fe), oxygen (O), calcium (</a:t>
            </a:r>
            <a:r>
              <a:rPr dirty="0" lang="en-US" err="1" smtClean="0"/>
              <a:t>Ca</a:t>
            </a:r>
            <a:r>
              <a:rPr dirty="0" lang="en-US" smtClean="0"/>
              <a:t>), nitrogen (N), and carbon (C). The body has more than 20 elements</a:t>
            </a:r>
          </a:p>
          <a:p>
            <a:pPr indent="0" marL="0">
              <a:buNone/>
            </a:pPr>
            <a:r>
              <a:rPr dirty="0" lang="en-US" smtClean="0"/>
              <a:t>NB; review the symbols of various elements</a:t>
            </a:r>
          </a:p>
          <a:p>
            <a:r>
              <a:rPr dirty="0" lang="en-US" smtClean="0"/>
              <a:t>Atoms: are the smallest parts of an element that have the characteristics of that element. </a:t>
            </a:r>
          </a:p>
          <a:p>
            <a:r>
              <a:rPr dirty="0" lang="en-US" smtClean="0"/>
              <a:t>An atom consists of three major subunits or particles: protons, neutrons and electrons</a:t>
            </a:r>
          </a:p>
          <a:p>
            <a:pPr lvl="1"/>
            <a:r>
              <a:rPr dirty="0" lang="en-US" smtClean="0"/>
              <a:t>A proton has a positive electrical charge and is found in the nucleus (or center) of the atom. Number of protons equals atomic number</a:t>
            </a:r>
          </a:p>
          <a:p>
            <a:pPr lvl="1"/>
            <a:r>
              <a:rPr dirty="0" lang="en-US" smtClean="0"/>
              <a:t>A neutron is electrically neutral (has no charge) and is also found in the nucleus.</a:t>
            </a:r>
          </a:p>
          <a:p>
            <a:pPr lvl="1"/>
            <a:r>
              <a:rPr dirty="0" lang="en-US" smtClean="0"/>
              <a:t>An electron has a negative electrical charge and is found outside the nucleus</a:t>
            </a:r>
          </a:p>
          <a:p>
            <a:r>
              <a:rPr dirty="0" lang="en-US" smtClean="0"/>
              <a:t>Both neutrons and electrons gives atomic weight. Number of protons is equal to number of electrons</a:t>
            </a:r>
          </a:p>
          <a:p>
            <a:endParaRPr dirty="0" lang="en-US"/>
          </a:p>
        </p:txBody>
      </p:sp>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27" name="Title 1"/>
          <p:cNvSpPr>
            <a:spLocks noGrp="1"/>
          </p:cNvSpPr>
          <p:nvPr>
            <p:ph type="title"/>
          </p:nvPr>
        </p:nvSpPr>
        <p:spPr>
          <a:xfrm>
            <a:off x="838200" y="365126"/>
            <a:ext cx="10515600" cy="750980"/>
          </a:xfrm>
        </p:spPr>
        <p:txBody>
          <a:bodyPr/>
          <a:p>
            <a:r>
              <a:rPr dirty="0" lang="en-US" smtClean="0"/>
              <a:t>Bonds </a:t>
            </a:r>
            <a:endParaRPr dirty="0" lang="en-US"/>
          </a:p>
        </p:txBody>
      </p:sp>
      <p:sp>
        <p:nvSpPr>
          <p:cNvPr id="1048628" name="Content Placeholder 2"/>
          <p:cNvSpPr>
            <a:spLocks noGrp="1"/>
          </p:cNvSpPr>
          <p:nvPr>
            <p:ph idx="1"/>
          </p:nvPr>
        </p:nvSpPr>
        <p:spPr>
          <a:xfrm>
            <a:off x="838200" y="1116106"/>
            <a:ext cx="10515600" cy="5298761"/>
          </a:xfrm>
        </p:spPr>
        <p:txBody>
          <a:bodyPr>
            <a:normAutofit fontScale="75000" lnSpcReduction="10000"/>
          </a:bodyPr>
          <a:p>
            <a:r>
              <a:rPr dirty="0" lang="en-US" smtClean="0"/>
              <a:t>The electrons can enable an atom to connect, or bond, to other atoms to form molecules</a:t>
            </a:r>
          </a:p>
          <a:p>
            <a:r>
              <a:rPr b="1" dirty="0" lang="en-US" smtClean="0">
                <a:solidFill>
                  <a:srgbClr val="FF0000"/>
                </a:solidFill>
              </a:rPr>
              <a:t>CHEMICAL BONDS</a:t>
            </a:r>
          </a:p>
          <a:p>
            <a:pPr lvl="1"/>
            <a:r>
              <a:rPr dirty="0" lang="en-US" smtClean="0"/>
              <a:t>A chemical bond is a force or attraction between positive and negative electrical charges that keeps two or more atoms closely associated with each other to form a molecule</a:t>
            </a:r>
          </a:p>
          <a:p>
            <a:r>
              <a:rPr dirty="0" lang="en-US" smtClean="0">
                <a:solidFill>
                  <a:srgbClr val="FF0000"/>
                </a:solidFill>
              </a:rPr>
              <a:t>Types of bonds</a:t>
            </a:r>
          </a:p>
          <a:p>
            <a:pPr lvl="1"/>
            <a:r>
              <a:rPr b="1" dirty="0" lang="en-US" smtClean="0"/>
              <a:t>Ionic bonds</a:t>
            </a:r>
            <a:r>
              <a:rPr dirty="0" lang="en-US" smtClean="0"/>
              <a:t>:  involves the loss of one or more electrons by one atom and the gain of the electron(s) by another atom or atoms </a:t>
            </a:r>
            <a:r>
              <a:rPr dirty="0" lang="en-US" err="1" smtClean="0"/>
              <a:t>e.g</a:t>
            </a:r>
            <a:r>
              <a:rPr dirty="0" lang="en-US" smtClean="0"/>
              <a:t> common salt is formed when sodium loses an ion to chloride</a:t>
            </a:r>
          </a:p>
          <a:p>
            <a:pPr lvl="2"/>
            <a:r>
              <a:rPr dirty="0" lang="en-US" smtClean="0"/>
              <a:t>Ions with positive charges are called </a:t>
            </a:r>
            <a:r>
              <a:rPr dirty="0" lang="en-US" err="1" smtClean="0"/>
              <a:t>cations</a:t>
            </a:r>
            <a:r>
              <a:rPr dirty="0" lang="en-US" smtClean="0"/>
              <a:t>. These include Na+, Ca2+, K+, Fe2+, and Mg2+. Ions with negative charges are called anions, which include </a:t>
            </a:r>
            <a:r>
              <a:rPr dirty="0" lang="en-US" err="1" smtClean="0"/>
              <a:t>Cl</a:t>
            </a:r>
            <a:r>
              <a:rPr dirty="0" lang="en-US" smtClean="0"/>
              <a:t>- SO42- (sulfate), and HCO3-(bicarbonate). The types of compounds formed by ionic bonding are salts, acids, and bases</a:t>
            </a:r>
          </a:p>
          <a:p>
            <a:pPr lvl="1"/>
            <a:r>
              <a:rPr b="1" dirty="0" lang="en-US" smtClean="0"/>
              <a:t>Covalent bonds</a:t>
            </a:r>
            <a:r>
              <a:rPr dirty="0" lang="en-US" smtClean="0"/>
              <a:t>: involve the sharing of electrons between atoms. </a:t>
            </a:r>
            <a:r>
              <a:rPr dirty="0" lang="en-US" err="1" smtClean="0"/>
              <a:t>E.g</a:t>
            </a:r>
            <a:r>
              <a:rPr dirty="0" lang="en-US" smtClean="0"/>
              <a:t> oxygen and hydrogen</a:t>
            </a:r>
          </a:p>
          <a:p>
            <a:pPr lvl="1"/>
            <a:r>
              <a:rPr b="1" dirty="0" lang="en-US" smtClean="0"/>
              <a:t>Disulﬁde bonds</a:t>
            </a:r>
            <a:r>
              <a:rPr dirty="0" lang="en-US" smtClean="0"/>
              <a:t>: is a covalent bond formed between two atoms of sulfur, usually within the same large protein molecule </a:t>
            </a:r>
            <a:r>
              <a:rPr dirty="0" lang="en-US" err="1" smtClean="0"/>
              <a:t>e.g</a:t>
            </a:r>
            <a:r>
              <a:rPr dirty="0" lang="en-US" smtClean="0"/>
              <a:t> in insulin and naturally curled hair</a:t>
            </a:r>
          </a:p>
          <a:p>
            <a:pPr lvl="1"/>
            <a:r>
              <a:rPr b="1" dirty="0" lang="en-US" smtClean="0"/>
              <a:t>Hydrogen bonds</a:t>
            </a:r>
            <a:r>
              <a:rPr dirty="0" lang="en-US" smtClean="0"/>
              <a:t>. Does not involve the sharing or exchange of electrons, but rather results because of a property of hydrogen atoms They maintain 3 dimensional shape and cohesiveness </a:t>
            </a:r>
            <a:r>
              <a:rPr dirty="0" lang="en-US" err="1" smtClean="0"/>
              <a:t>e.g</a:t>
            </a:r>
            <a:r>
              <a:rPr dirty="0" lang="en-US" smtClean="0"/>
              <a:t> in water</a:t>
            </a:r>
          </a:p>
          <a:p>
            <a:endParaRPr dirty="0" lang="en-US"/>
          </a:p>
        </p:txBody>
      </p:sp>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629" name="Title 1"/>
          <p:cNvSpPr>
            <a:spLocks noGrp="1"/>
          </p:cNvSpPr>
          <p:nvPr>
            <p:ph type="title"/>
          </p:nvPr>
        </p:nvSpPr>
        <p:spPr>
          <a:xfrm>
            <a:off x="838200" y="365126"/>
            <a:ext cx="10515600" cy="764427"/>
          </a:xfrm>
        </p:spPr>
        <p:txBody>
          <a:bodyPr>
            <a:normAutofit fontScale="90000"/>
          </a:bodyPr>
          <a:p>
            <a:r>
              <a:rPr dirty="0" lang="en-US" smtClean="0"/>
              <a:t>INORGANIC COMPOUNDS OF IMPORTANCE</a:t>
            </a:r>
            <a:endParaRPr dirty="0" lang="en-US"/>
          </a:p>
        </p:txBody>
      </p:sp>
      <p:sp>
        <p:nvSpPr>
          <p:cNvPr id="1048630" name="Content Placeholder 2"/>
          <p:cNvSpPr>
            <a:spLocks noGrp="1"/>
          </p:cNvSpPr>
          <p:nvPr>
            <p:ph idx="1"/>
          </p:nvPr>
        </p:nvSpPr>
        <p:spPr>
          <a:xfrm>
            <a:off x="838200" y="1129553"/>
            <a:ext cx="10515600" cy="5298141"/>
          </a:xfrm>
        </p:spPr>
        <p:txBody>
          <a:bodyPr>
            <a:noAutofit/>
          </a:bodyPr>
          <a:p>
            <a:r>
              <a:rPr dirty="0" sz="3200" lang="en-US" smtClean="0"/>
              <a:t>Inorganic compounds are simple molecules that often consist of only one or two different elements. </a:t>
            </a:r>
          </a:p>
          <a:p>
            <a:r>
              <a:rPr dirty="0" sz="3200" lang="en-US" smtClean="0"/>
              <a:t>Examples include; water, oxygen, CO2, acids and bases</a:t>
            </a:r>
          </a:p>
          <a:p>
            <a:pPr indent="0" marL="0">
              <a:buNone/>
            </a:pPr>
            <a:r>
              <a:rPr b="1" dirty="0" sz="3200" lang="en-US" smtClean="0"/>
              <a:t>WATER </a:t>
            </a:r>
          </a:p>
          <a:p>
            <a:r>
              <a:rPr dirty="0" sz="3200" lang="en-US" smtClean="0"/>
              <a:t>Water makes up 60% to 75% of the human body</a:t>
            </a:r>
          </a:p>
          <a:p>
            <a:r>
              <a:rPr dirty="0" sz="3200" lang="en-US" smtClean="0"/>
              <a:t>Roles of water</a:t>
            </a:r>
          </a:p>
          <a:p>
            <a:pPr lvl="1"/>
            <a:r>
              <a:rPr dirty="0" sz="2800" lang="en-US" smtClean="0">
                <a:solidFill>
                  <a:srgbClr val="FF0000"/>
                </a:solidFill>
              </a:rPr>
              <a:t>Solvent</a:t>
            </a:r>
          </a:p>
          <a:p>
            <a:pPr lvl="1"/>
            <a:r>
              <a:rPr dirty="0" sz="2800" lang="en-US" smtClean="0">
                <a:solidFill>
                  <a:srgbClr val="FF0000"/>
                </a:solidFill>
              </a:rPr>
              <a:t>Lubricant </a:t>
            </a:r>
          </a:p>
          <a:p>
            <a:pPr lvl="1"/>
            <a:r>
              <a:rPr dirty="0" sz="2800" lang="en-US" smtClean="0">
                <a:solidFill>
                  <a:srgbClr val="FF0000"/>
                </a:solidFill>
              </a:rPr>
              <a:t>Water changes temperature slowly </a:t>
            </a:r>
            <a:r>
              <a:rPr dirty="0" sz="2800" lang="en-US" err="1" smtClean="0">
                <a:solidFill>
                  <a:srgbClr val="FF0000"/>
                </a:solidFill>
              </a:rPr>
              <a:t>i.e</a:t>
            </a:r>
            <a:r>
              <a:rPr dirty="0" sz="2800" lang="en-US" smtClean="0">
                <a:solidFill>
                  <a:srgbClr val="FF0000"/>
                </a:solidFill>
              </a:rPr>
              <a:t> absorbs heat before temperature rises, loses heat before temperature falls, has high vaporization (sweating)</a:t>
            </a:r>
            <a:endParaRPr dirty="0" sz="2800" lang="en-US">
              <a:solidFill>
                <a:srgbClr val="FF0000"/>
              </a:solidFill>
            </a:endParaRPr>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631" name="Title 1"/>
          <p:cNvSpPr>
            <a:spLocks noGrp="1"/>
          </p:cNvSpPr>
          <p:nvPr>
            <p:ph type="title"/>
          </p:nvPr>
        </p:nvSpPr>
        <p:spPr>
          <a:xfrm>
            <a:off x="838200" y="365126"/>
            <a:ext cx="10515600" cy="1100603"/>
          </a:xfrm>
        </p:spPr>
        <p:txBody>
          <a:bodyPr>
            <a:normAutofit fontScale="90000"/>
          </a:bodyPr>
          <a:p>
            <a:r>
              <a:rPr dirty="0" lang="en-US" smtClean="0"/>
              <a:t>Water in the body is found in the compartments as;</a:t>
            </a:r>
            <a:endParaRPr dirty="0" lang="en-US"/>
          </a:p>
        </p:txBody>
      </p:sp>
      <p:sp>
        <p:nvSpPr>
          <p:cNvPr id="1048632" name="Content Placeholder 2"/>
          <p:cNvSpPr>
            <a:spLocks noGrp="1"/>
          </p:cNvSpPr>
          <p:nvPr>
            <p:ph idx="1"/>
          </p:nvPr>
        </p:nvSpPr>
        <p:spPr>
          <a:xfrm>
            <a:off x="838200" y="1637365"/>
            <a:ext cx="10515600" cy="4467599"/>
          </a:xfrm>
        </p:spPr>
        <p:txBody>
          <a:bodyPr>
            <a:noAutofit/>
          </a:bodyPr>
          <a:p>
            <a:pPr indent="-514350" marL="514350">
              <a:buFont typeface="+mj-lt"/>
              <a:buAutoNum type="arabicPeriod"/>
            </a:pPr>
            <a:r>
              <a:rPr b="1" dirty="0" sz="3200" lang="en-US" smtClean="0"/>
              <a:t>Intracellular ﬂuid (ICF)—</a:t>
            </a:r>
            <a:r>
              <a:rPr dirty="0" sz="3200" lang="en-US" smtClean="0"/>
              <a:t>the water within cells; about 65% of the total body water </a:t>
            </a:r>
          </a:p>
          <a:p>
            <a:pPr indent="-514350" marL="514350">
              <a:buFont typeface="+mj-lt"/>
              <a:buAutoNum type="arabicPeriod"/>
            </a:pPr>
            <a:r>
              <a:rPr b="1" dirty="0" sz="3200" lang="en-US" smtClean="0"/>
              <a:t>Extracellular ﬂuid (ECF)—</a:t>
            </a:r>
            <a:r>
              <a:rPr dirty="0" sz="3200" lang="en-US" smtClean="0"/>
              <a:t>all the rest of the water in the body; about 35% of the total. It is found as;</a:t>
            </a:r>
          </a:p>
          <a:p>
            <a:pPr lvl="1"/>
            <a:r>
              <a:rPr dirty="0" sz="2800" lang="en-US" smtClean="0"/>
              <a:t>Plasma—water found in blood vessels </a:t>
            </a:r>
          </a:p>
          <a:p>
            <a:pPr lvl="1"/>
            <a:r>
              <a:rPr dirty="0" sz="2800" lang="en-US" smtClean="0"/>
              <a:t>Lymph—water found in lymphatic vessels </a:t>
            </a:r>
          </a:p>
          <a:p>
            <a:pPr lvl="1"/>
            <a:r>
              <a:rPr dirty="0" sz="2800" lang="en-US" smtClean="0"/>
              <a:t>Tissue ﬂuid or interstitial ﬂuid—water found in the small spaces between cells </a:t>
            </a:r>
          </a:p>
          <a:p>
            <a:pPr lvl="1"/>
            <a:r>
              <a:rPr dirty="0" sz="2800" lang="en-US" smtClean="0"/>
              <a:t>Specialized ﬂuids— in specific places</a:t>
            </a:r>
            <a:endParaRPr dirty="0" sz="2800" lang="en-US"/>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588" name="Title 1"/>
          <p:cNvSpPr>
            <a:spLocks noGrp="1"/>
          </p:cNvSpPr>
          <p:nvPr>
            <p:ph type="title"/>
          </p:nvPr>
        </p:nvSpPr>
        <p:spPr/>
        <p:txBody>
          <a:bodyPr/>
          <a:p>
            <a:r>
              <a:rPr dirty="0" lang="en-US" smtClean="0"/>
              <a:t>MODULE COMPETENCE AND OUTCOMES</a:t>
            </a:r>
            <a:endParaRPr dirty="0" lang="en-US"/>
          </a:p>
        </p:txBody>
      </p:sp>
      <p:sp>
        <p:nvSpPr>
          <p:cNvPr id="1048589" name="Content Placeholder 2"/>
          <p:cNvSpPr>
            <a:spLocks noGrp="1"/>
          </p:cNvSpPr>
          <p:nvPr>
            <p:ph idx="1"/>
          </p:nvPr>
        </p:nvSpPr>
        <p:spPr/>
        <p:txBody>
          <a:bodyPr>
            <a:normAutofit fontScale="75000" lnSpcReduction="20000"/>
          </a:bodyPr>
          <a:p>
            <a:r>
              <a:rPr dirty="0" lang="en-US" smtClean="0"/>
              <a:t>COMPETENCE: </a:t>
            </a:r>
          </a:p>
          <a:p>
            <a:pPr lvl="1"/>
            <a:r>
              <a:rPr dirty="0" lang="en-US" smtClean="0"/>
              <a:t>The learner will apply concepts of the normal anatomical structure and function of the human body in predicting physiological consequences within and between anatomical and physiological systems of the human body</a:t>
            </a:r>
          </a:p>
          <a:p>
            <a:r>
              <a:rPr dirty="0" lang="en-US" smtClean="0"/>
              <a:t>OUTCOMES: at the end of the course the learner should;</a:t>
            </a:r>
          </a:p>
          <a:p>
            <a:pPr lvl="1"/>
            <a:r>
              <a:rPr dirty="0" lang="en-US" smtClean="0"/>
              <a:t>Develop a vocabulary of appropriate terminology to effectively communicate information related to anatomy and physiology</a:t>
            </a:r>
          </a:p>
          <a:p>
            <a:pPr lvl="1"/>
            <a:r>
              <a:rPr dirty="0" lang="en-US" smtClean="0"/>
              <a:t>Demonstrate ability to relate the structure and function of body systems involved in support and movement</a:t>
            </a:r>
          </a:p>
          <a:p>
            <a:pPr lvl="1"/>
            <a:r>
              <a:rPr dirty="0" lang="en-US" smtClean="0"/>
              <a:t>Demonstrate ability to relate the structure and function of body systems involved in integration and coordination</a:t>
            </a:r>
          </a:p>
          <a:p>
            <a:pPr lvl="1"/>
            <a:r>
              <a:rPr dirty="0" lang="en-US" smtClean="0"/>
              <a:t>Demonstrate ability to relate the structure and function of body systems involved in transport</a:t>
            </a:r>
          </a:p>
          <a:p>
            <a:pPr lvl="1"/>
            <a:r>
              <a:rPr dirty="0" lang="en-US" smtClean="0"/>
              <a:t>Demonstrate ability to relate the structure and function of body systems involved in absorption and excretion</a:t>
            </a:r>
          </a:p>
          <a:p>
            <a:pPr lvl="1"/>
            <a:r>
              <a:rPr dirty="0" lang="en-US" smtClean="0"/>
              <a:t>Demonstrate ability to relate the structure and function of the reproductive system</a:t>
            </a:r>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633" name="Title 1"/>
          <p:cNvSpPr>
            <a:spLocks noGrp="1"/>
          </p:cNvSpPr>
          <p:nvPr>
            <p:ph type="title"/>
          </p:nvPr>
        </p:nvSpPr>
        <p:spPr/>
        <p:txBody>
          <a:bodyPr/>
          <a:p>
            <a:r>
              <a:rPr b="1" dirty="0" lang="en-US" smtClean="0">
                <a:latin typeface="Times New Roman" pitchFamily="18" charset="0"/>
                <a:cs typeface="Times New Roman" pitchFamily="18" charset="0"/>
              </a:rPr>
              <a:t>Specialized </a:t>
            </a:r>
            <a:r>
              <a:rPr dirty="0" lang="en-US" smtClean="0">
                <a:latin typeface="Times New Roman" pitchFamily="18" charset="0"/>
                <a:cs typeface="Times New Roman" pitchFamily="18" charset="0"/>
              </a:rPr>
              <a:t>fluids </a:t>
            </a:r>
            <a:endParaRPr dirty="0" lang="en-US"/>
          </a:p>
        </p:txBody>
      </p:sp>
      <p:sp>
        <p:nvSpPr>
          <p:cNvPr id="1048634" name="Content Placeholder 2"/>
          <p:cNvSpPr>
            <a:spLocks noGrp="1"/>
          </p:cNvSpPr>
          <p:nvPr>
            <p:ph idx="1"/>
          </p:nvPr>
        </p:nvSpPr>
        <p:spPr/>
        <p:txBody>
          <a:bodyPr>
            <a:noAutofit/>
          </a:bodyPr>
          <a:p>
            <a:pPr>
              <a:buFont typeface="Wingdings" pitchFamily="2" charset="2"/>
              <a:buChar char="v"/>
            </a:pPr>
            <a:r>
              <a:rPr dirty="0" sz="3600" lang="en-US" smtClean="0">
                <a:latin typeface="Times New Roman" pitchFamily="18" charset="0"/>
                <a:cs typeface="Times New Roman" pitchFamily="18" charset="0"/>
              </a:rPr>
              <a:t>Synovial fluid(joints),</a:t>
            </a:r>
          </a:p>
          <a:p>
            <a:pPr>
              <a:buFont typeface="Wingdings" pitchFamily="2" charset="2"/>
              <a:buChar char="v"/>
            </a:pPr>
            <a:r>
              <a:rPr dirty="0" sz="3600" lang="en-US" smtClean="0">
                <a:latin typeface="Times New Roman" pitchFamily="18" charset="0"/>
                <a:cs typeface="Times New Roman" pitchFamily="18" charset="0"/>
              </a:rPr>
              <a:t>Cerebrospinal fluid(brain and spinal cord),</a:t>
            </a:r>
          </a:p>
          <a:p>
            <a:pPr>
              <a:buFont typeface="Wingdings" pitchFamily="2" charset="2"/>
              <a:buChar char="v"/>
            </a:pPr>
            <a:r>
              <a:rPr dirty="0" sz="3600" lang="en-US" smtClean="0">
                <a:latin typeface="Times New Roman" pitchFamily="18" charset="0"/>
                <a:cs typeface="Times New Roman" pitchFamily="18" charset="0"/>
              </a:rPr>
              <a:t>Aqueous humor and vitreous humor in the eye</a:t>
            </a:r>
          </a:p>
          <a:p>
            <a:pPr>
              <a:buFont typeface="Wingdings" pitchFamily="2" charset="2"/>
              <a:buChar char="v"/>
            </a:pPr>
            <a:r>
              <a:rPr dirty="0" sz="3600" lang="en-US" smtClean="0">
                <a:latin typeface="Times New Roman" pitchFamily="18" charset="0"/>
                <a:cs typeface="Times New Roman" pitchFamily="18" charset="0"/>
              </a:rPr>
              <a:t>Pleural fluid around the lungs</a:t>
            </a:r>
          </a:p>
          <a:p>
            <a:pPr>
              <a:buFont typeface="Wingdings" pitchFamily="2" charset="2"/>
              <a:buChar char="v"/>
            </a:pPr>
            <a:r>
              <a:rPr dirty="0" sz="3600" lang="en-US" smtClean="0">
                <a:latin typeface="Times New Roman" pitchFamily="18" charset="0"/>
                <a:cs typeface="Times New Roman" pitchFamily="18" charset="0"/>
              </a:rPr>
              <a:t>Pericardial fluid around the heart</a:t>
            </a:r>
          </a:p>
          <a:p>
            <a:pPr>
              <a:buNone/>
            </a:pPr>
            <a:r>
              <a:rPr dirty="0" sz="3600" lang="en-US" smtClean="0">
                <a:latin typeface="Times New Roman" pitchFamily="18" charset="0"/>
                <a:cs typeface="Times New Roman" pitchFamily="18" charset="0"/>
              </a:rPr>
              <a:t> The above fluid play the role of lubrication</a:t>
            </a:r>
            <a:endParaRPr dirty="0" sz="3600" lang="en-US"/>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635" name="Title 2"/>
          <p:cNvSpPr>
            <a:spLocks noGrp="1"/>
          </p:cNvSpPr>
          <p:nvPr>
            <p:ph type="title"/>
          </p:nvPr>
        </p:nvSpPr>
        <p:spPr>
          <a:xfrm>
            <a:off x="838200" y="365126"/>
            <a:ext cx="10515600" cy="1135696"/>
          </a:xfrm>
        </p:spPr>
        <p:txBody>
          <a:bodyPr>
            <a:normAutofit fontScale="90000"/>
          </a:bodyPr>
          <a:p>
            <a:r>
              <a:rPr dirty="0" lang="en-US" smtClean="0"/>
              <a:t>Distribution of body water in a 70 kg person</a:t>
            </a:r>
            <a:endParaRPr dirty="0" lang="en-US"/>
          </a:p>
        </p:txBody>
      </p:sp>
      <p:sp>
        <p:nvSpPr>
          <p:cNvPr id="1048636" name="Content Placeholder 1"/>
          <p:cNvSpPr>
            <a:spLocks noGrp="1"/>
          </p:cNvSpPr>
          <p:nvPr>
            <p:ph idx="1"/>
          </p:nvPr>
        </p:nvSpPr>
        <p:spPr/>
        <p:txBody>
          <a:bodyPr/>
          <a:p>
            <a:r>
              <a:rPr dirty="0" lang="en-US" smtClean="0"/>
              <a:t>.</a:t>
            </a:r>
            <a:endParaRPr dirty="0" lang="en-US"/>
          </a:p>
        </p:txBody>
      </p:sp>
      <p:pic>
        <p:nvPicPr>
          <p:cNvPr id="2097160" name="Picture 2"/>
          <p:cNvPicPr>
            <a:picLocks noChangeAspect="1" noChangeArrowheads="1"/>
          </p:cNvPicPr>
          <p:nvPr/>
        </p:nvPicPr>
        <p:blipFill>
          <a:blip xmlns:r="http://schemas.openxmlformats.org/officeDocument/2006/relationships" r:embed="rId1"/>
          <a:srcRect/>
          <a:stretch>
            <a:fillRect/>
          </a:stretch>
        </p:blipFill>
        <p:spPr bwMode="auto">
          <a:xfrm>
            <a:off x="2380129" y="1500822"/>
            <a:ext cx="6004216" cy="4676141"/>
          </a:xfrm>
          <a:prstGeom prst="rect"/>
          <a:noFill/>
          <a:ln w="9525">
            <a:noFill/>
            <a:miter lim="800000"/>
            <a:headEnd/>
            <a:tailEnd/>
          </a:ln>
          <a:effectLst/>
        </p:spPr>
      </p:pic>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637" name="Title 1"/>
          <p:cNvSpPr>
            <a:spLocks noGrp="1"/>
          </p:cNvSpPr>
          <p:nvPr>
            <p:ph type="title"/>
          </p:nvPr>
        </p:nvSpPr>
        <p:spPr>
          <a:xfrm>
            <a:off x="838200" y="365126"/>
            <a:ext cx="10515600" cy="1041643"/>
          </a:xfrm>
        </p:spPr>
        <p:txBody>
          <a:bodyPr/>
          <a:p>
            <a:r>
              <a:rPr dirty="0" lang="en-US" smtClean="0"/>
              <a:t>ACIDS, BASES and pH</a:t>
            </a:r>
            <a:endParaRPr dirty="0" lang="en-US"/>
          </a:p>
        </p:txBody>
      </p:sp>
      <p:sp>
        <p:nvSpPr>
          <p:cNvPr id="1048638" name="Content Placeholder 2"/>
          <p:cNvSpPr>
            <a:spLocks noGrp="1"/>
          </p:cNvSpPr>
          <p:nvPr>
            <p:ph idx="1"/>
          </p:nvPr>
        </p:nvSpPr>
        <p:spPr>
          <a:xfrm>
            <a:off x="838200" y="1406769"/>
            <a:ext cx="10515600" cy="4965896"/>
          </a:xfrm>
        </p:spPr>
        <p:txBody>
          <a:bodyPr>
            <a:normAutofit fontScale="91667" lnSpcReduction="10000"/>
          </a:bodyPr>
          <a:p>
            <a:r>
              <a:rPr dirty="0" lang="en-US" smtClean="0"/>
              <a:t>An acid is a substance that increases the concentration of hydrogen ions (H+) in a water solution. </a:t>
            </a:r>
          </a:p>
          <a:p>
            <a:r>
              <a:rPr dirty="0" lang="en-US" smtClean="0"/>
              <a:t>A base is a substance that decreases the concentration of H+ ions, but increases the concentration of hydroxyl ions (OH-). </a:t>
            </a:r>
          </a:p>
          <a:p>
            <a:pPr lvl="1"/>
            <a:r>
              <a:rPr dirty="0" lang="en-US" smtClean="0"/>
              <a:t>The acidity or alkalinity (basicity) of a solution is measured on a scale of values called pH (parts hydrogen).  </a:t>
            </a:r>
          </a:p>
          <a:p>
            <a:pPr lvl="1"/>
            <a:r>
              <a:rPr dirty="0" lang="en-US" smtClean="0"/>
              <a:t>Values on the scale ranges from 0 to 14</a:t>
            </a:r>
            <a:r>
              <a:rPr dirty="0" lang="en-US"/>
              <a:t> </a:t>
            </a:r>
            <a:r>
              <a:rPr dirty="0" lang="en-US" smtClean="0"/>
              <a:t>with 0 indicating the most acidic level and 14 the most alkaline. </a:t>
            </a:r>
          </a:p>
          <a:p>
            <a:pPr lvl="1"/>
            <a:r>
              <a:rPr dirty="0" lang="en-US" smtClean="0"/>
              <a:t>A pH of 7 is neutral because it contains the same number of H+ ions and OH-ions </a:t>
            </a:r>
            <a:r>
              <a:rPr dirty="0" lang="en-US" err="1" smtClean="0"/>
              <a:t>e.g</a:t>
            </a:r>
            <a:r>
              <a:rPr dirty="0" lang="en-US" smtClean="0"/>
              <a:t> Pure water has a pH of 7. </a:t>
            </a:r>
          </a:p>
          <a:p>
            <a:r>
              <a:rPr b="1" dirty="0" lang="en-US" smtClean="0"/>
              <a:t>The cells and internal ﬂuids of the human body have a pH close to neutral</a:t>
            </a:r>
            <a:r>
              <a:rPr dirty="0" lang="en-US" smtClean="0"/>
              <a:t>. </a:t>
            </a:r>
            <a:r>
              <a:rPr dirty="0" lang="en-US" smtClean="0">
                <a:solidFill>
                  <a:srgbClr val="0070C0"/>
                </a:solidFill>
              </a:rPr>
              <a:t>The pH of intracellular ﬂuid is around 6.8</a:t>
            </a:r>
          </a:p>
          <a:p>
            <a:r>
              <a:rPr dirty="0" lang="en-US" smtClean="0"/>
              <a:t>The normal pH range of blood is </a:t>
            </a:r>
            <a:r>
              <a:rPr b="1" dirty="0" lang="en-US" smtClean="0"/>
              <a:t>7.35 to 7.45</a:t>
            </a:r>
            <a:r>
              <a:rPr dirty="0" lang="en-US" smtClean="0"/>
              <a:t>. This </a:t>
            </a:r>
            <a:r>
              <a:rPr dirty="0" lang="en-US" smtClean="0">
                <a:solidFill>
                  <a:srgbClr val="FF0000"/>
                </a:solidFill>
              </a:rPr>
              <a:t>pH of blood must be maintained within this slightly </a:t>
            </a:r>
            <a:r>
              <a:rPr dirty="0" lang="en-US" u="sng" smtClean="0">
                <a:solidFill>
                  <a:srgbClr val="FF0000"/>
                </a:solidFill>
              </a:rPr>
              <a:t>alkaline range</a:t>
            </a:r>
          </a:p>
        </p:txBody>
      </p:sp>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645" name="Title 1"/>
          <p:cNvSpPr>
            <a:spLocks noGrp="1"/>
          </p:cNvSpPr>
          <p:nvPr>
            <p:ph type="title"/>
          </p:nvPr>
        </p:nvSpPr>
        <p:spPr/>
        <p:txBody>
          <a:bodyPr/>
          <a:p>
            <a:r>
              <a:rPr dirty="0" lang="en-US" smtClean="0"/>
              <a:t>PH values</a:t>
            </a:r>
            <a:endParaRPr dirty="0" lang="en-US"/>
          </a:p>
        </p:txBody>
      </p:sp>
      <p:sp>
        <p:nvSpPr>
          <p:cNvPr id="1048646" name="Content Placeholder 3"/>
          <p:cNvSpPr>
            <a:spLocks noGrp="1"/>
          </p:cNvSpPr>
          <p:nvPr>
            <p:ph sz="half" idx="2"/>
          </p:nvPr>
        </p:nvSpPr>
        <p:spPr/>
        <p:txBody>
          <a:bodyPr/>
          <a:p>
            <a:endParaRPr lang="en-US"/>
          </a:p>
        </p:txBody>
      </p:sp>
      <p:pic>
        <p:nvPicPr>
          <p:cNvPr id="2097161" name="Picture 2"/>
          <p:cNvPicPr>
            <a:picLocks noChangeAspect="1" noChangeArrowheads="1"/>
          </p:cNvPicPr>
          <p:nvPr/>
        </p:nvPicPr>
        <p:blipFill>
          <a:blip xmlns:r="http://schemas.openxmlformats.org/officeDocument/2006/relationships" r:embed="rId1"/>
          <a:srcRect/>
          <a:stretch>
            <a:fillRect/>
          </a:stretch>
        </p:blipFill>
        <p:spPr bwMode="auto">
          <a:xfrm>
            <a:off x="228600" y="1690688"/>
            <a:ext cx="5791200" cy="2772569"/>
          </a:xfrm>
          <a:prstGeom prst="rect"/>
          <a:noFill/>
          <a:ln w="9525">
            <a:noFill/>
            <a:miter lim="800000"/>
            <a:headEnd/>
            <a:tailEnd/>
          </a:ln>
          <a:effectLst/>
        </p:spPr>
      </p:pic>
      <p:sp>
        <p:nvSpPr>
          <p:cNvPr id="1048647" name="Content Placeholder 2"/>
          <p:cNvSpPr>
            <a:spLocks noGrp="1"/>
          </p:cNvSpPr>
          <p:nvPr>
            <p:ph sz="half" idx="1"/>
          </p:nvPr>
        </p:nvSpPr>
        <p:spPr/>
        <p:txBody>
          <a:bodyPr/>
          <a:p>
            <a:r>
              <a:rPr dirty="0" lang="en-US" smtClean="0"/>
              <a:t>.</a:t>
            </a:r>
            <a:endParaRPr dirty="0" lang="en-US"/>
          </a:p>
        </p:txBody>
      </p:sp>
      <p:pic>
        <p:nvPicPr>
          <p:cNvPr id="2097162" name="Picture 2"/>
          <p:cNvPicPr>
            <a:picLocks noChangeAspect="1" noChangeArrowheads="1"/>
          </p:cNvPicPr>
          <p:nvPr/>
        </p:nvPicPr>
        <p:blipFill>
          <a:blip xmlns:r="http://schemas.openxmlformats.org/officeDocument/2006/relationships" r:embed="rId2"/>
          <a:srcRect/>
          <a:stretch>
            <a:fillRect/>
          </a:stretch>
        </p:blipFill>
        <p:spPr bwMode="auto">
          <a:xfrm>
            <a:off x="6096000" y="1690688"/>
            <a:ext cx="5439508" cy="4667909"/>
          </a:xfrm>
          <a:prstGeom prst="rect"/>
          <a:noFill/>
          <a:ln w="9525">
            <a:noFill/>
            <a:miter lim="800000"/>
            <a:headEnd/>
            <a:tailEnd/>
          </a:ln>
          <a:effectLst/>
        </p:spPr>
      </p:pic>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648" name="Title 1"/>
          <p:cNvSpPr>
            <a:spLocks noGrp="1"/>
          </p:cNvSpPr>
          <p:nvPr>
            <p:ph type="title"/>
          </p:nvPr>
        </p:nvSpPr>
        <p:spPr>
          <a:xfrm>
            <a:off x="838200" y="365125"/>
            <a:ext cx="10515600" cy="1083847"/>
          </a:xfrm>
        </p:spPr>
        <p:txBody>
          <a:bodyPr/>
          <a:p>
            <a:r>
              <a:rPr dirty="0" lang="en-US" smtClean="0"/>
              <a:t>Acids and bases </a:t>
            </a:r>
            <a:r>
              <a:rPr dirty="0" lang="en-US" err="1" smtClean="0"/>
              <a:t>cont</a:t>
            </a:r>
            <a:r>
              <a:rPr dirty="0" lang="en-US" smtClean="0"/>
              <a:t>’</a:t>
            </a:r>
            <a:endParaRPr dirty="0" lang="en-US"/>
          </a:p>
        </p:txBody>
      </p:sp>
      <p:sp>
        <p:nvSpPr>
          <p:cNvPr id="1048649" name="Content Placeholder 2"/>
          <p:cNvSpPr>
            <a:spLocks noGrp="1"/>
          </p:cNvSpPr>
          <p:nvPr>
            <p:ph idx="1"/>
          </p:nvPr>
        </p:nvSpPr>
        <p:spPr>
          <a:xfrm>
            <a:off x="838200" y="1448972"/>
            <a:ext cx="10515600" cy="4909625"/>
          </a:xfrm>
        </p:spPr>
        <p:txBody>
          <a:bodyPr>
            <a:normAutofit lnSpcReduction="10000"/>
          </a:bodyPr>
          <a:p>
            <a:r>
              <a:rPr dirty="0" lang="en-US" smtClean="0"/>
              <a:t>A decrease of only one pH unit, which is 10 times as many H ions, would disrupt the chemical </a:t>
            </a:r>
            <a:r>
              <a:rPr dirty="0" lang="en-US" u="sng" smtClean="0"/>
              <a:t>reactions of the blood </a:t>
            </a:r>
            <a:r>
              <a:rPr dirty="0" lang="en-US" smtClean="0"/>
              <a:t>and cause the death of the individual</a:t>
            </a:r>
          </a:p>
          <a:p>
            <a:endParaRPr dirty="0" lang="en-US" smtClean="0">
              <a:solidFill>
                <a:srgbClr val="FF0000"/>
              </a:solidFill>
            </a:endParaRPr>
          </a:p>
          <a:p>
            <a:r>
              <a:rPr dirty="0" lang="en-US" smtClean="0"/>
              <a:t>External fluids such as gastric juice and urine may be strongly acidic or alkaline without causing harm to the body</a:t>
            </a:r>
          </a:p>
          <a:p>
            <a:endParaRPr dirty="0" lang="en-US" smtClean="0">
              <a:solidFill>
                <a:srgbClr val="FF0000"/>
              </a:solidFill>
            </a:endParaRPr>
          </a:p>
          <a:p>
            <a:r>
              <a:rPr dirty="0" lang="en-US" smtClean="0">
                <a:solidFill>
                  <a:srgbClr val="FF0000"/>
                </a:solidFill>
              </a:rPr>
              <a:t>Normal metabolism make body fluids more acidic and be continually corrected. </a:t>
            </a:r>
          </a:p>
          <a:p>
            <a:r>
              <a:rPr dirty="0" lang="en-US" smtClean="0"/>
              <a:t>Normal pH of internal ﬂuids is maintained by the </a:t>
            </a:r>
            <a:r>
              <a:rPr dirty="0" lang="en-US" smtClean="0">
                <a:solidFill>
                  <a:srgbClr val="00B050"/>
                </a:solidFill>
              </a:rPr>
              <a:t>kidneys, respiratory system, and buffer systems. </a:t>
            </a:r>
          </a:p>
          <a:p>
            <a:endParaRPr dirty="0" lang="en-US" smtClean="0">
              <a:solidFill>
                <a:srgbClr val="00B050"/>
              </a:solidFill>
            </a:endParaRPr>
          </a:p>
          <a:p>
            <a:endParaRPr dirty="0" lang="en-US"/>
          </a:p>
        </p:txBody>
      </p:sp>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650" name="Title 1"/>
          <p:cNvSpPr>
            <a:spLocks noGrp="1"/>
          </p:cNvSpPr>
          <p:nvPr>
            <p:ph type="title"/>
          </p:nvPr>
        </p:nvSpPr>
        <p:spPr/>
        <p:txBody>
          <a:bodyPr/>
          <a:p>
            <a:r>
              <a:rPr b="1" dirty="0" lang="en-US" smtClean="0"/>
              <a:t>BUFFER SYSTEMS </a:t>
            </a:r>
            <a:endParaRPr dirty="0" lang="en-US"/>
          </a:p>
        </p:txBody>
      </p:sp>
      <p:sp>
        <p:nvSpPr>
          <p:cNvPr id="1048651" name="Content Placeholder 2"/>
          <p:cNvSpPr>
            <a:spLocks noGrp="1"/>
          </p:cNvSpPr>
          <p:nvPr>
            <p:ph idx="1"/>
          </p:nvPr>
        </p:nvSpPr>
        <p:spPr/>
        <p:txBody>
          <a:bodyPr/>
          <a:p>
            <a:r>
              <a:rPr dirty="0" lang="en-US" smtClean="0"/>
              <a:t>A buffer system is a chemical or pair of chemicals that minimizes changes in pH by reacting with strong acids or strong bases to transform them into substances that will not drastically change pH </a:t>
            </a:r>
          </a:p>
          <a:p>
            <a:endParaRPr dirty="0" lang="en-US" smtClean="0"/>
          </a:p>
          <a:p>
            <a:r>
              <a:rPr b="1" dirty="0" lang="en-US" smtClean="0">
                <a:latin typeface="Times New Roman" pitchFamily="18" charset="0"/>
                <a:cs typeface="Times New Roman" pitchFamily="18" charset="0"/>
              </a:rPr>
              <a:t>A buffer may bond to H ions when a body fluid is becoming too acidic, or release H ions when a fluid is becoming too alkaline</a:t>
            </a:r>
            <a:r>
              <a:rPr dirty="0" lang="en-US" smtClean="0">
                <a:latin typeface="Times New Roman" pitchFamily="18" charset="0"/>
                <a:cs typeface="Times New Roman" pitchFamily="18" charset="0"/>
              </a:rPr>
              <a:t>.</a:t>
            </a:r>
          </a:p>
          <a:p>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Examples include: bicarbonates, some proteins, phosphates</a:t>
            </a:r>
          </a:p>
          <a:p>
            <a:endParaRPr dirty="0" lang="en-US"/>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652" name="Content Placeholder 1"/>
          <p:cNvSpPr>
            <a:spLocks noGrp="1"/>
          </p:cNvSpPr>
          <p:nvPr>
            <p:ph idx="1"/>
          </p:nvPr>
        </p:nvSpPr>
        <p:spPr/>
        <p:txBody>
          <a:bodyPr>
            <a:normAutofit/>
          </a:bodyPr>
          <a:p>
            <a:r>
              <a:rPr dirty="0" sz="2400" lang="en-US">
                <a:latin typeface="Times New Roman" pitchFamily="18" charset="0"/>
                <a:cs typeface="Times New Roman" pitchFamily="18" charset="0"/>
              </a:rPr>
              <a:t>If a strong acid, such as </a:t>
            </a:r>
            <a:r>
              <a:rPr dirty="0" sz="2400" lang="en-US" err="1">
                <a:latin typeface="Times New Roman" pitchFamily="18" charset="0"/>
                <a:cs typeface="Times New Roman" pitchFamily="18" charset="0"/>
              </a:rPr>
              <a:t>HCl</a:t>
            </a:r>
            <a:r>
              <a:rPr dirty="0" sz="2400" lang="en-US">
                <a:latin typeface="Times New Roman" pitchFamily="18" charset="0"/>
                <a:cs typeface="Times New Roman" pitchFamily="18" charset="0"/>
              </a:rPr>
              <a:t>, is added to extracellular fluid, this reaction will occur:</a:t>
            </a:r>
            <a:endParaRPr b="1" dirty="0" sz="2400" lang="en-US">
              <a:latin typeface="Times New Roman" pitchFamily="18" charset="0"/>
              <a:cs typeface="Times New Roman" pitchFamily="18" charset="0"/>
            </a:endParaRPr>
          </a:p>
          <a:p>
            <a:pPr>
              <a:buNone/>
            </a:pPr>
            <a:r>
              <a:rPr dirty="0" sz="2400" lang="en-US" err="1">
                <a:latin typeface="Times New Roman" pitchFamily="18" charset="0"/>
                <a:cs typeface="Times New Roman" pitchFamily="18" charset="0"/>
              </a:rPr>
              <a:t>HCl</a:t>
            </a:r>
            <a:r>
              <a:rPr dirty="0" sz="2400" lang="en-US">
                <a:latin typeface="Times New Roman" pitchFamily="18" charset="0"/>
                <a:cs typeface="Times New Roman" pitchFamily="18" charset="0"/>
              </a:rPr>
              <a:t> + NaHCO3 → </a:t>
            </a:r>
            <a:r>
              <a:rPr dirty="0" sz="2400" lang="en-US" err="1">
                <a:latin typeface="Times New Roman" pitchFamily="18" charset="0"/>
                <a:cs typeface="Times New Roman" pitchFamily="18" charset="0"/>
              </a:rPr>
              <a:t>NaCl</a:t>
            </a:r>
            <a:r>
              <a:rPr dirty="0" sz="2400" lang="en-US">
                <a:latin typeface="Times New Roman" pitchFamily="18" charset="0"/>
                <a:cs typeface="Times New Roman" pitchFamily="18" charset="0"/>
              </a:rPr>
              <a:t>  +H2CO3(weak carbonic acid)</a:t>
            </a:r>
          </a:p>
          <a:p>
            <a:pPr>
              <a:buNone/>
            </a:pPr>
            <a:endParaRPr dirty="0" sz="2400" lang="en-US">
              <a:latin typeface="Times New Roman" pitchFamily="18" charset="0"/>
              <a:cs typeface="Times New Roman" pitchFamily="18" charset="0"/>
            </a:endParaRPr>
          </a:p>
          <a:p>
            <a:r>
              <a:rPr dirty="0" sz="2400" lang="en-US" err="1">
                <a:latin typeface="Times New Roman" pitchFamily="18" charset="0"/>
                <a:cs typeface="Times New Roman" pitchFamily="18" charset="0"/>
              </a:rPr>
              <a:t>HCl</a:t>
            </a:r>
            <a:r>
              <a:rPr dirty="0" sz="2400" lang="en-US">
                <a:latin typeface="Times New Roman" pitchFamily="18" charset="0"/>
                <a:cs typeface="Times New Roman" pitchFamily="18" charset="0"/>
              </a:rPr>
              <a:t>, a strong acid that would greatly lower pH, has reacted with sodium bicarbonate. </a:t>
            </a:r>
          </a:p>
          <a:p>
            <a:pPr>
              <a:buNone/>
            </a:pPr>
            <a:endParaRPr dirty="0" sz="2400" lang="en-US">
              <a:latin typeface="Times New Roman" pitchFamily="18" charset="0"/>
              <a:cs typeface="Times New Roman" pitchFamily="18" charset="0"/>
            </a:endParaRPr>
          </a:p>
          <a:p>
            <a:r>
              <a:rPr b="1" dirty="0" sz="2400" lang="en-US" smtClean="0">
                <a:latin typeface="Times New Roman" pitchFamily="18" charset="0"/>
                <a:cs typeface="Times New Roman" pitchFamily="18" charset="0"/>
              </a:rPr>
              <a:t>The products of this reaction are </a:t>
            </a:r>
            <a:r>
              <a:rPr b="1" dirty="0" sz="2400" lang="en-US" err="1" smtClean="0">
                <a:latin typeface="Times New Roman" pitchFamily="18" charset="0"/>
                <a:cs typeface="Times New Roman" pitchFamily="18" charset="0"/>
              </a:rPr>
              <a:t>NaCl</a:t>
            </a:r>
            <a:r>
              <a:rPr b="1" dirty="0" sz="2400" lang="en-US" smtClean="0">
                <a:latin typeface="Times New Roman" pitchFamily="18" charset="0"/>
                <a:cs typeface="Times New Roman" pitchFamily="18" charset="0"/>
              </a:rPr>
              <a:t> (has no effect on pH), and H2CO3, a weak acid that lowers pH only slightly. This prevents a drastic change in the pH of the extracellular fluid.</a:t>
            </a:r>
            <a:endParaRPr b="1" dirty="0" sz="2400" lang="en-US">
              <a:latin typeface="Times New Roman" pitchFamily="18" charset="0"/>
              <a:cs typeface="Times New Roman" pitchFamily="18" charset="0"/>
            </a:endParaRPr>
          </a:p>
        </p:txBody>
      </p:sp>
      <p:sp>
        <p:nvSpPr>
          <p:cNvPr id="1048653" name="Title 2"/>
          <p:cNvSpPr>
            <a:spLocks noGrp="1"/>
          </p:cNvSpPr>
          <p:nvPr>
            <p:ph type="title"/>
          </p:nvPr>
        </p:nvSpPr>
        <p:spPr/>
        <p:txBody>
          <a:bodyPr/>
          <a:p>
            <a:r>
              <a:rPr dirty="0" lang="en-US" smtClean="0"/>
              <a:t>Examples of buffer system work</a:t>
            </a:r>
            <a:endParaRPr dirty="0" lang="en-US"/>
          </a:p>
        </p:txBody>
      </p:sp>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654" name="Content Placeholder 1"/>
          <p:cNvSpPr>
            <a:spLocks noGrp="1"/>
          </p:cNvSpPr>
          <p:nvPr>
            <p:ph idx="1"/>
          </p:nvPr>
        </p:nvSpPr>
        <p:spPr>
          <a:xfrm>
            <a:off x="914399" y="990601"/>
            <a:ext cx="9819249" cy="5016691"/>
          </a:xfrm>
        </p:spPr>
        <p:txBody>
          <a:bodyPr>
            <a:noAutofit/>
          </a:bodyPr>
          <a:p>
            <a:r>
              <a:rPr dirty="0" lang="en-US">
                <a:latin typeface="Times New Roman" pitchFamily="18" charset="0"/>
                <a:cs typeface="Times New Roman" pitchFamily="18" charset="0"/>
              </a:rPr>
              <a:t>If a strong base, such as sodium hydroxide, is added to the extracellular fluid, this reaction will occur: </a:t>
            </a:r>
          </a:p>
          <a:p>
            <a:pPr>
              <a:buNone/>
            </a:pPr>
            <a:r>
              <a:rPr dirty="0" lang="en-US" err="1">
                <a:latin typeface="Times New Roman" pitchFamily="18" charset="0"/>
                <a:cs typeface="Times New Roman" pitchFamily="18" charset="0"/>
              </a:rPr>
              <a:t>NaOH</a:t>
            </a:r>
            <a:r>
              <a:rPr dirty="0" lang="en-US">
                <a:latin typeface="Times New Roman" pitchFamily="18" charset="0"/>
                <a:cs typeface="Times New Roman" pitchFamily="18" charset="0"/>
              </a:rPr>
              <a:t> + H2CO3 → H2O + NaHCO3</a:t>
            </a:r>
          </a:p>
          <a:p>
            <a:r>
              <a:rPr dirty="0" lang="en-US">
                <a:latin typeface="Times New Roman" pitchFamily="18" charset="0"/>
                <a:cs typeface="Times New Roman" pitchFamily="18" charset="0"/>
              </a:rPr>
              <a:t>Sodium hydroxide, a strong base that would greatly raise pH, has reacted with carbonic acid.</a:t>
            </a:r>
          </a:p>
          <a:p>
            <a:r>
              <a:rPr b="1" dirty="0" lang="en-US">
                <a:latin typeface="Times New Roman" pitchFamily="18" charset="0"/>
                <a:cs typeface="Times New Roman" pitchFamily="18" charset="0"/>
              </a:rPr>
              <a:t>The products of this reaction are water, which has no effect on pH, and sodium bicarbonate, a weak base that raises pH only slightly</a:t>
            </a:r>
            <a:r>
              <a:rPr dirty="0" lang="en-US">
                <a:latin typeface="Times New Roman" pitchFamily="18" charset="0"/>
                <a:cs typeface="Times New Roman" pitchFamily="18" charset="0"/>
              </a:rPr>
              <a:t>. </a:t>
            </a:r>
          </a:p>
          <a:p>
            <a:r>
              <a:rPr dirty="0" lang="en-US">
                <a:latin typeface="Times New Roman" pitchFamily="18" charset="0"/>
                <a:cs typeface="Times New Roman" pitchFamily="18" charset="0"/>
              </a:rPr>
              <a:t>Again, this prevents a drastic change in the pH of the extracellular fluid.</a:t>
            </a:r>
          </a:p>
        </p:txBody>
      </p:sp>
      <p:sp>
        <p:nvSpPr>
          <p:cNvPr id="1048655" name="Title 2"/>
          <p:cNvSpPr>
            <a:spLocks noGrp="1"/>
          </p:cNvSpPr>
          <p:nvPr>
            <p:ph type="title"/>
          </p:nvPr>
        </p:nvSpPr>
        <p:spPr>
          <a:xfrm>
            <a:off x="1981200" y="0"/>
            <a:ext cx="8229600" cy="762000"/>
          </a:xfrm>
        </p:spPr>
        <p:txBody>
          <a:bodyPr>
            <a:normAutofit/>
          </a:bodyPr>
          <a:p>
            <a:r>
              <a:rPr dirty="0" lang="en-US" smtClean="0"/>
              <a:t>Example </a:t>
            </a:r>
            <a:r>
              <a:rPr dirty="0" lang="en-US" err="1" smtClean="0"/>
              <a:t>cont</a:t>
            </a:r>
            <a:r>
              <a:rPr dirty="0" lang="en-US" smtClean="0"/>
              <a:t>’</a:t>
            </a:r>
            <a:endParaRPr dirty="0" lang="en-US"/>
          </a:p>
        </p:txBody>
      </p:sp>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656" name="Content Placeholder 1"/>
          <p:cNvSpPr>
            <a:spLocks noGrp="1"/>
          </p:cNvSpPr>
          <p:nvPr>
            <p:ph idx="1"/>
          </p:nvPr>
        </p:nvSpPr>
        <p:spPr>
          <a:xfrm>
            <a:off x="838200" y="1825625"/>
            <a:ext cx="10515600" cy="4532972"/>
          </a:xfrm>
        </p:spPr>
        <p:txBody>
          <a:bodyPr>
            <a:normAutofit/>
          </a:bodyPr>
          <a:p>
            <a:r>
              <a:rPr dirty="0" lang="en-US">
                <a:solidFill>
                  <a:srgbClr val="FF0000"/>
                </a:solidFill>
                <a:latin typeface="Times New Roman" pitchFamily="18" charset="0"/>
                <a:cs typeface="Times New Roman" pitchFamily="18" charset="0"/>
              </a:rPr>
              <a:t>Regulates PH by controlling excretion of hydrogen ions  or hydrogen carbonate </a:t>
            </a:r>
            <a:r>
              <a:rPr dirty="0" lang="en-US" smtClean="0">
                <a:solidFill>
                  <a:srgbClr val="FF0000"/>
                </a:solidFill>
                <a:latin typeface="Times New Roman" pitchFamily="18" charset="0"/>
                <a:cs typeface="Times New Roman" pitchFamily="18" charset="0"/>
              </a:rPr>
              <a:t>ions</a:t>
            </a:r>
          </a:p>
          <a:p>
            <a:endParaRPr dirty="0" lang="en-US">
              <a:latin typeface="Times New Roman" pitchFamily="18" charset="0"/>
              <a:cs typeface="Times New Roman" pitchFamily="18" charset="0"/>
            </a:endParaRPr>
          </a:p>
          <a:p>
            <a:r>
              <a:rPr dirty="0" lang="en-US">
                <a:latin typeface="Times New Roman" pitchFamily="18" charset="0"/>
                <a:cs typeface="Times New Roman" pitchFamily="18" charset="0"/>
              </a:rPr>
              <a:t>If PH falls </a:t>
            </a:r>
            <a:r>
              <a:rPr dirty="0" lang="en-US" err="1">
                <a:latin typeface="Times New Roman" pitchFamily="18" charset="0"/>
                <a:cs typeface="Times New Roman" pitchFamily="18" charset="0"/>
              </a:rPr>
              <a:t>ie</a:t>
            </a:r>
            <a:r>
              <a:rPr dirty="0" lang="en-US">
                <a:latin typeface="Times New Roman" pitchFamily="18" charset="0"/>
                <a:cs typeface="Times New Roman" pitchFamily="18" charset="0"/>
              </a:rPr>
              <a:t> becomes more acidic, the kidney increases hydrogen ion excretion and conserves the bicarbonates, thus raising the PH. </a:t>
            </a:r>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When </a:t>
            </a:r>
            <a:r>
              <a:rPr dirty="0" lang="en-US">
                <a:latin typeface="Times New Roman" pitchFamily="18" charset="0"/>
                <a:cs typeface="Times New Roman" pitchFamily="18" charset="0"/>
              </a:rPr>
              <a:t>the </a:t>
            </a:r>
            <a:r>
              <a:rPr dirty="0" lang="en-US" smtClean="0">
                <a:latin typeface="Times New Roman" pitchFamily="18" charset="0"/>
                <a:cs typeface="Times New Roman" pitchFamily="18" charset="0"/>
              </a:rPr>
              <a:t>pH </a:t>
            </a:r>
            <a:r>
              <a:rPr dirty="0" lang="en-US">
                <a:latin typeface="Times New Roman" pitchFamily="18" charset="0"/>
                <a:cs typeface="Times New Roman" pitchFamily="18" charset="0"/>
              </a:rPr>
              <a:t>rises or becomes more alkaline, the kidney increases excretion of bicarbonate ions and conserves hydrogen ions thus lowering  the PH</a:t>
            </a:r>
          </a:p>
        </p:txBody>
      </p:sp>
      <p:sp>
        <p:nvSpPr>
          <p:cNvPr id="1048657" name="Title 2"/>
          <p:cNvSpPr>
            <a:spLocks noGrp="1"/>
          </p:cNvSpPr>
          <p:nvPr>
            <p:ph type="title"/>
          </p:nvPr>
        </p:nvSpPr>
        <p:spPr>
          <a:xfrm>
            <a:off x="838200" y="365126"/>
            <a:ext cx="10515600" cy="1055712"/>
          </a:xfrm>
        </p:spPr>
        <p:txBody>
          <a:bodyPr>
            <a:normAutofit/>
          </a:bodyPr>
          <a:p>
            <a:r>
              <a:rPr dirty="0" sz="3200" lang="en-US">
                <a:latin typeface="Times New Roman" pitchFamily="18" charset="0"/>
                <a:cs typeface="Times New Roman" pitchFamily="18" charset="0"/>
              </a:rPr>
              <a:t>How the kidneys regulate the blood PH</a:t>
            </a:r>
          </a:p>
        </p:txBody>
      </p:sp>
    </p:spTree>
  </p:cSld>
  <p:clrMapOvr>
    <a:masterClrMapping/>
  </p:clrMapOvr>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658" name="Title 1"/>
          <p:cNvSpPr>
            <a:spLocks noGrp="1"/>
          </p:cNvSpPr>
          <p:nvPr>
            <p:ph type="title"/>
          </p:nvPr>
        </p:nvSpPr>
        <p:spPr/>
        <p:txBody>
          <a:bodyPr/>
          <a:p>
            <a:r>
              <a:rPr dirty="0" lang="en-US" smtClean="0"/>
              <a:t>ORGANIC COMPOUNDS OF IMPORTANCE</a:t>
            </a:r>
            <a:endParaRPr dirty="0" lang="en-US"/>
          </a:p>
        </p:txBody>
      </p:sp>
      <p:sp>
        <p:nvSpPr>
          <p:cNvPr id="1048659" name="Content Placeholder 2"/>
          <p:cNvSpPr>
            <a:spLocks noGrp="1"/>
          </p:cNvSpPr>
          <p:nvPr>
            <p:ph idx="1"/>
          </p:nvPr>
        </p:nvSpPr>
        <p:spPr/>
        <p:txBody>
          <a:bodyPr>
            <a:normAutofit/>
          </a:bodyPr>
          <a:p>
            <a:r>
              <a:rPr dirty="0" lang="en-US" smtClean="0"/>
              <a:t>Organic compounds all contain covalently bonded carbon and hydrogen atoms and perhaps other elements as well. </a:t>
            </a:r>
          </a:p>
          <a:p>
            <a:endParaRPr dirty="0" lang="en-US" smtClean="0"/>
          </a:p>
          <a:p>
            <a:r>
              <a:rPr dirty="0" lang="en-US" smtClean="0"/>
              <a:t>There are four major groups of organic compounds: </a:t>
            </a:r>
          </a:p>
          <a:p>
            <a:pPr lvl="1"/>
            <a:r>
              <a:rPr b="1" dirty="0" lang="en-US" smtClean="0"/>
              <a:t>Carbohydrates, </a:t>
            </a:r>
          </a:p>
          <a:p>
            <a:pPr lvl="1"/>
            <a:r>
              <a:rPr b="1" dirty="0" lang="en-US" smtClean="0"/>
              <a:t>Lipids, </a:t>
            </a:r>
          </a:p>
          <a:p>
            <a:pPr lvl="1"/>
            <a:r>
              <a:rPr b="1" dirty="0" lang="en-US" smtClean="0"/>
              <a:t>Proteins, </a:t>
            </a:r>
          </a:p>
          <a:p>
            <a:pPr lvl="1"/>
            <a:r>
              <a:rPr b="1" dirty="0" lang="en-US" smtClean="0"/>
              <a:t>Nucleic acids.</a:t>
            </a:r>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590" name="Title 1"/>
          <p:cNvSpPr>
            <a:spLocks noGrp="1"/>
          </p:cNvSpPr>
          <p:nvPr>
            <p:ph type="title"/>
          </p:nvPr>
        </p:nvSpPr>
        <p:spPr/>
        <p:txBody>
          <a:bodyPr/>
          <a:p>
            <a:r>
              <a:rPr dirty="0" lang="en-US" smtClean="0"/>
              <a:t>Module units</a:t>
            </a:r>
            <a:endParaRPr dirty="0" lang="en-US"/>
          </a:p>
        </p:txBody>
      </p:sp>
      <p:sp>
        <p:nvSpPr>
          <p:cNvPr id="1048591" name="Content Placeholder 2"/>
          <p:cNvSpPr>
            <a:spLocks noGrp="1"/>
          </p:cNvSpPr>
          <p:nvPr>
            <p:ph idx="1"/>
          </p:nvPr>
        </p:nvSpPr>
        <p:spPr/>
        <p:txBody>
          <a:bodyPr/>
          <a:p>
            <a:r>
              <a:rPr dirty="0" lang="en-US" smtClean="0"/>
              <a:t>Levels of organization</a:t>
            </a:r>
          </a:p>
          <a:p>
            <a:r>
              <a:rPr dirty="0" lang="en-US" smtClean="0"/>
              <a:t>Support and movement</a:t>
            </a:r>
          </a:p>
          <a:p>
            <a:r>
              <a:rPr dirty="0" lang="en-US" smtClean="0"/>
              <a:t>Integration and coordination</a:t>
            </a:r>
          </a:p>
          <a:p>
            <a:r>
              <a:rPr dirty="0" lang="en-US" smtClean="0"/>
              <a:t>Transport</a:t>
            </a:r>
          </a:p>
          <a:p>
            <a:r>
              <a:rPr dirty="0" lang="en-US" smtClean="0"/>
              <a:t>Absorption and excretion</a:t>
            </a:r>
          </a:p>
          <a:p>
            <a:r>
              <a:rPr dirty="0" lang="en-US" smtClean="0"/>
              <a:t>Reproduction and development</a:t>
            </a:r>
            <a:endParaRPr dirty="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660" name="Title 1"/>
          <p:cNvSpPr>
            <a:spLocks noGrp="1"/>
          </p:cNvSpPr>
          <p:nvPr>
            <p:ph type="title"/>
          </p:nvPr>
        </p:nvSpPr>
        <p:spPr>
          <a:xfrm>
            <a:off x="838200" y="365126"/>
            <a:ext cx="10515600" cy="858764"/>
          </a:xfrm>
        </p:spPr>
        <p:txBody>
          <a:bodyPr/>
          <a:p>
            <a:r>
              <a:rPr dirty="0" lang="en-US" smtClean="0"/>
              <a:t>CARBOHYDRATES</a:t>
            </a:r>
            <a:endParaRPr dirty="0" lang="en-US"/>
          </a:p>
        </p:txBody>
      </p:sp>
      <p:sp>
        <p:nvSpPr>
          <p:cNvPr id="1048661" name="Content Placeholder 2"/>
          <p:cNvSpPr>
            <a:spLocks noGrp="1"/>
          </p:cNvSpPr>
          <p:nvPr>
            <p:ph idx="1"/>
          </p:nvPr>
        </p:nvSpPr>
        <p:spPr>
          <a:xfrm>
            <a:off x="838200" y="1420837"/>
            <a:ext cx="10515600" cy="4756126"/>
          </a:xfrm>
        </p:spPr>
        <p:txBody>
          <a:bodyPr>
            <a:normAutofit fontScale="75000" lnSpcReduction="20000"/>
          </a:bodyPr>
          <a:p>
            <a:r>
              <a:rPr dirty="0" lang="en-US" smtClean="0"/>
              <a:t>They are the primary source of energy. </a:t>
            </a:r>
          </a:p>
          <a:p>
            <a:r>
              <a:rPr dirty="0" lang="en-US" smtClean="0"/>
              <a:t>All carbohydrates contain carbon, hydrogen, and oxygen </a:t>
            </a:r>
          </a:p>
          <a:p>
            <a:r>
              <a:rPr dirty="0" lang="en-US" smtClean="0"/>
              <a:t>They are classiﬁed as </a:t>
            </a:r>
          </a:p>
          <a:p>
            <a:pPr lvl="1"/>
            <a:r>
              <a:rPr b="1" dirty="0" lang="en-US" err="1" smtClean="0"/>
              <a:t>Monosaccharides</a:t>
            </a:r>
            <a:r>
              <a:rPr dirty="0" lang="en-US" smtClean="0"/>
              <a:t>: Glucose, Fructose </a:t>
            </a:r>
            <a:r>
              <a:rPr dirty="0" lang="en-US" err="1" smtClean="0"/>
              <a:t>Galactose</a:t>
            </a:r>
            <a:r>
              <a:rPr dirty="0" lang="en-US" smtClean="0"/>
              <a:t>, Pentose and Ribose form part of </a:t>
            </a:r>
            <a:r>
              <a:rPr dirty="0" lang="en-US" err="1" smtClean="0"/>
              <a:t>nucleids</a:t>
            </a:r>
            <a:r>
              <a:rPr dirty="0" lang="en-US" smtClean="0"/>
              <a:t> acids</a:t>
            </a:r>
          </a:p>
          <a:p>
            <a:pPr lvl="1"/>
            <a:r>
              <a:rPr b="1" dirty="0" lang="en-US" smtClean="0"/>
              <a:t>Disaccharides</a:t>
            </a:r>
            <a:r>
              <a:rPr dirty="0" lang="en-US" smtClean="0"/>
              <a:t>: sucrose (one glucose and one fructose), maltose (two glucose), lactose (glucose and </a:t>
            </a:r>
            <a:r>
              <a:rPr dirty="0" lang="en-US" err="1" smtClean="0"/>
              <a:t>galactose</a:t>
            </a:r>
            <a:r>
              <a:rPr dirty="0" lang="en-US" smtClean="0"/>
              <a:t>) </a:t>
            </a:r>
          </a:p>
          <a:p>
            <a:pPr lvl="1"/>
            <a:r>
              <a:rPr b="1" dirty="0" lang="en-US" smtClean="0"/>
              <a:t>Oligosaccharides</a:t>
            </a:r>
            <a:r>
              <a:rPr dirty="0" lang="en-US" smtClean="0"/>
              <a:t>:  3 to 20 </a:t>
            </a:r>
            <a:r>
              <a:rPr dirty="0" lang="en-US" err="1" smtClean="0"/>
              <a:t>monosaccharides</a:t>
            </a:r>
            <a:r>
              <a:rPr dirty="0" lang="en-US" smtClean="0"/>
              <a:t>. They are found on the outer surface of cell membranes where they serve as antigens. </a:t>
            </a:r>
            <a:r>
              <a:rPr dirty="0" lang="en-US" err="1" smtClean="0"/>
              <a:t>E.g</a:t>
            </a:r>
            <a:r>
              <a:rPr dirty="0" lang="en-US" smtClean="0"/>
              <a:t> surface antigens A, B, AB on RBC membranes</a:t>
            </a:r>
          </a:p>
          <a:p>
            <a:pPr lvl="1"/>
            <a:r>
              <a:rPr b="1" dirty="0" lang="en-US" smtClean="0"/>
              <a:t>Polysaccharides: </a:t>
            </a:r>
            <a:r>
              <a:rPr dirty="0" lang="en-US" err="1" smtClean="0"/>
              <a:t>e.g</a:t>
            </a:r>
            <a:r>
              <a:rPr dirty="0" lang="en-US" smtClean="0"/>
              <a:t>  </a:t>
            </a:r>
          </a:p>
          <a:p>
            <a:pPr lvl="2"/>
            <a:r>
              <a:rPr dirty="0" lang="en-US" smtClean="0"/>
              <a:t>Starches: branched chains of glucose and are produced by plant cells to store energy</a:t>
            </a:r>
          </a:p>
          <a:p>
            <a:pPr lvl="2"/>
            <a:r>
              <a:rPr dirty="0" lang="en-US" smtClean="0"/>
              <a:t>Glycogen, a highly branched chain of glucose molecules, stored in animals</a:t>
            </a:r>
          </a:p>
          <a:p>
            <a:pPr lvl="2"/>
            <a:r>
              <a:rPr dirty="0" lang="en-US" smtClean="0"/>
              <a:t>Cellulose is a nearly straight chain of glucose molecules produced by plant cells as part of their cell walls. </a:t>
            </a:r>
            <a:r>
              <a:rPr b="1" dirty="0" lang="en-US" smtClean="0"/>
              <a:t>They form fiber that help in peristalsis</a:t>
            </a:r>
          </a:p>
          <a:p>
            <a:pPr indent="0" marL="0">
              <a:buNone/>
            </a:pPr>
            <a:r>
              <a:rPr dirty="0" lang="en-US" smtClean="0"/>
              <a:t>NB: Saccharide means sugar, and the preﬁx indicates how many are present. </a:t>
            </a:r>
            <a:endParaRPr dirty="0" lang="en-US"/>
          </a:p>
        </p:txBody>
      </p:sp>
    </p:spTree>
  </p:cSld>
  <p:clrMapOvr>
    <a:masterClrMapping/>
  </p:clrMapOvr>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662" name="Title 1"/>
          <p:cNvSpPr>
            <a:spLocks noGrp="1"/>
          </p:cNvSpPr>
          <p:nvPr>
            <p:ph type="title"/>
          </p:nvPr>
        </p:nvSpPr>
        <p:spPr>
          <a:xfrm>
            <a:off x="838200" y="365126"/>
            <a:ext cx="10515600" cy="710640"/>
          </a:xfrm>
        </p:spPr>
        <p:txBody>
          <a:bodyPr/>
          <a:p>
            <a:r>
              <a:rPr dirty="0" lang="en-US" smtClean="0"/>
              <a:t>LIPIDS</a:t>
            </a:r>
            <a:endParaRPr dirty="0" lang="en-US"/>
          </a:p>
        </p:txBody>
      </p:sp>
      <p:sp>
        <p:nvSpPr>
          <p:cNvPr id="1048663" name="Content Placeholder 2"/>
          <p:cNvSpPr>
            <a:spLocks noGrp="1"/>
          </p:cNvSpPr>
          <p:nvPr>
            <p:ph idx="1"/>
          </p:nvPr>
        </p:nvSpPr>
        <p:spPr>
          <a:xfrm>
            <a:off x="838200" y="1290918"/>
            <a:ext cx="10515600" cy="5029200"/>
          </a:xfrm>
        </p:spPr>
        <p:txBody>
          <a:bodyPr>
            <a:normAutofit/>
          </a:bodyPr>
          <a:p>
            <a:r>
              <a:rPr dirty="0" lang="en-US" smtClean="0"/>
              <a:t>Lipids contain the elements carbon, hydrogen, and oxygen; some may contain phosphorus.. </a:t>
            </a:r>
          </a:p>
          <a:p>
            <a:pPr indent="0" marL="0">
              <a:buNone/>
            </a:pPr>
            <a:r>
              <a:rPr dirty="0" lang="en-US" smtClean="0"/>
              <a:t>Types: </a:t>
            </a:r>
          </a:p>
          <a:p>
            <a:pPr indent="0" marL="0">
              <a:buNone/>
            </a:pPr>
            <a:r>
              <a:rPr dirty="0" lang="en-US" smtClean="0"/>
              <a:t>1. </a:t>
            </a:r>
            <a:r>
              <a:rPr b="1" dirty="0" lang="en-US" smtClean="0"/>
              <a:t>True fats </a:t>
            </a:r>
            <a:r>
              <a:rPr dirty="0" lang="en-US" smtClean="0"/>
              <a:t>(neutral fats): made of one molecule of glycerol and;</a:t>
            </a:r>
          </a:p>
          <a:p>
            <a:pPr lvl="1"/>
            <a:r>
              <a:rPr dirty="0" lang="en-US" smtClean="0"/>
              <a:t>One fatty acid molecule is called </a:t>
            </a:r>
            <a:r>
              <a:rPr dirty="0" lang="en-US" err="1" smtClean="0"/>
              <a:t>monoglyceride</a:t>
            </a:r>
            <a:endParaRPr dirty="0" lang="en-US" smtClean="0"/>
          </a:p>
          <a:p>
            <a:pPr lvl="1"/>
            <a:r>
              <a:rPr dirty="0" lang="en-US" smtClean="0"/>
              <a:t>Two fatty acid molecules is called </a:t>
            </a:r>
            <a:r>
              <a:rPr dirty="0" lang="en-US" err="1" smtClean="0"/>
              <a:t>diglyceride</a:t>
            </a:r>
            <a:endParaRPr dirty="0" lang="en-US" smtClean="0"/>
          </a:p>
          <a:p>
            <a:pPr lvl="1"/>
            <a:r>
              <a:rPr dirty="0" lang="en-US" smtClean="0"/>
              <a:t>Three fatty acid molecules is called triglyceride: triglyceride are a storage form for excess food (potential energy). </a:t>
            </a:r>
          </a:p>
          <a:p>
            <a:pPr indent="0" marL="0">
              <a:buNone/>
            </a:pPr>
            <a:r>
              <a:rPr dirty="0" lang="en-US" smtClean="0"/>
              <a:t>2. </a:t>
            </a:r>
            <a:r>
              <a:rPr b="1" dirty="0" lang="en-US" smtClean="0"/>
              <a:t>Phospholipids</a:t>
            </a:r>
          </a:p>
          <a:p>
            <a:pPr indent="0" marL="0">
              <a:buNone/>
            </a:pPr>
            <a:r>
              <a:rPr dirty="0" lang="en-US" smtClean="0"/>
              <a:t>3. </a:t>
            </a:r>
            <a:r>
              <a:rPr b="1" dirty="0" lang="en-US" smtClean="0"/>
              <a:t>Steroids</a:t>
            </a:r>
            <a:r>
              <a:rPr dirty="0" lang="en-US" smtClean="0"/>
              <a:t> </a:t>
            </a:r>
          </a:p>
        </p:txBody>
      </p:sp>
    </p:spTree>
  </p:cSld>
  <p:clrMapOvr>
    <a:masterClrMapping/>
  </p:clrMapOvr>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664" name="Title 1"/>
          <p:cNvSpPr>
            <a:spLocks noGrp="1"/>
          </p:cNvSpPr>
          <p:nvPr>
            <p:ph type="title"/>
          </p:nvPr>
        </p:nvSpPr>
        <p:spPr>
          <a:xfrm>
            <a:off x="838200" y="365125"/>
            <a:ext cx="10515600" cy="746223"/>
          </a:xfrm>
        </p:spPr>
        <p:txBody>
          <a:bodyPr/>
          <a:p>
            <a:r>
              <a:rPr dirty="0" lang="en-US" smtClean="0"/>
              <a:t>A: TRUE FATS</a:t>
            </a:r>
            <a:endParaRPr dirty="0" lang="en-US"/>
          </a:p>
        </p:txBody>
      </p:sp>
      <p:sp>
        <p:nvSpPr>
          <p:cNvPr id="1048665" name="Content Placeholder 2"/>
          <p:cNvSpPr>
            <a:spLocks noGrp="1"/>
          </p:cNvSpPr>
          <p:nvPr>
            <p:ph idx="1"/>
          </p:nvPr>
        </p:nvSpPr>
        <p:spPr>
          <a:xfrm>
            <a:off x="838200" y="1378634"/>
            <a:ext cx="10515600" cy="4798329"/>
          </a:xfrm>
        </p:spPr>
        <p:txBody>
          <a:bodyPr>
            <a:normAutofit fontScale="95833" lnSpcReduction="20000"/>
          </a:bodyPr>
          <a:p>
            <a:r>
              <a:rPr dirty="0" lang="en-US" smtClean="0"/>
              <a:t>The fatty acids in a true fat may be saturated or unsaturated. </a:t>
            </a:r>
          </a:p>
          <a:p>
            <a:pPr lvl="1"/>
            <a:r>
              <a:rPr dirty="0" lang="en-US" smtClean="0"/>
              <a:t>Unsaturated means more covalent bonds between carbons and </a:t>
            </a:r>
            <a:r>
              <a:rPr b="1" dirty="0" lang="en-US" smtClean="0"/>
              <a:t>less than the maximum number of </a:t>
            </a:r>
            <a:r>
              <a:rPr b="1" dirty="0" lang="en-US" err="1" smtClean="0"/>
              <a:t>hydrogens</a:t>
            </a:r>
            <a:endParaRPr b="1" dirty="0" lang="en-US" smtClean="0"/>
          </a:p>
          <a:p>
            <a:pPr lvl="1"/>
            <a:r>
              <a:rPr dirty="0" lang="en-US" smtClean="0"/>
              <a:t>Saturated fatty acid, meaning carbon atoms are bonded </a:t>
            </a:r>
            <a:r>
              <a:rPr b="1" dirty="0" lang="en-US" smtClean="0"/>
              <a:t>with maximum number of hydrogen</a:t>
            </a:r>
          </a:p>
          <a:p>
            <a:r>
              <a:rPr dirty="0" lang="en-US" smtClean="0">
                <a:solidFill>
                  <a:srgbClr val="FF0000"/>
                </a:solidFill>
              </a:rPr>
              <a:t>At room temperature, saturated fats are often in solid form, while unsaturated fats are often (not always) in liquid form. </a:t>
            </a:r>
          </a:p>
          <a:p>
            <a:pPr lvl="1"/>
            <a:r>
              <a:rPr dirty="0" lang="en-US" smtClean="0"/>
              <a:t>Sources of Saturated fats include animal foods such as beef, pork, eggs, and cheese and plant oil </a:t>
            </a:r>
            <a:r>
              <a:rPr dirty="0" lang="en-US" err="1" smtClean="0"/>
              <a:t>i.e</a:t>
            </a:r>
            <a:r>
              <a:rPr dirty="0" lang="en-US" smtClean="0"/>
              <a:t> palm oil and coconut oil </a:t>
            </a:r>
          </a:p>
          <a:p>
            <a:pPr lvl="1"/>
            <a:r>
              <a:rPr dirty="0" lang="en-US" smtClean="0"/>
              <a:t>Sources of unsaturated fats include other plant oils such as corn oil, sunﬂower oil, and certain ﬁsh oils. Even pork contains unsaturated fatty acids.</a:t>
            </a:r>
          </a:p>
          <a:p>
            <a:r>
              <a:rPr dirty="0" lang="en-US" smtClean="0">
                <a:solidFill>
                  <a:srgbClr val="00B050"/>
                </a:solidFill>
              </a:rPr>
              <a:t>Unsaturated fats contribute to atherosclerosis</a:t>
            </a:r>
          </a:p>
          <a:p>
            <a:endParaRPr dirty="0" lang="en-US"/>
          </a:p>
        </p:txBody>
      </p:sp>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666" name="Title 1"/>
          <p:cNvSpPr>
            <a:spLocks noGrp="1"/>
          </p:cNvSpPr>
          <p:nvPr>
            <p:ph type="title"/>
          </p:nvPr>
        </p:nvSpPr>
        <p:spPr>
          <a:xfrm>
            <a:off x="838200" y="365126"/>
            <a:ext cx="10515600" cy="872832"/>
          </a:xfrm>
        </p:spPr>
        <p:txBody>
          <a:bodyPr/>
          <a:p>
            <a:r>
              <a:rPr dirty="0" lang="en-US" smtClean="0"/>
              <a:t>B: Phospholipids</a:t>
            </a:r>
            <a:endParaRPr dirty="0" lang="en-US"/>
          </a:p>
        </p:txBody>
      </p:sp>
      <p:sp>
        <p:nvSpPr>
          <p:cNvPr id="1048667" name="Content Placeholder 2"/>
          <p:cNvSpPr>
            <a:spLocks noGrp="1"/>
          </p:cNvSpPr>
          <p:nvPr>
            <p:ph idx="1"/>
          </p:nvPr>
        </p:nvSpPr>
        <p:spPr>
          <a:xfrm>
            <a:off x="838200" y="1434905"/>
            <a:ext cx="10515600" cy="4909624"/>
          </a:xfrm>
        </p:spPr>
        <p:txBody>
          <a:bodyPr>
            <a:normAutofit fontScale="79167" lnSpcReduction="20000"/>
          </a:bodyPr>
          <a:p>
            <a:r>
              <a:rPr dirty="0" lang="en-US" smtClean="0"/>
              <a:t>They are </a:t>
            </a:r>
            <a:r>
              <a:rPr dirty="0" lang="en-US" err="1" smtClean="0"/>
              <a:t>diglycerides</a:t>
            </a:r>
            <a:r>
              <a:rPr dirty="0" lang="en-US" smtClean="0"/>
              <a:t> with a phosphate group (PO4) in the third bonding site of glycerol</a:t>
            </a:r>
          </a:p>
          <a:p>
            <a:r>
              <a:rPr dirty="0" lang="en-US" err="1" smtClean="0"/>
              <a:t>E.g</a:t>
            </a:r>
            <a:r>
              <a:rPr dirty="0" lang="en-US" smtClean="0"/>
              <a:t> Lecithin in cell membranes, myelin in nerves </a:t>
            </a:r>
          </a:p>
          <a:p>
            <a:pPr indent="0" marL="0">
              <a:buNone/>
            </a:pPr>
            <a:endParaRPr dirty="0" lang="en-US" smtClean="0"/>
          </a:p>
          <a:p>
            <a:pPr indent="0" marL="0">
              <a:buNone/>
            </a:pPr>
            <a:r>
              <a:rPr b="1" dirty="0" lang="en-US" smtClean="0"/>
              <a:t>C. STEROIDS </a:t>
            </a:r>
            <a:r>
              <a:rPr b="1" dirty="0" lang="en-US" err="1" smtClean="0"/>
              <a:t>e.g</a:t>
            </a:r>
            <a:r>
              <a:rPr b="1" dirty="0" lang="en-US" smtClean="0"/>
              <a:t> Cholesterol</a:t>
            </a:r>
          </a:p>
          <a:p>
            <a:r>
              <a:rPr dirty="0" lang="en-US" smtClean="0"/>
              <a:t>Cholesterol is made of four rings of carbon and hydrogen (not fatty acids and glycerol)</a:t>
            </a:r>
          </a:p>
          <a:p>
            <a:r>
              <a:rPr dirty="0" lang="en-US" smtClean="0"/>
              <a:t>Source of cholesterol: synthesis from liver and food</a:t>
            </a:r>
          </a:p>
          <a:p>
            <a:r>
              <a:rPr dirty="0" lang="en-US" smtClean="0"/>
              <a:t>Benefits of cholesterol</a:t>
            </a:r>
          </a:p>
          <a:p>
            <a:pPr lvl="1"/>
            <a:r>
              <a:rPr b="1" dirty="0" lang="en-US" smtClean="0"/>
              <a:t>In the ovaries or testes, it is used to synthesize </a:t>
            </a:r>
            <a:r>
              <a:rPr b="1" dirty="0" lang="en-US" u="sng" smtClean="0"/>
              <a:t>the steroid hormones estrogen or testosterone, respectively. </a:t>
            </a:r>
          </a:p>
          <a:p>
            <a:pPr lvl="1"/>
            <a:r>
              <a:rPr b="1" dirty="0" lang="en-US" smtClean="0"/>
              <a:t>In the skin it is changed to vitamin D on exposure to sunlight. </a:t>
            </a:r>
          </a:p>
          <a:p>
            <a:pPr lvl="1"/>
            <a:r>
              <a:rPr b="1" dirty="0" lang="en-US" smtClean="0"/>
              <a:t>Liver cells use cholesterol for the </a:t>
            </a:r>
            <a:r>
              <a:rPr b="1" dirty="0" lang="en-US" u="sng" smtClean="0"/>
              <a:t>synthesis of bile salts</a:t>
            </a:r>
            <a:r>
              <a:rPr b="1" dirty="0" lang="en-US" smtClean="0"/>
              <a:t>, which emulsify fats in digestion</a:t>
            </a:r>
            <a:endParaRPr b="1" dirty="0" lang="en-US"/>
          </a:p>
        </p:txBody>
      </p:sp>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668" name="Title 1"/>
          <p:cNvSpPr>
            <a:spLocks noGrp="1"/>
          </p:cNvSpPr>
          <p:nvPr>
            <p:ph type="title"/>
          </p:nvPr>
        </p:nvSpPr>
        <p:spPr>
          <a:xfrm>
            <a:off x="838200" y="365125"/>
            <a:ext cx="10515600" cy="830629"/>
          </a:xfrm>
        </p:spPr>
        <p:txBody>
          <a:bodyPr/>
          <a:p>
            <a:r>
              <a:rPr dirty="0" lang="en-US" smtClean="0"/>
              <a:t>FUNCTIONS OF PROTEINS</a:t>
            </a:r>
            <a:endParaRPr dirty="0" lang="en-US"/>
          </a:p>
        </p:txBody>
      </p:sp>
      <p:graphicFrame>
        <p:nvGraphicFramePr>
          <p:cNvPr id="4194304" name="Content Placeholder 3"/>
          <p:cNvGraphicFramePr>
            <a:graphicFrameLocks noGrp="1"/>
          </p:cNvGraphicFramePr>
          <p:nvPr>
            <p:ph idx="1"/>
          </p:nvPr>
        </p:nvGraphicFramePr>
        <p:xfrm>
          <a:off x="838200" y="2124565"/>
          <a:ext cx="10515600" cy="4187529"/>
        </p:xfrm>
        <a:graphic>
          <a:graphicData uri="http://schemas.openxmlformats.org/drawingml/2006/table">
            <a:tbl>
              <a:tblPr firstRow="1" bandRow="1">
                <a:tableStyleId>{5C22544A-7EE6-4342-B048-85BDC9FD1C3A}</a:tableStyleId>
              </a:tblPr>
              <a:tblGrid>
                <a:gridCol w="2608385"/>
                <a:gridCol w="7907215"/>
              </a:tblGrid>
              <a:tr h="0">
                <a:tc>
                  <a:txBody>
                    <a:bodyPr/>
                    <a:p>
                      <a:r>
                        <a:rPr dirty="0" lang="en-US" smtClean="0"/>
                        <a:t>Type of Protein</a:t>
                      </a:r>
                      <a:endParaRPr dirty="0" lang="en-US"/>
                    </a:p>
                  </a:txBody>
                </a:tc>
                <a:tc>
                  <a:txBody>
                    <a:bodyPr/>
                    <a:p>
                      <a:r>
                        <a:rPr dirty="0" lang="en-US" smtClean="0"/>
                        <a:t>Function</a:t>
                      </a:r>
                      <a:endParaRPr dirty="0" lang="en-US"/>
                    </a:p>
                  </a:txBody>
                </a:tc>
              </a:tr>
              <a:tr h="1025214">
                <a:tc>
                  <a:txBody>
                    <a:bodyPr/>
                    <a:p>
                      <a:r>
                        <a:rPr dirty="0" lang="en-US" smtClean="0"/>
                        <a:t>Structural proteins</a:t>
                      </a:r>
                    </a:p>
                  </a:txBody>
                </a:tc>
                <a:tc>
                  <a:txBody>
                    <a:bodyPr/>
                    <a:p>
                      <a:r>
                        <a:rPr dirty="0" lang="en-US" smtClean="0"/>
                        <a:t>Form</a:t>
                      </a:r>
                      <a:r>
                        <a:rPr baseline="0" dirty="0" lang="en-US" smtClean="0"/>
                        <a:t> pores and receptor sites on </a:t>
                      </a:r>
                      <a:r>
                        <a:rPr dirty="0" lang="en-US" smtClean="0"/>
                        <a:t>cell membranes </a:t>
                      </a:r>
                    </a:p>
                    <a:p>
                      <a:r>
                        <a:rPr dirty="0" lang="en-US" smtClean="0"/>
                        <a:t>Keratin—part of skin and hair  </a:t>
                      </a:r>
                    </a:p>
                    <a:p>
                      <a:r>
                        <a:rPr dirty="0" lang="en-US" smtClean="0"/>
                        <a:t>Collagen—part of tendons and ligaments </a:t>
                      </a:r>
                      <a:endParaRPr dirty="0" lang="en-US"/>
                    </a:p>
                  </a:txBody>
                </a:tc>
              </a:tr>
              <a:tr h="717650">
                <a:tc>
                  <a:txBody>
                    <a:bodyPr/>
                    <a:p>
                      <a:r>
                        <a:rPr dirty="0" lang="en-US" smtClean="0"/>
                        <a:t>Hormones</a:t>
                      </a:r>
                      <a:endParaRPr dirty="0" lang="en-US"/>
                    </a:p>
                  </a:txBody>
                </a:tc>
                <a:tc>
                  <a:txBody>
                    <a:bodyPr/>
                    <a:p>
                      <a:r>
                        <a:rPr dirty="0" lang="en-US" smtClean="0"/>
                        <a:t>Insulin—enables cells to take in glucose; lowers blood glucose level</a:t>
                      </a:r>
                    </a:p>
                    <a:p>
                      <a:r>
                        <a:rPr dirty="0" lang="en-US" smtClean="0"/>
                        <a:t>Growth hormone—increases protein synthesis and cell division </a:t>
                      </a:r>
                      <a:endParaRPr dirty="0" lang="en-US"/>
                    </a:p>
                  </a:txBody>
                </a:tc>
              </a:tr>
              <a:tr h="415781">
                <a:tc>
                  <a:txBody>
                    <a:bodyPr/>
                    <a:p>
                      <a:r>
                        <a:rPr dirty="0" lang="en-US" smtClean="0"/>
                        <a:t>Hemoglobin</a:t>
                      </a:r>
                      <a:endParaRPr dirty="0" lang="en-US"/>
                    </a:p>
                  </a:txBody>
                </a:tc>
                <a:tc>
                  <a:txBody>
                    <a:bodyPr/>
                    <a:p>
                      <a:r>
                        <a:rPr dirty="0" lang="en-US" smtClean="0"/>
                        <a:t>Enables red blood cells to carry oxygen </a:t>
                      </a:r>
                    </a:p>
                  </a:txBody>
                </a:tc>
              </a:tr>
              <a:tr h="415781">
                <a:tc>
                  <a:txBody>
                    <a:bodyPr/>
                    <a:p>
                      <a:r>
                        <a:rPr dirty="0" lang="en-US" smtClean="0"/>
                        <a:t>Myoglobin</a:t>
                      </a:r>
                      <a:endParaRPr dirty="0" lang="en-US"/>
                    </a:p>
                  </a:txBody>
                </a:tc>
                <a:tc>
                  <a:txBody>
                    <a:bodyPr/>
                    <a:p>
                      <a:pPr algn="l" defTabSz="914400" eaLnBrk="1" fontAlgn="auto" hangingPunct="1" indent="0" latinLnBrk="0" marL="0" marR="0" rtl="0">
                        <a:lnSpc>
                          <a:spcPct val="100000"/>
                        </a:lnSpc>
                        <a:spcBef>
                          <a:spcPts val="0"/>
                        </a:spcBef>
                        <a:spcAft>
                          <a:spcPts val="0"/>
                        </a:spcAft>
                        <a:buClrTx/>
                        <a:buSzTx/>
                        <a:buFontTx/>
                        <a:buNone/>
                      </a:pPr>
                      <a:r>
                        <a:rPr dirty="0" lang="en-US" smtClean="0"/>
                        <a:t>Stores oxygen in muscle cells </a:t>
                      </a:r>
                    </a:p>
                  </a:txBody>
                </a:tc>
              </a:tr>
              <a:tr h="415781">
                <a:tc>
                  <a:txBody>
                    <a:bodyPr/>
                    <a:p>
                      <a:r>
                        <a:rPr dirty="0" lang="en-US" smtClean="0"/>
                        <a:t>Antibodies</a:t>
                      </a:r>
                      <a:endParaRPr dirty="0" lang="en-US"/>
                    </a:p>
                  </a:txBody>
                </a:tc>
                <a:tc>
                  <a:txBody>
                    <a:bodyPr/>
                    <a:p>
                      <a:r>
                        <a:rPr dirty="0" lang="en-US" smtClean="0"/>
                        <a:t> Produced by lymphocytes (white blood cells); label pathogens for destruction </a:t>
                      </a:r>
                      <a:endParaRPr dirty="0" lang="en-US"/>
                    </a:p>
                  </a:txBody>
                </a:tc>
              </a:tr>
              <a:tr h="415781">
                <a:tc>
                  <a:txBody>
                    <a:bodyPr/>
                    <a:p>
                      <a:r>
                        <a:rPr dirty="0" lang="en-US" smtClean="0"/>
                        <a:t>Myosin and actin </a:t>
                      </a:r>
                      <a:endParaRPr dirty="0" lang="en-US"/>
                    </a:p>
                  </a:txBody>
                </a:tc>
                <a:tc>
                  <a:txBody>
                    <a:bodyPr/>
                    <a:p>
                      <a:r>
                        <a:rPr dirty="0" lang="en-US" smtClean="0"/>
                        <a:t> Muscle structure and contraction </a:t>
                      </a:r>
                      <a:endParaRPr dirty="0" lang="en-US"/>
                    </a:p>
                  </a:txBody>
                </a:tc>
              </a:tr>
              <a:tr h="415781">
                <a:tc>
                  <a:txBody>
                    <a:bodyPr/>
                    <a:p>
                      <a:r>
                        <a:rPr dirty="0" lang="en-US" smtClean="0"/>
                        <a:t>Enzymes</a:t>
                      </a:r>
                      <a:endParaRPr dirty="0" lang="en-US"/>
                    </a:p>
                  </a:txBody>
                </a:tc>
                <a:tc>
                  <a:txBody>
                    <a:bodyPr/>
                    <a:p>
                      <a:r>
                        <a:rPr dirty="0" lang="en-US" smtClean="0"/>
                        <a:t>Catalyze reactions</a:t>
                      </a:r>
                    </a:p>
                  </a:txBody>
                </a:tc>
              </a:tr>
            </a:tbl>
          </a:graphicData>
        </a:graphic>
      </p:graphicFrame>
      <p:sp>
        <p:nvSpPr>
          <p:cNvPr id="1048669" name="Rectangle 4"/>
          <p:cNvSpPr/>
          <p:nvPr/>
        </p:nvSpPr>
        <p:spPr>
          <a:xfrm>
            <a:off x="956604" y="1195754"/>
            <a:ext cx="9903654" cy="923330"/>
          </a:xfrm>
          <a:prstGeom prst="rect"/>
        </p:spPr>
        <p:txBody>
          <a:bodyPr wrap="square">
            <a:spAutoFit/>
          </a:bodyPr>
          <a:p>
            <a:r>
              <a:rPr dirty="0" lang="en-US" smtClean="0"/>
              <a:t>Proteins are made of smaller subunits or building blocks called </a:t>
            </a:r>
            <a:r>
              <a:rPr b="1" dirty="0" lang="en-US" smtClean="0"/>
              <a:t>amino acids</a:t>
            </a:r>
            <a:r>
              <a:rPr dirty="0" lang="en-US" smtClean="0"/>
              <a:t>, which all contain the elements carbon, hydrogen, oxygen, and nitrogen, and sulfur that form disulfide bonds. There are about </a:t>
            </a:r>
            <a:r>
              <a:rPr b="1" dirty="0" lang="en-US" smtClean="0"/>
              <a:t>20 amino acids that make up human proteins</a:t>
            </a:r>
            <a:endParaRPr b="1" dirty="0" lang="en-US"/>
          </a:p>
        </p:txBody>
      </p:sp>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670" name="Title 1"/>
          <p:cNvSpPr>
            <a:spLocks noGrp="1"/>
          </p:cNvSpPr>
          <p:nvPr>
            <p:ph type="title"/>
          </p:nvPr>
        </p:nvSpPr>
        <p:spPr>
          <a:xfrm>
            <a:off x="838200" y="365125"/>
            <a:ext cx="10515600" cy="999441"/>
          </a:xfrm>
        </p:spPr>
        <p:txBody>
          <a:bodyPr/>
          <a:p>
            <a:r>
              <a:rPr dirty="0" lang="en-US" smtClean="0"/>
              <a:t>NUCLEIC ACIDS: DNA and RNA </a:t>
            </a:r>
            <a:endParaRPr dirty="0" lang="en-US"/>
          </a:p>
        </p:txBody>
      </p:sp>
      <p:sp>
        <p:nvSpPr>
          <p:cNvPr id="1048671" name="Content Placeholder 2"/>
          <p:cNvSpPr>
            <a:spLocks noGrp="1"/>
          </p:cNvSpPr>
          <p:nvPr>
            <p:ph idx="1"/>
          </p:nvPr>
        </p:nvSpPr>
        <p:spPr>
          <a:xfrm>
            <a:off x="838200" y="1491175"/>
            <a:ext cx="10515600" cy="4867422"/>
          </a:xfrm>
        </p:spPr>
        <p:txBody>
          <a:bodyPr>
            <a:normAutofit/>
          </a:bodyPr>
          <a:p>
            <a:r>
              <a:rPr dirty="0" lang="en-US" smtClean="0"/>
              <a:t>DNA (deoxyribonucleic acid) and RNA (ribonucleic acid), are large molecules made of smaller subunits called </a:t>
            </a:r>
            <a:r>
              <a:rPr b="1" dirty="0" lang="en-US" smtClean="0"/>
              <a:t>nucleotides. </a:t>
            </a:r>
          </a:p>
          <a:p>
            <a:r>
              <a:rPr dirty="0" lang="en-US" smtClean="0"/>
              <a:t>A nucleotide consists of a pentose </a:t>
            </a:r>
            <a:r>
              <a:rPr b="1" dirty="0" lang="en-US" smtClean="0"/>
              <a:t>sugar</a:t>
            </a:r>
            <a:r>
              <a:rPr dirty="0" lang="en-US" smtClean="0"/>
              <a:t>, a </a:t>
            </a:r>
            <a:r>
              <a:rPr b="1" dirty="0" lang="en-US" smtClean="0"/>
              <a:t>phosphate group</a:t>
            </a:r>
            <a:r>
              <a:rPr dirty="0" lang="en-US" smtClean="0"/>
              <a:t>, and one of several </a:t>
            </a:r>
            <a:r>
              <a:rPr b="1" dirty="0" lang="en-US" smtClean="0"/>
              <a:t>nitrogenous bases</a:t>
            </a:r>
            <a:r>
              <a:rPr dirty="0" lang="en-US" smtClean="0"/>
              <a:t>. </a:t>
            </a:r>
          </a:p>
          <a:p>
            <a:pPr lvl="1"/>
            <a:r>
              <a:rPr dirty="0" lang="en-US" smtClean="0"/>
              <a:t>In DNA nucleotides, the sugar is </a:t>
            </a:r>
            <a:r>
              <a:rPr dirty="0" lang="en-US" err="1" smtClean="0"/>
              <a:t>deoxyribose</a:t>
            </a:r>
            <a:r>
              <a:rPr dirty="0" lang="en-US" smtClean="0"/>
              <a:t>, and the bases are adenine, guanine, cytosine, or </a:t>
            </a:r>
            <a:r>
              <a:rPr dirty="0" lang="en-US" smtClean="0">
                <a:solidFill>
                  <a:srgbClr val="00B050"/>
                </a:solidFill>
              </a:rPr>
              <a:t>thymine. </a:t>
            </a:r>
          </a:p>
          <a:p>
            <a:pPr lvl="1"/>
            <a:r>
              <a:rPr dirty="0" lang="en-US" smtClean="0"/>
              <a:t>In RNA nucleotides, the sugar is ribose, and the bases are adenine, guanine, cytosine, or </a:t>
            </a:r>
            <a:r>
              <a:rPr dirty="0" lang="en-US" smtClean="0">
                <a:solidFill>
                  <a:srgbClr val="00B050"/>
                </a:solidFill>
              </a:rPr>
              <a:t>uracil. </a:t>
            </a:r>
          </a:p>
          <a:p>
            <a:r>
              <a:rPr b="1" dirty="0" lang="en-US" smtClean="0"/>
              <a:t>DNA makes up genetic code for hereditary characteristics</a:t>
            </a:r>
          </a:p>
          <a:p>
            <a:r>
              <a:rPr dirty="0" lang="en-US" smtClean="0"/>
              <a:t>RNA is synthesized from DNA in the nucleus of a cell. </a:t>
            </a:r>
            <a:r>
              <a:rPr b="1" dirty="0" lang="en-US" smtClean="0"/>
              <a:t>Its function is protein synthesis</a:t>
            </a:r>
          </a:p>
          <a:p>
            <a:endParaRPr dirty="0" lang="en-US"/>
          </a:p>
        </p:txBody>
      </p:sp>
    </p:spTree>
  </p:cSld>
  <p:clrMapOvr>
    <a:masterClrMapping/>
  </p:clrMapOvr>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672" name="Title 1"/>
          <p:cNvSpPr>
            <a:spLocks noGrp="1"/>
          </p:cNvSpPr>
          <p:nvPr>
            <p:ph type="title"/>
          </p:nvPr>
        </p:nvSpPr>
        <p:spPr>
          <a:xfrm>
            <a:off x="838200" y="365126"/>
            <a:ext cx="10515600" cy="1055711"/>
          </a:xfrm>
        </p:spPr>
        <p:txBody>
          <a:bodyPr>
            <a:normAutofit/>
          </a:bodyPr>
          <a:p>
            <a:r>
              <a:rPr dirty="0" sz="6000" lang="en-US" smtClean="0"/>
              <a:t>ATP</a:t>
            </a:r>
            <a:endParaRPr dirty="0" sz="6000" lang="en-US"/>
          </a:p>
        </p:txBody>
      </p:sp>
      <p:sp>
        <p:nvSpPr>
          <p:cNvPr id="1048673" name="Content Placeholder 2"/>
          <p:cNvSpPr>
            <a:spLocks noGrp="1"/>
          </p:cNvSpPr>
          <p:nvPr>
            <p:ph idx="1"/>
          </p:nvPr>
        </p:nvSpPr>
        <p:spPr>
          <a:xfrm>
            <a:off x="838200" y="1420837"/>
            <a:ext cx="10515600" cy="4756126"/>
          </a:xfrm>
        </p:spPr>
        <p:txBody>
          <a:bodyPr>
            <a:normAutofit/>
          </a:bodyPr>
          <a:p>
            <a:r>
              <a:rPr dirty="0" sz="3200" lang="en-US" smtClean="0"/>
              <a:t>ATP (adenosine triphosphate) is a </a:t>
            </a:r>
            <a:r>
              <a:rPr b="1" dirty="0" sz="3200" lang="en-US" smtClean="0"/>
              <a:t>specialized nucleotide </a:t>
            </a:r>
            <a:r>
              <a:rPr dirty="0" sz="3200" lang="en-US" smtClean="0"/>
              <a:t>that consists of the base adenine, the sugar ribose, and three phosphate groups</a:t>
            </a:r>
          </a:p>
          <a:p>
            <a:endParaRPr dirty="0" sz="3200" lang="en-US" smtClean="0"/>
          </a:p>
          <a:p>
            <a:endParaRPr dirty="0" sz="3200" lang="en-US" smtClean="0"/>
          </a:p>
          <a:p>
            <a:r>
              <a:rPr dirty="0" sz="3200" lang="en-US" smtClean="0"/>
              <a:t> </a:t>
            </a:r>
            <a:r>
              <a:rPr b="1" dirty="0" sz="3200" lang="en-US" smtClean="0"/>
              <a:t>ATP is used in transferring the potential energy in food molecules to cell processes</a:t>
            </a:r>
            <a:r>
              <a:rPr dirty="0" sz="3200" lang="en-US" smtClean="0"/>
              <a:t> </a:t>
            </a:r>
            <a:r>
              <a:rPr dirty="0" sz="3200" lang="en-US" err="1" smtClean="0"/>
              <a:t>i.e</a:t>
            </a:r>
            <a:r>
              <a:rPr dirty="0" sz="3200" lang="en-US" smtClean="0"/>
              <a:t> it traps energy from food during its formation and releases this energy for cell process </a:t>
            </a:r>
            <a:r>
              <a:rPr dirty="0" sz="3200" lang="en-US" err="1" smtClean="0"/>
              <a:t>e.g</a:t>
            </a:r>
            <a:r>
              <a:rPr dirty="0" sz="3200" lang="en-US" smtClean="0"/>
              <a:t> mitosis during its breakdown</a:t>
            </a:r>
            <a:endParaRPr dirty="0" sz="3200" lang="en-US"/>
          </a:p>
        </p:txBody>
      </p:sp>
    </p:spTree>
  </p:cSld>
  <p:clrMapOvr>
    <a:masterClrMapping/>
  </p:clrMapOvr>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674" name="Title 1"/>
          <p:cNvSpPr>
            <a:spLocks noGrp="1"/>
          </p:cNvSpPr>
          <p:nvPr>
            <p:ph type="title"/>
          </p:nvPr>
        </p:nvSpPr>
        <p:spPr>
          <a:xfrm>
            <a:off x="838200" y="365125"/>
            <a:ext cx="10515600" cy="985373"/>
          </a:xfrm>
        </p:spPr>
        <p:txBody>
          <a:bodyPr>
            <a:normAutofit/>
          </a:bodyPr>
          <a:p>
            <a:r>
              <a:rPr dirty="0" sz="5400" lang="en-US" smtClean="0"/>
              <a:t>Body environment</a:t>
            </a:r>
            <a:endParaRPr dirty="0" sz="5400" lang="en-US"/>
          </a:p>
        </p:txBody>
      </p:sp>
      <p:sp>
        <p:nvSpPr>
          <p:cNvPr id="1048675" name="Content Placeholder 2"/>
          <p:cNvSpPr>
            <a:spLocks noGrp="1"/>
          </p:cNvSpPr>
          <p:nvPr>
            <p:ph idx="1"/>
          </p:nvPr>
        </p:nvSpPr>
        <p:spPr>
          <a:xfrm>
            <a:off x="838200" y="1350498"/>
            <a:ext cx="10515600" cy="5050302"/>
          </a:xfrm>
        </p:spPr>
        <p:txBody>
          <a:bodyPr>
            <a:normAutofit fontScale="95833" lnSpcReduction="20000"/>
          </a:bodyPr>
          <a:p>
            <a:r>
              <a:rPr dirty="0" lang="en-US" smtClean="0"/>
              <a:t>Body has two environment;</a:t>
            </a:r>
          </a:p>
          <a:p>
            <a:pPr indent="-514350" marL="514350">
              <a:buAutoNum type="arabicPeriod"/>
            </a:pPr>
            <a:r>
              <a:rPr b="1" dirty="0" lang="en-US" smtClean="0"/>
              <a:t>External environment: </a:t>
            </a:r>
          </a:p>
          <a:p>
            <a:pPr lvl="1"/>
            <a:r>
              <a:rPr dirty="0" lang="en-US" smtClean="0"/>
              <a:t>Surrounds the body and is the source of oxygen and nutrients required by cells. </a:t>
            </a:r>
          </a:p>
          <a:p>
            <a:pPr lvl="1"/>
            <a:r>
              <a:rPr dirty="0" lang="en-US" smtClean="0"/>
              <a:t>Waste products of cellular activity are excreted into the external environment</a:t>
            </a:r>
          </a:p>
          <a:p>
            <a:pPr indent="-514350" marL="514350">
              <a:buAutoNum type="arabicPeriod"/>
            </a:pPr>
            <a:r>
              <a:rPr b="1" dirty="0" lang="en-US" smtClean="0"/>
              <a:t>Internal environment:  </a:t>
            </a:r>
          </a:p>
          <a:p>
            <a:pPr lvl="1"/>
            <a:r>
              <a:rPr dirty="0" lang="en-US" smtClean="0"/>
              <a:t>The water-based medium in which body cells exist. </a:t>
            </a:r>
            <a:endParaRPr dirty="0" lang="en-US"/>
          </a:p>
          <a:p>
            <a:pPr lvl="1"/>
            <a:r>
              <a:rPr dirty="0" lang="en-US" smtClean="0"/>
              <a:t>Interstitial or tissue fluid surround cells and supply them with oxygen and nutrients from blood. Vice versa to waste products</a:t>
            </a:r>
          </a:p>
          <a:p>
            <a:pPr lvl="1"/>
            <a:r>
              <a:rPr dirty="0" lang="en-US" smtClean="0"/>
              <a:t>Each cell is enclosed by its plasma membrane which allows selectively some substances to pass through and not others (selective permeability). This regulates the composition of its internal environment</a:t>
            </a:r>
            <a:endParaRPr dirty="0" lang="en-US"/>
          </a:p>
        </p:txBody>
      </p:sp>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676" name="Title 1"/>
          <p:cNvSpPr>
            <a:spLocks noGrp="1"/>
          </p:cNvSpPr>
          <p:nvPr>
            <p:ph type="title"/>
          </p:nvPr>
        </p:nvSpPr>
        <p:spPr>
          <a:xfrm>
            <a:off x="838200" y="365126"/>
            <a:ext cx="10515600" cy="957238"/>
          </a:xfrm>
        </p:spPr>
        <p:txBody>
          <a:bodyPr/>
          <a:p>
            <a:r>
              <a:rPr dirty="0" lang="en-US" smtClean="0"/>
              <a:t>Internal environment </a:t>
            </a:r>
            <a:r>
              <a:rPr dirty="0" lang="en-US" err="1" smtClean="0"/>
              <a:t>cont</a:t>
            </a:r>
            <a:r>
              <a:rPr dirty="0" lang="en-US" smtClean="0"/>
              <a:t>’</a:t>
            </a:r>
            <a:endParaRPr dirty="0" lang="en-US"/>
          </a:p>
        </p:txBody>
      </p:sp>
      <p:sp>
        <p:nvSpPr>
          <p:cNvPr id="1048677" name="Content Placeholder 2"/>
          <p:cNvSpPr>
            <a:spLocks noGrp="1"/>
          </p:cNvSpPr>
          <p:nvPr>
            <p:ph idx="1"/>
          </p:nvPr>
        </p:nvSpPr>
        <p:spPr>
          <a:xfrm>
            <a:off x="838200" y="1463040"/>
            <a:ext cx="10515600" cy="4937760"/>
          </a:xfrm>
        </p:spPr>
        <p:txBody>
          <a:bodyPr>
            <a:normAutofit fontScale="79167" lnSpcReduction="20000"/>
          </a:bodyPr>
          <a:p>
            <a:r>
              <a:rPr dirty="0" lang="en-US" smtClean="0"/>
              <a:t>Passage of particles is determined by;</a:t>
            </a:r>
          </a:p>
          <a:p>
            <a:pPr lvl="1"/>
            <a:r>
              <a:rPr dirty="0" lang="en-US" smtClean="0"/>
              <a:t>Particle size small particles pass easily </a:t>
            </a:r>
            <a:r>
              <a:rPr dirty="0" lang="en-US" err="1" smtClean="0"/>
              <a:t>e.g</a:t>
            </a:r>
            <a:r>
              <a:rPr dirty="0" lang="en-US" smtClean="0"/>
              <a:t> water</a:t>
            </a:r>
          </a:p>
          <a:p>
            <a:pPr lvl="1"/>
            <a:r>
              <a:rPr dirty="0" lang="en-US" smtClean="0"/>
              <a:t>Presence of Pores or specific channels in the plasma membrane </a:t>
            </a:r>
          </a:p>
          <a:p>
            <a:pPr lvl="1"/>
            <a:r>
              <a:rPr dirty="0" lang="en-US" smtClean="0"/>
              <a:t>Presence of specialized pumps or carriers in the plasma membrane</a:t>
            </a:r>
          </a:p>
          <a:p>
            <a:r>
              <a:rPr b="1" dirty="0" lang="en-US" smtClean="0">
                <a:solidFill>
                  <a:srgbClr val="FF0000"/>
                </a:solidFill>
              </a:rPr>
              <a:t>Ability to Maintain a constant internal environment despite constant changes is </a:t>
            </a:r>
            <a:r>
              <a:rPr b="1" dirty="0" lang="en-US" u="sng" smtClean="0">
                <a:solidFill>
                  <a:srgbClr val="FF0000"/>
                </a:solidFill>
              </a:rPr>
              <a:t>CALLED HOMEOSTASIS  </a:t>
            </a:r>
          </a:p>
          <a:p>
            <a:pPr lvl="1"/>
            <a:r>
              <a:rPr b="1" dirty="0" lang="en-US" u="sng" smtClean="0">
                <a:solidFill>
                  <a:srgbClr val="FF0000"/>
                </a:solidFill>
              </a:rPr>
              <a:t>It is the ability of the body to maintain a relatively stable metabolism and to function normally despite many constant changes</a:t>
            </a:r>
          </a:p>
          <a:p>
            <a:r>
              <a:rPr dirty="0" lang="en-US" smtClean="0"/>
              <a:t>Homeostasis helps to control the following variables</a:t>
            </a:r>
          </a:p>
          <a:p>
            <a:pPr lvl="1"/>
            <a:r>
              <a:rPr dirty="0" lang="en-US" smtClean="0"/>
              <a:t>Core temperature </a:t>
            </a:r>
          </a:p>
          <a:p>
            <a:pPr lvl="1"/>
            <a:r>
              <a:rPr dirty="0" lang="en-US" smtClean="0"/>
              <a:t>Water and electrolyte concentrations </a:t>
            </a:r>
          </a:p>
          <a:p>
            <a:pPr lvl="1"/>
            <a:r>
              <a:rPr dirty="0" lang="en-US" smtClean="0"/>
              <a:t>pH (acidity or alkalinity) of body fluids </a:t>
            </a:r>
          </a:p>
          <a:p>
            <a:pPr lvl="1"/>
            <a:r>
              <a:rPr dirty="0" lang="en-US" smtClean="0"/>
              <a:t>Blood glucose levels </a:t>
            </a:r>
            <a:endParaRPr dirty="0" lang="en-US"/>
          </a:p>
          <a:p>
            <a:pPr lvl="1"/>
            <a:r>
              <a:rPr dirty="0" lang="en-US" smtClean="0"/>
              <a:t>Tissue oxygen and carbon dioxide levels </a:t>
            </a:r>
          </a:p>
          <a:p>
            <a:pPr lvl="1"/>
            <a:r>
              <a:rPr dirty="0" lang="en-US" smtClean="0"/>
              <a:t>Blood pressure</a:t>
            </a:r>
          </a:p>
          <a:p>
            <a:endParaRPr dirty="0" lang="en-US"/>
          </a:p>
        </p:txBody>
      </p:sp>
    </p:spTree>
  </p:cSld>
  <p:clrMapOvr>
    <a:masterClrMapping/>
  </p:clrMapOvr>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678" name="Title 1"/>
          <p:cNvSpPr>
            <a:spLocks noGrp="1"/>
          </p:cNvSpPr>
          <p:nvPr>
            <p:ph type="title"/>
          </p:nvPr>
        </p:nvSpPr>
        <p:spPr>
          <a:xfrm>
            <a:off x="838200" y="365125"/>
            <a:ext cx="10515600" cy="912346"/>
          </a:xfrm>
        </p:spPr>
        <p:txBody>
          <a:bodyPr>
            <a:normAutofit fontScale="90000"/>
          </a:bodyPr>
          <a:p>
            <a:r>
              <a:rPr b="1" dirty="0" lang="en-US" smtClean="0"/>
              <a:t>Homeostasis is achieved by two control mechanisms</a:t>
            </a:r>
            <a:endParaRPr b="1" dirty="0" lang="en-US"/>
          </a:p>
        </p:txBody>
      </p:sp>
      <p:sp>
        <p:nvSpPr>
          <p:cNvPr id="1048679" name="Content Placeholder 2"/>
          <p:cNvSpPr>
            <a:spLocks noGrp="1"/>
          </p:cNvSpPr>
          <p:nvPr>
            <p:ph idx="1"/>
          </p:nvPr>
        </p:nvSpPr>
        <p:spPr>
          <a:xfrm>
            <a:off x="838200" y="1392703"/>
            <a:ext cx="10515600" cy="5247248"/>
          </a:xfrm>
        </p:spPr>
        <p:txBody>
          <a:bodyPr>
            <a:noAutofit/>
          </a:bodyPr>
          <a:p>
            <a:r>
              <a:rPr dirty="0" lang="en-US" smtClean="0"/>
              <a:t>Control systems consist of a detector, control </a:t>
            </a:r>
            <a:r>
              <a:rPr dirty="0" lang="en-US" err="1" smtClean="0"/>
              <a:t>centre</a:t>
            </a:r>
            <a:r>
              <a:rPr dirty="0" lang="en-US" smtClean="0"/>
              <a:t> and effector.</a:t>
            </a:r>
          </a:p>
          <a:p>
            <a:pPr indent="0" marL="0">
              <a:buNone/>
            </a:pPr>
            <a:r>
              <a:rPr b="1" dirty="0" lang="en-US" smtClean="0"/>
              <a:t>1. Negative feedback mechanisms </a:t>
            </a:r>
            <a:endParaRPr b="1" dirty="0" lang="en-US"/>
          </a:p>
          <a:p>
            <a:pPr lvl="1"/>
            <a:r>
              <a:rPr dirty="0" sz="2800" lang="en-US" smtClean="0"/>
              <a:t>Means that any change away from its normal set point is negated (reversed, brought to normal). </a:t>
            </a:r>
          </a:p>
          <a:p>
            <a:pPr lvl="1"/>
            <a:r>
              <a:rPr dirty="0" sz="2800" lang="en-US" smtClean="0"/>
              <a:t>Mechanism where the body’s response reverses the stimulus (in effect, turning it off for a while) and keeps some aspect of the body metabolism within its normal range</a:t>
            </a:r>
            <a:endParaRPr dirty="0" sz="2800" lang="en-US"/>
          </a:p>
          <a:p>
            <a:pPr lvl="2"/>
            <a:r>
              <a:rPr dirty="0" lang="en-US" smtClean="0"/>
              <a:t>If a variable rises, negative feedback brings it down again and if it falls, negative feedback brings it back up to its normal level</a:t>
            </a:r>
          </a:p>
          <a:p>
            <a:pPr lvl="1"/>
            <a:r>
              <a:rPr dirty="0" sz="2800" lang="en-US" smtClean="0"/>
              <a:t>Applied in most physiological variables </a:t>
            </a:r>
            <a:r>
              <a:rPr dirty="0" sz="2800" lang="en-US" err="1" smtClean="0"/>
              <a:t>e.g</a:t>
            </a:r>
            <a:r>
              <a:rPr dirty="0" sz="2800" lang="en-US" smtClean="0"/>
              <a:t> temperature, glucose, sugars </a:t>
            </a:r>
            <a:r>
              <a:rPr dirty="0" sz="2800" lang="en-US" err="1" smtClean="0"/>
              <a:t>etc</a:t>
            </a:r>
            <a:endParaRPr dirty="0" sz="2800" lang="en-US"/>
          </a:p>
          <a:p>
            <a:pPr lvl="2"/>
            <a:r>
              <a:rPr dirty="0" sz="1600" lang="en-US" smtClean="0"/>
              <a:t>Temperature sensitive nerve endings (detectors)sense low temp. transmit the same to the hypothalamus (control </a:t>
            </a:r>
            <a:r>
              <a:rPr dirty="0" sz="1600" lang="en-US" err="1" smtClean="0"/>
              <a:t>centre</a:t>
            </a:r>
            <a:r>
              <a:rPr dirty="0" sz="1600" lang="en-US" smtClean="0"/>
              <a:t>) which stimulate skeletal muscles to cause shivering, narrows blood vessels and institute </a:t>
            </a:r>
            <a:r>
              <a:rPr dirty="0" sz="1600" lang="en-US" err="1" smtClean="0"/>
              <a:t>behavioural</a:t>
            </a:r>
            <a:r>
              <a:rPr dirty="0" sz="1600" lang="en-US" smtClean="0"/>
              <a:t> changes (effectors)</a:t>
            </a:r>
            <a:endParaRPr dirty="0" sz="1600" lang="en-US"/>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592" name="Title 1"/>
          <p:cNvSpPr>
            <a:spLocks noGrp="1"/>
          </p:cNvSpPr>
          <p:nvPr>
            <p:ph type="title"/>
          </p:nvPr>
        </p:nvSpPr>
        <p:spPr/>
        <p:txBody>
          <a:bodyPr/>
          <a:p>
            <a:r>
              <a:rPr dirty="0" lang="en-US" smtClean="0"/>
              <a:t>Levels of organization</a:t>
            </a:r>
            <a:endParaRPr dirty="0" lang="en-US"/>
          </a:p>
        </p:txBody>
      </p:sp>
      <p:sp>
        <p:nvSpPr>
          <p:cNvPr id="1048593" name="Content Placeholder 2"/>
          <p:cNvSpPr>
            <a:spLocks noGrp="1"/>
          </p:cNvSpPr>
          <p:nvPr>
            <p:ph idx="1"/>
          </p:nvPr>
        </p:nvSpPr>
        <p:spPr/>
        <p:txBody>
          <a:bodyPr>
            <a:normAutofit fontScale="78571" lnSpcReduction="20000"/>
          </a:bodyPr>
          <a:p>
            <a:r>
              <a:rPr dirty="0" lang="en-US" smtClean="0"/>
              <a:t>Introduction </a:t>
            </a:r>
            <a:r>
              <a:rPr dirty="0" lang="en-US"/>
              <a:t>to anatomy and physiology, </a:t>
            </a:r>
            <a:endParaRPr dirty="0" lang="en-US" smtClean="0"/>
          </a:p>
          <a:p>
            <a:r>
              <a:rPr dirty="0" lang="en-US" smtClean="0"/>
              <a:t>Definition </a:t>
            </a:r>
            <a:r>
              <a:rPr dirty="0" lang="en-US"/>
              <a:t>of terms, </a:t>
            </a:r>
            <a:endParaRPr dirty="0" lang="en-US" smtClean="0"/>
          </a:p>
          <a:p>
            <a:r>
              <a:rPr dirty="0" lang="en-US" smtClean="0"/>
              <a:t>Life </a:t>
            </a:r>
            <a:r>
              <a:rPr dirty="0" lang="en-US"/>
              <a:t>characteristics, </a:t>
            </a:r>
            <a:endParaRPr dirty="0" lang="en-US" smtClean="0"/>
          </a:p>
          <a:p>
            <a:r>
              <a:rPr dirty="0" lang="en-US" smtClean="0"/>
              <a:t>Homeostasis</a:t>
            </a:r>
            <a:r>
              <a:rPr dirty="0" lang="en-US"/>
              <a:t>, </a:t>
            </a:r>
            <a:endParaRPr dirty="0" lang="en-US" smtClean="0"/>
          </a:p>
          <a:p>
            <a:r>
              <a:rPr dirty="0" lang="en-US" smtClean="0"/>
              <a:t>Directional </a:t>
            </a:r>
            <a:r>
              <a:rPr dirty="0" lang="en-US"/>
              <a:t>terms, </a:t>
            </a:r>
          </a:p>
          <a:p>
            <a:r>
              <a:rPr dirty="0" lang="en-US" smtClean="0"/>
              <a:t>Planes</a:t>
            </a:r>
            <a:r>
              <a:rPr dirty="0" lang="en-US"/>
              <a:t>, </a:t>
            </a:r>
            <a:endParaRPr dirty="0" lang="en-US" smtClean="0"/>
          </a:p>
          <a:p>
            <a:r>
              <a:rPr dirty="0" lang="en-US" smtClean="0"/>
              <a:t>Chemistry</a:t>
            </a:r>
            <a:r>
              <a:rPr dirty="0" lang="en-US"/>
              <a:t>: atomic structure, chemical bonding, water, pH, organic chemistry, carbohydrates, lipids, proteins, nucleic acids; </a:t>
            </a:r>
            <a:endParaRPr dirty="0" lang="en-US" smtClean="0"/>
          </a:p>
          <a:p>
            <a:r>
              <a:rPr dirty="0" lang="en-US" smtClean="0"/>
              <a:t>Cell</a:t>
            </a:r>
            <a:r>
              <a:rPr dirty="0" lang="en-US"/>
              <a:t>: </a:t>
            </a:r>
            <a:r>
              <a:rPr dirty="0" lang="en-US" smtClean="0"/>
              <a:t>(cell </a:t>
            </a:r>
            <a:r>
              <a:rPr dirty="0" lang="en-US"/>
              <a:t>structure, cell membrane, organelles, cytoskeleton, cell junctions, nucleus), protein synthesis, transcription, translation, gene regulation, cell division; </a:t>
            </a:r>
            <a:endParaRPr dirty="0" lang="en-US" smtClean="0"/>
          </a:p>
          <a:p>
            <a:r>
              <a:rPr dirty="0" lang="en-US" smtClean="0"/>
              <a:t>Tissues</a:t>
            </a:r>
            <a:r>
              <a:rPr dirty="0" lang="en-US"/>
              <a:t>: epithelial, connective, nervous, muscular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680" name="Title 1"/>
          <p:cNvSpPr>
            <a:spLocks noGrp="1"/>
          </p:cNvSpPr>
          <p:nvPr>
            <p:ph type="title"/>
          </p:nvPr>
        </p:nvSpPr>
        <p:spPr>
          <a:xfrm>
            <a:off x="838200" y="365125"/>
            <a:ext cx="10515600" cy="900967"/>
          </a:xfrm>
        </p:spPr>
        <p:txBody>
          <a:bodyPr/>
          <a:p>
            <a:r>
              <a:rPr dirty="0" lang="en-US" smtClean="0"/>
              <a:t>Homeostasis control mechanisms </a:t>
            </a:r>
            <a:r>
              <a:rPr dirty="0" lang="en-US" err="1" smtClean="0"/>
              <a:t>cont</a:t>
            </a:r>
            <a:r>
              <a:rPr dirty="0" lang="en-US" smtClean="0"/>
              <a:t>’</a:t>
            </a:r>
            <a:endParaRPr dirty="0" lang="en-US"/>
          </a:p>
        </p:txBody>
      </p:sp>
      <p:sp>
        <p:nvSpPr>
          <p:cNvPr id="1048681" name="Content Placeholder 2"/>
          <p:cNvSpPr>
            <a:spLocks noGrp="1"/>
          </p:cNvSpPr>
          <p:nvPr>
            <p:ph idx="1"/>
          </p:nvPr>
        </p:nvSpPr>
        <p:spPr>
          <a:xfrm>
            <a:off x="838200" y="1108171"/>
            <a:ext cx="10515600" cy="5320763"/>
          </a:xfrm>
        </p:spPr>
        <p:txBody>
          <a:bodyPr>
            <a:noAutofit/>
          </a:bodyPr>
          <a:p>
            <a:r>
              <a:rPr b="1" dirty="0" sz="3600" lang="en-US" smtClean="0"/>
              <a:t>Positive feedback mechanisms </a:t>
            </a:r>
          </a:p>
          <a:p>
            <a:pPr lvl="1"/>
            <a:r>
              <a:rPr dirty="0" sz="3200" lang="en-US" smtClean="0"/>
              <a:t>Response to the stimulus keeps the sequence of events going. They are cascade or amplifier systems</a:t>
            </a:r>
          </a:p>
          <a:p>
            <a:pPr lvl="1"/>
            <a:r>
              <a:rPr dirty="0" sz="3200" lang="en-US" smtClean="0"/>
              <a:t>It needs external brake or something to interrupt </a:t>
            </a:r>
          </a:p>
          <a:p>
            <a:pPr lvl="1"/>
            <a:r>
              <a:rPr dirty="0" sz="3200" lang="en-US" err="1" smtClean="0"/>
              <a:t>E.g</a:t>
            </a:r>
            <a:r>
              <a:rPr dirty="0" sz="3200" lang="en-US" smtClean="0"/>
              <a:t> </a:t>
            </a:r>
          </a:p>
          <a:p>
            <a:pPr lvl="2"/>
            <a:r>
              <a:rPr dirty="0" sz="2400" lang="en-US" smtClean="0">
                <a:solidFill>
                  <a:srgbClr val="FF0000"/>
                </a:solidFill>
              </a:rPr>
              <a:t>Blood clotting; injury to a vessel leads to platelets  accumulation, accumulated platelets release chemicals that attract more platelets till clot is formed</a:t>
            </a:r>
          </a:p>
          <a:p>
            <a:pPr lvl="2"/>
            <a:r>
              <a:rPr dirty="0" sz="2400" lang="en-US" smtClean="0">
                <a:solidFill>
                  <a:srgbClr val="00B050"/>
                </a:solidFill>
              </a:rPr>
              <a:t>Uterine contractions during </a:t>
            </a:r>
            <a:r>
              <a:rPr dirty="0" sz="2400" lang="en-US" err="1" smtClean="0">
                <a:solidFill>
                  <a:srgbClr val="00B050"/>
                </a:solidFill>
              </a:rPr>
              <a:t>labour</a:t>
            </a:r>
            <a:r>
              <a:rPr dirty="0" sz="2400" lang="en-US" smtClean="0">
                <a:solidFill>
                  <a:srgbClr val="00B050"/>
                </a:solidFill>
              </a:rPr>
              <a:t>. Oxytocin produced causes uterine contractions. Increase in contractions stretches the cervix releasing more oxytocin and therefore contractions are enhanced</a:t>
            </a:r>
          </a:p>
          <a:p>
            <a:pPr lvl="2"/>
            <a:r>
              <a:rPr dirty="0" sz="2400" lang="en-US" smtClean="0">
                <a:solidFill>
                  <a:srgbClr val="0070C0"/>
                </a:solidFill>
              </a:rPr>
              <a:t>Rising fever due to bacterial infection increases metabolic rate which in turn increases fever </a:t>
            </a:r>
          </a:p>
        </p:txBody>
      </p:sp>
    </p:spTree>
  </p:cSld>
  <p:clrMapOvr>
    <a:masterClrMapping/>
  </p:clrMapOvr>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685" name="Rectangle 4"/>
          <p:cNvSpPr>
            <a:spLocks noChangeArrowheads="1"/>
          </p:cNvSpPr>
          <p:nvPr/>
        </p:nvSpPr>
        <p:spPr bwMode="auto">
          <a:xfrm>
            <a:off x="2209800" y="0"/>
            <a:ext cx="7772400" cy="1143000"/>
          </a:xfrm>
          <a:prstGeom prst="rect"/>
          <a:no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altLang="en-US" b="1" sz="4000" lang="en-US">
                <a:solidFill>
                  <a:srgbClr val="FF6699"/>
                </a:solidFill>
                <a:latin typeface="Times New Roman" panose="02020603050405020304" pitchFamily="18" charset="0"/>
              </a:rPr>
              <a:t>Organization of the Human Body</a:t>
            </a:r>
          </a:p>
        </p:txBody>
      </p:sp>
      <p:sp>
        <p:nvSpPr>
          <p:cNvPr id="1048686" name="Rectangle 5"/>
          <p:cNvSpPr>
            <a:spLocks noChangeArrowheads="1"/>
          </p:cNvSpPr>
          <p:nvPr/>
        </p:nvSpPr>
        <p:spPr bwMode="auto">
          <a:xfrm>
            <a:off x="1524000" y="990600"/>
            <a:ext cx="9144000" cy="5867400"/>
          </a:xfrm>
          <a:prstGeom prst="rect"/>
          <a:noFill/>
          <a:ln>
            <a:noFill/>
          </a:ln>
          <a:effectLst/>
        </p:spPr>
        <p:txBody>
          <a:bodyPr/>
          <a:lstStyle>
            <a:lvl1pPr indent="-342900" marL="342900">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ü"/>
            </a:pPr>
            <a:r>
              <a:rPr altLang="en-US" dirty="0" lang="en-US">
                <a:solidFill>
                  <a:srgbClr val="6666FF"/>
                </a:solidFill>
                <a:latin typeface="Times New Roman" panose="02020603050405020304" pitchFamily="18" charset="0"/>
              </a:rPr>
              <a:t>Human &amp; Animals’ bodies exhibit hierarchical organization –</a:t>
            </a:r>
          </a:p>
          <a:p>
            <a:pPr eaLnBrk="1" hangingPunct="1" lvl="1"/>
            <a:r>
              <a:rPr altLang="en-US" b="1" dirty="0" lang="en-US">
                <a:solidFill>
                  <a:srgbClr val="FF6699"/>
                </a:solidFill>
                <a:latin typeface="Times New Roman" panose="02020603050405020304" pitchFamily="18" charset="0"/>
              </a:rPr>
              <a:t>Biological molecules</a:t>
            </a:r>
            <a:r>
              <a:rPr altLang="en-US" b="1" dirty="0" lang="en-US">
                <a:latin typeface="Times New Roman" panose="02020603050405020304" pitchFamily="18" charset="0"/>
              </a:rPr>
              <a:t> are organized into organelles </a:t>
            </a:r>
            <a:r>
              <a:rPr altLang="en-US" b="1" dirty="0" lang="en-US">
                <a:solidFill>
                  <a:srgbClr val="6666FF"/>
                </a:solidFill>
                <a:latin typeface="Times New Roman" panose="02020603050405020304" pitchFamily="18" charset="0"/>
              </a:rPr>
              <a:t>e.g. Phospholipids and proteins are arranged into the plasma membrane</a:t>
            </a:r>
          </a:p>
          <a:p>
            <a:pPr eaLnBrk="1" hangingPunct="1" lvl="1"/>
            <a:endParaRPr altLang="en-US" b="1" dirty="0" lang="en-US">
              <a:solidFill>
                <a:srgbClr val="6666FF"/>
              </a:solidFill>
              <a:latin typeface="Times New Roman" panose="02020603050405020304" pitchFamily="18" charset="0"/>
            </a:endParaRPr>
          </a:p>
          <a:p>
            <a:pPr eaLnBrk="1" hangingPunct="1" lvl="1"/>
            <a:r>
              <a:rPr altLang="en-US" b="1" dirty="0" lang="en-US">
                <a:solidFill>
                  <a:srgbClr val="FF6699"/>
                </a:solidFill>
                <a:latin typeface="Times New Roman" panose="02020603050405020304" pitchFamily="18" charset="0"/>
              </a:rPr>
              <a:t>Organelles</a:t>
            </a:r>
            <a:r>
              <a:rPr altLang="en-US" b="1" dirty="0" lang="en-US">
                <a:latin typeface="Times New Roman" panose="02020603050405020304" pitchFamily="18" charset="0"/>
              </a:rPr>
              <a:t> are organized into a cell </a:t>
            </a:r>
            <a:r>
              <a:rPr altLang="en-US" b="1" dirty="0" lang="en-US">
                <a:solidFill>
                  <a:srgbClr val="6666FF"/>
                </a:solidFill>
                <a:latin typeface="Times New Roman" panose="02020603050405020304" pitchFamily="18" charset="0"/>
              </a:rPr>
              <a:t>e.g. Nucleus + plasma membrane + cytoplasm proper + many organelles = cell</a:t>
            </a:r>
          </a:p>
          <a:p>
            <a:pPr eaLnBrk="1" hangingPunct="1" lvl="1"/>
            <a:endParaRPr altLang="en-US" b="1" dirty="0" lang="en-US">
              <a:solidFill>
                <a:srgbClr val="6666FF"/>
              </a:solidFill>
              <a:latin typeface="Times New Roman" panose="02020603050405020304" pitchFamily="18" charset="0"/>
            </a:endParaRPr>
          </a:p>
          <a:p>
            <a:pPr eaLnBrk="1" hangingPunct="1" lvl="1"/>
            <a:r>
              <a:rPr altLang="en-US" b="1" dirty="0" lang="en-US">
                <a:solidFill>
                  <a:srgbClr val="FF6699"/>
                </a:solidFill>
                <a:latin typeface="Times New Roman" panose="02020603050405020304" pitchFamily="18" charset="0"/>
              </a:rPr>
              <a:t>Cells = are smallest, basic, structural and functional unit of life</a:t>
            </a:r>
          </a:p>
          <a:p>
            <a:pPr eaLnBrk="1" hangingPunct="1" lvl="1"/>
            <a:endParaRPr altLang="en-US" b="1" dirty="0" lang="en-US">
              <a:solidFill>
                <a:srgbClr val="FF6699"/>
              </a:solidFill>
              <a:latin typeface="Times New Roman" panose="02020603050405020304" pitchFamily="18" charset="0"/>
            </a:endParaRPr>
          </a:p>
        </p:txBody>
      </p:sp>
    </p:spTree>
  </p:cSld>
  <p:clrMapOvr>
    <a:masterClrMapping/>
  </p:clrMapOvr>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687" name="Rectangle 5"/>
          <p:cNvSpPr>
            <a:spLocks noGrp="1" noChangeArrowheads="1"/>
          </p:cNvSpPr>
          <p:nvPr>
            <p:ph type="title"/>
          </p:nvPr>
        </p:nvSpPr>
        <p:spPr>
          <a:xfrm>
            <a:off x="1600200" y="-304800"/>
            <a:ext cx="8610600" cy="1600200"/>
          </a:xfrm>
        </p:spPr>
        <p:txBody>
          <a:bodyPr/>
          <a:p>
            <a:pPr eaLnBrk="1" hangingPunct="1"/>
            <a:r>
              <a:rPr altLang="en-US" b="1" sz="3600" lang="en-US">
                <a:solidFill>
                  <a:srgbClr val="FF6699"/>
                </a:solidFill>
                <a:latin typeface="Times New Roman" panose="02020603050405020304" pitchFamily="18" charset="0"/>
              </a:rPr>
              <a:t>Organization of the Human Body-CT’D</a:t>
            </a:r>
            <a:br>
              <a:rPr altLang="en-US" b="1" sz="3600" lang="en-US">
                <a:solidFill>
                  <a:srgbClr val="FF6699"/>
                </a:solidFill>
                <a:latin typeface="Times New Roman" panose="02020603050405020304" pitchFamily="18" charset="0"/>
              </a:rPr>
            </a:br>
            <a:endParaRPr altLang="en-US" b="1" sz="3600" lang="en-US">
              <a:solidFill>
                <a:srgbClr val="FF6699"/>
              </a:solidFill>
              <a:latin typeface="Times New Roman" panose="02020603050405020304" pitchFamily="18" charset="0"/>
            </a:endParaRPr>
          </a:p>
        </p:txBody>
      </p:sp>
      <p:sp>
        <p:nvSpPr>
          <p:cNvPr id="1048688" name="Rectangle 6"/>
          <p:cNvSpPr>
            <a:spLocks noGrp="1" noChangeArrowheads="1"/>
          </p:cNvSpPr>
          <p:nvPr>
            <p:ph type="body" idx="1"/>
          </p:nvPr>
        </p:nvSpPr>
        <p:spPr>
          <a:xfrm>
            <a:off x="1600200" y="762000"/>
            <a:ext cx="8991600" cy="5793545"/>
          </a:xfrm>
        </p:spPr>
        <p:txBody>
          <a:bodyPr/>
          <a:p>
            <a:pPr eaLnBrk="1" hangingPunct="1" lvl="1">
              <a:lnSpc>
                <a:spcPct val="90000"/>
              </a:lnSpc>
              <a:buFont typeface="Wingdings" panose="05000000000000000000" pitchFamily="2" charset="2"/>
              <a:buChar char="ü"/>
            </a:pPr>
            <a:r>
              <a:rPr altLang="en-US" b="1" dirty="0" lang="en-US" smtClean="0">
                <a:solidFill>
                  <a:srgbClr val="6666FF"/>
                </a:solidFill>
                <a:latin typeface="Times New Roman" panose="02020603050405020304" pitchFamily="18" charset="0"/>
              </a:rPr>
              <a:t>Cells come together to form TISSUES</a:t>
            </a:r>
            <a:endParaRPr altLang="en-US" dirty="0" lang="en-US" smtClean="0">
              <a:solidFill>
                <a:srgbClr val="6666FF"/>
              </a:solidFill>
              <a:latin typeface="Times New Roman" panose="02020603050405020304" pitchFamily="18" charset="0"/>
            </a:endParaRPr>
          </a:p>
          <a:p>
            <a:pPr eaLnBrk="1" hangingPunct="1" lvl="1">
              <a:lnSpc>
                <a:spcPct val="90000"/>
              </a:lnSpc>
            </a:pPr>
            <a:r>
              <a:rPr altLang="en-US" dirty="0" lang="en-US" smtClean="0">
                <a:solidFill>
                  <a:srgbClr val="6666FF"/>
                </a:solidFill>
                <a:latin typeface="Times New Roman" panose="02020603050405020304" pitchFamily="18" charset="0"/>
              </a:rPr>
              <a:t>Groups of similar cells</a:t>
            </a:r>
            <a:r>
              <a:rPr altLang="en-US" dirty="0" lang="en-US" smtClean="0">
                <a:latin typeface="Times New Roman" panose="02020603050405020304" pitchFamily="18" charset="0"/>
              </a:rPr>
              <a:t> are organized into tissues </a:t>
            </a:r>
            <a:r>
              <a:rPr altLang="en-US" dirty="0" lang="en-US" smtClean="0">
                <a:solidFill>
                  <a:srgbClr val="FF6699"/>
                </a:solidFill>
                <a:latin typeface="Times New Roman" panose="02020603050405020304" pitchFamily="18" charset="0"/>
              </a:rPr>
              <a:t>(e.g. Cardiac muscle cells are organized into the tissue, cardiac muscle);</a:t>
            </a:r>
            <a:endParaRPr altLang="en-US" b="1" dirty="0" lang="en-US" smtClean="0">
              <a:solidFill>
                <a:srgbClr val="6666FF"/>
              </a:solidFill>
              <a:latin typeface="Times New Roman" panose="02020603050405020304" pitchFamily="18" charset="0"/>
            </a:endParaRPr>
          </a:p>
          <a:p>
            <a:pPr eaLnBrk="1" hangingPunct="1" lvl="1">
              <a:lnSpc>
                <a:spcPct val="90000"/>
              </a:lnSpc>
              <a:buFontTx/>
              <a:buNone/>
            </a:pPr>
            <a:endParaRPr altLang="en-US" b="1" dirty="0" lang="en-US" smtClean="0">
              <a:solidFill>
                <a:srgbClr val="6666FF"/>
              </a:solidFill>
              <a:latin typeface="Times New Roman" panose="02020603050405020304" pitchFamily="18" charset="0"/>
            </a:endParaRPr>
          </a:p>
          <a:p>
            <a:pPr eaLnBrk="1" hangingPunct="1" lvl="1">
              <a:lnSpc>
                <a:spcPct val="90000"/>
              </a:lnSpc>
              <a:buFontTx/>
              <a:buNone/>
            </a:pPr>
            <a:r>
              <a:rPr altLang="en-US" b="1" dirty="0" lang="en-US" smtClean="0">
                <a:solidFill>
                  <a:srgbClr val="6666FF"/>
                </a:solidFill>
                <a:latin typeface="Times New Roman" panose="02020603050405020304" pitchFamily="18" charset="0"/>
              </a:rPr>
              <a:t>TISSUES come together to form ORGANS</a:t>
            </a:r>
          </a:p>
          <a:p>
            <a:pPr eaLnBrk="1" hangingPunct="1" lvl="1">
              <a:lnSpc>
                <a:spcPct val="90000"/>
              </a:lnSpc>
              <a:buFontTx/>
              <a:buNone/>
            </a:pPr>
            <a:r>
              <a:rPr altLang="en-US" dirty="0" lang="en-US" smtClean="0">
                <a:solidFill>
                  <a:srgbClr val="6666FF"/>
                </a:solidFill>
                <a:latin typeface="Times New Roman" panose="02020603050405020304" pitchFamily="18" charset="0"/>
              </a:rPr>
              <a:t>-	Two or more tissues</a:t>
            </a:r>
            <a:r>
              <a:rPr altLang="en-US" dirty="0" lang="en-US" smtClean="0">
                <a:latin typeface="Times New Roman" panose="02020603050405020304" pitchFamily="18" charset="0"/>
              </a:rPr>
              <a:t> are organized to form an organ </a:t>
            </a:r>
            <a:r>
              <a:rPr altLang="en-US" dirty="0" lang="en-US" smtClean="0">
                <a:solidFill>
                  <a:srgbClr val="FF6699"/>
                </a:solidFill>
                <a:latin typeface="Times New Roman" panose="02020603050405020304" pitchFamily="18" charset="0"/>
              </a:rPr>
              <a:t>(e.g. Cardiac muscle tissue + connective tissue + epithelial tissue</a:t>
            </a:r>
            <a:r>
              <a:rPr altLang="en-US" dirty="0" lang="en-US" smtClean="0">
                <a:latin typeface="Times New Roman" panose="02020603050405020304" pitchFamily="18" charset="0"/>
              </a:rPr>
              <a:t> = the heart; provides force to move blood) </a:t>
            </a:r>
          </a:p>
          <a:p>
            <a:pPr eaLnBrk="1" hangingPunct="1">
              <a:lnSpc>
                <a:spcPct val="90000"/>
              </a:lnSpc>
            </a:pPr>
            <a:endParaRPr altLang="en-US" b="1" dirty="0" lang="en-US">
              <a:solidFill>
                <a:srgbClr val="6666FF"/>
              </a:solidFill>
              <a:latin typeface="Times New Roman" panose="02020603050405020304" pitchFamily="18" charset="0"/>
            </a:endParaRPr>
          </a:p>
        </p:txBody>
      </p:sp>
    </p:spTree>
  </p:cSld>
  <p:clrMapOvr>
    <a:masterClrMapping/>
  </p:clrMapOvr>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689" name="Rectangle 2"/>
          <p:cNvSpPr>
            <a:spLocks noGrp="1" noChangeArrowheads="1"/>
          </p:cNvSpPr>
          <p:nvPr>
            <p:ph type="title"/>
          </p:nvPr>
        </p:nvSpPr>
        <p:spPr>
          <a:xfrm>
            <a:off x="1981200" y="274638"/>
            <a:ext cx="8229600" cy="563562"/>
          </a:xfrm>
        </p:spPr>
        <p:txBody>
          <a:bodyPr>
            <a:normAutofit fontScale="90000"/>
          </a:bodyPr>
          <a:p>
            <a:pPr eaLnBrk="1" hangingPunct="1"/>
            <a:r>
              <a:rPr altLang="en-US" b="1" dirty="0" sz="3600" lang="en-US">
                <a:solidFill>
                  <a:srgbClr val="FF6699"/>
                </a:solidFill>
                <a:latin typeface="Times New Roman" panose="02020603050405020304" pitchFamily="18" charset="0"/>
              </a:rPr>
              <a:t>Organization of the Human Body</a:t>
            </a:r>
            <a:br>
              <a:rPr altLang="en-US" b="1" dirty="0" sz="3600" lang="en-US">
                <a:solidFill>
                  <a:srgbClr val="FF6699"/>
                </a:solidFill>
                <a:latin typeface="Times New Roman" panose="02020603050405020304" pitchFamily="18" charset="0"/>
              </a:rPr>
            </a:br>
            <a:endParaRPr altLang="en-US" b="1" dirty="0" sz="3600" lang="en-US">
              <a:solidFill>
                <a:srgbClr val="FF6699"/>
              </a:solidFill>
              <a:latin typeface="Times New Roman" panose="02020603050405020304" pitchFamily="18" charset="0"/>
            </a:endParaRPr>
          </a:p>
        </p:txBody>
      </p:sp>
      <p:sp>
        <p:nvSpPr>
          <p:cNvPr id="1048690" name="Rectangle 3"/>
          <p:cNvSpPr>
            <a:spLocks noGrp="1" noChangeArrowheads="1"/>
          </p:cNvSpPr>
          <p:nvPr>
            <p:ph type="body" idx="1"/>
          </p:nvPr>
        </p:nvSpPr>
        <p:spPr>
          <a:xfrm>
            <a:off x="1981200" y="685801"/>
            <a:ext cx="8229600" cy="5440363"/>
          </a:xfrm>
        </p:spPr>
        <p:txBody>
          <a:bodyPr/>
          <a:p>
            <a:pPr eaLnBrk="1" hangingPunct="1"/>
            <a:r>
              <a:rPr altLang="en-US" b="1" dirty="0" lang="en-US" smtClean="0">
                <a:solidFill>
                  <a:srgbClr val="6666FF"/>
                </a:solidFill>
                <a:latin typeface="Times New Roman" panose="02020603050405020304" pitchFamily="18" charset="0"/>
              </a:rPr>
              <a:t>ORGANS come together to form SYSTEMS</a:t>
            </a:r>
            <a:endParaRPr altLang="en-US" dirty="0" sz="3600" lang="en-US">
              <a:latin typeface="Times New Roman" panose="02020603050405020304" pitchFamily="18" charset="0"/>
            </a:endParaRPr>
          </a:p>
          <a:p>
            <a:pPr eaLnBrk="1" hangingPunct="1" lvl="1"/>
            <a:r>
              <a:rPr altLang="en-US" dirty="0" sz="3200" lang="en-US">
                <a:latin typeface="Times New Roman" panose="02020603050405020304" pitchFamily="18" charset="0"/>
              </a:rPr>
              <a:t>Organs are organized into organ systems </a:t>
            </a:r>
            <a:r>
              <a:rPr altLang="en-US" dirty="0" sz="3200" lang="en-US">
                <a:solidFill>
                  <a:srgbClr val="6666FF"/>
                </a:solidFill>
                <a:latin typeface="Times New Roman" panose="02020603050405020304" pitchFamily="18" charset="0"/>
              </a:rPr>
              <a:t>(e.g.  Heart + blood vessels + blood</a:t>
            </a:r>
            <a:r>
              <a:rPr altLang="en-US" dirty="0" sz="3200" lang="en-US">
                <a:latin typeface="Times New Roman" panose="02020603050405020304" pitchFamily="18" charset="0"/>
              </a:rPr>
              <a:t> = cardiovascular system; function is transport)</a:t>
            </a:r>
          </a:p>
          <a:p>
            <a:pPr eaLnBrk="1" hangingPunct="1" lvl="1"/>
            <a:r>
              <a:rPr altLang="en-US" dirty="0" sz="3200" lang="en-US">
                <a:latin typeface="Times New Roman" panose="02020603050405020304" pitchFamily="18" charset="0"/>
              </a:rPr>
              <a:t>Organ systems are organized into an organism</a:t>
            </a:r>
          </a:p>
          <a:p>
            <a:pPr eaLnBrk="1" hangingPunct="1" lvl="1">
              <a:buFontTx/>
              <a:buNone/>
            </a:pPr>
            <a:r>
              <a:rPr altLang="en-US" dirty="0" sz="3200" lang="en-US">
                <a:latin typeface="Times New Roman" panose="02020603050405020304" pitchFamily="18" charset="0"/>
              </a:rPr>
              <a:t> </a:t>
            </a:r>
            <a:r>
              <a:rPr altLang="en-US" dirty="0" sz="3200" lang="en-US">
                <a:solidFill>
                  <a:srgbClr val="6666FF"/>
                </a:solidFill>
                <a:latin typeface="Times New Roman" panose="02020603050405020304" pitchFamily="18" charset="0"/>
              </a:rPr>
              <a:t>(e.g. An animal consists of 11 organ systems)</a:t>
            </a:r>
          </a:p>
          <a:p>
            <a:pPr eaLnBrk="1" hangingPunct="1" lvl="1">
              <a:buFontTx/>
              <a:buNone/>
            </a:pPr>
            <a:endParaRPr altLang="en-US" dirty="0" sz="3200" lang="en-US">
              <a:solidFill>
                <a:srgbClr val="6666FF"/>
              </a:solidFill>
              <a:latin typeface="Times New Roman" panose="02020603050405020304" pitchFamily="18" charset="0"/>
            </a:endParaRPr>
          </a:p>
          <a:p>
            <a:pPr eaLnBrk="1" hangingPunct="1"/>
            <a:r>
              <a:rPr altLang="en-US" b="1" dirty="0" lang="en-US" u="sng" smtClean="0">
                <a:solidFill>
                  <a:srgbClr val="FF6699"/>
                </a:solidFill>
                <a:latin typeface="Times New Roman" panose="02020603050405020304" pitchFamily="18" charset="0"/>
              </a:rPr>
              <a:t>SYSTEMS come together to form US.</a:t>
            </a:r>
          </a:p>
          <a:p>
            <a:pPr eaLnBrk="1" hangingPunct="1" lvl="1"/>
            <a:endParaRPr altLang="en-US" b="1" dirty="0" sz="3200" lang="en-US" u="sng">
              <a:solidFill>
                <a:srgbClr val="FF6699"/>
              </a:solidFill>
              <a:latin typeface="Times New Roman" panose="02020603050405020304" pitchFamily="18" charset="0"/>
            </a:endParaRPr>
          </a:p>
          <a:p>
            <a:pPr eaLnBrk="1" hangingPunct="1"/>
            <a:endParaRPr altLang="en-US" dirty="0" lang="en-US" smtClean="0">
              <a:latin typeface="Times New Roman" panose="02020603050405020304" pitchFamily="18" charset="0"/>
            </a:endParaRPr>
          </a:p>
        </p:txBody>
      </p:sp>
    </p:spTree>
  </p:cSld>
  <p:clrMapOvr>
    <a:masterClrMapping/>
  </p:clrMapOvr>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691" name="Title 1"/>
          <p:cNvSpPr>
            <a:spLocks noGrp="1"/>
          </p:cNvSpPr>
          <p:nvPr>
            <p:ph type="title"/>
          </p:nvPr>
        </p:nvSpPr>
        <p:spPr>
          <a:xfrm>
            <a:off x="838200" y="365125"/>
            <a:ext cx="10515600" cy="952687"/>
          </a:xfrm>
        </p:spPr>
        <p:txBody>
          <a:bodyPr/>
          <a:p>
            <a:r>
              <a:rPr dirty="0" lang="en-US" smtClean="0"/>
              <a:t>HUMAN CELL</a:t>
            </a:r>
            <a:endParaRPr dirty="0" lang="en-US"/>
          </a:p>
        </p:txBody>
      </p:sp>
      <p:sp>
        <p:nvSpPr>
          <p:cNvPr id="1048692" name="Content Placeholder 2"/>
          <p:cNvSpPr>
            <a:spLocks noGrp="1"/>
          </p:cNvSpPr>
          <p:nvPr>
            <p:ph idx="1"/>
          </p:nvPr>
        </p:nvSpPr>
        <p:spPr>
          <a:xfrm>
            <a:off x="838200" y="1317812"/>
            <a:ext cx="10515600" cy="5109882"/>
          </a:xfrm>
        </p:spPr>
        <p:txBody>
          <a:bodyPr>
            <a:normAutofit/>
          </a:bodyPr>
          <a:p>
            <a:r>
              <a:rPr dirty="0" lang="en-US"/>
              <a:t>Cells are the body’s smallest functional units. They are grouped together to form </a:t>
            </a:r>
            <a:r>
              <a:rPr dirty="0" lang="en-US" smtClean="0"/>
              <a:t>tissues</a:t>
            </a:r>
          </a:p>
          <a:p>
            <a:r>
              <a:rPr dirty="0" lang="en-US"/>
              <a:t>The human body develops from a single cell called the zygote, which results from the fusion of the ovum (female egg cell) and the spermatozoon (male sex </a:t>
            </a:r>
            <a:r>
              <a:rPr dirty="0" lang="en-US" smtClean="0"/>
              <a:t>cell)</a:t>
            </a:r>
          </a:p>
          <a:p>
            <a:r>
              <a:rPr dirty="0" lang="en-US"/>
              <a:t>A cell consists of a </a:t>
            </a:r>
            <a:r>
              <a:rPr b="1" dirty="0" lang="en-US"/>
              <a:t>plasma membrane </a:t>
            </a:r>
            <a:r>
              <a:rPr dirty="0" lang="en-US"/>
              <a:t>enclosing a number of </a:t>
            </a:r>
            <a:r>
              <a:rPr b="1" dirty="0" lang="en-US"/>
              <a:t>organelles</a:t>
            </a:r>
            <a:r>
              <a:rPr dirty="0" lang="en-US"/>
              <a:t> suspended in a watery fluid called </a:t>
            </a:r>
            <a:r>
              <a:rPr b="1" dirty="0" lang="en-US" smtClean="0"/>
              <a:t>cytosol</a:t>
            </a:r>
          </a:p>
          <a:p>
            <a:r>
              <a:rPr dirty="0" lang="en-US" smtClean="0"/>
              <a:t>The organelles include: </a:t>
            </a:r>
          </a:p>
          <a:p>
            <a:pPr lvl="1"/>
            <a:r>
              <a:rPr b="1" dirty="0" lang="en-US" smtClean="0"/>
              <a:t>The </a:t>
            </a:r>
            <a:r>
              <a:rPr b="1" dirty="0" lang="en-US"/>
              <a:t>nucleus, mitochondria, ribosomes, endo </a:t>
            </a:r>
            <a:r>
              <a:rPr b="1" dirty="0" lang="en-US" err="1"/>
              <a:t>plasmic</a:t>
            </a:r>
            <a:r>
              <a:rPr b="1" dirty="0" lang="en-US"/>
              <a:t> reticulum, Golgi apparatus, lysosomes and the </a:t>
            </a:r>
            <a:r>
              <a:rPr b="1" dirty="0" lang="en-US" smtClean="0"/>
              <a:t>cytoskeleton</a:t>
            </a:r>
          </a:p>
          <a:p>
            <a:pPr indent="0" lvl="1" marL="457200">
              <a:buNone/>
            </a:pPr>
            <a:r>
              <a:rPr b="1" dirty="0" lang="en-US" smtClean="0">
                <a:solidFill>
                  <a:srgbClr val="FF0000"/>
                </a:solidFill>
              </a:rPr>
              <a:t>Note: </a:t>
            </a:r>
            <a:r>
              <a:rPr dirty="0" lang="en-US" smtClean="0">
                <a:solidFill>
                  <a:srgbClr val="FF0000"/>
                </a:solidFill>
              </a:rPr>
              <a:t>Red </a:t>
            </a:r>
            <a:r>
              <a:rPr dirty="0" lang="en-US">
                <a:solidFill>
                  <a:srgbClr val="FF0000"/>
                </a:solidFill>
              </a:rPr>
              <a:t>blood cells are an exception because they have no nuclei when mature</a:t>
            </a:r>
            <a:endParaRPr b="1" dirty="0" lang="en-US">
              <a:solidFill>
                <a:srgbClr val="FF0000"/>
              </a:solidFill>
            </a:endParaRPr>
          </a:p>
        </p:txBody>
      </p:sp>
    </p:spTree>
  </p:cSld>
  <p:clrMapOvr>
    <a:masterClrMapping/>
  </p:clrMapOvr>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pic>
        <p:nvPicPr>
          <p:cNvPr id="2097163" name="Picture 7"/>
          <p:cNvPicPr>
            <a:picLocks noChangeAspect="1" noChangeArrowheads="1"/>
          </p:cNvPicPr>
          <p:nvPr/>
        </p:nvPicPr>
        <p:blipFill>
          <a:blip xmlns:r="http://schemas.openxmlformats.org/officeDocument/2006/relationships" r:embed="rId1"/>
          <a:srcRect/>
          <a:stretch>
            <a:fillRect/>
          </a:stretch>
        </p:blipFill>
        <p:spPr bwMode="auto">
          <a:xfrm>
            <a:off x="2133601" y="457200"/>
            <a:ext cx="7391399" cy="6019800"/>
          </a:xfrm>
          <a:prstGeom prst="rect"/>
          <a:noFill/>
          <a:ln w="9525">
            <a:noFill/>
            <a:miter lim="800000"/>
            <a:headEnd/>
            <a:tailEnd/>
          </a:ln>
          <a:effectLst/>
        </p:spPr>
      </p:pic>
    </p:spTree>
  </p:cSld>
  <p:clrMapOvr>
    <a:masterClrMapping/>
  </p:clrMapOvr>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pic>
        <p:nvPicPr>
          <p:cNvPr id="2097164" name="Picture 5"/>
          <p:cNvPicPr>
            <a:picLocks noChangeAspect="1" noChangeArrowheads="1"/>
          </p:cNvPicPr>
          <p:nvPr/>
        </p:nvPicPr>
        <p:blipFill>
          <a:blip xmlns:r="http://schemas.openxmlformats.org/officeDocument/2006/relationships" r:embed="rId1"/>
          <a:srcRect b="5072"/>
          <a:stretch>
            <a:fillRect/>
          </a:stretch>
        </p:blipFill>
        <p:spPr bwMode="auto">
          <a:xfrm>
            <a:off x="1116105" y="457199"/>
            <a:ext cx="9991165" cy="5795682"/>
          </a:xfrm>
          <a:prstGeom prst="rect"/>
          <a:noFill/>
          <a:ln w="9525">
            <a:solidFill>
              <a:schemeClr val="tx1"/>
            </a:solidFill>
            <a:miter lim="800000"/>
            <a:headEnd/>
            <a:tailEnd/>
          </a:ln>
        </p:spPr>
      </p:pic>
    </p:spTree>
  </p:cSld>
  <p:clrMapOvr>
    <a:masterClrMapping/>
  </p:clrMapOvr>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696" name="Content Placeholder 1"/>
          <p:cNvSpPr>
            <a:spLocks noGrp="1"/>
          </p:cNvSpPr>
          <p:nvPr>
            <p:ph idx="1"/>
          </p:nvPr>
        </p:nvSpPr>
        <p:spPr>
          <a:xfrm>
            <a:off x="838200" y="1411941"/>
            <a:ext cx="10515600" cy="4765022"/>
          </a:xfrm>
        </p:spPr>
        <p:txBody>
          <a:bodyPr>
            <a:normAutofit/>
          </a:bodyPr>
          <a:p>
            <a:r>
              <a:rPr dirty="0" lang="en-US" smtClean="0">
                <a:latin typeface="Times New Roman" pitchFamily="18" charset="0"/>
                <a:cs typeface="Times New Roman" pitchFamily="18" charset="0"/>
              </a:rPr>
              <a:t>Human cells vary in size, shape, and function.</a:t>
            </a:r>
          </a:p>
          <a:p>
            <a:r>
              <a:rPr dirty="0" lang="en-US" smtClean="0">
                <a:latin typeface="Times New Roman" pitchFamily="18" charset="0"/>
                <a:cs typeface="Times New Roman" pitchFamily="18" charset="0"/>
              </a:rPr>
              <a:t>Most human cells are so small (ovum) they can only be seen with the aid of a microscope and are measured in units called </a:t>
            </a:r>
            <a:r>
              <a:rPr b="1" dirty="0" lang="en-US" smtClean="0">
                <a:latin typeface="Times New Roman" pitchFamily="18" charset="0"/>
                <a:cs typeface="Times New Roman" pitchFamily="18" charset="0"/>
              </a:rPr>
              <a:t>micrometers (formerly called microns). </a:t>
            </a:r>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Some nerve cells may be quite long </a:t>
            </a:r>
            <a:r>
              <a:rPr dirty="0" lang="en-US" err="1" smtClean="0">
                <a:latin typeface="Times New Roman" pitchFamily="18" charset="0"/>
                <a:cs typeface="Times New Roman" pitchFamily="18" charset="0"/>
              </a:rPr>
              <a:t>eg</a:t>
            </a:r>
            <a:r>
              <a:rPr dirty="0" lang="en-US" smtClean="0">
                <a:latin typeface="Times New Roman" pitchFamily="18" charset="0"/>
                <a:cs typeface="Times New Roman" pitchFamily="18" charset="0"/>
              </a:rPr>
              <a:t> those in our arms and legs are at least 2 feet (60 cm) long</a:t>
            </a:r>
          </a:p>
          <a:p>
            <a:r>
              <a:rPr dirty="0" lang="en-US" smtClean="0">
                <a:latin typeface="Times New Roman" pitchFamily="18" charset="0"/>
                <a:cs typeface="Times New Roman" pitchFamily="18" charset="0"/>
              </a:rPr>
              <a:t>Based </a:t>
            </a:r>
            <a:r>
              <a:rPr dirty="0" lang="en-US">
                <a:latin typeface="Times New Roman" pitchFamily="18" charset="0"/>
                <a:cs typeface="Times New Roman" pitchFamily="18" charset="0"/>
              </a:rPr>
              <a:t>on function, there are more than 200 different kinds of human cells</a:t>
            </a:r>
          </a:p>
        </p:txBody>
      </p:sp>
      <p:sp>
        <p:nvSpPr>
          <p:cNvPr id="1048697" name="Title 2"/>
          <p:cNvSpPr>
            <a:spLocks noGrp="1"/>
          </p:cNvSpPr>
          <p:nvPr>
            <p:ph type="title"/>
          </p:nvPr>
        </p:nvSpPr>
        <p:spPr>
          <a:xfrm>
            <a:off x="838200" y="365125"/>
            <a:ext cx="10515600" cy="858557"/>
          </a:xfrm>
        </p:spPr>
        <p:txBody>
          <a:bodyPr>
            <a:normAutofit/>
          </a:bodyPr>
          <a:p>
            <a:r>
              <a:rPr dirty="0" sz="2800" lang="en-US" smtClean="0">
                <a:solidFill>
                  <a:srgbClr val="7030A0"/>
                </a:solidFill>
                <a:latin typeface="Times New Roman" pitchFamily="18" charset="0"/>
                <a:cs typeface="Times New Roman" pitchFamily="18" charset="0"/>
              </a:rPr>
              <a:t>HUMAN CELL CONT’</a:t>
            </a:r>
            <a:endParaRPr dirty="0" sz="2800" lang="en-US"/>
          </a:p>
        </p:txBody>
      </p:sp>
    </p:spTree>
  </p:cSld>
  <p:clrMapOvr>
    <a:masterClrMapping/>
  </p:clrMapOvr>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701" name="Content Placeholder 1"/>
          <p:cNvSpPr>
            <a:spLocks noGrp="1"/>
          </p:cNvSpPr>
          <p:nvPr>
            <p:ph idx="1"/>
          </p:nvPr>
        </p:nvSpPr>
        <p:spPr>
          <a:xfrm>
            <a:off x="838200" y="990601"/>
            <a:ext cx="9372600" cy="5016691"/>
          </a:xfrm>
        </p:spPr>
        <p:txBody>
          <a:bodyPr>
            <a:normAutofit fontScale="87500" lnSpcReduction="10000"/>
          </a:bodyPr>
          <a:p>
            <a:endParaRPr dirty="0" lang="en-US" smtClean="0"/>
          </a:p>
          <a:p>
            <a:r>
              <a:rPr dirty="0" lang="en-US" smtClean="0"/>
              <a:t>Consists </a:t>
            </a:r>
            <a:r>
              <a:rPr dirty="0" lang="en-US"/>
              <a:t>of </a:t>
            </a:r>
            <a:r>
              <a:rPr b="1" dirty="0" lang="en-US"/>
              <a:t>two layers </a:t>
            </a:r>
            <a:r>
              <a:rPr b="1" dirty="0" lang="en-US" smtClean="0"/>
              <a:t>of phospholipids </a:t>
            </a:r>
            <a:r>
              <a:rPr dirty="0" lang="en-US"/>
              <a:t>with </a:t>
            </a:r>
            <a:r>
              <a:rPr b="1" dirty="0" lang="en-US"/>
              <a:t>proteins</a:t>
            </a:r>
            <a:r>
              <a:rPr dirty="0" lang="en-US"/>
              <a:t> and </a:t>
            </a:r>
            <a:r>
              <a:rPr b="1" dirty="0" lang="en-US"/>
              <a:t>sugars</a:t>
            </a:r>
            <a:r>
              <a:rPr dirty="0" lang="en-US"/>
              <a:t> embedded in </a:t>
            </a:r>
            <a:r>
              <a:rPr dirty="0" lang="en-US" smtClean="0"/>
              <a:t>them and the </a:t>
            </a:r>
            <a:r>
              <a:rPr b="1" dirty="0" lang="en-US"/>
              <a:t>lipid </a:t>
            </a:r>
            <a:r>
              <a:rPr b="1" dirty="0" lang="en-US" smtClean="0"/>
              <a:t>cholesterol</a:t>
            </a:r>
            <a:r>
              <a:rPr dirty="0" lang="en-US" smtClean="0"/>
              <a:t>. </a:t>
            </a:r>
          </a:p>
          <a:p>
            <a:r>
              <a:rPr dirty="0" lang="en-US" smtClean="0"/>
              <a:t>The </a:t>
            </a:r>
            <a:r>
              <a:rPr dirty="0" lang="en-US"/>
              <a:t>phospholipid molecules have </a:t>
            </a:r>
            <a:endParaRPr dirty="0" lang="en-US" smtClean="0"/>
          </a:p>
          <a:p>
            <a:pPr lvl="1"/>
            <a:r>
              <a:rPr b="1" dirty="0" lang="en-US" smtClean="0"/>
              <a:t>a head (outer surface of the membrane)</a:t>
            </a:r>
            <a:r>
              <a:rPr dirty="0" lang="en-US" smtClean="0"/>
              <a:t>, </a:t>
            </a:r>
            <a:r>
              <a:rPr dirty="0" lang="en-US"/>
              <a:t>which is </a:t>
            </a:r>
            <a:r>
              <a:rPr dirty="0" lang="en-US" u="sng"/>
              <a:t>electrically charged </a:t>
            </a:r>
            <a:r>
              <a:rPr dirty="0" lang="en-US"/>
              <a:t>and </a:t>
            </a:r>
            <a:r>
              <a:rPr b="1" dirty="0" lang="en-US"/>
              <a:t>hydrophilic (meaning ‘water loving’), </a:t>
            </a:r>
            <a:r>
              <a:rPr dirty="0" lang="en-US"/>
              <a:t>and </a:t>
            </a:r>
            <a:endParaRPr dirty="0" lang="en-US" smtClean="0"/>
          </a:p>
          <a:p>
            <a:pPr lvl="1"/>
            <a:r>
              <a:rPr b="1" dirty="0" lang="en-US" smtClean="0"/>
              <a:t>a </a:t>
            </a:r>
            <a:r>
              <a:rPr b="1" dirty="0" lang="en-US"/>
              <a:t>tail </a:t>
            </a:r>
            <a:r>
              <a:rPr b="1" dirty="0" lang="en-US" smtClean="0"/>
              <a:t>(central layer)</a:t>
            </a:r>
            <a:r>
              <a:rPr dirty="0" lang="en-US" smtClean="0"/>
              <a:t>which </a:t>
            </a:r>
            <a:r>
              <a:rPr dirty="0" lang="en-US" u="sng"/>
              <a:t>has no charge </a:t>
            </a:r>
            <a:r>
              <a:rPr dirty="0" lang="en-US"/>
              <a:t>and </a:t>
            </a:r>
            <a:r>
              <a:rPr b="1" dirty="0" lang="en-US"/>
              <a:t>is hydrophobic (meaning ‘water hating</a:t>
            </a:r>
            <a:r>
              <a:rPr dirty="0" lang="en-US" smtClean="0"/>
              <a:t>’,</a:t>
            </a:r>
          </a:p>
          <a:p>
            <a:r>
              <a:rPr dirty="0" lang="en-US" smtClean="0"/>
              <a:t>These </a:t>
            </a:r>
            <a:r>
              <a:rPr dirty="0" lang="en-US"/>
              <a:t>differences influence the transfer of substances across the membrane</a:t>
            </a:r>
            <a:r>
              <a:rPr dirty="0" lang="en-US" smtClean="0"/>
              <a:t>. </a:t>
            </a:r>
            <a:r>
              <a:rPr dirty="0" lang="en-US" err="1" smtClean="0"/>
              <a:t>i.e</a:t>
            </a:r>
            <a:r>
              <a:rPr dirty="0" lang="en-US" smtClean="0"/>
              <a:t> </a:t>
            </a:r>
          </a:p>
          <a:p>
            <a:pPr lvl="1"/>
            <a:r>
              <a:rPr b="1" dirty="0" lang="en-US" smtClean="0"/>
              <a:t>Phospholipids permit lipid-soluble materials to easily enter or leave the cell by diffusion through the cell membrane</a:t>
            </a:r>
          </a:p>
          <a:p>
            <a:r>
              <a:rPr dirty="0" lang="en-US" smtClean="0"/>
              <a:t>The presence of cholesterol decreases the fluidity of the membrane, thus making it more stable</a:t>
            </a:r>
            <a:endParaRPr dirty="0" lang="en-US"/>
          </a:p>
        </p:txBody>
      </p:sp>
      <p:sp>
        <p:nvSpPr>
          <p:cNvPr id="1048702" name="Title 2"/>
          <p:cNvSpPr>
            <a:spLocks noGrp="1"/>
          </p:cNvSpPr>
          <p:nvPr>
            <p:ph type="title"/>
          </p:nvPr>
        </p:nvSpPr>
        <p:spPr>
          <a:xfrm>
            <a:off x="838200" y="239621"/>
            <a:ext cx="10515600" cy="750980"/>
          </a:xfrm>
        </p:spPr>
        <p:txBody>
          <a:bodyPr>
            <a:normAutofit fontScale="90000"/>
          </a:bodyPr>
          <a:p>
            <a:r>
              <a:rPr dirty="0" sz="1600" lang="en-US" smtClean="0">
                <a:latin typeface="Times New Roman" pitchFamily="18" charset="0"/>
                <a:cs typeface="Times New Roman" pitchFamily="18" charset="0"/>
              </a:rPr>
              <a:t/>
            </a:r>
            <a:br>
              <a:rPr dirty="0" sz="1600" lang="en-US" smtClean="0">
                <a:latin typeface="Times New Roman" pitchFamily="18" charset="0"/>
                <a:cs typeface="Times New Roman" pitchFamily="18" charset="0"/>
              </a:rPr>
            </a:br>
            <a:r>
              <a:rPr dirty="0" sz="2700" lang="en-US" smtClean="0">
                <a:latin typeface="Times New Roman" pitchFamily="18" charset="0"/>
                <a:cs typeface="Times New Roman" pitchFamily="18" charset="0"/>
              </a:rPr>
              <a:t>CELL MEMBRANE/ </a:t>
            </a:r>
            <a:r>
              <a:rPr altLang="en-US" b="1" dirty="0" sz="2700" lang="en-US" smtClean="0">
                <a:solidFill>
                  <a:srgbClr val="3366FF"/>
                </a:solidFill>
                <a:latin typeface="Times New Roman" panose="02020603050405020304" pitchFamily="18" charset="0"/>
                <a:cs typeface="Times New Roman" panose="02020603050405020304" pitchFamily="18" charset="0"/>
              </a:rPr>
              <a:t>CELL MEMBRANE, PLASMA MEMBRANE, CTYOPLASMIC MEMBRANE, PLASMALEMMA</a:t>
            </a:r>
            <a:endParaRPr dirty="0" sz="600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703" name="Rectangle 4"/>
          <p:cNvSpPr>
            <a:spLocks noChangeArrowheads="1"/>
          </p:cNvSpPr>
          <p:nvPr/>
        </p:nvSpPr>
        <p:spPr bwMode="auto">
          <a:xfrm>
            <a:off x="1981200" y="274638"/>
            <a:ext cx="8229600" cy="1143000"/>
          </a:xfrm>
          <a:prstGeom prst="rect"/>
          <a:no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altLang="en-US" b="1" sz="4400" lang="en-US">
                <a:solidFill>
                  <a:srgbClr val="FF0066"/>
                </a:solidFill>
              </a:rPr>
              <a:t>Cell membrane structure</a:t>
            </a:r>
          </a:p>
        </p:txBody>
      </p:sp>
      <p:pic>
        <p:nvPicPr>
          <p:cNvPr id="2097165" name="Picture 5" descr="cell membrane fluid-mosaic model"/>
          <p:cNvPicPr>
            <a:picLocks noChangeAspect="1" noChangeArrowheads="1"/>
          </p:cNvPicPr>
          <p:nvPr/>
        </p:nvPicPr>
        <p:blipFill>
          <a:blip xmlns:r="http://schemas.openxmlformats.org/officeDocument/2006/relationships" r:embed="rId1"/>
          <a:srcRect/>
          <a:stretch>
            <a:fillRect/>
          </a:stretch>
        </p:blipFill>
        <p:spPr bwMode="auto">
          <a:xfrm>
            <a:off x="1524000" y="1371600"/>
            <a:ext cx="9144000" cy="5105400"/>
          </a:xfrm>
          <a:prstGeom prst="rect"/>
          <a:noFill/>
          <a:ln>
            <a:noFill/>
          </a:ln>
        </p:spPr>
      </p:pic>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8599" name="Rectangle 2"/>
          <p:cNvSpPr>
            <a:spLocks noGrp="1" noChangeArrowheads="1"/>
          </p:cNvSpPr>
          <p:nvPr>
            <p:ph type="ctrTitle"/>
          </p:nvPr>
        </p:nvSpPr>
        <p:spPr>
          <a:xfrm>
            <a:off x="1524000" y="0"/>
            <a:ext cx="9144000" cy="6858000"/>
          </a:xfrm>
        </p:spPr>
        <p:txBody>
          <a:bodyPr anchor="ctr"/>
          <a:p>
            <a:pPr eaLnBrk="1" hangingPunct="1"/>
            <a:r>
              <a:rPr altLang="en-US" b="1" sz="4400" lang="en-US">
                <a:latin typeface="Times New Roman" panose="02020603050405020304" pitchFamily="18" charset="0"/>
              </a:rPr>
              <a:t>TERMS TO DEFINE: </a:t>
            </a:r>
            <a:br>
              <a:rPr altLang="en-US" b="1" sz="4400" lang="en-US">
                <a:latin typeface="Times New Roman" panose="02020603050405020304" pitchFamily="18" charset="0"/>
              </a:rPr>
            </a:br>
            <a:r>
              <a:rPr altLang="en-US" b="1" sz="4400" lang="en-US">
                <a:solidFill>
                  <a:srgbClr val="FF6699"/>
                </a:solidFill>
                <a:latin typeface="Times New Roman" panose="02020603050405020304" pitchFamily="18" charset="0"/>
              </a:rPr>
              <a:t>Anatomy, Physiology, Cell</a:t>
            </a:r>
            <a:br>
              <a:rPr altLang="en-US" b="1" sz="4400" lang="en-US">
                <a:solidFill>
                  <a:srgbClr val="FF6699"/>
                </a:solidFill>
                <a:latin typeface="Times New Roman" panose="02020603050405020304" pitchFamily="18" charset="0"/>
              </a:rPr>
            </a:br>
            <a:r>
              <a:rPr altLang="en-US" b="1" sz="4400" lang="en-US">
                <a:solidFill>
                  <a:srgbClr val="FF6699"/>
                </a:solidFill>
                <a:latin typeface="Times New Roman" panose="02020603050405020304" pitchFamily="18" charset="0"/>
              </a:rPr>
              <a:t>Tissues, Organ, Systems, Organism</a:t>
            </a:r>
          </a:p>
        </p:txBody>
      </p:sp>
    </p:spTree>
  </p:cSld>
  <p:clrMapOvr>
    <a:masterClrMapping/>
  </p:clrMapOvr>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704" name="Text Box 3"/>
          <p:cNvSpPr txBox="1">
            <a:spLocks noChangeArrowheads="1"/>
          </p:cNvSpPr>
          <p:nvPr/>
        </p:nvSpPr>
        <p:spPr bwMode="auto">
          <a:xfrm>
            <a:off x="1008530" y="812801"/>
            <a:ext cx="9659472" cy="5170646"/>
          </a:xfrm>
          <a:prstGeom prst="rect"/>
          <a:solidFill>
            <a:schemeClr val="bg1"/>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indent="-457200" marL="457200">
              <a:spcBef>
                <a:spcPct val="50000"/>
              </a:spcBef>
              <a:buFont typeface="Wingdings" panose="05000000000000000000" pitchFamily="2" charset="2"/>
              <a:buChar char="ü"/>
            </a:pPr>
            <a:r>
              <a:rPr altLang="en-US" dirty="0" lang="en-US" u="sng">
                <a:solidFill>
                  <a:srgbClr val="3366FF"/>
                </a:solidFill>
                <a:latin typeface="Times New Roman" panose="02020603050405020304" pitchFamily="18" charset="0"/>
              </a:rPr>
              <a:t>Cytoplasm</a:t>
            </a:r>
            <a:r>
              <a:rPr altLang="en-US" dirty="0" lang="en-US">
                <a:latin typeface="Times New Roman" panose="02020603050405020304" pitchFamily="18" charset="0"/>
              </a:rPr>
              <a:t> is the viscous, semi-fluid (gel-like) matter contained between the cell membrane and the nucleus</a:t>
            </a:r>
          </a:p>
          <a:p>
            <a:pPr indent="-457200" lvl="1" marL="1200150">
              <a:spcBef>
                <a:spcPct val="50000"/>
              </a:spcBef>
              <a:buFont typeface="Wingdings" panose="05000000000000000000" pitchFamily="2" charset="2"/>
              <a:buChar char="ü"/>
            </a:pPr>
            <a:r>
              <a:rPr altLang="en-US" dirty="0" lang="en-US">
                <a:latin typeface="Times New Roman" panose="02020603050405020304" pitchFamily="18" charset="0"/>
              </a:rPr>
              <a:t>The aqueous or watery component of the cytoplasm is the </a:t>
            </a:r>
            <a:r>
              <a:rPr altLang="en-US" dirty="0" lang="en-US" u="sng">
                <a:solidFill>
                  <a:srgbClr val="FF0066"/>
                </a:solidFill>
                <a:latin typeface="Times New Roman" panose="02020603050405020304" pitchFamily="18" charset="0"/>
              </a:rPr>
              <a:t>Cytosol</a:t>
            </a:r>
            <a:r>
              <a:rPr altLang="en-US" dirty="0" lang="en-US">
                <a:solidFill>
                  <a:srgbClr val="FF0066"/>
                </a:solidFill>
                <a:latin typeface="Times New Roman" panose="02020603050405020304" pitchFamily="18" charset="0"/>
              </a:rPr>
              <a:t>,</a:t>
            </a:r>
            <a:r>
              <a:rPr altLang="en-US" dirty="0" lang="en-US">
                <a:latin typeface="Times New Roman" panose="02020603050405020304" pitchFamily="18" charset="0"/>
              </a:rPr>
              <a:t> which includes ions and soluble </a:t>
            </a:r>
            <a:r>
              <a:rPr altLang="en-US" dirty="0" lang="en-US" smtClean="0">
                <a:latin typeface="Times New Roman" panose="02020603050405020304" pitchFamily="18" charset="0"/>
              </a:rPr>
              <a:t>molecules</a:t>
            </a:r>
            <a:endParaRPr altLang="en-US" dirty="0" lang="en-US">
              <a:latin typeface="Times New Roman" panose="02020603050405020304" pitchFamily="18" charset="0"/>
            </a:endParaRPr>
          </a:p>
          <a:p>
            <a:pPr indent="-457200" lvl="1" marL="1200150">
              <a:spcBef>
                <a:spcPct val="50000"/>
              </a:spcBef>
              <a:buFont typeface="Wingdings" panose="05000000000000000000" pitchFamily="2" charset="2"/>
              <a:buChar char="ü"/>
            </a:pPr>
            <a:r>
              <a:rPr altLang="en-US" dirty="0" lang="en-US">
                <a:latin typeface="Times New Roman" panose="02020603050405020304" pitchFamily="18" charset="0"/>
              </a:rPr>
              <a:t>The </a:t>
            </a:r>
            <a:r>
              <a:rPr altLang="en-US" dirty="0" lang="en-US">
                <a:solidFill>
                  <a:srgbClr val="3366FF"/>
                </a:solidFill>
                <a:latin typeface="Times New Roman" panose="02020603050405020304" pitchFamily="18" charset="0"/>
              </a:rPr>
              <a:t>insoluble constituents</a:t>
            </a:r>
            <a:r>
              <a:rPr altLang="en-US" dirty="0" lang="en-US">
                <a:latin typeface="Times New Roman" panose="02020603050405020304" pitchFamily="18" charset="0"/>
              </a:rPr>
              <a:t> of the cytoplasm include the </a:t>
            </a:r>
            <a:r>
              <a:rPr altLang="en-US" dirty="0" lang="en-US" u="sng">
                <a:solidFill>
                  <a:srgbClr val="FF0066"/>
                </a:solidFill>
                <a:latin typeface="Times New Roman" panose="02020603050405020304" pitchFamily="18" charset="0"/>
              </a:rPr>
              <a:t>Organelles</a:t>
            </a:r>
            <a:r>
              <a:rPr altLang="en-US" dirty="0" lang="en-US">
                <a:solidFill>
                  <a:srgbClr val="FF0066"/>
                </a:solidFill>
                <a:latin typeface="Times New Roman" panose="02020603050405020304" pitchFamily="18" charset="0"/>
              </a:rPr>
              <a:t> </a:t>
            </a:r>
            <a:r>
              <a:rPr altLang="en-US" dirty="0" lang="en-US">
                <a:latin typeface="Times New Roman" panose="02020603050405020304" pitchFamily="18" charset="0"/>
              </a:rPr>
              <a:t>and the </a:t>
            </a:r>
            <a:r>
              <a:rPr altLang="en-US" dirty="0" lang="en-US" u="sng">
                <a:solidFill>
                  <a:srgbClr val="FF00FF"/>
                </a:solidFill>
                <a:latin typeface="Times New Roman" panose="02020603050405020304" pitchFamily="18" charset="0"/>
              </a:rPr>
              <a:t>Cytoskeleton</a:t>
            </a:r>
            <a:endParaRPr altLang="en-US" dirty="0" lang="en-US">
              <a:latin typeface="Times New Roman" panose="02020603050405020304" pitchFamily="18" charset="0"/>
            </a:endParaRPr>
          </a:p>
          <a:p>
            <a:pPr indent="-457200" lvl="1" marL="1200150">
              <a:spcBef>
                <a:spcPct val="50000"/>
              </a:spcBef>
              <a:buFont typeface="Wingdings" panose="05000000000000000000" pitchFamily="2" charset="2"/>
              <a:buChar char="ü"/>
            </a:pPr>
            <a:r>
              <a:rPr altLang="en-US" dirty="0" lang="en-US">
                <a:latin typeface="Times New Roman" panose="02020603050405020304" pitchFamily="18" charset="0"/>
              </a:rPr>
              <a:t>The space outside cells is called the </a:t>
            </a:r>
            <a:r>
              <a:rPr altLang="en-US" dirty="0" lang="en-US" u="sng">
                <a:solidFill>
                  <a:srgbClr val="3366FF"/>
                </a:solidFill>
                <a:latin typeface="Times New Roman" panose="02020603050405020304" pitchFamily="18" charset="0"/>
              </a:rPr>
              <a:t>Interstitium</a:t>
            </a:r>
            <a:r>
              <a:rPr altLang="en-US" dirty="0" lang="en-US">
                <a:latin typeface="Times New Roman" panose="02020603050405020304" pitchFamily="18" charset="0"/>
              </a:rPr>
              <a:t>.  The extracellular fluid (ECF) is called </a:t>
            </a:r>
            <a:r>
              <a:rPr altLang="en-US" dirty="0" lang="en-US" u="sng">
                <a:solidFill>
                  <a:srgbClr val="FF00FF"/>
                </a:solidFill>
                <a:latin typeface="Times New Roman" panose="02020603050405020304" pitchFamily="18" charset="0"/>
              </a:rPr>
              <a:t>Interstitial fluid</a:t>
            </a:r>
            <a:r>
              <a:rPr altLang="en-US" dirty="0" lang="en-US">
                <a:latin typeface="Times New Roman" panose="02020603050405020304" pitchFamily="18" charset="0"/>
              </a:rPr>
              <a:t> (contains sugars, amino acids, vitamins, hormones, salts, and waste products)  </a:t>
            </a:r>
          </a:p>
        </p:txBody>
      </p:sp>
      <p:sp>
        <p:nvSpPr>
          <p:cNvPr id="1048705" name="Line 4"/>
          <p:cNvSpPr>
            <a:spLocks noChangeShapeType="1"/>
          </p:cNvSpPr>
          <p:nvPr/>
        </p:nvSpPr>
        <p:spPr bwMode="auto">
          <a:xfrm>
            <a:off x="1676400" y="566738"/>
            <a:ext cx="8839200" cy="0"/>
          </a:xfrm>
          <a:prstGeom prst="line"/>
          <a:noFill/>
          <a:ln w="50800">
            <a:solidFill>
              <a:srgbClr val="800000"/>
            </a:solidFill>
            <a:round/>
            <a:headEnd/>
            <a:tailEnd/>
          </a:ln>
          <a:effectLst/>
        </p:spPr>
        <p:txBody>
          <a:bodyPr anchor="ctr" wrap="none"/>
          <a:p>
            <a:endParaRPr lang="en-US"/>
          </a:p>
        </p:txBody>
      </p:sp>
    </p:spTree>
  </p:cSld>
  <p:clrMapOvr>
    <a:masterClrMapping/>
  </p:clrMapOvr>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706" name="Rectangle 2"/>
          <p:cNvSpPr>
            <a:spLocks noGrp="1" noChangeArrowheads="1"/>
          </p:cNvSpPr>
          <p:nvPr>
            <p:ph type="title"/>
          </p:nvPr>
        </p:nvSpPr>
        <p:spPr>
          <a:xfrm>
            <a:off x="1981200" y="0"/>
            <a:ext cx="8229600" cy="533400"/>
          </a:xfrm>
        </p:spPr>
        <p:txBody>
          <a:bodyPr>
            <a:normAutofit fontScale="90000"/>
          </a:bodyPr>
          <a:p>
            <a:pPr eaLnBrk="1" hangingPunct="1"/>
            <a:r>
              <a:rPr altLang="en-US" b="1" sz="3500" lang="en-US">
                <a:solidFill>
                  <a:srgbClr val="FF5050"/>
                </a:solidFill>
                <a:latin typeface="Times New Roman" panose="02020603050405020304" pitchFamily="18" charset="0"/>
              </a:rPr>
              <a:t>Summary of Functions of cell membrane</a:t>
            </a:r>
          </a:p>
        </p:txBody>
      </p:sp>
      <p:sp>
        <p:nvSpPr>
          <p:cNvPr id="1048707" name="Rectangle 3"/>
          <p:cNvSpPr>
            <a:spLocks noGrp="1" noChangeArrowheads="1"/>
          </p:cNvSpPr>
          <p:nvPr>
            <p:ph type="body" idx="1"/>
          </p:nvPr>
        </p:nvSpPr>
        <p:spPr>
          <a:xfrm>
            <a:off x="887506" y="762000"/>
            <a:ext cx="9856694" cy="5791200"/>
          </a:xfrm>
        </p:spPr>
        <p:txBody>
          <a:bodyPr>
            <a:normAutofit/>
          </a:bodyPr>
          <a:p>
            <a:pPr eaLnBrk="1" hangingPunct="1">
              <a:lnSpc>
                <a:spcPct val="80000"/>
              </a:lnSpc>
              <a:buFontTx/>
              <a:buAutoNum type="arabicPeriod"/>
            </a:pPr>
            <a:r>
              <a:rPr altLang="en-US" dirty="0" sz="2400" lang="en-US">
                <a:solidFill>
                  <a:srgbClr val="000000"/>
                </a:solidFill>
              </a:rPr>
              <a:t>Gives the cell its characteristic shape  &amp;</a:t>
            </a:r>
            <a:r>
              <a:rPr altLang="en-US" dirty="0" sz="2400" lang="en-US"/>
              <a:t>  Provide protection to the </a:t>
            </a:r>
            <a:r>
              <a:rPr altLang="en-US" dirty="0" sz="2400" lang="en-US" smtClean="0"/>
              <a:t>cell</a:t>
            </a:r>
            <a:endParaRPr altLang="en-US" dirty="0" sz="2400" lang="en-US"/>
          </a:p>
          <a:p>
            <a:pPr eaLnBrk="1" hangingPunct="1">
              <a:lnSpc>
                <a:spcPct val="80000"/>
              </a:lnSpc>
              <a:buFontTx/>
              <a:buNone/>
            </a:pPr>
            <a:r>
              <a:rPr altLang="en-US" dirty="0" sz="2400" lang="en-US" smtClean="0"/>
              <a:t>2.Allows </a:t>
            </a:r>
            <a:r>
              <a:rPr altLang="en-US" dirty="0" sz="2400" lang="en-US">
                <a:solidFill>
                  <a:srgbClr val="6600FF"/>
                </a:solidFill>
              </a:rPr>
              <a:t>selective receptivity</a:t>
            </a:r>
            <a:r>
              <a:rPr altLang="en-US" dirty="0" sz="2400" lang="en-US"/>
              <a:t> and </a:t>
            </a:r>
            <a:r>
              <a:rPr altLang="en-US" dirty="0" sz="2400" lang="en-US">
                <a:solidFill>
                  <a:srgbClr val="6600FF"/>
                </a:solidFill>
              </a:rPr>
              <a:t>signal </a:t>
            </a:r>
            <a:r>
              <a:rPr altLang="en-US" dirty="0" sz="2400" lang="en-US" smtClean="0">
                <a:solidFill>
                  <a:srgbClr val="6600FF"/>
                </a:solidFill>
              </a:rPr>
              <a:t>transduction</a:t>
            </a:r>
            <a:r>
              <a:rPr altLang="en-US" dirty="0" sz="2400" lang="en-US" smtClean="0"/>
              <a:t>  </a:t>
            </a:r>
            <a:r>
              <a:rPr altLang="en-US" dirty="0" sz="2400" lang="en-US"/>
              <a:t>by providing </a:t>
            </a:r>
            <a:r>
              <a:rPr altLang="en-US" dirty="0" sz="2400" lang="en-US">
                <a:solidFill>
                  <a:srgbClr val="FF33CC"/>
                </a:solidFill>
              </a:rPr>
              <a:t>trans membrane receptors that bind signal molecules.</a:t>
            </a:r>
          </a:p>
          <a:p>
            <a:pPr eaLnBrk="1" hangingPunct="1">
              <a:lnSpc>
                <a:spcPct val="80000"/>
              </a:lnSpc>
              <a:buFontTx/>
              <a:buNone/>
            </a:pPr>
            <a:r>
              <a:rPr altLang="en-US" dirty="0" sz="2400" lang="en-US">
                <a:solidFill>
                  <a:srgbClr val="000000"/>
                </a:solidFill>
              </a:rPr>
              <a:t>3 .Acts as interface between the </a:t>
            </a:r>
            <a:r>
              <a:rPr altLang="en-US" dirty="0" sz="2400" lang="en-US">
                <a:solidFill>
                  <a:srgbClr val="6600FF"/>
                </a:solidFill>
              </a:rPr>
              <a:t>internal cell component</a:t>
            </a:r>
            <a:r>
              <a:rPr altLang="en-US" dirty="0" sz="2400" lang="en-US">
                <a:solidFill>
                  <a:srgbClr val="000000"/>
                </a:solidFill>
              </a:rPr>
              <a:t> and  </a:t>
            </a:r>
            <a:r>
              <a:rPr altLang="en-US" dirty="0" sz="2400" lang="en-US">
                <a:solidFill>
                  <a:srgbClr val="6600FF"/>
                </a:solidFill>
              </a:rPr>
              <a:t>the extra cellular environment</a:t>
            </a:r>
            <a:r>
              <a:rPr altLang="en-US" dirty="0" sz="2400" lang="en-US" smtClean="0">
                <a:solidFill>
                  <a:srgbClr val="6600FF"/>
                </a:solidFill>
              </a:rPr>
              <a:t>.</a:t>
            </a:r>
            <a:endParaRPr altLang="en-US" dirty="0" sz="2400" lang="en-US">
              <a:solidFill>
                <a:srgbClr val="6600FF"/>
              </a:solidFill>
            </a:endParaRPr>
          </a:p>
          <a:p>
            <a:pPr eaLnBrk="1" hangingPunct="1">
              <a:lnSpc>
                <a:spcPct val="80000"/>
              </a:lnSpc>
              <a:buFontTx/>
              <a:buNone/>
            </a:pPr>
            <a:r>
              <a:rPr altLang="en-US" dirty="0" sz="2400" lang="en-US">
                <a:solidFill>
                  <a:srgbClr val="000000"/>
                </a:solidFill>
              </a:rPr>
              <a:t>4 .Regulates  exchange of materials between the cell and its                                                                                                       surroundings through certain mechanisms </a:t>
            </a:r>
            <a:r>
              <a:rPr altLang="en-US" dirty="0" sz="2400" lang="en-US">
                <a:solidFill>
                  <a:srgbClr val="990033"/>
                </a:solidFill>
              </a:rPr>
              <a:t>(cell transport</a:t>
            </a:r>
            <a:r>
              <a:rPr altLang="en-US" dirty="0" sz="2400" lang="en-US">
                <a:solidFill>
                  <a:srgbClr val="000000"/>
                </a:solidFill>
              </a:rPr>
              <a:t>).        </a:t>
            </a:r>
          </a:p>
          <a:p>
            <a:pPr eaLnBrk="1" hangingPunct="1">
              <a:lnSpc>
                <a:spcPct val="80000"/>
              </a:lnSpc>
              <a:buFontTx/>
              <a:buNone/>
            </a:pPr>
            <a:r>
              <a:rPr altLang="en-US" dirty="0" sz="2400" lang="en-US">
                <a:solidFill>
                  <a:srgbClr val="000000"/>
                </a:solidFill>
              </a:rPr>
              <a:t>	 -  </a:t>
            </a:r>
            <a:r>
              <a:rPr altLang="en-US" dirty="0" sz="2400" lang="en-US">
                <a:solidFill>
                  <a:srgbClr val="7E0000"/>
                </a:solidFill>
              </a:rPr>
              <a:t>Endocytosis</a:t>
            </a:r>
            <a:r>
              <a:rPr altLang="en-US" dirty="0" sz="2400" lang="en-US">
                <a:solidFill>
                  <a:srgbClr val="000000"/>
                </a:solidFill>
              </a:rPr>
              <a:t>  </a:t>
            </a:r>
            <a:r>
              <a:rPr altLang="en-US" dirty="0" sz="2400" lang="en-US"/>
              <a:t>(phagocytosis , pinocytosis)  and</a:t>
            </a:r>
            <a:r>
              <a:rPr altLang="en-US" dirty="0" sz="2400" lang="en-US">
                <a:solidFill>
                  <a:srgbClr val="990033"/>
                </a:solidFill>
              </a:rPr>
              <a:t> exocytosis.</a:t>
            </a:r>
            <a:r>
              <a:rPr altLang="en-US" dirty="0" sz="2400" lang="en-US">
                <a:solidFill>
                  <a:srgbClr val="000000"/>
                </a:solidFill>
              </a:rPr>
              <a:t> </a:t>
            </a:r>
          </a:p>
          <a:p>
            <a:pPr eaLnBrk="1" hangingPunct="1">
              <a:lnSpc>
                <a:spcPct val="80000"/>
              </a:lnSpc>
              <a:buFontTx/>
              <a:buNone/>
            </a:pPr>
            <a:r>
              <a:rPr altLang="en-US" dirty="0" sz="2400" lang="en-US">
                <a:solidFill>
                  <a:srgbClr val="000000"/>
                </a:solidFill>
              </a:rPr>
              <a:t>5. </a:t>
            </a:r>
            <a:r>
              <a:rPr altLang="en-US" dirty="0" sz="2400" lang="en-US" smtClean="0">
                <a:solidFill>
                  <a:srgbClr val="000000"/>
                </a:solidFill>
              </a:rPr>
              <a:t>Sodium-potassium  </a:t>
            </a:r>
            <a:r>
              <a:rPr altLang="en-US" dirty="0" sz="2400" lang="en-US">
                <a:solidFill>
                  <a:srgbClr val="000000"/>
                </a:solidFill>
              </a:rPr>
              <a:t>pump which is responsible for polarization</a:t>
            </a:r>
          </a:p>
          <a:p>
            <a:pPr eaLnBrk="1" hangingPunct="1">
              <a:lnSpc>
                <a:spcPct val="80000"/>
              </a:lnSpc>
              <a:buFontTx/>
              <a:buNone/>
            </a:pPr>
            <a:r>
              <a:rPr altLang="en-US" dirty="0" sz="2400" lang="en-US">
                <a:solidFill>
                  <a:srgbClr val="000000"/>
                </a:solidFill>
              </a:rPr>
              <a:t>      of cell membrane </a:t>
            </a:r>
          </a:p>
          <a:p>
            <a:pPr eaLnBrk="1" hangingPunct="1">
              <a:lnSpc>
                <a:spcPct val="80000"/>
              </a:lnSpc>
              <a:buFontTx/>
              <a:buNone/>
            </a:pPr>
            <a:r>
              <a:rPr altLang="en-US" dirty="0" sz="2400" lang="en-US" smtClean="0">
                <a:solidFill>
                  <a:srgbClr val="000000"/>
                </a:solidFill>
              </a:rPr>
              <a:t>7.</a:t>
            </a:r>
            <a:r>
              <a:rPr altLang="en-US" dirty="0" sz="2400" lang="en-US" smtClean="0"/>
              <a:t>Allow </a:t>
            </a:r>
            <a:r>
              <a:rPr altLang="en-US" dirty="0" sz="2400" lang="en-US"/>
              <a:t>cell recognition </a:t>
            </a:r>
          </a:p>
          <a:p>
            <a:pPr eaLnBrk="1" hangingPunct="1">
              <a:lnSpc>
                <a:spcPct val="80000"/>
              </a:lnSpc>
              <a:buFontTx/>
              <a:buNone/>
            </a:pPr>
            <a:r>
              <a:rPr altLang="en-US" dirty="0" sz="2400" lang="en-US" smtClean="0"/>
              <a:t>8.Provide </a:t>
            </a:r>
            <a:r>
              <a:rPr altLang="en-US" dirty="0" sz="2400" lang="en-US"/>
              <a:t>stable site for binding of and catalysis or </a:t>
            </a:r>
            <a:r>
              <a:rPr altLang="en-US" dirty="0" sz="2400" lang="en-US" smtClean="0"/>
              <a:t>enzymes</a:t>
            </a:r>
          </a:p>
          <a:p>
            <a:pPr>
              <a:spcBef>
                <a:spcPct val="0"/>
              </a:spcBef>
              <a:buNone/>
            </a:pPr>
            <a:r>
              <a:rPr altLang="en-US" dirty="0" sz="2400" lang="en-US" smtClean="0"/>
              <a:t>9. </a:t>
            </a:r>
            <a:r>
              <a:rPr altLang="en-US" dirty="0" sz="2400" lang="en-US">
                <a:solidFill>
                  <a:srgbClr val="000000"/>
                </a:solidFill>
                <a:latin typeface="Times New Roman" panose="02020603050405020304" pitchFamily="18" charset="0"/>
              </a:rPr>
              <a:t>Cell membrane take part in </a:t>
            </a:r>
            <a:r>
              <a:rPr altLang="en-US" dirty="0" sz="2400" lang="en-US" smtClean="0">
                <a:solidFill>
                  <a:srgbClr val="000000"/>
                </a:solidFill>
                <a:latin typeface="Times New Roman" panose="02020603050405020304" pitchFamily="18" charset="0"/>
              </a:rPr>
              <a:t>forming, </a:t>
            </a:r>
            <a:r>
              <a:rPr altLang="en-US" dirty="0" sz="2400" lang="en-US" err="1" smtClean="0">
                <a:solidFill>
                  <a:srgbClr val="000000"/>
                </a:solidFill>
                <a:latin typeface="Times New Roman" panose="02020603050405020304" pitchFamily="18" charset="0"/>
              </a:rPr>
              <a:t>Myline</a:t>
            </a:r>
            <a:r>
              <a:rPr altLang="en-US" dirty="0" sz="2400" lang="en-US" smtClean="0">
                <a:solidFill>
                  <a:srgbClr val="000000"/>
                </a:solidFill>
                <a:latin typeface="Times New Roman" panose="02020603050405020304" pitchFamily="18" charset="0"/>
              </a:rPr>
              <a:t> sheath, Microvilli, Cilia                        Flagella </a:t>
            </a:r>
            <a:r>
              <a:rPr altLang="en-US" dirty="0" sz="2400" lang="en-US">
                <a:solidFill>
                  <a:srgbClr val="000000"/>
                </a:solidFill>
                <a:latin typeface="Times New Roman" panose="02020603050405020304" pitchFamily="18" charset="0"/>
              </a:rPr>
              <a:t>(in spermatozoa)      </a:t>
            </a:r>
          </a:p>
          <a:p>
            <a:pPr eaLnBrk="1" hangingPunct="1">
              <a:lnSpc>
                <a:spcPct val="80000"/>
              </a:lnSpc>
              <a:buFontTx/>
              <a:buNone/>
            </a:pPr>
            <a:endParaRPr altLang="en-US" dirty="0" sz="2400" lang="en-US"/>
          </a:p>
          <a:p>
            <a:pPr eaLnBrk="1" hangingPunct="1">
              <a:lnSpc>
                <a:spcPct val="80000"/>
              </a:lnSpc>
              <a:buFontTx/>
              <a:buNone/>
            </a:pPr>
            <a:endParaRPr altLang="en-US" dirty="0" sz="2400" lang="en-US">
              <a:solidFill>
                <a:srgbClr val="000000"/>
              </a:solidFill>
            </a:endParaRPr>
          </a:p>
          <a:p>
            <a:pPr eaLnBrk="1" hangingPunct="1">
              <a:lnSpc>
                <a:spcPct val="80000"/>
              </a:lnSpc>
            </a:pPr>
            <a:endParaRPr altLang="en-US" dirty="0" sz="2400" lang="en-US">
              <a:latin typeface="Times New Roman" panose="02020603050405020304" pitchFamily="18" charset="0"/>
            </a:endParaRPr>
          </a:p>
        </p:txBody>
      </p:sp>
    </p:spTree>
  </p:cSld>
  <p:clrMapOvr>
    <a:masterClrMapping/>
  </p:clrMapOvr>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708" name="Content Placeholder 1"/>
          <p:cNvSpPr>
            <a:spLocks noGrp="1"/>
          </p:cNvSpPr>
          <p:nvPr>
            <p:ph idx="1"/>
          </p:nvPr>
        </p:nvSpPr>
        <p:spPr>
          <a:xfrm>
            <a:off x="1277471" y="1143000"/>
            <a:ext cx="9399494" cy="5181599"/>
          </a:xfrm>
        </p:spPr>
        <p:txBody>
          <a:bodyPr>
            <a:normAutofit fontScale="95000" lnSpcReduction="20000"/>
          </a:bodyPr>
          <a:p>
            <a:pPr>
              <a:buNone/>
            </a:pPr>
            <a:r>
              <a:rPr b="1" dirty="0" lang="en-US" smtClean="0"/>
              <a:t>1. </a:t>
            </a:r>
            <a:r>
              <a:rPr b="1" dirty="0" sz="2400" lang="en-US" smtClean="0">
                <a:latin typeface="Times New Roman" pitchFamily="18" charset="0"/>
                <a:cs typeface="Times New Roman" pitchFamily="18" charset="0"/>
              </a:rPr>
              <a:t>NUCLEUS </a:t>
            </a:r>
            <a:r>
              <a:rPr altLang="en-US" b="1" dirty="0" lang="en-US">
                <a:solidFill>
                  <a:srgbClr val="6600FF"/>
                </a:solidFill>
                <a:latin typeface="Times New Roman" panose="02020603050405020304" pitchFamily="18" charset="0"/>
              </a:rPr>
              <a:t>(</a:t>
            </a:r>
            <a:r>
              <a:rPr altLang="en-US" b="1" dirty="0" sz="2400" lang="en-US" u="sng">
                <a:solidFill>
                  <a:srgbClr val="6600FF"/>
                </a:solidFill>
                <a:latin typeface="Times New Roman" panose="02020603050405020304" pitchFamily="18" charset="0"/>
              </a:rPr>
              <a:t>Nickname</a:t>
            </a:r>
            <a:r>
              <a:rPr altLang="en-US" b="1" dirty="0" sz="2400" lang="en-US">
                <a:solidFill>
                  <a:srgbClr val="6600FF"/>
                </a:solidFill>
                <a:latin typeface="Times New Roman" panose="02020603050405020304" pitchFamily="18" charset="0"/>
              </a:rPr>
              <a:t>:  </a:t>
            </a:r>
            <a:r>
              <a:rPr altLang="en-US" b="1" dirty="0" sz="2400" lang="en-US">
                <a:solidFill>
                  <a:srgbClr val="FF33CC"/>
                </a:solidFill>
                <a:latin typeface="Times New Roman" panose="02020603050405020304" pitchFamily="18" charset="0"/>
              </a:rPr>
              <a:t>“The Control Center”</a:t>
            </a:r>
            <a:r>
              <a:rPr altLang="en-US" b="1" dirty="0" sz="2400" lang="en-US">
                <a:latin typeface="Times New Roman" panose="02020603050405020304" pitchFamily="18" charset="0"/>
              </a:rPr>
              <a:t> </a:t>
            </a:r>
            <a:r>
              <a:rPr altLang="en-US" b="1" dirty="0" sz="2400" lang="en-US" smtClean="0">
                <a:solidFill>
                  <a:srgbClr val="6600FF"/>
                </a:solidFill>
                <a:latin typeface="Times New Roman" panose="02020603050405020304" pitchFamily="18" charset="0"/>
              </a:rPr>
              <a:t>)</a:t>
            </a:r>
            <a:endParaRPr b="1" dirty="0" sz="2400" lang="en-US">
              <a:latin typeface="Times New Roman" pitchFamily="18" charset="0"/>
              <a:cs typeface="Times New Roman" pitchFamily="18" charset="0"/>
            </a:endParaRPr>
          </a:p>
          <a:p>
            <a:r>
              <a:rPr dirty="0" sz="2400" lang="en-US">
                <a:latin typeface="Times New Roman" pitchFamily="18" charset="0"/>
                <a:cs typeface="Times New Roman" pitchFamily="18" charset="0"/>
              </a:rPr>
              <a:t>The nucleus is within the cytoplasm and is bounded by a double-layered nuclear membrane with many pores.</a:t>
            </a:r>
          </a:p>
          <a:p>
            <a:r>
              <a:rPr altLang="en-US" dirty="0" sz="2400" lang="en-US" smtClean="0">
                <a:latin typeface="Times New Roman" panose="02020603050405020304" pitchFamily="18" charset="0"/>
              </a:rPr>
              <a:t>Occurs </a:t>
            </a:r>
            <a:r>
              <a:rPr altLang="en-US" dirty="0" sz="2400" lang="en-US">
                <a:latin typeface="Times New Roman" panose="02020603050405020304" pitchFamily="18" charset="0"/>
              </a:rPr>
              <a:t>in eukaryotic cells </a:t>
            </a:r>
            <a:r>
              <a:rPr altLang="en-US" dirty="0" sz="2400" lang="en-US" smtClean="0">
                <a:latin typeface="Times New Roman" panose="02020603050405020304" pitchFamily="18" charset="0"/>
              </a:rPr>
              <a:t>and contain </a:t>
            </a:r>
            <a:r>
              <a:rPr altLang="en-US" dirty="0" sz="2400" lang="en-US">
                <a:latin typeface="Times New Roman" panose="02020603050405020304" pitchFamily="18" charset="0"/>
              </a:rPr>
              <a:t>nucleic acids .</a:t>
            </a:r>
            <a:endParaRPr dirty="0" sz="2400" lang="en-US" smtClean="0">
              <a:latin typeface="Times New Roman" pitchFamily="18" charset="0"/>
              <a:cs typeface="Times New Roman" pitchFamily="18" charset="0"/>
            </a:endParaRPr>
          </a:p>
          <a:p>
            <a:r>
              <a:rPr dirty="0" sz="2400" lang="en-US" smtClean="0">
                <a:latin typeface="Times New Roman" pitchFamily="18" charset="0"/>
                <a:cs typeface="Times New Roman" pitchFamily="18" charset="0"/>
              </a:rPr>
              <a:t>All </a:t>
            </a:r>
            <a:r>
              <a:rPr dirty="0" sz="2400" lang="en-US">
                <a:latin typeface="Times New Roman" pitchFamily="18" charset="0"/>
                <a:cs typeface="Times New Roman" pitchFamily="18" charset="0"/>
              </a:rPr>
              <a:t>human cells have a </a:t>
            </a:r>
            <a:r>
              <a:rPr dirty="0" sz="2400" lang="en-US" smtClean="0">
                <a:latin typeface="Times New Roman" pitchFamily="18" charset="0"/>
                <a:cs typeface="Times New Roman" pitchFamily="18" charset="0"/>
              </a:rPr>
              <a:t>nucleus except mature </a:t>
            </a:r>
            <a:r>
              <a:rPr dirty="0" sz="2400" lang="en-US">
                <a:latin typeface="Times New Roman" pitchFamily="18" charset="0"/>
                <a:cs typeface="Times New Roman" pitchFamily="18" charset="0"/>
              </a:rPr>
              <a:t>red blood </a:t>
            </a:r>
            <a:r>
              <a:rPr dirty="0" sz="2400" lang="en-US" smtClean="0">
                <a:latin typeface="Times New Roman" pitchFamily="18" charset="0"/>
                <a:cs typeface="Times New Roman" pitchFamily="18" charset="0"/>
              </a:rPr>
              <a:t>cells</a:t>
            </a:r>
          </a:p>
          <a:p>
            <a:pPr indent="0" marL="0">
              <a:buNone/>
            </a:pPr>
            <a:r>
              <a:rPr altLang="en-US" b="1" dirty="0" sz="2400" lang="en-US">
                <a:latin typeface="Times New Roman" panose="02020603050405020304" pitchFamily="18" charset="0"/>
              </a:rPr>
              <a:t>Nucleus consists of four components :</a:t>
            </a:r>
          </a:p>
          <a:p>
            <a:r>
              <a:rPr altLang="en-US" dirty="0" sz="2400" lang="en-US" smtClean="0">
                <a:latin typeface="Times New Roman" panose="02020603050405020304" pitchFamily="18" charset="0"/>
              </a:rPr>
              <a:t>Nuclear membrane</a:t>
            </a:r>
          </a:p>
          <a:p>
            <a:r>
              <a:rPr altLang="en-US" dirty="0" sz="2400" lang="en-US">
                <a:latin typeface="Times New Roman" panose="02020603050405020304" pitchFamily="18" charset="0"/>
              </a:rPr>
              <a:t>Genetic material in the form of deoxyribonucleic acid </a:t>
            </a:r>
            <a:r>
              <a:rPr altLang="en-US" dirty="0" sz="2400" lang="en-US" smtClean="0">
                <a:latin typeface="Times New Roman" panose="02020603050405020304" pitchFamily="18" charset="0"/>
              </a:rPr>
              <a:t>(DNA) that directs </a:t>
            </a:r>
            <a:r>
              <a:rPr altLang="en-US" dirty="0" sz="2400" lang="en-US">
                <a:latin typeface="Times New Roman" panose="02020603050405020304" pitchFamily="18" charset="0"/>
              </a:rPr>
              <a:t>all its metabolic </a:t>
            </a:r>
            <a:r>
              <a:rPr altLang="en-US" dirty="0" sz="2400" lang="en-US" smtClean="0">
                <a:latin typeface="Times New Roman" panose="02020603050405020304" pitchFamily="18" charset="0"/>
              </a:rPr>
              <a:t>activities. </a:t>
            </a:r>
          </a:p>
          <a:p>
            <a:pPr lvl="1"/>
            <a:r>
              <a:rPr altLang="en-US" dirty="0" sz="2000" lang="en-US" smtClean="0">
                <a:latin typeface="Times New Roman" panose="02020603050405020304" pitchFamily="18" charset="0"/>
              </a:rPr>
              <a:t>In </a:t>
            </a:r>
            <a:r>
              <a:rPr altLang="en-US" dirty="0" sz="2000" lang="en-US">
                <a:latin typeface="Times New Roman" panose="02020603050405020304" pitchFamily="18" charset="0"/>
              </a:rPr>
              <a:t>a non-dividing cell DNA is present as </a:t>
            </a:r>
            <a:r>
              <a:rPr altLang="en-US" dirty="0" sz="2000" lang="en-US" smtClean="0">
                <a:latin typeface="Times New Roman" panose="02020603050405020304" pitchFamily="18" charset="0"/>
              </a:rPr>
              <a:t>chromatin</a:t>
            </a:r>
            <a:r>
              <a:rPr altLang="en-US" dirty="0" sz="2000" lang="en-US">
                <a:latin typeface="Times New Roman" panose="02020603050405020304" pitchFamily="18" charset="0"/>
              </a:rPr>
              <a:t>, but when the cell prepares to divide the chromatin forms </a:t>
            </a:r>
            <a:r>
              <a:rPr altLang="en-US" dirty="0" sz="2000" lang="en-US" smtClean="0">
                <a:latin typeface="Times New Roman" panose="02020603050405020304" pitchFamily="18" charset="0"/>
              </a:rPr>
              <a:t>chromosome</a:t>
            </a:r>
          </a:p>
          <a:p>
            <a:r>
              <a:rPr altLang="en-US" dirty="0" sz="2400" lang="en-US" smtClean="0">
                <a:latin typeface="Times New Roman" panose="02020603050405020304" pitchFamily="18" charset="0"/>
              </a:rPr>
              <a:t>Ribonucleic </a:t>
            </a:r>
            <a:r>
              <a:rPr altLang="en-US" dirty="0" sz="2400" lang="en-US">
                <a:latin typeface="Times New Roman" panose="02020603050405020304" pitchFamily="18" charset="0"/>
              </a:rPr>
              <a:t>acid (</a:t>
            </a:r>
            <a:r>
              <a:rPr altLang="en-US" dirty="0" sz="2400" lang="en-US" smtClean="0">
                <a:latin typeface="Times New Roman" panose="02020603050405020304" pitchFamily="18" charset="0"/>
              </a:rPr>
              <a:t>RNA)</a:t>
            </a:r>
          </a:p>
          <a:p>
            <a:r>
              <a:rPr altLang="en-US" dirty="0" sz="2400" lang="en-US" smtClean="0">
                <a:latin typeface="Times New Roman" panose="02020603050405020304" pitchFamily="18" charset="0"/>
              </a:rPr>
              <a:t>Nucleolus </a:t>
            </a:r>
            <a:r>
              <a:rPr altLang="en-US" dirty="0" sz="2400" lang="en-US">
                <a:solidFill>
                  <a:srgbClr val="6600FF"/>
                </a:solidFill>
                <a:latin typeface="Times New Roman" panose="02020603050405020304" pitchFamily="18" charset="0"/>
              </a:rPr>
              <a:t>(dark spot in the middle of the nucleus that helps make ribosomes</a:t>
            </a:r>
            <a:r>
              <a:rPr altLang="en-US" dirty="0" sz="2400" lang="en-US" smtClean="0">
                <a:solidFill>
                  <a:srgbClr val="6600FF"/>
                </a:solidFill>
                <a:latin typeface="Times New Roman" panose="02020603050405020304" pitchFamily="18" charset="0"/>
              </a:rPr>
              <a:t>)</a:t>
            </a:r>
            <a:endParaRPr altLang="en-US" dirty="0" sz="2400" lang="en-US">
              <a:solidFill>
                <a:srgbClr val="6600FF"/>
              </a:solidFill>
              <a:latin typeface="Times New Roman" panose="02020603050405020304" pitchFamily="18" charset="0"/>
            </a:endParaRPr>
          </a:p>
        </p:txBody>
      </p:sp>
      <p:sp>
        <p:nvSpPr>
          <p:cNvPr id="1048709" name="Title 2"/>
          <p:cNvSpPr>
            <a:spLocks noGrp="1"/>
          </p:cNvSpPr>
          <p:nvPr>
            <p:ph type="title"/>
          </p:nvPr>
        </p:nvSpPr>
        <p:spPr>
          <a:xfrm>
            <a:off x="1981200" y="274638"/>
            <a:ext cx="8229600" cy="868362"/>
          </a:xfrm>
        </p:spPr>
        <p:txBody>
          <a:bodyPr>
            <a:normAutofit/>
          </a:bodyPr>
          <a:p>
            <a:r>
              <a:rPr dirty="0" sz="3200" lang="en-US">
                <a:latin typeface="Times New Roman" pitchFamily="18" charset="0"/>
                <a:cs typeface="Times New Roman" pitchFamily="18" charset="0"/>
              </a:rPr>
              <a:t>Organelles</a:t>
            </a:r>
          </a:p>
        </p:txBody>
      </p:sp>
    </p:spTree>
  </p:cSld>
  <p:clrMapOvr>
    <a:masterClrMapping/>
  </p:clrMapOvr>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pic>
        <p:nvPicPr>
          <p:cNvPr id="2097166" name="Picture 2" descr="nucleusnew"/>
          <p:cNvPicPr>
            <a:picLocks noChangeAspect="1" noChangeArrowheads="1"/>
          </p:cNvPicPr>
          <p:nvPr/>
        </p:nvPicPr>
        <p:blipFill>
          <a:blip xmlns:r="http://schemas.openxmlformats.org/officeDocument/2006/relationships" r:embed="rId1"/>
          <a:srcRect/>
          <a:stretch>
            <a:fillRect/>
          </a:stretch>
        </p:blipFill>
        <p:spPr bwMode="auto">
          <a:xfrm>
            <a:off x="1828800" y="381000"/>
            <a:ext cx="8610600" cy="4621306"/>
          </a:xfrm>
          <a:prstGeom prst="rect"/>
          <a:noFill/>
          <a:ln>
            <a:noFill/>
          </a:ln>
        </p:spPr>
      </p:pic>
      <p:sp>
        <p:nvSpPr>
          <p:cNvPr id="1048710" name="Rectangle 1"/>
          <p:cNvSpPr/>
          <p:nvPr/>
        </p:nvSpPr>
        <p:spPr>
          <a:xfrm>
            <a:off x="1398494" y="5002306"/>
            <a:ext cx="8821271" cy="1200329"/>
          </a:xfrm>
          <a:prstGeom prst="rect"/>
        </p:spPr>
        <p:txBody>
          <a:bodyPr wrap="square">
            <a:spAutoFit/>
          </a:bodyPr>
          <a:p>
            <a:r>
              <a:rPr altLang="en-US" b="1" dirty="0" lang="en-US" smtClean="0">
                <a:latin typeface="Times New Roman" panose="02020603050405020304" pitchFamily="18" charset="0"/>
              </a:rPr>
              <a:t>Functions of the nucleus</a:t>
            </a:r>
          </a:p>
          <a:p>
            <a:pPr indent="-285750" marL="285750">
              <a:buFont typeface="Arial" panose="020B0604020202020204" pitchFamily="34" charset="0"/>
              <a:buChar char="•"/>
            </a:pPr>
            <a:r>
              <a:rPr altLang="en-US" b="1" dirty="0" lang="en-US" smtClean="0">
                <a:latin typeface="Times New Roman" panose="02020603050405020304" pitchFamily="18" charset="0"/>
              </a:rPr>
              <a:t>Nucleus </a:t>
            </a:r>
            <a:r>
              <a:rPr altLang="en-US" b="1" dirty="0" lang="en-US">
                <a:latin typeface="Times New Roman" panose="02020603050405020304" pitchFamily="18" charset="0"/>
              </a:rPr>
              <a:t>is the most important structure of  the cell, it controls all functions of the </a:t>
            </a:r>
            <a:r>
              <a:rPr altLang="en-US" b="1" dirty="0" lang="en-US" smtClean="0">
                <a:latin typeface="Times New Roman" panose="02020603050405020304" pitchFamily="18" charset="0"/>
              </a:rPr>
              <a:t>cell.</a:t>
            </a:r>
          </a:p>
          <a:p>
            <a:pPr indent="-285750" marL="285750">
              <a:buFont typeface="Arial" panose="020B0604020202020204" pitchFamily="34" charset="0"/>
              <a:buChar char="•"/>
            </a:pPr>
            <a:r>
              <a:rPr altLang="en-US" b="1" dirty="0" lang="en-US" smtClean="0">
                <a:latin typeface="Times New Roman" panose="02020603050405020304" pitchFamily="18" charset="0"/>
              </a:rPr>
              <a:t>DNA </a:t>
            </a:r>
            <a:r>
              <a:rPr altLang="en-US" b="1" dirty="0" lang="en-US">
                <a:latin typeface="Times New Roman" panose="02020603050405020304" pitchFamily="18" charset="0"/>
              </a:rPr>
              <a:t>is the physical carrier of inheritance factors.    </a:t>
            </a:r>
            <a:endParaRPr altLang="en-US" b="1" dirty="0" lang="en-US" smtClean="0">
              <a:latin typeface="Times New Roman" panose="02020603050405020304" pitchFamily="18" charset="0"/>
            </a:endParaRPr>
          </a:p>
          <a:p>
            <a:pPr indent="-285750" marL="285750">
              <a:buFont typeface="Arial" panose="020B0604020202020204" pitchFamily="34" charset="0"/>
              <a:buChar char="•"/>
            </a:pPr>
            <a:r>
              <a:rPr altLang="en-US" b="1" dirty="0" lang="en-US" smtClean="0">
                <a:latin typeface="Times New Roman" panose="02020603050405020304" pitchFamily="18" charset="0"/>
              </a:rPr>
              <a:t>RNA </a:t>
            </a:r>
            <a:r>
              <a:rPr altLang="en-US" b="1" dirty="0" lang="en-US">
                <a:latin typeface="Times New Roman" panose="02020603050405020304" pitchFamily="18" charset="0"/>
              </a:rPr>
              <a:t>is formed in the nucleus by coding –off of the DNA bases</a:t>
            </a:r>
          </a:p>
        </p:txBody>
      </p:sp>
    </p:spTree>
  </p:cSld>
  <p:clrMapOvr>
    <a:masterClrMapping/>
  </p:clrMapOvr>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711" name="Content Placeholder 1"/>
          <p:cNvSpPr>
            <a:spLocks noGrp="1"/>
          </p:cNvSpPr>
          <p:nvPr>
            <p:ph idx="1"/>
          </p:nvPr>
        </p:nvSpPr>
        <p:spPr>
          <a:xfrm>
            <a:off x="838200" y="1546412"/>
            <a:ext cx="10515600" cy="4630551"/>
          </a:xfrm>
        </p:spPr>
        <p:txBody>
          <a:bodyPr>
            <a:normAutofit fontScale="87500" lnSpcReduction="10000"/>
          </a:bodyPr>
          <a:p>
            <a:r>
              <a:rPr dirty="0" lang="en-US">
                <a:latin typeface="Times New Roman" pitchFamily="18" charset="0"/>
                <a:cs typeface="Times New Roman" pitchFamily="18" charset="0"/>
              </a:rPr>
              <a:t>These are tiny granules composed of RNA and protein. </a:t>
            </a:r>
            <a:endParaRPr dirty="0" lang="en-US" smtClean="0">
              <a:latin typeface="Times New Roman" pitchFamily="18" charset="0"/>
              <a:cs typeface="Times New Roman" pitchFamily="18" charset="0"/>
            </a:endParaRPr>
          </a:p>
          <a:p>
            <a:r>
              <a:rPr altLang="en-US" dirty="0" lang="en-US" smtClean="0">
                <a:latin typeface="Times New Roman" panose="02020603050405020304" pitchFamily="18" charset="0"/>
              </a:rPr>
              <a:t>They are </a:t>
            </a:r>
            <a:r>
              <a:rPr altLang="en-US" dirty="0" lang="en-US">
                <a:latin typeface="Times New Roman" panose="02020603050405020304" pitchFamily="18" charset="0"/>
              </a:rPr>
              <a:t>found in all cells except mature </a:t>
            </a:r>
            <a:r>
              <a:rPr altLang="en-US" dirty="0" lang="en-US" smtClean="0">
                <a:latin typeface="Times New Roman" panose="02020603050405020304" pitchFamily="18" charset="0"/>
              </a:rPr>
              <a:t>RBCS</a:t>
            </a:r>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Where are they found?</a:t>
            </a:r>
          </a:p>
          <a:p>
            <a:pPr lvl="1"/>
            <a:r>
              <a:rPr dirty="0" lang="en-US">
                <a:latin typeface="Times New Roman" pitchFamily="18" charset="0"/>
                <a:cs typeface="Times New Roman" pitchFamily="18" charset="0"/>
              </a:rPr>
              <a:t>Cytoplasm: make proteins for use within the cell</a:t>
            </a:r>
          </a:p>
          <a:p>
            <a:pPr lvl="1"/>
            <a:r>
              <a:rPr dirty="0" lang="en-US" smtClean="0">
                <a:latin typeface="Times New Roman" pitchFamily="18" charset="0"/>
                <a:cs typeface="Times New Roman" pitchFamily="18" charset="0"/>
              </a:rPr>
              <a:t>Outer </a:t>
            </a:r>
            <a:r>
              <a:rPr dirty="0" lang="en-US">
                <a:latin typeface="Times New Roman" pitchFamily="18" charset="0"/>
                <a:cs typeface="Times New Roman" pitchFamily="18" charset="0"/>
              </a:rPr>
              <a:t>surface of the nuclear </a:t>
            </a:r>
            <a:r>
              <a:rPr dirty="0" lang="en-US" smtClean="0">
                <a:latin typeface="Times New Roman" pitchFamily="18" charset="0"/>
                <a:cs typeface="Times New Roman" pitchFamily="18" charset="0"/>
              </a:rPr>
              <a:t>envelope: they </a:t>
            </a:r>
            <a:r>
              <a:rPr dirty="0" lang="en-US">
                <a:latin typeface="Times New Roman" pitchFamily="18" charset="0"/>
                <a:cs typeface="Times New Roman" pitchFamily="18" charset="0"/>
              </a:rPr>
              <a:t>manufacture proteins for export from the cell</a:t>
            </a:r>
            <a:r>
              <a:rPr dirty="0" lang="en-US" smtClean="0">
                <a:latin typeface="Times New Roman" pitchFamily="18" charset="0"/>
                <a:cs typeface="Times New Roman" pitchFamily="18" charset="0"/>
              </a:rPr>
              <a:t> </a:t>
            </a:r>
          </a:p>
          <a:p>
            <a:pPr lvl="1"/>
            <a:r>
              <a:rPr dirty="0" lang="en-US" smtClean="0">
                <a:latin typeface="Times New Roman" pitchFamily="18" charset="0"/>
                <a:cs typeface="Times New Roman" pitchFamily="18" charset="0"/>
              </a:rPr>
              <a:t>Rough </a:t>
            </a:r>
            <a:r>
              <a:rPr dirty="0" lang="en-US">
                <a:latin typeface="Times New Roman" pitchFamily="18" charset="0"/>
                <a:cs typeface="Times New Roman" pitchFamily="18" charset="0"/>
              </a:rPr>
              <a:t>endoplasmic </a:t>
            </a:r>
            <a:r>
              <a:rPr dirty="0" lang="en-US" smtClean="0">
                <a:latin typeface="Times New Roman" pitchFamily="18" charset="0"/>
                <a:cs typeface="Times New Roman" pitchFamily="18" charset="0"/>
              </a:rPr>
              <a:t>reticulum: they </a:t>
            </a:r>
            <a:r>
              <a:rPr dirty="0" lang="en-US">
                <a:latin typeface="Times New Roman" pitchFamily="18" charset="0"/>
                <a:cs typeface="Times New Roman" pitchFamily="18" charset="0"/>
              </a:rPr>
              <a:t>manufacture proteins for export from the cell.</a:t>
            </a:r>
          </a:p>
          <a:p>
            <a:r>
              <a:rPr b="1" dirty="0" lang="en-US" smtClean="0">
                <a:latin typeface="Times New Roman" pitchFamily="18" charset="0"/>
                <a:cs typeface="Times New Roman" pitchFamily="18" charset="0"/>
              </a:rPr>
              <a:t>Main role;</a:t>
            </a:r>
            <a:endParaRPr b="1" dirty="0" lang="en-US">
              <a:latin typeface="Times New Roman" pitchFamily="18" charset="0"/>
              <a:cs typeface="Times New Roman" pitchFamily="18" charset="0"/>
            </a:endParaRPr>
          </a:p>
          <a:p>
            <a:r>
              <a:rPr dirty="0" lang="en-US" smtClean="0">
                <a:latin typeface="Times New Roman" pitchFamily="18" charset="0"/>
                <a:cs typeface="Times New Roman" pitchFamily="18" charset="0"/>
              </a:rPr>
              <a:t>They synthesize </a:t>
            </a:r>
            <a:r>
              <a:rPr dirty="0" lang="en-US">
                <a:latin typeface="Times New Roman" pitchFamily="18" charset="0"/>
                <a:cs typeface="Times New Roman" pitchFamily="18" charset="0"/>
              </a:rPr>
              <a:t>proteins from amino acids, using RNA as the </a:t>
            </a:r>
            <a:r>
              <a:rPr dirty="0" lang="en-US" smtClean="0">
                <a:latin typeface="Times New Roman" pitchFamily="18" charset="0"/>
                <a:cs typeface="Times New Roman" pitchFamily="18" charset="0"/>
              </a:rPr>
              <a:t>template</a:t>
            </a:r>
          </a:p>
          <a:p>
            <a:pPr lvl="1"/>
            <a:r>
              <a:rPr altLang="en-US" dirty="0" lang="en-US" smtClean="0">
                <a:latin typeface="Times New Roman" panose="02020603050405020304" pitchFamily="18" charset="0"/>
              </a:rPr>
              <a:t>The </a:t>
            </a:r>
            <a:r>
              <a:rPr altLang="en-US" dirty="0" lang="en-US">
                <a:latin typeface="Times New Roman" panose="02020603050405020304" pitchFamily="18" charset="0"/>
              </a:rPr>
              <a:t>protein - synthesized by </a:t>
            </a:r>
            <a:r>
              <a:rPr altLang="en-US" dirty="0" lang="en-US">
                <a:solidFill>
                  <a:srgbClr val="6600FF"/>
                </a:solidFill>
                <a:latin typeface="Times New Roman" panose="02020603050405020304" pitchFamily="18" charset="0"/>
              </a:rPr>
              <a:t>free Ribosomes</a:t>
            </a:r>
            <a:r>
              <a:rPr altLang="en-US" dirty="0" lang="en-US">
                <a:solidFill>
                  <a:schemeClr val="accent2"/>
                </a:solidFill>
                <a:latin typeface="Times New Roman" panose="02020603050405020304" pitchFamily="18" charset="0"/>
              </a:rPr>
              <a:t> </a:t>
            </a:r>
            <a:r>
              <a:rPr altLang="en-US" dirty="0" lang="en-US">
                <a:latin typeface="Times New Roman" panose="02020603050405020304" pitchFamily="18" charset="0"/>
              </a:rPr>
              <a:t>- is used to build up the </a:t>
            </a:r>
            <a:r>
              <a:rPr altLang="en-US" dirty="0" lang="en-US" smtClean="0">
                <a:latin typeface="Times New Roman" panose="02020603050405020304" pitchFamily="18" charset="0"/>
              </a:rPr>
              <a:t>cell.</a:t>
            </a:r>
          </a:p>
          <a:p>
            <a:pPr lvl="1"/>
            <a:r>
              <a:rPr altLang="en-US" dirty="0" lang="en-US" smtClean="0">
                <a:latin typeface="Times New Roman" panose="02020603050405020304" pitchFamily="18" charset="0"/>
              </a:rPr>
              <a:t>The </a:t>
            </a:r>
            <a:r>
              <a:rPr altLang="en-US" dirty="0" lang="en-US">
                <a:latin typeface="Times New Roman" panose="02020603050405020304" pitchFamily="18" charset="0"/>
              </a:rPr>
              <a:t>protein which is synthesized by the </a:t>
            </a:r>
            <a:r>
              <a:rPr altLang="en-US" dirty="0" lang="en-US">
                <a:solidFill>
                  <a:srgbClr val="6600FF"/>
                </a:solidFill>
                <a:latin typeface="Times New Roman" panose="02020603050405020304" pitchFamily="18" charset="0"/>
              </a:rPr>
              <a:t>attached Ribosomes</a:t>
            </a:r>
            <a:r>
              <a:rPr altLang="en-US" dirty="0" lang="en-US">
                <a:latin typeface="Times New Roman" panose="02020603050405020304" pitchFamily="18" charset="0"/>
              </a:rPr>
              <a:t> is secreted by the cell in the form of hormones or enzymes</a:t>
            </a:r>
            <a:r>
              <a:rPr altLang="en-US" dirty="0" lang="en-US" smtClean="0">
                <a:latin typeface="Times New Roman" panose="02020603050405020304" pitchFamily="18" charset="0"/>
              </a:rPr>
              <a:t>.</a:t>
            </a:r>
            <a:endParaRPr altLang="en-US" dirty="0" lang="en-US">
              <a:latin typeface="Times New Roman" panose="02020603050405020304" pitchFamily="18" charset="0"/>
            </a:endParaRPr>
          </a:p>
        </p:txBody>
      </p:sp>
      <p:sp>
        <p:nvSpPr>
          <p:cNvPr id="1048712" name="Title 2"/>
          <p:cNvSpPr>
            <a:spLocks noGrp="1"/>
          </p:cNvSpPr>
          <p:nvPr>
            <p:ph type="title"/>
          </p:nvPr>
        </p:nvSpPr>
        <p:spPr>
          <a:xfrm>
            <a:off x="838200" y="365125"/>
            <a:ext cx="10515600" cy="885451"/>
          </a:xfrm>
        </p:spPr>
        <p:txBody>
          <a:bodyPr>
            <a:normAutofit/>
          </a:bodyPr>
          <a:p>
            <a:r>
              <a:rPr dirty="0" sz="3200" lang="en-US" err="1">
                <a:latin typeface="Times New Roman" pitchFamily="18" charset="0"/>
                <a:cs typeface="Times New Roman" pitchFamily="18" charset="0"/>
              </a:rPr>
              <a:t>Ribosomes</a:t>
            </a:r>
            <a:endParaRPr dirty="0" sz="3200" lang="en-US">
              <a:latin typeface="Times New Roman" pitchFamily="18" charset="0"/>
              <a:cs typeface="Times New Roman" pitchFamily="18" charset="0"/>
            </a:endParaRPr>
          </a:p>
        </p:txBody>
      </p:sp>
    </p:spTree>
  </p:cSld>
  <p:clrMapOvr>
    <a:masterClrMapping/>
  </p:clrMapOvr>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713" name="Title 1"/>
          <p:cNvSpPr>
            <a:spLocks noGrp="1"/>
          </p:cNvSpPr>
          <p:nvPr>
            <p:ph type="title"/>
          </p:nvPr>
        </p:nvSpPr>
        <p:spPr/>
        <p:txBody>
          <a:bodyPr/>
          <a:p>
            <a:r>
              <a:rPr dirty="0" lang="en-US" err="1" smtClean="0"/>
              <a:t>Geneology</a:t>
            </a:r>
            <a:r>
              <a:rPr dirty="0" lang="en-US" smtClean="0"/>
              <a:t> </a:t>
            </a:r>
            <a:endParaRPr dirty="0" lang="en-US"/>
          </a:p>
        </p:txBody>
      </p:sp>
      <p:sp>
        <p:nvSpPr>
          <p:cNvPr id="1048714" name="Content Placeholder 2"/>
          <p:cNvSpPr>
            <a:spLocks noGrp="1"/>
          </p:cNvSpPr>
          <p:nvPr>
            <p:ph idx="1"/>
          </p:nvPr>
        </p:nvSpPr>
        <p:spPr/>
        <p:txBody>
          <a:bodyPr>
            <a:normAutofit fontScale="92857" lnSpcReduction="10000"/>
          </a:bodyPr>
          <a:p>
            <a:r>
              <a:rPr dirty="0" lang="en-US" smtClean="0"/>
              <a:t>The nucleus contain DNA and RNA</a:t>
            </a:r>
          </a:p>
          <a:p>
            <a:r>
              <a:rPr dirty="0" lang="en-US" smtClean="0"/>
              <a:t>DNA is a double helix strand of nucleotides like a spiral ladder</a:t>
            </a:r>
          </a:p>
          <a:p>
            <a:r>
              <a:rPr dirty="0" lang="en-US" smtClean="0"/>
              <a:t>The rungs of the ladder are made of bases in complementing pairs of </a:t>
            </a:r>
            <a:r>
              <a:rPr b="1" dirty="0" lang="en-US" smtClean="0"/>
              <a:t>Adenine-Thymine, Guanine-Cytosine</a:t>
            </a:r>
            <a:r>
              <a:rPr dirty="0" lang="en-US" smtClean="0"/>
              <a:t>, arranged in many sequences</a:t>
            </a:r>
          </a:p>
          <a:p>
            <a:r>
              <a:rPr b="1" dirty="0" lang="en-US" smtClean="0"/>
              <a:t>The sequence that forms a genetic code is ATCG</a:t>
            </a:r>
          </a:p>
          <a:p>
            <a:r>
              <a:rPr dirty="0" lang="en-US" smtClean="0"/>
              <a:t>DNA has 46 chromosomes (called genome). This carries total genetic information</a:t>
            </a:r>
          </a:p>
          <a:p>
            <a:r>
              <a:rPr dirty="0" lang="en-US" smtClean="0"/>
              <a:t>Human genome has between 20,000 to 25000 genes</a:t>
            </a:r>
          </a:p>
          <a:p>
            <a:r>
              <a:rPr dirty="0" lang="en-US" smtClean="0"/>
              <a:t>A gene is a segment of DNA that code for one protein (sequence of  amino acids). Each amino acid has a triplet bases called codon</a:t>
            </a:r>
            <a:endParaRPr dirty="0" lang="en-US"/>
          </a:p>
        </p:txBody>
      </p:sp>
    </p:spTree>
  </p:cSld>
  <p:clrMapOvr>
    <a:masterClrMapping/>
  </p:clrMapOvr>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715" name="Title 1"/>
          <p:cNvSpPr>
            <a:spLocks noGrp="1"/>
          </p:cNvSpPr>
          <p:nvPr>
            <p:ph type="title"/>
          </p:nvPr>
        </p:nvSpPr>
        <p:spPr>
          <a:xfrm>
            <a:off x="838200" y="365125"/>
            <a:ext cx="10515600" cy="670299"/>
          </a:xfrm>
        </p:spPr>
        <p:txBody>
          <a:bodyPr>
            <a:normAutofit/>
          </a:bodyPr>
          <a:p>
            <a:r>
              <a:rPr dirty="0" lang="en-US" smtClean="0"/>
              <a:t>Protein synthesis</a:t>
            </a:r>
            <a:endParaRPr dirty="0" lang="en-US"/>
          </a:p>
        </p:txBody>
      </p:sp>
      <p:sp>
        <p:nvSpPr>
          <p:cNvPr id="1048716" name="Content Placeholder 2"/>
          <p:cNvSpPr>
            <a:spLocks noGrp="1"/>
          </p:cNvSpPr>
          <p:nvPr>
            <p:ph idx="1"/>
          </p:nvPr>
        </p:nvSpPr>
        <p:spPr>
          <a:xfrm>
            <a:off x="838200" y="1035424"/>
            <a:ext cx="10515600" cy="5365376"/>
          </a:xfrm>
        </p:spPr>
        <p:txBody>
          <a:bodyPr>
            <a:normAutofit fontScale="66667" lnSpcReduction="20000"/>
          </a:bodyPr>
          <a:p>
            <a:r>
              <a:rPr dirty="0" lang="en-US" smtClean="0"/>
              <a:t>Synthesis of proteins from genetic code in DNA (in nucleus) is done in ribosomes (found in cytoplasm)</a:t>
            </a:r>
          </a:p>
          <a:p>
            <a:r>
              <a:rPr dirty="0" lang="en-US" smtClean="0"/>
              <a:t>Hence a messenger RNA(mRNA) is needed as intermediary between the nucleus and cytoplasm</a:t>
            </a:r>
          </a:p>
          <a:p>
            <a:pPr indent="0" marL="0">
              <a:buNone/>
            </a:pPr>
            <a:r>
              <a:rPr b="1" dirty="0" lang="en-US" smtClean="0"/>
              <a:t>Steps in protein synthesis</a:t>
            </a:r>
          </a:p>
          <a:p>
            <a:pPr lvl="1"/>
            <a:r>
              <a:rPr dirty="0" lang="en-US" smtClean="0"/>
              <a:t>Segment of DNA that is its gene uncoils and hydrogen bond between bases breaks</a:t>
            </a:r>
          </a:p>
          <a:p>
            <a:pPr lvl="1"/>
            <a:r>
              <a:rPr dirty="0" lang="en-US" smtClean="0"/>
              <a:t>RNA nucleotide (ACGU) and enzymes construct a single strand that is a </a:t>
            </a:r>
            <a:r>
              <a:rPr b="1" dirty="0" lang="en-US" smtClean="0"/>
              <a:t>complementary copy </a:t>
            </a:r>
            <a:r>
              <a:rPr dirty="0" lang="en-US" smtClean="0"/>
              <a:t>of half the DNA gene (with Thymine replaced with Uracil). </a:t>
            </a:r>
            <a:r>
              <a:rPr b="1" dirty="0" lang="en-US" u="sng" smtClean="0"/>
              <a:t>The process of copying is called transcription.</a:t>
            </a:r>
            <a:r>
              <a:rPr dirty="0" lang="en-US" smtClean="0"/>
              <a:t> This copy is mRNA and has codons for amino acids</a:t>
            </a:r>
          </a:p>
          <a:p>
            <a:pPr lvl="1"/>
            <a:r>
              <a:rPr dirty="0" lang="en-US" smtClean="0"/>
              <a:t>The mRNA separates from DNA, and leaves the nucleus to the cytoplasm. Segment DNA goes back into double helix</a:t>
            </a:r>
          </a:p>
          <a:p>
            <a:pPr lvl="1"/>
            <a:r>
              <a:rPr dirty="0" lang="en-US" smtClean="0"/>
              <a:t>In cytoplasm, transfer RNA (</a:t>
            </a:r>
            <a:r>
              <a:rPr dirty="0" lang="en-US" err="1" smtClean="0"/>
              <a:t>tRNA</a:t>
            </a:r>
            <a:r>
              <a:rPr dirty="0" lang="en-US" smtClean="0"/>
              <a:t>) which has anticodons that complements the codons in mRNA picks amino acids from the food we eat and brings them to mRNA. </a:t>
            </a:r>
            <a:r>
              <a:rPr b="1" dirty="0" lang="en-US" u="sng" smtClean="0"/>
              <a:t>This transfer of amino acids to mRNA is called translation</a:t>
            </a:r>
            <a:r>
              <a:rPr dirty="0" lang="en-US" smtClean="0"/>
              <a:t>. Ribosomes have enzymes that facilitate formation of bonds between amino acids to form protein</a:t>
            </a:r>
          </a:p>
          <a:p>
            <a:pPr lvl="1"/>
            <a:r>
              <a:rPr dirty="0" lang="en-US" smtClean="0"/>
              <a:t>Protein leaves ribosomes is transported by endoplasmic reticulum to where it is needed in a cell OR it is packaged by </a:t>
            </a:r>
            <a:r>
              <a:rPr dirty="0" lang="en-US" err="1" smtClean="0"/>
              <a:t>golgi</a:t>
            </a:r>
            <a:r>
              <a:rPr dirty="0" lang="en-US" smtClean="0"/>
              <a:t> apparatus and secreted from cell</a:t>
            </a:r>
          </a:p>
          <a:p>
            <a:pPr lvl="1"/>
            <a:endParaRPr dirty="0" lang="en-US" smtClean="0"/>
          </a:p>
          <a:p>
            <a:r>
              <a:rPr dirty="0" lang="en-US" smtClean="0">
                <a:solidFill>
                  <a:srgbClr val="FF0000"/>
                </a:solidFill>
              </a:rPr>
              <a:t>When there is a mistake in DNA </a:t>
            </a:r>
            <a:r>
              <a:rPr dirty="0" lang="en-US" err="1" smtClean="0">
                <a:solidFill>
                  <a:srgbClr val="FF0000"/>
                </a:solidFill>
              </a:rPr>
              <a:t>i.e</a:t>
            </a:r>
            <a:r>
              <a:rPr dirty="0" lang="en-US" smtClean="0">
                <a:solidFill>
                  <a:srgbClr val="FF0000"/>
                </a:solidFill>
              </a:rPr>
              <a:t> incorrect bases or triplet of bases, this mistake will be copied by mRNA leading to genetic/hereditary diseases </a:t>
            </a:r>
            <a:r>
              <a:rPr dirty="0" lang="en-US" err="1" smtClean="0">
                <a:solidFill>
                  <a:srgbClr val="FF0000"/>
                </a:solidFill>
              </a:rPr>
              <a:t>e.g</a:t>
            </a:r>
            <a:r>
              <a:rPr dirty="0" lang="en-US" smtClean="0">
                <a:solidFill>
                  <a:srgbClr val="FF0000"/>
                </a:solidFill>
              </a:rPr>
              <a:t> sickle cell </a:t>
            </a:r>
            <a:r>
              <a:rPr dirty="0" lang="en-US" err="1" smtClean="0">
                <a:solidFill>
                  <a:srgbClr val="FF0000"/>
                </a:solidFill>
              </a:rPr>
              <a:t>anaemia</a:t>
            </a:r>
            <a:endParaRPr dirty="0" lang="en-US" smtClean="0">
              <a:solidFill>
                <a:srgbClr val="FF0000"/>
              </a:solidFill>
            </a:endParaRPr>
          </a:p>
          <a:p>
            <a:endParaRPr dirty="0" lang="en-US"/>
          </a:p>
        </p:txBody>
      </p:sp>
    </p:spTree>
  </p:cSld>
  <p:clrMapOvr>
    <a:masterClrMapping/>
  </p:clrMapOvr>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717" name="Content Placeholder 1"/>
          <p:cNvSpPr>
            <a:spLocks noGrp="1"/>
          </p:cNvSpPr>
          <p:nvPr>
            <p:ph idx="1"/>
          </p:nvPr>
        </p:nvSpPr>
        <p:spPr>
          <a:xfrm>
            <a:off x="860612" y="1295401"/>
            <a:ext cx="9807387" cy="4906963"/>
          </a:xfrm>
        </p:spPr>
        <p:txBody>
          <a:bodyPr>
            <a:noAutofit/>
          </a:bodyPr>
          <a:p>
            <a:pPr>
              <a:buNone/>
            </a:pPr>
            <a:r>
              <a:rPr dirty="0" lang="en-US">
                <a:latin typeface="Times New Roman" pitchFamily="18" charset="0"/>
                <a:cs typeface="Times New Roman" pitchFamily="18" charset="0"/>
              </a:rPr>
              <a:t>Mitochondria are the site of ATP (and hence energy) </a:t>
            </a:r>
            <a:r>
              <a:rPr dirty="0" lang="en-US" smtClean="0">
                <a:latin typeface="Times New Roman" pitchFamily="18" charset="0"/>
                <a:cs typeface="Times New Roman" pitchFamily="18" charset="0"/>
              </a:rPr>
              <a:t>production</a:t>
            </a:r>
          </a:p>
          <a:p>
            <a:r>
              <a:rPr dirty="0" lang="en-US" smtClean="0">
                <a:latin typeface="Times New Roman" pitchFamily="18" charset="0"/>
                <a:cs typeface="Times New Roman" pitchFamily="18" charset="0"/>
              </a:rPr>
              <a:t>An </a:t>
            </a:r>
            <a:r>
              <a:rPr dirty="0" lang="en-US">
                <a:latin typeface="Times New Roman" pitchFamily="18" charset="0"/>
                <a:cs typeface="Times New Roman" pitchFamily="18" charset="0"/>
              </a:rPr>
              <a:t>individual’s mitochondrial DNA (</a:t>
            </a:r>
            <a:r>
              <a:rPr dirty="0" lang="en-US" err="1">
                <a:latin typeface="Times New Roman" pitchFamily="18" charset="0"/>
                <a:cs typeface="Times New Roman" pitchFamily="18" charset="0"/>
              </a:rPr>
              <a:t>mDNA</a:t>
            </a:r>
            <a:r>
              <a:rPr dirty="0" lang="en-US">
                <a:latin typeface="Times New Roman" pitchFamily="18" charset="0"/>
                <a:cs typeface="Times New Roman" pitchFamily="18" charset="0"/>
              </a:rPr>
              <a:t>) is of maternal origin, (</a:t>
            </a:r>
            <a:r>
              <a:rPr dirty="0" lang="en-US" smtClean="0">
                <a:latin typeface="Times New Roman" pitchFamily="18" charset="0"/>
                <a:cs typeface="Times New Roman" pitchFamily="18" charset="0"/>
              </a:rPr>
              <a:t>from </a:t>
            </a:r>
            <a:r>
              <a:rPr dirty="0" lang="en-US">
                <a:latin typeface="Times New Roman" pitchFamily="18" charset="0"/>
                <a:cs typeface="Times New Roman" pitchFamily="18" charset="0"/>
              </a:rPr>
              <a:t>the mitochondria that were present in the </a:t>
            </a:r>
            <a:r>
              <a:rPr dirty="0" lang="en-US" smtClean="0">
                <a:latin typeface="Times New Roman" pitchFamily="18" charset="0"/>
                <a:cs typeface="Times New Roman" pitchFamily="18" charset="0"/>
              </a:rPr>
              <a:t>ovum)</a:t>
            </a:r>
          </a:p>
        </p:txBody>
      </p:sp>
      <p:sp>
        <p:nvSpPr>
          <p:cNvPr id="1048718" name="Title 2"/>
          <p:cNvSpPr>
            <a:spLocks noGrp="1"/>
          </p:cNvSpPr>
          <p:nvPr>
            <p:ph type="title"/>
          </p:nvPr>
        </p:nvSpPr>
        <p:spPr>
          <a:xfrm>
            <a:off x="1290918" y="381000"/>
            <a:ext cx="9722223" cy="884238"/>
          </a:xfrm>
        </p:spPr>
        <p:txBody>
          <a:bodyPr>
            <a:normAutofit fontScale="90000"/>
          </a:bodyPr>
          <a:p>
            <a:r>
              <a:rPr dirty="0" lang="en-US" smtClean="0"/>
              <a:t>Mitochondria </a:t>
            </a:r>
            <a:r>
              <a:rPr altLang="en-US" b="1" dirty="0" lang="en-US">
                <a:solidFill>
                  <a:srgbClr val="6600FF"/>
                </a:solidFill>
                <a:latin typeface="Times New Roman" panose="02020603050405020304" pitchFamily="18" charset="0"/>
              </a:rPr>
              <a:t>(</a:t>
            </a:r>
            <a:r>
              <a:rPr altLang="en-US" b="1" dirty="0" lang="en-US" u="sng">
                <a:solidFill>
                  <a:srgbClr val="6600FF"/>
                </a:solidFill>
              </a:rPr>
              <a:t>Nickname</a:t>
            </a:r>
            <a:r>
              <a:rPr altLang="en-US" b="1" dirty="0" lang="en-US">
                <a:solidFill>
                  <a:srgbClr val="6600FF"/>
                </a:solidFill>
              </a:rPr>
              <a:t>:  </a:t>
            </a:r>
            <a:r>
              <a:rPr altLang="en-US" b="1" dirty="0" lang="en-US">
                <a:solidFill>
                  <a:srgbClr val="FF33CC"/>
                </a:solidFill>
              </a:rPr>
              <a:t>“The</a:t>
            </a:r>
            <a:r>
              <a:rPr altLang="en-US" b="1" dirty="0" lang="en-US">
                <a:solidFill>
                  <a:srgbClr val="6600FF"/>
                </a:solidFill>
              </a:rPr>
              <a:t> </a:t>
            </a:r>
            <a:r>
              <a:rPr altLang="en-US" b="1" dirty="0" lang="en-US">
                <a:solidFill>
                  <a:srgbClr val="FF33CC"/>
                </a:solidFill>
              </a:rPr>
              <a:t>Powerhouse” </a:t>
            </a:r>
            <a:r>
              <a:rPr altLang="en-US" b="1" dirty="0" lang="en-US" smtClean="0">
                <a:solidFill>
                  <a:srgbClr val="6600FF"/>
                </a:solidFill>
              </a:rPr>
              <a:t>)</a:t>
            </a:r>
            <a:endParaRPr dirty="0" lang="en-US"/>
          </a:p>
        </p:txBody>
      </p:sp>
      <p:pic>
        <p:nvPicPr>
          <p:cNvPr id="2097167" name="Picture 4" descr="Mitochondria Inner Structure"/>
          <p:cNvPicPr>
            <a:picLocks noChangeAspect="1" noChangeArrowheads="1"/>
          </p:cNvPicPr>
          <p:nvPr/>
        </p:nvPicPr>
        <p:blipFill>
          <a:blip xmlns:r="http://schemas.openxmlformats.org/officeDocument/2006/relationships" r:embed="rId1"/>
          <a:srcRect/>
          <a:stretch>
            <a:fillRect/>
          </a:stretch>
        </p:blipFill>
        <p:spPr bwMode="auto">
          <a:xfrm>
            <a:off x="1676400" y="3711388"/>
            <a:ext cx="8991600" cy="2521139"/>
          </a:xfrm>
          <a:prstGeom prst="rect"/>
          <a:noFill/>
          <a:ln>
            <a:noFill/>
          </a:ln>
        </p:spPr>
      </p:pic>
    </p:spTree>
  </p:cSld>
  <p:clrMapOvr>
    <a:masterClrMapping/>
  </p:clrMapOvr>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719" name="Title 1"/>
          <p:cNvSpPr>
            <a:spLocks noGrp="1"/>
          </p:cNvSpPr>
          <p:nvPr>
            <p:ph type="title"/>
          </p:nvPr>
        </p:nvSpPr>
        <p:spPr>
          <a:xfrm>
            <a:off x="838200" y="365125"/>
            <a:ext cx="10515600" cy="576169"/>
          </a:xfrm>
        </p:spPr>
        <p:txBody>
          <a:bodyPr>
            <a:normAutofit fontScale="90000"/>
          </a:bodyPr>
          <a:p>
            <a:r>
              <a:rPr dirty="0" lang="en-US">
                <a:latin typeface="Times New Roman" pitchFamily="18" charset="0"/>
                <a:cs typeface="Times New Roman" pitchFamily="18" charset="0"/>
              </a:rPr>
              <a:t>Main </a:t>
            </a:r>
            <a:r>
              <a:rPr dirty="0" lang="en-US" err="1">
                <a:latin typeface="Times New Roman" pitchFamily="18" charset="0"/>
                <a:cs typeface="Times New Roman" pitchFamily="18" charset="0"/>
              </a:rPr>
              <a:t>fxns</a:t>
            </a:r>
            <a:r>
              <a:rPr dirty="0" lang="en-US">
                <a:latin typeface="Times New Roman" pitchFamily="18" charset="0"/>
                <a:cs typeface="Times New Roman" pitchFamily="18" charset="0"/>
              </a:rPr>
              <a:t> are</a:t>
            </a:r>
            <a:r>
              <a:rPr dirty="0" lang="en-US" smtClean="0">
                <a:latin typeface="Times New Roman" pitchFamily="18" charset="0"/>
                <a:cs typeface="Times New Roman" pitchFamily="18" charset="0"/>
              </a:rPr>
              <a:t>:</a:t>
            </a:r>
            <a:endParaRPr dirty="0" lang="en-US"/>
          </a:p>
        </p:txBody>
      </p:sp>
      <p:sp>
        <p:nvSpPr>
          <p:cNvPr id="1048720" name="Content Placeholder 2"/>
          <p:cNvSpPr>
            <a:spLocks noGrp="1"/>
          </p:cNvSpPr>
          <p:nvPr>
            <p:ph idx="1"/>
          </p:nvPr>
        </p:nvSpPr>
        <p:spPr>
          <a:xfrm>
            <a:off x="838200" y="1264024"/>
            <a:ext cx="10515600" cy="4988858"/>
          </a:xfrm>
        </p:spPr>
        <p:txBody>
          <a:bodyPr>
            <a:normAutofit fontScale="95833" lnSpcReduction="10000"/>
          </a:bodyPr>
          <a:p>
            <a:pPr lvl="1"/>
            <a:r>
              <a:rPr altLang="en-US" dirty="0" lang="en-US" smtClean="0">
                <a:latin typeface="Times New Roman" panose="02020603050405020304" pitchFamily="18" charset="0"/>
              </a:rPr>
              <a:t>It </a:t>
            </a:r>
            <a:r>
              <a:rPr altLang="en-US" dirty="0" lang="en-US">
                <a:latin typeface="Times New Roman" panose="02020603050405020304" pitchFamily="18" charset="0"/>
              </a:rPr>
              <a:t>is the </a:t>
            </a:r>
            <a:r>
              <a:rPr altLang="en-US" dirty="0" lang="en-US">
                <a:solidFill>
                  <a:srgbClr val="B40000"/>
                </a:solidFill>
                <a:latin typeface="Times New Roman" panose="02020603050405020304" pitchFamily="18" charset="0"/>
              </a:rPr>
              <a:t>main power-generators </a:t>
            </a:r>
            <a:r>
              <a:rPr altLang="en-US" dirty="0" lang="en-US">
                <a:latin typeface="Times New Roman" panose="02020603050405020304" pitchFamily="18" charset="0"/>
              </a:rPr>
              <a:t>Of the cell by converting oxygen, glucose into   energy   through ATP </a:t>
            </a:r>
          </a:p>
          <a:p>
            <a:pPr indent="0" lvl="1" marL="457200">
              <a:buNone/>
            </a:pPr>
            <a:r>
              <a:rPr altLang="en-US" dirty="0" lang="en-US">
                <a:solidFill>
                  <a:srgbClr val="6600FF"/>
                </a:solidFill>
                <a:latin typeface="Times New Roman" panose="02020603050405020304" pitchFamily="18" charset="0"/>
              </a:rPr>
              <a:t>(</a:t>
            </a:r>
            <a:r>
              <a:rPr altLang="en-US" dirty="0" lang="en-US" u="sng">
                <a:solidFill>
                  <a:srgbClr val="6600FF"/>
                </a:solidFill>
              </a:rPr>
              <a:t>ATP</a:t>
            </a:r>
            <a:r>
              <a:rPr altLang="en-US" dirty="0" lang="en-US">
                <a:solidFill>
                  <a:srgbClr val="6600FF"/>
                </a:solidFill>
              </a:rPr>
              <a:t>:  is the major fuel for all cell activities that require energy</a:t>
            </a:r>
          </a:p>
          <a:p>
            <a:pPr lvl="1"/>
            <a:r>
              <a:rPr altLang="en-US" dirty="0" lang="en-US">
                <a:latin typeface="Times New Roman" panose="02020603050405020304" pitchFamily="18" charset="0"/>
              </a:rPr>
              <a:t>They contain the </a:t>
            </a:r>
            <a:r>
              <a:rPr altLang="en-US" dirty="0" lang="en-US">
                <a:solidFill>
                  <a:srgbClr val="B40000"/>
                </a:solidFill>
                <a:latin typeface="Times New Roman" panose="02020603050405020304" pitchFamily="18" charset="0"/>
              </a:rPr>
              <a:t>respiratory enzymes</a:t>
            </a:r>
            <a:r>
              <a:rPr altLang="en-US" dirty="0" lang="en-US">
                <a:latin typeface="Times New Roman" panose="02020603050405020304" pitchFamily="18" charset="0"/>
              </a:rPr>
              <a:t> which are responsible for all the oxidative phosphorylation.</a:t>
            </a:r>
          </a:p>
          <a:p>
            <a:pPr lvl="1"/>
            <a:r>
              <a:rPr altLang="en-US" dirty="0" lang="en-US">
                <a:latin typeface="Times New Roman" panose="02020603050405020304" pitchFamily="18" charset="0"/>
              </a:rPr>
              <a:t>Very rich in </a:t>
            </a:r>
            <a:r>
              <a:rPr altLang="en-US" dirty="0" lang="en-US">
                <a:solidFill>
                  <a:srgbClr val="B40000"/>
                </a:solidFill>
                <a:latin typeface="Times New Roman" panose="02020603050405020304" pitchFamily="18" charset="0"/>
              </a:rPr>
              <a:t>Ca ,Mg</a:t>
            </a:r>
            <a:r>
              <a:rPr altLang="en-US" dirty="0" lang="en-US">
                <a:latin typeface="Times New Roman" panose="02020603050405020304" pitchFamily="18" charset="0"/>
              </a:rPr>
              <a:t> ions  important in </a:t>
            </a:r>
            <a:r>
              <a:rPr altLang="en-US" dirty="0" lang="en-US">
                <a:solidFill>
                  <a:srgbClr val="B40000"/>
                </a:solidFill>
                <a:latin typeface="Times New Roman" panose="02020603050405020304" pitchFamily="18" charset="0"/>
              </a:rPr>
              <a:t>catalyzing </a:t>
            </a:r>
            <a:r>
              <a:rPr altLang="en-US" dirty="0" lang="en-US">
                <a:latin typeface="Times New Roman" panose="02020603050405020304" pitchFamily="18" charset="0"/>
              </a:rPr>
              <a:t>enzymatic </a:t>
            </a:r>
            <a:r>
              <a:rPr altLang="en-US" dirty="0" lang="en-US" smtClean="0">
                <a:latin typeface="Times New Roman" panose="02020603050405020304" pitchFamily="18" charset="0"/>
              </a:rPr>
              <a:t>reaction</a:t>
            </a:r>
          </a:p>
          <a:p>
            <a:pPr indent="0" lvl="1" marL="457200">
              <a:buNone/>
            </a:pPr>
            <a:endParaRPr dirty="0" lang="en-US">
              <a:latin typeface="Times New Roman" pitchFamily="18" charset="0"/>
              <a:cs typeface="Times New Roman" pitchFamily="18" charset="0"/>
            </a:endParaRPr>
          </a:p>
          <a:p>
            <a:r>
              <a:rPr b="1" dirty="0" lang="en-US">
                <a:latin typeface="Times New Roman" pitchFamily="18" charset="0"/>
                <a:cs typeface="Times New Roman" pitchFamily="18" charset="0"/>
              </a:rPr>
              <a:t>Cells that require large amounts of </a:t>
            </a:r>
            <a:r>
              <a:rPr b="1" dirty="0" lang="en-US" smtClean="0">
                <a:latin typeface="Times New Roman" pitchFamily="18" charset="0"/>
                <a:cs typeface="Times New Roman" pitchFamily="18" charset="0"/>
              </a:rPr>
              <a:t>ATP </a:t>
            </a:r>
            <a:r>
              <a:rPr b="1" dirty="0" lang="en-US" err="1" smtClean="0">
                <a:latin typeface="Times New Roman" pitchFamily="18" charset="0"/>
                <a:cs typeface="Times New Roman" pitchFamily="18" charset="0"/>
              </a:rPr>
              <a:t>e.g</a:t>
            </a:r>
            <a:r>
              <a:rPr b="1" dirty="0" lang="en-US">
                <a:latin typeface="Times New Roman" pitchFamily="18" charset="0"/>
                <a:cs typeface="Times New Roman" pitchFamily="18" charset="0"/>
              </a:rPr>
              <a:t> </a:t>
            </a:r>
            <a:r>
              <a:rPr b="1" dirty="0" lang="en-US">
                <a:solidFill>
                  <a:srgbClr val="FF0000"/>
                </a:solidFill>
                <a:latin typeface="Times New Roman" pitchFamily="18" charset="0"/>
                <a:cs typeface="Times New Roman" pitchFamily="18" charset="0"/>
              </a:rPr>
              <a:t>liver, muscle and </a:t>
            </a:r>
            <a:r>
              <a:rPr b="1" dirty="0" lang="en-US" smtClean="0">
                <a:solidFill>
                  <a:srgbClr val="FF0000"/>
                </a:solidFill>
                <a:latin typeface="Times New Roman" pitchFamily="18" charset="0"/>
                <a:cs typeface="Times New Roman" pitchFamily="18" charset="0"/>
              </a:rPr>
              <a:t>spermatozoa</a:t>
            </a:r>
            <a:r>
              <a:rPr b="1" dirty="0" lang="en-US" smtClean="0">
                <a:latin typeface="Times New Roman" pitchFamily="18" charset="0"/>
                <a:cs typeface="Times New Roman" pitchFamily="18" charset="0"/>
              </a:rPr>
              <a:t>, </a:t>
            </a:r>
            <a:r>
              <a:rPr b="1" dirty="0" lang="en-US">
                <a:latin typeface="Times New Roman" pitchFamily="18" charset="0"/>
                <a:cs typeface="Times New Roman" pitchFamily="18" charset="0"/>
              </a:rPr>
              <a:t>have many mitochondria to meet their need for energy.. </a:t>
            </a:r>
          </a:p>
          <a:p>
            <a:r>
              <a:rPr b="1" dirty="0" lang="en-US">
                <a:latin typeface="Times New Roman" pitchFamily="18" charset="0"/>
                <a:cs typeface="Times New Roman" pitchFamily="18" charset="0"/>
              </a:rPr>
              <a:t>An individual’s mitochondrial DNA (</a:t>
            </a:r>
            <a:r>
              <a:rPr b="1" dirty="0" lang="en-US" err="1">
                <a:latin typeface="Times New Roman" pitchFamily="18" charset="0"/>
                <a:cs typeface="Times New Roman" pitchFamily="18" charset="0"/>
              </a:rPr>
              <a:t>mDNA</a:t>
            </a:r>
            <a:r>
              <a:rPr b="1" dirty="0" lang="en-US">
                <a:latin typeface="Times New Roman" pitchFamily="18" charset="0"/>
                <a:cs typeface="Times New Roman" pitchFamily="18" charset="0"/>
              </a:rPr>
              <a:t>) is of maternal origin, that is, from the mitochondria that were present in the ovum, or egg cell, which was then fertilized by a sperm cell</a:t>
            </a:r>
          </a:p>
          <a:p>
            <a:endParaRPr dirty="0" lang="en-US"/>
          </a:p>
        </p:txBody>
      </p:sp>
    </p:spTree>
  </p:cSld>
  <p:clrMapOvr>
    <a:masterClrMapping/>
  </p:clrMapOvr>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721" name="Title 1"/>
          <p:cNvSpPr>
            <a:spLocks noGrp="1"/>
          </p:cNvSpPr>
          <p:nvPr>
            <p:ph type="title"/>
          </p:nvPr>
        </p:nvSpPr>
        <p:spPr/>
        <p:txBody>
          <a:bodyPr/>
          <a:p>
            <a:r>
              <a:rPr dirty="0" lang="en-US" smtClean="0"/>
              <a:t>LYSOSOMES – nickname- clean up crews</a:t>
            </a:r>
            <a:endParaRPr dirty="0" lang="en-US"/>
          </a:p>
        </p:txBody>
      </p:sp>
      <p:sp>
        <p:nvSpPr>
          <p:cNvPr id="1048722" name="Content Placeholder 2"/>
          <p:cNvSpPr>
            <a:spLocks noGrp="1"/>
          </p:cNvSpPr>
          <p:nvPr>
            <p:ph idx="1"/>
          </p:nvPr>
        </p:nvSpPr>
        <p:spPr>
          <a:xfrm>
            <a:off x="838200" y="1690688"/>
            <a:ext cx="10515600" cy="4790794"/>
          </a:xfrm>
        </p:spPr>
        <p:txBody>
          <a:bodyPr>
            <a:normAutofit fontScale="75000" lnSpcReduction="20000"/>
          </a:bodyPr>
          <a:p>
            <a:r>
              <a:rPr altLang="en-US" dirty="0" sz="3900" lang="en-US">
                <a:latin typeface="Times New Roman" panose="02020603050405020304" pitchFamily="18" charset="0"/>
              </a:rPr>
              <a:t>A single membrane vesicles formed from the interaction of ER and Golgi bodies.</a:t>
            </a:r>
          </a:p>
          <a:p>
            <a:r>
              <a:rPr altLang="en-US" dirty="0" sz="3900" lang="en-US">
                <a:latin typeface="Times New Roman" panose="02020603050405020304" pitchFamily="18" charset="0"/>
              </a:rPr>
              <a:t>Are </a:t>
            </a:r>
            <a:r>
              <a:rPr altLang="en-US" dirty="0" sz="3900" lang="en-US">
                <a:solidFill>
                  <a:srgbClr val="6600FF"/>
                </a:solidFill>
              </a:rPr>
              <a:t>circular, but bigger than ribosomes</a:t>
            </a:r>
            <a:endParaRPr altLang="en-US" dirty="0" sz="3900" lang="en-US">
              <a:latin typeface="Times New Roman" panose="02020603050405020304" pitchFamily="18" charset="0"/>
            </a:endParaRPr>
          </a:p>
          <a:p>
            <a:r>
              <a:rPr altLang="en-US" dirty="0" sz="3900" lang="en-US">
                <a:latin typeface="Times New Roman" panose="02020603050405020304" pitchFamily="18" charset="0"/>
              </a:rPr>
              <a:t> Lysosomes contain many </a:t>
            </a:r>
            <a:r>
              <a:rPr altLang="en-US" dirty="0" sz="3900" lang="en-US" smtClean="0">
                <a:latin typeface="Times New Roman" panose="02020603050405020304" pitchFamily="18" charset="0"/>
              </a:rPr>
              <a:t>digestives hydrolytic </a:t>
            </a:r>
            <a:r>
              <a:rPr altLang="en-US" dirty="0" sz="3900" lang="en-US">
                <a:latin typeface="Times New Roman" panose="02020603050405020304" pitchFamily="18" charset="0"/>
              </a:rPr>
              <a:t>enzyme</a:t>
            </a:r>
          </a:p>
          <a:p>
            <a:pPr lvl="1"/>
            <a:r>
              <a:rPr dirty="0" sz="3500" lang="en-US"/>
              <a:t>When certain white blood cells engulf bacteria, the bacteria are digested and destroyed by these lysosomal enzymes</a:t>
            </a:r>
            <a:r>
              <a:rPr dirty="0" sz="3500" lang="en-US" smtClean="0"/>
              <a:t>.</a:t>
            </a:r>
            <a:endParaRPr dirty="0" sz="3500" lang="en-US"/>
          </a:p>
          <a:p>
            <a:pPr lvl="1"/>
            <a:r>
              <a:rPr dirty="0" sz="3500" lang="en-US"/>
              <a:t>Worn-out cell parts and dead cells are also digested by these </a:t>
            </a:r>
            <a:r>
              <a:rPr dirty="0" sz="3500" lang="en-US" smtClean="0"/>
              <a:t>enzymes</a:t>
            </a:r>
          </a:p>
          <a:p>
            <a:pPr lvl="1"/>
            <a:endParaRPr altLang="en-US" dirty="0" sz="3500" lang="en-US" smtClean="0">
              <a:solidFill>
                <a:srgbClr val="FF33CC"/>
              </a:solidFill>
              <a:latin typeface="Times New Roman" panose="02020603050405020304" pitchFamily="18" charset="0"/>
            </a:endParaRPr>
          </a:p>
          <a:p>
            <a:pPr>
              <a:buNone/>
            </a:pPr>
            <a:r>
              <a:rPr altLang="en-US" dirty="0" sz="3900" lang="en-US" smtClean="0">
                <a:solidFill>
                  <a:srgbClr val="FF33CC"/>
                </a:solidFill>
                <a:latin typeface="Times New Roman" panose="02020603050405020304" pitchFamily="18" charset="0"/>
              </a:rPr>
              <a:t>Position </a:t>
            </a:r>
            <a:r>
              <a:rPr altLang="en-US" dirty="0" sz="3900" lang="en-US">
                <a:solidFill>
                  <a:srgbClr val="FF33CC"/>
                </a:solidFill>
                <a:latin typeface="Times New Roman" panose="02020603050405020304" pitchFamily="18" charset="0"/>
              </a:rPr>
              <a:t>:</a:t>
            </a:r>
            <a:r>
              <a:rPr altLang="en-US" dirty="0" sz="3900" lang="en-US">
                <a:solidFill>
                  <a:schemeClr val="folHlink"/>
                </a:solidFill>
                <a:latin typeface="Times New Roman" panose="02020603050405020304" pitchFamily="18" charset="0"/>
              </a:rPr>
              <a:t> </a:t>
            </a:r>
            <a:r>
              <a:rPr altLang="en-US" dirty="0" sz="3900" lang="en-US">
                <a:solidFill>
                  <a:srgbClr val="6600FF"/>
                </a:solidFill>
                <a:latin typeface="Times New Roman" panose="02020603050405020304" pitchFamily="18" charset="0"/>
              </a:rPr>
              <a:t>present in almost all kinds of body </a:t>
            </a:r>
            <a:r>
              <a:rPr altLang="en-US" dirty="0" sz="3900" lang="en-US" smtClean="0">
                <a:solidFill>
                  <a:srgbClr val="6600FF"/>
                </a:solidFill>
                <a:latin typeface="Times New Roman" panose="02020603050405020304" pitchFamily="18" charset="0"/>
              </a:rPr>
              <a:t>cells</a:t>
            </a:r>
          </a:p>
          <a:p>
            <a:pPr>
              <a:buNone/>
            </a:pPr>
            <a:r>
              <a:rPr dirty="0" sz="3900" lang="en-US" smtClean="0"/>
              <a:t> </a:t>
            </a:r>
            <a:endParaRPr dirty="0" sz="3900" lang="en-US"/>
          </a:p>
          <a:p>
            <a:pPr>
              <a:buNone/>
            </a:pPr>
            <a:endParaRPr altLang="en-US" dirty="0" lang="en-US">
              <a:solidFill>
                <a:srgbClr val="6600FF"/>
              </a:solidFill>
              <a:latin typeface="Times New Roman" panose="02020603050405020304" pitchFamily="18" charset="0"/>
            </a:endParaRPr>
          </a:p>
          <a:p>
            <a:endParaRPr dirty="0" lang="en-US"/>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600" name="Title 1"/>
          <p:cNvSpPr>
            <a:spLocks noGrp="1"/>
          </p:cNvSpPr>
          <p:nvPr>
            <p:ph type="title"/>
          </p:nvPr>
        </p:nvSpPr>
        <p:spPr>
          <a:xfrm>
            <a:off x="1981200" y="0"/>
            <a:ext cx="8229600" cy="609600"/>
          </a:xfrm>
        </p:spPr>
        <p:txBody>
          <a:bodyPr>
            <a:normAutofit fontScale="90000"/>
          </a:bodyPr>
          <a:p>
            <a:r>
              <a:rPr altLang="en-US" lang="en-US" smtClean="0"/>
              <a:t>CT’D</a:t>
            </a:r>
          </a:p>
        </p:txBody>
      </p:sp>
      <p:sp>
        <p:nvSpPr>
          <p:cNvPr id="1048601" name="Content Placeholder 2"/>
          <p:cNvSpPr>
            <a:spLocks noGrp="1"/>
          </p:cNvSpPr>
          <p:nvPr>
            <p:ph idx="1"/>
          </p:nvPr>
        </p:nvSpPr>
        <p:spPr>
          <a:xfrm>
            <a:off x="1524000" y="609600"/>
            <a:ext cx="9144000" cy="6096000"/>
          </a:xfrm>
        </p:spPr>
        <p:txBody>
          <a:bodyPr/>
          <a:p>
            <a:endParaRPr b="1" dirty="0" lang="en-US"/>
          </a:p>
          <a:p>
            <a:r>
              <a:rPr b="1" dirty="0" lang="en-US"/>
              <a:t>ANATOMY: </a:t>
            </a:r>
            <a:r>
              <a:rPr dirty="0" lang="en-US"/>
              <a:t>Is the study of the structure of the body and the physical relationships between body systems.</a:t>
            </a:r>
          </a:p>
          <a:p>
            <a:pPr indent="0" marL="0">
              <a:buNone/>
            </a:pPr>
            <a:endParaRPr dirty="0" lang="en-US"/>
          </a:p>
          <a:p>
            <a:r>
              <a:rPr b="1" dirty="0" lang="en-US"/>
              <a:t>PHYSIOLOGY: </a:t>
            </a:r>
            <a:r>
              <a:rPr dirty="0" lang="en-US"/>
              <a:t>Is the study of the function of the body systems, and the ways in which there related activities maintain life and health of a person.</a:t>
            </a:r>
          </a:p>
          <a:p>
            <a:pPr indent="0" marL="0">
              <a:buNone/>
            </a:pPr>
            <a:endParaRPr dirty="0" lang="en-US"/>
          </a:p>
          <a:p>
            <a:r>
              <a:rPr b="1" dirty="0" lang="en-US"/>
              <a:t>PATHOLOGY: </a:t>
            </a:r>
            <a:r>
              <a:rPr dirty="0" lang="en-US"/>
              <a:t>Study of abnormalities in the body systems that lead to malfunctions and thus illnesses</a:t>
            </a:r>
            <a:r>
              <a:rPr dirty="0" lang="en-US" smtClean="0"/>
              <a:t>.</a:t>
            </a:r>
          </a:p>
          <a:p>
            <a:r>
              <a:rPr b="1" dirty="0" lang="en-US" smtClean="0"/>
              <a:t>Pathophysiology </a:t>
            </a:r>
            <a:r>
              <a:rPr b="1" dirty="0" lang="en-US"/>
              <a:t>considers how </a:t>
            </a:r>
            <a:r>
              <a:rPr b="1" dirty="0" lang="en-US" smtClean="0"/>
              <a:t>abnormalities </a:t>
            </a:r>
            <a:r>
              <a:rPr b="1" dirty="0" lang="en-US"/>
              <a:t>affect body functions, often causing illness</a:t>
            </a:r>
          </a:p>
        </p:txBody>
      </p:sp>
    </p:spTree>
  </p:cSld>
  <p:clrMapOvr>
    <a:masterClrMapping/>
  </p:clrMapOvr>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723" name="Title 1"/>
          <p:cNvSpPr>
            <a:spLocks noGrp="1"/>
          </p:cNvSpPr>
          <p:nvPr>
            <p:ph type="title"/>
          </p:nvPr>
        </p:nvSpPr>
        <p:spPr/>
        <p:txBody>
          <a:bodyPr/>
          <a:p>
            <a:r>
              <a:rPr dirty="0" lang="en-US" smtClean="0"/>
              <a:t>Functions of lysosomes</a:t>
            </a:r>
            <a:endParaRPr dirty="0" lang="en-US"/>
          </a:p>
        </p:txBody>
      </p:sp>
      <p:sp>
        <p:nvSpPr>
          <p:cNvPr id="1048724" name="Content Placeholder 2"/>
          <p:cNvSpPr>
            <a:spLocks noGrp="1"/>
          </p:cNvSpPr>
          <p:nvPr>
            <p:ph idx="1"/>
          </p:nvPr>
        </p:nvSpPr>
        <p:spPr/>
        <p:txBody>
          <a:bodyPr>
            <a:normAutofit lnSpcReduction="10000"/>
          </a:bodyPr>
          <a:p>
            <a:pPr indent="0" marL="0" rtl="1">
              <a:spcBef>
                <a:spcPct val="50000"/>
              </a:spcBef>
              <a:buNone/>
            </a:pPr>
            <a:r>
              <a:rPr altLang="en-US" dirty="0" lang="en-US" smtClean="0">
                <a:latin typeface="Times New Roman" panose="02020603050405020304" pitchFamily="18" charset="0"/>
              </a:rPr>
              <a:t>1. Digestion </a:t>
            </a:r>
            <a:r>
              <a:rPr altLang="en-US" dirty="0" lang="en-US">
                <a:latin typeface="Times New Roman" panose="02020603050405020304" pitchFamily="18" charset="0"/>
              </a:rPr>
              <a:t>of  certain materials and waste product inside cytoplasm </a:t>
            </a:r>
            <a:r>
              <a:rPr altLang="en-US" dirty="0" lang="en-US" err="1">
                <a:latin typeface="Times New Roman" panose="02020603050405020304" pitchFamily="18" charset="0"/>
              </a:rPr>
              <a:t>e.g</a:t>
            </a:r>
            <a:r>
              <a:rPr altLang="en-US" dirty="0" lang="en-US">
                <a:latin typeface="Times New Roman" panose="02020603050405020304" pitchFamily="18" charset="0"/>
              </a:rPr>
              <a:t> digestion of old mitochondria </a:t>
            </a:r>
          </a:p>
          <a:p>
            <a:pPr rtl="1">
              <a:spcBef>
                <a:spcPct val="50000"/>
              </a:spcBef>
              <a:buNone/>
            </a:pPr>
            <a:r>
              <a:rPr altLang="en-US" dirty="0" lang="en-US" smtClean="0">
                <a:latin typeface="Times New Roman" panose="02020603050405020304" pitchFamily="18" charset="0"/>
              </a:rPr>
              <a:t>2. Play </a:t>
            </a:r>
            <a:r>
              <a:rPr altLang="en-US" dirty="0" lang="en-US">
                <a:latin typeface="Times New Roman" panose="02020603050405020304" pitchFamily="18" charset="0"/>
              </a:rPr>
              <a:t>an important role in defending the body </a:t>
            </a:r>
            <a:r>
              <a:rPr altLang="en-US" dirty="0" lang="en-US" smtClean="0">
                <a:latin typeface="Times New Roman" panose="02020603050405020304" pitchFamily="18" charset="0"/>
              </a:rPr>
              <a:t>against </a:t>
            </a:r>
            <a:r>
              <a:rPr altLang="en-US" dirty="0" lang="en-US">
                <a:latin typeface="Times New Roman" panose="02020603050405020304" pitchFamily="18" charset="0"/>
              </a:rPr>
              <a:t>invading organisms ,they can kill bacteria and viruses by phagocytosis</a:t>
            </a:r>
          </a:p>
          <a:p>
            <a:pPr rtl="1">
              <a:spcBef>
                <a:spcPct val="50000"/>
              </a:spcBef>
              <a:buNone/>
            </a:pPr>
            <a:r>
              <a:rPr altLang="en-US" dirty="0" lang="en-US" smtClean="0">
                <a:latin typeface="Times New Roman" panose="02020603050405020304" pitchFamily="18" charset="0"/>
              </a:rPr>
              <a:t>3. Facilitate </a:t>
            </a:r>
            <a:r>
              <a:rPr altLang="en-US" dirty="0" lang="en-US">
                <a:latin typeface="Times New Roman" panose="02020603050405020304" pitchFamily="18" charset="0"/>
              </a:rPr>
              <a:t>the process of penetration of sperm to          ovum  during fertilization </a:t>
            </a:r>
          </a:p>
          <a:p>
            <a:pPr rtl="1">
              <a:spcBef>
                <a:spcPct val="50000"/>
              </a:spcBef>
              <a:buNone/>
            </a:pPr>
            <a:r>
              <a:rPr altLang="en-US" dirty="0" lang="en-US" smtClean="0">
                <a:latin typeface="Times New Roman" panose="02020603050405020304" pitchFamily="18" charset="0"/>
              </a:rPr>
              <a:t> 4. Lysosomes </a:t>
            </a:r>
            <a:r>
              <a:rPr altLang="en-US" dirty="0" lang="en-US">
                <a:latin typeface="Times New Roman" panose="02020603050405020304" pitchFamily="18" charset="0"/>
              </a:rPr>
              <a:t>are concerned with post mortem </a:t>
            </a:r>
            <a:r>
              <a:rPr altLang="en-US" dirty="0" lang="en-US" smtClean="0">
                <a:latin typeface="Times New Roman" panose="02020603050405020304" pitchFamily="18" charset="0"/>
              </a:rPr>
              <a:t>changes</a:t>
            </a:r>
            <a:endParaRPr altLang="en-US" dirty="0" lang="en-US">
              <a:latin typeface="Times New Roman" panose="02020603050405020304" pitchFamily="18" charset="0"/>
            </a:endParaRPr>
          </a:p>
          <a:p>
            <a:pPr rtl="1">
              <a:spcBef>
                <a:spcPct val="50000"/>
              </a:spcBef>
              <a:buNone/>
            </a:pPr>
            <a:r>
              <a:rPr altLang="en-US" dirty="0" lang="en-US" smtClean="0">
                <a:latin typeface="Times New Roman" panose="02020603050405020304" pitchFamily="18" charset="0"/>
              </a:rPr>
              <a:t>5. Break </a:t>
            </a:r>
            <a:r>
              <a:rPr altLang="en-US" dirty="0" lang="en-US">
                <a:latin typeface="Times New Roman" panose="02020603050405020304" pitchFamily="18" charset="0"/>
              </a:rPr>
              <a:t>down food into particles the rest of the cell can use and to destroy old cells</a:t>
            </a:r>
          </a:p>
          <a:p>
            <a:endParaRPr dirty="0" lang="en-US"/>
          </a:p>
        </p:txBody>
      </p:sp>
    </p:spTree>
  </p:cSld>
  <p:clrMapOvr>
    <a:masterClrMapping/>
  </p:clrMapOvr>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725" name="Content Placeholder 1"/>
          <p:cNvSpPr>
            <a:spLocks noGrp="1"/>
          </p:cNvSpPr>
          <p:nvPr>
            <p:ph idx="1"/>
          </p:nvPr>
        </p:nvSpPr>
        <p:spPr>
          <a:xfrm>
            <a:off x="1438835" y="990601"/>
            <a:ext cx="9372600" cy="5208493"/>
          </a:xfrm>
        </p:spPr>
        <p:txBody>
          <a:bodyPr>
            <a:normAutofit fontScale="91667" lnSpcReduction="10000"/>
          </a:bodyPr>
          <a:p>
            <a:r>
              <a:rPr dirty="0" lang="en-US" smtClean="0">
                <a:latin typeface="Times New Roman" pitchFamily="18" charset="0"/>
                <a:cs typeface="Times New Roman" pitchFamily="18" charset="0"/>
              </a:rPr>
              <a:t>Endoplasmic reticulum is a series of interconnecting membranous canals/tubules in the cytoplasm. </a:t>
            </a:r>
          </a:p>
          <a:p>
            <a:pPr indent="0" marL="0">
              <a:buNone/>
            </a:pPr>
            <a:r>
              <a:rPr dirty="0" lang="en-US" smtClean="0">
                <a:latin typeface="Times New Roman" pitchFamily="18" charset="0"/>
                <a:cs typeface="Times New Roman" pitchFamily="18" charset="0"/>
              </a:rPr>
              <a:t>There are two types: smooth and rough. </a:t>
            </a:r>
          </a:p>
          <a:p>
            <a:r>
              <a:rPr b="1" dirty="0" lang="en-US" smtClean="0">
                <a:latin typeface="Times New Roman" pitchFamily="18" charset="0"/>
                <a:cs typeface="Times New Roman" pitchFamily="18" charset="0"/>
              </a:rPr>
              <a:t>Smooth ER </a:t>
            </a:r>
          </a:p>
          <a:p>
            <a:pPr lvl="1"/>
            <a:r>
              <a:rPr dirty="0" lang="en-US" smtClean="0">
                <a:latin typeface="Times New Roman" pitchFamily="18" charset="0"/>
                <a:cs typeface="Times New Roman" pitchFamily="18" charset="0"/>
              </a:rPr>
              <a:t>Synthesizes lipids some </a:t>
            </a:r>
            <a:r>
              <a:rPr dirty="0" lang="en-US">
                <a:latin typeface="Times New Roman" pitchFamily="18" charset="0"/>
                <a:cs typeface="Times New Roman" pitchFamily="18" charset="0"/>
              </a:rPr>
              <a:t>of which </a:t>
            </a:r>
            <a:r>
              <a:rPr dirty="0" lang="en-US" smtClean="0">
                <a:latin typeface="Times New Roman" pitchFamily="18" charset="0"/>
                <a:cs typeface="Times New Roman" pitchFamily="18" charset="0"/>
              </a:rPr>
              <a:t>are used </a:t>
            </a:r>
            <a:r>
              <a:rPr dirty="0" lang="en-US">
                <a:latin typeface="Times New Roman" pitchFamily="18" charset="0"/>
                <a:cs typeface="Times New Roman" pitchFamily="18" charset="0"/>
              </a:rPr>
              <a:t>to replace and repair the plasma membrane and membranes of organelles </a:t>
            </a:r>
            <a:endParaRPr dirty="0" lang="en-US" smtClean="0">
              <a:latin typeface="Times New Roman" pitchFamily="18" charset="0"/>
              <a:cs typeface="Times New Roman" pitchFamily="18" charset="0"/>
            </a:endParaRPr>
          </a:p>
          <a:p>
            <a:pPr lvl="1"/>
            <a:r>
              <a:rPr dirty="0" lang="en-US" smtClean="0">
                <a:latin typeface="Times New Roman" pitchFamily="18" charset="0"/>
                <a:cs typeface="Times New Roman" pitchFamily="18" charset="0"/>
              </a:rPr>
              <a:t>Synthesis of steroid hormones</a:t>
            </a:r>
          </a:p>
          <a:p>
            <a:pPr lvl="1"/>
            <a:r>
              <a:rPr dirty="0" lang="en-US" smtClean="0">
                <a:latin typeface="Times New Roman" pitchFamily="18" charset="0"/>
                <a:cs typeface="Times New Roman" pitchFamily="18" charset="0"/>
              </a:rPr>
              <a:t>Associated with the detoxification of some drugs. </a:t>
            </a:r>
          </a:p>
          <a:p>
            <a:pPr lvl="1"/>
            <a:r>
              <a:rPr altLang="en-US" dirty="0" lang="en-US">
                <a:solidFill>
                  <a:srgbClr val="FF33CC"/>
                </a:solidFill>
                <a:latin typeface="Times New Roman" panose="02020603050405020304" pitchFamily="18" charset="0"/>
              </a:rPr>
              <a:t>Position:</a:t>
            </a:r>
            <a:r>
              <a:rPr altLang="en-US" dirty="0" lang="en-US">
                <a:solidFill>
                  <a:srgbClr val="003366"/>
                </a:solidFill>
                <a:latin typeface="Times New Roman" panose="02020603050405020304" pitchFamily="18" charset="0"/>
              </a:rPr>
              <a:t> liver , endocrine </a:t>
            </a:r>
            <a:r>
              <a:rPr altLang="en-US" dirty="0" lang="en-US" smtClean="0">
                <a:solidFill>
                  <a:srgbClr val="003366"/>
                </a:solidFill>
                <a:latin typeface="Times New Roman" panose="02020603050405020304" pitchFamily="18" charset="0"/>
              </a:rPr>
              <a:t>cells</a:t>
            </a:r>
            <a:endParaRPr dirty="0" lang="en-US" smtClean="0">
              <a:latin typeface="Times New Roman" pitchFamily="18" charset="0"/>
              <a:cs typeface="Times New Roman" pitchFamily="18" charset="0"/>
            </a:endParaRPr>
          </a:p>
          <a:p>
            <a:r>
              <a:rPr b="1" dirty="0" lang="en-US" smtClean="0">
                <a:latin typeface="Times New Roman" pitchFamily="18" charset="0"/>
                <a:cs typeface="Times New Roman" pitchFamily="18" charset="0"/>
              </a:rPr>
              <a:t>Rough ER </a:t>
            </a:r>
            <a:r>
              <a:rPr dirty="0" lang="en-US" smtClean="0">
                <a:latin typeface="Times New Roman" pitchFamily="18" charset="0"/>
                <a:cs typeface="Times New Roman" pitchFamily="18" charset="0"/>
              </a:rPr>
              <a:t>is studded with ribosomes. </a:t>
            </a:r>
          </a:p>
          <a:p>
            <a:pPr lvl="1"/>
            <a:r>
              <a:rPr dirty="0" lang="en-US" smtClean="0">
                <a:latin typeface="Times New Roman" pitchFamily="18" charset="0"/>
                <a:cs typeface="Times New Roman" pitchFamily="18" charset="0"/>
              </a:rPr>
              <a:t>These are the site of synthesis of </a:t>
            </a:r>
            <a:r>
              <a:rPr dirty="0" lang="en-US" u="sng" smtClean="0">
                <a:latin typeface="Times New Roman" pitchFamily="18" charset="0"/>
                <a:cs typeface="Times New Roman" pitchFamily="18" charset="0"/>
              </a:rPr>
              <a:t>proteins that are 'exported' (extruded) from cells</a:t>
            </a:r>
            <a:r>
              <a:rPr dirty="0" lang="en-US" smtClean="0">
                <a:latin typeface="Times New Roman" pitchFamily="18" charset="0"/>
                <a:cs typeface="Times New Roman" pitchFamily="18" charset="0"/>
              </a:rPr>
              <a:t>, i.e. enzymes and hormones that pass out of their parent cell (by exocytosis) to be used by other cells in the body.</a:t>
            </a:r>
          </a:p>
          <a:p>
            <a:pPr lvl="1"/>
            <a:r>
              <a:rPr altLang="en-US" dirty="0" lang="en-US">
                <a:solidFill>
                  <a:srgbClr val="FF33CC"/>
                </a:solidFill>
                <a:latin typeface="Times New Roman" panose="02020603050405020304" pitchFamily="18" charset="0"/>
              </a:rPr>
              <a:t>Position:</a:t>
            </a:r>
            <a:r>
              <a:rPr altLang="en-US" dirty="0" lang="en-US">
                <a:solidFill>
                  <a:srgbClr val="003366"/>
                </a:solidFill>
                <a:latin typeface="Times New Roman" panose="02020603050405020304" pitchFamily="18" charset="0"/>
              </a:rPr>
              <a:t>  Liver and pancreatic cells</a:t>
            </a:r>
          </a:p>
          <a:p>
            <a:pPr lvl="1"/>
            <a:endParaRPr dirty="0" lang="en-US">
              <a:latin typeface="Times New Roman" pitchFamily="18" charset="0"/>
              <a:cs typeface="Times New Roman" pitchFamily="18" charset="0"/>
            </a:endParaRPr>
          </a:p>
        </p:txBody>
      </p:sp>
      <p:sp>
        <p:nvSpPr>
          <p:cNvPr id="1048726" name="Title 2"/>
          <p:cNvSpPr>
            <a:spLocks noGrp="1"/>
          </p:cNvSpPr>
          <p:nvPr>
            <p:ph type="title"/>
          </p:nvPr>
        </p:nvSpPr>
        <p:spPr>
          <a:xfrm>
            <a:off x="1981200" y="274638"/>
            <a:ext cx="8229600" cy="715962"/>
          </a:xfrm>
        </p:spPr>
        <p:txBody>
          <a:bodyPr>
            <a:normAutofit fontScale="90000"/>
          </a:bodyPr>
          <a:p>
            <a:r>
              <a:rPr dirty="0" lang="en-US" smtClean="0">
                <a:latin typeface="Times New Roman" pitchFamily="18" charset="0"/>
                <a:cs typeface="Times New Roman" pitchFamily="18" charset="0"/>
              </a:rPr>
              <a:t>Endoplasmic reticulum (ER)</a:t>
            </a:r>
            <a:br>
              <a:rPr dirty="0" lang="en-US" smtClean="0">
                <a:latin typeface="Times New Roman" pitchFamily="18" charset="0"/>
                <a:cs typeface="Times New Roman" pitchFamily="18" charset="0"/>
              </a:rPr>
            </a:br>
            <a:endParaRPr dirty="0" lang="en-US"/>
          </a:p>
        </p:txBody>
      </p:sp>
    </p:spTree>
  </p:cSld>
  <p:clrMapOvr>
    <a:masterClrMapping/>
  </p:clrMapOvr>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727" name="Content Placeholder 1"/>
          <p:cNvSpPr>
            <a:spLocks noGrp="1"/>
          </p:cNvSpPr>
          <p:nvPr>
            <p:ph idx="1"/>
          </p:nvPr>
        </p:nvSpPr>
        <p:spPr>
          <a:xfrm>
            <a:off x="1053352" y="1250576"/>
            <a:ext cx="9717741" cy="4958930"/>
          </a:xfrm>
        </p:spPr>
        <p:txBody>
          <a:bodyPr>
            <a:normAutofit fontScale="80000" lnSpcReduction="20000"/>
          </a:bodyPr>
          <a:p>
            <a:r>
              <a:rPr dirty="0" lang="en-US" smtClean="0">
                <a:latin typeface="Times New Roman" pitchFamily="18" charset="0"/>
                <a:cs typeface="Times New Roman" pitchFamily="18" charset="0"/>
              </a:rPr>
              <a:t>The Golgi apparatus consists of stacks of closely folded flattened membranous sacs. </a:t>
            </a:r>
          </a:p>
          <a:p>
            <a:r>
              <a:rPr dirty="0" lang="en-US" smtClean="0">
                <a:latin typeface="Times New Roman" pitchFamily="18" charset="0"/>
                <a:cs typeface="Times New Roman" pitchFamily="18" charset="0"/>
              </a:rPr>
              <a:t>It is present in all cells but is larger in those that synthesize and export proteins. </a:t>
            </a:r>
          </a:p>
          <a:p>
            <a:r>
              <a:rPr dirty="0" lang="en-US" smtClean="0">
                <a:latin typeface="Times New Roman" pitchFamily="18" charset="0"/>
                <a:cs typeface="Times New Roman" pitchFamily="18" charset="0"/>
              </a:rPr>
              <a:t>The proteins move from the endoplasmic reticulum to the Golgi apparatus where they are 'packaged' into membrane- bound vesicles called </a:t>
            </a:r>
            <a:r>
              <a:rPr dirty="0" i="1" lang="en-US" err="1" smtClean="0">
                <a:latin typeface="Times New Roman" pitchFamily="18" charset="0"/>
                <a:cs typeface="Times New Roman" pitchFamily="18" charset="0"/>
              </a:rPr>
              <a:t>secretory</a:t>
            </a:r>
            <a:r>
              <a:rPr dirty="0" i="1" lang="en-US" smtClean="0">
                <a:latin typeface="Times New Roman" pitchFamily="18" charset="0"/>
                <a:cs typeface="Times New Roman" pitchFamily="18" charset="0"/>
              </a:rPr>
              <a:t> granules.</a:t>
            </a:r>
          </a:p>
          <a:p>
            <a:r>
              <a:rPr dirty="0" i="1" lang="en-US" smtClean="0">
                <a:latin typeface="Times New Roman" pitchFamily="18" charset="0"/>
                <a:cs typeface="Times New Roman" pitchFamily="18" charset="0"/>
              </a:rPr>
              <a:t>The vesicles </a:t>
            </a:r>
            <a:r>
              <a:rPr dirty="0" lang="en-US" smtClean="0">
                <a:latin typeface="Times New Roman" pitchFamily="18" charset="0"/>
                <a:cs typeface="Times New Roman" pitchFamily="18" charset="0"/>
              </a:rPr>
              <a:t>are stored and, when needed, move to the plasma membrane, through which the proteins are exported by the process of </a:t>
            </a:r>
            <a:r>
              <a:rPr b="1" dirty="0" lang="en-US" smtClean="0">
                <a:latin typeface="Times New Roman" pitchFamily="18" charset="0"/>
                <a:cs typeface="Times New Roman" pitchFamily="18" charset="0"/>
              </a:rPr>
              <a:t>exocytosis</a:t>
            </a:r>
          </a:p>
          <a:p>
            <a:pPr lvl="1"/>
            <a:endParaRPr altLang="en-US" dirty="0" lang="en-US" u="sng">
              <a:solidFill>
                <a:srgbClr val="6600FF"/>
              </a:solidFill>
            </a:endParaRPr>
          </a:p>
          <a:p>
            <a:pPr lvl="1"/>
            <a:r>
              <a:rPr altLang="en-US" dirty="0" lang="en-US" u="sng">
                <a:solidFill>
                  <a:srgbClr val="6600FF"/>
                </a:solidFill>
              </a:rPr>
              <a:t>Function</a:t>
            </a:r>
            <a:r>
              <a:rPr altLang="en-US" dirty="0" lang="en-US">
                <a:solidFill>
                  <a:srgbClr val="6600FF"/>
                </a:solidFill>
              </a:rPr>
              <a:t>:</a:t>
            </a:r>
            <a:r>
              <a:rPr altLang="en-US" dirty="0" lang="en-US"/>
              <a:t>  </a:t>
            </a:r>
            <a:endParaRPr altLang="en-US" dirty="0" lang="en-US" smtClean="0"/>
          </a:p>
          <a:p>
            <a:pPr lvl="2"/>
            <a:r>
              <a:rPr altLang="en-US" dirty="0" lang="en-US" smtClean="0"/>
              <a:t>Packages</a:t>
            </a:r>
            <a:r>
              <a:rPr altLang="en-US" dirty="0" lang="en-US"/>
              <a:t>, modifies, and transports materials to different location inside/outside of the </a:t>
            </a:r>
            <a:r>
              <a:rPr altLang="en-US" dirty="0" lang="en-US" smtClean="0"/>
              <a:t>cell</a:t>
            </a:r>
          </a:p>
          <a:p>
            <a:pPr lvl="2"/>
            <a:r>
              <a:rPr altLang="en-US" dirty="0" lang="en-US" smtClean="0"/>
              <a:t>Synthesis of carbohydrates</a:t>
            </a:r>
          </a:p>
          <a:p>
            <a:pPr lvl="2"/>
            <a:r>
              <a:rPr altLang="en-US" dirty="0" lang="en-US" smtClean="0">
                <a:latin typeface="Times New Roman" panose="02020603050405020304" pitchFamily="18" charset="0"/>
              </a:rPr>
              <a:t>Also Involved </a:t>
            </a:r>
            <a:r>
              <a:rPr altLang="en-US" dirty="0" lang="en-US">
                <a:latin typeface="Times New Roman" panose="02020603050405020304" pitchFamily="18" charset="0"/>
              </a:rPr>
              <a:t>in the formation of primary </a:t>
            </a:r>
            <a:r>
              <a:rPr altLang="en-US" dirty="0" lang="en-US" smtClean="0">
                <a:latin typeface="Times New Roman" panose="02020603050405020304" pitchFamily="18" charset="0"/>
              </a:rPr>
              <a:t>lysosomes, enamel </a:t>
            </a:r>
            <a:r>
              <a:rPr altLang="en-US" dirty="0" lang="en-US">
                <a:latin typeface="Times New Roman" panose="02020603050405020304" pitchFamily="18" charset="0"/>
              </a:rPr>
              <a:t>of tooth and acrosome of sperm</a:t>
            </a:r>
            <a:endParaRPr altLang="en-US" dirty="0" lang="en-US"/>
          </a:p>
          <a:p>
            <a:pPr lvl="1"/>
            <a:endParaRPr altLang="en-US" dirty="0" lang="en-US" u="sng">
              <a:solidFill>
                <a:srgbClr val="FF33CC"/>
              </a:solidFill>
            </a:endParaRPr>
          </a:p>
          <a:p>
            <a:pPr lvl="1"/>
            <a:r>
              <a:rPr altLang="en-US" dirty="0" lang="en-US" u="sng">
                <a:solidFill>
                  <a:srgbClr val="FF33CC"/>
                </a:solidFill>
              </a:rPr>
              <a:t>Appearance</a:t>
            </a:r>
            <a:r>
              <a:rPr altLang="en-US" dirty="0" lang="en-US">
                <a:solidFill>
                  <a:srgbClr val="FF33CC"/>
                </a:solidFill>
              </a:rPr>
              <a:t>:</a:t>
            </a:r>
            <a:r>
              <a:rPr altLang="en-US" dirty="0" lang="en-US"/>
              <a:t>  stack of pancakes</a:t>
            </a:r>
          </a:p>
          <a:p>
            <a:endParaRPr altLang="en-US" dirty="0" lang="en-US">
              <a:latin typeface="Times New Roman" panose="02020603050405020304" pitchFamily="18" charset="0"/>
            </a:endParaRPr>
          </a:p>
          <a:p>
            <a:endParaRPr b="1" dirty="0" lang="en-US" smtClean="0">
              <a:latin typeface="Times New Roman" pitchFamily="18" charset="0"/>
              <a:cs typeface="Times New Roman" pitchFamily="18" charset="0"/>
            </a:endParaRPr>
          </a:p>
        </p:txBody>
      </p:sp>
      <p:sp>
        <p:nvSpPr>
          <p:cNvPr id="1048728" name="Title 2"/>
          <p:cNvSpPr>
            <a:spLocks noGrp="1"/>
          </p:cNvSpPr>
          <p:nvPr>
            <p:ph type="title"/>
          </p:nvPr>
        </p:nvSpPr>
        <p:spPr>
          <a:xfrm>
            <a:off x="838200" y="365125"/>
            <a:ext cx="10515600" cy="662781"/>
          </a:xfrm>
        </p:spPr>
        <p:txBody>
          <a:bodyPr>
            <a:normAutofit fontScale="90000"/>
          </a:bodyPr>
          <a:p>
            <a:r>
              <a:rPr dirty="0" lang="en-US" smtClean="0">
                <a:latin typeface="Times New Roman" pitchFamily="18" charset="0"/>
                <a:cs typeface="Times New Roman" pitchFamily="18" charset="0"/>
              </a:rPr>
              <a:t>Golgi apparatus </a:t>
            </a:r>
            <a:r>
              <a:rPr altLang="en-US" dirty="0" lang="en-US" u="sng" smtClean="0">
                <a:solidFill>
                  <a:srgbClr val="FF3399"/>
                </a:solidFill>
              </a:rPr>
              <a:t>Nickname</a:t>
            </a:r>
            <a:r>
              <a:rPr altLang="en-US" dirty="0" lang="en-US"/>
              <a:t>:  The </a:t>
            </a:r>
            <a:r>
              <a:rPr altLang="en-US" dirty="0" lang="en-US" smtClean="0"/>
              <a:t>shippers</a:t>
            </a:r>
            <a:endParaRPr dirty="0" lang="en-US"/>
          </a:p>
        </p:txBody>
      </p:sp>
    </p:spTree>
  </p:cSld>
  <p:clrMapOvr>
    <a:masterClrMapping/>
  </p:clrMapOvr>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729" name="Rectangle 2"/>
          <p:cNvSpPr>
            <a:spLocks noGrp="1" noChangeArrowheads="1"/>
          </p:cNvSpPr>
          <p:nvPr>
            <p:ph type="title"/>
          </p:nvPr>
        </p:nvSpPr>
        <p:spPr/>
        <p:txBody>
          <a:bodyPr/>
          <a:p>
            <a:pPr eaLnBrk="1" hangingPunct="1"/>
            <a:r>
              <a:rPr altLang="en-US" b="1" dirty="0" lang="en-US" smtClean="0">
                <a:solidFill>
                  <a:srgbClr val="EC6A46"/>
                </a:solidFill>
                <a:latin typeface="Times New Roman" panose="02020603050405020304" pitchFamily="18" charset="0"/>
              </a:rPr>
              <a:t>Cytoplasm</a:t>
            </a:r>
          </a:p>
        </p:txBody>
      </p:sp>
      <p:sp>
        <p:nvSpPr>
          <p:cNvPr id="1048730" name="Rectangle 3"/>
          <p:cNvSpPr>
            <a:spLocks noGrp="1" noChangeArrowheads="1"/>
          </p:cNvSpPr>
          <p:nvPr>
            <p:ph type="body" idx="1"/>
          </p:nvPr>
        </p:nvSpPr>
        <p:spPr>
          <a:xfrm>
            <a:off x="1524000" y="1219201"/>
            <a:ext cx="9144000" cy="4906963"/>
          </a:xfrm>
        </p:spPr>
        <p:txBody>
          <a:bodyPr/>
          <a:p>
            <a:pPr eaLnBrk="1" hangingPunct="1"/>
            <a:endParaRPr altLang="en-US" dirty="0" lang="en-US">
              <a:latin typeface="Times New Roman" panose="02020603050405020304" pitchFamily="18" charset="0"/>
            </a:endParaRPr>
          </a:p>
          <a:p>
            <a:pPr eaLnBrk="1" hangingPunct="1"/>
            <a:r>
              <a:rPr altLang="en-US" dirty="0" lang="en-US">
                <a:latin typeface="Times New Roman" panose="02020603050405020304" pitchFamily="18" charset="0"/>
              </a:rPr>
              <a:t>It is the material between Plasma membrane and  the nuclear envelope. </a:t>
            </a:r>
          </a:p>
          <a:p>
            <a:pPr eaLnBrk="1" hangingPunct="1"/>
            <a:endParaRPr altLang="en-US" dirty="0" lang="en-US">
              <a:latin typeface="Times New Roman" panose="02020603050405020304" pitchFamily="18" charset="0"/>
            </a:endParaRPr>
          </a:p>
          <a:p>
            <a:pPr eaLnBrk="1" hangingPunct="1"/>
            <a:endParaRPr altLang="en-US" dirty="0" lang="en-US">
              <a:latin typeface="Times New Roman" panose="02020603050405020304" pitchFamily="18" charset="0"/>
            </a:endParaRPr>
          </a:p>
          <a:p>
            <a:pPr eaLnBrk="1" hangingPunct="1"/>
            <a:r>
              <a:rPr altLang="en-US" dirty="0" lang="en-US">
                <a:latin typeface="Times New Roman" panose="02020603050405020304" pitchFamily="18" charset="0"/>
              </a:rPr>
              <a:t>FUNCTION: maintain the shape of the cell.</a:t>
            </a:r>
          </a:p>
        </p:txBody>
      </p:sp>
    </p:spTree>
  </p:cSld>
  <p:clrMapOvr>
    <a:masterClrMapping/>
  </p:clrMapOvr>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731" name="Title 1"/>
          <p:cNvSpPr>
            <a:spLocks noGrp="1"/>
          </p:cNvSpPr>
          <p:nvPr>
            <p:ph type="title"/>
          </p:nvPr>
        </p:nvSpPr>
        <p:spPr>
          <a:xfrm>
            <a:off x="838200" y="365125"/>
            <a:ext cx="10515600" cy="979581"/>
          </a:xfrm>
        </p:spPr>
        <p:txBody>
          <a:bodyPr/>
          <a:p>
            <a:r>
              <a:rPr dirty="0" lang="en-US" smtClean="0"/>
              <a:t>Cell division/cell cycle </a:t>
            </a:r>
            <a:endParaRPr dirty="0" lang="en-US"/>
          </a:p>
        </p:txBody>
      </p:sp>
      <p:sp>
        <p:nvSpPr>
          <p:cNvPr id="1048732" name="Content Placeholder 2"/>
          <p:cNvSpPr>
            <a:spLocks noGrp="1"/>
          </p:cNvSpPr>
          <p:nvPr>
            <p:ph idx="1"/>
          </p:nvPr>
        </p:nvSpPr>
        <p:spPr>
          <a:xfrm>
            <a:off x="838200" y="1344706"/>
            <a:ext cx="10515600" cy="5029200"/>
          </a:xfrm>
        </p:spPr>
        <p:txBody>
          <a:bodyPr>
            <a:normAutofit fontScale="95833" lnSpcReduction="10000"/>
          </a:bodyPr>
          <a:p>
            <a:r>
              <a:rPr dirty="0" lang="en-US" smtClean="0"/>
              <a:t>Cell division </a:t>
            </a:r>
            <a:r>
              <a:rPr dirty="0" lang="en-US"/>
              <a:t>is normally carefully regulated to allow effective maintenance and repair of body tissues. </a:t>
            </a:r>
            <a:endParaRPr dirty="0" lang="en-US" smtClean="0"/>
          </a:p>
          <a:p>
            <a:r>
              <a:rPr dirty="0" lang="en-US" smtClean="0"/>
              <a:t>Cell cycle is needed to repair worn out tissues and replace aging or dead cells</a:t>
            </a:r>
          </a:p>
          <a:p>
            <a:r>
              <a:rPr dirty="0" lang="en-US" smtClean="0">
                <a:solidFill>
                  <a:srgbClr val="FF0000"/>
                </a:solidFill>
              </a:rPr>
              <a:t>Sites where cell cycle occurs more often include skin, stomach, bone marrow(RBC formation)</a:t>
            </a:r>
          </a:p>
          <a:p>
            <a:pPr lvl="1"/>
            <a:r>
              <a:rPr dirty="0" lang="en-US" smtClean="0"/>
              <a:t>At </a:t>
            </a:r>
            <a:r>
              <a:rPr dirty="0" lang="en-US"/>
              <a:t>the end of their natural lifespan, ageing cells are programmed to ‘self destruct’ and </a:t>
            </a:r>
            <a:r>
              <a:rPr dirty="0" lang="en-US" smtClean="0"/>
              <a:t>removed by a </a:t>
            </a:r>
            <a:r>
              <a:rPr dirty="0" lang="en-US"/>
              <a:t>process known as apoptosis </a:t>
            </a:r>
            <a:endParaRPr dirty="0" lang="en-US" smtClean="0"/>
          </a:p>
          <a:p>
            <a:r>
              <a:rPr dirty="0" lang="en-US" smtClean="0"/>
              <a:t>Cells </a:t>
            </a:r>
            <a:r>
              <a:rPr dirty="0" lang="en-US"/>
              <a:t>with nuclei have 46 chromosomes and divide by </a:t>
            </a:r>
            <a:r>
              <a:rPr b="1" dirty="0" lang="en-US"/>
              <a:t>mitosis, </a:t>
            </a:r>
            <a:r>
              <a:rPr dirty="0" lang="en-US"/>
              <a:t>a process that results in two new genetically identical daughter cells. </a:t>
            </a:r>
            <a:endParaRPr dirty="0" lang="en-US" smtClean="0"/>
          </a:p>
          <a:p>
            <a:pPr lvl="1"/>
            <a:r>
              <a:rPr dirty="0" lang="en-US" smtClean="0"/>
              <a:t>The </a:t>
            </a:r>
            <a:r>
              <a:rPr dirty="0" lang="en-US"/>
              <a:t>only exception to this is the formation of gametes (sex cells), i.e. ova and spermatozoa, which takes place by </a:t>
            </a:r>
            <a:r>
              <a:rPr b="1" dirty="0" lang="en-US"/>
              <a:t>meiosis</a:t>
            </a:r>
            <a:r>
              <a:rPr dirty="0" lang="en-US"/>
              <a:t> </a:t>
            </a:r>
            <a:r>
              <a:rPr dirty="0" lang="en-US" smtClean="0"/>
              <a:t>has </a:t>
            </a:r>
            <a:r>
              <a:rPr dirty="0" lang="en-US"/>
              <a:t>two phases that can be seen on light microscopy: mitosis (M phase) and interphase </a:t>
            </a:r>
          </a:p>
          <a:p>
            <a:endParaRPr dirty="0" lang="en-US" smtClean="0"/>
          </a:p>
        </p:txBody>
      </p:sp>
    </p:spTree>
  </p:cSld>
  <p:clrMapOvr>
    <a:masterClrMapping/>
  </p:clrMapOvr>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733" name="Title 1"/>
          <p:cNvSpPr>
            <a:spLocks noGrp="1"/>
          </p:cNvSpPr>
          <p:nvPr>
            <p:ph type="title"/>
          </p:nvPr>
        </p:nvSpPr>
        <p:spPr>
          <a:xfrm>
            <a:off x="838200" y="365126"/>
            <a:ext cx="10515600" cy="993028"/>
          </a:xfrm>
        </p:spPr>
        <p:txBody>
          <a:bodyPr/>
          <a:p>
            <a:r>
              <a:rPr dirty="0" lang="en-US" smtClean="0"/>
              <a:t>Sites where mitosis does not take place</a:t>
            </a:r>
            <a:endParaRPr dirty="0" lang="en-US"/>
          </a:p>
        </p:txBody>
      </p:sp>
      <p:sp>
        <p:nvSpPr>
          <p:cNvPr id="1048734" name="Content Placeholder 2"/>
          <p:cNvSpPr>
            <a:spLocks noGrp="1"/>
          </p:cNvSpPr>
          <p:nvPr>
            <p:ph idx="1"/>
          </p:nvPr>
        </p:nvSpPr>
        <p:spPr>
          <a:xfrm>
            <a:off x="838200" y="1358153"/>
            <a:ext cx="10515600" cy="4531659"/>
          </a:xfrm>
        </p:spPr>
        <p:txBody>
          <a:bodyPr>
            <a:normAutofit/>
          </a:bodyPr>
          <a:p>
            <a:r>
              <a:rPr dirty="0" lang="en-US" smtClean="0"/>
              <a:t>In </a:t>
            </a:r>
            <a:r>
              <a:rPr dirty="0" lang="en-US"/>
              <a:t>an </a:t>
            </a:r>
            <a:r>
              <a:rPr b="1" dirty="0" lang="en-US"/>
              <a:t>adult</a:t>
            </a:r>
            <a:r>
              <a:rPr dirty="0" lang="en-US"/>
              <a:t>, most </a:t>
            </a:r>
            <a:r>
              <a:rPr b="1" dirty="0" lang="en-US"/>
              <a:t>muscle cells </a:t>
            </a:r>
            <a:r>
              <a:rPr dirty="0" lang="en-US"/>
              <a:t>and </a:t>
            </a:r>
            <a:r>
              <a:rPr b="1" dirty="0" lang="en-US"/>
              <a:t>neurons</a:t>
            </a:r>
            <a:r>
              <a:rPr dirty="0" lang="en-US"/>
              <a:t> (nerve cells) do not reproduce themselves. If they die, their functions are also </a:t>
            </a:r>
            <a:r>
              <a:rPr dirty="0" lang="en-US" smtClean="0"/>
              <a:t>lost</a:t>
            </a:r>
          </a:p>
          <a:p>
            <a:pPr lvl="1"/>
            <a:r>
              <a:rPr dirty="0" lang="en-US" smtClean="0"/>
              <a:t>Someone </a:t>
            </a:r>
            <a:r>
              <a:rPr dirty="0" lang="en-US"/>
              <a:t>whose </a:t>
            </a:r>
            <a:r>
              <a:rPr dirty="0" lang="en-US" u="sng"/>
              <a:t>spinal cord </a:t>
            </a:r>
            <a:r>
              <a:rPr dirty="0" lang="en-US"/>
              <a:t>has been severed will have paralysis and loss of sensation below the level of the injury. The spinal cord neurons do not undergo mitosis to replace the ones that were lost, and such an injury is permanent. </a:t>
            </a:r>
            <a:endParaRPr dirty="0" lang="en-US" smtClean="0"/>
          </a:p>
          <a:p>
            <a:pPr lvl="1"/>
            <a:r>
              <a:rPr dirty="0" lang="en-US" u="sng" smtClean="0"/>
              <a:t>Skeletal </a:t>
            </a:r>
            <a:r>
              <a:rPr dirty="0" lang="en-US" u="sng"/>
              <a:t>muscle </a:t>
            </a:r>
            <a:r>
              <a:rPr dirty="0" lang="en-US"/>
              <a:t>cells are capable of limited mitosis for repair</a:t>
            </a:r>
            <a:r>
              <a:rPr dirty="0" lang="en-US" smtClean="0"/>
              <a:t>. </a:t>
            </a:r>
          </a:p>
          <a:p>
            <a:pPr lvl="1"/>
            <a:r>
              <a:rPr dirty="0" lang="en-US" smtClean="0"/>
              <a:t>The </a:t>
            </a:r>
            <a:r>
              <a:rPr dirty="0" lang="en-US"/>
              <a:t>heart is made of </a:t>
            </a:r>
            <a:r>
              <a:rPr dirty="0" lang="en-US" u="sng"/>
              <a:t>cardiac muscle </a:t>
            </a:r>
            <a:r>
              <a:rPr dirty="0" lang="en-US"/>
              <a:t>cells, which, like neurons, seem to be incapable of mitosis. A heart attack (myocardial infarction) means that a portion of cardiac muscle dies because of lack of oxygen. These cells are not replaced, and the heart will be a less effective pump. If a large enough area of the heart muscle dies, the heart attack may be fatal</a:t>
            </a:r>
          </a:p>
        </p:txBody>
      </p:sp>
      <p:sp>
        <p:nvSpPr>
          <p:cNvPr id="1048735" name="Rectangle 3"/>
          <p:cNvSpPr/>
          <p:nvPr/>
        </p:nvSpPr>
        <p:spPr>
          <a:xfrm>
            <a:off x="2523564" y="5755341"/>
            <a:ext cx="7413811" cy="646331"/>
          </a:xfrm>
          <a:prstGeom prst="rect"/>
        </p:spPr>
        <p:txBody>
          <a:bodyPr wrap="square">
            <a:spAutoFit/>
          </a:bodyPr>
          <a:p>
            <a:r>
              <a:rPr dirty="0" lang="en-US" smtClean="0">
                <a:solidFill>
                  <a:srgbClr val="002060"/>
                </a:solidFill>
              </a:rPr>
              <a:t>NOTE: Some </a:t>
            </a:r>
            <a:r>
              <a:rPr dirty="0" lang="en-US">
                <a:solidFill>
                  <a:srgbClr val="002060"/>
                </a:solidFill>
              </a:rPr>
              <a:t>research has found evidence for the potential for mitosis after damage in both the central nervous system and the heart</a:t>
            </a:r>
          </a:p>
        </p:txBody>
      </p:sp>
    </p:spTree>
  </p:cSld>
  <p:clrMapOvr>
    <a:masterClrMapping/>
  </p:clrMapOvr>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736" name="Title 1"/>
          <p:cNvSpPr>
            <a:spLocks noGrp="1"/>
          </p:cNvSpPr>
          <p:nvPr>
            <p:ph type="title"/>
          </p:nvPr>
        </p:nvSpPr>
        <p:spPr>
          <a:xfrm>
            <a:off x="838200" y="365125"/>
            <a:ext cx="10515600" cy="750981"/>
          </a:xfrm>
        </p:spPr>
        <p:txBody>
          <a:bodyPr/>
          <a:p>
            <a:r>
              <a:rPr dirty="0" lang="en-US" smtClean="0"/>
              <a:t>Cell cycle </a:t>
            </a:r>
            <a:r>
              <a:rPr dirty="0" lang="en-US" err="1" smtClean="0"/>
              <a:t>cont</a:t>
            </a:r>
            <a:r>
              <a:rPr dirty="0" lang="en-US" smtClean="0"/>
              <a:t>’</a:t>
            </a:r>
            <a:endParaRPr dirty="0" lang="en-US"/>
          </a:p>
        </p:txBody>
      </p:sp>
      <p:sp>
        <p:nvSpPr>
          <p:cNvPr id="1048737" name="Content Placeholder 2"/>
          <p:cNvSpPr>
            <a:spLocks noGrp="1"/>
          </p:cNvSpPr>
          <p:nvPr>
            <p:ph idx="1"/>
          </p:nvPr>
        </p:nvSpPr>
        <p:spPr>
          <a:xfrm>
            <a:off x="838200" y="1290918"/>
            <a:ext cx="10515600" cy="5154987"/>
          </a:xfrm>
        </p:spPr>
        <p:txBody>
          <a:bodyPr>
            <a:normAutofit fontScale="77500" lnSpcReduction="20000"/>
          </a:bodyPr>
          <a:p>
            <a:r>
              <a:rPr dirty="0" lang="en-US">
                <a:solidFill>
                  <a:srgbClr val="FF0000"/>
                </a:solidFill>
              </a:rPr>
              <a:t>Cell cycle has two phases</a:t>
            </a:r>
          </a:p>
          <a:p>
            <a:pPr lvl="1"/>
            <a:r>
              <a:rPr dirty="0" lang="en-US">
                <a:solidFill>
                  <a:srgbClr val="FF0000"/>
                </a:solidFill>
              </a:rPr>
              <a:t>Mitosis (M) phase</a:t>
            </a:r>
          </a:p>
          <a:p>
            <a:pPr lvl="1"/>
            <a:r>
              <a:rPr dirty="0" lang="en-US">
                <a:solidFill>
                  <a:srgbClr val="FF0000"/>
                </a:solidFill>
              </a:rPr>
              <a:t>interphase</a:t>
            </a:r>
          </a:p>
          <a:p>
            <a:pPr indent="0" marL="0">
              <a:buNone/>
            </a:pPr>
            <a:r>
              <a:rPr dirty="0" sz="5200" lang="en-US" smtClean="0"/>
              <a:t>Interphase</a:t>
            </a:r>
            <a:endParaRPr dirty="0" sz="5600" lang="en-US" smtClean="0"/>
          </a:p>
          <a:p>
            <a:r>
              <a:rPr dirty="0" sz="3600" lang="en-US" smtClean="0"/>
              <a:t>This </a:t>
            </a:r>
            <a:r>
              <a:rPr dirty="0" sz="3600" lang="en-US"/>
              <a:t>is the longer phase and three separate stages are </a:t>
            </a:r>
            <a:r>
              <a:rPr dirty="0" sz="3600" lang="en-US" err="1"/>
              <a:t>recognised</a:t>
            </a:r>
            <a:r>
              <a:rPr dirty="0" sz="3600" lang="en-US"/>
              <a:t>: </a:t>
            </a:r>
            <a:endParaRPr dirty="0" sz="3600" lang="en-US" smtClean="0"/>
          </a:p>
          <a:p>
            <a:pPr lvl="1"/>
            <a:r>
              <a:rPr b="1" dirty="0" sz="3200" lang="en-US" smtClean="0"/>
              <a:t>First </a:t>
            </a:r>
            <a:r>
              <a:rPr b="1" dirty="0" sz="3200" lang="en-US"/>
              <a:t>gap phase (G1) </a:t>
            </a:r>
            <a:r>
              <a:rPr dirty="0" sz="3200" lang="en-US"/>
              <a:t>– </a:t>
            </a:r>
            <a:r>
              <a:rPr dirty="0" sz="3200" lang="en-US" smtClean="0"/>
              <a:t>longest phase, the </a:t>
            </a:r>
            <a:r>
              <a:rPr dirty="0" sz="3200" lang="en-US"/>
              <a:t>cell grows in size and volume. </a:t>
            </a:r>
            <a:r>
              <a:rPr dirty="0" sz="3200" lang="en-US" smtClean="0"/>
              <a:t>The cells may enter a resting phase (</a:t>
            </a:r>
            <a:r>
              <a:rPr dirty="0" sz="3200" lang="en-US"/>
              <a:t>G0</a:t>
            </a:r>
            <a:r>
              <a:rPr dirty="0" sz="3200" lang="en-US" smtClean="0"/>
              <a:t>) where the cells will </a:t>
            </a:r>
            <a:r>
              <a:rPr dirty="0" sz="3200" lang="en-US"/>
              <a:t>carry out their specific functions, e.g. secretion, absorption</a:t>
            </a:r>
            <a:r>
              <a:rPr dirty="0" sz="3200" lang="en-US" smtClean="0"/>
              <a:t> </a:t>
            </a:r>
          </a:p>
          <a:p>
            <a:pPr lvl="1"/>
            <a:endParaRPr dirty="0" sz="3200" lang="en-US" smtClean="0"/>
          </a:p>
          <a:p>
            <a:pPr lvl="1"/>
            <a:r>
              <a:rPr b="1" dirty="0" sz="3200" lang="en-US" smtClean="0"/>
              <a:t>Synthesis </a:t>
            </a:r>
            <a:r>
              <a:rPr b="1" dirty="0" sz="3200" lang="en-US"/>
              <a:t>of DNA (S phase) </a:t>
            </a:r>
            <a:r>
              <a:rPr dirty="0" sz="3200" lang="en-US"/>
              <a:t>– the chromosomes replicate forming two identical copies of </a:t>
            </a:r>
            <a:r>
              <a:rPr dirty="0" sz="3200" lang="en-US" smtClean="0"/>
              <a:t>DNA</a:t>
            </a:r>
          </a:p>
          <a:p>
            <a:pPr lvl="1"/>
            <a:endParaRPr dirty="0" sz="3200" lang="en-US" smtClean="0"/>
          </a:p>
          <a:p>
            <a:pPr lvl="1"/>
            <a:r>
              <a:rPr b="1" dirty="0" sz="3200" lang="en-US" smtClean="0"/>
              <a:t>Second </a:t>
            </a:r>
            <a:r>
              <a:rPr b="1" dirty="0" sz="3200" lang="en-US"/>
              <a:t>gap phase – (G2) </a:t>
            </a:r>
            <a:r>
              <a:rPr dirty="0" sz="3200" lang="en-US"/>
              <a:t>there is further growth and preparation for cell division.</a:t>
            </a:r>
          </a:p>
          <a:p>
            <a:pPr indent="0" marL="0">
              <a:buNone/>
            </a:pPr>
            <a:endParaRPr dirty="0" lang="en-US"/>
          </a:p>
          <a:p>
            <a:endParaRPr dirty="0" lang="en-US"/>
          </a:p>
        </p:txBody>
      </p:sp>
    </p:spTree>
  </p:cSld>
  <p:clrMapOvr>
    <a:masterClrMapping/>
  </p:clrMapOvr>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738" name="Title 1"/>
          <p:cNvSpPr>
            <a:spLocks noGrp="1"/>
          </p:cNvSpPr>
          <p:nvPr>
            <p:ph type="title"/>
          </p:nvPr>
        </p:nvSpPr>
        <p:spPr/>
        <p:txBody>
          <a:bodyPr/>
          <a:p>
            <a:r>
              <a:rPr dirty="0" lang="en-US"/>
              <a:t>Mitosis: has four distinct stages. </a:t>
            </a:r>
          </a:p>
        </p:txBody>
      </p:sp>
      <p:sp>
        <p:nvSpPr>
          <p:cNvPr id="1048739" name="Content Placeholder 2"/>
          <p:cNvSpPr>
            <a:spLocks noGrp="1"/>
          </p:cNvSpPr>
          <p:nvPr>
            <p:ph idx="1"/>
          </p:nvPr>
        </p:nvSpPr>
        <p:spPr/>
        <p:txBody>
          <a:bodyPr>
            <a:normAutofit fontScale="85000" lnSpcReduction="20000"/>
          </a:bodyPr>
          <a:p>
            <a:r>
              <a:rPr b="1" dirty="0" lang="en-US" smtClean="0"/>
              <a:t>Prophase</a:t>
            </a:r>
            <a:r>
              <a:rPr b="1" dirty="0" lang="en-US"/>
              <a:t>. </a:t>
            </a:r>
            <a:r>
              <a:rPr dirty="0" lang="en-US"/>
              <a:t>The replicated chromatin becomes tightly coiled. Each of the original 46 chromosomes (chromatid) is paired with its copy in a double chromosome unit. The mitotic apparatus appears; this consists of two centrioles separated by the mitotic spindle, which is formed from microtubules. The centrioles migrate, one to each end of the cell, and the nuclear envelope disappears. </a:t>
            </a:r>
            <a:endParaRPr dirty="0" lang="en-US" smtClean="0"/>
          </a:p>
          <a:p>
            <a:r>
              <a:rPr b="1" dirty="0" lang="en-US" smtClean="0"/>
              <a:t>Metaphase</a:t>
            </a:r>
            <a:r>
              <a:rPr b="1" dirty="0" lang="en-US"/>
              <a:t>. </a:t>
            </a:r>
            <a:r>
              <a:rPr dirty="0" lang="en-US"/>
              <a:t>The chromatids align on the </a:t>
            </a:r>
            <a:r>
              <a:rPr dirty="0" lang="en-US" err="1"/>
              <a:t>centre</a:t>
            </a:r>
            <a:r>
              <a:rPr dirty="0" lang="en-US"/>
              <a:t> of the spindle, attached by their centromeres. </a:t>
            </a:r>
            <a:endParaRPr dirty="0" lang="en-US" smtClean="0"/>
          </a:p>
          <a:p>
            <a:r>
              <a:rPr b="1" dirty="0" lang="en-US" smtClean="0"/>
              <a:t>Anaphase</a:t>
            </a:r>
            <a:r>
              <a:rPr b="1" dirty="0" lang="en-US"/>
              <a:t>. </a:t>
            </a:r>
            <a:r>
              <a:rPr dirty="0" lang="en-US"/>
              <a:t>The centromeres separate, and one of each pair of sister chromatids (now called chromosomes again) migrates to each end of the spindle as the microtubules that form the mitotic spindle contract.</a:t>
            </a:r>
          </a:p>
          <a:p>
            <a:r>
              <a:rPr b="1" dirty="0" lang="en-US"/>
              <a:t>Telophase</a:t>
            </a:r>
            <a:r>
              <a:rPr dirty="0" lang="en-US"/>
              <a:t>. The mitotic spindle disappears, the chromosomes uncoil and the nuclear envelope reforms. Following telophase, cytokinesis occurs: the cytosol, intracellular organelles and plasma membrane split forming two identical daughter cells.</a:t>
            </a:r>
          </a:p>
          <a:p>
            <a:endParaRPr dirty="0"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740" name="Title 1"/>
          <p:cNvSpPr>
            <a:spLocks noGrp="1"/>
          </p:cNvSpPr>
          <p:nvPr>
            <p:ph type="title"/>
          </p:nvPr>
        </p:nvSpPr>
        <p:spPr/>
        <p:txBody>
          <a:bodyPr/>
          <a:p>
            <a:r>
              <a:rPr dirty="0" lang="en-US" smtClean="0"/>
              <a:t>Cancer </a:t>
            </a:r>
            <a:endParaRPr dirty="0" lang="en-US"/>
          </a:p>
        </p:txBody>
      </p:sp>
      <p:sp>
        <p:nvSpPr>
          <p:cNvPr id="1048741" name="Content Placeholder 2"/>
          <p:cNvSpPr>
            <a:spLocks noGrp="1"/>
          </p:cNvSpPr>
          <p:nvPr>
            <p:ph idx="1"/>
          </p:nvPr>
        </p:nvSpPr>
        <p:spPr/>
        <p:txBody>
          <a:bodyPr>
            <a:normAutofit fontScale="92500" lnSpcReduction="10000"/>
          </a:bodyPr>
          <a:p>
            <a:r>
              <a:rPr dirty="0" lang="en-US"/>
              <a:t> Malignant (cancer) cells</a:t>
            </a:r>
            <a:r>
              <a:rPr dirty="0" lang="en-US" smtClean="0"/>
              <a:t>, </a:t>
            </a:r>
            <a:r>
              <a:rPr dirty="0" lang="en-US"/>
              <a:t>are characterized by uncontrolled cell division</a:t>
            </a:r>
            <a:r>
              <a:rPr dirty="0" lang="en-US" smtClean="0"/>
              <a:t>.</a:t>
            </a:r>
          </a:p>
          <a:p>
            <a:pPr indent="0" marL="0">
              <a:buNone/>
            </a:pPr>
            <a:endParaRPr dirty="0" lang="en-US" smtClean="0"/>
          </a:p>
          <a:p>
            <a:r>
              <a:rPr dirty="0" lang="en-US" smtClean="0"/>
              <a:t>What </a:t>
            </a:r>
            <a:r>
              <a:rPr dirty="0" lang="en-US"/>
              <a:t>causes normal cells to become malignant? </a:t>
            </a:r>
            <a:r>
              <a:rPr dirty="0" lang="en-US" smtClean="0"/>
              <a:t>No definite answer but associated with </a:t>
            </a:r>
            <a:r>
              <a:rPr b="1" dirty="0" lang="en-US" smtClean="0"/>
              <a:t>mutation</a:t>
            </a:r>
            <a:r>
              <a:rPr dirty="0" lang="en-US"/>
              <a:t>, a </a:t>
            </a:r>
            <a:r>
              <a:rPr b="1" dirty="0" lang="en-US"/>
              <a:t>genetic change </a:t>
            </a:r>
            <a:r>
              <a:rPr dirty="0" lang="en-US"/>
              <a:t>that brings about abnormal cell functions or responses and often leads to a series of mutations. </a:t>
            </a:r>
            <a:endParaRPr dirty="0" lang="en-US" smtClean="0"/>
          </a:p>
          <a:p>
            <a:endParaRPr dirty="0" lang="en-US" smtClean="0"/>
          </a:p>
          <a:p>
            <a:r>
              <a:rPr dirty="0" lang="en-US" smtClean="0"/>
              <a:t>Environmental </a:t>
            </a:r>
            <a:r>
              <a:rPr dirty="0" lang="en-US"/>
              <a:t>substances that cause mutations are called carcinogens. </a:t>
            </a:r>
            <a:r>
              <a:rPr dirty="0" lang="en-US" err="1" smtClean="0"/>
              <a:t>E.g</a:t>
            </a:r>
            <a:r>
              <a:rPr dirty="0" lang="en-US" smtClean="0"/>
              <a:t> </a:t>
            </a:r>
          </a:p>
          <a:p>
            <a:pPr lvl="1"/>
            <a:r>
              <a:rPr dirty="0" lang="en-US" smtClean="0"/>
              <a:t>Tar </a:t>
            </a:r>
            <a:r>
              <a:rPr dirty="0" lang="en-US"/>
              <a:t>found in cigarette smoke, which is deﬁnitely a cause of lung cancer. </a:t>
            </a:r>
            <a:endParaRPr dirty="0" lang="en-US" smtClean="0"/>
          </a:p>
          <a:p>
            <a:pPr lvl="1"/>
            <a:r>
              <a:rPr dirty="0" lang="en-US" smtClean="0"/>
              <a:t>Ultraviolet </a:t>
            </a:r>
            <a:r>
              <a:rPr dirty="0" lang="en-US"/>
              <a:t>light may also cause mutations, especially in skin that is overexposed to </a:t>
            </a:r>
            <a:r>
              <a:rPr dirty="0" lang="en-US" smtClean="0"/>
              <a:t>sunlight</a:t>
            </a:r>
          </a:p>
          <a:p>
            <a:pPr lvl="1"/>
            <a:r>
              <a:rPr dirty="0" lang="en-US" smtClean="0"/>
              <a:t>Infection </a:t>
            </a:r>
            <a:r>
              <a:rPr dirty="0" lang="en-US"/>
              <a:t>with certain viruses that cause cellular mutations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742" name="Title 1"/>
          <p:cNvSpPr>
            <a:spLocks noGrp="1"/>
          </p:cNvSpPr>
          <p:nvPr>
            <p:ph type="title"/>
          </p:nvPr>
        </p:nvSpPr>
        <p:spPr>
          <a:xfrm>
            <a:off x="838200" y="270997"/>
            <a:ext cx="10515600" cy="804768"/>
          </a:xfrm>
        </p:spPr>
        <p:txBody>
          <a:bodyPr/>
          <a:p>
            <a:r>
              <a:rPr altLang="en-US" b="1" dirty="0" lang="en-US" smtClean="0">
                <a:solidFill>
                  <a:srgbClr val="EC6A46"/>
                </a:solidFill>
              </a:rPr>
              <a:t>Cell </a:t>
            </a:r>
            <a:r>
              <a:rPr altLang="en-US" b="1" dirty="0" lang="en-US">
                <a:solidFill>
                  <a:srgbClr val="EC6A46"/>
                </a:solidFill>
              </a:rPr>
              <a:t>aging and death</a:t>
            </a:r>
            <a:endParaRPr dirty="0" lang="en-US"/>
          </a:p>
        </p:txBody>
      </p:sp>
      <p:sp>
        <p:nvSpPr>
          <p:cNvPr id="1048743" name="Content Placeholder 2"/>
          <p:cNvSpPr>
            <a:spLocks noGrp="1"/>
          </p:cNvSpPr>
          <p:nvPr>
            <p:ph idx="1"/>
          </p:nvPr>
        </p:nvSpPr>
        <p:spPr>
          <a:xfrm>
            <a:off x="838200" y="1075765"/>
            <a:ext cx="10515600" cy="5325034"/>
          </a:xfrm>
        </p:spPr>
        <p:txBody>
          <a:bodyPr>
            <a:normAutofit fontScale="92500"/>
          </a:bodyPr>
          <a:p>
            <a:r>
              <a:rPr altLang="en-US" dirty="0" lang="en-US" smtClean="0">
                <a:latin typeface="Times New Roman" panose="02020603050405020304" pitchFamily="18" charset="0"/>
              </a:rPr>
              <a:t>Some </a:t>
            </a:r>
            <a:r>
              <a:rPr altLang="en-US" dirty="0" lang="en-US">
                <a:latin typeface="Times New Roman" panose="02020603050405020304" pitchFamily="18" charset="0"/>
              </a:rPr>
              <a:t>changes appear such as irregular shape of its membrane , shrinkage , disappear of some organelles and the nucleus turned to be more dense and inactive</a:t>
            </a:r>
            <a:r>
              <a:rPr altLang="en-US" dirty="0" lang="en-US"/>
              <a:t> </a:t>
            </a:r>
          </a:p>
          <a:p>
            <a:pPr indent="0" marL="0">
              <a:buNone/>
            </a:pPr>
            <a:endParaRPr dirty="0" lang="en-US" smtClean="0"/>
          </a:p>
          <a:p>
            <a:r>
              <a:rPr dirty="0" lang="en-US" smtClean="0"/>
              <a:t>Some </a:t>
            </a:r>
            <a:r>
              <a:rPr dirty="0" lang="en-US"/>
              <a:t>cells capable of mitosis are limited to a certain number of divisions; that is, every division is sort of a tick-tock off a biological </a:t>
            </a:r>
            <a:r>
              <a:rPr dirty="0" lang="en-US" smtClean="0"/>
              <a:t>clock. </a:t>
            </a:r>
            <a:r>
              <a:rPr dirty="0" lang="en-US"/>
              <a:t>With each cell division, part of the </a:t>
            </a:r>
            <a:r>
              <a:rPr dirty="0" lang="en-US" smtClean="0"/>
              <a:t>chromosome </a:t>
            </a:r>
            <a:r>
              <a:rPr dirty="0" lang="en-US"/>
              <a:t>is lost </a:t>
            </a:r>
            <a:r>
              <a:rPr dirty="0" lang="en-US" smtClean="0"/>
              <a:t>until some genes are lost in old </a:t>
            </a:r>
          </a:p>
          <a:p>
            <a:r>
              <a:rPr dirty="0" lang="en-US" smtClean="0"/>
              <a:t>As </a:t>
            </a:r>
            <a:r>
              <a:rPr dirty="0" lang="en-US"/>
              <a:t>cells age, structural proteins break down and are not replaced, or necessary enzymes are not synthesized. </a:t>
            </a:r>
            <a:endParaRPr dirty="0" lang="en-US" smtClean="0"/>
          </a:p>
          <a:p>
            <a:pPr lvl="1"/>
            <a:r>
              <a:rPr dirty="0" lang="en-US" smtClean="0">
                <a:solidFill>
                  <a:srgbClr val="FF0000"/>
                </a:solidFill>
              </a:rPr>
              <a:t>Proteins </a:t>
            </a:r>
            <a:r>
              <a:rPr dirty="0" lang="en-US">
                <a:solidFill>
                  <a:srgbClr val="FF0000"/>
                </a:solidFill>
              </a:rPr>
              <a:t>called chaperones, which are </a:t>
            </a:r>
            <a:r>
              <a:rPr dirty="0" lang="en-US" smtClean="0">
                <a:solidFill>
                  <a:srgbClr val="FF0000"/>
                </a:solidFill>
              </a:rPr>
              <a:t>responsible for </a:t>
            </a:r>
            <a:r>
              <a:rPr dirty="0" lang="en-US">
                <a:solidFill>
                  <a:srgbClr val="FF0000"/>
                </a:solidFill>
              </a:rPr>
              <a:t>the repair or disposal of damaged proteins, no longer </a:t>
            </a:r>
            <a:r>
              <a:rPr dirty="0" lang="en-US" smtClean="0">
                <a:solidFill>
                  <a:srgbClr val="FF0000"/>
                </a:solidFill>
              </a:rPr>
              <a:t>function. </a:t>
            </a:r>
            <a:r>
              <a:rPr dirty="0" lang="en-US">
                <a:solidFill>
                  <a:srgbClr val="FF0000"/>
                </a:solidFill>
              </a:rPr>
              <a:t>Without chaperones, damaged proteins accumulate within cells and disrupt normal cellular processes. Clinical manifestations of impaired chaperones include cataracts </a:t>
            </a:r>
            <a:r>
              <a:rPr dirty="0" lang="en-US" smtClean="0">
                <a:solidFill>
                  <a:srgbClr val="FF0000"/>
                </a:solidFill>
              </a:rPr>
              <a:t>and </a:t>
            </a:r>
            <a:r>
              <a:rPr dirty="0" lang="en-US">
                <a:solidFill>
                  <a:srgbClr val="FF0000"/>
                </a:solidFill>
              </a:rPr>
              <a:t>neurodegenerative diseases such as Alzheimer’s </a:t>
            </a:r>
            <a:r>
              <a:rPr dirty="0" lang="en-US" smtClean="0">
                <a:solidFill>
                  <a:srgbClr val="FF0000"/>
                </a:solidFill>
              </a:rPr>
              <a:t>disease, Parkinson’s disease, and </a:t>
            </a:r>
            <a:r>
              <a:rPr dirty="0" lang="en-US">
                <a:solidFill>
                  <a:srgbClr val="FF0000"/>
                </a:solidFill>
              </a:rPr>
              <a:t>Huntington’s </a:t>
            </a:r>
            <a:r>
              <a:rPr dirty="0" lang="en-US" smtClean="0">
                <a:solidFill>
                  <a:srgbClr val="FF0000"/>
                </a:solidFill>
              </a:rPr>
              <a:t>disease</a:t>
            </a:r>
            <a:endParaRPr dirty="0" lang="en-US">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8602" name="Title 1"/>
          <p:cNvSpPr>
            <a:spLocks noGrp="1"/>
          </p:cNvSpPr>
          <p:nvPr>
            <p:ph type="title"/>
          </p:nvPr>
        </p:nvSpPr>
        <p:spPr/>
        <p:txBody>
          <a:bodyPr/>
          <a:p>
            <a:r>
              <a:rPr b="1" dirty="0" lang="en-US"/>
              <a:t>Anatomical position and </a:t>
            </a:r>
            <a:r>
              <a:rPr b="1" dirty="0" lang="en-US" smtClean="0"/>
              <a:t>directions</a:t>
            </a:r>
            <a:endParaRPr dirty="0" lang="en-US"/>
          </a:p>
        </p:txBody>
      </p:sp>
      <p:sp>
        <p:nvSpPr>
          <p:cNvPr id="1048603" name="Content Placeholder 2"/>
          <p:cNvSpPr>
            <a:spLocks noGrp="1"/>
          </p:cNvSpPr>
          <p:nvPr>
            <p:ph idx="1"/>
          </p:nvPr>
        </p:nvSpPr>
        <p:spPr>
          <a:xfrm>
            <a:off x="838200" y="1571223"/>
            <a:ext cx="10515600" cy="4605740"/>
          </a:xfrm>
        </p:spPr>
        <p:txBody>
          <a:bodyPr>
            <a:normAutofit fontScale="90000" lnSpcReduction="20000"/>
          </a:bodyPr>
          <a:p>
            <a:r>
              <a:rPr b="1" dirty="0" lang="en-US" smtClean="0"/>
              <a:t>Anatomical </a:t>
            </a:r>
            <a:r>
              <a:rPr b="1" dirty="0" lang="en-US"/>
              <a:t>position</a:t>
            </a:r>
            <a:r>
              <a:rPr dirty="0" lang="en-US"/>
              <a:t>: Refers to having an individual standing upright, head straight and looking forward; arms at the sides with palms facing forward and the feet close to each other with toes pointing </a:t>
            </a:r>
            <a:r>
              <a:rPr dirty="0" lang="en-US" smtClean="0"/>
              <a:t>forward</a:t>
            </a:r>
          </a:p>
          <a:p>
            <a:r>
              <a:rPr b="1" dirty="0" lang="en-US" smtClean="0"/>
              <a:t>Directional terminologies</a:t>
            </a:r>
            <a:r>
              <a:rPr dirty="0" lang="en-US" smtClean="0"/>
              <a:t>: used </a:t>
            </a:r>
            <a:r>
              <a:rPr dirty="0" lang="en-US"/>
              <a:t>to describe the relationship of one body part to another. </a:t>
            </a:r>
            <a:r>
              <a:rPr dirty="0" lang="en-US" smtClean="0"/>
              <a:t>They are;</a:t>
            </a:r>
            <a:endParaRPr dirty="0" lang="en-US"/>
          </a:p>
          <a:p>
            <a:pPr lvl="1"/>
            <a:r>
              <a:rPr dirty="0" lang="en-US"/>
              <a:t>Superior: This is any structure that is higher than another or it could also refer to towards the head</a:t>
            </a:r>
          </a:p>
          <a:p>
            <a:pPr lvl="1"/>
            <a:r>
              <a:rPr dirty="0" lang="en-US"/>
              <a:t>Inferior: A structure that is lower than another or it could also mean towards the feet</a:t>
            </a:r>
          </a:p>
          <a:p>
            <a:pPr lvl="1"/>
            <a:r>
              <a:rPr dirty="0" lang="en-US"/>
              <a:t>Anterior (Ventral): </a:t>
            </a:r>
            <a:r>
              <a:rPr dirty="0" lang="en-US" smtClean="0"/>
              <a:t>refers </a:t>
            </a:r>
            <a:r>
              <a:rPr dirty="0" lang="en-US"/>
              <a:t>to the front part of the body. </a:t>
            </a:r>
          </a:p>
          <a:p>
            <a:pPr lvl="2"/>
            <a:r>
              <a:rPr dirty="0" lang="en-US" smtClean="0"/>
              <a:t>Anterior </a:t>
            </a:r>
            <a:r>
              <a:rPr dirty="0" lang="en-US"/>
              <a:t>surface of the hand and </a:t>
            </a:r>
            <a:r>
              <a:rPr dirty="0" lang="en-US" smtClean="0"/>
              <a:t>foot is </a:t>
            </a:r>
            <a:r>
              <a:rPr dirty="0" lang="en-US"/>
              <a:t>referred to as palmar and planter respectively</a:t>
            </a:r>
          </a:p>
          <a:p>
            <a:pPr lvl="1"/>
            <a:r>
              <a:rPr dirty="0" lang="en-US"/>
              <a:t>Posterior (Dorsal</a:t>
            </a:r>
            <a:r>
              <a:rPr dirty="0" lang="en-US" smtClean="0"/>
              <a:t>): </a:t>
            </a:r>
            <a:r>
              <a:rPr dirty="0" lang="en-US"/>
              <a:t>refers to the back.</a:t>
            </a:r>
          </a:p>
          <a:p>
            <a:pPr lvl="1"/>
            <a:r>
              <a:rPr dirty="0" lang="en-US"/>
              <a:t>Proximal: This refers to towards or ‘closer to’.</a:t>
            </a:r>
          </a:p>
          <a:p>
            <a:endParaRPr dirty="0"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744" name="Title 1"/>
          <p:cNvSpPr>
            <a:spLocks noGrp="1"/>
          </p:cNvSpPr>
          <p:nvPr>
            <p:ph type="title"/>
          </p:nvPr>
        </p:nvSpPr>
        <p:spPr/>
        <p:txBody>
          <a:bodyPr/>
          <a:p>
            <a:r>
              <a:rPr dirty="0" lang="en-US"/>
              <a:t>Cytoskeleton </a:t>
            </a:r>
          </a:p>
        </p:txBody>
      </p:sp>
      <p:sp>
        <p:nvSpPr>
          <p:cNvPr id="1048745" name="Content Placeholder 2"/>
          <p:cNvSpPr>
            <a:spLocks noGrp="1"/>
          </p:cNvSpPr>
          <p:nvPr>
            <p:ph idx="1"/>
          </p:nvPr>
        </p:nvSpPr>
        <p:spPr/>
        <p:txBody>
          <a:bodyPr>
            <a:normAutofit/>
          </a:bodyPr>
          <a:p>
            <a:r>
              <a:rPr dirty="0" lang="en-US" smtClean="0"/>
              <a:t>This </a:t>
            </a:r>
            <a:r>
              <a:rPr dirty="0" lang="en-US"/>
              <a:t>consists of an extensive network of tiny protein </a:t>
            </a:r>
            <a:r>
              <a:rPr dirty="0" lang="en-US" err="1" smtClean="0"/>
              <a:t>fibres</a:t>
            </a:r>
            <a:r>
              <a:rPr dirty="0" lang="en-US" smtClean="0"/>
              <a:t>. The fibers include</a:t>
            </a:r>
          </a:p>
          <a:p>
            <a:pPr lvl="1"/>
            <a:r>
              <a:rPr b="1" dirty="0" lang="en-US" smtClean="0"/>
              <a:t>Microfilaments</a:t>
            </a:r>
          </a:p>
          <a:p>
            <a:pPr lvl="1"/>
            <a:r>
              <a:rPr b="1" dirty="0" lang="en-US" smtClean="0"/>
              <a:t>Microtubules</a:t>
            </a:r>
          </a:p>
          <a:p>
            <a:pPr lvl="1"/>
            <a:r>
              <a:rPr b="1" dirty="0" lang="en-US" smtClean="0"/>
              <a:t>Centrosome</a:t>
            </a:r>
          </a:p>
          <a:p>
            <a:pPr lvl="1"/>
            <a:r>
              <a:rPr b="1" dirty="0" lang="en-US" smtClean="0"/>
              <a:t>Cell extensions-microvilli, cilia, flagella</a:t>
            </a:r>
          </a:p>
          <a:p>
            <a:pPr indent="-514350" marL="514350">
              <a:buAutoNum type="arabicPeriod"/>
            </a:pPr>
            <a:r>
              <a:rPr b="1" dirty="0" lang="en-US" smtClean="0"/>
              <a:t>Microfilaments.</a:t>
            </a:r>
          </a:p>
          <a:p>
            <a:pPr indent="0" marL="0">
              <a:buNone/>
            </a:pPr>
            <a:r>
              <a:rPr dirty="0" lang="en-US" smtClean="0"/>
              <a:t>The </a:t>
            </a:r>
            <a:r>
              <a:rPr dirty="0" lang="en-US"/>
              <a:t>smallest </a:t>
            </a:r>
            <a:r>
              <a:rPr dirty="0" lang="en-US" err="1" smtClean="0"/>
              <a:t>fibres</a:t>
            </a:r>
            <a:r>
              <a:rPr dirty="0" lang="en-US"/>
              <a:t> </a:t>
            </a:r>
            <a:r>
              <a:rPr dirty="0" lang="en-US" smtClean="0"/>
              <a:t>that </a:t>
            </a:r>
            <a:r>
              <a:rPr dirty="0" lang="en-US"/>
              <a:t>provide structural support, maintain the characteristic shape of the cell and permit contraction, e.g. actin in muscle </a:t>
            </a:r>
            <a:r>
              <a:rPr dirty="0" lang="en-US" smtClean="0"/>
              <a:t>cells</a:t>
            </a:r>
          </a:p>
          <a:p>
            <a:pPr indent="0" marL="0">
              <a:buNone/>
            </a:pPr>
            <a:endParaRPr dirty="0" 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746" name="Title 1"/>
          <p:cNvSpPr>
            <a:spLocks noGrp="1"/>
          </p:cNvSpPr>
          <p:nvPr>
            <p:ph type="title"/>
          </p:nvPr>
        </p:nvSpPr>
        <p:spPr>
          <a:xfrm>
            <a:off x="838200" y="270996"/>
            <a:ext cx="10515600" cy="885451"/>
          </a:xfrm>
        </p:spPr>
        <p:txBody>
          <a:bodyPr/>
          <a:p>
            <a:r>
              <a:rPr b="1" dirty="0" lang="en-US" smtClean="0"/>
              <a:t>Cytoskeleton </a:t>
            </a:r>
            <a:r>
              <a:rPr b="1" dirty="0" lang="en-US" err="1" smtClean="0"/>
              <a:t>cont</a:t>
            </a:r>
            <a:r>
              <a:rPr b="1" dirty="0" lang="en-US" smtClean="0"/>
              <a:t>’</a:t>
            </a:r>
            <a:endParaRPr b="1" dirty="0" lang="en-US"/>
          </a:p>
        </p:txBody>
      </p:sp>
      <p:sp>
        <p:nvSpPr>
          <p:cNvPr id="1048747" name="Content Placeholder 2"/>
          <p:cNvSpPr>
            <a:spLocks noGrp="1"/>
          </p:cNvSpPr>
          <p:nvPr>
            <p:ph idx="1"/>
          </p:nvPr>
        </p:nvSpPr>
        <p:spPr>
          <a:xfrm>
            <a:off x="703729" y="1156447"/>
            <a:ext cx="10515600" cy="5082988"/>
          </a:xfrm>
        </p:spPr>
        <p:txBody>
          <a:bodyPr>
            <a:noAutofit/>
          </a:bodyPr>
          <a:p>
            <a:pPr indent="0" marL="0">
              <a:buNone/>
            </a:pPr>
            <a:r>
              <a:rPr dirty="0" sz="3600" lang="en-US" smtClean="0"/>
              <a:t>2. Microtubules</a:t>
            </a:r>
            <a:r>
              <a:rPr dirty="0" sz="3600" lang="en-US"/>
              <a:t>. These are larger contractile protein </a:t>
            </a:r>
            <a:r>
              <a:rPr dirty="0" sz="3600" lang="en-US" err="1"/>
              <a:t>fibres</a:t>
            </a:r>
            <a:r>
              <a:rPr dirty="0" sz="3600" lang="en-US"/>
              <a:t> that are involved in movement of: </a:t>
            </a:r>
          </a:p>
          <a:p>
            <a:pPr lvl="1"/>
            <a:r>
              <a:rPr dirty="0" sz="3200" lang="en-US"/>
              <a:t>organelles within the cell </a:t>
            </a:r>
          </a:p>
          <a:p>
            <a:pPr lvl="1"/>
            <a:r>
              <a:rPr dirty="0" sz="3200" lang="en-US"/>
              <a:t>chromosomes during cell division </a:t>
            </a:r>
          </a:p>
          <a:p>
            <a:pPr lvl="1"/>
            <a:r>
              <a:rPr dirty="0" sz="3200" lang="en-US" smtClean="0"/>
              <a:t>Cell extensions- cilia, flagella and microvilli  </a:t>
            </a:r>
          </a:p>
          <a:p>
            <a:pPr lvl="1"/>
            <a:endParaRPr dirty="0" sz="3200" lang="en-US"/>
          </a:p>
          <a:p>
            <a:pPr indent="0" marL="0">
              <a:buNone/>
            </a:pPr>
            <a:r>
              <a:rPr dirty="0" sz="3600" lang="en-US" smtClean="0"/>
              <a:t>3. Centrosome</a:t>
            </a:r>
            <a:r>
              <a:rPr dirty="0" sz="3600" lang="en-US"/>
              <a:t>. This directs </a:t>
            </a:r>
            <a:r>
              <a:rPr dirty="0" sz="3600" lang="en-US" smtClean="0"/>
              <a:t>organization </a:t>
            </a:r>
            <a:r>
              <a:rPr dirty="0" sz="3600" lang="en-US"/>
              <a:t>of microtubules within the cell. It </a:t>
            </a:r>
            <a:r>
              <a:rPr b="1" dirty="0" sz="3600" lang="en-US"/>
              <a:t>consists of a pair of centrioles </a:t>
            </a:r>
            <a:r>
              <a:rPr dirty="0" sz="3600" lang="en-US"/>
              <a:t>(small clusters of microtubules) and </a:t>
            </a:r>
            <a:r>
              <a:rPr b="1" dirty="0" sz="3600" lang="en-US"/>
              <a:t>plays an important role in cell division</a:t>
            </a:r>
            <a:r>
              <a:rPr dirty="0" sz="3600" lang="en-US"/>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748" name="Title 1"/>
          <p:cNvSpPr>
            <a:spLocks noGrp="1"/>
          </p:cNvSpPr>
          <p:nvPr>
            <p:ph type="title"/>
          </p:nvPr>
        </p:nvSpPr>
        <p:spPr>
          <a:xfrm>
            <a:off x="838200" y="365125"/>
            <a:ext cx="10515600" cy="979581"/>
          </a:xfrm>
        </p:spPr>
        <p:txBody>
          <a:bodyPr/>
          <a:p>
            <a:r>
              <a:rPr b="1" dirty="0" lang="en-US" smtClean="0"/>
              <a:t>Cytoskeleton </a:t>
            </a:r>
            <a:r>
              <a:rPr b="1" dirty="0" lang="en-US" err="1" smtClean="0"/>
              <a:t>cont</a:t>
            </a:r>
            <a:r>
              <a:rPr b="1" dirty="0" lang="en-US" smtClean="0"/>
              <a:t>’</a:t>
            </a:r>
            <a:endParaRPr b="1" dirty="0" lang="en-US"/>
          </a:p>
        </p:txBody>
      </p:sp>
      <p:sp>
        <p:nvSpPr>
          <p:cNvPr id="1048749" name="Content Placeholder 2"/>
          <p:cNvSpPr>
            <a:spLocks noGrp="1"/>
          </p:cNvSpPr>
          <p:nvPr>
            <p:ph idx="1"/>
          </p:nvPr>
        </p:nvSpPr>
        <p:spPr>
          <a:xfrm>
            <a:off x="838200" y="1344706"/>
            <a:ext cx="10515600" cy="4894729"/>
          </a:xfrm>
        </p:spPr>
        <p:txBody>
          <a:bodyPr>
            <a:normAutofit/>
          </a:bodyPr>
          <a:p>
            <a:pPr indent="0" marL="0">
              <a:buNone/>
            </a:pPr>
            <a:r>
              <a:rPr dirty="0" lang="en-US" smtClean="0"/>
              <a:t>4. Cell </a:t>
            </a:r>
            <a:r>
              <a:rPr dirty="0" lang="en-US"/>
              <a:t>extensions. They are made of microtubules and project from the plasma membrane in some types of cell. They include:  </a:t>
            </a:r>
          </a:p>
          <a:p>
            <a:pPr lvl="1"/>
            <a:r>
              <a:rPr dirty="0" lang="en-US"/>
              <a:t>Microvilli – tiny projections that </a:t>
            </a:r>
            <a:r>
              <a:rPr dirty="0" lang="en-US" u="sng"/>
              <a:t>contain microfilaments</a:t>
            </a:r>
            <a:r>
              <a:rPr dirty="0" lang="en-US"/>
              <a:t>. </a:t>
            </a:r>
            <a:r>
              <a:rPr dirty="0" lang="en-US" smtClean="0"/>
              <a:t>They </a:t>
            </a:r>
            <a:r>
              <a:rPr dirty="0" lang="en-US" smtClean="0">
                <a:latin typeface="Times New Roman" pitchFamily="18" charset="0"/>
                <a:cs typeface="Times New Roman" pitchFamily="18" charset="0"/>
              </a:rPr>
              <a:t>are </a:t>
            </a:r>
            <a:r>
              <a:rPr dirty="0" lang="en-US">
                <a:latin typeface="Times New Roman" pitchFamily="18" charset="0"/>
                <a:cs typeface="Times New Roman" pitchFamily="18" charset="0"/>
              </a:rPr>
              <a:t>part of the </a:t>
            </a:r>
            <a:r>
              <a:rPr b="1" dirty="0" lang="en-US">
                <a:latin typeface="Times New Roman" pitchFamily="18" charset="0"/>
                <a:cs typeface="Times New Roman" pitchFamily="18" charset="0"/>
              </a:rPr>
              <a:t>cell lining organs that absorb materials </a:t>
            </a:r>
            <a:r>
              <a:rPr dirty="0" lang="en-US" err="1">
                <a:latin typeface="Times New Roman" pitchFamily="18" charset="0"/>
                <a:cs typeface="Times New Roman" pitchFamily="18" charset="0"/>
              </a:rPr>
              <a:t>eg</a:t>
            </a:r>
            <a:r>
              <a:rPr dirty="0" lang="en-US">
                <a:latin typeface="Times New Roman" pitchFamily="18" charset="0"/>
                <a:cs typeface="Times New Roman" pitchFamily="18" charset="0"/>
              </a:rPr>
              <a:t>. In the intestines( absorption of nutrients)  and the kidney </a:t>
            </a:r>
            <a:r>
              <a:rPr dirty="0" lang="en-US" smtClean="0">
                <a:latin typeface="Times New Roman" pitchFamily="18" charset="0"/>
                <a:cs typeface="Times New Roman" pitchFamily="18" charset="0"/>
              </a:rPr>
              <a:t>tubules. They increase</a:t>
            </a:r>
            <a:r>
              <a:rPr dirty="0" lang="en-US" smtClean="0"/>
              <a:t> </a:t>
            </a:r>
            <a:r>
              <a:rPr dirty="0" lang="en-US"/>
              <a:t>the surface </a:t>
            </a:r>
            <a:r>
              <a:rPr dirty="0" lang="en-US" smtClean="0"/>
              <a:t>area for absorption. </a:t>
            </a:r>
          </a:p>
          <a:p>
            <a:pPr lvl="1"/>
            <a:r>
              <a:rPr dirty="0" lang="en-US" smtClean="0"/>
              <a:t>Cilia </a:t>
            </a:r>
            <a:r>
              <a:rPr dirty="0" lang="en-US"/>
              <a:t>– microscopic hair-like projections </a:t>
            </a:r>
            <a:r>
              <a:rPr dirty="0" lang="en-US" u="sng"/>
              <a:t>containing microtubules </a:t>
            </a:r>
            <a:r>
              <a:rPr dirty="0" lang="en-US"/>
              <a:t>that lie along the free borders of </a:t>
            </a:r>
            <a:r>
              <a:rPr dirty="0" lang="en-US" smtClean="0"/>
              <a:t>some. They </a:t>
            </a:r>
            <a:r>
              <a:rPr dirty="0" lang="en-US"/>
              <a:t>beat in </a:t>
            </a:r>
            <a:r>
              <a:rPr dirty="0" lang="en-US" smtClean="0"/>
              <a:t>unison moving </a:t>
            </a:r>
            <a:r>
              <a:rPr dirty="0" lang="en-US"/>
              <a:t>substances along the surface, e.g. mucus upwards in the respiratory </a:t>
            </a:r>
            <a:r>
              <a:rPr dirty="0" lang="en-US" smtClean="0"/>
              <a:t>tract</a:t>
            </a:r>
            <a:r>
              <a:rPr dirty="0" lang="en-US"/>
              <a:t> </a:t>
            </a:r>
            <a:r>
              <a:rPr dirty="0" lang="en-US" smtClean="0"/>
              <a:t>and ovum through fallopian tubes. They shorter than flagella</a:t>
            </a:r>
            <a:endParaRPr dirty="0" lang="en-US"/>
          </a:p>
          <a:p>
            <a:pPr lvl="1"/>
            <a:r>
              <a:rPr dirty="0" lang="en-US" smtClean="0"/>
              <a:t>Flagella </a:t>
            </a:r>
            <a:r>
              <a:rPr dirty="0" lang="en-US"/>
              <a:t>– single, long whip-like projections, </a:t>
            </a:r>
            <a:r>
              <a:rPr dirty="0" lang="en-US" u="sng"/>
              <a:t>containing microtubules</a:t>
            </a:r>
            <a:r>
              <a:rPr dirty="0" lang="en-US"/>
              <a:t>, which form the ‘</a:t>
            </a:r>
            <a:r>
              <a:rPr b="1" dirty="0" lang="en-US"/>
              <a:t>tails’ of spermatozoa </a:t>
            </a:r>
            <a:r>
              <a:rPr dirty="0" lang="en-US" smtClean="0"/>
              <a:t>that </a:t>
            </a:r>
            <a:r>
              <a:rPr dirty="0" lang="en-US"/>
              <a:t>propel them through the female reproductive tract</a:t>
            </a:r>
          </a:p>
          <a:p>
            <a:endParaRPr dirty="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750" name="Rectangle 2"/>
          <p:cNvSpPr>
            <a:spLocks noGrp="1" noChangeArrowheads="1"/>
          </p:cNvSpPr>
          <p:nvPr>
            <p:ph type="title"/>
          </p:nvPr>
        </p:nvSpPr>
        <p:spPr>
          <a:xfrm>
            <a:off x="1981200" y="274638"/>
            <a:ext cx="8229600" cy="639762"/>
          </a:xfrm>
        </p:spPr>
        <p:txBody>
          <a:bodyPr/>
          <a:p>
            <a:pPr eaLnBrk="1" hangingPunct="1"/>
            <a:r>
              <a:rPr altLang="en-US" b="1" dirty="0" sz="3600" lang="en-US">
                <a:latin typeface="Times New Roman" panose="02020603050405020304" pitchFamily="18" charset="0"/>
              </a:rPr>
              <a:t>Cell transport </a:t>
            </a:r>
            <a:endParaRPr altLang="en-US" b="1" dirty="0" sz="3600" lang="en-US">
              <a:solidFill>
                <a:srgbClr val="FF0000"/>
              </a:solidFill>
              <a:latin typeface="Times New Roman" panose="02020603050405020304" pitchFamily="18" charset="0"/>
            </a:endParaRPr>
          </a:p>
        </p:txBody>
      </p:sp>
      <p:sp>
        <p:nvSpPr>
          <p:cNvPr id="1048751" name="Rectangle 3"/>
          <p:cNvSpPr>
            <a:spLocks noGrp="1" noChangeArrowheads="1"/>
          </p:cNvSpPr>
          <p:nvPr>
            <p:ph type="body" idx="1"/>
          </p:nvPr>
        </p:nvSpPr>
        <p:spPr>
          <a:xfrm>
            <a:off x="1142999" y="1219201"/>
            <a:ext cx="9816353" cy="5047128"/>
          </a:xfrm>
        </p:spPr>
        <p:txBody>
          <a:bodyPr>
            <a:normAutofit fontScale="85000" lnSpcReduction="20000"/>
          </a:bodyPr>
          <a:p>
            <a:pPr algn="justLow" indent="0" marL="0">
              <a:lnSpc>
                <a:spcPct val="90000"/>
              </a:lnSpc>
              <a:spcBef>
                <a:spcPct val="50000"/>
              </a:spcBef>
              <a:buNone/>
            </a:pPr>
            <a:r>
              <a:rPr altLang="en-US" dirty="0" lang="en-US" smtClean="0"/>
              <a:t>T</a:t>
            </a:r>
            <a:r>
              <a:rPr altLang="en-US" dirty="0" lang="en-US" smtClean="0">
                <a:latin typeface="Times New Roman" panose="02020603050405020304" pitchFamily="18" charset="0"/>
              </a:rPr>
              <a:t>he </a:t>
            </a:r>
            <a:r>
              <a:rPr altLang="en-US" dirty="0" lang="en-US">
                <a:latin typeface="Times New Roman" panose="02020603050405020304" pitchFamily="18" charset="0"/>
              </a:rPr>
              <a:t>cell membrane is selectively permeable so it controls the movement of substances in and out of the cell through active , passive transport or selective</a:t>
            </a:r>
            <a:r>
              <a:rPr altLang="en-US" dirty="0" lang="en-US" smtClean="0">
                <a:latin typeface="Times New Roman" panose="02020603050405020304" pitchFamily="18" charset="0"/>
              </a:rPr>
              <a:t>.</a:t>
            </a:r>
          </a:p>
          <a:p>
            <a:r>
              <a:rPr dirty="0" lang="en-US">
                <a:latin typeface="Times New Roman" pitchFamily="18" charset="0"/>
                <a:cs typeface="Times New Roman" pitchFamily="18" charset="0"/>
              </a:rPr>
              <a:t>Living cells constantly interact with the blood or tissue fluid around them, taking in some substances and secreting or excreting others</a:t>
            </a:r>
          </a:p>
          <a:p>
            <a:r>
              <a:rPr dirty="0" lang="en-US">
                <a:latin typeface="Times New Roman" pitchFamily="18" charset="0"/>
                <a:cs typeface="Times New Roman" pitchFamily="18" charset="0"/>
              </a:rPr>
              <a:t>The mechanisms of transport that enable cells to move materials into or out of the cell </a:t>
            </a:r>
            <a:r>
              <a:rPr dirty="0" lang="en-US" smtClean="0">
                <a:latin typeface="Times New Roman" pitchFamily="18" charset="0"/>
                <a:cs typeface="Times New Roman" pitchFamily="18" charset="0"/>
              </a:rPr>
              <a:t>are classified into:</a:t>
            </a:r>
          </a:p>
          <a:p>
            <a:r>
              <a:rPr b="1" dirty="0" lang="en-US" smtClean="0">
                <a:latin typeface="Times New Roman" pitchFamily="18" charset="0"/>
                <a:cs typeface="Times New Roman" pitchFamily="18" charset="0"/>
              </a:rPr>
              <a:t>Passive transport </a:t>
            </a:r>
          </a:p>
          <a:p>
            <a:pPr lvl="1"/>
            <a:r>
              <a:rPr dirty="0" lang="en-US" smtClean="0">
                <a:latin typeface="Times New Roman" pitchFamily="18" charset="0"/>
                <a:cs typeface="Times New Roman" pitchFamily="18" charset="0"/>
              </a:rPr>
              <a:t>Diffusion</a:t>
            </a:r>
          </a:p>
          <a:p>
            <a:pPr lvl="1"/>
            <a:r>
              <a:rPr dirty="0" lang="en-US" smtClean="0">
                <a:latin typeface="Times New Roman" pitchFamily="18" charset="0"/>
                <a:cs typeface="Times New Roman" pitchFamily="18" charset="0"/>
              </a:rPr>
              <a:t>Osmosis</a:t>
            </a:r>
          </a:p>
          <a:p>
            <a:pPr lvl="1"/>
            <a:r>
              <a:rPr dirty="0" lang="en-US" smtClean="0">
                <a:latin typeface="Times New Roman" pitchFamily="18" charset="0"/>
                <a:cs typeface="Times New Roman" pitchFamily="18" charset="0"/>
              </a:rPr>
              <a:t>Facilitated </a:t>
            </a:r>
            <a:r>
              <a:rPr dirty="0" lang="fr-FR" smtClean="0">
                <a:latin typeface="Times New Roman" pitchFamily="18" charset="0"/>
                <a:cs typeface="Times New Roman" pitchFamily="18" charset="0"/>
              </a:rPr>
              <a:t>diffusion</a:t>
            </a:r>
          </a:p>
          <a:p>
            <a:pPr indent="0" lvl="1" marL="457200">
              <a:buNone/>
            </a:pPr>
            <a:endParaRPr dirty="0" lang="fr-FR" smtClean="0">
              <a:latin typeface="Times New Roman" pitchFamily="18" charset="0"/>
              <a:cs typeface="Times New Roman" pitchFamily="18" charset="0"/>
            </a:endParaRPr>
          </a:p>
          <a:p>
            <a:r>
              <a:rPr b="1" dirty="0" lang="fr-FR" smtClean="0">
                <a:latin typeface="Times New Roman" pitchFamily="18" charset="0"/>
                <a:cs typeface="Times New Roman" pitchFamily="18" charset="0"/>
              </a:rPr>
              <a:t>Active </a:t>
            </a:r>
            <a:r>
              <a:rPr b="1" dirty="0" lang="fr-FR">
                <a:latin typeface="Times New Roman" pitchFamily="18" charset="0"/>
                <a:cs typeface="Times New Roman" pitchFamily="18" charset="0"/>
              </a:rPr>
              <a:t>transport</a:t>
            </a:r>
          </a:p>
          <a:p>
            <a:pPr lvl="1">
              <a:buFont typeface="Wingdings" pitchFamily="2" charset="2"/>
              <a:buChar char="ü"/>
            </a:pPr>
            <a:r>
              <a:rPr dirty="0" lang="fr-FR" err="1" smtClean="0">
                <a:latin typeface="Times New Roman" pitchFamily="18" charset="0"/>
                <a:cs typeface="Times New Roman" pitchFamily="18" charset="0"/>
              </a:rPr>
              <a:t>Phagocytosis</a:t>
            </a:r>
            <a:endParaRPr dirty="0" lang="fr-FR">
              <a:latin typeface="Times New Roman" pitchFamily="18" charset="0"/>
              <a:cs typeface="Times New Roman" pitchFamily="18" charset="0"/>
            </a:endParaRPr>
          </a:p>
          <a:p>
            <a:pPr lvl="1">
              <a:buFont typeface="Wingdings" pitchFamily="2" charset="2"/>
              <a:buChar char="ü"/>
            </a:pPr>
            <a:r>
              <a:rPr dirty="0" lang="en-US" smtClean="0">
                <a:latin typeface="Times New Roman" pitchFamily="18" charset="0"/>
                <a:cs typeface="Times New Roman" pitchFamily="18" charset="0"/>
              </a:rPr>
              <a:t>Pinocytosis</a:t>
            </a:r>
          </a:p>
          <a:p>
            <a:pPr lvl="1">
              <a:buFont typeface="Wingdings" pitchFamily="2" charset="2"/>
              <a:buChar char="ü"/>
            </a:pPr>
            <a:r>
              <a:rPr dirty="0" lang="en-US" smtClean="0">
                <a:latin typeface="Times New Roman" pitchFamily="18" charset="0"/>
                <a:cs typeface="Times New Roman" pitchFamily="18" charset="0"/>
              </a:rPr>
              <a:t>Exocytosis </a:t>
            </a:r>
          </a:p>
          <a:p>
            <a:pPr lvl="1">
              <a:buFont typeface="Wingdings" pitchFamily="2" charset="2"/>
              <a:buChar char="ü"/>
            </a:pPr>
            <a:r>
              <a:rPr dirty="0" lang="en-US" err="1" smtClean="0">
                <a:latin typeface="Times New Roman" pitchFamily="18" charset="0"/>
                <a:cs typeface="Times New Roman" pitchFamily="18" charset="0"/>
              </a:rPr>
              <a:t>fitration</a:t>
            </a:r>
            <a:endParaRPr dirty="0" lang="en-US">
              <a:latin typeface="Times New Roman" pitchFamily="18" charset="0"/>
              <a:cs typeface="Times New Roman" pitchFamily="18" charset="0"/>
            </a:endParaRPr>
          </a:p>
          <a:p>
            <a:pPr algn="justLow" indent="0" marL="0">
              <a:lnSpc>
                <a:spcPct val="90000"/>
              </a:lnSpc>
              <a:spcBef>
                <a:spcPct val="50000"/>
              </a:spcBef>
              <a:buNone/>
            </a:pPr>
            <a:endParaRPr altLang="en-US" dirty="0" lang="en-US"/>
          </a:p>
          <a:p>
            <a:pPr eaLnBrk="1" hangingPunct="1">
              <a:lnSpc>
                <a:spcPct val="90000"/>
              </a:lnSpc>
            </a:pPr>
            <a:endParaRPr altLang="en-US" dirty="0" lang="en-US"/>
          </a:p>
        </p:txBody>
      </p:sp>
    </p:spTree>
  </p:cSld>
  <p:clrMapOvr>
    <a:masterClrMapping/>
  </p:clrMapOvr>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752" name="Rectangle 2"/>
          <p:cNvSpPr>
            <a:spLocks noGrp="1" noChangeArrowheads="1"/>
          </p:cNvSpPr>
          <p:nvPr>
            <p:ph type="title"/>
          </p:nvPr>
        </p:nvSpPr>
        <p:spPr>
          <a:xfrm>
            <a:off x="1981200" y="274638"/>
            <a:ext cx="8229600" cy="563562"/>
          </a:xfrm>
        </p:spPr>
        <p:txBody>
          <a:bodyPr>
            <a:normAutofit fontScale="90000"/>
          </a:bodyPr>
          <a:p>
            <a:pPr eaLnBrk="1" hangingPunct="1"/>
            <a:r>
              <a:rPr altLang="en-US" b="1" i="1" lang="en-US" smtClean="0">
                <a:solidFill>
                  <a:srgbClr val="FF5050"/>
                </a:solidFill>
              </a:rPr>
              <a:t>Diffusion</a:t>
            </a:r>
            <a:br>
              <a:rPr altLang="en-US" b="1" i="1" lang="en-US" smtClean="0">
                <a:solidFill>
                  <a:srgbClr val="FF5050"/>
                </a:solidFill>
              </a:rPr>
            </a:br>
            <a:endParaRPr altLang="en-US" b="1" i="1" lang="en-US" smtClean="0">
              <a:solidFill>
                <a:srgbClr val="FF5050"/>
              </a:solidFill>
            </a:endParaRPr>
          </a:p>
        </p:txBody>
      </p:sp>
      <p:sp>
        <p:nvSpPr>
          <p:cNvPr id="1048753" name="Rectangle 3"/>
          <p:cNvSpPr>
            <a:spLocks noGrp="1" noChangeArrowheads="1"/>
          </p:cNvSpPr>
          <p:nvPr>
            <p:ph type="body" idx="1"/>
          </p:nvPr>
        </p:nvSpPr>
        <p:spPr>
          <a:xfrm>
            <a:off x="739587" y="685800"/>
            <a:ext cx="10327341" cy="5378824"/>
          </a:xfrm>
        </p:spPr>
        <p:txBody>
          <a:bodyPr>
            <a:normAutofit/>
          </a:bodyPr>
          <a:p>
            <a:r>
              <a:rPr altLang="en-US" dirty="0" sz="2400" lang="en-US">
                <a:solidFill>
                  <a:srgbClr val="6600FF"/>
                </a:solidFill>
                <a:effectLst>
                  <a:outerShdw algn="tl" blurRad="38100" dir="2700000" dist="38100">
                    <a:srgbClr val="C0C0C0"/>
                  </a:outerShdw>
                </a:effectLst>
              </a:rPr>
              <a:t>Diffusion</a:t>
            </a:r>
            <a:r>
              <a:rPr altLang="en-US" dirty="0" sz="2400" lang="en-US">
                <a:solidFill>
                  <a:srgbClr val="CCECFF"/>
                </a:solidFill>
                <a:effectLst>
                  <a:outerShdw algn="tl" blurRad="38100" dir="2700000" dist="38100">
                    <a:srgbClr val="C0C0C0"/>
                  </a:outerShdw>
                </a:effectLst>
              </a:rPr>
              <a:t> :</a:t>
            </a:r>
            <a:r>
              <a:rPr altLang="en-US" dirty="0" sz="2400" lang="en-US">
                <a:effectLst>
                  <a:outerShdw algn="tl" blurRad="38100" dir="2700000" dist="38100">
                    <a:srgbClr val="C0C0C0"/>
                  </a:outerShdw>
                </a:effectLst>
              </a:rPr>
              <a:t> movement of molecules from higher conc. To lower conc. </a:t>
            </a:r>
            <a:r>
              <a:rPr altLang="en-US" dirty="0" sz="2400" lang="en-US" smtClean="0">
                <a:effectLst>
                  <a:outerShdw algn="tl" blurRad="38100" dir="2700000" dist="38100">
                    <a:srgbClr val="C0C0C0"/>
                  </a:outerShdw>
                </a:effectLst>
              </a:rPr>
              <a:t>. </a:t>
            </a:r>
            <a:r>
              <a:rPr dirty="0" sz="2400" lang="en-US">
                <a:latin typeface="Times New Roman" pitchFamily="18" charset="0"/>
                <a:cs typeface="Times New Roman" pitchFamily="18" charset="0"/>
              </a:rPr>
              <a:t>(that is, with or </a:t>
            </a:r>
            <a:r>
              <a:rPr dirty="0" sz="2400" lang="en-US" smtClean="0">
                <a:latin typeface="Times New Roman" pitchFamily="18" charset="0"/>
                <a:cs typeface="Times New Roman" pitchFamily="18" charset="0"/>
              </a:rPr>
              <a:t>along/down </a:t>
            </a:r>
            <a:r>
              <a:rPr dirty="0" sz="2400" lang="en-US">
                <a:latin typeface="Times New Roman" pitchFamily="18" charset="0"/>
                <a:cs typeface="Times New Roman" pitchFamily="18" charset="0"/>
              </a:rPr>
              <a:t>a concentration gradient</a:t>
            </a:r>
            <a:r>
              <a:rPr dirty="0" sz="2400" lang="en-US" smtClean="0">
                <a:latin typeface="Times New Roman" pitchFamily="18" charset="0"/>
                <a:cs typeface="Times New Roman" pitchFamily="18" charset="0"/>
              </a:rPr>
              <a:t>).</a:t>
            </a:r>
          </a:p>
          <a:p>
            <a:r>
              <a:rPr dirty="0" sz="2400" lang="en-US" smtClean="0">
                <a:latin typeface="Times New Roman" pitchFamily="18" charset="0"/>
                <a:cs typeface="Times New Roman" pitchFamily="18" charset="0"/>
              </a:rPr>
              <a:t>Diffusion </a:t>
            </a:r>
            <a:r>
              <a:rPr dirty="0" sz="2400" lang="en-US">
                <a:latin typeface="Times New Roman" pitchFamily="18" charset="0"/>
                <a:cs typeface="Times New Roman" pitchFamily="18" charset="0"/>
              </a:rPr>
              <a:t>occurs because molecules have free energy; that is, they are always in </a:t>
            </a:r>
            <a:r>
              <a:rPr dirty="0" sz="2400" lang="en-US" smtClean="0">
                <a:latin typeface="Times New Roman" pitchFamily="18" charset="0"/>
                <a:cs typeface="Times New Roman" pitchFamily="18" charset="0"/>
              </a:rPr>
              <a:t>motion</a:t>
            </a:r>
          </a:p>
          <a:p>
            <a:r>
              <a:rPr altLang="en-US" dirty="0" sz="2400" lang="en-US" smtClean="0"/>
              <a:t>Speed </a:t>
            </a:r>
            <a:r>
              <a:rPr altLang="en-US" dirty="0" sz="2400" lang="en-US"/>
              <a:t>of diffusion is dependent on the concentration </a:t>
            </a:r>
            <a:r>
              <a:rPr altLang="en-US" dirty="0" sz="2400" lang="en-US" smtClean="0"/>
              <a:t>gradient</a:t>
            </a:r>
            <a:endParaRPr altLang="en-US" dirty="0" sz="2400" lang="en-US" smtClean="0">
              <a:latin typeface="Times New Roman" pitchFamily="18" charset="0"/>
              <a:cs typeface="Times New Roman" pitchFamily="18" charset="0"/>
            </a:endParaRPr>
          </a:p>
          <a:p>
            <a:r>
              <a:rPr altLang="en-US" dirty="0" sz="2400" lang="en-US" smtClean="0"/>
              <a:t>It </a:t>
            </a:r>
            <a:r>
              <a:rPr altLang="en-US" dirty="0" sz="2400" lang="en-US"/>
              <a:t>is limited by diffusion rate of the molecule</a:t>
            </a:r>
            <a:r>
              <a:rPr altLang="en-US" dirty="0" sz="2400" lang="en-US" smtClean="0"/>
              <a:t>.</a:t>
            </a:r>
            <a:r>
              <a:rPr altLang="en-US" dirty="0" sz="2400" lang="en-US"/>
              <a:t> </a:t>
            </a:r>
            <a:r>
              <a:rPr dirty="0" sz="2400" lang="en-US" smtClean="0">
                <a:latin typeface="Times New Roman" pitchFamily="18" charset="0"/>
                <a:cs typeface="Times New Roman" pitchFamily="18" charset="0"/>
              </a:rPr>
              <a:t>Example </a:t>
            </a:r>
            <a:r>
              <a:rPr dirty="0" sz="2400" lang="en-US">
                <a:latin typeface="Times New Roman" pitchFamily="18" charset="0"/>
                <a:cs typeface="Times New Roman" pitchFamily="18" charset="0"/>
              </a:rPr>
              <a:t>is the exchange of gases in the lungs or body </a:t>
            </a:r>
            <a:r>
              <a:rPr dirty="0" sz="2400" lang="en-US" smtClean="0">
                <a:latin typeface="Times New Roman" pitchFamily="18" charset="0"/>
                <a:cs typeface="Times New Roman" pitchFamily="18" charset="0"/>
              </a:rPr>
              <a:t>tissues</a:t>
            </a:r>
          </a:p>
          <a:p>
            <a:r>
              <a:rPr dirty="0" sz="2400" lang="en-US">
                <a:solidFill>
                  <a:srgbClr val="FF0000"/>
                </a:solidFill>
              </a:rPr>
              <a:t>Small substances diffuse down the concentration gradient crossing membranes by</a:t>
            </a:r>
            <a:r>
              <a:rPr dirty="0" sz="2400" lang="en-US" smtClean="0">
                <a:solidFill>
                  <a:srgbClr val="FF0000"/>
                </a:solidFill>
              </a:rPr>
              <a:t>:</a:t>
            </a:r>
            <a:endParaRPr dirty="0" sz="2400" lang="en-US">
              <a:solidFill>
                <a:srgbClr val="FF0000"/>
              </a:solidFill>
            </a:endParaRPr>
          </a:p>
          <a:p>
            <a:pPr lvl="1">
              <a:buFont typeface="Wingdings" pitchFamily="2" charset="2"/>
              <a:buChar char="v"/>
            </a:pPr>
            <a:r>
              <a:rPr dirty="0" sz="2000" lang="en-US">
                <a:solidFill>
                  <a:srgbClr val="FF0000"/>
                </a:solidFill>
              </a:rPr>
              <a:t>Dissolving in the lipid part of the membrane, e.g. </a:t>
            </a:r>
            <a:r>
              <a:rPr dirty="0" sz="2000" lang="fr-FR" err="1">
                <a:solidFill>
                  <a:srgbClr val="FF0000"/>
                </a:solidFill>
              </a:rPr>
              <a:t>lipid</a:t>
            </a:r>
            <a:r>
              <a:rPr dirty="0" sz="2000" lang="fr-FR">
                <a:solidFill>
                  <a:srgbClr val="FF0000"/>
                </a:solidFill>
              </a:rPr>
              <a:t>-soluble substances: </a:t>
            </a:r>
            <a:r>
              <a:rPr dirty="0" sz="2000" lang="fr-FR" err="1">
                <a:solidFill>
                  <a:srgbClr val="FF0000"/>
                </a:solidFill>
              </a:rPr>
              <a:t>oxygen</a:t>
            </a:r>
            <a:r>
              <a:rPr dirty="0" sz="2000" lang="fr-FR">
                <a:solidFill>
                  <a:srgbClr val="FF0000"/>
                </a:solidFill>
              </a:rPr>
              <a:t>, </a:t>
            </a:r>
            <a:r>
              <a:rPr dirty="0" sz="2000" lang="fr-FR" err="1">
                <a:solidFill>
                  <a:srgbClr val="FF0000"/>
                </a:solidFill>
              </a:rPr>
              <a:t>carbon</a:t>
            </a:r>
            <a:r>
              <a:rPr dirty="0" sz="2000" lang="fr-FR">
                <a:solidFill>
                  <a:srgbClr val="FF0000"/>
                </a:solidFill>
              </a:rPr>
              <a:t> </a:t>
            </a:r>
            <a:r>
              <a:rPr dirty="0" sz="2000" lang="fr-FR" err="1">
                <a:solidFill>
                  <a:srgbClr val="FF0000"/>
                </a:solidFill>
              </a:rPr>
              <a:t>dioxide</a:t>
            </a:r>
            <a:r>
              <a:rPr dirty="0" sz="2000" lang="fr-FR">
                <a:solidFill>
                  <a:srgbClr val="FF0000"/>
                </a:solidFill>
              </a:rPr>
              <a:t>, </a:t>
            </a:r>
            <a:r>
              <a:rPr dirty="0" sz="2000" lang="en-US">
                <a:solidFill>
                  <a:srgbClr val="FF0000"/>
                </a:solidFill>
              </a:rPr>
              <a:t>fatty acids, steroids</a:t>
            </a:r>
          </a:p>
          <a:p>
            <a:pPr lvl="1">
              <a:buNone/>
            </a:pPr>
            <a:endParaRPr dirty="0" sz="2000" lang="en-US">
              <a:solidFill>
                <a:srgbClr val="FF0000"/>
              </a:solidFill>
            </a:endParaRPr>
          </a:p>
          <a:p>
            <a:pPr lvl="1">
              <a:buFont typeface="Wingdings" pitchFamily="2" charset="2"/>
              <a:buChar char="v"/>
            </a:pPr>
            <a:r>
              <a:rPr dirty="0" sz="2000" lang="en-US">
                <a:solidFill>
                  <a:srgbClr val="FF0000"/>
                </a:solidFill>
              </a:rPr>
              <a:t>Passing through water-filled channels, or pores in the membrane, e.g. small water-soluble substances: sodium, potassium, calcium.</a:t>
            </a:r>
          </a:p>
          <a:p>
            <a:pPr>
              <a:buFont typeface="Wingdings" pitchFamily="2" charset="2"/>
              <a:buChar char="Ø"/>
            </a:pPr>
            <a:endParaRPr altLang="en-US" dirty="0" sz="2400" lang="en-US"/>
          </a:p>
          <a:p>
            <a:pPr eaLnBrk="1" hangingPunct="1"/>
            <a:endParaRPr altLang="en-US" dirty="0" sz="2400" lang="en-US"/>
          </a:p>
          <a:p>
            <a:pPr eaLnBrk="1" hangingPunct="1" indent="0" marL="0">
              <a:buNone/>
            </a:pPr>
            <a:endParaRPr altLang="en-US" dirty="0" sz="2400" lang="en-US" u="sng"/>
          </a:p>
          <a:p>
            <a:pPr eaLnBrk="1" hangingPunct="1"/>
            <a:endParaRPr altLang="en-US" dirty="0" sz="2400" lang="en-US"/>
          </a:p>
          <a:p>
            <a:pPr eaLnBrk="1" hangingPunct="1"/>
            <a:endParaRPr altLang="en-US" dirty="0" sz="2400" lang="en-US"/>
          </a:p>
        </p:txBody>
      </p:sp>
    </p:spTree>
  </p:cSld>
  <p:clrMapOvr>
    <a:masterClrMapping/>
  </p:clrMapOvr>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754" name="Rectangle 3"/>
          <p:cNvSpPr>
            <a:spLocks noGrp="1" noChangeArrowheads="1"/>
          </p:cNvSpPr>
          <p:nvPr>
            <p:ph type="body" idx="1"/>
          </p:nvPr>
        </p:nvSpPr>
        <p:spPr>
          <a:xfrm>
            <a:off x="1008529" y="712694"/>
            <a:ext cx="10206318" cy="5840505"/>
          </a:xfrm>
        </p:spPr>
        <p:txBody>
          <a:bodyPr/>
          <a:p>
            <a:pPr eaLnBrk="1" hangingPunct="1"/>
            <a:r>
              <a:rPr altLang="en-US" dirty="0" lang="en-US"/>
              <a:t>Simple diffusion can also be accomplished by the passage of solutes through "tunnel-like" transmembrane proteins called channel proteins.</a:t>
            </a:r>
          </a:p>
          <a:p>
            <a:pPr eaLnBrk="1" hangingPunct="1"/>
            <a:endParaRPr altLang="en-US" dirty="0" lang="en-US"/>
          </a:p>
        </p:txBody>
      </p:sp>
      <p:pic>
        <p:nvPicPr>
          <p:cNvPr id="2097168" name="Picture 4" descr="Image133"/>
          <p:cNvPicPr>
            <a:picLocks noChangeAspect="1" noChangeArrowheads="1"/>
          </p:cNvPicPr>
          <p:nvPr/>
        </p:nvPicPr>
        <p:blipFill>
          <a:blip xmlns:r="http://schemas.openxmlformats.org/officeDocument/2006/relationships" r:embed="rId1"/>
          <a:srcRect/>
          <a:stretch>
            <a:fillRect/>
          </a:stretch>
        </p:blipFill>
        <p:spPr bwMode="auto">
          <a:xfrm>
            <a:off x="2362200" y="2590800"/>
            <a:ext cx="7924800" cy="3657600"/>
          </a:xfrm>
          <a:prstGeom prst="rect"/>
          <a:noFill/>
          <a:ln>
            <a:noFill/>
          </a:ln>
        </p:spPr>
      </p:pic>
    </p:spTree>
  </p:cSld>
  <p:clrMapOvr>
    <a:masterClrMapping/>
  </p:clrMapOvr>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755" name="Rectangle 2"/>
          <p:cNvSpPr>
            <a:spLocks noGrp="1" noChangeArrowheads="1"/>
          </p:cNvSpPr>
          <p:nvPr>
            <p:ph type="title"/>
          </p:nvPr>
        </p:nvSpPr>
        <p:spPr>
          <a:xfrm>
            <a:off x="1981200" y="274638"/>
            <a:ext cx="8229600" cy="563562"/>
          </a:xfrm>
        </p:spPr>
        <p:txBody>
          <a:bodyPr>
            <a:normAutofit fontScale="90000"/>
          </a:bodyPr>
          <a:p>
            <a:pPr eaLnBrk="1" hangingPunct="1"/>
            <a:r>
              <a:rPr altLang="en-US" b="1" sz="3600" lang="en-US">
                <a:solidFill>
                  <a:srgbClr val="FF5050"/>
                </a:solidFill>
              </a:rPr>
              <a:t>FACILITED  DIFFUSION</a:t>
            </a:r>
          </a:p>
        </p:txBody>
      </p:sp>
      <p:sp>
        <p:nvSpPr>
          <p:cNvPr id="1048756" name="Rectangle 3"/>
          <p:cNvSpPr>
            <a:spLocks noGrp="1" noChangeArrowheads="1"/>
          </p:cNvSpPr>
          <p:nvPr>
            <p:ph type="body" idx="1"/>
          </p:nvPr>
        </p:nvSpPr>
        <p:spPr>
          <a:xfrm>
            <a:off x="1981200" y="685800"/>
            <a:ext cx="8229600" cy="5715000"/>
          </a:xfrm>
        </p:spPr>
        <p:txBody>
          <a:bodyPr/>
          <a:p>
            <a:pPr eaLnBrk="1" hangingPunct="1">
              <a:buFontTx/>
              <a:buNone/>
            </a:pPr>
            <a:r>
              <a:rPr altLang="en-US" b="1" lang="en-US" smtClean="0">
                <a:solidFill>
                  <a:srgbClr val="6600FF"/>
                </a:solidFill>
                <a:effectLst>
                  <a:outerShdw algn="tl" blurRad="38100" dir="2700000" dist="38100">
                    <a:srgbClr val="C0C0C0"/>
                  </a:outerShdw>
                </a:effectLst>
              </a:rPr>
              <a:t>	</a:t>
            </a:r>
            <a:endParaRPr altLang="en-US" sz="2400" lang="en-US"/>
          </a:p>
        </p:txBody>
      </p:sp>
      <p:sp>
        <p:nvSpPr>
          <p:cNvPr id="1048757" name="Rectangle 4"/>
          <p:cNvSpPr>
            <a:spLocks noChangeArrowheads="1"/>
          </p:cNvSpPr>
          <p:nvPr/>
        </p:nvSpPr>
        <p:spPr bwMode="auto">
          <a:xfrm>
            <a:off x="1129553" y="706934"/>
            <a:ext cx="10112188" cy="5262979"/>
          </a:xfrm>
          <a:prstGeom prst="rect"/>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indent="-457200" marL="457200">
              <a:spcBef>
                <a:spcPct val="0"/>
              </a:spcBef>
              <a:buFont typeface="Wingdings" panose="05000000000000000000" pitchFamily="2" charset="2"/>
              <a:buChar char="ü"/>
            </a:pPr>
            <a:r>
              <a:rPr dirty="0" sz="2800" lang="en-US" smtClean="0">
                <a:latin typeface="Times New Roman" pitchFamily="18" charset="0"/>
                <a:cs typeface="Times New Roman" pitchFamily="18" charset="0"/>
              </a:rPr>
              <a:t>Molecules </a:t>
            </a:r>
            <a:r>
              <a:rPr dirty="0" sz="2800" lang="en-US">
                <a:latin typeface="Times New Roman" pitchFamily="18" charset="0"/>
                <a:cs typeface="Times New Roman" pitchFamily="18" charset="0"/>
              </a:rPr>
              <a:t>move through a membrane from an </a:t>
            </a:r>
            <a:r>
              <a:rPr dirty="0" sz="2800" lang="en-US" u="sng">
                <a:latin typeface="Times New Roman" pitchFamily="18" charset="0"/>
                <a:cs typeface="Times New Roman" pitchFamily="18" charset="0"/>
              </a:rPr>
              <a:t>area of greater concentration to an area of lesser concentration</a:t>
            </a:r>
            <a:r>
              <a:rPr dirty="0" sz="2800" lang="en-US">
                <a:latin typeface="Times New Roman" pitchFamily="18" charset="0"/>
                <a:cs typeface="Times New Roman" pitchFamily="18" charset="0"/>
              </a:rPr>
              <a:t>, but they need some help </a:t>
            </a:r>
            <a:r>
              <a:rPr dirty="0" sz="2800" lang="en-US" smtClean="0">
                <a:latin typeface="Times New Roman" pitchFamily="18" charset="0"/>
                <a:cs typeface="Times New Roman" pitchFamily="18" charset="0"/>
              </a:rPr>
              <a:t>of a </a:t>
            </a:r>
            <a:r>
              <a:rPr b="1" dirty="0" sz="2800" lang="en-US" smtClean="0">
                <a:latin typeface="Times New Roman" pitchFamily="18" charset="0"/>
                <a:cs typeface="Times New Roman" pitchFamily="18" charset="0"/>
              </a:rPr>
              <a:t>carrier</a:t>
            </a:r>
            <a:r>
              <a:rPr dirty="0" sz="2800" lang="en-US" smtClean="0">
                <a:latin typeface="Times New Roman" pitchFamily="18" charset="0"/>
                <a:cs typeface="Times New Roman" pitchFamily="18" charset="0"/>
              </a:rPr>
              <a:t> to </a:t>
            </a:r>
            <a:r>
              <a:rPr dirty="0" sz="2800" lang="en-US">
                <a:latin typeface="Times New Roman" pitchFamily="18" charset="0"/>
                <a:cs typeface="Times New Roman" pitchFamily="18" charset="0"/>
              </a:rPr>
              <a:t>do this.</a:t>
            </a:r>
          </a:p>
          <a:p>
            <a:pPr indent="-457200" marL="457200">
              <a:spcBef>
                <a:spcPct val="0"/>
              </a:spcBef>
              <a:buFont typeface="Wingdings" panose="05000000000000000000" pitchFamily="2" charset="2"/>
              <a:buChar char="ü"/>
            </a:pPr>
            <a:endParaRPr altLang="en-US" dirty="0" sz="2800" lang="en-US" smtClean="0">
              <a:latin typeface="Times New Roman" panose="02020603050405020304" pitchFamily="18" charset="0"/>
            </a:endParaRPr>
          </a:p>
          <a:p>
            <a:pPr indent="-457200" marL="457200">
              <a:spcBef>
                <a:spcPct val="0"/>
              </a:spcBef>
              <a:buFont typeface="Wingdings" panose="05000000000000000000" pitchFamily="2" charset="2"/>
              <a:buChar char="ü"/>
            </a:pPr>
            <a:r>
              <a:rPr altLang="en-US" dirty="0" sz="2800" lang="en-US" smtClean="0">
                <a:latin typeface="Times New Roman" panose="02020603050405020304" pitchFamily="18" charset="0"/>
              </a:rPr>
              <a:t>This </a:t>
            </a:r>
            <a:r>
              <a:rPr altLang="en-US" dirty="0" sz="2800" lang="en-US">
                <a:latin typeface="Times New Roman" panose="02020603050405020304" pitchFamily="18" charset="0"/>
              </a:rPr>
              <a:t>type of transport mechanisms utilizes </a:t>
            </a:r>
            <a:r>
              <a:rPr altLang="en-US" dirty="0" sz="2800" lang="en-US" u="sng">
                <a:solidFill>
                  <a:srgbClr val="6600FF"/>
                </a:solidFill>
                <a:latin typeface="Times New Roman" panose="02020603050405020304" pitchFamily="18" charset="0"/>
              </a:rPr>
              <a:t>membrane proteins channels</a:t>
            </a:r>
            <a:r>
              <a:rPr altLang="en-US" dirty="0" sz="2800" lang="en-US">
                <a:latin typeface="Times New Roman" panose="02020603050405020304" pitchFamily="18" charset="0"/>
              </a:rPr>
              <a:t>   to allow </a:t>
            </a:r>
            <a:r>
              <a:rPr altLang="en-US" dirty="0" sz="2800" lang="en-US">
                <a:solidFill>
                  <a:srgbClr val="FF33CC"/>
                </a:solidFill>
                <a:latin typeface="Times New Roman" panose="02020603050405020304" pitchFamily="18" charset="0"/>
              </a:rPr>
              <a:t>charged molecules</a:t>
            </a:r>
            <a:r>
              <a:rPr altLang="en-US" dirty="0" sz="2800" lang="en-US">
                <a:latin typeface="Times New Roman" panose="02020603050405020304" pitchFamily="18" charset="0"/>
              </a:rPr>
              <a:t> (which could not diffuse across the membrane) to freely diffuse in and out of the cell</a:t>
            </a:r>
          </a:p>
          <a:p>
            <a:pPr eaLnBrk="1" hangingPunct="1">
              <a:spcBef>
                <a:spcPct val="0"/>
              </a:spcBef>
              <a:buFontTx/>
              <a:buNone/>
            </a:pPr>
            <a:endParaRPr altLang="en-US" dirty="0" sz="2800" lang="en-US">
              <a:latin typeface="Times New Roman" panose="02020603050405020304" pitchFamily="18" charset="0"/>
            </a:endParaRPr>
          </a:p>
          <a:p>
            <a:pPr indent="-457200" marL="457200">
              <a:spcBef>
                <a:spcPct val="0"/>
              </a:spcBef>
              <a:buFont typeface="Wingdings" panose="05000000000000000000" pitchFamily="2" charset="2"/>
              <a:buChar char="ü"/>
            </a:pPr>
            <a:r>
              <a:rPr altLang="en-US" dirty="0" sz="2800" lang="en-US">
                <a:latin typeface="Times New Roman" panose="02020603050405020304" pitchFamily="18" charset="0"/>
              </a:rPr>
              <a:t>This channels comes into use with small ions like </a:t>
            </a:r>
            <a:r>
              <a:rPr altLang="en-US" dirty="0" sz="2800" lang="en-US">
                <a:solidFill>
                  <a:srgbClr val="6600FF"/>
                </a:solidFill>
                <a:latin typeface="Times New Roman" panose="02020603050405020304" pitchFamily="18" charset="0"/>
              </a:rPr>
              <a:t>Na+, K+ and cl-</a:t>
            </a:r>
          </a:p>
          <a:p>
            <a:pPr eaLnBrk="1" hangingPunct="1">
              <a:spcBef>
                <a:spcPct val="0"/>
              </a:spcBef>
              <a:buFontTx/>
              <a:buNone/>
            </a:pPr>
            <a:endParaRPr altLang="en-US" dirty="0" sz="2800" lang="en-US">
              <a:solidFill>
                <a:srgbClr val="6600FF"/>
              </a:solidFill>
              <a:latin typeface="Times New Roman" panose="02020603050405020304" pitchFamily="18" charset="0"/>
            </a:endParaRPr>
          </a:p>
          <a:p>
            <a:pPr indent="-457200" marL="457200">
              <a:spcBef>
                <a:spcPct val="0"/>
              </a:spcBef>
              <a:buFont typeface="Wingdings" panose="05000000000000000000" pitchFamily="2" charset="2"/>
              <a:buChar char="ü"/>
            </a:pPr>
            <a:r>
              <a:rPr altLang="en-US" dirty="0" sz="2800" lang="en-US">
                <a:latin typeface="Times New Roman" panose="02020603050405020304" pitchFamily="18" charset="0"/>
              </a:rPr>
              <a:t>The speed of facilitated transport is limited by the number of channels  available </a:t>
            </a:r>
            <a:r>
              <a:rPr altLang="en-US" dirty="0" sz="2800" lang="en-US" smtClean="0">
                <a:latin typeface="Times New Roman" panose="02020603050405020304" pitchFamily="18" charset="0"/>
              </a:rPr>
              <a:t>.</a:t>
            </a:r>
            <a:endParaRPr altLang="en-US" dirty="0" sz="2800" lang="en-US">
              <a:latin typeface="Times New Roman" panose="02020603050405020304" pitchFamily="18" charset="0"/>
            </a:endParaRPr>
          </a:p>
        </p:txBody>
      </p:sp>
    </p:spTree>
  </p:cSld>
  <p:clrMapOvr>
    <a:masterClrMapping/>
  </p:clrMapOvr>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758" name="Content Placeholder 1"/>
          <p:cNvSpPr>
            <a:spLocks noGrp="1"/>
          </p:cNvSpPr>
          <p:nvPr>
            <p:ph idx="1"/>
          </p:nvPr>
        </p:nvSpPr>
        <p:spPr>
          <a:xfrm>
            <a:off x="1008529" y="838201"/>
            <a:ext cx="9749117" cy="5169091"/>
          </a:xfrm>
        </p:spPr>
        <p:txBody>
          <a:bodyPr>
            <a:normAutofit lnSpcReduction="10000"/>
          </a:bodyPr>
          <a:p>
            <a:pPr indent="0" marL="0">
              <a:buNone/>
            </a:pPr>
            <a:endParaRPr dirty="0" sz="2400" lang="en-US">
              <a:latin typeface="Times New Roman" pitchFamily="18" charset="0"/>
              <a:cs typeface="Times New Roman" pitchFamily="18" charset="0"/>
            </a:endParaRPr>
          </a:p>
          <a:p>
            <a:r>
              <a:rPr dirty="0" lang="en-US">
                <a:latin typeface="Times New Roman" pitchFamily="18" charset="0"/>
                <a:cs typeface="Times New Roman" pitchFamily="18" charset="0"/>
              </a:rPr>
              <a:t>Diffusion of glucose and amino acids into most cells requires a specific </a:t>
            </a:r>
            <a:r>
              <a:rPr b="1" dirty="0" lang="en-US">
                <a:latin typeface="Times New Roman" pitchFamily="18" charset="0"/>
                <a:cs typeface="Times New Roman" pitchFamily="18" charset="0"/>
              </a:rPr>
              <a:t>transporter, </a:t>
            </a:r>
            <a:r>
              <a:rPr dirty="0" lang="en-US">
                <a:latin typeface="Times New Roman" pitchFamily="18" charset="0"/>
                <a:cs typeface="Times New Roman" pitchFamily="18" charset="0"/>
              </a:rPr>
              <a:t>which may also be called a </a:t>
            </a:r>
            <a:r>
              <a:rPr b="1" dirty="0" lang="en-US">
                <a:latin typeface="Times New Roman" pitchFamily="18" charset="0"/>
                <a:cs typeface="Times New Roman" pitchFamily="18" charset="0"/>
              </a:rPr>
              <a:t>carrier </a:t>
            </a:r>
            <a:r>
              <a:rPr b="1" dirty="0" lang="en-US" smtClean="0">
                <a:latin typeface="Times New Roman" pitchFamily="18" charset="0"/>
                <a:cs typeface="Times New Roman" pitchFamily="18" charset="0"/>
              </a:rPr>
              <a:t>enzyme</a:t>
            </a:r>
          </a:p>
          <a:p>
            <a:endParaRPr b="1" dirty="0" lang="en-US">
              <a:latin typeface="Times New Roman" pitchFamily="18" charset="0"/>
              <a:cs typeface="Times New Roman" pitchFamily="18" charset="0"/>
            </a:endParaRPr>
          </a:p>
          <a:p>
            <a:r>
              <a:rPr b="1" dirty="0" lang="en-US">
                <a:latin typeface="Times New Roman" pitchFamily="18" charset="0"/>
                <a:cs typeface="Times New Roman" pitchFamily="18" charset="0"/>
              </a:rPr>
              <a:t>These transporters </a:t>
            </a:r>
            <a:r>
              <a:rPr dirty="0" lang="en-US">
                <a:latin typeface="Times New Roman" pitchFamily="18" charset="0"/>
                <a:cs typeface="Times New Roman" pitchFamily="18" charset="0"/>
              </a:rPr>
              <a:t>are proteins that are part of the cell membrane</a:t>
            </a:r>
            <a:r>
              <a:rPr dirty="0" lang="en-US" smtClean="0">
                <a:latin typeface="Times New Roman" pitchFamily="18" charset="0"/>
                <a:cs typeface="Times New Roman" pitchFamily="18" charset="0"/>
              </a:rPr>
              <a:t>.</a:t>
            </a:r>
          </a:p>
          <a:p>
            <a:endParaRPr dirty="0" lang="en-US">
              <a:latin typeface="Times New Roman" pitchFamily="18" charset="0"/>
              <a:cs typeface="Times New Roman" pitchFamily="18" charset="0"/>
            </a:endParaRPr>
          </a:p>
          <a:p>
            <a:r>
              <a:rPr dirty="0" lang="en-US">
                <a:latin typeface="Times New Roman" pitchFamily="18" charset="0"/>
                <a:cs typeface="Times New Roman" pitchFamily="18" charset="0"/>
              </a:rPr>
              <a:t>Glucose and amino acid bond to the specific transporter and by doing so change the shape of the protein. </a:t>
            </a:r>
            <a:endParaRPr dirty="0" lang="en-US" smtClean="0">
              <a:latin typeface="Times New Roman" pitchFamily="18" charset="0"/>
              <a:cs typeface="Times New Roman" pitchFamily="18" charset="0"/>
            </a:endParaRPr>
          </a:p>
          <a:p>
            <a:endParaRPr dirty="0" lang="en-US">
              <a:latin typeface="Times New Roman" pitchFamily="18" charset="0"/>
              <a:cs typeface="Times New Roman" pitchFamily="18" charset="0"/>
            </a:endParaRPr>
          </a:p>
          <a:p>
            <a:r>
              <a:rPr dirty="0" lang="en-US">
                <a:latin typeface="Times New Roman" pitchFamily="18" charset="0"/>
                <a:cs typeface="Times New Roman" pitchFamily="18" charset="0"/>
              </a:rPr>
              <a:t>This physical change propels the glucose and amino acid  into the interior of the cell</a:t>
            </a:r>
            <a:r>
              <a:rPr dirty="0" sz="2400" lang="en-US">
                <a:latin typeface="Times New Roman" pitchFamily="18" charset="0"/>
                <a:cs typeface="Times New Roman" pitchFamily="18" charset="0"/>
              </a:rPr>
              <a:t>. </a:t>
            </a:r>
          </a:p>
        </p:txBody>
      </p:sp>
      <p:sp>
        <p:nvSpPr>
          <p:cNvPr id="1048759" name="Title 2"/>
          <p:cNvSpPr>
            <a:spLocks noGrp="1"/>
          </p:cNvSpPr>
          <p:nvPr>
            <p:ph type="title"/>
          </p:nvPr>
        </p:nvSpPr>
        <p:spPr>
          <a:xfrm>
            <a:off x="1981200" y="274638"/>
            <a:ext cx="8229600" cy="715962"/>
          </a:xfrm>
        </p:spPr>
        <p:txBody>
          <a:bodyPr>
            <a:normAutofit/>
          </a:bodyPr>
          <a:p>
            <a:r>
              <a:rPr b="1" dirty="0" sz="2700" lang="en-US" smtClean="0">
                <a:latin typeface="Times New Roman" pitchFamily="18" charset="0"/>
                <a:cs typeface="Times New Roman" pitchFamily="18" charset="0"/>
              </a:rPr>
              <a:t>An example of FACILITATED DIFFUSION</a:t>
            </a:r>
            <a:endParaRPr b="1" dirty="0" lang="en-US"/>
          </a:p>
        </p:txBody>
      </p:sp>
    </p:spTree>
  </p:cSld>
  <p:clrMapOvr>
    <a:masterClrMapping/>
  </p:clrMapOvr>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pic>
        <p:nvPicPr>
          <p:cNvPr id="2097169" name="Picture 2"/>
          <p:cNvPicPr>
            <a:picLocks noChangeAspect="1" noChangeArrowheads="1"/>
          </p:cNvPicPr>
          <p:nvPr/>
        </p:nvPicPr>
        <p:blipFill>
          <a:blip xmlns:r="http://schemas.openxmlformats.org/officeDocument/2006/relationships" r:embed="rId1"/>
          <a:srcRect/>
          <a:stretch>
            <a:fillRect/>
          </a:stretch>
        </p:blipFill>
        <p:spPr bwMode="auto">
          <a:xfrm>
            <a:off x="636494" y="376518"/>
            <a:ext cx="5867400" cy="5353050"/>
          </a:xfrm>
          <a:prstGeom prst="rect"/>
          <a:noFill/>
          <a:ln w="9525">
            <a:noFill/>
            <a:miter lim="800000"/>
            <a:headEnd/>
            <a:tailEnd/>
          </a:ln>
          <a:effectLst/>
        </p:spPr>
      </p:pic>
      <p:pic>
        <p:nvPicPr>
          <p:cNvPr id="2097170" name="Picture 4" descr="ln09i"/>
          <p:cNvPicPr>
            <a:picLocks noChangeAspect="1" noChangeArrowheads="1"/>
          </p:cNvPicPr>
          <p:nvPr/>
        </p:nvPicPr>
        <p:blipFill>
          <a:blip xmlns:r="http://schemas.openxmlformats.org/officeDocument/2006/relationships" r:embed="rId2"/>
          <a:srcRect/>
          <a:stretch>
            <a:fillRect/>
          </a:stretch>
        </p:blipFill>
        <p:spPr bwMode="auto">
          <a:xfrm>
            <a:off x="6010835" y="3751731"/>
            <a:ext cx="5410200" cy="2514600"/>
          </a:xfrm>
          <a:prstGeom prst="rect"/>
          <a:noFill/>
          <a:ln>
            <a:noFill/>
          </a:ln>
        </p:spPr>
      </p:pic>
      <p:sp>
        <p:nvSpPr>
          <p:cNvPr id="1048760" name="Rectangle 1"/>
          <p:cNvSpPr/>
          <p:nvPr/>
        </p:nvSpPr>
        <p:spPr>
          <a:xfrm>
            <a:off x="5914465" y="1740959"/>
            <a:ext cx="6096000" cy="646331"/>
          </a:xfrm>
          <a:prstGeom prst="rect"/>
        </p:spPr>
        <p:txBody>
          <a:bodyPr>
            <a:spAutoFit/>
          </a:bodyPr>
          <a:p>
            <a:r>
              <a:rPr altLang="en-US" b="1" dirty="0" lang="en-US">
                <a:solidFill>
                  <a:srgbClr val="6600FF"/>
                </a:solidFill>
              </a:rPr>
              <a:t>These "carrier proteins" are known as "Permeases".</a:t>
            </a:r>
          </a:p>
          <a:p>
            <a:endParaRPr altLang="en-US" b="1" dirty="0" lang="en-US">
              <a:solidFill>
                <a:srgbClr val="6600FF"/>
              </a:solidFill>
            </a:endParaRPr>
          </a:p>
        </p:txBody>
      </p:sp>
    </p:spTree>
  </p:cSld>
  <p:clrMapOvr>
    <a:masterClrMapping/>
  </p:clrMapOvr>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761" name="Rectangle 2"/>
          <p:cNvSpPr>
            <a:spLocks noGrp="1" noChangeArrowheads="1"/>
          </p:cNvSpPr>
          <p:nvPr>
            <p:ph type="title"/>
          </p:nvPr>
        </p:nvSpPr>
        <p:spPr>
          <a:xfrm>
            <a:off x="838200" y="365125"/>
            <a:ext cx="10515600" cy="854075"/>
          </a:xfrm>
        </p:spPr>
        <p:txBody>
          <a:bodyPr/>
          <a:p>
            <a:pPr eaLnBrk="1" hangingPunct="1"/>
            <a:r>
              <a:rPr altLang="en-US" b="1" dirty="0" lang="en-US" smtClean="0">
                <a:solidFill>
                  <a:srgbClr val="FF5050"/>
                </a:solidFill>
              </a:rPr>
              <a:t>OSMOSIS</a:t>
            </a:r>
          </a:p>
        </p:txBody>
      </p:sp>
      <p:sp>
        <p:nvSpPr>
          <p:cNvPr id="1048762" name="Rectangle 3"/>
          <p:cNvSpPr>
            <a:spLocks noGrp="1" noChangeArrowheads="1"/>
          </p:cNvSpPr>
          <p:nvPr>
            <p:ph type="body" idx="1"/>
          </p:nvPr>
        </p:nvSpPr>
        <p:spPr>
          <a:xfrm>
            <a:off x="838200" y="1546413"/>
            <a:ext cx="10188388" cy="4755776"/>
          </a:xfrm>
        </p:spPr>
        <p:txBody>
          <a:bodyPr/>
          <a:p>
            <a:pPr eaLnBrk="1" hangingPunct="1"/>
            <a:r>
              <a:rPr altLang="en-US" dirty="0" lang="en-US"/>
              <a:t> </a:t>
            </a:r>
            <a:r>
              <a:rPr altLang="en-US" dirty="0" sz="4000" lang="en-US">
                <a:solidFill>
                  <a:srgbClr val="6600FF"/>
                </a:solidFill>
              </a:rPr>
              <a:t>(A special case - the diffusion of water through a cell membrane)  </a:t>
            </a:r>
            <a:endParaRPr altLang="en-US" dirty="0" sz="4000" lang="en-US" smtClean="0">
              <a:solidFill>
                <a:srgbClr val="6600FF"/>
              </a:solidFill>
            </a:endParaRPr>
          </a:p>
          <a:p>
            <a:pPr eaLnBrk="1" hangingPunct="1" indent="0" marL="0">
              <a:buNone/>
            </a:pPr>
            <a:endParaRPr altLang="en-US" dirty="0" sz="4000" lang="en-US">
              <a:solidFill>
                <a:srgbClr val="6600FF"/>
              </a:solidFill>
            </a:endParaRPr>
          </a:p>
          <a:p>
            <a:pPr eaLnBrk="1" hangingPunct="1"/>
            <a:r>
              <a:rPr altLang="en-US" dirty="0" sz="4000" lang="en-US"/>
              <a:t> Is the movement of water </a:t>
            </a:r>
            <a:r>
              <a:rPr altLang="en-US" dirty="0" sz="4000" lang="en-US">
                <a:solidFill>
                  <a:srgbClr val="FF33CC"/>
                </a:solidFill>
              </a:rPr>
              <a:t>from a region of high water concentration</a:t>
            </a:r>
            <a:r>
              <a:rPr altLang="en-US" dirty="0" sz="4000" lang="en-US"/>
              <a:t> to a region of </a:t>
            </a:r>
            <a:r>
              <a:rPr altLang="en-US" dirty="0" sz="4000" lang="en-US">
                <a:solidFill>
                  <a:srgbClr val="FF33CC"/>
                </a:solidFill>
              </a:rPr>
              <a:t>lower water concentration</a:t>
            </a:r>
            <a:r>
              <a:rPr altLang="en-US" dirty="0" sz="4000" lang="en-US"/>
              <a:t> through a semi permeable membrane.</a:t>
            </a: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604" name="Title 1"/>
          <p:cNvSpPr>
            <a:spLocks noGrp="1"/>
          </p:cNvSpPr>
          <p:nvPr>
            <p:ph type="title"/>
          </p:nvPr>
        </p:nvSpPr>
        <p:spPr>
          <a:xfrm>
            <a:off x="838200" y="365125"/>
            <a:ext cx="10515600" cy="732155"/>
          </a:xfrm>
        </p:spPr>
        <p:txBody>
          <a:bodyPr/>
          <a:p>
            <a:r>
              <a:rPr dirty="0" lang="en-US" smtClean="0"/>
              <a:t>Other directional terms</a:t>
            </a:r>
            <a:endParaRPr dirty="0" lang="en-US"/>
          </a:p>
        </p:txBody>
      </p:sp>
      <p:sp>
        <p:nvSpPr>
          <p:cNvPr id="1048605" name="Content Placeholder 2"/>
          <p:cNvSpPr>
            <a:spLocks noGrp="1"/>
          </p:cNvSpPr>
          <p:nvPr>
            <p:ph idx="1"/>
          </p:nvPr>
        </p:nvSpPr>
        <p:spPr>
          <a:xfrm>
            <a:off x="529107" y="1210613"/>
            <a:ext cx="10515600" cy="5186421"/>
          </a:xfrm>
        </p:spPr>
        <p:txBody>
          <a:bodyPr>
            <a:noAutofit/>
          </a:bodyPr>
          <a:p>
            <a:r>
              <a:rPr dirty="0" sz="2400" lang="en-US" smtClean="0"/>
              <a:t>Afferent: Conveying toward (any point of reference)  </a:t>
            </a:r>
          </a:p>
          <a:p>
            <a:r>
              <a:rPr dirty="0" sz="2400" lang="en-US" smtClean="0"/>
              <a:t>Distal: Farthest from (any point of reference). </a:t>
            </a:r>
          </a:p>
          <a:p>
            <a:r>
              <a:rPr dirty="0" sz="2400" lang="en-US" smtClean="0"/>
              <a:t>Efferent: Conveying away from (any point of reference). </a:t>
            </a:r>
          </a:p>
          <a:p>
            <a:r>
              <a:rPr dirty="0" sz="2400" lang="en-US" smtClean="0"/>
              <a:t>Lateral: (</a:t>
            </a:r>
            <a:r>
              <a:rPr dirty="0" sz="2400" lang="en-US" err="1" smtClean="0"/>
              <a:t>lat’er</a:t>
            </a:r>
            <a:r>
              <a:rPr dirty="0" sz="2400" lang="en-US" smtClean="0"/>
              <a:t>-al) Referring to the side. </a:t>
            </a:r>
          </a:p>
          <a:p>
            <a:r>
              <a:rPr dirty="0" sz="2400" lang="en-US" smtClean="0"/>
              <a:t>Medial: (</a:t>
            </a:r>
            <a:r>
              <a:rPr dirty="0" sz="2400" lang="en-US" err="1" smtClean="0"/>
              <a:t>me’de</a:t>
            </a:r>
            <a:r>
              <a:rPr dirty="0" sz="2400" lang="en-US" smtClean="0"/>
              <a:t>-al) Pertaining to near the midline. </a:t>
            </a:r>
          </a:p>
          <a:p>
            <a:r>
              <a:rPr dirty="0" sz="2400" lang="en-US" smtClean="0"/>
              <a:t>Median: (</a:t>
            </a:r>
            <a:r>
              <a:rPr dirty="0" sz="2400" lang="en-US" err="1" smtClean="0"/>
              <a:t>me’de</a:t>
            </a:r>
            <a:r>
              <a:rPr dirty="0" sz="2400" lang="en-US" smtClean="0"/>
              <a:t>-an) The middle—an imaginary line passing through the body from between the eyes to between closed feet. </a:t>
            </a:r>
          </a:p>
          <a:p>
            <a:r>
              <a:rPr dirty="0" sz="2400" lang="en-US" smtClean="0"/>
              <a:t>Peripheral: (</a:t>
            </a:r>
            <a:r>
              <a:rPr dirty="0" sz="2400" lang="en-US" err="1" smtClean="0"/>
              <a:t>pe</a:t>
            </a:r>
            <a:r>
              <a:rPr dirty="0" sz="2400" lang="en-US" smtClean="0"/>
              <a:t>-</a:t>
            </a:r>
            <a:r>
              <a:rPr dirty="0" sz="2400" lang="en-US" err="1" smtClean="0"/>
              <a:t>rif’er</a:t>
            </a:r>
            <a:r>
              <a:rPr dirty="0" sz="2400" lang="en-US" smtClean="0"/>
              <a:t>-al) Situated away from the </a:t>
            </a:r>
            <a:r>
              <a:rPr dirty="0" sz="2400" lang="en-US" err="1" smtClean="0"/>
              <a:t>centre</a:t>
            </a:r>
            <a:r>
              <a:rPr dirty="0" sz="2400" lang="en-US" smtClean="0"/>
              <a:t>. </a:t>
            </a:r>
          </a:p>
          <a:p>
            <a:r>
              <a:rPr dirty="0" sz="2400" lang="en-US" smtClean="0"/>
              <a:t>Superficial: Referring to closer to the surface. </a:t>
            </a:r>
          </a:p>
          <a:p>
            <a:r>
              <a:rPr dirty="0" sz="2400" lang="en-US" err="1"/>
              <a:t>Ispilateral</a:t>
            </a:r>
            <a:r>
              <a:rPr dirty="0" sz="2400" lang="en-US"/>
              <a:t>: Means same side of the body</a:t>
            </a:r>
          </a:p>
          <a:p>
            <a:r>
              <a:rPr dirty="0" sz="2400" lang="en-US"/>
              <a:t>Contralateral: Means on the opposite side of the body</a:t>
            </a:r>
          </a:p>
          <a:p>
            <a:endParaRPr dirty="0" sz="3200" lang="en-US"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763" name="Rectangle 2"/>
          <p:cNvSpPr>
            <a:spLocks noGrp="1" noChangeArrowheads="1"/>
          </p:cNvSpPr>
          <p:nvPr>
            <p:ph type="title"/>
          </p:nvPr>
        </p:nvSpPr>
        <p:spPr>
          <a:xfrm>
            <a:off x="838200" y="365125"/>
            <a:ext cx="10515600" cy="952687"/>
          </a:xfrm>
        </p:spPr>
        <p:txBody>
          <a:bodyPr/>
          <a:p>
            <a:pPr eaLnBrk="1" hangingPunct="1"/>
            <a:r>
              <a:rPr altLang="en-US" b="1" dirty="0" lang="en-US" smtClean="0">
                <a:solidFill>
                  <a:srgbClr val="EC6A46"/>
                </a:solidFill>
              </a:rPr>
              <a:t>Active transport</a:t>
            </a:r>
            <a:r>
              <a:rPr altLang="en-US" dirty="0" lang="en-US" smtClean="0">
                <a:solidFill>
                  <a:srgbClr val="FFFF00"/>
                </a:solidFill>
              </a:rPr>
              <a:t> </a:t>
            </a:r>
          </a:p>
        </p:txBody>
      </p:sp>
      <p:sp>
        <p:nvSpPr>
          <p:cNvPr id="1048764" name="Rectangle 3"/>
          <p:cNvSpPr>
            <a:spLocks noGrp="1" noChangeArrowheads="1"/>
          </p:cNvSpPr>
          <p:nvPr>
            <p:ph type="body" idx="1"/>
          </p:nvPr>
        </p:nvSpPr>
        <p:spPr>
          <a:xfrm>
            <a:off x="1322294" y="1559859"/>
            <a:ext cx="9829800" cy="4814047"/>
          </a:xfrm>
        </p:spPr>
        <p:txBody>
          <a:bodyPr>
            <a:normAutofit/>
          </a:bodyPr>
          <a:p>
            <a:pPr>
              <a:lnSpc>
                <a:spcPct val="80000"/>
              </a:lnSpc>
            </a:pPr>
            <a:r>
              <a:rPr altLang="en-US" dirty="0" lang="en-US"/>
              <a:t> </a:t>
            </a:r>
            <a:r>
              <a:rPr altLang="en-US" dirty="0" sz="3200" lang="en-US">
                <a:latin typeface="Times New Roman" panose="02020603050405020304" pitchFamily="18" charset="0"/>
              </a:rPr>
              <a:t>This transport mechanisms in the only type that can take </a:t>
            </a:r>
            <a:r>
              <a:rPr altLang="en-US" b="1" dirty="0" sz="3200" lang="en-US">
                <a:latin typeface="Times New Roman" panose="02020603050405020304" pitchFamily="18" charset="0"/>
              </a:rPr>
              <a:t>molecules up their concentration gradient</a:t>
            </a:r>
            <a:r>
              <a:rPr altLang="en-US" dirty="0" sz="3200" lang="en-US" smtClean="0">
                <a:latin typeface="Times New Roman" panose="02020603050405020304" pitchFamily="18" charset="0"/>
              </a:rPr>
              <a:t>. </a:t>
            </a:r>
            <a:r>
              <a:rPr altLang="en-US" dirty="0" sz="3200" lang="en-US"/>
              <a:t>Transport processes require </a:t>
            </a:r>
            <a:r>
              <a:rPr altLang="en-US" dirty="0" sz="3200" lang="en-US" smtClean="0"/>
              <a:t>energy (ATP) </a:t>
            </a:r>
            <a:r>
              <a:rPr altLang="en-US" dirty="0" sz="3200" lang="en-US"/>
              <a:t>from the cell's reserves to "power" them  (e.g.  </a:t>
            </a:r>
            <a:r>
              <a:rPr altLang="en-US" dirty="0" sz="3200" lang="en-US">
                <a:solidFill>
                  <a:srgbClr val="6600FF"/>
                </a:solidFill>
              </a:rPr>
              <a:t>endocytosis, exocytosis</a:t>
            </a:r>
            <a:r>
              <a:rPr altLang="en-US" dirty="0" sz="3200" lang="en-US" smtClean="0"/>
              <a:t>)</a:t>
            </a:r>
          </a:p>
          <a:p>
            <a:pPr>
              <a:lnSpc>
                <a:spcPct val="80000"/>
              </a:lnSpc>
            </a:pPr>
            <a:endParaRPr altLang="en-US" dirty="0" sz="3200" lang="en-US"/>
          </a:p>
          <a:p>
            <a:pPr eaLnBrk="1" hangingPunct="1">
              <a:lnSpc>
                <a:spcPct val="80000"/>
              </a:lnSpc>
            </a:pPr>
            <a:r>
              <a:rPr altLang="en-US" dirty="0" sz="3200" lang="en-US" smtClean="0">
                <a:latin typeface="Times New Roman" panose="02020603050405020304" pitchFamily="18" charset="0"/>
              </a:rPr>
              <a:t>Molecules move against concentration gradient</a:t>
            </a:r>
          </a:p>
          <a:p>
            <a:pPr eaLnBrk="1" hangingPunct="1">
              <a:lnSpc>
                <a:spcPct val="80000"/>
              </a:lnSpc>
            </a:pPr>
            <a:endParaRPr altLang="en-US" dirty="0" sz="3200" lang="en-US">
              <a:latin typeface="Times New Roman" panose="02020603050405020304" pitchFamily="18" charset="0"/>
            </a:endParaRPr>
          </a:p>
          <a:p>
            <a:pPr eaLnBrk="1" hangingPunct="1">
              <a:lnSpc>
                <a:spcPct val="80000"/>
              </a:lnSpc>
            </a:pPr>
            <a:r>
              <a:rPr altLang="en-US" dirty="0" sz="3200" lang="en-US">
                <a:latin typeface="Times New Roman" panose="02020603050405020304" pitchFamily="18" charset="0"/>
              </a:rPr>
              <a:t>Large molecules (like sugars and amino acids) are carried into  or out of the cell </a:t>
            </a:r>
            <a:r>
              <a:rPr altLang="en-US" dirty="0" sz="3200" lang="en-US">
                <a:solidFill>
                  <a:srgbClr val="6600FF"/>
                </a:solidFill>
                <a:latin typeface="Times New Roman" panose="02020603050405020304" pitchFamily="18" charset="0"/>
              </a:rPr>
              <a:t>with</a:t>
            </a:r>
            <a:r>
              <a:rPr altLang="en-US" dirty="0" sz="3200" lang="en-US">
                <a:solidFill>
                  <a:srgbClr val="66FFFF"/>
                </a:solidFill>
                <a:latin typeface="Times New Roman" panose="02020603050405020304" pitchFamily="18" charset="0"/>
              </a:rPr>
              <a:t> </a:t>
            </a:r>
            <a:r>
              <a:rPr altLang="en-US" dirty="0" sz="3200" lang="en-US">
                <a:latin typeface="Times New Roman" panose="02020603050405020304" pitchFamily="18" charset="0"/>
              </a:rPr>
              <a:t>use of energy (they should be combined with some catalyst ). </a:t>
            </a:r>
          </a:p>
          <a:p>
            <a:pPr eaLnBrk="1" hangingPunct="1">
              <a:lnSpc>
                <a:spcPct val="80000"/>
              </a:lnSpc>
            </a:pPr>
            <a:endParaRPr altLang="en-US" dirty="0" lang="en-US">
              <a:latin typeface="Times New Roman" panose="02020603050405020304" pitchFamily="18" charset="0"/>
            </a:endParaRPr>
          </a:p>
          <a:p>
            <a:pPr eaLnBrk="1" hangingPunct="1">
              <a:lnSpc>
                <a:spcPct val="80000"/>
              </a:lnSpc>
              <a:buFontTx/>
              <a:buNone/>
            </a:pPr>
            <a:endParaRPr altLang="en-US" dirty="0" lang="en-US">
              <a:latin typeface="Times New Roman" panose="02020603050405020304" pitchFamily="18" charset="0"/>
            </a:endParaRPr>
          </a:p>
          <a:p>
            <a:pPr eaLnBrk="1" hangingPunct="1">
              <a:lnSpc>
                <a:spcPct val="80000"/>
              </a:lnSpc>
            </a:pPr>
            <a:endParaRPr altLang="en-US" dirty="0" lang="en-US">
              <a:latin typeface="Times New Roman" panose="02020603050405020304" pitchFamily="18" charset="0"/>
            </a:endParaRPr>
          </a:p>
          <a:p>
            <a:pPr eaLnBrk="1" hangingPunct="1">
              <a:lnSpc>
                <a:spcPct val="80000"/>
              </a:lnSpc>
            </a:pPr>
            <a:endParaRPr altLang="en-US" dirty="0" lang="en-US">
              <a:latin typeface="Times New Roman" panose="02020603050405020304" pitchFamily="18" charset="0"/>
            </a:endParaRPr>
          </a:p>
        </p:txBody>
      </p:sp>
    </p:spTree>
  </p:cSld>
  <p:clrMapOvr>
    <a:masterClrMapping/>
  </p:clrMapOvr>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765" name="Content Placeholder 1"/>
          <p:cNvSpPr>
            <a:spLocks noGrp="1"/>
          </p:cNvSpPr>
          <p:nvPr>
            <p:ph idx="1"/>
          </p:nvPr>
        </p:nvSpPr>
        <p:spPr>
          <a:xfrm>
            <a:off x="880781" y="1143000"/>
            <a:ext cx="10188389" cy="4612341"/>
          </a:xfrm>
        </p:spPr>
        <p:txBody>
          <a:bodyPr>
            <a:normAutofit/>
          </a:bodyPr>
          <a:p>
            <a:r>
              <a:rPr dirty="0" sz="3200" lang="en-US" smtClean="0">
                <a:latin typeface="Times New Roman" pitchFamily="18" charset="0"/>
                <a:cs typeface="Times New Roman" pitchFamily="18" charset="0"/>
              </a:rPr>
              <a:t>In </a:t>
            </a:r>
            <a:r>
              <a:rPr dirty="0" sz="3200" lang="en-US">
                <a:latin typeface="Times New Roman" pitchFamily="18" charset="0"/>
                <a:cs typeface="Times New Roman" pitchFamily="18" charset="0"/>
              </a:rPr>
              <a:t>the body, nerve cells and muscle cells have “sodium pumps” to move sodium ions (Na) out of the cells to prevent unwanted nerve impulse or muscle </a:t>
            </a:r>
            <a:r>
              <a:rPr dirty="0" sz="3200" lang="en-US" smtClean="0">
                <a:latin typeface="Times New Roman" pitchFamily="18" charset="0"/>
                <a:cs typeface="Times New Roman" pitchFamily="18" charset="0"/>
              </a:rPr>
              <a:t>contraction</a:t>
            </a:r>
          </a:p>
          <a:p>
            <a:pPr indent="0" marL="0">
              <a:buNone/>
            </a:pPr>
            <a:endParaRPr dirty="0" sz="3200" lang="en-US">
              <a:latin typeface="Times New Roman" pitchFamily="18" charset="0"/>
              <a:cs typeface="Times New Roman" pitchFamily="18" charset="0"/>
            </a:endParaRPr>
          </a:p>
          <a:p>
            <a:r>
              <a:rPr dirty="0" sz="3200" lang="en-US">
                <a:latin typeface="Times New Roman" pitchFamily="18" charset="0"/>
                <a:cs typeface="Times New Roman" pitchFamily="18" charset="0"/>
              </a:rPr>
              <a:t>The cells lining small intestines use ATP to absorb glucose and amino acids  from digested food, even when their intracellular concentration becomes greater than their extracellular concentration</a:t>
            </a:r>
          </a:p>
        </p:txBody>
      </p:sp>
      <p:sp>
        <p:nvSpPr>
          <p:cNvPr id="1048766" name="Title 2"/>
          <p:cNvSpPr>
            <a:spLocks noGrp="1"/>
          </p:cNvSpPr>
          <p:nvPr>
            <p:ph type="title"/>
          </p:nvPr>
        </p:nvSpPr>
        <p:spPr>
          <a:xfrm>
            <a:off x="717176" y="230656"/>
            <a:ext cx="10515600" cy="697192"/>
          </a:xfrm>
        </p:spPr>
        <p:txBody>
          <a:bodyPr>
            <a:normAutofit/>
          </a:bodyPr>
          <a:p>
            <a:r>
              <a:rPr dirty="0" sz="2800" lang="en-US">
                <a:latin typeface="Times New Roman" pitchFamily="18" charset="0"/>
                <a:cs typeface="Times New Roman" pitchFamily="18" charset="0"/>
              </a:rPr>
              <a:t>ACTIVE </a:t>
            </a:r>
            <a:r>
              <a:rPr dirty="0" sz="2800" lang="en-US" smtClean="0">
                <a:latin typeface="Times New Roman" pitchFamily="18" charset="0"/>
                <a:cs typeface="Times New Roman" pitchFamily="18" charset="0"/>
              </a:rPr>
              <a:t>TRANSPORT</a:t>
            </a:r>
            <a:endParaRPr dirty="0" lang="en-US"/>
          </a:p>
        </p:txBody>
      </p:sp>
    </p:spTree>
  </p:cSld>
  <p:clrMapOvr>
    <a:masterClrMapping/>
  </p:clrMapOvr>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767" name="Rectangle 2"/>
          <p:cNvSpPr>
            <a:spLocks noGrp="1" noChangeArrowheads="1"/>
          </p:cNvSpPr>
          <p:nvPr>
            <p:ph type="title"/>
          </p:nvPr>
        </p:nvSpPr>
        <p:spPr>
          <a:xfrm>
            <a:off x="838200" y="365126"/>
            <a:ext cx="10515600" cy="791322"/>
          </a:xfrm>
        </p:spPr>
        <p:txBody>
          <a:bodyPr/>
          <a:p>
            <a:pPr eaLnBrk="1" hangingPunct="1"/>
            <a:r>
              <a:rPr altLang="en-US" b="1" dirty="0" lang="en-US" smtClean="0">
                <a:solidFill>
                  <a:srgbClr val="EC6A46"/>
                </a:solidFill>
                <a:effectLst>
                  <a:outerShdw algn="tl" blurRad="38100" dir="2700000" dist="38100">
                    <a:srgbClr val="C0C0C0"/>
                  </a:outerShdw>
                </a:effectLst>
              </a:rPr>
              <a:t>Endocytosis</a:t>
            </a:r>
          </a:p>
        </p:txBody>
      </p:sp>
      <p:sp>
        <p:nvSpPr>
          <p:cNvPr id="1048768" name="Rectangle 3"/>
          <p:cNvSpPr>
            <a:spLocks noGrp="1" noChangeArrowheads="1"/>
          </p:cNvSpPr>
          <p:nvPr>
            <p:ph type="body" idx="1"/>
          </p:nvPr>
        </p:nvSpPr>
        <p:spPr>
          <a:xfrm>
            <a:off x="1255057" y="1295400"/>
            <a:ext cx="9690849" cy="5181600"/>
          </a:xfrm>
        </p:spPr>
        <p:txBody>
          <a:bodyPr>
            <a:normAutofit fontScale="85000" lnSpcReduction="20000"/>
          </a:bodyPr>
          <a:p>
            <a:pPr eaLnBrk="1" hangingPunct="1" indent="0" marL="0">
              <a:buNone/>
            </a:pPr>
            <a:r>
              <a:rPr altLang="en-US" dirty="0" lang="en-US" smtClean="0">
                <a:effectLst>
                  <a:outerShdw algn="tl" blurRad="38100" dir="2700000" dist="38100">
                    <a:srgbClr val="C0C0C0"/>
                  </a:outerShdw>
                </a:effectLst>
              </a:rPr>
              <a:t>The </a:t>
            </a:r>
            <a:r>
              <a:rPr altLang="en-US" dirty="0" lang="en-US">
                <a:effectLst>
                  <a:outerShdw algn="tl" blurRad="38100" dir="2700000" dist="38100">
                    <a:srgbClr val="C0C0C0"/>
                  </a:outerShdw>
                </a:effectLst>
              </a:rPr>
              <a:t>cell membrane capable of taking into the cytoplasm any solid particulate matters found in its surroundings (e.g foreign bodies and bacteria) </a:t>
            </a:r>
            <a:r>
              <a:rPr altLang="en-US" dirty="0" lang="en-US" smtClean="0">
                <a:effectLst>
                  <a:outerShdw algn="tl" blurRad="38100" dir="2700000" dist="38100">
                    <a:srgbClr val="C0C0C0"/>
                  </a:outerShdw>
                </a:effectLst>
              </a:rPr>
              <a:t>.</a:t>
            </a:r>
          </a:p>
          <a:p>
            <a:pPr eaLnBrk="1" hangingPunct="1" indent="0" marL="0">
              <a:buNone/>
            </a:pPr>
            <a:r>
              <a:rPr altLang="en-US" dirty="0" lang="en-US" smtClean="0">
                <a:effectLst>
                  <a:outerShdw algn="tl" blurRad="38100" dir="2700000" dist="38100">
                    <a:srgbClr val="C0C0C0"/>
                  </a:outerShdw>
                </a:effectLst>
              </a:rPr>
              <a:t>Forms of endocytosis are </a:t>
            </a:r>
          </a:p>
          <a:p>
            <a:pPr lvl="1"/>
            <a:r>
              <a:rPr altLang="en-US" dirty="0" lang="en-US" smtClean="0">
                <a:effectLst>
                  <a:outerShdw algn="tl" blurRad="38100" dir="2700000" dist="38100">
                    <a:srgbClr val="C0C0C0"/>
                  </a:outerShdw>
                </a:effectLst>
              </a:rPr>
              <a:t>Phagocytosis </a:t>
            </a:r>
          </a:p>
          <a:p>
            <a:pPr lvl="1"/>
            <a:r>
              <a:rPr altLang="en-US" dirty="0" lang="en-US" smtClean="0">
                <a:effectLst>
                  <a:outerShdw algn="tl" blurRad="38100" dir="2700000" dist="38100">
                    <a:srgbClr val="C0C0C0"/>
                  </a:outerShdw>
                </a:effectLst>
              </a:rPr>
              <a:t>Pinocytosis </a:t>
            </a:r>
            <a:endParaRPr altLang="en-US" dirty="0" lang="en-US">
              <a:effectLst>
                <a:outerShdw algn="tl" blurRad="38100" dir="2700000" dist="38100">
                  <a:srgbClr val="C0C0C0"/>
                </a:outerShdw>
              </a:effectLst>
            </a:endParaRPr>
          </a:p>
          <a:p>
            <a:pPr indent="0" marL="0">
              <a:buNone/>
            </a:pPr>
            <a:r>
              <a:rPr dirty="0" lang="en-US">
                <a:latin typeface="Times New Roman" pitchFamily="18" charset="0"/>
                <a:cs typeface="Times New Roman" pitchFamily="18" charset="0"/>
              </a:rPr>
              <a:t>An example of </a:t>
            </a:r>
            <a:r>
              <a:rPr dirty="0" lang="en-US" smtClean="0">
                <a:latin typeface="Times New Roman" pitchFamily="18" charset="0"/>
                <a:cs typeface="Times New Roman" pitchFamily="18" charset="0"/>
              </a:rPr>
              <a:t>phagocytosis</a:t>
            </a:r>
          </a:p>
          <a:p>
            <a:pPr lvl="1"/>
            <a:r>
              <a:rPr dirty="0" lang="en-US" smtClean="0">
                <a:latin typeface="Times New Roman" pitchFamily="18" charset="0"/>
                <a:cs typeface="Times New Roman" pitchFamily="18" charset="0"/>
              </a:rPr>
              <a:t>Is </a:t>
            </a:r>
            <a:r>
              <a:rPr dirty="0" lang="en-US">
                <a:latin typeface="Times New Roman" pitchFamily="18" charset="0"/>
                <a:cs typeface="Times New Roman" pitchFamily="18" charset="0"/>
              </a:rPr>
              <a:t>a white blood cell engulfing bacteria. </a:t>
            </a:r>
          </a:p>
          <a:p>
            <a:pPr lvl="1"/>
            <a:r>
              <a:rPr dirty="0" lang="en-US">
                <a:latin typeface="Times New Roman" pitchFamily="18" charset="0"/>
                <a:cs typeface="Times New Roman" pitchFamily="18" charset="0"/>
              </a:rPr>
              <a:t>The white blood cell flows around the bacterium, taking it in and eventually digesting it. </a:t>
            </a:r>
          </a:p>
          <a:p>
            <a:pPr lvl="1"/>
            <a:r>
              <a:rPr dirty="0" lang="en-US">
                <a:latin typeface="Times New Roman" pitchFamily="18" charset="0"/>
                <a:cs typeface="Times New Roman" pitchFamily="18" charset="0"/>
              </a:rPr>
              <a:t>Digestion is accomplished by the enzymes in the cell’s lysosomes</a:t>
            </a:r>
            <a:endParaRPr altLang="en-US" dirty="0" lang="en-US">
              <a:effectLst>
                <a:outerShdw algn="tl" blurRad="38100" dir="2700000" dist="38100">
                  <a:srgbClr val="C0C0C0"/>
                </a:outerShdw>
              </a:effectLst>
            </a:endParaRPr>
          </a:p>
          <a:p>
            <a:pPr eaLnBrk="1" hangingPunct="1" indent="0" marL="0">
              <a:buNone/>
            </a:pPr>
            <a:r>
              <a:rPr altLang="en-US" dirty="0" lang="en-US" smtClean="0">
                <a:effectLst>
                  <a:outerShdw algn="tl" blurRad="38100" dir="2700000" dist="38100">
                    <a:srgbClr val="C0C0C0"/>
                  </a:outerShdw>
                </a:effectLst>
              </a:rPr>
              <a:t>When </a:t>
            </a:r>
            <a:r>
              <a:rPr altLang="en-US" dirty="0" lang="en-US">
                <a:effectLst>
                  <a:outerShdw algn="tl" blurRad="38100" dir="2700000" dist="38100">
                    <a:srgbClr val="C0C0C0"/>
                  </a:outerShdw>
                </a:effectLst>
              </a:rPr>
              <a:t>the cell membrane pick up a minute droplet of fluid the process is called </a:t>
            </a:r>
            <a:r>
              <a:rPr altLang="en-US" dirty="0" lang="en-US" smtClean="0">
                <a:effectLst>
                  <a:outerShdw algn="tl" blurRad="38100" dir="2700000" dist="38100">
                    <a:srgbClr val="C0C0C0"/>
                  </a:outerShdw>
                </a:effectLst>
              </a:rPr>
              <a:t>pinocytosis</a:t>
            </a:r>
          </a:p>
          <a:p>
            <a:pPr lvl="1"/>
            <a:r>
              <a:rPr dirty="0" lang="en-US">
                <a:latin typeface="Times New Roman" pitchFamily="18" charset="0"/>
                <a:cs typeface="Times New Roman" pitchFamily="18" charset="0"/>
              </a:rPr>
              <a:t>The cells of the kidney tubules reabsorb small proteins by </a:t>
            </a:r>
            <a:r>
              <a:rPr b="1" dirty="0" lang="en-US">
                <a:latin typeface="Times New Roman" pitchFamily="18" charset="0"/>
                <a:cs typeface="Times New Roman" pitchFamily="18" charset="0"/>
              </a:rPr>
              <a:t>pinocytosis </a:t>
            </a:r>
            <a:r>
              <a:rPr dirty="0" lang="en-US">
                <a:latin typeface="Times New Roman" pitchFamily="18" charset="0"/>
                <a:cs typeface="Times New Roman" pitchFamily="18" charset="0"/>
              </a:rPr>
              <a:t>so that the protein is not lost in </a:t>
            </a:r>
            <a:r>
              <a:rPr dirty="0" lang="en-US" smtClean="0">
                <a:latin typeface="Times New Roman" pitchFamily="18" charset="0"/>
                <a:cs typeface="Times New Roman" pitchFamily="18" charset="0"/>
              </a:rPr>
              <a:t>urine</a:t>
            </a:r>
          </a:p>
          <a:p>
            <a:pPr indent="0" marL="0">
              <a:buNone/>
            </a:pPr>
            <a:r>
              <a:rPr dirty="0" lang="en-US">
                <a:latin typeface="Times New Roman" pitchFamily="18" charset="0"/>
                <a:cs typeface="Times New Roman" pitchFamily="18" charset="0"/>
              </a:rPr>
              <a:t>Extrusion of waste material by the reverse process through the plasma membrane is called </a:t>
            </a:r>
            <a:r>
              <a:rPr b="1" dirty="0" i="1" lang="en-US">
                <a:latin typeface="Times New Roman" pitchFamily="18" charset="0"/>
                <a:cs typeface="Times New Roman" pitchFamily="18" charset="0"/>
              </a:rPr>
              <a:t>exocytosis.</a:t>
            </a:r>
          </a:p>
          <a:p>
            <a:endParaRPr dirty="0" lang="en-US">
              <a:latin typeface="Times New Roman" pitchFamily="18" charset="0"/>
              <a:cs typeface="Times New Roman" pitchFamily="18" charset="0"/>
            </a:endParaRPr>
          </a:p>
          <a:p>
            <a:pPr eaLnBrk="1" hangingPunct="1"/>
            <a:endParaRPr altLang="en-US" dirty="0" lang="en-US">
              <a:effectLst>
                <a:outerShdw algn="tl" blurRad="38100" dir="2700000" dist="38100">
                  <a:srgbClr val="C0C0C0"/>
                </a:outerShdw>
              </a:effectLst>
            </a:endParaRPr>
          </a:p>
          <a:p>
            <a:pPr eaLnBrk="1" hangingPunct="1"/>
            <a:endParaRPr altLang="en-US" dirty="0" lang="en-US"/>
          </a:p>
        </p:txBody>
      </p:sp>
    </p:spTree>
  </p:cSld>
  <p:clrMapOvr>
    <a:masterClrMapping/>
  </p:clrMapOvr>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pic>
        <p:nvPicPr>
          <p:cNvPr id="2097171" name="Picture 2"/>
          <p:cNvPicPr>
            <a:picLocks noChangeAspect="1" noChangeArrowheads="1"/>
          </p:cNvPicPr>
          <p:nvPr/>
        </p:nvPicPr>
        <p:blipFill>
          <a:blip xmlns:r="http://schemas.openxmlformats.org/officeDocument/2006/relationships" r:embed="rId1"/>
          <a:srcRect/>
          <a:stretch>
            <a:fillRect/>
          </a:stretch>
        </p:blipFill>
        <p:spPr bwMode="auto">
          <a:xfrm>
            <a:off x="1752600" y="1981201"/>
            <a:ext cx="8915400" cy="3124200"/>
          </a:xfrm>
          <a:prstGeom prst="rect"/>
          <a:noFill/>
          <a:ln w="9525">
            <a:noFill/>
            <a:miter lim="800000"/>
            <a:headEnd/>
            <a:tailEnd/>
          </a:ln>
          <a:effectLst/>
        </p:spPr>
      </p:pic>
      <p:sp>
        <p:nvSpPr>
          <p:cNvPr id="1048769" name="Title 4"/>
          <p:cNvSpPr>
            <a:spLocks noGrp="1"/>
          </p:cNvSpPr>
          <p:nvPr>
            <p:ph type="title"/>
          </p:nvPr>
        </p:nvSpPr>
        <p:spPr/>
        <p:txBody>
          <a:bodyPr>
            <a:normAutofit/>
          </a:bodyPr>
          <a:p>
            <a:r>
              <a:rPr dirty="0" lang="en-US" smtClean="0"/>
              <a:t>Phagocytosis </a:t>
            </a:r>
            <a:r>
              <a:rPr dirty="0" lang="en-US" err="1" smtClean="0"/>
              <a:t>cont</a:t>
            </a:r>
            <a:r>
              <a:rPr dirty="0" lang="en-US" smtClean="0"/>
              <a:t>’</a:t>
            </a:r>
            <a:endParaRPr dirty="0" lang="en-US"/>
          </a:p>
        </p:txBody>
      </p:sp>
      <p:sp>
        <p:nvSpPr>
          <p:cNvPr id="1048770" name="Content Placeholder 5"/>
          <p:cNvSpPr>
            <a:spLocks noGrp="1"/>
          </p:cNvSpPr>
          <p:nvPr>
            <p:ph idx="1"/>
          </p:nvPr>
        </p:nvSpPr>
        <p:spPr/>
        <p:txBody>
          <a:bodyPr/>
          <a:p>
            <a:r>
              <a:rPr dirty="0" lang="en-US" smtClean="0"/>
              <a:t>.</a:t>
            </a:r>
            <a:endParaRPr dirty="0" lang="en-US"/>
          </a:p>
        </p:txBody>
      </p:sp>
    </p:spTree>
  </p:cSld>
  <p:clrMapOvr>
    <a:masterClrMapping/>
  </p:clrMapOvr>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771" name="Title 1"/>
          <p:cNvSpPr>
            <a:spLocks noGrp="1"/>
          </p:cNvSpPr>
          <p:nvPr>
            <p:ph type="title"/>
          </p:nvPr>
        </p:nvSpPr>
        <p:spPr>
          <a:xfrm>
            <a:off x="838200" y="365125"/>
            <a:ext cx="10515600" cy="925793"/>
          </a:xfrm>
        </p:spPr>
        <p:txBody>
          <a:bodyPr/>
          <a:p>
            <a:r>
              <a:rPr dirty="0" lang="en-US" smtClean="0"/>
              <a:t>Filtration </a:t>
            </a:r>
            <a:endParaRPr dirty="0" lang="en-US"/>
          </a:p>
        </p:txBody>
      </p:sp>
      <p:sp>
        <p:nvSpPr>
          <p:cNvPr id="1048772" name="Content Placeholder 2"/>
          <p:cNvSpPr>
            <a:spLocks noGrp="1"/>
          </p:cNvSpPr>
          <p:nvPr>
            <p:ph idx="1"/>
          </p:nvPr>
        </p:nvSpPr>
        <p:spPr>
          <a:xfrm>
            <a:off x="838200" y="1492624"/>
            <a:ext cx="10515600" cy="4684339"/>
          </a:xfrm>
        </p:spPr>
        <p:txBody>
          <a:bodyPr>
            <a:normAutofit/>
          </a:bodyPr>
          <a:p>
            <a:r>
              <a:rPr dirty="0" lang="en-US"/>
              <a:t>The process of ﬁltration also requires energy, </a:t>
            </a:r>
          </a:p>
          <a:p>
            <a:r>
              <a:rPr dirty="0" lang="en-US" smtClean="0"/>
              <a:t>However </a:t>
            </a:r>
            <a:r>
              <a:rPr dirty="0" lang="en-US"/>
              <a:t>the energy needed does not come directly from </a:t>
            </a:r>
            <a:r>
              <a:rPr dirty="0" lang="en-US" smtClean="0"/>
              <a:t>ATP but from mechanical </a:t>
            </a:r>
            <a:r>
              <a:rPr dirty="0" lang="en-US"/>
              <a:t>pressure. </a:t>
            </a:r>
            <a:endParaRPr dirty="0" lang="en-US" smtClean="0"/>
          </a:p>
          <a:p>
            <a:r>
              <a:rPr dirty="0" lang="en-US" smtClean="0"/>
              <a:t>Filtration </a:t>
            </a:r>
            <a:r>
              <a:rPr dirty="0" lang="en-US"/>
              <a:t>means that water and dissolved materials are forced through a membrane from an area of higher pressure to an area of lower pressure. </a:t>
            </a:r>
            <a:endParaRPr dirty="0" lang="en-US" smtClean="0"/>
          </a:p>
          <a:p>
            <a:r>
              <a:rPr dirty="0" lang="en-US"/>
              <a:t>Filtration occurs when blood ﬂows through </a:t>
            </a:r>
            <a:r>
              <a:rPr dirty="0" lang="en-US" smtClean="0"/>
              <a:t>capillaries(they have high pressure), </a:t>
            </a:r>
            <a:r>
              <a:rPr dirty="0" lang="en-US"/>
              <a:t>whose walls are only one cell thick and very </a:t>
            </a:r>
            <a:r>
              <a:rPr dirty="0" lang="en-US" smtClean="0"/>
              <a:t>permeable</a:t>
            </a:r>
          </a:p>
          <a:p>
            <a:r>
              <a:rPr dirty="0" lang="en-US"/>
              <a:t>This creates more tissue ﬂuid and is how cells receive glucose, amino acids, and other nutrients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773" name="Title 1"/>
          <p:cNvSpPr>
            <a:spLocks noGrp="1"/>
          </p:cNvSpPr>
          <p:nvPr>
            <p:ph type="title"/>
          </p:nvPr>
        </p:nvSpPr>
        <p:spPr/>
        <p:txBody>
          <a:bodyPr/>
          <a:p>
            <a:r>
              <a:rPr b="1" dirty="0" lang="en-US"/>
              <a:t>Cell Junctions </a:t>
            </a:r>
            <a:endParaRPr dirty="0" lang="en-US"/>
          </a:p>
        </p:txBody>
      </p:sp>
      <p:sp>
        <p:nvSpPr>
          <p:cNvPr id="1048774" name="Content Placeholder 2"/>
          <p:cNvSpPr>
            <a:spLocks noGrp="1"/>
          </p:cNvSpPr>
          <p:nvPr>
            <p:ph idx="1"/>
          </p:nvPr>
        </p:nvSpPr>
        <p:spPr>
          <a:xfrm>
            <a:off x="838200" y="1492624"/>
            <a:ext cx="10515600" cy="4894729"/>
          </a:xfrm>
        </p:spPr>
        <p:txBody>
          <a:bodyPr>
            <a:normAutofit fontScale="92500" lnSpcReduction="10000"/>
          </a:bodyPr>
          <a:p>
            <a:pPr indent="0" marL="0">
              <a:buNone/>
            </a:pPr>
            <a:r>
              <a:rPr dirty="0" lang="en-US" smtClean="0"/>
              <a:t>They are contact </a:t>
            </a:r>
            <a:r>
              <a:rPr dirty="0" lang="en-US"/>
              <a:t>points between the plasma membranes of tissue cells. </a:t>
            </a:r>
            <a:endParaRPr dirty="0" lang="en-US" smtClean="0"/>
          </a:p>
          <a:p>
            <a:r>
              <a:rPr b="1" dirty="0" lang="en-US" smtClean="0"/>
              <a:t>Tight </a:t>
            </a:r>
            <a:r>
              <a:rPr b="1" dirty="0" lang="en-US"/>
              <a:t>Junctions</a:t>
            </a:r>
            <a:endParaRPr dirty="0" lang="en-US"/>
          </a:p>
          <a:p>
            <a:pPr lvl="1"/>
            <a:r>
              <a:rPr dirty="0" lang="en-US" smtClean="0"/>
              <a:t>Consist </a:t>
            </a:r>
            <a:r>
              <a:rPr dirty="0" lang="en-US"/>
              <a:t>of web like strands of transmembrane proteins that fuse together the outer surfaces of adjacent plasma membranes to seal off passageways between adjacent cells. </a:t>
            </a:r>
            <a:endParaRPr dirty="0" lang="en-US" smtClean="0"/>
          </a:p>
          <a:p>
            <a:pPr lvl="1"/>
            <a:r>
              <a:rPr dirty="0" lang="en-US" smtClean="0"/>
              <a:t>Cells </a:t>
            </a:r>
            <a:r>
              <a:rPr dirty="0" lang="en-US"/>
              <a:t>of epithelial tissues that line the stomach, intestines, and urinary bladder have many tight junctions. They inhibit the passage of substances between cells and prevent the contents of these organs from leaking into the blood or surrounding tissues.</a:t>
            </a:r>
          </a:p>
          <a:p>
            <a:r>
              <a:rPr b="1" dirty="0" lang="en-US" err="1"/>
              <a:t>Adherens</a:t>
            </a:r>
            <a:r>
              <a:rPr b="1" dirty="0" lang="en-US"/>
              <a:t> Junctions</a:t>
            </a:r>
            <a:endParaRPr dirty="0" lang="en-US"/>
          </a:p>
          <a:p>
            <a:pPr lvl="1"/>
            <a:r>
              <a:rPr dirty="0" lang="en-US" smtClean="0"/>
              <a:t>Contain </a:t>
            </a:r>
            <a:r>
              <a:rPr dirty="0" i="1" lang="en-US"/>
              <a:t>plaque</a:t>
            </a:r>
            <a:r>
              <a:rPr dirty="0" lang="en-US"/>
              <a:t>, a dense layer of proteins on the inside of the plasma membrane that attaches both to membrane proteins and to microfilaments of the cytoskeleton. Transmembrane glycoproteins called </a:t>
            </a:r>
            <a:r>
              <a:rPr dirty="0" lang="en-US" err="1"/>
              <a:t>cadherins</a:t>
            </a:r>
            <a:r>
              <a:rPr dirty="0" lang="en-US"/>
              <a:t> join the </a:t>
            </a:r>
            <a:r>
              <a:rPr dirty="0" lang="en-US" smtClean="0"/>
              <a:t>cells. </a:t>
            </a:r>
            <a:r>
              <a:rPr dirty="0" lang="en-US" err="1" smtClean="0"/>
              <a:t>Adherens</a:t>
            </a:r>
            <a:r>
              <a:rPr dirty="0" lang="en-US" smtClean="0"/>
              <a:t> </a:t>
            </a:r>
            <a:r>
              <a:rPr dirty="0" lang="en-US"/>
              <a:t>junctions help epithelial surfaces resist separation during various contractile activities, as when food moves through the intestines.</a:t>
            </a:r>
            <a:endParaRPr dirty="0" lang="en-US" smtClean="0"/>
          </a:p>
          <a:p>
            <a:endParaRPr dirty="0" lang="en-US" smtClean="0"/>
          </a:p>
          <a:p>
            <a:endParaRPr dirty="0"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775" name="Title 1"/>
          <p:cNvSpPr>
            <a:spLocks noGrp="1"/>
          </p:cNvSpPr>
          <p:nvPr>
            <p:ph type="title"/>
          </p:nvPr>
        </p:nvSpPr>
        <p:spPr>
          <a:xfrm>
            <a:off x="838200" y="365126"/>
            <a:ext cx="10515600" cy="912346"/>
          </a:xfrm>
        </p:spPr>
        <p:txBody>
          <a:bodyPr/>
          <a:p>
            <a:r>
              <a:rPr dirty="0" lang="en-US" smtClean="0"/>
              <a:t>Cell junctions </a:t>
            </a:r>
            <a:r>
              <a:rPr dirty="0" lang="en-US" err="1" smtClean="0"/>
              <a:t>cont</a:t>
            </a:r>
            <a:r>
              <a:rPr dirty="0" lang="en-US" smtClean="0"/>
              <a:t>’</a:t>
            </a:r>
            <a:endParaRPr dirty="0" lang="en-US"/>
          </a:p>
        </p:txBody>
      </p:sp>
      <p:sp>
        <p:nvSpPr>
          <p:cNvPr id="1048776" name="Content Placeholder 2"/>
          <p:cNvSpPr>
            <a:spLocks noGrp="1"/>
          </p:cNvSpPr>
          <p:nvPr>
            <p:ph idx="1"/>
          </p:nvPr>
        </p:nvSpPr>
        <p:spPr>
          <a:xfrm>
            <a:off x="838200" y="1277472"/>
            <a:ext cx="10515600" cy="4899491"/>
          </a:xfrm>
        </p:spPr>
        <p:txBody>
          <a:bodyPr>
            <a:normAutofit fontScale="92500" lnSpcReduction="10000"/>
          </a:bodyPr>
          <a:p>
            <a:r>
              <a:rPr b="1" dirty="0" lang="en-US"/>
              <a:t>Desmosomes</a:t>
            </a:r>
            <a:endParaRPr dirty="0" lang="en-US"/>
          </a:p>
          <a:p>
            <a:pPr lvl="1"/>
            <a:r>
              <a:rPr dirty="0" lang="en-US" smtClean="0"/>
              <a:t>Desmosomes also </a:t>
            </a:r>
            <a:r>
              <a:rPr dirty="0" lang="en-US"/>
              <a:t>contain plaque and have transmembrane glycoproteins (</a:t>
            </a:r>
            <a:r>
              <a:rPr dirty="0" lang="en-US" err="1"/>
              <a:t>cadherins</a:t>
            </a:r>
            <a:r>
              <a:rPr dirty="0" lang="en-US"/>
              <a:t>) that extend into the intercellular space between adjacent cell membranes and attach cells to one another. </a:t>
            </a:r>
            <a:endParaRPr dirty="0" lang="en-US" smtClean="0"/>
          </a:p>
          <a:p>
            <a:pPr lvl="1"/>
            <a:r>
              <a:rPr dirty="0" lang="en-US" smtClean="0"/>
              <a:t>However</a:t>
            </a:r>
            <a:r>
              <a:rPr dirty="0" lang="en-US"/>
              <a:t>, unlike </a:t>
            </a:r>
            <a:r>
              <a:rPr dirty="0" lang="en-US" err="1"/>
              <a:t>adherens</a:t>
            </a:r>
            <a:r>
              <a:rPr dirty="0" lang="en-US"/>
              <a:t> junctions, the plaque of desmosomes does not attach to </a:t>
            </a:r>
            <a:r>
              <a:rPr dirty="0" lang="en-US" smtClean="0"/>
              <a:t>microfilaments</a:t>
            </a:r>
            <a:r>
              <a:rPr dirty="0" lang="en-US"/>
              <a:t> </a:t>
            </a:r>
            <a:r>
              <a:rPr dirty="0" lang="en-US" smtClean="0"/>
              <a:t>but  </a:t>
            </a:r>
            <a:r>
              <a:rPr dirty="0" lang="en-US" err="1" smtClean="0"/>
              <a:t>intermediatefilaments</a:t>
            </a:r>
            <a:r>
              <a:rPr dirty="0" lang="en-US"/>
              <a:t>, which consist of the protein keratin. The intermediate filaments extend from desmosomes on one side of the cell across the cytosol to desmosomes on the opposite side of the cell. </a:t>
            </a:r>
            <a:r>
              <a:rPr dirty="0" lang="en-US" smtClean="0"/>
              <a:t>They are common </a:t>
            </a:r>
            <a:r>
              <a:rPr dirty="0" lang="en-US"/>
              <a:t>among the cells that make up the epidermis and among cardiac muscle cells in the heart. Desmosomes prevent epidermal cells from separating under tension and cardiac muscle cells from pulling apart during contraction.</a:t>
            </a:r>
          </a:p>
          <a:p>
            <a:r>
              <a:rPr b="1" dirty="0" lang="en-US" err="1"/>
              <a:t>Hemidesmosomes</a:t>
            </a:r>
            <a:endParaRPr dirty="0" lang="en-US"/>
          </a:p>
          <a:p>
            <a:pPr lvl="1"/>
            <a:r>
              <a:rPr dirty="0" lang="en-US" err="1"/>
              <a:t>Hemidesmosomes</a:t>
            </a:r>
            <a:r>
              <a:rPr dirty="0" lang="en-US"/>
              <a:t> resemble desmosomes, but they do not link adjacent cells. </a:t>
            </a:r>
            <a:r>
              <a:rPr dirty="0" lang="en-US" smtClean="0"/>
              <a:t>The </a:t>
            </a:r>
            <a:r>
              <a:rPr dirty="0" lang="en-US"/>
              <a:t>transmembrane glycoproteins in </a:t>
            </a:r>
            <a:r>
              <a:rPr dirty="0" lang="en-US" err="1"/>
              <a:t>hemidesmosomes</a:t>
            </a:r>
            <a:r>
              <a:rPr dirty="0" lang="en-US"/>
              <a:t> are </a:t>
            </a:r>
            <a:r>
              <a:rPr dirty="0" lang="en-US" err="1"/>
              <a:t>integrins</a:t>
            </a:r>
            <a:r>
              <a:rPr dirty="0" lang="en-US"/>
              <a:t> rather than </a:t>
            </a:r>
            <a:r>
              <a:rPr dirty="0" lang="en-US" err="1"/>
              <a:t>cadherins</a:t>
            </a:r>
            <a:r>
              <a:rPr dirty="0" lang="en-US"/>
              <a:t>. </a:t>
            </a:r>
            <a:r>
              <a:rPr dirty="0" lang="en-US" smtClean="0"/>
              <a:t>They anchor </a:t>
            </a:r>
            <a:r>
              <a:rPr dirty="0" lang="en-US"/>
              <a:t>cells not to each other but to the basement membrane.</a:t>
            </a:r>
          </a:p>
          <a:p>
            <a:endParaRPr dirty="0"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777" name="Title 1"/>
          <p:cNvSpPr>
            <a:spLocks noGrp="1"/>
          </p:cNvSpPr>
          <p:nvPr>
            <p:ph type="title"/>
          </p:nvPr>
        </p:nvSpPr>
        <p:spPr>
          <a:xfrm>
            <a:off x="838200" y="365125"/>
            <a:ext cx="10515600" cy="697193"/>
          </a:xfrm>
        </p:spPr>
        <p:txBody>
          <a:bodyPr/>
          <a:p>
            <a:r>
              <a:rPr dirty="0" lang="en-US" smtClean="0"/>
              <a:t>Cell junctions </a:t>
            </a:r>
            <a:r>
              <a:rPr dirty="0" lang="en-US" err="1" smtClean="0"/>
              <a:t>cont</a:t>
            </a:r>
            <a:endParaRPr dirty="0" lang="en-US"/>
          </a:p>
        </p:txBody>
      </p:sp>
      <p:sp>
        <p:nvSpPr>
          <p:cNvPr id="1048778" name="Content Placeholder 2"/>
          <p:cNvSpPr>
            <a:spLocks noGrp="1"/>
          </p:cNvSpPr>
          <p:nvPr>
            <p:ph idx="1"/>
          </p:nvPr>
        </p:nvSpPr>
        <p:spPr>
          <a:xfrm>
            <a:off x="838200" y="1290918"/>
            <a:ext cx="10515600" cy="4787154"/>
          </a:xfrm>
        </p:spPr>
        <p:txBody>
          <a:bodyPr>
            <a:normAutofit fontScale="92500" lnSpcReduction="10000"/>
          </a:bodyPr>
          <a:p>
            <a:r>
              <a:rPr b="1" dirty="0" lang="en-US"/>
              <a:t>Gap Junctions</a:t>
            </a:r>
            <a:endParaRPr dirty="0" lang="en-US"/>
          </a:p>
          <a:p>
            <a:pPr lvl="1"/>
            <a:r>
              <a:rPr dirty="0" sz="2800" lang="en-US"/>
              <a:t>At gap junctions, membrane proteins called </a:t>
            </a:r>
            <a:r>
              <a:rPr dirty="0" sz="2800" lang="en-US" err="1"/>
              <a:t>connexins</a:t>
            </a:r>
            <a:r>
              <a:rPr dirty="0" sz="2800" lang="en-US"/>
              <a:t> form tiny fluid-filled tunnels called </a:t>
            </a:r>
            <a:r>
              <a:rPr dirty="0" sz="2800" i="1" lang="en-US" err="1"/>
              <a:t>connexons</a:t>
            </a:r>
            <a:r>
              <a:rPr dirty="0" sz="2800" i="1" lang="en-US"/>
              <a:t> </a:t>
            </a:r>
            <a:r>
              <a:rPr dirty="0" sz="2800" lang="en-US"/>
              <a:t>that connect neighboring cells. </a:t>
            </a:r>
          </a:p>
          <a:p>
            <a:pPr lvl="1"/>
            <a:r>
              <a:rPr dirty="0" sz="2800" lang="en-US"/>
              <a:t>The plasma membranes of gap junctions are not fused together as in tight junctions but are separated by a very narrow intercellular gap (space). </a:t>
            </a:r>
          </a:p>
          <a:p>
            <a:pPr lvl="1"/>
            <a:r>
              <a:rPr dirty="0" sz="2800" lang="en-US"/>
              <a:t>Through the </a:t>
            </a:r>
            <a:r>
              <a:rPr dirty="0" sz="2800" lang="en-US" err="1"/>
              <a:t>connexons</a:t>
            </a:r>
            <a:r>
              <a:rPr dirty="0" sz="2800" lang="en-US"/>
              <a:t>, ions and small molecules can diffuse from the cytosol of one cell to another, but the passage of large molecules such as vital intracellular proteins is prevented. </a:t>
            </a:r>
          </a:p>
          <a:p>
            <a:pPr lvl="1"/>
            <a:r>
              <a:rPr dirty="0" sz="2800" lang="en-US"/>
              <a:t>The transfer of nutrients, and perhaps wastes, takes place through gap junctions in avascular tissues such as the lens and cornea of the eye. </a:t>
            </a:r>
          </a:p>
          <a:p>
            <a:pPr lvl="1"/>
            <a:r>
              <a:rPr dirty="0" sz="2800" lang="en-US"/>
              <a:t>Gap junctions allow the cells in a tissue to communicate with one another.</a:t>
            </a:r>
          </a:p>
          <a:p>
            <a:endParaRPr dirty="0"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779" name="Title 1"/>
          <p:cNvSpPr>
            <a:spLocks noGrp="1"/>
          </p:cNvSpPr>
          <p:nvPr>
            <p:ph type="title"/>
          </p:nvPr>
        </p:nvSpPr>
        <p:spPr>
          <a:xfrm>
            <a:off x="838200" y="365126"/>
            <a:ext cx="10515600" cy="966134"/>
          </a:xfrm>
        </p:spPr>
        <p:txBody>
          <a:bodyPr/>
          <a:p>
            <a:r>
              <a:rPr dirty="0" lang="en-US" smtClean="0"/>
              <a:t>Body cavities and membranes </a:t>
            </a:r>
            <a:endParaRPr dirty="0" lang="en-US"/>
          </a:p>
        </p:txBody>
      </p:sp>
      <p:sp>
        <p:nvSpPr>
          <p:cNvPr id="1048780" name="Content Placeholder 2"/>
          <p:cNvSpPr>
            <a:spLocks noGrp="1"/>
          </p:cNvSpPr>
          <p:nvPr>
            <p:ph idx="1"/>
          </p:nvPr>
        </p:nvSpPr>
        <p:spPr>
          <a:xfrm>
            <a:off x="838200" y="1331260"/>
            <a:ext cx="10515600" cy="5182081"/>
          </a:xfrm>
        </p:spPr>
        <p:txBody>
          <a:bodyPr/>
          <a:p>
            <a:pPr indent="0" marL="0">
              <a:buNone/>
            </a:pPr>
            <a:r>
              <a:rPr b="1" dirty="0" sz="3600" lang="en-US" smtClean="0"/>
              <a:t>The body has two major cavities: the dorsal cavity (posterior) and the ventral cavity (anterior). </a:t>
            </a:r>
          </a:p>
          <a:p>
            <a:pPr indent="0" marL="0">
              <a:buNone/>
            </a:pPr>
            <a:r>
              <a:rPr dirty="0" sz="3600" lang="en-US" smtClean="0"/>
              <a:t>1. </a:t>
            </a:r>
            <a:r>
              <a:rPr dirty="0" sz="3600" lang="en-US" smtClean="0">
                <a:solidFill>
                  <a:srgbClr val="0070C0"/>
                </a:solidFill>
              </a:rPr>
              <a:t>Dorsal Cavity; </a:t>
            </a:r>
            <a:r>
              <a:rPr dirty="0" sz="3600" lang="en-US" smtClean="0"/>
              <a:t>contains the central nervous system, and is continuous </a:t>
            </a:r>
          </a:p>
          <a:p>
            <a:pPr lvl="1"/>
            <a:r>
              <a:rPr dirty="0" sz="3200" lang="en-US" smtClean="0"/>
              <a:t>Consists of: </a:t>
            </a:r>
          </a:p>
          <a:p>
            <a:pPr lvl="2"/>
            <a:r>
              <a:rPr dirty="0" sz="2800" lang="en-US" smtClean="0"/>
              <a:t>The cranial cavity: formed by the skull and contains the brain</a:t>
            </a:r>
          </a:p>
          <a:p>
            <a:pPr lvl="2"/>
            <a:r>
              <a:rPr dirty="0" sz="2800" lang="en-US" smtClean="0"/>
              <a:t>The vertebral or spinal cavity: formed by the backbone (spine) and contains the spinal cord. </a:t>
            </a:r>
          </a:p>
          <a:p>
            <a:pPr lvl="1"/>
            <a:r>
              <a:rPr dirty="0" sz="3200" lang="en-US" smtClean="0"/>
              <a:t>The membranes that line these cavities and cover the brain and spinal cord are called the meninges.</a:t>
            </a:r>
          </a:p>
          <a:p>
            <a:endParaRPr dirty="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781" name="Title 1"/>
          <p:cNvSpPr>
            <a:spLocks noGrp="1"/>
          </p:cNvSpPr>
          <p:nvPr>
            <p:ph type="title"/>
          </p:nvPr>
        </p:nvSpPr>
        <p:spPr>
          <a:xfrm>
            <a:off x="838200" y="365126"/>
            <a:ext cx="10515600" cy="788426"/>
          </a:xfrm>
        </p:spPr>
        <p:txBody>
          <a:bodyPr/>
          <a:p>
            <a:r>
              <a:rPr dirty="0" lang="en-US" smtClean="0"/>
              <a:t>Body cavities </a:t>
            </a:r>
            <a:r>
              <a:rPr dirty="0" lang="en-US" err="1" smtClean="0"/>
              <a:t>cont</a:t>
            </a:r>
            <a:r>
              <a:rPr dirty="0" lang="en-US" smtClean="0"/>
              <a:t>’</a:t>
            </a:r>
            <a:endParaRPr dirty="0" lang="en-US"/>
          </a:p>
        </p:txBody>
      </p:sp>
      <p:sp>
        <p:nvSpPr>
          <p:cNvPr id="1048782" name="Content Placeholder 2"/>
          <p:cNvSpPr>
            <a:spLocks noGrp="1"/>
          </p:cNvSpPr>
          <p:nvPr>
            <p:ph idx="1"/>
          </p:nvPr>
        </p:nvSpPr>
        <p:spPr>
          <a:xfrm>
            <a:off x="838200" y="1364566"/>
            <a:ext cx="10515600" cy="5022166"/>
          </a:xfrm>
        </p:spPr>
        <p:txBody>
          <a:bodyPr>
            <a:normAutofit fontScale="77500" lnSpcReduction="20000"/>
          </a:bodyPr>
          <a:p>
            <a:pPr indent="0" marL="0">
              <a:buNone/>
            </a:pPr>
            <a:r>
              <a:rPr b="1" dirty="0" lang="en-US" smtClean="0">
                <a:solidFill>
                  <a:srgbClr val="0070C0"/>
                </a:solidFill>
              </a:rPr>
              <a:t>2. Ventral Cavity</a:t>
            </a:r>
            <a:r>
              <a:rPr b="1" dirty="0" lang="en-US" smtClean="0"/>
              <a:t>: consists of the thoracic cavity and the abdominal cavity, which are separated by the diaphragm</a:t>
            </a:r>
            <a:r>
              <a:rPr dirty="0" lang="en-US" smtClean="0"/>
              <a:t>. </a:t>
            </a:r>
          </a:p>
          <a:p>
            <a:pPr lvl="1"/>
            <a:r>
              <a:rPr dirty="0" lang="en-US" smtClean="0"/>
              <a:t>The pelvic cavity may be considered a subdivision of the abdominal cavity (there is no wall between them) or as a separate cavity.</a:t>
            </a:r>
          </a:p>
          <a:p>
            <a:r>
              <a:rPr dirty="0" i="1" lang="en-US" smtClean="0"/>
              <a:t>Organs in the </a:t>
            </a:r>
            <a:r>
              <a:rPr b="1" dirty="0" i="1" lang="en-US" smtClean="0"/>
              <a:t>thoracic cavity</a:t>
            </a:r>
            <a:r>
              <a:rPr dirty="0" i="1" lang="en-US" smtClean="0"/>
              <a:t>: include the </a:t>
            </a:r>
            <a:r>
              <a:rPr b="1" dirty="0" i="1" lang="en-US" smtClean="0"/>
              <a:t>heart and lungs </a:t>
            </a:r>
            <a:r>
              <a:rPr dirty="0" i="1" lang="en-US" smtClean="0"/>
              <a:t>covered by serous  membranes called pleural membranes (chest and lungs) and pericardial membranes (heart)</a:t>
            </a:r>
          </a:p>
          <a:p>
            <a:pPr lvl="1"/>
            <a:r>
              <a:rPr dirty="0" lang="en-US" smtClean="0"/>
              <a:t>Chest wall is lined by parietal pleura</a:t>
            </a:r>
          </a:p>
          <a:p>
            <a:pPr lvl="1"/>
            <a:r>
              <a:rPr dirty="0" lang="en-US" smtClean="0"/>
              <a:t>Lungs are covered by visceral pleura</a:t>
            </a:r>
          </a:p>
          <a:p>
            <a:pPr lvl="1"/>
            <a:r>
              <a:rPr dirty="0" lang="en-US" smtClean="0"/>
              <a:t>Heart is covered by 2 pericardial membranes </a:t>
            </a:r>
            <a:r>
              <a:rPr dirty="0" lang="en-US" err="1" smtClean="0"/>
              <a:t>i.e</a:t>
            </a:r>
            <a:r>
              <a:rPr dirty="0" lang="en-US" smtClean="0"/>
              <a:t> parietal and visceral</a:t>
            </a:r>
          </a:p>
          <a:p>
            <a:r>
              <a:rPr dirty="0" i="1" lang="en-US" smtClean="0"/>
              <a:t>Organs in the </a:t>
            </a:r>
            <a:r>
              <a:rPr b="1" dirty="0" i="1" lang="en-US" smtClean="0"/>
              <a:t>abdominal cavity </a:t>
            </a:r>
            <a:r>
              <a:rPr dirty="0" i="1" lang="en-US" smtClean="0"/>
              <a:t>include </a:t>
            </a:r>
            <a:r>
              <a:rPr b="1" dirty="0" i="1" lang="en-US" smtClean="0"/>
              <a:t>the liver, stomach, and intestines </a:t>
            </a:r>
            <a:r>
              <a:rPr dirty="0" i="1" lang="en-US" smtClean="0"/>
              <a:t>covered by serous membranes called peritoneum and mesentery. </a:t>
            </a:r>
          </a:p>
          <a:p>
            <a:pPr lvl="1"/>
            <a:r>
              <a:rPr dirty="0" lang="en-US" smtClean="0"/>
              <a:t>The peritoneum lines the entire abdominal wall, and </a:t>
            </a:r>
          </a:p>
          <a:p>
            <a:pPr lvl="1"/>
            <a:r>
              <a:rPr dirty="0" lang="en-US" smtClean="0"/>
              <a:t>The mesentery is the continuation of peritoneum folded around and covering the outer surfaces of the abdominal organs. </a:t>
            </a:r>
          </a:p>
          <a:p>
            <a:r>
              <a:rPr dirty="0" i="1" lang="en-US" smtClean="0"/>
              <a:t>Organs in the </a:t>
            </a:r>
            <a:r>
              <a:rPr b="1" dirty="0" i="1" lang="en-US" smtClean="0"/>
              <a:t>pelvic cavity </a:t>
            </a:r>
            <a:r>
              <a:rPr dirty="0" i="1" lang="en-US" smtClean="0"/>
              <a:t>includes the </a:t>
            </a:r>
            <a:r>
              <a:rPr b="1" dirty="0" i="1" lang="en-US" smtClean="0"/>
              <a:t>urinary bladder and reproductive organs such as the uterus in women and the prostate gland in men.</a:t>
            </a:r>
          </a:p>
          <a:p>
            <a:pPr lvl="1"/>
            <a:r>
              <a:rPr dirty="0" lang="en-US" smtClean="0"/>
              <a:t>The peritoneum does not line the pelvic cavity, but covers the free surfaces of several pelvic organs.</a:t>
            </a:r>
            <a:endParaRPr dirty="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606" name="Title 1"/>
          <p:cNvSpPr>
            <a:spLocks noGrp="1"/>
          </p:cNvSpPr>
          <p:nvPr>
            <p:ph type="title"/>
          </p:nvPr>
        </p:nvSpPr>
        <p:spPr/>
        <p:txBody>
          <a:bodyPr/>
          <a:p>
            <a:r>
              <a:rPr dirty="0" lang="en-US" smtClean="0"/>
              <a:t>Other terms: anatomical movements </a:t>
            </a:r>
            <a:endParaRPr dirty="0" lang="en-US"/>
          </a:p>
        </p:txBody>
      </p:sp>
      <p:sp>
        <p:nvSpPr>
          <p:cNvPr id="1048607" name="Content Placeholder 2"/>
          <p:cNvSpPr>
            <a:spLocks noGrp="1"/>
          </p:cNvSpPr>
          <p:nvPr>
            <p:ph idx="1"/>
          </p:nvPr>
        </p:nvSpPr>
        <p:spPr>
          <a:xfrm>
            <a:off x="838200" y="1506828"/>
            <a:ext cx="10515600" cy="4670135"/>
          </a:xfrm>
        </p:spPr>
        <p:txBody>
          <a:bodyPr>
            <a:normAutofit fontScale="64286" lnSpcReduction="20000"/>
          </a:bodyPr>
          <a:p>
            <a:r>
              <a:rPr dirty="0" sz="4000" lang="en-US" smtClean="0"/>
              <a:t>Abduct  (</a:t>
            </a:r>
            <a:r>
              <a:rPr dirty="0" sz="4000" lang="en-US" err="1" smtClean="0"/>
              <a:t>ab</a:t>
            </a:r>
            <a:r>
              <a:rPr dirty="0" sz="4000" lang="en-US" smtClean="0"/>
              <a:t>-duct) to draw away from the median plane (or axial line). </a:t>
            </a:r>
          </a:p>
          <a:p>
            <a:r>
              <a:rPr dirty="0" sz="4000" lang="en-US" smtClean="0"/>
              <a:t>Adduct (</a:t>
            </a:r>
            <a:r>
              <a:rPr dirty="0" sz="4000" lang="en-US" err="1" smtClean="0"/>
              <a:t>ah’dukt</a:t>
            </a:r>
            <a:r>
              <a:rPr dirty="0" sz="4000" lang="en-US" smtClean="0"/>
              <a:t>) to draw toward the median plane (or axial line). </a:t>
            </a:r>
          </a:p>
          <a:p>
            <a:r>
              <a:rPr dirty="0" sz="4000" lang="en-US" smtClean="0"/>
              <a:t>Circumduction   (</a:t>
            </a:r>
            <a:r>
              <a:rPr dirty="0" sz="4000" lang="en-US" err="1" smtClean="0"/>
              <a:t>sur’kum-duk’shun</a:t>
            </a:r>
            <a:r>
              <a:rPr dirty="0" sz="4000" lang="en-US" smtClean="0"/>
              <a:t>) the active or passive circular move- </a:t>
            </a:r>
            <a:r>
              <a:rPr dirty="0" sz="4000" lang="en-US" err="1" smtClean="0"/>
              <a:t>ment</a:t>
            </a:r>
            <a:r>
              <a:rPr dirty="0" sz="4000" lang="en-US" smtClean="0"/>
              <a:t> of a limb (or of the eye). </a:t>
            </a:r>
          </a:p>
          <a:p>
            <a:r>
              <a:rPr dirty="0" sz="4000" lang="en-US" smtClean="0"/>
              <a:t>Extension  (</a:t>
            </a:r>
            <a:r>
              <a:rPr dirty="0" sz="4000" lang="en-US" err="1" smtClean="0"/>
              <a:t>eks-ten’shun</a:t>
            </a:r>
            <a:r>
              <a:rPr dirty="0" sz="4000" lang="en-US" smtClean="0"/>
              <a:t>) a movement which brings the members of a limb into or toward a straight position</a:t>
            </a:r>
            <a:r>
              <a:rPr dirty="0" sz="4000" lang="en-US"/>
              <a:t> </a:t>
            </a:r>
            <a:r>
              <a:rPr dirty="0" sz="4000" lang="en-US" smtClean="0"/>
              <a:t>or increasing the angles between body parts</a:t>
            </a:r>
          </a:p>
          <a:p>
            <a:r>
              <a:rPr dirty="0" sz="4000" lang="en-US" smtClean="0"/>
              <a:t>Flexion (</a:t>
            </a:r>
            <a:r>
              <a:rPr dirty="0" sz="4000" lang="en-US" err="1" smtClean="0"/>
              <a:t>flek’shun</a:t>
            </a:r>
            <a:r>
              <a:rPr dirty="0" sz="4000" lang="en-US" smtClean="0"/>
              <a:t>) the act of bending or condition of being bent </a:t>
            </a:r>
            <a:r>
              <a:rPr dirty="0" sz="4000" lang="en-US"/>
              <a:t>or decreasing the angles between body parts</a:t>
            </a:r>
            <a:endParaRPr dirty="0" sz="4000" lang="en-US" smtClean="0"/>
          </a:p>
          <a:p>
            <a:r>
              <a:rPr dirty="0" sz="4000" lang="en-US" smtClean="0"/>
              <a:t>Rotation (</a:t>
            </a:r>
            <a:r>
              <a:rPr dirty="0" sz="4000" lang="en-US" err="1" smtClean="0"/>
              <a:t>ro-tay’shun</a:t>
            </a:r>
            <a:r>
              <a:rPr dirty="0" sz="4000" lang="en-US" smtClean="0"/>
              <a:t>) the process of turning around an axis</a:t>
            </a:r>
          </a:p>
          <a:p>
            <a:endParaRPr dirty="0" lang="en-US"/>
          </a:p>
          <a:p>
            <a:pPr indent="0" marL="0">
              <a:buNone/>
            </a:pPr>
            <a:r>
              <a:rPr dirty="0" lang="en-US" smtClean="0"/>
              <a:t> </a:t>
            </a:r>
            <a:endParaRPr dirty="0" lang="en-US"/>
          </a:p>
          <a:p>
            <a:endParaRPr dirty="0"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783" name="Content Placeholder 1"/>
          <p:cNvSpPr>
            <a:spLocks noGrp="1"/>
          </p:cNvSpPr>
          <p:nvPr>
            <p:ph idx="1"/>
          </p:nvPr>
        </p:nvSpPr>
        <p:spPr>
          <a:xfrm>
            <a:off x="900953" y="1358705"/>
            <a:ext cx="9883588" cy="5169091"/>
          </a:xfrm>
        </p:spPr>
        <p:txBody>
          <a:bodyPr>
            <a:normAutofit lnSpcReduction="10000"/>
          </a:bodyPr>
          <a:p>
            <a:r>
              <a:rPr dirty="0" lang="en-US" smtClean="0">
                <a:latin typeface="Times New Roman" pitchFamily="18" charset="0"/>
                <a:cs typeface="Times New Roman" pitchFamily="18" charset="0"/>
              </a:rPr>
              <a:t>A tissue is a group of cells with similar structure and function. </a:t>
            </a:r>
          </a:p>
          <a:p>
            <a:pPr>
              <a:buNone/>
            </a:pPr>
            <a:r>
              <a:rPr altLang="en-US" b="1" dirty="0" lang="en-US" smtClean="0">
                <a:solidFill>
                  <a:srgbClr val="FF6699"/>
                </a:solidFill>
                <a:latin typeface="Times New Roman" panose="02020603050405020304" pitchFamily="18" charset="0"/>
              </a:rPr>
              <a:t>“Layers or groups of SIMILAR cells bound together by 	extracellular material with a COMMON function.”</a:t>
            </a:r>
          </a:p>
          <a:p>
            <a:pPr>
              <a:buNone/>
            </a:pPr>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The tissue contributes to the functioning of the organs in which it is found</a:t>
            </a:r>
          </a:p>
          <a:p>
            <a:pPr>
              <a:buNone/>
            </a:pPr>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The 4 types of tissue are:</a:t>
            </a:r>
          </a:p>
          <a:p>
            <a:pPr lvl="1">
              <a:buFont typeface="Wingdings" pitchFamily="2" charset="2"/>
              <a:buChar char="v"/>
            </a:pPr>
            <a:r>
              <a:rPr dirty="0" lang="en-US" smtClean="0">
                <a:latin typeface="Times New Roman" pitchFamily="18" charset="0"/>
                <a:cs typeface="Times New Roman" pitchFamily="18" charset="0"/>
              </a:rPr>
              <a:t>Epithelial</a:t>
            </a:r>
          </a:p>
          <a:p>
            <a:pPr lvl="1">
              <a:buFont typeface="Wingdings" pitchFamily="2" charset="2"/>
              <a:buChar char="v"/>
            </a:pPr>
            <a:r>
              <a:rPr dirty="0" lang="en-US" smtClean="0">
                <a:latin typeface="Times New Roman" pitchFamily="18" charset="0"/>
                <a:cs typeface="Times New Roman" pitchFamily="18" charset="0"/>
              </a:rPr>
              <a:t>Connective</a:t>
            </a:r>
          </a:p>
          <a:p>
            <a:pPr lvl="1">
              <a:buFont typeface="Wingdings" pitchFamily="2" charset="2"/>
              <a:buChar char="v"/>
            </a:pPr>
            <a:r>
              <a:rPr dirty="0" lang="en-US" smtClean="0">
                <a:latin typeface="Times New Roman" pitchFamily="18" charset="0"/>
                <a:cs typeface="Times New Roman" pitchFamily="18" charset="0"/>
              </a:rPr>
              <a:t>Muscle</a:t>
            </a:r>
          </a:p>
          <a:p>
            <a:pPr lvl="1">
              <a:buFont typeface="Wingdings" pitchFamily="2" charset="2"/>
              <a:buChar char="v"/>
            </a:pPr>
            <a:r>
              <a:rPr dirty="0" lang="en-US" smtClean="0">
                <a:latin typeface="Times New Roman" pitchFamily="18" charset="0"/>
                <a:cs typeface="Times New Roman" pitchFamily="18" charset="0"/>
              </a:rPr>
              <a:t>Nerve tissue</a:t>
            </a:r>
            <a:endParaRPr dirty="0" lang="en-US">
              <a:latin typeface="Times New Roman" pitchFamily="18" charset="0"/>
              <a:cs typeface="Times New Roman" pitchFamily="18" charset="0"/>
            </a:endParaRPr>
          </a:p>
        </p:txBody>
      </p:sp>
      <p:sp>
        <p:nvSpPr>
          <p:cNvPr id="1048784" name="Title 2"/>
          <p:cNvSpPr>
            <a:spLocks noGrp="1"/>
          </p:cNvSpPr>
          <p:nvPr>
            <p:ph type="title"/>
          </p:nvPr>
        </p:nvSpPr>
        <p:spPr>
          <a:xfrm>
            <a:off x="1981200" y="274638"/>
            <a:ext cx="8229600" cy="752304"/>
          </a:xfrm>
        </p:spPr>
        <p:txBody>
          <a:bodyPr>
            <a:normAutofit/>
          </a:bodyPr>
          <a:p>
            <a:r>
              <a:rPr dirty="0" lang="en-US" smtClean="0"/>
              <a:t>Tissues and membranes</a:t>
            </a:r>
            <a:endParaRPr dirty="0" lang="en-US"/>
          </a:p>
        </p:txBody>
      </p:sp>
    </p:spTree>
  </p:cSld>
  <p:clrMapOvr>
    <a:masterClrMapping/>
  </p:clrMapOvr>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785" name="Content Placeholder 1"/>
          <p:cNvSpPr>
            <a:spLocks noGrp="1"/>
          </p:cNvSpPr>
          <p:nvPr>
            <p:ph idx="1"/>
          </p:nvPr>
        </p:nvSpPr>
        <p:spPr>
          <a:xfrm>
            <a:off x="1358153" y="1143001"/>
            <a:ext cx="9883587" cy="4864291"/>
          </a:xfrm>
        </p:spPr>
        <p:txBody>
          <a:bodyPr>
            <a:normAutofit/>
          </a:bodyPr>
          <a:p>
            <a:r>
              <a:rPr dirty="0" lang="en-US" smtClean="0">
                <a:latin typeface="Times New Roman" pitchFamily="18" charset="0"/>
                <a:cs typeface="Times New Roman" pitchFamily="18" charset="0"/>
              </a:rPr>
              <a:t>Found covering the body and lining cavities, glands  and tubes (</a:t>
            </a:r>
            <a:r>
              <a:rPr altLang="en-US" b="1" dirty="0" lang="en-US" smtClean="0">
                <a:latin typeface="Times New Roman" panose="02020603050405020304" pitchFamily="18" charset="0"/>
              </a:rPr>
              <a:t>Cover all free surfaces of the body)</a:t>
            </a:r>
          </a:p>
          <a:p>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They have </a:t>
            </a:r>
            <a:r>
              <a:rPr b="1" dirty="0" lang="en-US" smtClean="0">
                <a:latin typeface="Times New Roman" pitchFamily="18" charset="0"/>
                <a:cs typeface="Times New Roman" pitchFamily="18" charset="0"/>
              </a:rPr>
              <a:t>no capillaries </a:t>
            </a:r>
            <a:r>
              <a:rPr dirty="0" lang="en-US" smtClean="0">
                <a:latin typeface="Times New Roman" pitchFamily="18" charset="0"/>
                <a:cs typeface="Times New Roman" pitchFamily="18" charset="0"/>
              </a:rPr>
              <a:t>of their own thus receive oxygen and nutrients from the blood supply of the connective tissue beneath them</a:t>
            </a:r>
            <a:r>
              <a:rPr dirty="0" lang="en-US" smtClean="0"/>
              <a:t>.</a:t>
            </a:r>
            <a:endParaRPr b="1" dirty="0" lang="en-US" smtClean="0">
              <a:latin typeface="Times New Roman" pitchFamily="18" charset="0"/>
              <a:cs typeface="Times New Roman" pitchFamily="18" charset="0"/>
            </a:endParaRPr>
          </a:p>
          <a:p>
            <a:endParaRPr dirty="0" lang="en-US" smtClean="0"/>
          </a:p>
          <a:p>
            <a:r>
              <a:rPr dirty="0" lang="en-US" smtClean="0">
                <a:latin typeface="Times New Roman" pitchFamily="18" charset="0"/>
                <a:cs typeface="Times New Roman" pitchFamily="18" charset="0"/>
              </a:rPr>
              <a:t>The cells are and the intercellular substance, called the matrix, is minimal</a:t>
            </a:r>
            <a:r>
              <a:rPr dirty="0" lang="en-US">
                <a:latin typeface="Times New Roman" pitchFamily="18" charset="0"/>
                <a:cs typeface="Times New Roman" pitchFamily="18" charset="0"/>
              </a:rPr>
              <a:t> </a:t>
            </a:r>
            <a:r>
              <a:rPr dirty="0" lang="en-US" smtClean="0">
                <a:latin typeface="Times New Roman" pitchFamily="18" charset="0"/>
                <a:cs typeface="Times New Roman" pitchFamily="18" charset="0"/>
              </a:rPr>
              <a:t>and lie on a basement membrane</a:t>
            </a:r>
          </a:p>
        </p:txBody>
      </p:sp>
      <p:sp>
        <p:nvSpPr>
          <p:cNvPr id="1048786" name="Title 2"/>
          <p:cNvSpPr>
            <a:spLocks noGrp="1"/>
          </p:cNvSpPr>
          <p:nvPr>
            <p:ph type="title"/>
          </p:nvPr>
        </p:nvSpPr>
        <p:spPr>
          <a:xfrm>
            <a:off x="1981200" y="457200"/>
            <a:ext cx="8229600" cy="533400"/>
          </a:xfrm>
        </p:spPr>
        <p:txBody>
          <a:bodyPr>
            <a:normAutofit fontScale="90000"/>
          </a:bodyPr>
          <a:p>
            <a:r>
              <a:rPr dirty="0" lang="en-US" smtClean="0">
                <a:latin typeface="Times New Roman" pitchFamily="18" charset="0"/>
                <a:cs typeface="Times New Roman" pitchFamily="18" charset="0"/>
              </a:rPr>
              <a:t>Epithelial tissue</a:t>
            </a:r>
            <a:r>
              <a:rPr dirty="0" lang="en-US" smtClean="0"/>
              <a:t/>
            </a:r>
            <a:br>
              <a:rPr dirty="0" lang="en-US" smtClean="0"/>
            </a:br>
            <a:endParaRPr dirty="0" lang="en-US"/>
          </a:p>
        </p:txBody>
      </p:sp>
    </p:spTree>
  </p:cSld>
  <p:clrMapOvr>
    <a:masterClrMapping/>
  </p:clrMapOvr>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787" name="Content Placeholder 1"/>
          <p:cNvSpPr>
            <a:spLocks noGrp="1"/>
          </p:cNvSpPr>
          <p:nvPr>
            <p:ph idx="1"/>
          </p:nvPr>
        </p:nvSpPr>
        <p:spPr>
          <a:xfrm>
            <a:off x="838200" y="1420838"/>
            <a:ext cx="10515600" cy="5064368"/>
          </a:xfrm>
        </p:spPr>
        <p:txBody>
          <a:bodyPr>
            <a:normAutofit/>
          </a:bodyPr>
          <a:p>
            <a:pPr indent="0" marL="0">
              <a:buNone/>
            </a:pPr>
            <a:r>
              <a:rPr dirty="0" lang="en-US" smtClean="0">
                <a:latin typeface="Times New Roman" pitchFamily="18" charset="0"/>
                <a:cs typeface="Times New Roman" pitchFamily="18" charset="0"/>
              </a:rPr>
              <a:t>Main function: Protection of underlying structures from dehydration, chemical and mechanical damage</a:t>
            </a:r>
          </a:p>
          <a:p>
            <a:pPr indent="0" marL="0">
              <a:buNone/>
            </a:pPr>
            <a:r>
              <a:rPr dirty="0" lang="en-US" smtClean="0">
                <a:latin typeface="Times New Roman" pitchFamily="18" charset="0"/>
                <a:cs typeface="Times New Roman" pitchFamily="18" charset="0"/>
              </a:rPr>
              <a:t>Other functions: </a:t>
            </a:r>
          </a:p>
          <a:p>
            <a:pPr indent="0" marL="0">
              <a:buNone/>
            </a:pPr>
            <a:endParaRPr dirty="0" lang="en-US" smtClean="0">
              <a:latin typeface="Times New Roman" pitchFamily="18" charset="0"/>
              <a:cs typeface="Times New Roman" pitchFamily="18" charset="0"/>
            </a:endParaRPr>
          </a:p>
          <a:p>
            <a:pPr lvl="1">
              <a:buFont typeface="Wingdings" pitchFamily="2" charset="2"/>
              <a:buChar char="q"/>
            </a:pPr>
            <a:r>
              <a:rPr dirty="0" lang="en-US" smtClean="0">
                <a:latin typeface="Times New Roman" pitchFamily="18" charset="0"/>
                <a:cs typeface="Times New Roman" pitchFamily="18" charset="0"/>
              </a:rPr>
              <a:t>Secretion of substances- mucus gland, sweat gland, enzyme secreting portion of the pancreas</a:t>
            </a:r>
          </a:p>
          <a:p>
            <a:pPr indent="0" lvl="1" marL="457200">
              <a:buNone/>
            </a:pPr>
            <a:endParaRPr dirty="0" lang="en-US" smtClean="0">
              <a:latin typeface="Times New Roman" pitchFamily="18" charset="0"/>
              <a:cs typeface="Times New Roman" pitchFamily="18" charset="0"/>
            </a:endParaRPr>
          </a:p>
          <a:p>
            <a:pPr lvl="1">
              <a:buFont typeface="Wingdings" pitchFamily="2" charset="2"/>
              <a:buChar char="q"/>
            </a:pPr>
            <a:r>
              <a:rPr dirty="0" lang="en-US" smtClean="0">
                <a:latin typeface="Times New Roman" pitchFamily="18" charset="0"/>
                <a:cs typeface="Times New Roman" pitchFamily="18" charset="0"/>
              </a:rPr>
              <a:t>Absorption of substances- epithelial cells of the intestines absorb digested food molecules, vitamins and ions.</a:t>
            </a:r>
          </a:p>
          <a:p>
            <a:pPr indent="0" lvl="1" marL="457200">
              <a:buNone/>
            </a:pPr>
            <a:endParaRPr dirty="0" lang="en-US" smtClean="0">
              <a:latin typeface="Times New Roman" pitchFamily="18" charset="0"/>
              <a:cs typeface="Times New Roman" pitchFamily="18" charset="0"/>
            </a:endParaRPr>
          </a:p>
          <a:p>
            <a:pPr lvl="1">
              <a:buFont typeface="Wingdings" pitchFamily="2" charset="2"/>
              <a:buChar char="q"/>
            </a:pPr>
            <a:r>
              <a:rPr dirty="0" lang="en-US" smtClean="0">
                <a:latin typeface="Times New Roman" pitchFamily="18" charset="0"/>
                <a:cs typeface="Times New Roman" pitchFamily="18" charset="0"/>
              </a:rPr>
              <a:t>Permitting the passage of substances- </a:t>
            </a:r>
            <a:r>
              <a:rPr dirty="0" lang="en-US" err="1" smtClean="0">
                <a:latin typeface="Times New Roman" pitchFamily="18" charset="0"/>
                <a:cs typeface="Times New Roman" pitchFamily="18" charset="0"/>
              </a:rPr>
              <a:t>e.g</a:t>
            </a:r>
            <a:r>
              <a:rPr dirty="0" lang="en-US" smtClean="0">
                <a:latin typeface="Times New Roman" pitchFamily="18" charset="0"/>
                <a:cs typeface="Times New Roman" pitchFamily="18" charset="0"/>
              </a:rPr>
              <a:t> oxygen and carbon IV oxide  in the lungs.</a:t>
            </a:r>
          </a:p>
          <a:p>
            <a:endParaRPr dirty="0" lang="en-US"/>
          </a:p>
        </p:txBody>
      </p:sp>
      <p:sp>
        <p:nvSpPr>
          <p:cNvPr id="1048788" name="Title 2"/>
          <p:cNvSpPr>
            <a:spLocks noGrp="1"/>
          </p:cNvSpPr>
          <p:nvPr>
            <p:ph type="title"/>
          </p:nvPr>
        </p:nvSpPr>
        <p:spPr>
          <a:xfrm>
            <a:off x="838200" y="365125"/>
            <a:ext cx="10515600" cy="844697"/>
          </a:xfrm>
        </p:spPr>
        <p:txBody>
          <a:bodyPr/>
          <a:p>
            <a:r>
              <a:rPr b="1" dirty="0" lang="en-US" smtClean="0">
                <a:latin typeface="Times New Roman" pitchFamily="18" charset="0"/>
                <a:cs typeface="Times New Roman" pitchFamily="18" charset="0"/>
              </a:rPr>
              <a:t>Functions</a:t>
            </a:r>
            <a:r>
              <a:rPr dirty="0" lang="en-US" smtClean="0">
                <a:latin typeface="Times New Roman" pitchFamily="18" charset="0"/>
                <a:cs typeface="Times New Roman" pitchFamily="18" charset="0"/>
              </a:rPr>
              <a:t>  </a:t>
            </a:r>
            <a:r>
              <a:rPr b="1" dirty="0" lang="en-US" smtClean="0">
                <a:latin typeface="Times New Roman" pitchFamily="18" charset="0"/>
                <a:cs typeface="Times New Roman" pitchFamily="18" charset="0"/>
              </a:rPr>
              <a:t>include:</a:t>
            </a:r>
            <a:endParaRPr dirty="0" lang="en-US"/>
          </a:p>
        </p:txBody>
      </p:sp>
    </p:spTree>
  </p:cSld>
  <p:clrMapOvr>
    <a:masterClrMapping/>
  </p:clrMapOvr>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789" name="Rectangle 4"/>
          <p:cNvSpPr>
            <a:spLocks noChangeArrowheads="1"/>
          </p:cNvSpPr>
          <p:nvPr/>
        </p:nvSpPr>
        <p:spPr bwMode="auto">
          <a:xfrm>
            <a:off x="2209800" y="0"/>
            <a:ext cx="7772400" cy="990600"/>
          </a:xfrm>
          <a:prstGeom prst="rect"/>
          <a:no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altLang="en-US" b="1" sz="4400" lang="en-US">
                <a:solidFill>
                  <a:srgbClr val="FF6699"/>
                </a:solidFill>
                <a:latin typeface="Times New Roman" panose="02020603050405020304" pitchFamily="18" charset="0"/>
              </a:rPr>
              <a:t>Epithelial Tissues</a:t>
            </a:r>
            <a:endParaRPr altLang="en-US" sz="4400" lang="en-US">
              <a:solidFill>
                <a:schemeClr val="tx2"/>
              </a:solidFill>
            </a:endParaRPr>
          </a:p>
        </p:txBody>
      </p:sp>
      <p:sp>
        <p:nvSpPr>
          <p:cNvPr id="1048790" name="Rectangle 5"/>
          <p:cNvSpPr>
            <a:spLocks noChangeArrowheads="1"/>
          </p:cNvSpPr>
          <p:nvPr/>
        </p:nvSpPr>
        <p:spPr bwMode="auto">
          <a:xfrm>
            <a:off x="1524000" y="838200"/>
            <a:ext cx="9144000" cy="6019800"/>
          </a:xfrm>
          <a:prstGeom prst="rect"/>
          <a:noFill/>
          <a:ln>
            <a:noFill/>
          </a:ln>
          <a:effectLst/>
        </p:spPr>
        <p:txBody>
          <a:bodyPr/>
          <a:lstStyle>
            <a:lvl1pPr indent="-342900" marL="342900">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altLang="en-US" b="1" dirty="0" sz="2800" lang="en-US">
                <a:solidFill>
                  <a:srgbClr val="6666FF"/>
                </a:solidFill>
                <a:latin typeface="Times New Roman" panose="02020603050405020304" pitchFamily="18" charset="0"/>
              </a:rPr>
              <a:t>Classification </a:t>
            </a:r>
          </a:p>
          <a:p>
            <a:pPr eaLnBrk="1" hangingPunct="1"/>
            <a:r>
              <a:rPr altLang="en-US" dirty="0" sz="2800" lang="en-US" smtClean="0">
                <a:latin typeface="Times New Roman" panose="02020603050405020304" pitchFamily="18" charset="0"/>
              </a:rPr>
              <a:t>Number of cell </a:t>
            </a:r>
            <a:r>
              <a:rPr altLang="en-US" dirty="0" sz="2800" lang="en-US">
                <a:latin typeface="Times New Roman" panose="02020603050405020304" pitchFamily="18" charset="0"/>
              </a:rPr>
              <a:t>layers above the basement </a:t>
            </a:r>
            <a:r>
              <a:rPr altLang="en-US" dirty="0" sz="2800" lang="en-US" smtClean="0">
                <a:latin typeface="Times New Roman" panose="02020603050405020304" pitchFamily="18" charset="0"/>
              </a:rPr>
              <a:t>membrane</a:t>
            </a:r>
          </a:p>
          <a:p>
            <a:pPr lvl="2"/>
            <a:r>
              <a:rPr altLang="en-US" b="1" dirty="0" sz="2800" lang="en-US" smtClean="0">
                <a:solidFill>
                  <a:srgbClr val="FF6699"/>
                </a:solidFill>
                <a:latin typeface="Times New Roman" panose="02020603050405020304" pitchFamily="18" charset="0"/>
              </a:rPr>
              <a:t>Simple</a:t>
            </a:r>
            <a:r>
              <a:rPr altLang="en-US" b="1" dirty="0" sz="2800" lang="en-US" smtClean="0">
                <a:latin typeface="Times New Roman" panose="02020603050405020304" pitchFamily="18" charset="0"/>
              </a:rPr>
              <a:t> = one layer of cells; used for exchange (e.g. </a:t>
            </a:r>
            <a:r>
              <a:rPr altLang="en-US" b="1" dirty="0" sz="2800" lang="en-US" smtClean="0">
                <a:solidFill>
                  <a:srgbClr val="6666FF"/>
                </a:solidFill>
                <a:latin typeface="Times New Roman" panose="02020603050405020304" pitchFamily="18" charset="0"/>
              </a:rPr>
              <a:t>Diffusion of gases in the alveoli of the lungs,</a:t>
            </a:r>
            <a:r>
              <a:rPr altLang="en-US" b="1" dirty="0" sz="2800" lang="en-US" smtClean="0">
                <a:latin typeface="Times New Roman" panose="02020603050405020304" pitchFamily="18" charset="0"/>
              </a:rPr>
              <a:t>  </a:t>
            </a:r>
            <a:r>
              <a:rPr altLang="en-US" b="1" dirty="0" sz="2800" lang="en-US" smtClean="0">
                <a:solidFill>
                  <a:srgbClr val="00CC00"/>
                </a:solidFill>
                <a:latin typeface="Times New Roman" panose="02020603050405020304" pitchFamily="18" charset="0"/>
              </a:rPr>
              <a:t>absorption in the small intestine; </a:t>
            </a:r>
            <a:endParaRPr altLang="en-US" b="1" dirty="0" sz="2800" lang="en-US" smtClean="0">
              <a:solidFill>
                <a:srgbClr val="FF6699"/>
              </a:solidFill>
              <a:latin typeface="Times New Roman" panose="02020603050405020304" pitchFamily="18" charset="0"/>
            </a:endParaRPr>
          </a:p>
          <a:p>
            <a:pPr lvl="2"/>
            <a:r>
              <a:rPr altLang="en-US" b="1" dirty="0" sz="2800" lang="en-US" smtClean="0">
                <a:solidFill>
                  <a:srgbClr val="FF6699"/>
                </a:solidFill>
                <a:latin typeface="Times New Roman" panose="02020603050405020304" pitchFamily="18" charset="0"/>
              </a:rPr>
              <a:t>Stratified</a:t>
            </a:r>
            <a:r>
              <a:rPr altLang="en-US" b="1" dirty="0" sz="2800" lang="en-US" smtClean="0">
                <a:latin typeface="Times New Roman" panose="02020603050405020304" pitchFamily="18" charset="0"/>
              </a:rPr>
              <a:t> = more than one layer of cells; used for protection (e.g. the outer layer of the skin)</a:t>
            </a:r>
          </a:p>
          <a:p>
            <a:pPr eaLnBrk="1" hangingPunct="1"/>
            <a:endParaRPr altLang="en-US" dirty="0" sz="2800" lang="en-US" smtClean="0">
              <a:latin typeface="Times New Roman" panose="02020603050405020304" pitchFamily="18" charset="0"/>
            </a:endParaRPr>
          </a:p>
          <a:p>
            <a:pPr eaLnBrk="1" hangingPunct="1"/>
            <a:r>
              <a:rPr altLang="en-US" dirty="0" sz="2800" lang="en-US" smtClean="0">
                <a:latin typeface="Times New Roman" panose="02020603050405020304" pitchFamily="18" charset="0"/>
              </a:rPr>
              <a:t>Shape of cells</a:t>
            </a:r>
          </a:p>
          <a:p>
            <a:pPr lvl="1">
              <a:buFont typeface="Wingdings" pitchFamily="2" charset="2"/>
              <a:buChar char="ü"/>
            </a:pPr>
            <a:r>
              <a:rPr b="1" dirty="0" sz="2400" lang="en-US" smtClean="0">
                <a:latin typeface="Times New Roman" pitchFamily="18" charset="0"/>
                <a:cs typeface="Times New Roman" pitchFamily="18" charset="0"/>
              </a:rPr>
              <a:t>Squamous cells- </a:t>
            </a:r>
            <a:r>
              <a:rPr dirty="0" sz="2400" lang="en-US" smtClean="0">
                <a:latin typeface="Times New Roman" pitchFamily="18" charset="0"/>
                <a:cs typeface="Times New Roman" pitchFamily="18" charset="0"/>
              </a:rPr>
              <a:t>flat</a:t>
            </a:r>
          </a:p>
          <a:p>
            <a:pPr lvl="1">
              <a:buFont typeface="Wingdings" pitchFamily="2" charset="2"/>
              <a:buChar char="ü"/>
            </a:pPr>
            <a:r>
              <a:rPr b="1" dirty="0" sz="2400" lang="en-US" smtClean="0">
                <a:latin typeface="Times New Roman" pitchFamily="18" charset="0"/>
                <a:cs typeface="Times New Roman" pitchFamily="18" charset="0"/>
              </a:rPr>
              <a:t>Cuboidal cells-</a:t>
            </a:r>
            <a:r>
              <a:rPr dirty="0" sz="2400" lang="en-US" smtClean="0">
                <a:latin typeface="Times New Roman" pitchFamily="18" charset="0"/>
                <a:cs typeface="Times New Roman" pitchFamily="18" charset="0"/>
              </a:rPr>
              <a:t>cube shaped</a:t>
            </a:r>
          </a:p>
          <a:p>
            <a:pPr lvl="1">
              <a:buFont typeface="Wingdings" pitchFamily="2" charset="2"/>
              <a:buChar char="ü"/>
            </a:pPr>
            <a:r>
              <a:rPr b="1" dirty="0" sz="2400" lang="en-US" smtClean="0">
                <a:latin typeface="Times New Roman" pitchFamily="18" charset="0"/>
                <a:cs typeface="Times New Roman" pitchFamily="18" charset="0"/>
              </a:rPr>
              <a:t>Columnar cells -</a:t>
            </a:r>
            <a:r>
              <a:rPr dirty="0" sz="2400" lang="en-US" smtClean="0">
                <a:latin typeface="Times New Roman" pitchFamily="18" charset="0"/>
                <a:cs typeface="Times New Roman" pitchFamily="18" charset="0"/>
              </a:rPr>
              <a:t> tall and narrow. </a:t>
            </a:r>
          </a:p>
          <a:p>
            <a:pPr eaLnBrk="1" hangingPunct="1"/>
            <a:endParaRPr altLang="en-US" dirty="0" sz="2800" lang="en-US">
              <a:latin typeface="Times New Roman" panose="02020603050405020304" pitchFamily="18" charset="0"/>
            </a:endParaRPr>
          </a:p>
          <a:p>
            <a:pPr eaLnBrk="1" hangingPunct="1" lvl="2"/>
            <a:endParaRPr altLang="en-US" b="1" dirty="0" sz="2800" lang="en-US">
              <a:solidFill>
                <a:srgbClr val="FF6699"/>
              </a:solidFill>
              <a:latin typeface="Times New Roman" panose="02020603050405020304" pitchFamily="18" charset="0"/>
            </a:endParaRPr>
          </a:p>
          <a:p>
            <a:pPr eaLnBrk="1" hangingPunct="1" lvl="2"/>
            <a:endParaRPr altLang="en-US" b="1" dirty="0" sz="2800" lang="en-US">
              <a:latin typeface="Times New Roman" panose="02020603050405020304" pitchFamily="18" charset="0"/>
            </a:endParaRPr>
          </a:p>
        </p:txBody>
      </p:sp>
      <p:pic>
        <p:nvPicPr>
          <p:cNvPr id="2097172" name="Picture 7"/>
          <p:cNvPicPr>
            <a:picLocks noChangeAspect="1" noChangeArrowheads="1"/>
          </p:cNvPicPr>
          <p:nvPr/>
        </p:nvPicPr>
        <p:blipFill>
          <a:blip xmlns:r="http://schemas.openxmlformats.org/officeDocument/2006/relationships" r:embed="rId1"/>
          <a:srcRect/>
          <a:stretch>
            <a:fillRect/>
          </a:stretch>
        </p:blipFill>
        <p:spPr bwMode="auto">
          <a:xfrm>
            <a:off x="7486357" y="4220308"/>
            <a:ext cx="4302369" cy="2324686"/>
          </a:xfrm>
          <a:prstGeom prst="rect"/>
          <a:noFill/>
          <a:ln>
            <a:noFill/>
          </a:ln>
          <a:effectLst/>
        </p:spPr>
      </p:pic>
    </p:spTree>
  </p:cSld>
  <p:clrMapOvr>
    <a:masterClrMapping/>
  </p:clrMapOvr>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791" name="Content Placeholder 1"/>
          <p:cNvSpPr>
            <a:spLocks noGrp="1"/>
          </p:cNvSpPr>
          <p:nvPr>
            <p:ph idx="1"/>
          </p:nvPr>
        </p:nvSpPr>
        <p:spPr>
          <a:xfrm>
            <a:off x="1280160" y="1066801"/>
            <a:ext cx="9242474" cy="4940491"/>
          </a:xfrm>
        </p:spPr>
        <p:txBody>
          <a:bodyPr>
            <a:normAutofit/>
          </a:bodyPr>
          <a:p>
            <a:r>
              <a:rPr dirty="0" lang="en-US" smtClean="0">
                <a:latin typeface="Times New Roman" pitchFamily="18" charset="0"/>
                <a:cs typeface="Times New Roman" pitchFamily="18" charset="0"/>
              </a:rPr>
              <a:t>Consists of a single layer of identical cells  </a:t>
            </a:r>
          </a:p>
          <a:p>
            <a:r>
              <a:rPr dirty="0" lang="en-US" smtClean="0">
                <a:latin typeface="Times New Roman" pitchFamily="18" charset="0"/>
                <a:cs typeface="Times New Roman" pitchFamily="18" charset="0"/>
              </a:rPr>
              <a:t>Found on </a:t>
            </a:r>
            <a:r>
              <a:rPr b="1" dirty="0" lang="en-US" smtClean="0">
                <a:latin typeface="Times New Roman" pitchFamily="18" charset="0"/>
                <a:cs typeface="Times New Roman" pitchFamily="18" charset="0"/>
              </a:rPr>
              <a:t>absorptive or secretory surfaces</a:t>
            </a:r>
            <a:r>
              <a:rPr dirty="0" lang="en-US" smtClean="0">
                <a:latin typeface="Times New Roman" pitchFamily="18" charset="0"/>
                <a:cs typeface="Times New Roman" pitchFamily="18" charset="0"/>
              </a:rPr>
              <a:t>, where the single layer enhances these processes, and not usually on surfaces subject to stress.</a:t>
            </a:r>
          </a:p>
          <a:p>
            <a:r>
              <a:rPr dirty="0" lang="en-US" smtClean="0">
                <a:latin typeface="Times New Roman" pitchFamily="18" charset="0"/>
                <a:cs typeface="Times New Roman" pitchFamily="18" charset="0"/>
              </a:rPr>
              <a:t>The more active the tissue, the taller are the cells</a:t>
            </a:r>
          </a:p>
          <a:p>
            <a:endParaRPr dirty="0" lang="en-US" smtClean="0">
              <a:latin typeface="Times New Roman" pitchFamily="18" charset="0"/>
              <a:cs typeface="Times New Roman" pitchFamily="18" charset="0"/>
            </a:endParaRPr>
          </a:p>
          <a:p>
            <a:r>
              <a:rPr dirty="0" lang="en-US" smtClean="0">
                <a:solidFill>
                  <a:srgbClr val="FF0000"/>
                </a:solidFill>
                <a:latin typeface="Times New Roman" pitchFamily="18" charset="0"/>
                <a:cs typeface="Times New Roman" pitchFamily="18" charset="0"/>
              </a:rPr>
              <a:t>Divided into four types.</a:t>
            </a:r>
          </a:p>
          <a:p>
            <a:pPr lvl="1"/>
            <a:r>
              <a:rPr dirty="0" lang="en-US" smtClean="0">
                <a:solidFill>
                  <a:srgbClr val="00B050"/>
                </a:solidFill>
                <a:latin typeface="Times New Roman" pitchFamily="18" charset="0"/>
                <a:cs typeface="Times New Roman" pitchFamily="18" charset="0"/>
              </a:rPr>
              <a:t>Squamous</a:t>
            </a:r>
          </a:p>
          <a:p>
            <a:pPr lvl="1"/>
            <a:r>
              <a:rPr dirty="0" lang="en-US" smtClean="0">
                <a:solidFill>
                  <a:srgbClr val="00B050"/>
                </a:solidFill>
                <a:latin typeface="Times New Roman" pitchFamily="18" charset="0"/>
                <a:cs typeface="Times New Roman" pitchFamily="18" charset="0"/>
              </a:rPr>
              <a:t>Cuboidal</a:t>
            </a:r>
          </a:p>
          <a:p>
            <a:pPr lvl="1"/>
            <a:r>
              <a:rPr dirty="0" lang="en-US">
                <a:solidFill>
                  <a:srgbClr val="00B050"/>
                </a:solidFill>
                <a:latin typeface="Times New Roman" pitchFamily="18" charset="0"/>
                <a:cs typeface="Times New Roman" pitchFamily="18" charset="0"/>
              </a:rPr>
              <a:t>C</a:t>
            </a:r>
            <a:r>
              <a:rPr dirty="0" lang="en-US" smtClean="0">
                <a:solidFill>
                  <a:srgbClr val="00B050"/>
                </a:solidFill>
                <a:latin typeface="Times New Roman" pitchFamily="18" charset="0"/>
                <a:cs typeface="Times New Roman" pitchFamily="18" charset="0"/>
              </a:rPr>
              <a:t>olumnar</a:t>
            </a:r>
          </a:p>
          <a:p>
            <a:pPr lvl="1"/>
            <a:r>
              <a:rPr dirty="0" lang="en-US" err="1" smtClean="0">
                <a:solidFill>
                  <a:srgbClr val="00B050"/>
                </a:solidFill>
                <a:latin typeface="Times New Roman" pitchFamily="18" charset="0"/>
                <a:cs typeface="Times New Roman" pitchFamily="18" charset="0"/>
              </a:rPr>
              <a:t>Psudostratified</a:t>
            </a:r>
            <a:r>
              <a:rPr dirty="0" lang="en-US" smtClean="0">
                <a:solidFill>
                  <a:srgbClr val="00B050"/>
                </a:solidFill>
                <a:latin typeface="Times New Roman" pitchFamily="18" charset="0"/>
                <a:cs typeface="Times New Roman" pitchFamily="18" charset="0"/>
              </a:rPr>
              <a:t> </a:t>
            </a:r>
          </a:p>
          <a:p>
            <a:endParaRPr dirty="0" lang="en-US">
              <a:latin typeface="Times New Roman" pitchFamily="18" charset="0"/>
              <a:cs typeface="Times New Roman" pitchFamily="18" charset="0"/>
            </a:endParaRPr>
          </a:p>
        </p:txBody>
      </p:sp>
      <p:sp>
        <p:nvSpPr>
          <p:cNvPr id="1048792" name="Title 2"/>
          <p:cNvSpPr>
            <a:spLocks noGrp="1"/>
          </p:cNvSpPr>
          <p:nvPr>
            <p:ph type="title"/>
          </p:nvPr>
        </p:nvSpPr>
        <p:spPr>
          <a:xfrm>
            <a:off x="1981200" y="274638"/>
            <a:ext cx="8229600" cy="792163"/>
          </a:xfrm>
        </p:spPr>
        <p:txBody>
          <a:bodyPr>
            <a:normAutofit/>
          </a:bodyPr>
          <a:p>
            <a:r>
              <a:rPr dirty="0" sz="3600" lang="en-US">
                <a:latin typeface="Times New Roman" pitchFamily="18" charset="0"/>
                <a:cs typeface="Times New Roman" pitchFamily="18" charset="0"/>
              </a:rPr>
              <a:t>Simple </a:t>
            </a:r>
            <a:r>
              <a:rPr dirty="0" sz="3600" lang="en-US" smtClean="0">
                <a:latin typeface="Times New Roman" pitchFamily="18" charset="0"/>
                <a:cs typeface="Times New Roman" pitchFamily="18" charset="0"/>
              </a:rPr>
              <a:t>epithelium</a:t>
            </a:r>
            <a:endParaRPr dirty="0" sz="3600" lang="en-US">
              <a:latin typeface="Times New Roman" pitchFamily="18" charset="0"/>
              <a:cs typeface="Times New Roman" pitchFamily="18" charset="0"/>
            </a:endParaRPr>
          </a:p>
        </p:txBody>
      </p:sp>
    </p:spTree>
  </p:cSld>
  <p:clrMapOvr>
    <a:masterClrMapping/>
  </p:clrMapOvr>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793" name="Content Placeholder 1"/>
          <p:cNvSpPr>
            <a:spLocks noGrp="1"/>
          </p:cNvSpPr>
          <p:nvPr>
            <p:ph idx="1"/>
          </p:nvPr>
        </p:nvSpPr>
        <p:spPr>
          <a:xfrm>
            <a:off x="1280160" y="1066801"/>
            <a:ext cx="9256542" cy="4940491"/>
          </a:xfrm>
        </p:spPr>
        <p:txBody>
          <a:bodyPr>
            <a:normAutofit fontScale="92500" lnSpcReduction="20000"/>
          </a:bodyPr>
          <a:p>
            <a:r>
              <a:rPr dirty="0" lang="en-US" smtClean="0">
                <a:latin typeface="Times New Roman" pitchFamily="18" charset="0"/>
                <a:cs typeface="Times New Roman" pitchFamily="18" charset="0"/>
              </a:rPr>
              <a:t>A single layer of flattened cells. It lines and allows </a:t>
            </a:r>
            <a:r>
              <a:rPr b="1" dirty="0" lang="en-US" smtClean="0">
                <a:latin typeface="Times New Roman" pitchFamily="18" charset="0"/>
                <a:cs typeface="Times New Roman" pitchFamily="18" charset="0"/>
              </a:rPr>
              <a:t>diffusion</a:t>
            </a:r>
            <a:r>
              <a:rPr dirty="0" lang="en-US" smtClean="0">
                <a:latin typeface="Times New Roman" pitchFamily="18" charset="0"/>
                <a:cs typeface="Times New Roman" pitchFamily="18" charset="0"/>
              </a:rPr>
              <a:t> in the;</a:t>
            </a:r>
          </a:p>
          <a:p>
            <a:pPr lvl="1">
              <a:buFont typeface="Wingdings" pitchFamily="2" charset="2"/>
              <a:buChar char="ü"/>
            </a:pPr>
            <a:r>
              <a:rPr dirty="0" lang="en-US" smtClean="0">
                <a:latin typeface="Times New Roman" pitchFamily="18" charset="0"/>
                <a:cs typeface="Times New Roman" pitchFamily="18" charset="0"/>
              </a:rPr>
              <a:t>heart</a:t>
            </a:r>
          </a:p>
          <a:p>
            <a:pPr lvl="1">
              <a:buFont typeface="Wingdings" pitchFamily="2" charset="2"/>
              <a:buChar char="ü"/>
            </a:pPr>
            <a:r>
              <a:rPr dirty="0" lang="en-US" smtClean="0">
                <a:latin typeface="Times New Roman" pitchFamily="18" charset="0"/>
                <a:cs typeface="Times New Roman" pitchFamily="18" charset="0"/>
              </a:rPr>
              <a:t>blood vessels</a:t>
            </a:r>
          </a:p>
          <a:p>
            <a:pPr lvl="1">
              <a:buFont typeface="Wingdings" pitchFamily="2" charset="2"/>
              <a:buChar char="ü"/>
            </a:pPr>
            <a:r>
              <a:rPr dirty="0" lang="en-US" smtClean="0">
                <a:latin typeface="Times New Roman" pitchFamily="18" charset="0"/>
                <a:cs typeface="Times New Roman" pitchFamily="18" charset="0"/>
              </a:rPr>
              <a:t>lymph vessels</a:t>
            </a:r>
          </a:p>
          <a:p>
            <a:pPr lvl="1">
              <a:buFont typeface="Wingdings" pitchFamily="2" charset="2"/>
              <a:buChar char="ü"/>
            </a:pPr>
            <a:r>
              <a:rPr dirty="0" lang="en-US" smtClean="0">
                <a:latin typeface="Times New Roman" pitchFamily="18" charset="0"/>
                <a:cs typeface="Times New Roman" pitchFamily="18" charset="0"/>
              </a:rPr>
              <a:t>alveoli of the lungs.</a:t>
            </a:r>
          </a:p>
          <a:p>
            <a:pPr>
              <a:buNone/>
            </a:pPr>
            <a:r>
              <a:rPr b="1" dirty="0" lang="en-US" smtClean="0">
                <a:solidFill>
                  <a:srgbClr val="FF0000"/>
                </a:solidFill>
                <a:latin typeface="Times New Roman" pitchFamily="18" charset="0"/>
                <a:cs typeface="Times New Roman" pitchFamily="18" charset="0"/>
              </a:rPr>
              <a:t>Cuboidal (cubical) epithelium</a:t>
            </a:r>
          </a:p>
          <a:p>
            <a:r>
              <a:rPr dirty="0" lang="en-US" smtClean="0">
                <a:latin typeface="Times New Roman" pitchFamily="18" charset="0"/>
                <a:cs typeface="Times New Roman" pitchFamily="18" charset="0"/>
              </a:rPr>
              <a:t>A single layer of cube-shaped cells lying on a basement membrane. It forms the </a:t>
            </a:r>
            <a:r>
              <a:rPr b="1" dirty="0" lang="en-US" smtClean="0">
                <a:latin typeface="Times New Roman" pitchFamily="18" charset="0"/>
                <a:cs typeface="Times New Roman" pitchFamily="18" charset="0"/>
              </a:rPr>
              <a:t>tubules of the kidneys and is found in some glands.</a:t>
            </a:r>
          </a:p>
          <a:p>
            <a:r>
              <a:rPr dirty="0" lang="en-US" smtClean="0">
                <a:latin typeface="Times New Roman" pitchFamily="18" charset="0"/>
                <a:cs typeface="Times New Roman" pitchFamily="18" charset="0"/>
              </a:rPr>
              <a:t>Cuboidal epithelium is actively involved:</a:t>
            </a:r>
          </a:p>
          <a:p>
            <a:pPr lvl="1">
              <a:buFont typeface="Wingdings" pitchFamily="2" charset="2"/>
              <a:buChar char="ü"/>
            </a:pPr>
            <a:r>
              <a:rPr b="1" dirty="0" lang="en-US" smtClean="0">
                <a:latin typeface="Times New Roman" pitchFamily="18" charset="0"/>
                <a:cs typeface="Times New Roman" pitchFamily="18" charset="0"/>
              </a:rPr>
              <a:t>Secretion</a:t>
            </a:r>
          </a:p>
          <a:p>
            <a:pPr lvl="1">
              <a:buFont typeface="Wingdings" pitchFamily="2" charset="2"/>
              <a:buChar char="ü"/>
            </a:pPr>
            <a:r>
              <a:rPr b="1" dirty="0" lang="en-US" smtClean="0">
                <a:latin typeface="Times New Roman" pitchFamily="18" charset="0"/>
                <a:cs typeface="Times New Roman" pitchFamily="18" charset="0"/>
              </a:rPr>
              <a:t>Absorption</a:t>
            </a:r>
          </a:p>
          <a:p>
            <a:pPr lvl="1">
              <a:buFont typeface="Wingdings" pitchFamily="2" charset="2"/>
              <a:buChar char="ü"/>
            </a:pPr>
            <a:r>
              <a:rPr b="1" dirty="0" lang="en-US" smtClean="0">
                <a:latin typeface="Times New Roman" pitchFamily="18" charset="0"/>
                <a:cs typeface="Times New Roman" pitchFamily="18" charset="0"/>
              </a:rPr>
              <a:t>Excretion </a:t>
            </a:r>
          </a:p>
          <a:p>
            <a:pPr indent="0" marL="0">
              <a:buNone/>
            </a:pPr>
            <a:endParaRPr dirty="0" lang="en-US" smtClean="0">
              <a:latin typeface="Times New Roman" pitchFamily="18" charset="0"/>
              <a:cs typeface="Times New Roman" pitchFamily="18" charset="0"/>
            </a:endParaRPr>
          </a:p>
          <a:p>
            <a:pPr indent="0" marL="0">
              <a:buNone/>
            </a:pPr>
            <a:endParaRPr dirty="0" lang="en-US" smtClean="0">
              <a:latin typeface="Times New Roman" pitchFamily="18" charset="0"/>
              <a:cs typeface="Times New Roman" pitchFamily="18" charset="0"/>
            </a:endParaRPr>
          </a:p>
          <a:p>
            <a:pPr>
              <a:buNone/>
            </a:pPr>
            <a:endParaRPr dirty="0" lang="en-US" smtClean="0">
              <a:latin typeface="Times New Roman" pitchFamily="18" charset="0"/>
              <a:cs typeface="Times New Roman" pitchFamily="18" charset="0"/>
            </a:endParaRPr>
          </a:p>
        </p:txBody>
      </p:sp>
      <p:sp>
        <p:nvSpPr>
          <p:cNvPr id="1048794" name="Title 2"/>
          <p:cNvSpPr>
            <a:spLocks noGrp="1"/>
          </p:cNvSpPr>
          <p:nvPr>
            <p:ph type="title"/>
          </p:nvPr>
        </p:nvSpPr>
        <p:spPr>
          <a:xfrm>
            <a:off x="1418492" y="450460"/>
            <a:ext cx="8229600" cy="685800"/>
          </a:xfrm>
        </p:spPr>
        <p:txBody>
          <a:bodyPr>
            <a:normAutofit/>
          </a:bodyPr>
          <a:p>
            <a:r>
              <a:rPr dirty="0" sz="3100" lang="en-US">
                <a:solidFill>
                  <a:srgbClr val="FF0000"/>
                </a:solidFill>
                <a:latin typeface="Times New Roman" pitchFamily="18" charset="0"/>
                <a:cs typeface="Times New Roman" pitchFamily="18" charset="0"/>
              </a:rPr>
              <a:t>Squamous (pavement) </a:t>
            </a:r>
            <a:r>
              <a:rPr dirty="0" sz="3100" lang="en-US" smtClean="0">
                <a:solidFill>
                  <a:srgbClr val="FF0000"/>
                </a:solidFill>
                <a:latin typeface="Times New Roman" pitchFamily="18" charset="0"/>
                <a:cs typeface="Times New Roman" pitchFamily="18" charset="0"/>
              </a:rPr>
              <a:t>epithelium</a:t>
            </a:r>
            <a:endParaRPr dirty="0" lang="en-US">
              <a:solidFill>
                <a:srgbClr val="FF0000"/>
              </a:solidFill>
            </a:endParaRPr>
          </a:p>
        </p:txBody>
      </p:sp>
      <p:pic>
        <p:nvPicPr>
          <p:cNvPr id="2097173" name="Picture 2"/>
          <p:cNvPicPr>
            <a:picLocks noChangeAspect="1" noChangeArrowheads="1"/>
          </p:cNvPicPr>
          <p:nvPr/>
        </p:nvPicPr>
        <p:blipFill>
          <a:blip xmlns:r="http://schemas.openxmlformats.org/officeDocument/2006/relationships" r:embed="rId1"/>
          <a:srcRect/>
          <a:stretch>
            <a:fillRect/>
          </a:stretch>
        </p:blipFill>
        <p:spPr bwMode="auto">
          <a:xfrm>
            <a:off x="6096000" y="1480625"/>
            <a:ext cx="4065564" cy="1844626"/>
          </a:xfrm>
          <a:prstGeom prst="rect"/>
          <a:noFill/>
          <a:ln w="9525">
            <a:noFill/>
            <a:miter lim="800000"/>
            <a:headEnd/>
            <a:tailEnd/>
          </a:ln>
          <a:effectLst/>
        </p:spPr>
      </p:pic>
      <p:pic>
        <p:nvPicPr>
          <p:cNvPr id="2097174" name="Picture 2"/>
          <p:cNvPicPr>
            <a:picLocks noChangeAspect="1" noChangeArrowheads="1"/>
          </p:cNvPicPr>
          <p:nvPr/>
        </p:nvPicPr>
        <p:blipFill>
          <a:blip xmlns:r="http://schemas.openxmlformats.org/officeDocument/2006/relationships" r:embed="rId2"/>
          <a:srcRect/>
          <a:stretch>
            <a:fillRect/>
          </a:stretch>
        </p:blipFill>
        <p:spPr bwMode="auto">
          <a:xfrm>
            <a:off x="4346917" y="4699781"/>
            <a:ext cx="4735684" cy="1143794"/>
          </a:xfrm>
          <a:prstGeom prst="rect"/>
          <a:noFill/>
          <a:ln w="9525">
            <a:noFill/>
            <a:miter lim="800000"/>
            <a:headEnd/>
            <a:tailEnd/>
          </a:ln>
          <a:effectLst/>
        </p:spPr>
      </p:pic>
    </p:spTree>
  </p:cSld>
  <p:clrMapOvr>
    <a:masterClrMapping/>
  </p:clrMapOvr>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795" name="Content Placeholder 1"/>
          <p:cNvSpPr>
            <a:spLocks noGrp="1"/>
          </p:cNvSpPr>
          <p:nvPr>
            <p:ph idx="1"/>
          </p:nvPr>
        </p:nvSpPr>
        <p:spPr>
          <a:xfrm>
            <a:off x="838200" y="1308296"/>
            <a:ext cx="10515600" cy="4868667"/>
          </a:xfrm>
        </p:spPr>
        <p:txBody>
          <a:bodyPr>
            <a:normAutofit fontScale="85000" lnSpcReduction="20000"/>
          </a:bodyPr>
          <a:p>
            <a:r>
              <a:rPr dirty="0" lang="en-US" smtClean="0">
                <a:latin typeface="Times New Roman" pitchFamily="18" charset="0"/>
                <a:cs typeface="Times New Roman" pitchFamily="18" charset="0"/>
              </a:rPr>
              <a:t>A single layer of rectangular shaped cells on a basement membrane</a:t>
            </a:r>
          </a:p>
          <a:p>
            <a:r>
              <a:rPr dirty="0" lang="en-US" smtClean="0">
                <a:latin typeface="Times New Roman" pitchFamily="18" charset="0"/>
                <a:cs typeface="Times New Roman" pitchFamily="18" charset="0"/>
              </a:rPr>
              <a:t>Found lining the organs of the </a:t>
            </a:r>
            <a:r>
              <a:rPr b="1" dirty="0" lang="en-US" smtClean="0">
                <a:latin typeface="Times New Roman" pitchFamily="18" charset="0"/>
                <a:cs typeface="Times New Roman" pitchFamily="18" charset="0"/>
              </a:rPr>
              <a:t>alimentary tract </a:t>
            </a:r>
            <a:r>
              <a:rPr dirty="0" lang="en-US" smtClean="0">
                <a:latin typeface="Times New Roman" pitchFamily="18" charset="0"/>
                <a:cs typeface="Times New Roman" pitchFamily="18" charset="0"/>
              </a:rPr>
              <a:t>and consists of a mixture of cells; </a:t>
            </a:r>
            <a:r>
              <a:rPr b="1" dirty="0" lang="en-US" smtClean="0">
                <a:latin typeface="Times New Roman" pitchFamily="18" charset="0"/>
                <a:cs typeface="Times New Roman" pitchFamily="18" charset="0"/>
              </a:rPr>
              <a:t>some absorb </a:t>
            </a:r>
            <a:r>
              <a:rPr dirty="0" lang="en-US" smtClean="0">
                <a:latin typeface="Times New Roman" pitchFamily="18" charset="0"/>
                <a:cs typeface="Times New Roman" pitchFamily="18" charset="0"/>
              </a:rPr>
              <a:t>the products of digestion and others </a:t>
            </a:r>
            <a:r>
              <a:rPr b="1" dirty="0" lang="en-US" smtClean="0">
                <a:latin typeface="Times New Roman" pitchFamily="18" charset="0"/>
                <a:cs typeface="Times New Roman" pitchFamily="18" charset="0"/>
              </a:rPr>
              <a:t>secrete </a:t>
            </a:r>
            <a:r>
              <a:rPr b="1" dirty="0" i="1" lang="en-US" smtClean="0">
                <a:latin typeface="Times New Roman" pitchFamily="18" charset="0"/>
                <a:cs typeface="Times New Roman" pitchFamily="18" charset="0"/>
              </a:rPr>
              <a:t>mucus </a:t>
            </a:r>
            <a:r>
              <a:rPr dirty="0" i="1" lang="en-US" smtClean="0">
                <a:latin typeface="Times New Roman" pitchFamily="18" charset="0"/>
                <a:cs typeface="Times New Roman" pitchFamily="18" charset="0"/>
              </a:rPr>
              <a:t>(goblet cells) </a:t>
            </a:r>
          </a:p>
          <a:p>
            <a:endParaRPr dirty="0" i="1" lang="en-US">
              <a:latin typeface="Times New Roman" pitchFamily="18" charset="0"/>
              <a:cs typeface="Times New Roman" pitchFamily="18" charset="0"/>
            </a:endParaRPr>
          </a:p>
          <a:p>
            <a:endParaRPr dirty="0" i="1" lang="en-US" smtClean="0">
              <a:latin typeface="Times New Roman" pitchFamily="18" charset="0"/>
              <a:cs typeface="Times New Roman" pitchFamily="18" charset="0"/>
            </a:endParaRPr>
          </a:p>
          <a:p>
            <a:endParaRPr dirty="0" i="1"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A single layer of columnar cells with fine, hair-like processes, called </a:t>
            </a:r>
            <a:r>
              <a:rPr dirty="0" i="1" lang="en-US" smtClean="0">
                <a:latin typeface="Times New Roman" pitchFamily="18" charset="0"/>
                <a:cs typeface="Times New Roman" pitchFamily="18" charset="0"/>
              </a:rPr>
              <a:t>cilia.</a:t>
            </a:r>
            <a:r>
              <a:rPr dirty="0" lang="en-US" smtClean="0">
                <a:latin typeface="Times New Roman" pitchFamily="18" charset="0"/>
                <a:cs typeface="Times New Roman" pitchFamily="18" charset="0"/>
              </a:rPr>
              <a:t> </a:t>
            </a:r>
          </a:p>
          <a:p>
            <a:r>
              <a:rPr dirty="0" lang="en-US" smtClean="0">
                <a:latin typeface="Times New Roman" pitchFamily="18" charset="0"/>
                <a:cs typeface="Times New Roman" pitchFamily="18" charset="0"/>
              </a:rPr>
              <a:t>The wave-like movement of many </a:t>
            </a:r>
            <a:r>
              <a:rPr b="1" dirty="0" lang="en-US" smtClean="0">
                <a:latin typeface="Times New Roman" pitchFamily="18" charset="0"/>
                <a:cs typeface="Times New Roman" pitchFamily="18" charset="0"/>
              </a:rPr>
              <a:t>cilia propels the contents of the tubes</a:t>
            </a:r>
            <a:r>
              <a:rPr dirty="0" lang="en-US" smtClean="0">
                <a:latin typeface="Times New Roman" pitchFamily="18" charset="0"/>
                <a:cs typeface="Times New Roman" pitchFamily="18" charset="0"/>
              </a:rPr>
              <a:t>, which they line in one direction only</a:t>
            </a:r>
            <a:endParaRPr dirty="0" i="1" lang="en-US" smtClean="0">
              <a:latin typeface="Times New Roman" pitchFamily="18" charset="0"/>
              <a:cs typeface="Times New Roman" pitchFamily="18" charset="0"/>
            </a:endParaRPr>
          </a:p>
          <a:p>
            <a:r>
              <a:rPr dirty="0" i="1" lang="en-US" smtClean="0">
                <a:latin typeface="Times New Roman" pitchFamily="18" charset="0"/>
                <a:cs typeface="Times New Roman" pitchFamily="18" charset="0"/>
              </a:rPr>
              <a:t>Found in the lining of:  </a:t>
            </a:r>
          </a:p>
          <a:p>
            <a:pPr lvl="1"/>
            <a:r>
              <a:rPr dirty="0" lang="en-US" smtClean="0">
                <a:latin typeface="Times New Roman" pitchFamily="18" charset="0"/>
                <a:cs typeface="Times New Roman" pitchFamily="18" charset="0"/>
              </a:rPr>
              <a:t>The uterine tubes(cilia propel ova towards the uterus) </a:t>
            </a:r>
            <a:endParaRPr dirty="0" lang="en-US">
              <a:latin typeface="Times New Roman" pitchFamily="18" charset="0"/>
              <a:cs typeface="Times New Roman" pitchFamily="18" charset="0"/>
            </a:endParaRPr>
          </a:p>
          <a:p>
            <a:pPr lvl="1"/>
            <a:r>
              <a:rPr dirty="0" lang="en-US" smtClean="0">
                <a:latin typeface="Times New Roman" pitchFamily="18" charset="0"/>
                <a:cs typeface="Times New Roman" pitchFamily="18" charset="0"/>
              </a:rPr>
              <a:t>Most of the respiratory passages(propel mucus towards the throat)</a:t>
            </a:r>
          </a:p>
          <a:p>
            <a:endParaRPr dirty="0" i="1" lang="en-US" smtClean="0">
              <a:latin typeface="Times New Roman" pitchFamily="18" charset="0"/>
              <a:cs typeface="Times New Roman" pitchFamily="18" charset="0"/>
            </a:endParaRPr>
          </a:p>
          <a:p>
            <a:pPr>
              <a:buNone/>
            </a:pPr>
            <a:r>
              <a:rPr dirty="0" lang="en-US" smtClean="0">
                <a:latin typeface="Times New Roman" pitchFamily="18" charset="0"/>
                <a:cs typeface="Times New Roman" pitchFamily="18" charset="0"/>
              </a:rPr>
              <a:t> </a:t>
            </a:r>
          </a:p>
          <a:p>
            <a:pPr indent="0" marL="0">
              <a:buNone/>
            </a:pPr>
            <a:endParaRPr dirty="0" lang="en-US" smtClean="0">
              <a:latin typeface="Times New Roman" pitchFamily="18" charset="0"/>
              <a:cs typeface="Times New Roman" pitchFamily="18" charset="0"/>
            </a:endParaRPr>
          </a:p>
          <a:p>
            <a:pPr>
              <a:buNone/>
            </a:pPr>
            <a:endParaRPr dirty="0" lang="en-US" smtClean="0">
              <a:latin typeface="Times New Roman" pitchFamily="18" charset="0"/>
              <a:cs typeface="Times New Roman" pitchFamily="18" charset="0"/>
            </a:endParaRPr>
          </a:p>
          <a:p>
            <a:pPr indent="0" marL="0">
              <a:buNone/>
            </a:pPr>
            <a:endParaRPr dirty="0" i="1" lang="en-US" smtClean="0">
              <a:latin typeface="Times New Roman" pitchFamily="18" charset="0"/>
              <a:cs typeface="Times New Roman" pitchFamily="18" charset="0"/>
            </a:endParaRPr>
          </a:p>
          <a:p>
            <a:pPr>
              <a:buNone/>
            </a:pPr>
            <a:endParaRPr dirty="0" i="1" lang="en-US" smtClean="0">
              <a:latin typeface="Times New Roman" pitchFamily="18" charset="0"/>
              <a:cs typeface="Times New Roman" pitchFamily="18" charset="0"/>
            </a:endParaRPr>
          </a:p>
        </p:txBody>
      </p:sp>
      <p:sp>
        <p:nvSpPr>
          <p:cNvPr id="1048796" name="Title 2"/>
          <p:cNvSpPr>
            <a:spLocks noGrp="1"/>
          </p:cNvSpPr>
          <p:nvPr>
            <p:ph type="title"/>
          </p:nvPr>
        </p:nvSpPr>
        <p:spPr>
          <a:xfrm>
            <a:off x="838200" y="365126"/>
            <a:ext cx="10515600" cy="943170"/>
          </a:xfrm>
        </p:spPr>
        <p:txBody>
          <a:bodyPr>
            <a:normAutofit/>
          </a:bodyPr>
          <a:p>
            <a:r>
              <a:rPr dirty="0" lang="en-US" smtClean="0">
                <a:latin typeface="Times New Roman" pitchFamily="18" charset="0"/>
                <a:cs typeface="Times New Roman" pitchFamily="18" charset="0"/>
              </a:rPr>
              <a:t>Columnar epithelium</a:t>
            </a:r>
            <a:endParaRPr dirty="0" lang="en-US"/>
          </a:p>
        </p:txBody>
      </p:sp>
      <p:sp>
        <p:nvSpPr>
          <p:cNvPr id="1048797" name="Rectangle 5"/>
          <p:cNvSpPr/>
          <p:nvPr/>
        </p:nvSpPr>
        <p:spPr>
          <a:xfrm>
            <a:off x="1008184" y="2599911"/>
            <a:ext cx="3713872" cy="584775"/>
          </a:xfrm>
          <a:prstGeom prst="rect"/>
        </p:spPr>
        <p:txBody>
          <a:bodyPr wrap="square">
            <a:spAutoFit/>
          </a:bodyPr>
          <a:p>
            <a:r>
              <a:rPr b="1" dirty="0" sz="3200" lang="en-US" smtClean="0">
                <a:latin typeface="Times New Roman" pitchFamily="18" charset="0"/>
                <a:cs typeface="Times New Roman" pitchFamily="18" charset="0"/>
              </a:rPr>
              <a:t>Ciliated epithelium </a:t>
            </a:r>
          </a:p>
        </p:txBody>
      </p:sp>
      <p:pic>
        <p:nvPicPr>
          <p:cNvPr id="2097175" name="Picture 2"/>
          <p:cNvPicPr>
            <a:picLocks noChangeAspect="1" noChangeArrowheads="1"/>
          </p:cNvPicPr>
          <p:nvPr/>
        </p:nvPicPr>
        <p:blipFill>
          <a:blip xmlns:r="http://schemas.openxmlformats.org/officeDocument/2006/relationships" r:embed="rId1"/>
          <a:srcRect/>
          <a:stretch>
            <a:fillRect/>
          </a:stretch>
        </p:blipFill>
        <p:spPr bwMode="auto">
          <a:xfrm>
            <a:off x="6096000" y="2251466"/>
            <a:ext cx="4343400" cy="1279525"/>
          </a:xfrm>
          <a:prstGeom prst="rect"/>
          <a:noFill/>
          <a:ln w="9525">
            <a:noFill/>
            <a:miter lim="800000"/>
            <a:headEnd/>
            <a:tailEnd/>
          </a:ln>
          <a:effectLst/>
        </p:spPr>
      </p:pic>
      <p:pic>
        <p:nvPicPr>
          <p:cNvPr id="2097176" name="Picture 2"/>
          <p:cNvPicPr>
            <a:picLocks noChangeAspect="1" noChangeArrowheads="1"/>
          </p:cNvPicPr>
          <p:nvPr/>
        </p:nvPicPr>
        <p:blipFill>
          <a:blip xmlns:r="http://schemas.openxmlformats.org/officeDocument/2006/relationships" r:embed="rId2"/>
          <a:srcRect/>
          <a:stretch>
            <a:fillRect/>
          </a:stretch>
        </p:blipFill>
        <p:spPr bwMode="auto">
          <a:xfrm>
            <a:off x="8487177" y="4464846"/>
            <a:ext cx="3020196" cy="2107808"/>
          </a:xfrm>
          <a:prstGeom prst="rect"/>
          <a:noFill/>
          <a:ln w="9525">
            <a:noFill/>
            <a:miter lim="800000"/>
            <a:headEnd/>
            <a:tailEnd/>
          </a:ln>
          <a:effectLst/>
        </p:spPr>
      </p:pic>
    </p:spTree>
  </p:cSld>
  <p:clrMapOvr>
    <a:masterClrMapping/>
  </p:clrMapOvr>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798" name="Rectangle 4"/>
          <p:cNvSpPr>
            <a:spLocks noChangeArrowheads="1"/>
          </p:cNvSpPr>
          <p:nvPr/>
        </p:nvSpPr>
        <p:spPr bwMode="auto">
          <a:xfrm>
            <a:off x="2286000" y="-152400"/>
            <a:ext cx="7772400" cy="1143000"/>
          </a:xfrm>
          <a:prstGeom prst="rect"/>
          <a:no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altLang="en-US" b="1" sz="4400" lang="en-US">
                <a:solidFill>
                  <a:srgbClr val="FF6699"/>
                </a:solidFill>
                <a:latin typeface="Times New Roman" panose="02020603050405020304" pitchFamily="18" charset="0"/>
              </a:rPr>
              <a:t>Simple Epithelia</a:t>
            </a:r>
          </a:p>
        </p:txBody>
      </p:sp>
      <p:graphicFrame>
        <p:nvGraphicFramePr>
          <p:cNvPr id="4194305" name="Object 5"/>
          <p:cNvGraphicFramePr>
            <a:graphicFrameLocks noChangeAspect="1"/>
          </p:cNvGraphicFramePr>
          <p:nvPr/>
        </p:nvGraphicFramePr>
        <p:xfrm>
          <a:off x="3276600" y="1143001"/>
          <a:ext cx="7391400" cy="4441825"/>
        </p:xfrm>
        <a:graphic>
          <a:graphicData uri="http://schemas.openxmlformats.org/presentationml/2006/ole">
            <mc:AlternateContent xmlns:mc="http://schemas.openxmlformats.org/markup-compatibility/2006">
              <mc:Choice xmlns:v="urn:schemas-microsoft-com:vml" Requires="v">
                <p:oleObj name="Document" r:id="rId1" spid="_x0000_s2157" imgH="4084320" imgW="7918704" progId="Word.Document.8">
                  <p:embed/>
                </p:oleObj>
              </mc:Choice>
              <mc:Fallback>
                <p:oleObj name="Document" r:id="rId1" imgH="4084320" imgW="7918704" progId="Word.Document.8">
                  <p:embed/>
                  <p:pic>
                    <p:nvPicPr>
                      <p:cNvPr id="2097177" name=""/>
                      <p:cNvPicPr>
                        <a:picLocks noChangeAspect="1" noChangeArrowheads="1"/>
                      </p:cNvPicPr>
                      <p:nvPr/>
                    </p:nvPicPr>
                    <p:blipFill>
                      <a:blip xmlns:r="http://schemas.openxmlformats.org/officeDocument/2006/relationships" r:embed="rId2"/>
                      <a:srcRect/>
                      <a:stretch>
                        <a:fillRect/>
                      </a:stretch>
                    </p:blipFill>
                    <p:spPr bwMode="auto">
                      <a:xfrm>
                        <a:off x="3276600" y="1143001"/>
                        <a:ext cx="7391400" cy="4441825"/>
                      </a:xfrm>
                      <a:prstGeom prst="rect"/>
                      <a:noFill/>
                      <a:ln>
                        <a:noFill/>
                      </a:ln>
                    </p:spPr>
                  </p:pic>
                </p:oleObj>
              </mc:Fallback>
            </mc:AlternateContent>
          </a:graphicData>
        </a:graphic>
      </p:graphicFrame>
      <p:pic>
        <p:nvPicPr>
          <p:cNvPr id="2097178" name="Picture 6"/>
          <p:cNvPicPr>
            <a:picLocks noChangeAspect="1" noChangeArrowheads="1"/>
          </p:cNvPicPr>
          <p:nvPr/>
        </p:nvPicPr>
        <p:blipFill>
          <a:blip xmlns:r="http://schemas.openxmlformats.org/officeDocument/2006/relationships" r:embed="rId3"/>
          <a:srcRect/>
          <a:stretch>
            <a:fillRect/>
          </a:stretch>
        </p:blipFill>
        <p:spPr bwMode="auto">
          <a:xfrm>
            <a:off x="1524000" y="1295400"/>
            <a:ext cx="1906588" cy="2743200"/>
          </a:xfrm>
          <a:prstGeom prst="rect"/>
          <a:noFill/>
          <a:ln>
            <a:noFill/>
          </a:ln>
          <a:effectLst/>
        </p:spPr>
      </p:pic>
    </p:spTree>
  </p:cSld>
  <p:clrMapOvr>
    <a:masterClrMapping/>
  </p:clrMapOvr>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799" name="Content Placeholder 1"/>
          <p:cNvSpPr>
            <a:spLocks noGrp="1"/>
          </p:cNvSpPr>
          <p:nvPr>
            <p:ph idx="1"/>
          </p:nvPr>
        </p:nvSpPr>
        <p:spPr>
          <a:xfrm>
            <a:off x="613117" y="1347322"/>
            <a:ext cx="10515600" cy="4589243"/>
          </a:xfrm>
        </p:spPr>
        <p:txBody>
          <a:bodyPr>
            <a:normAutofit fontScale="62500" lnSpcReduction="20000"/>
          </a:bodyPr>
          <a:p>
            <a:r>
              <a:rPr b="1" dirty="0" lang="en-US" smtClean="0">
                <a:latin typeface="Times New Roman" pitchFamily="18" charset="0"/>
                <a:cs typeface="Times New Roman" pitchFamily="18" charset="0"/>
              </a:rPr>
              <a:t>Made many </a:t>
            </a:r>
            <a:r>
              <a:rPr dirty="0" lang="en-US" smtClean="0">
                <a:latin typeface="Times New Roman" pitchFamily="18" charset="0"/>
                <a:cs typeface="Times New Roman" pitchFamily="18" charset="0"/>
              </a:rPr>
              <a:t>layers of mostly flat cells, although lower cells are Rounded</a:t>
            </a:r>
            <a:r>
              <a:rPr dirty="0" lang="en-US" smtClean="0"/>
              <a:t>. </a:t>
            </a:r>
          </a:p>
          <a:p>
            <a:r>
              <a:rPr dirty="0" lang="en-US" smtClean="0">
                <a:latin typeface="Times New Roman" pitchFamily="18" charset="0"/>
                <a:cs typeface="Times New Roman" pitchFamily="18" charset="0"/>
              </a:rPr>
              <a:t>Mitosis takes place in the lowest layer to continually produce new cells to replace those worn off the surface</a:t>
            </a:r>
          </a:p>
          <a:p>
            <a:endParaRPr dirty="0" lang="en-US" smtClean="0">
              <a:latin typeface="Times New Roman" pitchFamily="18" charset="0"/>
              <a:cs typeface="Times New Roman" pitchFamily="18" charset="0"/>
            </a:endParaRPr>
          </a:p>
          <a:p>
            <a:pPr indent="0" marL="0">
              <a:buNone/>
            </a:pPr>
            <a:r>
              <a:rPr dirty="0" sz="3500" lang="en-US" smtClean="0">
                <a:latin typeface="Times New Roman" pitchFamily="18" charset="0"/>
                <a:cs typeface="Times New Roman" pitchFamily="18" charset="0"/>
              </a:rPr>
              <a:t>KERATINISED STRATIFIED EPITHELIUM.</a:t>
            </a:r>
          </a:p>
          <a:p>
            <a:r>
              <a:rPr dirty="0" lang="en-US" smtClean="0">
                <a:latin typeface="Times New Roman" pitchFamily="18" charset="0"/>
                <a:cs typeface="Times New Roman" pitchFamily="18" charset="0"/>
              </a:rPr>
              <a:t>Found on dry surfaces that are subjected to wear and tear, i.e. skin, hair and nails.</a:t>
            </a:r>
          </a:p>
          <a:p>
            <a:pPr>
              <a:buNone/>
            </a:pPr>
            <a:r>
              <a:rPr dirty="0" lang="en-US" smtClean="0">
                <a:latin typeface="Times New Roman" pitchFamily="18" charset="0"/>
                <a:cs typeface="Times New Roman" pitchFamily="18" charset="0"/>
              </a:rPr>
              <a:t> </a:t>
            </a:r>
          </a:p>
          <a:p>
            <a:r>
              <a:rPr dirty="0" lang="en-US" smtClean="0">
                <a:latin typeface="Times New Roman" pitchFamily="18" charset="0"/>
                <a:cs typeface="Times New Roman" pitchFamily="18" charset="0"/>
              </a:rPr>
              <a:t>The surface layer consists of protein keratin which forms a tough, relatively waterproof protective layer that prevents drying of the underlying live cells. </a:t>
            </a:r>
          </a:p>
          <a:p>
            <a:pPr>
              <a:buNone/>
            </a:pPr>
            <a:endParaRPr dirty="0" lang="en-US" smtClean="0">
              <a:latin typeface="Times New Roman" pitchFamily="18" charset="0"/>
              <a:cs typeface="Times New Roman" pitchFamily="18" charset="0"/>
            </a:endParaRPr>
          </a:p>
          <a:p>
            <a:r>
              <a:rPr dirty="0" lang="en-US" smtClean="0">
                <a:latin typeface="Times New Roman" pitchFamily="18" charset="0"/>
                <a:cs typeface="Times New Roman" pitchFamily="18" charset="0"/>
              </a:rPr>
              <a:t>The surface layer of skin is rubbed off and is replaced from below</a:t>
            </a:r>
          </a:p>
          <a:p>
            <a:pPr>
              <a:buNone/>
            </a:pPr>
            <a:r>
              <a:rPr dirty="0" sz="3200" lang="en-US" smtClean="0">
                <a:latin typeface="Times New Roman" pitchFamily="18" charset="0"/>
                <a:cs typeface="Times New Roman" pitchFamily="18" charset="0"/>
              </a:rPr>
              <a:t>NON-KERATINISED STRATIFIED EPITHELIUM.</a:t>
            </a:r>
          </a:p>
          <a:p>
            <a:pPr>
              <a:buNone/>
            </a:pPr>
            <a:r>
              <a:rPr b="1" dirty="0" lang="en-US" smtClean="0">
                <a:latin typeface="Times New Roman" pitchFamily="18" charset="0"/>
                <a:cs typeface="Times New Roman" pitchFamily="18" charset="0"/>
              </a:rPr>
              <a:t> </a:t>
            </a:r>
          </a:p>
          <a:p>
            <a:r>
              <a:rPr dirty="0" lang="en-US" smtClean="0">
                <a:latin typeface="Times New Roman" pitchFamily="18" charset="0"/>
                <a:cs typeface="Times New Roman" pitchFamily="18" charset="0"/>
              </a:rPr>
              <a:t>This is found on wet surfaces that may be subjected to wear and tear but are protected from drying, e.g. the conjunctiva of the eyes, the lining of the mouth, the pharynx, the esophagus and the vagina.</a:t>
            </a:r>
          </a:p>
          <a:p>
            <a:endParaRPr dirty="0" lang="en-US" smtClean="0">
              <a:latin typeface="Times New Roman" pitchFamily="18" charset="0"/>
              <a:cs typeface="Times New Roman" pitchFamily="18" charset="0"/>
            </a:endParaRPr>
          </a:p>
          <a:p>
            <a:pPr indent="0" marL="0">
              <a:buNone/>
            </a:pPr>
            <a:endParaRPr dirty="0" lang="en-US" smtClean="0">
              <a:latin typeface="Times New Roman" pitchFamily="18" charset="0"/>
              <a:cs typeface="Times New Roman" pitchFamily="18" charset="0"/>
            </a:endParaRPr>
          </a:p>
          <a:p>
            <a:pPr indent="0" marL="0">
              <a:buNone/>
            </a:pPr>
            <a:endParaRPr dirty="0" lang="en-US">
              <a:latin typeface="Times New Roman" pitchFamily="18" charset="0"/>
              <a:cs typeface="Times New Roman" pitchFamily="18" charset="0"/>
            </a:endParaRPr>
          </a:p>
        </p:txBody>
      </p:sp>
      <p:sp>
        <p:nvSpPr>
          <p:cNvPr id="1048800" name="Title 2"/>
          <p:cNvSpPr>
            <a:spLocks noGrp="1"/>
          </p:cNvSpPr>
          <p:nvPr>
            <p:ph type="title"/>
          </p:nvPr>
        </p:nvSpPr>
        <p:spPr>
          <a:xfrm>
            <a:off x="838200" y="365125"/>
            <a:ext cx="10515600" cy="732155"/>
          </a:xfrm>
        </p:spPr>
        <p:txBody>
          <a:bodyPr>
            <a:normAutofit/>
          </a:bodyPr>
          <a:p>
            <a:r>
              <a:rPr dirty="0" sz="3100" lang="en-US">
                <a:latin typeface="Times New Roman" pitchFamily="18" charset="0"/>
                <a:cs typeface="Times New Roman" pitchFamily="18" charset="0"/>
              </a:rPr>
              <a:t>STRATIFIED SQUAMOUS </a:t>
            </a:r>
            <a:r>
              <a:rPr dirty="0" sz="3100" lang="en-US" smtClean="0">
                <a:latin typeface="Times New Roman" pitchFamily="18" charset="0"/>
                <a:cs typeface="Times New Roman" pitchFamily="18" charset="0"/>
              </a:rPr>
              <a:t>EPITHELIUM</a:t>
            </a:r>
            <a:endParaRPr dirty="0" lang="en-US"/>
          </a:p>
        </p:txBody>
      </p:sp>
    </p:spTree>
  </p:cSld>
  <p:clrMapOvr>
    <a:masterClrMapping/>
  </p:clrMapOvr>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801" name="Content Placeholder 1"/>
          <p:cNvSpPr>
            <a:spLocks noGrp="1"/>
          </p:cNvSpPr>
          <p:nvPr>
            <p:ph idx="1"/>
          </p:nvPr>
        </p:nvSpPr>
        <p:spPr/>
        <p:txBody>
          <a:bodyPr>
            <a:normAutofit lnSpcReduction="10000"/>
          </a:bodyPr>
          <a:p>
            <a:r>
              <a:rPr dirty="0" lang="en-US" smtClean="0">
                <a:latin typeface="Times New Roman" pitchFamily="18" charset="0"/>
                <a:cs typeface="Times New Roman" pitchFamily="18" charset="0"/>
              </a:rPr>
              <a:t>It is a type of stratified epithelium in which the surface cells change shape from round to </a:t>
            </a:r>
            <a:r>
              <a:rPr dirty="0" lang="en-US" err="1" smtClean="0">
                <a:latin typeface="Times New Roman" pitchFamily="18" charset="0"/>
                <a:cs typeface="Times New Roman" pitchFamily="18" charset="0"/>
              </a:rPr>
              <a:t>squamous</a:t>
            </a:r>
            <a:r>
              <a:rPr dirty="0" lang="en-US" smtClean="0">
                <a:latin typeface="Times New Roman" pitchFamily="18" charset="0"/>
                <a:cs typeface="Times New Roman" pitchFamily="18" charset="0"/>
              </a:rPr>
              <a:t>. </a:t>
            </a:r>
          </a:p>
          <a:p>
            <a:pPr>
              <a:buNone/>
            </a:pPr>
            <a:endParaRPr dirty="0" lang="en-US" smtClean="0">
              <a:latin typeface="Times New Roman" pitchFamily="18" charset="0"/>
              <a:cs typeface="Times New Roman" pitchFamily="18" charset="0"/>
            </a:endParaRPr>
          </a:p>
          <a:p>
            <a:pPr lvl="1"/>
            <a:r>
              <a:rPr dirty="0" lang="en-US" smtClean="0">
                <a:latin typeface="Times New Roman" pitchFamily="18" charset="0"/>
                <a:cs typeface="Times New Roman" pitchFamily="18" charset="0"/>
              </a:rPr>
              <a:t>The urinary bladder is lined with transitional epithelium. </a:t>
            </a:r>
          </a:p>
          <a:p>
            <a:pPr lvl="1">
              <a:buNone/>
            </a:pPr>
            <a:endParaRPr dirty="0" lang="en-US" smtClean="0">
              <a:latin typeface="Times New Roman" pitchFamily="18" charset="0"/>
              <a:cs typeface="Times New Roman" pitchFamily="18" charset="0"/>
            </a:endParaRPr>
          </a:p>
          <a:p>
            <a:pPr lvl="1"/>
            <a:r>
              <a:rPr dirty="0" lang="en-US" smtClean="0">
                <a:latin typeface="Times New Roman" pitchFamily="18" charset="0"/>
                <a:cs typeface="Times New Roman" pitchFamily="18" charset="0"/>
              </a:rPr>
              <a:t>When the bladder is empty, the surface cells are rounded. </a:t>
            </a:r>
          </a:p>
          <a:p>
            <a:pPr lvl="1">
              <a:buNone/>
            </a:pPr>
            <a:endParaRPr dirty="0" lang="en-US" smtClean="0">
              <a:latin typeface="Times New Roman" pitchFamily="18" charset="0"/>
              <a:cs typeface="Times New Roman" pitchFamily="18" charset="0"/>
            </a:endParaRPr>
          </a:p>
          <a:p>
            <a:pPr lvl="1"/>
            <a:r>
              <a:rPr dirty="0" lang="en-US" smtClean="0">
                <a:latin typeface="Times New Roman" pitchFamily="18" charset="0"/>
                <a:cs typeface="Times New Roman" pitchFamily="18" charset="0"/>
              </a:rPr>
              <a:t>As the  bladder fills, these cells become flattened</a:t>
            </a:r>
          </a:p>
          <a:p>
            <a:pPr lvl="1">
              <a:buNone/>
            </a:pPr>
            <a:endParaRPr dirty="0" lang="en-US" smtClean="0">
              <a:latin typeface="Times New Roman" pitchFamily="18" charset="0"/>
              <a:cs typeface="Times New Roman" pitchFamily="18" charset="0"/>
            </a:endParaRPr>
          </a:p>
          <a:p>
            <a:pPr lvl="1"/>
            <a:r>
              <a:rPr dirty="0" lang="en-US" smtClean="0">
                <a:latin typeface="Times New Roman" pitchFamily="18" charset="0"/>
                <a:cs typeface="Times New Roman" pitchFamily="18" charset="0"/>
              </a:rPr>
              <a:t>Transitional epithelium enables the bladder to fill and stretch without tearing the lining</a:t>
            </a:r>
            <a:endParaRPr dirty="0" lang="en-US">
              <a:latin typeface="Times New Roman" pitchFamily="18" charset="0"/>
              <a:cs typeface="Times New Roman" pitchFamily="18" charset="0"/>
            </a:endParaRPr>
          </a:p>
        </p:txBody>
      </p:sp>
      <p:sp>
        <p:nvSpPr>
          <p:cNvPr id="1048802" name="Title 2"/>
          <p:cNvSpPr>
            <a:spLocks noGrp="1"/>
          </p:cNvSpPr>
          <p:nvPr>
            <p:ph type="title"/>
          </p:nvPr>
        </p:nvSpPr>
        <p:spPr/>
        <p:txBody>
          <a:bodyPr/>
          <a:p>
            <a:r>
              <a:rPr dirty="0" lang="en-US" smtClean="0">
                <a:latin typeface="Times New Roman" pitchFamily="18" charset="0"/>
                <a:cs typeface="Times New Roman" pitchFamily="18" charset="0"/>
              </a:rPr>
              <a:t>Transitional epithelium</a:t>
            </a:r>
            <a:endParaRPr dirty="0" lang="en-US"/>
          </a:p>
        </p:txBody>
      </p:sp>
    </p:spTree>
  </p:cSld>
  <p:clrMapOvr>
    <a:masterClrMapping/>
  </p:clrMapOvr>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Mr.Sindani</dc:creator>
  <cp:lastModifiedBy>Mr.Sindani</cp:lastModifiedBy>
  <dcterms:created xsi:type="dcterms:W3CDTF">2018-10-16T02:24:09Z</dcterms:created>
  <dcterms:modified xsi:type="dcterms:W3CDTF">2020-09-22T19:32:58Z</dcterms:modified>
</cp:coreProperties>
</file>